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378" r:id="rId5"/>
    <p:sldId id="369" r:id="rId6"/>
    <p:sldId id="476" r:id="rId7"/>
    <p:sldId id="464" r:id="rId8"/>
    <p:sldId id="466" r:id="rId9"/>
    <p:sldId id="576" r:id="rId10"/>
    <p:sldId id="400" r:id="rId11"/>
    <p:sldId id="483" r:id="rId12"/>
    <p:sldId id="449" r:id="rId13"/>
    <p:sldId id="463" r:id="rId14"/>
    <p:sldId id="558" r:id="rId15"/>
    <p:sldId id="577" r:id="rId16"/>
    <p:sldId id="451" r:id="rId17"/>
    <p:sldId id="286" r:id="rId18"/>
    <p:sldId id="453" r:id="rId19"/>
    <p:sldId id="454" r:id="rId20"/>
    <p:sldId id="455" r:id="rId21"/>
    <p:sldId id="424" r:id="rId22"/>
    <p:sldId id="456" r:id="rId23"/>
    <p:sldId id="575" r:id="rId24"/>
    <p:sldId id="579" r:id="rId25"/>
    <p:sldId id="574" r:id="rId26"/>
    <p:sldId id="468" r:id="rId27"/>
    <p:sldId id="452" r:id="rId28"/>
    <p:sldId id="457" r:id="rId29"/>
    <p:sldId id="458" r:id="rId30"/>
    <p:sldId id="293" r:id="rId31"/>
    <p:sldId id="478" r:id="rId32"/>
    <p:sldId id="479" r:id="rId33"/>
    <p:sldId id="471" r:id="rId34"/>
    <p:sldId id="459" r:id="rId35"/>
    <p:sldId id="578" r:id="rId36"/>
    <p:sldId id="499" r:id="rId37"/>
    <p:sldId id="475" r:id="rId38"/>
    <p:sldId id="480" r:id="rId39"/>
    <p:sldId id="543" r:id="rId40"/>
    <p:sldId id="559" r:id="rId41"/>
    <p:sldId id="560" r:id="rId42"/>
    <p:sldId id="561" r:id="rId43"/>
    <p:sldId id="562"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288" userDrawn="1">
          <p15:clr>
            <a:srgbClr val="A4A3A4"/>
          </p15:clr>
        </p15:guide>
        <p15:guide id="3" pos="288" userDrawn="1">
          <p15:clr>
            <a:srgbClr val="A4A3A4"/>
          </p15:clr>
        </p15:guide>
        <p15:guide id="4" orient="horz" pos="1272" userDrawn="1">
          <p15:clr>
            <a:srgbClr val="A4A3A4"/>
          </p15:clr>
        </p15:guide>
        <p15:guide id="5" orient="horz" pos="3840" userDrawn="1">
          <p15:clr>
            <a:srgbClr val="A4A3A4"/>
          </p15:clr>
        </p15:guide>
        <p15:guide id="6" pos="2208" userDrawn="1">
          <p15:clr>
            <a:srgbClr val="A4A3A4"/>
          </p15:clr>
        </p15:guide>
        <p15:guide id="7" pos="5472" userDrawn="1">
          <p15:clr>
            <a:srgbClr val="A4A3A4"/>
          </p15:clr>
        </p15:guide>
        <p15:guide id="8" orient="horz" pos="2160" userDrawn="1">
          <p15:clr>
            <a:srgbClr val="A4A3A4"/>
          </p15:clr>
        </p15:guide>
        <p15:guide id="9" pos="4272" userDrawn="1">
          <p15:clr>
            <a:srgbClr val="A4A3A4"/>
          </p15:clr>
        </p15:guide>
        <p15:guide id="10" orient="horz" pos="285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 Susan Schmidt" initials="MSS" lastIdx="10" clrIdx="6">
    <p:extLst>
      <p:ext uri="{19B8F6BF-5375-455C-9EA6-DF929625EA0E}">
        <p15:presenceInfo xmlns:p15="http://schemas.microsoft.com/office/powerpoint/2012/main" userId="548478588f134734" providerId="Windows Liv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8" name="Tiffany Yee" initials="TY" lastIdx="2" clrIdx="7">
    <p:extLst>
      <p:ext uri="{19B8F6BF-5375-455C-9EA6-DF929625EA0E}">
        <p15:presenceInfo xmlns:p15="http://schemas.microsoft.com/office/powerpoint/2012/main" userId="Tiffany Yee" providerId="None"/>
      </p:ext>
    </p:extLst>
  </p:cmAuthor>
  <p:cmAuthor id="2" name="Michelle Nolin" initials="MN" lastIdx="140" clrIdx="1">
    <p:extLst>
      <p:ext uri="{19B8F6BF-5375-455C-9EA6-DF929625EA0E}">
        <p15:presenceInfo xmlns:p15="http://schemas.microsoft.com/office/powerpoint/2012/main" userId="S::mnolin@learnethos.com::f39d2788-15a0-418f-a7f4-7d6381543f47" providerId="AD"/>
      </p:ext>
    </p:extLst>
  </p:cmAuthor>
  <p:cmAuthor id="9" name="Karen Norton" initials="" lastIdx="1" clrIdx="8"/>
  <p:cmAuthor id="3" name="Leslie Wright" initials="LW" lastIdx="91" clrIdx="2">
    <p:extLst>
      <p:ext uri="{19B8F6BF-5375-455C-9EA6-DF929625EA0E}">
        <p15:presenceInfo xmlns:p15="http://schemas.microsoft.com/office/powerpoint/2012/main" userId="S::wright@adoptionsupport.org::a0e2a280-92a5-487a-a56c-f1146a8f46ca" providerId="AD"/>
      </p:ext>
    </p:extLst>
  </p:cmAuthor>
  <p:cmAuthor id="4" name="Debbie Riley" initials="DR" lastIdx="23"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83" clrIdx="4">
    <p:extLst>
      <p:ext uri="{19B8F6BF-5375-455C-9EA6-DF929625EA0E}">
        <p15:presenceInfo xmlns:p15="http://schemas.microsoft.com/office/powerpoint/2012/main" userId="Microsoft Office User" providerId="None"/>
      </p:ext>
    </p:extLst>
  </p:cmAuthor>
  <p:cmAuthor id="6" name="Ed Baldwin" initials="EB" lastIdx="80"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A1A"/>
    <a:srgbClr val="A4DEE8"/>
    <a:srgbClr val="183250"/>
    <a:srgbClr val="C13420"/>
    <a:srgbClr val="496993"/>
    <a:srgbClr val="FCC373"/>
    <a:srgbClr val="1F497D"/>
    <a:srgbClr val="7EC8E4"/>
    <a:srgbClr val="C1352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7" autoAdjust="0"/>
    <p:restoredTop sz="93394" autoAdjust="0"/>
  </p:normalViewPr>
  <p:slideViewPr>
    <p:cSldViewPr snapToGrid="0" snapToObjects="1">
      <p:cViewPr varScale="1">
        <p:scale>
          <a:sx n="92" d="100"/>
          <a:sy n="92" d="100"/>
        </p:scale>
        <p:origin x="900" y="68"/>
      </p:cViewPr>
      <p:guideLst>
        <p:guide orient="horz" pos="4032"/>
        <p:guide orient="horz" pos="288"/>
        <p:guide pos="288"/>
        <p:guide orient="horz" pos="1272"/>
        <p:guide orient="horz" pos="3840"/>
        <p:guide pos="2208"/>
        <p:guide pos="5472"/>
        <p:guide orient="horz" pos="2160"/>
        <p:guide pos="4272"/>
        <p:guide orient="horz" pos="2856"/>
      </p:guideLst>
    </p:cSldViewPr>
  </p:slideViewPr>
  <p:outlineViewPr>
    <p:cViewPr>
      <p:scale>
        <a:sx n="33" d="100"/>
        <a:sy n="33" d="100"/>
      </p:scale>
      <p:origin x="0" y="-2982"/>
    </p:cViewPr>
  </p:outlineViewPr>
  <p:notesTextViewPr>
    <p:cViewPr>
      <p:scale>
        <a:sx n="120" d="100"/>
        <a:sy n="120" d="100"/>
      </p:scale>
      <p:origin x="0" y="0"/>
    </p:cViewPr>
  </p:notesTextViewPr>
  <p:sorterViewPr>
    <p:cViewPr varScale="1">
      <p:scale>
        <a:sx n="1" d="1"/>
        <a:sy n="1" d="1"/>
      </p:scale>
      <p:origin x="0" y="-7440"/>
    </p:cViewPr>
  </p:sorterViewPr>
  <p:notesViewPr>
    <p:cSldViewPr snapToGrid="0" snapToObjects="1">
      <p:cViewPr>
        <p:scale>
          <a:sx n="81" d="100"/>
          <a:sy n="81" d="100"/>
        </p:scale>
        <p:origin x="2698" y="-51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961167D-9768-E245-828B-3A7AB24A1AD7}" type="datetimeFigureOut">
              <a:rPr lang="en-US" smtClean="0"/>
              <a:t>5/6/2022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3"/>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0" y="481728"/>
            <a:ext cx="494453" cy="3780473"/>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1" y="-3333"/>
            <a:ext cx="494454"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marL="0" marR="0" lvl="0" indent="0" algn="ctr" defTabSz="96661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07" y="9228161"/>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4" y="6684476"/>
            <a:ext cx="5338999" cy="494452"/>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6.png"/><Relationship Id="rId4" Type="http://schemas.openxmlformats.org/officeDocument/2006/relationships/image" Target="../media/image11.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tdcportal.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1" y="0"/>
            <a:ext cx="7313507"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199"/>
            <a:ext cx="6192404" cy="509222"/>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099" y="2537966"/>
            <a:ext cx="6192404" cy="6125186"/>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5" y="1933449"/>
            <a:ext cx="6192411"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4" y="1961279"/>
            <a:ext cx="6192411"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61" tIns="48331" rIns="96661" bIns="48331" rtlCol="0" anchor="ctr"/>
          <a:lstStyle/>
          <a:p>
            <a:pPr algn="ctr" defTabSz="966612">
              <a:defRPr/>
            </a:pPr>
            <a:endParaRPr lang="en-US" sz="14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386577" y="3275780"/>
            <a:ext cx="5533834" cy="1920240"/>
          </a:xfrm>
          <a:prstGeom prst="rect">
            <a:avLst/>
          </a:prstGeom>
        </p:spPr>
        <p:txBody>
          <a:bodyPr lIns="96661" tIns="48331" rIns="96661" bIns="4833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latin typeface="Arial Rounded MT Bold" panose="020F0704030504030204" pitchFamily="34" charset="77"/>
              </a:rPr>
              <a:t>EFFECTIVE COMMUNICATION</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424290" y="4377908"/>
            <a:ext cx="4420083" cy="628383"/>
          </a:xfrm>
          <a:prstGeom prst="rect">
            <a:avLst/>
          </a:prstGeom>
        </p:spPr>
        <p:txBody>
          <a:bodyPr lIns="96661" tIns="48331" rIns="96661" bIns="4833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solidFill>
                  <a:srgbClr val="EA2A1F"/>
                </a:solidFill>
                <a:latin typeface="Arial" panose="020B0604020202020204" pitchFamily="34" charset="0"/>
                <a:cs typeface="Arial" panose="020B0604020202020204" pitchFamily="34" charset="0"/>
              </a:rPr>
              <a:t>FACILITATOR CLASSROOM GUIDE</a:t>
            </a:r>
          </a:p>
          <a:p>
            <a:pPr marL="0" indent="0">
              <a:buNone/>
            </a:pPr>
            <a:r>
              <a:rPr lang="en-US" sz="1700" dirty="0">
                <a:solidFill>
                  <a:srgbClr val="EA2A1F"/>
                </a:solidFill>
                <a:latin typeface="Arial" panose="020B0604020202020204" pitchFamily="34" charset="0"/>
                <a:cs typeface="Arial" panose="020B0604020202020204" pitchFamily="34" charset="0"/>
              </a:rPr>
              <a:t>Modified January 2022</a:t>
            </a:r>
          </a:p>
        </p:txBody>
      </p:sp>
      <p:sp>
        <p:nvSpPr>
          <p:cNvPr id="2" name="Notes Placeholder 1">
            <a:extLst>
              <a:ext uri="{FF2B5EF4-FFF2-40B4-BE49-F238E27FC236}">
                <a16:creationId xmlns:a16="http://schemas.microsoft.com/office/drawing/2014/main" id="{14E59764-DABC-4AC5-BE97-988A3102E63C}"/>
              </a:ext>
            </a:extLst>
          </p:cNvPr>
          <p:cNvSpPr>
            <a:spLocks noGrp="1"/>
          </p:cNvSpPr>
          <p:nvPr>
            <p:ph type="body" idx="1"/>
          </p:nvPr>
        </p:nvSpPr>
        <p:spPr>
          <a:xfrm>
            <a:off x="731520" y="5196019"/>
            <a:ext cx="5852160" cy="3205031"/>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542307"/>
          </a:xfrm>
        </p:spPr>
        <p:txBody>
          <a:bodyPr/>
          <a:lstStyle/>
          <a:p>
            <a:r>
              <a:rPr lang="en-US" b="1" kern="1200" dirty="0">
                <a:solidFill>
                  <a:srgbClr val="000000"/>
                </a:solidFill>
                <a:effectLst/>
                <a:latin typeface="Calibri" panose="020F0502020204030204" pitchFamily="34" charset="0"/>
                <a:ea typeface="+mn-ea"/>
                <a:cs typeface="+mn-cs"/>
              </a:rPr>
              <a:t>FACILITATOR'S NOTE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This slide is shown at the start of each theme. Although the graphic will remain the same, the bricks that are colored in red will change based on the characteristics that will be touched upon in this theme. The characteristics were obtained from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content they are sharing throughout the training. Remind participants that their </a:t>
            </a:r>
            <a:r>
              <a:rPr lang="en-US" b="1" kern="1200" dirty="0">
                <a:solidFill>
                  <a:srgbClr val="000000"/>
                </a:solidFill>
                <a:effectLst/>
                <a:latin typeface="Calibri" panose="020F0502020204030204" pitchFamily="34" charset="0"/>
                <a:ea typeface="+mn-ea"/>
                <a:cs typeface="+mn-cs"/>
              </a:rPr>
              <a:t>Participant Resource</a:t>
            </a:r>
            <a:r>
              <a:rPr lang="en-US" kern="1200" dirty="0">
                <a:solidFill>
                  <a:srgbClr val="000000"/>
                </a:solidFill>
                <a:effectLst/>
                <a:latin typeface="Calibri" panose="020F0502020204030204" pitchFamily="34" charset="0"/>
                <a:ea typeface="+mn-ea"/>
                <a:cs typeface="+mn-cs"/>
              </a:rPr>
              <a:t> </a:t>
            </a:r>
            <a:r>
              <a:rPr lang="en-US" b="1" kern="1200" dirty="0">
                <a:solidFill>
                  <a:srgbClr val="000000"/>
                </a:solidFill>
                <a:effectLst/>
                <a:latin typeface="Calibri" panose="020F0502020204030204" pitchFamily="34" charset="0"/>
                <a:ea typeface="+mn-ea"/>
                <a:cs typeface="+mn-cs"/>
              </a:rPr>
              <a:t>Manual </a:t>
            </a:r>
            <a:r>
              <a:rPr lang="en-US" kern="1200" dirty="0">
                <a:solidFill>
                  <a:srgbClr val="000000"/>
                </a:solidFill>
                <a:effectLst/>
                <a:latin typeface="Calibri" panose="020F0502020204030204" pitchFamily="34" charset="0"/>
                <a:ea typeface="+mn-ea"/>
                <a:cs typeface="+mn-cs"/>
              </a:rPr>
              <a:t>contains the definitions for these characteristics. </a:t>
            </a:r>
          </a:p>
          <a:p>
            <a:endParaRPr lang="en-US"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SAY</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10</a:t>
            </a:fld>
            <a:endParaRPr lang="en-US" dirty="0"/>
          </a:p>
        </p:txBody>
      </p:sp>
    </p:spTree>
    <p:extLst>
      <p:ext uri="{BB962C8B-B14F-4D97-AF65-F5344CB8AC3E}">
        <p14:creationId xmlns:p14="http://schemas.microsoft.com/office/powerpoint/2010/main" val="140268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47725"/>
            <a:ext cx="4321175" cy="3241675"/>
          </a:xfrm>
        </p:spPr>
      </p:sp>
      <p:sp>
        <p:nvSpPr>
          <p:cNvPr id="3" name="Notes Placeholder 2"/>
          <p:cNvSpPr>
            <a:spLocks noGrp="1"/>
          </p:cNvSpPr>
          <p:nvPr>
            <p:ph type="body" idx="1"/>
          </p:nvPr>
        </p:nvSpPr>
        <p:spPr/>
        <p:txBody>
          <a:bodyPr/>
          <a:lstStyle/>
          <a:p>
            <a:r>
              <a:rPr lang="en-US" sz="1300"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The Effective Communication theme will cover the following characteristics:</a:t>
            </a:r>
          </a:p>
          <a:p>
            <a:pPr marL="186767" indent="-186767" defTabSz="996094">
              <a:buFont typeface="Arial" panose="020B0604020202020204" pitchFamily="34" charset="0"/>
              <a:buChar char="•"/>
              <a:defRPr/>
            </a:pPr>
            <a:r>
              <a:rPr lang="en-US" dirty="0">
                <a:solidFill>
                  <a:srgbClr val="000000"/>
                </a:solidFill>
                <a:latin typeface="Calibri" panose="020F0502020204030204" pitchFamily="34" charset="0"/>
              </a:rPr>
              <a:t>Emotionally Supportive/Nurturing</a:t>
            </a:r>
          </a:p>
          <a:p>
            <a:pPr marL="186767" indent="-186767">
              <a:buFont typeface="Arial" panose="020B0604020202020204" pitchFamily="34" charset="0"/>
              <a:buChar char="•"/>
            </a:pPr>
            <a:r>
              <a:rPr lang="en-US" dirty="0">
                <a:solidFill>
                  <a:srgbClr val="000000"/>
                </a:solidFill>
                <a:latin typeface="Calibri" panose="020F0502020204030204" pitchFamily="34" charset="0"/>
              </a:rPr>
              <a:t>Attunement</a:t>
            </a:r>
          </a:p>
          <a:p>
            <a:pPr marL="186767" indent="-186767">
              <a:buFont typeface="Arial" panose="020B0604020202020204" pitchFamily="34" charset="0"/>
              <a:buChar char="•"/>
            </a:pPr>
            <a:r>
              <a:rPr lang="en-US" dirty="0">
                <a:solidFill>
                  <a:srgbClr val="000000"/>
                </a:solidFill>
                <a:latin typeface="Calibri" panose="020F0502020204030204" pitchFamily="34" charset="0"/>
              </a:rPr>
              <a:t>Relationally-Oriented</a:t>
            </a:r>
          </a:p>
          <a:p>
            <a:pPr defTabSz="1021693">
              <a:defRPr/>
            </a:pPr>
            <a:endParaRPr lang="en-US" dirty="0">
              <a:solidFill>
                <a:srgbClr val="000000"/>
              </a:solidFill>
              <a:latin typeface="Calibri" panose="020F0502020204030204" pitchFamily="34" charset="0"/>
            </a:endParaRPr>
          </a:p>
          <a:p>
            <a:pPr defTabSz="1021693">
              <a:defRPr/>
            </a:pPr>
            <a:r>
              <a:rPr lang="en-US" dirty="0">
                <a:solidFill>
                  <a:srgbClr val="000000"/>
                </a:solidFill>
                <a:latin typeface="Calibri" panose="020F0502020204030204" pitchFamily="34" charset="0"/>
              </a:rPr>
              <a:t>Take a moment to think back to the report that you received after taking the self-assessment and how you assessed yourself with these characteristics. It is important as you start this journey to assess your characteristics as they are qualities that can strengthen your ability to successfully parent a child who is in foster care or has been adopted.  </a:t>
            </a:r>
          </a:p>
          <a:p>
            <a:pPr defTabSz="1021542">
              <a:defRPr/>
            </a:pPr>
            <a:endParaRPr lang="en-US" dirty="0">
              <a:solidFill>
                <a:srgbClr val="000000"/>
              </a:solidFill>
              <a:latin typeface="Calibri" panose="020F0502020204030204" pitchFamily="34" charset="0"/>
            </a:endParaRPr>
          </a:p>
          <a:p>
            <a:endParaRPr lang="en-US" sz="1300"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3993140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847273"/>
          </a:xfrm>
        </p:spPr>
        <p:txBody>
          <a:bodyPr/>
          <a:lstStyle/>
          <a:p>
            <a:pPr defTabSz="1021542">
              <a:defRPr/>
            </a:pPr>
            <a:r>
              <a:rPr lang="en-US" b="1" dirty="0">
                <a:solidFill>
                  <a:srgbClr val="000000"/>
                </a:solidFill>
                <a:latin typeface="Calibri" panose="020F0502020204030204" pitchFamily="34" charset="0"/>
              </a:rPr>
              <a:t>ASK</a:t>
            </a:r>
          </a:p>
          <a:p>
            <a:pPr defTabSz="1021542">
              <a:defRPr/>
            </a:pPr>
            <a:r>
              <a:rPr lang="en-US" dirty="0">
                <a:solidFill>
                  <a:srgbClr val="000000"/>
                </a:solidFill>
                <a:latin typeface="Calibri" panose="020F0502020204030204" pitchFamily="34" charset="0"/>
              </a:rPr>
              <a:t>Now that we have reviewed the definitions, why do you think these specific characteristics are important to effective communication? </a:t>
            </a:r>
          </a:p>
          <a:p>
            <a:pPr defTabSz="1021263">
              <a:defRPr/>
            </a:pPr>
            <a:endParaRPr lang="en-US" b="0" dirty="0">
              <a:latin typeface="Calibri" panose="020F0502020204030204" pitchFamily="34" charset="0"/>
              <a:cs typeface="Calibri" panose="020F0502020204030204" pitchFamily="34" charset="0"/>
            </a:endParaRPr>
          </a:p>
          <a:p>
            <a:pPr defTabSz="1021263">
              <a:defRPr/>
            </a:pPr>
            <a:r>
              <a:rPr lang="en-US" b="1" dirty="0">
                <a:latin typeface="Calibri" panose="020F0502020204030204" pitchFamily="34" charset="0"/>
                <a:cs typeface="Calibri" panose="020F0502020204030204" pitchFamily="34" charset="0"/>
              </a:rPr>
              <a:t>Reinforce:</a:t>
            </a:r>
          </a:p>
          <a:p>
            <a:pPr marL="171450" marR="0" lvl="0" indent="-171450" algn="l" defTabSz="914400" rtl="0" eaLnBrk="1" fontAlgn="auto" latinLnBrk="0" hangingPunct="1">
              <a:lnSpc>
                <a:spcPct val="107000"/>
              </a:lnSpc>
              <a:spcBef>
                <a:spcPts val="0"/>
              </a:spcBef>
              <a:buClrTx/>
              <a:buSzTx/>
              <a:buFont typeface="Arial" panose="020B0604020202020204" pitchFamily="34" charset="0"/>
              <a:buChar char="•"/>
              <a:tabLst>
                <a:tab pos="457200" algn="l"/>
              </a:tabLst>
              <a:defRPr/>
            </a:pPr>
            <a:r>
              <a:rPr lang="en-US" dirty="0">
                <a:solidFill>
                  <a:srgbClr val="000000"/>
                </a:solidFill>
                <a:latin typeface="Calibri" panose="020F0502020204030204" pitchFamily="34" charset="0"/>
              </a:rPr>
              <a:t>Emotionally Supportive/Nurturing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54330" lvl="1" indent="-171450">
              <a:lnSpc>
                <a:spcPct val="107000"/>
              </a:lnSpc>
              <a:buFont typeface="Wingdings" panose="05000000000000000000" pitchFamily="2" charset="2"/>
              <a:buChar char="Ø"/>
              <a:tabLst>
                <a:tab pos="457200" algn="l"/>
              </a:tabLst>
              <a:defRPr/>
            </a:pPr>
            <a:r>
              <a:rPr lang="en-US" dirty="0">
                <a:solidFill>
                  <a:srgbClr val="000000"/>
                </a:solidFill>
                <a:effectLst/>
                <a:latin typeface="Calibri" panose="020F0502020204030204" pitchFamily="34" charset="0"/>
                <a:cs typeface="Times New Roman" panose="02020603050405020304" pitchFamily="18" charset="0"/>
              </a:rPr>
              <a:t>It will be especially important for parents who foster or adopt to be supportive when children talk about their past experiences and people they miss. By doing so, parents show that it is ok to have and express these feelings.</a:t>
            </a:r>
          </a:p>
          <a:p>
            <a:pPr marL="354330" lvl="1" indent="-171450">
              <a:lnSpc>
                <a:spcPct val="107000"/>
              </a:lnSpc>
              <a:buFont typeface="Wingdings" panose="05000000000000000000" pitchFamily="2" charset="2"/>
              <a:buChar char="Ø"/>
              <a:tabLst>
                <a:tab pos="457200" algn="l"/>
              </a:tabLst>
              <a:defRPr/>
            </a:pPr>
            <a:r>
              <a:rPr lang="en-US" dirty="0">
                <a:solidFill>
                  <a:srgbClr val="000000"/>
                </a:solidFill>
                <a:effectLst/>
                <a:latin typeface="Calibri" panose="020F0502020204030204" pitchFamily="34" charset="0"/>
                <a:cs typeface="Times New Roman" panose="02020603050405020304" pitchFamily="18" charset="0"/>
              </a:rPr>
              <a:t>Even though it may be hard to listen to sensitive subjects or the child’s pain, it will be healing for the child to have the support of a caring person who is </a:t>
            </a:r>
            <a:r>
              <a:rPr lang="en-US" dirty="0">
                <a:solidFill>
                  <a:srgbClr val="000000"/>
                </a:solidFill>
                <a:latin typeface="Calibri" panose="020F0502020204030204" pitchFamily="34" charset="0"/>
                <a:cs typeface="Times New Roman" panose="02020603050405020304" pitchFamily="18" charset="0"/>
              </a:rPr>
              <a:t>willing to listen</a:t>
            </a:r>
            <a:r>
              <a:rPr lang="en-US" dirty="0">
                <a:solidFill>
                  <a:srgbClr val="000000"/>
                </a:solidFill>
                <a:effectLst/>
                <a:latin typeface="Calibri" panose="020F0502020204030204" pitchFamily="34" charset="0"/>
                <a:cs typeface="Times New Roman" panose="02020603050405020304" pitchFamily="18" charset="0"/>
              </a:rPr>
              <a:t>.</a:t>
            </a:r>
          </a:p>
          <a:p>
            <a:pPr marL="171450" marR="0" lvl="0" indent="-171450">
              <a:lnSpc>
                <a:spcPct val="107000"/>
              </a:lnSpc>
              <a:spcBef>
                <a:spcPts val="0"/>
              </a:spcBef>
              <a:buFont typeface="Arial" panose="020B0604020202020204" pitchFamily="34" charset="0"/>
              <a:buChar char="•"/>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Attunement</a:t>
            </a:r>
          </a:p>
          <a:p>
            <a:pPr marL="354330" lvl="1" indent="-171450">
              <a:lnSpc>
                <a:spcPct val="107000"/>
              </a:lnSpc>
              <a:buFont typeface="Wingdings" panose="05000000000000000000" pitchFamily="2" charset="2"/>
              <a:buChar char="Ø"/>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Parents will need to be understanding and validating of the child’s point of view.</a:t>
            </a:r>
          </a:p>
          <a:p>
            <a:pPr marL="354330" lvl="1" indent="-171450">
              <a:lnSpc>
                <a:spcPct val="107000"/>
              </a:lnSpc>
              <a:buFont typeface="Wingdings" panose="05000000000000000000" pitchFamily="2" charset="2"/>
              <a:buChar char="Ø"/>
              <a:tabLst>
                <a:tab pos="4572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Even when topics </a:t>
            </a:r>
            <a:r>
              <a:rPr lang="en-US" dirty="0">
                <a:latin typeface="Calibri" panose="020F0502020204030204" pitchFamily="34" charset="0"/>
                <a:ea typeface="Calibri" panose="020F0502020204030204" pitchFamily="34" charset="0"/>
                <a:cs typeface="Times New Roman" panose="02020603050405020304" pitchFamily="18" charset="0"/>
              </a:rPr>
              <a:t>are</a:t>
            </a:r>
            <a:r>
              <a:rPr lang="en-US" dirty="0">
                <a:effectLst/>
                <a:latin typeface="Calibri" panose="020F0502020204030204" pitchFamily="34" charset="0"/>
                <a:ea typeface="Calibri" panose="020F0502020204030204" pitchFamily="34" charset="0"/>
                <a:cs typeface="Times New Roman" panose="02020603050405020304" pitchFamily="18" charset="0"/>
              </a:rPr>
              <a:t> challenging to discuss, children need parents to stay calm to help a child become calm. </a:t>
            </a:r>
            <a:endParaRPr lang="en-US" b="0" dirty="0">
              <a:latin typeface="Calibri" panose="020F0502020204030204" pitchFamily="34" charset="0"/>
              <a:cs typeface="Calibri" panose="020F0502020204030204" pitchFamily="34" charset="0"/>
            </a:endParaRPr>
          </a:p>
          <a:p>
            <a:pPr marL="181240" marR="0" lvl="0" indent="-181240" algn="l" defTabSz="914400" rtl="0" eaLnBrk="1" fontAlgn="auto" latinLnBrk="0" hangingPunct="1">
              <a:lnSpc>
                <a:spcPct val="100000"/>
              </a:lnSpc>
              <a:spcBef>
                <a:spcPts val="0"/>
              </a:spcBef>
              <a:buClrTx/>
              <a:buSzTx/>
              <a:buFont typeface="Arial" panose="020B0604020202020204" pitchFamily="34" charset="0"/>
              <a:buChar char="•"/>
              <a:tabLst/>
              <a:defRPr/>
            </a:pPr>
            <a:r>
              <a:rPr lang="en-US" dirty="0">
                <a:solidFill>
                  <a:srgbClr val="000000"/>
                </a:solidFill>
                <a:latin typeface="Calibri" panose="020F0502020204030204" pitchFamily="34" charset="0"/>
              </a:rPr>
              <a:t>Relationally-Oriented</a:t>
            </a:r>
          </a:p>
          <a:p>
            <a:pPr marL="354330" lvl="1" indent="-171450">
              <a:buFont typeface="Wingdings" panose="05000000000000000000" pitchFamily="2" charset="2"/>
              <a:buChar char="Ø"/>
              <a:defRPr/>
            </a:pPr>
            <a:r>
              <a:rPr lang="en-US" dirty="0">
                <a:solidFill>
                  <a:srgbClr val="000000"/>
                </a:solidFill>
                <a:latin typeface="Calibri" panose="020F0502020204030204" pitchFamily="34" charset="0"/>
              </a:rPr>
              <a:t>Because children have experienced separations, loss and trauma in their relationships, parents who foster, adopt need to prioritize keeping the relationship with the child strong above all else.</a:t>
            </a:r>
          </a:p>
          <a:p>
            <a:pPr marL="354330" lvl="1" indent="-171450">
              <a:buFont typeface="Wingdings" panose="05000000000000000000" pitchFamily="2" charset="2"/>
              <a:buChar char="Ø"/>
              <a:defRPr/>
            </a:pPr>
            <a:r>
              <a:rPr lang="en-US" dirty="0">
                <a:solidFill>
                  <a:srgbClr val="000000"/>
                </a:solidFill>
                <a:latin typeface="Calibri" panose="020F0502020204030204" pitchFamily="34" charset="0"/>
              </a:rPr>
              <a:t> It will be important to value the relationships children have with any or all families they had before. This may include birth families, former foster families or extended family members.</a:t>
            </a:r>
          </a:p>
          <a:p>
            <a:pPr marL="354330" lvl="1" indent="-171450">
              <a:buFont typeface="Wingdings" panose="05000000000000000000" pitchFamily="2" charset="2"/>
              <a:buChar char="Ø"/>
              <a:defRPr/>
            </a:pPr>
            <a:r>
              <a:rPr lang="en-US" dirty="0">
                <a:solidFill>
                  <a:srgbClr val="000000"/>
                </a:solidFill>
                <a:latin typeface="Calibri" panose="020F0502020204030204" pitchFamily="34" charset="0"/>
              </a:rPr>
              <a:t> Honoring relationships the child had before they came to your home makes the connection the child has with you stronger, not weaker.</a:t>
            </a:r>
          </a:p>
          <a:p>
            <a:pPr marL="547000" marR="0" lvl="2" indent="-18124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3B90169C-AFAA-4B3F-91CC-5EC03E22AE25}" type="slidenum">
              <a:rPr lang="en-US" smtClean="0"/>
              <a:pPr/>
              <a:t>12</a:t>
            </a:fld>
            <a:endParaRPr lang="en-US" dirty="0"/>
          </a:p>
        </p:txBody>
      </p:sp>
    </p:spTree>
    <p:extLst>
      <p:ext uri="{BB962C8B-B14F-4D97-AF65-F5344CB8AC3E}">
        <p14:creationId xmlns:p14="http://schemas.microsoft.com/office/powerpoint/2010/main" val="1981833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140834"/>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section will take approximately 20 minutes.</a:t>
            </a:r>
          </a:p>
          <a:p>
            <a:endParaRPr lang="en-US" b="1" dirty="0">
              <a:solidFill>
                <a:srgbClr val="000000"/>
              </a:solidFill>
              <a:latin typeface="Calibri" panose="020F050202020403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kern="1200" dirty="0">
                <a:solidFill>
                  <a:srgbClr val="000000"/>
                </a:solidFill>
                <a:effectLst/>
                <a:latin typeface="Calibri" panose="020F0502020204030204" pitchFamily="34" charset="0"/>
                <a:ea typeface="+mn-ea"/>
                <a:cs typeface="Arial" panose="020B0604020202020204" pitchFamily="34" charset="0"/>
              </a:rPr>
              <a:t>Authentic listening conveys empathy and allows the child to feel validated and heard. This is especially important when talking about sensitive or painful topics with children. </a:t>
            </a: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It is also important for you to remain calm and empathetic as you listen to the child talk about their story. This lets </a:t>
            </a:r>
            <a:r>
              <a:rPr lang="en-US" dirty="0">
                <a:solidFill>
                  <a:srgbClr val="000000"/>
                </a:solidFill>
                <a:latin typeface="Calibri" panose="020F0502020204030204" pitchFamily="34" charset="0"/>
              </a:rPr>
              <a:t>the child</a:t>
            </a:r>
            <a:r>
              <a:rPr lang="en-US" kern="1200" dirty="0">
                <a:solidFill>
                  <a:srgbClr val="000000"/>
                </a:solidFill>
                <a:effectLst/>
                <a:latin typeface="Calibri" panose="020F0502020204030204" pitchFamily="34" charset="0"/>
                <a:ea typeface="+mn-ea"/>
                <a:cs typeface="Arial" panose="020B0604020202020204" pitchFamily="34" charset="0"/>
              </a:rPr>
              <a:t> know that their feelings and experiences are important, that they are respected, and that they matter. Children who have experienced trauma and loss may never have been given these messages, so your attention and validation of their feelings is very important. </a:t>
            </a:r>
            <a:endParaRPr lang="en-US" sz="1300" dirty="0">
              <a:solidFill>
                <a:srgbClr val="000000"/>
              </a:solidFill>
              <a:latin typeface="+mn-lt"/>
            </a:endParaRPr>
          </a:p>
          <a:p>
            <a:endParaRPr lang="en-US" b="1" dirty="0">
              <a:solidFill>
                <a:srgbClr val="000000"/>
              </a:solidFill>
              <a:latin typeface="Calibri" panose="020F0502020204030204" pitchFamily="34" charset="0"/>
            </a:endParaRPr>
          </a:p>
          <a:p>
            <a:pPr defTabSz="966612">
              <a:defRPr/>
            </a:pPr>
            <a:r>
              <a:rPr lang="en-US" b="0" i="0" dirty="0">
                <a:solidFill>
                  <a:srgbClr val="000000"/>
                </a:solidFill>
                <a:latin typeface="Calibri" panose="020F0502020204030204" pitchFamily="34" charset="0"/>
              </a:rPr>
              <a:t>As we talk about communication today, remember, communicating with children is different than communicating with adults. How we can communicate effectively depends a lot on the age and stage of the child. </a:t>
            </a:r>
            <a:r>
              <a:rPr lang="en-US" kern="1200" dirty="0">
                <a:solidFill>
                  <a:srgbClr val="000000"/>
                </a:solidFill>
                <a:effectLst/>
                <a:latin typeface="Calibri" panose="020F0502020204030204" pitchFamily="34" charset="0"/>
                <a:ea typeface="+mn-ea"/>
                <a:cs typeface="+mn-cs"/>
              </a:rPr>
              <a:t>While we may like to do a lot of talking because it is what comes naturally to us as adults, it is not always the best way to communicate with children if we really want to understand them or have them understand us.</a:t>
            </a:r>
            <a:endParaRPr lang="en-US" b="1" i="1" strike="sngStrike" dirty="0">
              <a:solidFill>
                <a:srgbClr val="000000"/>
              </a:solidFill>
              <a:latin typeface="Calibri" panose="020F0502020204030204" pitchFamily="34" charset="0"/>
            </a:endParaRPr>
          </a:p>
          <a:p>
            <a:endParaRPr lang="en-US" b="0" i="0" dirty="0">
              <a:solidFill>
                <a:srgbClr val="000000"/>
              </a:solidFill>
              <a:latin typeface="Calibri" panose="020F0502020204030204" pitchFamily="34" charset="0"/>
            </a:endParaRPr>
          </a:p>
          <a:p>
            <a:r>
              <a:rPr lang="en-US" b="0" i="0" dirty="0">
                <a:solidFill>
                  <a:srgbClr val="000000"/>
                </a:solidFill>
                <a:latin typeface="Calibri" panose="020F0502020204030204" pitchFamily="34" charset="0"/>
              </a:rPr>
              <a:t>And, communicating with children who have experienced loss, grief, and </a:t>
            </a:r>
            <a:r>
              <a:rPr lang="en-US" dirty="0">
                <a:solidFill>
                  <a:srgbClr val="000000"/>
                </a:solidFill>
                <a:latin typeface="Calibri" panose="020F0502020204030204" pitchFamily="34" charset="0"/>
              </a:rPr>
              <a:t>trauma</a:t>
            </a:r>
            <a:r>
              <a:rPr lang="en-US" b="0" i="0" dirty="0">
                <a:solidFill>
                  <a:srgbClr val="000000"/>
                </a:solidFill>
                <a:latin typeface="Calibri" panose="020F0502020204030204" pitchFamily="34" charset="0"/>
              </a:rPr>
              <a:t> can make it even more complicated as they </a:t>
            </a:r>
            <a:r>
              <a:rPr lang="en-US" dirty="0">
                <a:solidFill>
                  <a:srgbClr val="000000"/>
                </a:solidFill>
                <a:latin typeface="Calibri" panose="020F0502020204030204" pitchFamily="34" charset="0"/>
              </a:rPr>
              <a:t>may not receive and process</a:t>
            </a:r>
            <a:r>
              <a:rPr lang="en-US" b="0" i="0" dirty="0">
                <a:solidFill>
                  <a:srgbClr val="000000"/>
                </a:solidFill>
                <a:latin typeface="Calibri" panose="020F0502020204030204" pitchFamily="34" charset="0"/>
              </a:rPr>
              <a:t> information </a:t>
            </a:r>
            <a:r>
              <a:rPr lang="en-US" dirty="0">
                <a:solidFill>
                  <a:srgbClr val="000000"/>
                </a:solidFill>
                <a:latin typeface="Calibri" panose="020F0502020204030204" pitchFamily="34" charset="0"/>
              </a:rPr>
              <a:t>in a way that might be expected for</a:t>
            </a:r>
            <a:r>
              <a:rPr lang="en-US" b="0" i="0" dirty="0">
                <a:solidFill>
                  <a:srgbClr val="000000"/>
                </a:solidFill>
                <a:latin typeface="Calibri" panose="020F0502020204030204" pitchFamily="34" charset="0"/>
              </a:rPr>
              <a:t> their age. </a:t>
            </a:r>
          </a:p>
          <a:p>
            <a:endParaRPr lang="en-US" b="0" i="0" dirty="0">
              <a:solidFill>
                <a:srgbClr val="000000"/>
              </a:solidFill>
              <a:latin typeface="Calibri" panose="020F0502020204030204" pitchFamily="34" charset="0"/>
            </a:endParaRPr>
          </a:p>
          <a:p>
            <a:r>
              <a:rPr lang="en-US" b="0" i="0" dirty="0">
                <a:solidFill>
                  <a:srgbClr val="000000"/>
                </a:solidFill>
                <a:latin typeface="Calibri" panose="020F0502020204030204" pitchFamily="34" charset="0"/>
              </a:rPr>
              <a:t>So, even if you consider yourself a strong </a:t>
            </a:r>
            <a:r>
              <a:rPr lang="en-US" dirty="0">
                <a:solidFill>
                  <a:srgbClr val="000000"/>
                </a:solidFill>
                <a:latin typeface="Calibri" panose="020F0502020204030204" pitchFamily="34" charset="0"/>
              </a:rPr>
              <a:t>communicator</a:t>
            </a:r>
            <a:r>
              <a:rPr lang="en-US" b="0" i="0" dirty="0">
                <a:solidFill>
                  <a:srgbClr val="000000"/>
                </a:solidFill>
                <a:latin typeface="Calibri" panose="020F0502020204030204" pitchFamily="34" charset="0"/>
              </a:rPr>
              <a:t>, try to see where you can grow your communication skills today. This will help </a:t>
            </a:r>
            <a:r>
              <a:rPr lang="en-US" dirty="0">
                <a:solidFill>
                  <a:srgbClr val="000000"/>
                </a:solidFill>
                <a:latin typeface="Calibri" panose="020F0502020204030204" pitchFamily="34" charset="0"/>
              </a:rPr>
              <a:t>all us be more effective in </a:t>
            </a:r>
            <a:r>
              <a:rPr lang="en-US" b="0" i="0" dirty="0">
                <a:solidFill>
                  <a:srgbClr val="000000"/>
                </a:solidFill>
                <a:latin typeface="Calibri" panose="020F0502020204030204" pitchFamily="34" charset="0"/>
              </a:rPr>
              <a:t>interacting with children in a way that is </a:t>
            </a:r>
            <a:r>
              <a:rPr lang="en-US" b="1" i="0" dirty="0">
                <a:solidFill>
                  <a:srgbClr val="000000"/>
                </a:solidFill>
                <a:latin typeface="Calibri" panose="020F0502020204030204" pitchFamily="34" charset="0"/>
              </a:rPr>
              <a:t>relationally-oriented</a:t>
            </a:r>
            <a:r>
              <a:rPr lang="en-US" b="0" i="0" dirty="0">
                <a:solidFill>
                  <a:srgbClr val="000000"/>
                </a:solidFill>
                <a:latin typeface="Calibri" panose="020F0502020204030204" pitchFamily="34" charset="0"/>
              </a:rPr>
              <a:t>, an important </a:t>
            </a:r>
            <a:r>
              <a:rPr lang="en-US" sz="1300" dirty="0">
                <a:solidFill>
                  <a:srgbClr val="000000"/>
                </a:solidFill>
                <a:latin typeface="+mn-lt"/>
              </a:rPr>
              <a:t>characteristic for parents who are fostering and adopting. </a:t>
            </a:r>
            <a:endParaRPr lang="en-US" b="0" i="0" dirty="0">
              <a:solidFill>
                <a:srgbClr val="000000"/>
              </a:solidFill>
              <a:latin typeface="Calibri" panose="020F0502020204030204" pitchFamily="34" charset="0"/>
            </a:endParaRPr>
          </a:p>
          <a:p>
            <a:endParaRPr lang="en-US" b="0" i="0" dirty="0">
              <a:solidFill>
                <a:srgbClr val="000000"/>
              </a:solidFill>
              <a:latin typeface="Calibri" panose="020F0502020204030204" pitchFamily="34" charset="0"/>
            </a:endParaRPr>
          </a:p>
          <a:p>
            <a:endParaRPr lang="en-US"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13</a:t>
            </a:fld>
            <a:endParaRPr lang="en-US" dirty="0"/>
          </a:p>
        </p:txBody>
      </p:sp>
    </p:spTree>
    <p:extLst>
      <p:ext uri="{BB962C8B-B14F-4D97-AF65-F5344CB8AC3E}">
        <p14:creationId xmlns:p14="http://schemas.microsoft.com/office/powerpoint/2010/main" val="2244491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417915"/>
          </a:xfrm>
        </p:spPr>
        <p:txBody>
          <a:bodyPr/>
          <a:lstStyle/>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Let’s first talk about the important elements of effective communication with children who have experienced </a:t>
            </a:r>
            <a:r>
              <a:rPr lang="en-US" dirty="0">
                <a:solidFill>
                  <a:srgbClr val="000000"/>
                </a:solidFill>
                <a:latin typeface="Calibri" panose="020F0502020204030204" pitchFamily="34" charset="0"/>
                <a:cs typeface="+mn-cs"/>
              </a:rPr>
              <a:t>loss, grief, and trauma</a:t>
            </a:r>
            <a:r>
              <a:rPr lang="en-US" kern="1200" dirty="0">
                <a:solidFill>
                  <a:srgbClr val="000000"/>
                </a:solidFill>
                <a:effectLst/>
                <a:latin typeface="Calibri" panose="020F0502020204030204" pitchFamily="34" charset="0"/>
                <a:ea typeface="+mn-ea"/>
                <a:cs typeface="+mn-cs"/>
              </a:rPr>
              <a:t>: </a:t>
            </a:r>
          </a:p>
          <a:p>
            <a:pPr marL="181240" indent="-181240">
              <a:buFont typeface="Arial" panose="020B0604020202020204" pitchFamily="34" charset="0"/>
              <a:buChar char="•"/>
            </a:pPr>
            <a:r>
              <a:rPr lang="en-US" dirty="0">
                <a:solidFill>
                  <a:srgbClr val="000000"/>
                </a:solidFill>
                <a:latin typeface="Calibri" panose="020F0502020204030204" pitchFamily="34" charset="0"/>
                <a:cs typeface="+mn-cs"/>
              </a:rPr>
              <a:t>A</a:t>
            </a:r>
            <a:r>
              <a:rPr lang="en-US" kern="1200" dirty="0">
                <a:solidFill>
                  <a:srgbClr val="000000"/>
                </a:solidFill>
                <a:effectLst/>
                <a:latin typeface="Calibri" panose="020F0502020204030204" pitchFamily="34" charset="0"/>
                <a:ea typeface="+mn-ea"/>
                <a:cs typeface="+mn-cs"/>
              </a:rPr>
              <a:t>uthentic listening</a:t>
            </a:r>
            <a:endParaRPr lang="en-US" dirty="0">
              <a:solidFill>
                <a:srgbClr val="000000"/>
              </a:solidFill>
              <a:latin typeface="Calibri" panose="020F0502020204030204" pitchFamily="34" charset="0"/>
              <a:cs typeface="+mn-cs"/>
            </a:endParaRP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Being conscious of triggers</a:t>
            </a:r>
            <a:endParaRPr lang="en-US" dirty="0">
              <a:solidFill>
                <a:srgbClr val="000000"/>
              </a:solidFill>
              <a:latin typeface="Calibri" panose="020F0502020204030204" pitchFamily="34" charset="0"/>
              <a:cs typeface="+mn-cs"/>
            </a:endParaRP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Using empowering language</a:t>
            </a:r>
            <a:endParaRPr lang="en-US" dirty="0">
              <a:solidFill>
                <a:srgbClr val="000000"/>
              </a:solidFill>
              <a:latin typeface="Calibri" panose="020F0502020204030204" pitchFamily="34" charset="0"/>
              <a:cs typeface="+mn-cs"/>
            </a:endParaRP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Expressing empathy.</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The three steps for authentic, true listening are: </a:t>
            </a:r>
          </a:p>
          <a:p>
            <a:pPr marL="241653" indent="-241653">
              <a:buAutoNum type="arabicParenR"/>
            </a:pPr>
            <a:r>
              <a:rPr lang="en-US" dirty="0">
                <a:solidFill>
                  <a:srgbClr val="000000"/>
                </a:solidFill>
                <a:latin typeface="Calibri" panose="020F0502020204030204" pitchFamily="34" charset="0"/>
                <a:cs typeface="+mn-cs"/>
              </a:rPr>
              <a:t>L</a:t>
            </a:r>
            <a:r>
              <a:rPr lang="en-US" kern="1200" dirty="0">
                <a:solidFill>
                  <a:srgbClr val="000000"/>
                </a:solidFill>
                <a:effectLst/>
                <a:latin typeface="Calibri" panose="020F0502020204030204" pitchFamily="34" charset="0"/>
                <a:ea typeface="+mn-ea"/>
                <a:cs typeface="+mn-cs"/>
              </a:rPr>
              <a:t>istening attentively without interruption</a:t>
            </a:r>
            <a:endParaRPr lang="en-US" dirty="0">
              <a:solidFill>
                <a:srgbClr val="000000"/>
              </a:solidFill>
              <a:latin typeface="Calibri" panose="020F0502020204030204" pitchFamily="34" charset="0"/>
              <a:cs typeface="+mn-cs"/>
            </a:endParaRPr>
          </a:p>
          <a:p>
            <a:pPr marL="241653" indent="-241653">
              <a:buAutoNum type="arabicParenR"/>
            </a:pPr>
            <a:r>
              <a:rPr lang="en-US" dirty="0">
                <a:solidFill>
                  <a:srgbClr val="000000"/>
                </a:solidFill>
                <a:latin typeface="Calibri" panose="020F0502020204030204" pitchFamily="34" charset="0"/>
                <a:cs typeface="+mn-cs"/>
              </a:rPr>
              <a:t>Fe</a:t>
            </a:r>
            <a:r>
              <a:rPr lang="en-US" kern="1200" dirty="0">
                <a:solidFill>
                  <a:srgbClr val="000000"/>
                </a:solidFill>
                <a:effectLst/>
                <a:latin typeface="Calibri" panose="020F0502020204030204" pitchFamily="34" charset="0"/>
                <a:ea typeface="+mn-ea"/>
                <a:cs typeface="+mn-cs"/>
              </a:rPr>
              <a:t>eding back your understanding of what the child is saying and feeling</a:t>
            </a:r>
            <a:endParaRPr lang="en-US" dirty="0">
              <a:solidFill>
                <a:srgbClr val="000000"/>
              </a:solidFill>
              <a:latin typeface="Calibri" panose="020F0502020204030204" pitchFamily="34" charset="0"/>
              <a:cs typeface="+mn-cs"/>
            </a:endParaRPr>
          </a:p>
          <a:p>
            <a:pPr marL="241653" indent="-241653">
              <a:buAutoNum type="arabicParenR"/>
            </a:pPr>
            <a:r>
              <a:rPr lang="en-US" dirty="0">
                <a:solidFill>
                  <a:srgbClr val="000000"/>
                </a:solidFill>
                <a:latin typeface="Calibri" panose="020F0502020204030204" pitchFamily="34" charset="0"/>
                <a:cs typeface="+mn-cs"/>
              </a:rPr>
              <a:t>C</a:t>
            </a:r>
            <a:r>
              <a:rPr lang="en-US" kern="1200" dirty="0">
                <a:solidFill>
                  <a:srgbClr val="000000"/>
                </a:solidFill>
                <a:effectLst/>
                <a:latin typeface="Calibri" panose="020F0502020204030204" pitchFamily="34" charset="0"/>
                <a:ea typeface="+mn-ea"/>
                <a:cs typeface="+mn-cs"/>
              </a:rPr>
              <a:t>hecking in with the child to confirm that you understood correctly</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Parents should practice </a:t>
            </a:r>
            <a:r>
              <a:rPr lang="en-US" b="0" kern="1200" dirty="0">
                <a:solidFill>
                  <a:srgbClr val="000000"/>
                </a:solidFill>
                <a:effectLst/>
                <a:latin typeface="Calibri" panose="020F0502020204030204" pitchFamily="34" charset="0"/>
                <a:ea typeface="+mn-ea"/>
                <a:cs typeface="+mn-cs"/>
              </a:rPr>
              <a:t>authentic listening </a:t>
            </a:r>
            <a:r>
              <a:rPr lang="en-US" kern="1200" dirty="0">
                <a:solidFill>
                  <a:srgbClr val="000000"/>
                </a:solidFill>
                <a:effectLst/>
                <a:latin typeface="Calibri" panose="020F0502020204030204" pitchFamily="34" charset="0"/>
                <a:ea typeface="+mn-ea"/>
                <a:cs typeface="+mn-cs"/>
              </a:rPr>
              <a:t>to acknowledge the child’s feelings and point of view. Authentic listening is being </a:t>
            </a:r>
            <a:r>
              <a:rPr lang="en-US" b="1" kern="1200" dirty="0">
                <a:solidFill>
                  <a:srgbClr val="000000"/>
                </a:solidFill>
                <a:effectLst/>
                <a:latin typeface="Calibri" panose="020F0502020204030204" pitchFamily="34" charset="0"/>
                <a:ea typeface="+mn-ea"/>
                <a:cs typeface="+mn-cs"/>
              </a:rPr>
              <a:t>emotionally supportive and nurturing </a:t>
            </a:r>
            <a:r>
              <a:rPr lang="en-US" b="0" kern="1200" dirty="0">
                <a:solidFill>
                  <a:srgbClr val="000000"/>
                </a:solidFill>
                <a:effectLst/>
                <a:latin typeface="Calibri" panose="020F0502020204030204" pitchFamily="34" charset="0"/>
                <a:ea typeface="+mn-ea"/>
                <a:cs typeface="+mn-cs"/>
              </a:rPr>
              <a:t>(characteristic).</a:t>
            </a:r>
            <a:endParaRPr lang="en-US" kern="1200" dirty="0">
              <a:solidFill>
                <a:srgbClr val="000000"/>
              </a:solidFill>
              <a:effectLst/>
              <a:latin typeface="Calibri" panose="020F0502020204030204" pitchFamily="34" charset="0"/>
              <a:ea typeface="+mn-ea"/>
              <a:cs typeface="+mn-cs"/>
            </a:endParaRPr>
          </a:p>
          <a:p>
            <a:endParaRPr lang="en-US" kern="1200" dirty="0">
              <a:solidFill>
                <a:srgbClr val="000000"/>
              </a:solidFill>
              <a:effectLst/>
              <a:latin typeface="Calibri" panose="020F0502020204030204" pitchFamily="34" charset="0"/>
              <a:ea typeface="+mn-ea"/>
              <a:cs typeface="+mn-cs"/>
            </a:endParaRPr>
          </a:p>
          <a:p>
            <a:r>
              <a:rPr lang="en-US" dirty="0">
                <a:solidFill>
                  <a:srgbClr val="000000"/>
                </a:solidFill>
                <a:latin typeface="Calibri" panose="020F0502020204030204" pitchFamily="34" charset="0"/>
                <a:cs typeface="+mn-cs"/>
              </a:rPr>
              <a:t>Let’s think about how</a:t>
            </a:r>
            <a:r>
              <a:rPr lang="en-US" kern="1200" dirty="0">
                <a:solidFill>
                  <a:srgbClr val="000000"/>
                </a:solidFill>
                <a:effectLst/>
                <a:latin typeface="Calibri" panose="020F0502020204030204" pitchFamily="34" charset="0"/>
                <a:ea typeface="+mn-ea"/>
                <a:cs typeface="+mn-cs"/>
              </a:rPr>
              <a:t> </a:t>
            </a:r>
            <a:r>
              <a:rPr lang="en-US" dirty="0">
                <a:solidFill>
                  <a:srgbClr val="000000"/>
                </a:solidFill>
                <a:latin typeface="Calibri" panose="020F0502020204030204" pitchFamily="34" charset="0"/>
                <a:cs typeface="+mn-cs"/>
              </a:rPr>
              <a:t>authentic listening</a:t>
            </a:r>
            <a:r>
              <a:rPr lang="en-US" kern="1200" dirty="0">
                <a:solidFill>
                  <a:srgbClr val="000000"/>
                </a:solidFill>
                <a:effectLst/>
                <a:latin typeface="Calibri" panose="020F0502020204030204" pitchFamily="34" charset="0"/>
                <a:ea typeface="+mn-ea"/>
                <a:cs typeface="+mn-cs"/>
              </a:rPr>
              <a:t> </a:t>
            </a:r>
            <a:r>
              <a:rPr lang="en-US" dirty="0">
                <a:solidFill>
                  <a:srgbClr val="000000"/>
                </a:solidFill>
                <a:latin typeface="Calibri" panose="020F0502020204030204" pitchFamily="34" charset="0"/>
                <a:cs typeface="+mn-cs"/>
              </a:rPr>
              <a:t>might </a:t>
            </a:r>
            <a:r>
              <a:rPr lang="en-US" kern="1200" dirty="0">
                <a:solidFill>
                  <a:srgbClr val="000000"/>
                </a:solidFill>
                <a:effectLst/>
                <a:latin typeface="Calibri" panose="020F0502020204030204" pitchFamily="34" charset="0"/>
                <a:ea typeface="+mn-ea"/>
                <a:cs typeface="+mn-cs"/>
              </a:rPr>
              <a:t>look different depending on </a:t>
            </a:r>
            <a:r>
              <a:rPr lang="en-US" dirty="0">
                <a:solidFill>
                  <a:srgbClr val="000000"/>
                </a:solidFill>
                <a:latin typeface="Calibri" panose="020F0502020204030204" pitchFamily="34" charset="0"/>
                <a:cs typeface="+mn-cs"/>
              </a:rPr>
              <a:t>the</a:t>
            </a:r>
            <a:r>
              <a:rPr lang="en-US" kern="1200" dirty="0">
                <a:solidFill>
                  <a:srgbClr val="000000"/>
                </a:solidFill>
                <a:effectLst/>
                <a:latin typeface="Calibri" panose="020F0502020204030204" pitchFamily="34" charset="0"/>
                <a:ea typeface="+mn-ea"/>
                <a:cs typeface="+mn-cs"/>
              </a:rPr>
              <a:t> child. </a:t>
            </a:r>
          </a:p>
          <a:p>
            <a:endParaRPr lang="en-US" kern="1200" dirty="0">
              <a:solidFill>
                <a:srgbClr val="000000"/>
              </a:solidFill>
              <a:effectLst/>
              <a:latin typeface="Calibri" panose="020F0502020204030204" pitchFamily="34" charset="0"/>
              <a:ea typeface="+mn-ea"/>
              <a:cs typeface="+mn-cs"/>
            </a:endParaRPr>
          </a:p>
          <a:p>
            <a:r>
              <a:rPr lang="en-US" dirty="0">
                <a:solidFill>
                  <a:srgbClr val="000000"/>
                </a:solidFill>
                <a:latin typeface="Calibri" panose="020F0502020204030204" pitchFamily="34" charset="0"/>
                <a:cs typeface="+mn-cs"/>
              </a:rPr>
              <a:t>For teens:</a:t>
            </a:r>
            <a:endParaRPr lang="en-US" kern="1200" dirty="0">
              <a:solidFill>
                <a:srgbClr val="000000"/>
              </a:solidFill>
              <a:effectLst/>
              <a:latin typeface="Calibri" panose="020F0502020204030204" pitchFamily="34" charset="0"/>
              <a:ea typeface="+mn-ea"/>
              <a:cs typeface="+mn-cs"/>
            </a:endParaRPr>
          </a:p>
          <a:p>
            <a:pPr marL="171450" indent="-17145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You may be able to have straightforward conversations with an older child or teen </a:t>
            </a:r>
            <a:r>
              <a:rPr lang="en-US" dirty="0">
                <a:solidFill>
                  <a:srgbClr val="000000"/>
                </a:solidFill>
                <a:latin typeface="Calibri" panose="020F0502020204030204" pitchFamily="34" charset="0"/>
                <a:cs typeface="+mn-cs"/>
              </a:rPr>
              <a:t>depending on their </a:t>
            </a:r>
            <a:r>
              <a:rPr lang="en-US" kern="1200" dirty="0">
                <a:solidFill>
                  <a:srgbClr val="000000"/>
                </a:solidFill>
                <a:effectLst/>
                <a:latin typeface="Calibri" panose="020F0502020204030204" pitchFamily="34" charset="0"/>
                <a:ea typeface="+mn-ea"/>
                <a:cs typeface="+mn-cs"/>
              </a:rPr>
              <a:t>developmental </a:t>
            </a:r>
            <a:r>
              <a:rPr lang="en-US" dirty="0">
                <a:solidFill>
                  <a:srgbClr val="000000"/>
                </a:solidFill>
                <a:latin typeface="Calibri" panose="020F0502020204030204" pitchFamily="34" charset="0"/>
                <a:cs typeface="+mn-cs"/>
              </a:rPr>
              <a:t>stage and communication skills</a:t>
            </a:r>
          </a:p>
          <a:p>
            <a:pPr marL="171450" indent="-171450">
              <a:buFont typeface="Arial" panose="020B0604020202020204" pitchFamily="34" charset="0"/>
              <a:buChar char="•"/>
            </a:pPr>
            <a:r>
              <a:rPr lang="en-US" dirty="0">
                <a:solidFill>
                  <a:srgbClr val="000000"/>
                </a:solidFill>
                <a:latin typeface="Calibri" panose="020F0502020204030204" pitchFamily="34" charset="0"/>
                <a:cs typeface="+mn-cs"/>
              </a:rPr>
              <a:t>Y</a:t>
            </a:r>
            <a:r>
              <a:rPr lang="en-US" kern="1200" dirty="0">
                <a:solidFill>
                  <a:srgbClr val="000000"/>
                </a:solidFill>
                <a:effectLst/>
                <a:latin typeface="Calibri" panose="020F0502020204030204" pitchFamily="34" charset="0"/>
                <a:ea typeface="+mn-ea"/>
                <a:cs typeface="+mn-cs"/>
              </a:rPr>
              <a:t>ou may not be able to cover a topic in one conversation</a:t>
            </a:r>
            <a:r>
              <a:rPr lang="en-US" dirty="0">
                <a:solidFill>
                  <a:srgbClr val="000000"/>
                </a:solidFill>
                <a:latin typeface="Calibri" panose="020F0502020204030204" pitchFamily="34" charset="0"/>
                <a:cs typeface="+mn-cs"/>
              </a:rPr>
              <a:t>, but instead allow the teen to take in and process what is being communicated, and perhaps come back to the topic later. </a:t>
            </a:r>
          </a:p>
          <a:p>
            <a:pPr marL="171450" indent="-171450">
              <a:buFont typeface="Arial" panose="020B0604020202020204" pitchFamily="34" charset="0"/>
              <a:buChar char="•"/>
            </a:pPr>
            <a:r>
              <a:rPr lang="en-US" dirty="0">
                <a:solidFill>
                  <a:srgbClr val="000000"/>
                </a:solidFill>
                <a:latin typeface="Calibri" panose="020F0502020204030204" pitchFamily="34" charset="0"/>
                <a:cs typeface="+mn-cs"/>
              </a:rPr>
              <a:t>Don’t insist on quick solutions, agreement, and closure. But check in on your understanding of what you hear the teen saying to get confirmation by feeding back  what you have heard them say and asking if you have heard correctly. </a:t>
            </a:r>
          </a:p>
          <a:p>
            <a:pPr marL="171450" indent="-171450">
              <a:buFont typeface="Arial" panose="020B0604020202020204" pitchFamily="34" charset="0"/>
              <a:buChar char="•"/>
            </a:pPr>
            <a:r>
              <a:rPr lang="en-US" dirty="0">
                <a:solidFill>
                  <a:srgbClr val="000000"/>
                </a:solidFill>
                <a:latin typeface="Calibri" panose="020F0502020204030204" pitchFamily="34" charset="0"/>
                <a:cs typeface="+mn-cs"/>
              </a:rPr>
              <a:t>A</a:t>
            </a:r>
            <a:r>
              <a:rPr lang="en-US" kern="1200" dirty="0">
                <a:solidFill>
                  <a:srgbClr val="000000"/>
                </a:solidFill>
                <a:effectLst/>
                <a:latin typeface="Calibri" panose="020F0502020204030204" pitchFamily="34" charset="0"/>
                <a:ea typeface="+mn-ea"/>
                <a:cs typeface="+mn-cs"/>
              </a:rPr>
              <a:t>uthentic listening is about paying attention to the here and now. Really tune in to what the </a:t>
            </a:r>
            <a:r>
              <a:rPr lang="en-US" dirty="0">
                <a:solidFill>
                  <a:srgbClr val="000000"/>
                </a:solidFill>
                <a:latin typeface="Calibri" panose="020F0502020204030204" pitchFamily="34" charset="0"/>
                <a:cs typeface="+mn-cs"/>
              </a:rPr>
              <a:t>teen’s</a:t>
            </a:r>
            <a:r>
              <a:rPr lang="en-US" kern="1200" dirty="0">
                <a:solidFill>
                  <a:srgbClr val="000000"/>
                </a:solidFill>
                <a:effectLst/>
                <a:latin typeface="Calibri" panose="020F0502020204030204" pitchFamily="34" charset="0"/>
                <a:ea typeface="+mn-ea"/>
                <a:cs typeface="+mn-cs"/>
              </a:rPr>
              <a:t> body language and tone of voice tell you. Be sure to notice what they are </a:t>
            </a:r>
            <a:r>
              <a:rPr lang="en-US" i="1" kern="1200" dirty="0">
                <a:solidFill>
                  <a:srgbClr val="000000"/>
                </a:solidFill>
                <a:effectLst/>
                <a:latin typeface="Calibri" panose="020F0502020204030204" pitchFamily="34" charset="0"/>
                <a:ea typeface="+mn-ea"/>
                <a:cs typeface="+mn-cs"/>
              </a:rPr>
              <a:t>not</a:t>
            </a:r>
            <a:r>
              <a:rPr lang="en-US" kern="1200" dirty="0">
                <a:solidFill>
                  <a:srgbClr val="000000"/>
                </a:solidFill>
                <a:effectLst/>
                <a:latin typeface="Calibri" panose="020F0502020204030204" pitchFamily="34" charset="0"/>
                <a:ea typeface="+mn-ea"/>
                <a:cs typeface="+mn-cs"/>
              </a:rPr>
              <a:t> saying as much as what they are saying. </a:t>
            </a:r>
          </a:p>
          <a:p>
            <a:pPr marL="171450" indent="-17145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For Children: </a:t>
            </a:r>
          </a:p>
          <a:p>
            <a:pPr marL="171450" indent="-17145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With younger children, know the “conversations” will happen in spurts, and occur less through words and more with actions. That is ok! Don’t push the talking. </a:t>
            </a:r>
          </a:p>
          <a:p>
            <a:pPr marL="171450" indent="-17145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It is important to realize that play is the language of younger children both in what they are telling us and how they </a:t>
            </a:r>
            <a:r>
              <a:rPr lang="en-US" dirty="0">
                <a:solidFill>
                  <a:srgbClr val="000000"/>
                </a:solidFill>
                <a:latin typeface="Calibri" panose="020F0502020204030204" pitchFamily="34" charset="0"/>
                <a:cs typeface="+mn-cs"/>
              </a:rPr>
              <a:t>begin to</a:t>
            </a:r>
            <a:r>
              <a:rPr lang="en-US" kern="1200" dirty="0">
                <a:solidFill>
                  <a:srgbClr val="000000"/>
                </a:solidFill>
                <a:effectLst/>
                <a:latin typeface="Calibri" panose="020F0502020204030204" pitchFamily="34" charset="0"/>
                <a:ea typeface="+mn-ea"/>
                <a:cs typeface="+mn-cs"/>
              </a:rPr>
              <a:t> understand things. So “listening to what they’re saying” could be more like playing with them and/or observing their behavior and helping them put words to their feelings and experiences over time. </a:t>
            </a:r>
          </a:p>
        </p:txBody>
      </p:sp>
      <p:sp>
        <p:nvSpPr>
          <p:cNvPr id="4" name="Slide Number Placeholder 3"/>
          <p:cNvSpPr>
            <a:spLocks noGrp="1"/>
          </p:cNvSpPr>
          <p:nvPr>
            <p:ph type="sldNum" sz="quarter" idx="5"/>
          </p:nvPr>
        </p:nvSpPr>
        <p:spPr/>
        <p:txBody>
          <a:bodyPr/>
          <a:lstStyle/>
          <a:p>
            <a:fld id="{3B90169C-AFAA-4B3F-91CC-5EC03E22AE25}" type="slidenum">
              <a:rPr lang="en-US" smtClean="0"/>
              <a:t>14</a:t>
            </a:fld>
            <a:endParaRPr lang="en-US" dirty="0"/>
          </a:p>
        </p:txBody>
      </p:sp>
    </p:spTree>
    <p:extLst>
      <p:ext uri="{BB962C8B-B14F-4D97-AF65-F5344CB8AC3E}">
        <p14:creationId xmlns:p14="http://schemas.microsoft.com/office/powerpoint/2010/main" val="21051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It’s important to be aware of any </a:t>
            </a:r>
            <a:r>
              <a:rPr lang="en-US" b="0" kern="1200" dirty="0">
                <a:solidFill>
                  <a:srgbClr val="000000"/>
                </a:solidFill>
                <a:effectLst/>
                <a:latin typeface="Calibri" panose="020F0502020204030204" pitchFamily="34" charset="0"/>
                <a:ea typeface="+mn-ea"/>
                <a:cs typeface="+mn-cs"/>
              </a:rPr>
              <a:t>triggers</a:t>
            </a:r>
            <a:r>
              <a:rPr lang="en-US" b="1" kern="1200" dirty="0">
                <a:solidFill>
                  <a:srgbClr val="000000"/>
                </a:solidFill>
                <a:effectLst/>
                <a:latin typeface="Calibri" panose="020F0502020204030204" pitchFamily="34" charset="0"/>
                <a:ea typeface="+mn-ea"/>
                <a:cs typeface="+mn-cs"/>
              </a:rPr>
              <a:t> </a:t>
            </a:r>
            <a:r>
              <a:rPr lang="en-US" kern="1200" dirty="0">
                <a:solidFill>
                  <a:srgbClr val="000000"/>
                </a:solidFill>
                <a:effectLst/>
                <a:latin typeface="Calibri" panose="020F0502020204030204" pitchFamily="34" charset="0"/>
                <a:ea typeface="+mn-ea"/>
                <a:cs typeface="+mn-cs"/>
              </a:rPr>
              <a:t>that are present or may come up while communicating with children who have experienced separations and loss. As a result, conversations could be derailed at moments that seem unexpected to you. Triggers could occur when talking about certain people or events, or even things that remind them of the people or events. They might be especially true around holidays, certain seasons, anniversary dates, and/or </a:t>
            </a:r>
            <a:r>
              <a:rPr lang="en-US" dirty="0">
                <a:solidFill>
                  <a:srgbClr val="000000"/>
                </a:solidFill>
                <a:latin typeface="Calibri" panose="020F0502020204030204" pitchFamily="34" charset="0"/>
                <a:cs typeface="+mn-cs"/>
              </a:rPr>
              <a:t>specific</a:t>
            </a:r>
            <a:r>
              <a:rPr lang="en-US" kern="1200" dirty="0">
                <a:solidFill>
                  <a:srgbClr val="000000"/>
                </a:solidFill>
                <a:effectLst/>
                <a:latin typeface="Calibri" panose="020F0502020204030204" pitchFamily="34" charset="0"/>
                <a:ea typeface="+mn-ea"/>
                <a:cs typeface="+mn-cs"/>
              </a:rPr>
              <a:t> times in the routine that remind them of people or events in their past. </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When we take the time to learn more about the child’s history, we can identify possible triggers for the child. Communication about these behaviors can be eased by understanding the </a:t>
            </a:r>
            <a:r>
              <a:rPr lang="en-US" dirty="0">
                <a:solidFill>
                  <a:srgbClr val="000000"/>
                </a:solidFill>
                <a:latin typeface="Calibri" panose="020F0502020204030204" pitchFamily="34" charset="0"/>
                <a:cs typeface="+mn-cs"/>
              </a:rPr>
              <a:t>reason behind </a:t>
            </a:r>
            <a:r>
              <a:rPr lang="en-US" kern="1200" dirty="0">
                <a:solidFill>
                  <a:srgbClr val="000000"/>
                </a:solidFill>
                <a:effectLst/>
                <a:latin typeface="Calibri" panose="020F0502020204030204" pitchFamily="34" charset="0"/>
                <a:ea typeface="+mn-ea"/>
                <a:cs typeface="+mn-cs"/>
              </a:rPr>
              <a:t>the behavior and by remembering that at one point in the child’s life, they developed the behavior to feel safe and to cope with their situation.  Keep this in mind and eventually you can help the child to understand this too. As you both make sense of this, it will help them to feel better about themselves</a:t>
            </a:r>
            <a:r>
              <a:rPr lang="en-US" dirty="0">
                <a:solidFill>
                  <a:srgbClr val="000000"/>
                </a:solidFill>
                <a:latin typeface="Calibri" panose="020F0502020204030204" pitchFamily="34" charset="0"/>
                <a:cs typeface="+mn-cs"/>
              </a:rPr>
              <a:t> and learn new ways to cope with stress and/or triggers. </a:t>
            </a:r>
            <a:r>
              <a:rPr lang="en-US" kern="1200" dirty="0">
                <a:solidFill>
                  <a:srgbClr val="000000"/>
                </a:solidFill>
                <a:effectLst/>
                <a:latin typeface="Calibri" panose="020F0502020204030204" pitchFamily="34" charset="0"/>
                <a:ea typeface="+mn-ea"/>
                <a:cs typeface="+mn-cs"/>
              </a:rPr>
              <a:t> </a:t>
            </a: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15</a:t>
            </a:fld>
            <a:endParaRPr lang="en-US" dirty="0"/>
          </a:p>
        </p:txBody>
      </p:sp>
    </p:spTree>
    <p:extLst>
      <p:ext uri="{BB962C8B-B14F-4D97-AF65-F5344CB8AC3E}">
        <p14:creationId xmlns:p14="http://schemas.microsoft.com/office/powerpoint/2010/main" val="703348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PARAPHRASE</a:t>
            </a:r>
          </a:p>
          <a:p>
            <a:r>
              <a:rPr lang="en-US" kern="1200" dirty="0">
                <a:solidFill>
                  <a:srgbClr val="000000"/>
                </a:solidFill>
                <a:effectLst/>
                <a:latin typeface="Calibri" panose="020F0502020204030204" pitchFamily="34" charset="0"/>
                <a:ea typeface="+mn-ea"/>
                <a:cs typeface="+mn-cs"/>
              </a:rPr>
              <a:t>One example might be with children who have experienced food insecurity and early deprivation. It is not unusual for children who have had these experiences to be triggered by the fear of not having enough food. Even when the child is offered plenty of food in the home, a part of the child may still feel as if there won’t be enough food to meet their hunger. The child may respond behaviorally by food hoarding, a behavior that is common among children who </a:t>
            </a:r>
            <a:r>
              <a:rPr lang="en-US" dirty="0">
                <a:solidFill>
                  <a:srgbClr val="000000"/>
                </a:solidFill>
                <a:latin typeface="Calibri" panose="020F0502020204030204" pitchFamily="34" charset="0"/>
                <a:cs typeface="+mn-cs"/>
              </a:rPr>
              <a:t>did</a:t>
            </a:r>
            <a:r>
              <a:rPr lang="en-US" kern="1200" dirty="0">
                <a:solidFill>
                  <a:srgbClr val="000000"/>
                </a:solidFill>
                <a:effectLst/>
                <a:latin typeface="Calibri" panose="020F0502020204030204" pitchFamily="34" charset="0"/>
                <a:ea typeface="+mn-ea"/>
                <a:cs typeface="+mn-cs"/>
              </a:rPr>
              <a:t> not have enough food </a:t>
            </a:r>
            <a:r>
              <a:rPr lang="en-US" dirty="0">
                <a:solidFill>
                  <a:srgbClr val="000000"/>
                </a:solidFill>
                <a:latin typeface="Calibri" panose="020F0502020204030204" pitchFamily="34" charset="0"/>
                <a:cs typeface="+mn-cs"/>
              </a:rPr>
              <a:t>in the past</a:t>
            </a:r>
            <a:r>
              <a:rPr lang="en-US" kern="1200" dirty="0">
                <a:solidFill>
                  <a:srgbClr val="000000"/>
                </a:solidFill>
                <a:effectLst/>
                <a:latin typeface="Calibri" panose="020F0502020204030204" pitchFamily="34" charset="0"/>
                <a:ea typeface="+mn-ea"/>
                <a:cs typeface="+mn-cs"/>
              </a:rPr>
              <a:t>. Food hoarding can be a health hazard if food is hidden in a child’s room and left to rot, attracting bugs, and causing odors. </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If hoarding or sneaking of food occurs, you can talk with the child about strategies to help them feel more secure, rather than creating consequences for the behavior. One strategy might be to give the child a plastic container with wrapped snacks that they can take to their room each day and bring back to the kitchen the following day to be refilled as needed. This strategy will help ensure that the child always has food available until they feel secure enough to let go of their “personal supply”. Discussing possible solutions with the child, rather than giving consequences for behaviors can build your relationship and meet the child’s underlying need.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16</a:t>
            </a:fld>
            <a:endParaRPr lang="en-US" dirty="0"/>
          </a:p>
        </p:txBody>
      </p:sp>
    </p:spTree>
    <p:extLst>
      <p:ext uri="{BB962C8B-B14F-4D97-AF65-F5344CB8AC3E}">
        <p14:creationId xmlns:p14="http://schemas.microsoft.com/office/powerpoint/2010/main" val="200392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66299"/>
            <a:ext cx="5852160" cy="4140518"/>
          </a:xfrm>
        </p:spPr>
        <p:txBody>
          <a:bodyPr/>
          <a:lstStyle/>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Another key element of effective communication is to use empowering language when talking with the child. I’m sure you can think of examples when another person’s language shuts things down real fast! </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Here are some helpful tips:</a:t>
            </a:r>
          </a:p>
          <a:p>
            <a:pPr marL="181240" indent="-181240">
              <a:buFont typeface="Wingdings" panose="05000000000000000000" pitchFamily="2" charset="2"/>
              <a:buChar char="Ø"/>
            </a:pPr>
            <a:r>
              <a:rPr lang="en-US" dirty="0">
                <a:solidFill>
                  <a:srgbClr val="000000"/>
                </a:solidFill>
                <a:latin typeface="Calibri" panose="020F0502020204030204" pitchFamily="34" charset="0"/>
                <a:cs typeface="+mn-cs"/>
              </a:rPr>
              <a:t>C</a:t>
            </a:r>
            <a:r>
              <a:rPr lang="en-US" kern="1200" dirty="0">
                <a:solidFill>
                  <a:srgbClr val="000000"/>
                </a:solidFill>
                <a:effectLst/>
                <a:latin typeface="Calibri" panose="020F0502020204030204" pitchFamily="34" charset="0"/>
                <a:ea typeface="+mn-ea"/>
                <a:cs typeface="+mn-cs"/>
              </a:rPr>
              <a:t>ommunicate with no judgment, no shaming, or blaming.</a:t>
            </a:r>
          </a:p>
          <a:p>
            <a:pPr marL="181240"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mn-cs"/>
              </a:rPr>
              <a:t>Be clear and direct. </a:t>
            </a:r>
          </a:p>
          <a:p>
            <a:pPr marL="181240"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mn-cs"/>
              </a:rPr>
              <a:t>Comment on the negative action, not the actor.</a:t>
            </a:r>
          </a:p>
          <a:p>
            <a:pPr marL="181240"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mn-cs"/>
              </a:rPr>
              <a:t>Notice positive behaviors often and compliment them. The brain is primed to hear the negative, so really focus on strengths.</a:t>
            </a:r>
          </a:p>
          <a:p>
            <a:pPr marL="181240" indent="-181240">
              <a:buFont typeface="Wingdings" panose="05000000000000000000" pitchFamily="2" charset="2"/>
              <a:buChar char="Ø"/>
            </a:pPr>
            <a:r>
              <a:rPr lang="en-US" dirty="0">
                <a:solidFill>
                  <a:srgbClr val="000000"/>
                </a:solidFill>
                <a:latin typeface="Calibri" panose="020F0502020204030204" pitchFamily="34" charset="0"/>
                <a:cs typeface="+mn-cs"/>
              </a:rPr>
              <a:t>Notice, e</a:t>
            </a:r>
            <a:r>
              <a:rPr lang="en-US" kern="1200" dirty="0">
                <a:solidFill>
                  <a:srgbClr val="000000"/>
                </a:solidFill>
                <a:effectLst/>
                <a:latin typeface="Calibri" panose="020F0502020204030204" pitchFamily="34" charset="0"/>
                <a:ea typeface="+mn-ea"/>
                <a:cs typeface="+mn-cs"/>
              </a:rPr>
              <a:t>ncourage, and support children’s efforts and attempts. Change is hard for all of us and it takes time. </a:t>
            </a:r>
          </a:p>
          <a:p>
            <a:pPr marL="181240"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mn-cs"/>
              </a:rPr>
              <a:t>Reinforce the child’s belonging in your home regularly. Never threaten a child with leaving the family as a consequence to behavior. Moves are very serious and need to be discussed thoughtfully with professionals in the rare case it was necessary. </a:t>
            </a:r>
          </a:p>
          <a:p>
            <a:pPr marL="181240"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mn-cs"/>
              </a:rPr>
              <a:t>Express genuine affection. All children need this even if they act like they don’t.</a:t>
            </a:r>
          </a:p>
          <a:p>
            <a:pPr marL="181240" indent="-181240">
              <a:buFont typeface="Wingdings" panose="05000000000000000000" pitchFamily="2" charset="2"/>
              <a:buChar char="Ø"/>
            </a:pPr>
            <a:r>
              <a:rPr lang="en-US" kern="1200" dirty="0">
                <a:solidFill>
                  <a:srgbClr val="000000"/>
                </a:solidFill>
                <a:effectLst/>
                <a:latin typeface="Calibri" panose="020F0502020204030204" pitchFamily="34" charset="0"/>
                <a:ea typeface="+mn-ea"/>
                <a:cs typeface="+mn-cs"/>
              </a:rPr>
              <a:t>Encourage their hopes and dreams for the future in your conversation. It helps them to know you believe in them.</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17</a:t>
            </a:fld>
            <a:endParaRPr lang="en-US" dirty="0"/>
          </a:p>
        </p:txBody>
      </p:sp>
    </p:spTree>
    <p:extLst>
      <p:ext uri="{BB962C8B-B14F-4D97-AF65-F5344CB8AC3E}">
        <p14:creationId xmlns:p14="http://schemas.microsoft.com/office/powerpoint/2010/main" val="2810776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6"/>
            <a:ext cx="5852160" cy="4498897"/>
          </a:xfrm>
        </p:spPr>
        <p:txBody>
          <a:bodyPr/>
          <a:lstStyle/>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Let’s think about a parent’s language in the case of Sonya. Sonya is 12 years old and has the habit of leaving her clothes on the floor when she changes to get ready for bed. She does not put her dirty clothes in the hamper so there are piles of clothes on the floor in her room for several days until her mother goes into her room and picks them up. </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Her mother </a:t>
            </a:r>
            <a:r>
              <a:rPr lang="en-US" i="1" kern="1200" dirty="0">
                <a:solidFill>
                  <a:srgbClr val="000000"/>
                </a:solidFill>
                <a:effectLst/>
                <a:latin typeface="Calibri" panose="020F0502020204030204" pitchFamily="34" charset="0"/>
                <a:ea typeface="+mn-ea"/>
                <a:cs typeface="+mn-cs"/>
              </a:rPr>
              <a:t>could</a:t>
            </a:r>
            <a:r>
              <a:rPr lang="en-US" kern="1200" dirty="0">
                <a:solidFill>
                  <a:srgbClr val="000000"/>
                </a:solidFill>
                <a:effectLst/>
                <a:latin typeface="Calibri" panose="020F0502020204030204" pitchFamily="34" charset="0"/>
                <a:ea typeface="+mn-ea"/>
                <a:cs typeface="+mn-cs"/>
              </a:rPr>
              <a:t> say, “Sonya, you are very messy, and you don’t take care of your nice clothes. I cannot always come into your room and pick up after you. You will not have clean clothes if you do not put your dirty clothes in the hamper, and I won’t buy you new clothes if you cannot take care of them.”</a:t>
            </a:r>
          </a:p>
          <a:p>
            <a:endParaRPr lang="en-US" kern="1200" dirty="0">
              <a:solidFill>
                <a:srgbClr val="000000"/>
              </a:solidFill>
              <a:effectLst/>
              <a:latin typeface="Calibri" panose="020F0502020204030204" pitchFamily="34" charset="0"/>
              <a:ea typeface="+mn-ea"/>
              <a:cs typeface="+mn-cs"/>
            </a:endParaRPr>
          </a:p>
          <a:p>
            <a:r>
              <a:rPr lang="en-US" i="1" kern="1200" dirty="0">
                <a:solidFill>
                  <a:srgbClr val="000000"/>
                </a:solidFill>
                <a:effectLst/>
                <a:latin typeface="Calibri" panose="020F0502020204030204" pitchFamily="34" charset="0"/>
                <a:ea typeface="+mn-ea"/>
                <a:cs typeface="+mn-cs"/>
              </a:rPr>
              <a:t>OR</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Her mother </a:t>
            </a:r>
            <a:r>
              <a:rPr lang="en-US" i="1" kern="1200" dirty="0">
                <a:solidFill>
                  <a:srgbClr val="000000"/>
                </a:solidFill>
                <a:effectLst/>
                <a:latin typeface="Calibri" panose="020F0502020204030204" pitchFamily="34" charset="0"/>
                <a:ea typeface="+mn-ea"/>
                <a:cs typeface="+mn-cs"/>
              </a:rPr>
              <a:t>could</a:t>
            </a:r>
            <a:r>
              <a:rPr lang="en-US" kern="1200" dirty="0">
                <a:solidFill>
                  <a:srgbClr val="000000"/>
                </a:solidFill>
                <a:effectLst/>
                <a:latin typeface="Calibri" panose="020F0502020204030204" pitchFamily="34" charset="0"/>
                <a:ea typeface="+mn-ea"/>
                <a:cs typeface="+mn-cs"/>
              </a:rPr>
              <a:t> say, “Sonya, I know you like to have nice, clean clothes to wear to school. We can be sure your clothes get washed if they are in the hamper when I am ready to do laundry. Let me help you hang up your clothes when you are ready for bed and put the dirty clothes in the hamper. This way you will get into the habit of doing this for yourself after a while.”</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ASK</a:t>
            </a:r>
          </a:p>
          <a:p>
            <a:r>
              <a:rPr lang="en-US" dirty="0">
                <a:solidFill>
                  <a:srgbClr val="000000"/>
                </a:solidFill>
                <a:latin typeface="Calibri" panose="020F0502020204030204" pitchFamily="34" charset="0"/>
              </a:rPr>
              <a:t>Which of these examples uses empowering language?</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Facilitate a brief discussion.</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The first example is NOT empowering because it focuses on the shortcomings of the child. The second example is much more empowering because the parent focuses on the behavior itself without judgement. In the second example, the parent offers to help as necessary, which is likely because the child is acting at a much younger age developmentally and parental support may better set her up for success. </a:t>
            </a:r>
          </a:p>
        </p:txBody>
      </p:sp>
      <p:sp>
        <p:nvSpPr>
          <p:cNvPr id="4" name="Slide Number Placeholder 3"/>
          <p:cNvSpPr>
            <a:spLocks noGrp="1"/>
          </p:cNvSpPr>
          <p:nvPr>
            <p:ph type="sldNum" sz="quarter" idx="5"/>
          </p:nvPr>
        </p:nvSpPr>
        <p:spPr/>
        <p:txBody>
          <a:bodyPr/>
          <a:lstStyle/>
          <a:p>
            <a:fld id="{3B90169C-AFAA-4B3F-91CC-5EC03E22AE25}" type="slidenum">
              <a:rPr lang="en-US" smtClean="0"/>
              <a:t>18</a:t>
            </a:fld>
            <a:endParaRPr lang="en-US" dirty="0"/>
          </a:p>
        </p:txBody>
      </p:sp>
    </p:spTree>
    <p:extLst>
      <p:ext uri="{BB962C8B-B14F-4D97-AF65-F5344CB8AC3E}">
        <p14:creationId xmlns:p14="http://schemas.microsoft.com/office/powerpoint/2010/main" val="3889386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PARAPHRASE</a:t>
            </a:r>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Empathy is putting yourself in the shoes of another person and showing them that you’re trying to understand what they’re going through. It is different than feeling sorry for them. It means you are joining with them in whatever they are feeling and acknowledging it. </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Express empathy through both your verbal and non-verbal language. Respond with empathetic statements such as, “That must have made you feel sad/scared/confused,” or “I understand how upsetting that must have been for you.” Stay calm and relaxed in these conversations. Sit with the child, lean towards them if that feels comforting to them, and gently touch the child, if appropriate, by holding their hand, putting a hand on the child’s arm, or putting an arm around the child’s shoulder. Some children do not want to be touched, so be aware of the child’s boundaries and what they consider safe or culturally appropriate.  Some children may feel that direct eye contact is too intimate, or it may not be culturally appropriate, so be considerate of how to use eye contact as well. </a:t>
            </a:r>
          </a:p>
          <a:p>
            <a:endParaRPr lang="en-US" kern="1200" dirty="0">
              <a:solidFill>
                <a:srgbClr val="000000"/>
              </a:solidFill>
              <a:effectLst/>
              <a:latin typeface="Calibri" panose="020F0502020204030204" pitchFamily="34" charset="0"/>
              <a:ea typeface="+mn-ea"/>
              <a:cs typeface="+mn-cs"/>
            </a:endParaRPr>
          </a:p>
          <a:p>
            <a:r>
              <a:rPr lang="en-US" kern="1200" dirty="0">
                <a:solidFill>
                  <a:srgbClr val="000000"/>
                </a:solidFill>
                <a:effectLst/>
                <a:latin typeface="Calibri" panose="020F0502020204030204" pitchFamily="34" charset="0"/>
                <a:ea typeface="+mn-ea"/>
                <a:cs typeface="+mn-cs"/>
              </a:rPr>
              <a:t>Don’t make assumptions based on the child’s age when it comes to how you express empathy. Some younger children may not want any cuddles and prefer a simple kind look, while some older children will really love to crawl up right next to you. Follow their lead and they will see you understand them.</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19</a:t>
            </a:fld>
            <a:endParaRPr lang="en-US" dirty="0"/>
          </a:p>
        </p:txBody>
      </p:sp>
    </p:spTree>
    <p:extLst>
      <p:ext uri="{BB962C8B-B14F-4D97-AF65-F5344CB8AC3E}">
        <p14:creationId xmlns:p14="http://schemas.microsoft.com/office/powerpoint/2010/main" val="1505558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A446FE-42FF-F741-A998-1A0F77FF89A3}"/>
              </a:ext>
            </a:extLst>
          </p:cNvPr>
          <p:cNvSpPr/>
          <p:nvPr/>
        </p:nvSpPr>
        <p:spPr>
          <a:xfrm>
            <a:off x="731521" y="700005"/>
            <a:ext cx="1857075"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PREPARATION</a:t>
            </a:r>
          </a:p>
        </p:txBody>
      </p:sp>
      <p:sp>
        <p:nvSpPr>
          <p:cNvPr id="7" name="Slide Number Placeholder 6">
            <a:extLst>
              <a:ext uri="{FF2B5EF4-FFF2-40B4-BE49-F238E27FC236}">
                <a16:creationId xmlns:a16="http://schemas.microsoft.com/office/drawing/2014/main" id="{59D65E82-151F-3746-A46B-0F704E72CAF2}"/>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2</a:t>
            </a:fld>
            <a:endParaRPr lang="en-US" dirty="0"/>
          </a:p>
        </p:txBody>
      </p:sp>
      <p:sp>
        <p:nvSpPr>
          <p:cNvPr id="8" name="Notes Placeholder 5">
            <a:extLst>
              <a:ext uri="{FF2B5EF4-FFF2-40B4-BE49-F238E27FC236}">
                <a16:creationId xmlns:a16="http://schemas.microsoft.com/office/drawing/2014/main" id="{F124ED39-5813-40B0-B277-6500506761EF}"/>
              </a:ext>
            </a:extLst>
          </p:cNvPr>
          <p:cNvSpPr>
            <a:spLocks noGrp="1"/>
          </p:cNvSpPr>
          <p:nvPr>
            <p:ph type="body" sz="quarter" idx="3"/>
          </p:nvPr>
        </p:nvSpPr>
        <p:spPr>
          <a:xfrm>
            <a:off x="872358" y="1351598"/>
            <a:ext cx="5812921" cy="7675618"/>
          </a:xfrm>
        </p:spPr>
        <p:txBody>
          <a:bodyPr/>
          <a:lstStyle/>
          <a:p>
            <a:r>
              <a:rPr lang="en-US" b="1" dirty="0">
                <a:solidFill>
                  <a:srgbClr val="000000"/>
                </a:solidFill>
                <a:latin typeface="Calibri" panose="020F0502020204030204" pitchFamily="34" charset="0"/>
              </a:rPr>
              <a:t>To prepare for this class, you should: </a:t>
            </a:r>
          </a:p>
          <a:p>
            <a:pPr marL="191539" indent="-191539">
              <a:buFont typeface="Arial" panose="020B0604020202020204" pitchFamily="34" charset="0"/>
              <a:buChar char="•"/>
            </a:pPr>
            <a:r>
              <a:rPr lang="en-US" dirty="0">
                <a:solidFill>
                  <a:srgbClr val="000000"/>
                </a:solidFill>
                <a:latin typeface="Calibri" panose="020F0502020204030204" pitchFamily="34" charset="0"/>
              </a:rPr>
              <a:t>Review the facilitator preparation information included in this </a:t>
            </a:r>
            <a:r>
              <a:rPr lang="en-US" b="1" dirty="0">
                <a:solidFill>
                  <a:srgbClr val="000000"/>
                </a:solidFill>
                <a:latin typeface="Calibri" panose="020F0502020204030204" pitchFamily="34" charset="0"/>
              </a:rPr>
              <a:t>Guide</a:t>
            </a:r>
            <a:r>
              <a:rPr lang="en-US" dirty="0">
                <a:solidFill>
                  <a:srgbClr val="000000"/>
                </a:solidFill>
                <a:latin typeface="Calibri" panose="020F0502020204030204" pitchFamily="34" charset="0"/>
              </a:rPr>
              <a:t> along with the handouts</a:t>
            </a:r>
            <a:r>
              <a:rPr lang="en-US" b="1" dirty="0">
                <a:solidFill>
                  <a:srgbClr val="000000"/>
                </a:solidFill>
                <a:latin typeface="Calibri" panose="020F0502020204030204" pitchFamily="34" charset="0"/>
              </a:rPr>
              <a:t>.</a:t>
            </a:r>
          </a:p>
          <a:p>
            <a:pPr marL="191539" indent="-191539">
              <a:buFont typeface="Arial" panose="020B0604020202020204" pitchFamily="34" charset="0"/>
              <a:buChar char="•"/>
            </a:pPr>
            <a:r>
              <a:rPr lang="en-US" dirty="0">
                <a:solidFill>
                  <a:srgbClr val="000000"/>
                </a:solidFill>
                <a:latin typeface="Calibri" panose="020F0502020204030204" pitchFamily="34" charset="0"/>
              </a:rPr>
              <a:t>Review the Resources for this theme found on CapLEARN (https://learn.childwelfare.gov/) or NTDC website (https://ntdcportal.org/).</a:t>
            </a:r>
          </a:p>
          <a:p>
            <a:pPr marL="191539" indent="-191539">
              <a:buFont typeface="Arial" panose="020B0604020202020204" pitchFamily="34" charset="0"/>
              <a:buChar char="•"/>
              <a:defRPr/>
            </a:pPr>
            <a:r>
              <a:rPr lang="en-US" dirty="0">
                <a:solidFill>
                  <a:srgbClr val="000000"/>
                </a:solidFill>
                <a:latin typeface="Calibri" panose="020F0502020204030204" pitchFamily="34" charset="0"/>
              </a:rPr>
              <a:t>Develop an agenda that includes this theme and any other themes you will be conducting along with it during the class.</a:t>
            </a:r>
          </a:p>
          <a:p>
            <a:pPr marL="191539" indent="-191539">
              <a:buFont typeface="Arial" panose="020B0604020202020204" pitchFamily="34" charset="0"/>
              <a:buChar char="•"/>
              <a:defRPr/>
            </a:pPr>
            <a:r>
              <a:rPr lang="en-US" dirty="0">
                <a:solidFill>
                  <a:srgbClr val="000000"/>
                </a:solidFill>
                <a:latin typeface="Calibri" panose="020F0502020204030204" pitchFamily="34" charset="0"/>
              </a:rPr>
              <a:t>Ensure that participants have a copy of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that it is accessible to them. This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will be used during all themes and will have handouts needed by participants.  Facilitators should have copies of the handouts for the theme available in case participants do not bring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 to class. If the theme is being taught on a remote platform, facilitators should have the handouts available so that they can share in the chat and/or email to participants who do not have their </a:t>
            </a:r>
            <a:r>
              <a:rPr lang="en-US" b="1" dirty="0">
                <a:solidFill>
                  <a:srgbClr val="000000"/>
                </a:solidFill>
                <a:latin typeface="Calibri" panose="020F0502020204030204" pitchFamily="34" charset="0"/>
              </a:rPr>
              <a:t>Manual</a:t>
            </a:r>
            <a:endParaRPr lang="en-US" dirty="0">
              <a:solidFill>
                <a:srgbClr val="000000"/>
              </a:solidFill>
              <a:latin typeface="Calibri" panose="020F0502020204030204" pitchFamily="34" charset="0"/>
            </a:endParaRPr>
          </a:p>
          <a:p>
            <a:pPr marL="191539" indent="-191539">
              <a:buFont typeface="Arial" panose="020B0604020202020204" pitchFamily="34" charset="0"/>
              <a:buChar char="•"/>
            </a:pPr>
            <a:r>
              <a:rPr lang="en-US" dirty="0">
                <a:solidFill>
                  <a:srgbClr val="000000"/>
                </a:solidFill>
                <a:latin typeface="Calibri" panose="020F0502020204030204" pitchFamily="34" charset="0"/>
              </a:rPr>
              <a:t>Bring any materials you need for the activities. </a:t>
            </a:r>
          </a:p>
          <a:p>
            <a:pPr marL="191539" indent="-191539">
              <a:buFont typeface="Arial" panose="020B0604020202020204" pitchFamily="34" charset="0"/>
              <a:buChar char="•"/>
              <a:defRPr/>
            </a:pPr>
            <a:r>
              <a:rPr lang="en-US" dirty="0">
                <a:solidFill>
                  <a:srgbClr val="000000"/>
                </a:solidFill>
                <a:latin typeface="Calibri" panose="020F0502020204030204" pitchFamily="34" charset="0"/>
              </a:rPr>
              <a:t>Review any videos or other electronic media used in this theme, if any, and plan the mechanics of how you will present them. Media for this theme are listed in the Materials and Handouts slide. Review the instructions for each media clip (e.g., to pause or stop at a particular time stamp). The videos can be played in different ways, including:</a:t>
            </a:r>
          </a:p>
          <a:p>
            <a:pPr marL="600156" lvl="2" indent="-191539">
              <a:buFont typeface="Wingdings" panose="05000000000000000000" pitchFamily="2" charset="2"/>
              <a:buChar char="Ø"/>
            </a:pPr>
            <a:r>
              <a:rPr lang="en-US" dirty="0">
                <a:solidFill>
                  <a:srgbClr val="000000"/>
                </a:solidFill>
                <a:latin typeface="Calibri" panose="020F0502020204030204" pitchFamily="34" charset="0"/>
              </a:rPr>
              <a:t>Play them from a flash drive or the computer’s hard drive using a media player app</a:t>
            </a:r>
          </a:p>
          <a:p>
            <a:pPr marL="600156" lvl="2" indent="-191539">
              <a:buFont typeface="Wingdings" panose="05000000000000000000" pitchFamily="2" charset="2"/>
              <a:buChar char="Ø"/>
            </a:pPr>
            <a:r>
              <a:rPr lang="en-US" dirty="0">
                <a:solidFill>
                  <a:srgbClr val="000000"/>
                </a:solidFill>
                <a:latin typeface="Calibri" panose="020F0502020204030204" pitchFamily="34" charset="0"/>
              </a:rPr>
              <a:t>Link to them from CapLEARN or the NTDC website.</a:t>
            </a:r>
          </a:p>
          <a:p>
            <a:pPr marL="191539" indent="-191539">
              <a:buFont typeface="Arial" panose="020B0604020202020204" pitchFamily="34" charset="0"/>
              <a:buChar char="•"/>
            </a:pPr>
            <a:r>
              <a:rPr lang="en-US" dirty="0">
                <a:solidFill>
                  <a:srgbClr val="000000"/>
                </a:solidFill>
                <a:latin typeface="Calibri" panose="020F0502020204030204" pitchFamily="34" charset="0"/>
              </a:rPr>
              <a:t>Practice playing the media for the theme. Ensure that you have the files and apps you need, that your links and connections work, and that you know when to pause or stop the media clip if appropriate.</a:t>
            </a:r>
          </a:p>
          <a:p>
            <a:pPr marL="191539" indent="-191539">
              <a:buFont typeface="Arial" panose="020B0604020202020204" pitchFamily="34" charset="0"/>
              <a:buChar char="•"/>
            </a:pPr>
            <a:r>
              <a:rPr lang="en-US" dirty="0">
                <a:solidFill>
                  <a:srgbClr val="000000"/>
                </a:solidFill>
                <a:latin typeface="Calibri" panose="020F0502020204030204" pitchFamily="34" charset="0"/>
              </a:rPr>
              <a:t>If training on a remote platform, make sure all participants have the link available to access the class and that you have all videos, PPT’s and handouts ready for use. </a:t>
            </a:r>
          </a:p>
          <a:p>
            <a:pPr marL="191539" indent="-191539">
              <a:buFont typeface="Arial" panose="020B0604020202020204" pitchFamily="34" charset="0"/>
              <a:buChar char="•"/>
            </a:pPr>
            <a:r>
              <a:rPr lang="en-US" dirty="0">
                <a:solidFill>
                  <a:srgbClr val="000000"/>
                </a:solidFill>
                <a:latin typeface="Calibri" panose="020F0502020204030204" pitchFamily="34" charset="0"/>
              </a:rPr>
              <a:t>If training in person, ensure that a room is available and set up, with the following: </a:t>
            </a:r>
          </a:p>
          <a:p>
            <a:pPr marL="727848" lvl="2" indent="-217077">
              <a:buFont typeface="Wingdings" panose="05000000000000000000" pitchFamily="2" charset="2"/>
              <a:buChar char="Ø"/>
            </a:pPr>
            <a:r>
              <a:rPr lang="en-US" dirty="0">
                <a:solidFill>
                  <a:schemeClr val="tx1"/>
                </a:solidFill>
                <a:latin typeface="Calibri" panose="020F0502020204030204" pitchFamily="34" charset="0"/>
              </a:rPr>
              <a:t>Enough tables and chairs for all participants</a:t>
            </a:r>
          </a:p>
          <a:p>
            <a:pPr marL="727848" lvl="2" indent="-217077">
              <a:buFont typeface="Wingdings" panose="05000000000000000000" pitchFamily="2" charset="2"/>
              <a:buChar char="Ø"/>
            </a:pPr>
            <a:r>
              <a:rPr lang="en-US" dirty="0">
                <a:solidFill>
                  <a:schemeClr val="tx1"/>
                </a:solidFill>
                <a:latin typeface="Calibri" panose="020F0502020204030204" pitchFamily="34" charset="0"/>
              </a:rPr>
              <a:t>Projector and screen (check that it works with the computer you will be using)</a:t>
            </a:r>
          </a:p>
          <a:p>
            <a:pPr marL="181240" indent="-181240">
              <a:buFont typeface="Arial" panose="020B0604020202020204" pitchFamily="34" charset="0"/>
              <a:buChar char="•"/>
            </a:pPr>
            <a:r>
              <a:rPr lang="en-US" dirty="0">
                <a:latin typeface="Calibri" panose="020F0502020204030204" pitchFamily="34" charset="0"/>
              </a:rPr>
              <a:t>Classroom-based activities have been adapted so that they can be done on a remote platform. Adaptations will be marked as follows so that they can be easily spotted throughout the Facilitator Classroom Guide:  </a:t>
            </a:r>
            <a:r>
              <a:rPr lang="en-US" b="1" i="1" u="sng" dirty="0">
                <a:solidFill>
                  <a:srgbClr val="FF0000"/>
                </a:solidFill>
                <a:latin typeface="Calibri" panose="020F0502020204030204" pitchFamily="34" charset="0"/>
              </a:rPr>
              <a:t>Adaptation for Remote Platform</a:t>
            </a:r>
            <a:r>
              <a:rPr lang="en-US" dirty="0">
                <a:latin typeface="Calibri" panose="020F0502020204030204" pitchFamily="34" charset="0"/>
              </a:rPr>
              <a:t> </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247791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140835"/>
          </a:xfrm>
        </p:spPr>
        <p:txBody>
          <a:bodyPr/>
          <a:lstStyle/>
          <a:p>
            <a:r>
              <a:rPr lang="en-US" b="1" i="0" dirty="0">
                <a:latin typeface="+mn-lt"/>
              </a:rPr>
              <a:t>SAY</a:t>
            </a:r>
          </a:p>
          <a:p>
            <a:r>
              <a:rPr lang="en-US" b="0" i="0" dirty="0">
                <a:latin typeface="+mn-lt"/>
              </a:rPr>
              <a:t>Now let’s listen to adoptive mom, Heather Forbes, talking about communicating with children and teens.</a:t>
            </a:r>
            <a:r>
              <a:rPr lang="en-US" b="1" i="1" dirty="0">
                <a:latin typeface="+mn-lt"/>
              </a:rPr>
              <a:t> </a:t>
            </a:r>
            <a:r>
              <a:rPr lang="en-US" b="0" i="0" dirty="0">
                <a:effectLst/>
                <a:latin typeface="+mn-lt"/>
              </a:rPr>
              <a:t>Heather is a licensed clinical social worker and the owner of the Beyond Consequences Institute. She has worked in the field of trauma and healing for over 20 years and much of her insight comes from her direct mothering of children impacted by trauma.</a:t>
            </a:r>
            <a:endParaRPr lang="en-US" b="1" i="1" dirty="0">
              <a:latin typeface="+mn-lt"/>
            </a:endParaRPr>
          </a:p>
          <a:p>
            <a:endParaRPr lang="en-US" dirty="0">
              <a:latin typeface="+mn-lt"/>
            </a:endParaRPr>
          </a:p>
          <a:p>
            <a:r>
              <a:rPr lang="en-US" b="1" dirty="0">
                <a:latin typeface="+mn-lt"/>
              </a:rPr>
              <a:t>DO</a:t>
            </a:r>
          </a:p>
          <a:p>
            <a:r>
              <a:rPr lang="en-US" dirty="0">
                <a:latin typeface="+mn-lt"/>
              </a:rPr>
              <a:t>Play the video </a:t>
            </a:r>
            <a:r>
              <a:rPr lang="en-US" i="1" dirty="0">
                <a:latin typeface="+mn-lt"/>
              </a:rPr>
              <a:t>Effective Communication with Children and Teens</a:t>
            </a:r>
            <a:r>
              <a:rPr lang="en-US" i="0" dirty="0">
                <a:latin typeface="+mn-lt"/>
              </a:rPr>
              <a:t>. This will run approximately 6 minutes</a:t>
            </a:r>
            <a:r>
              <a:rPr lang="en-US" dirty="0">
                <a:latin typeface="+mn-lt"/>
              </a:rPr>
              <a:t>.</a:t>
            </a:r>
          </a:p>
          <a:p>
            <a:endParaRPr lang="en-US" dirty="0">
              <a:latin typeface="+mn-lt"/>
            </a:endParaRPr>
          </a:p>
          <a:p>
            <a:r>
              <a:rPr lang="en-US" dirty="0">
                <a:latin typeface="+mn-lt"/>
              </a:rPr>
              <a:t>Process video with questions like:</a:t>
            </a:r>
          </a:p>
          <a:p>
            <a:pPr marL="181240" indent="-181240">
              <a:buFont typeface="Arial" panose="020B0604020202020204" pitchFamily="34" charset="0"/>
              <a:buChar char="•"/>
            </a:pPr>
            <a:r>
              <a:rPr lang="en-US" dirty="0">
                <a:latin typeface="+mn-lt"/>
              </a:rPr>
              <a:t>What did you learn about children’s ability to communicate about their emotions? </a:t>
            </a:r>
          </a:p>
          <a:p>
            <a:r>
              <a:rPr lang="en-US" dirty="0">
                <a:latin typeface="+mn-lt"/>
              </a:rPr>
              <a:t>     Reinforce: </a:t>
            </a:r>
          </a:p>
          <a:p>
            <a:pPr marL="374562" lvl="1" indent="-181240">
              <a:buFont typeface="Arial" panose="020B0604020202020204" pitchFamily="34" charset="0"/>
              <a:buChar char="•"/>
            </a:pPr>
            <a:r>
              <a:rPr lang="en-US" dirty="0">
                <a:latin typeface="+mn-lt"/>
              </a:rPr>
              <a:t>Children learn from modeling</a:t>
            </a:r>
          </a:p>
          <a:p>
            <a:pPr marL="374562" lvl="1" indent="-181240">
              <a:buFont typeface="Arial" panose="020B0604020202020204" pitchFamily="34" charset="0"/>
              <a:buChar char="•"/>
            </a:pPr>
            <a:r>
              <a:rPr lang="en-US" dirty="0">
                <a:latin typeface="+mn-lt"/>
              </a:rPr>
              <a:t>Children will need help to use language to describe their emotions </a:t>
            </a:r>
          </a:p>
          <a:p>
            <a:pPr marL="374562" lvl="1" indent="-181240" defTabSz="966612">
              <a:buFont typeface="Arial" panose="020B0604020202020204" pitchFamily="34" charset="0"/>
              <a:buChar char="•"/>
              <a:defRPr/>
            </a:pPr>
            <a:r>
              <a:rPr lang="en-US" dirty="0">
                <a:latin typeface="+mn-lt"/>
              </a:rPr>
              <a:t>Parents need to communicate clearly </a:t>
            </a:r>
          </a:p>
          <a:p>
            <a:pPr marL="181240" indent="-181240">
              <a:buFont typeface="Arial" panose="020B0604020202020204" pitchFamily="34" charset="0"/>
              <a:buChar char="•"/>
            </a:pPr>
            <a:endParaRPr lang="en-US" dirty="0">
              <a:latin typeface="+mn-lt"/>
            </a:endParaRPr>
          </a:p>
          <a:p>
            <a:pPr marL="181240" indent="-181240">
              <a:buFont typeface="Arial" panose="020B0604020202020204" pitchFamily="34" charset="0"/>
              <a:buChar char="•"/>
            </a:pPr>
            <a:r>
              <a:rPr lang="en-US" dirty="0">
                <a:latin typeface="+mn-lt"/>
              </a:rPr>
              <a:t>Why is it important to give children a voice, especially when they have experienced trauma? </a:t>
            </a:r>
          </a:p>
          <a:p>
            <a:pPr marL="193322" lvl="1" defTabSz="966612">
              <a:defRPr/>
            </a:pPr>
            <a:r>
              <a:rPr lang="en-US" dirty="0">
                <a:latin typeface="+mn-lt"/>
              </a:rPr>
              <a:t>Reinforce: </a:t>
            </a:r>
          </a:p>
          <a:p>
            <a:pPr marL="374562" lvl="1" indent="-181240" defTabSz="966612">
              <a:buFont typeface="Arial" panose="020B0604020202020204" pitchFamily="34" charset="0"/>
              <a:buChar char="•"/>
              <a:defRPr/>
            </a:pPr>
            <a:r>
              <a:rPr lang="en-US" dirty="0">
                <a:latin typeface="+mn-lt"/>
              </a:rPr>
              <a:t>Decisions have been made for them/choices have been taken from them </a:t>
            </a:r>
          </a:p>
          <a:p>
            <a:pPr marL="374562" lvl="1" indent="-181240" defTabSz="966612">
              <a:buFont typeface="Arial" panose="020B0604020202020204" pitchFamily="34" charset="0"/>
              <a:buChar char="•"/>
              <a:defRPr/>
            </a:pPr>
            <a:r>
              <a:rPr lang="en-US" dirty="0">
                <a:latin typeface="+mn-lt"/>
              </a:rPr>
              <a:t>The child’s viewpoint needs to be validated</a:t>
            </a:r>
          </a:p>
          <a:p>
            <a:pPr marL="193322" lvl="1"/>
            <a:endParaRPr lang="en-US" dirty="0">
              <a:latin typeface="+mn-lt"/>
            </a:endParaRPr>
          </a:p>
          <a:p>
            <a:pPr marL="181240" indent="-181240">
              <a:buFont typeface="Arial" panose="020B0604020202020204" pitchFamily="34" charset="0"/>
              <a:buChar char="•"/>
            </a:pPr>
            <a:r>
              <a:rPr lang="en-US" dirty="0">
                <a:latin typeface="+mn-lt"/>
              </a:rPr>
              <a:t>What did you think about Heather Forbes saying that the parent needs to communicate at an emotional level? Why is this so challenging for parents? </a:t>
            </a:r>
          </a:p>
          <a:p>
            <a:r>
              <a:rPr lang="en-US" dirty="0">
                <a:latin typeface="+mn-lt"/>
              </a:rPr>
              <a:t>     Reinforce: </a:t>
            </a:r>
          </a:p>
          <a:p>
            <a:pPr marL="374562" lvl="1" indent="-181240">
              <a:buFont typeface="Arial" panose="020B0604020202020204" pitchFamily="34" charset="0"/>
              <a:buChar char="•"/>
            </a:pPr>
            <a:r>
              <a:rPr lang="en-US" dirty="0">
                <a:latin typeface="+mn-lt"/>
              </a:rPr>
              <a:t>This is not how most of us were socialized/raised </a:t>
            </a:r>
          </a:p>
          <a:p>
            <a:pPr marL="374562" lvl="1" indent="-181240">
              <a:buFont typeface="Arial" panose="020B0604020202020204" pitchFamily="34" charset="0"/>
              <a:buChar char="•"/>
            </a:pPr>
            <a:r>
              <a:rPr lang="en-US" dirty="0">
                <a:latin typeface="+mn-lt"/>
              </a:rPr>
              <a:t>It is important that communication is reciprocal and not one-sided </a:t>
            </a:r>
          </a:p>
          <a:p>
            <a:endParaRPr lang="en-US" dirty="0">
              <a:latin typeface="+mn-lt"/>
            </a:endParaRPr>
          </a:p>
          <a:p>
            <a:r>
              <a:rPr lang="en-US" b="1" dirty="0">
                <a:latin typeface="+mn-lt"/>
              </a:rPr>
              <a:t>PARAPHRASE</a:t>
            </a:r>
          </a:p>
          <a:p>
            <a:r>
              <a:rPr lang="en-US" dirty="0">
                <a:latin typeface="+mn-lt"/>
              </a:rPr>
              <a:t>We can’t emphasize the importance of listening enough. It is true for all effective communication, but especially for children who have not been listened to. Do you remember what Heather Forbes said about listening? Parenting takes a lot of listening and it is important to let children have their own viewpoint. Especially as children get older, conversations are not just about parents giving directions. Communication is a two-way street.  Even if you don’t change course with your parenting decisions, it is important for the child to feel really heard by you. And remember, real listening is focusing on the child, not thinking about what you are going to say next!</a:t>
            </a: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3572735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498897"/>
          </a:xfrm>
        </p:spPr>
        <p:txBody>
          <a:bodyPr/>
          <a:lstStyle/>
          <a:p>
            <a:pPr defTabSz="966612">
              <a:defRPr/>
            </a:pPr>
            <a:r>
              <a:rPr lang="en-US" b="0" i="0" kern="1200" dirty="0">
                <a:solidFill>
                  <a:srgbClr val="000000"/>
                </a:solidFill>
                <a:effectLst/>
                <a:latin typeface="Calibri" panose="020F0502020204030204" pitchFamily="34" charset="0"/>
                <a:ea typeface="+mn-ea"/>
                <a:cs typeface="Arial" panose="020B0604020202020204" pitchFamily="34" charset="0"/>
              </a:rPr>
              <a:t>To keep communication, use a curious attitude, even tone of voice, and calm demeanor. Don’t talk too much or too long and observe when the child has had enough. Be sure to use words the child can understand.  </a:t>
            </a:r>
          </a:p>
          <a:p>
            <a:endParaRPr lang="en-US" b="0" i="0" kern="1200" dirty="0">
              <a:solidFill>
                <a:srgbClr val="000000"/>
              </a:solidFill>
              <a:effectLst/>
              <a:latin typeface="Calibri" panose="020F0502020204030204" pitchFamily="34" charset="0"/>
              <a:ea typeface="+mn-ea"/>
              <a:cs typeface="Arial" panose="020B0604020202020204" pitchFamily="34" charset="0"/>
            </a:endParaRPr>
          </a:p>
          <a:p>
            <a:r>
              <a:rPr lang="en-US" b="0" i="0" kern="1200" dirty="0">
                <a:solidFill>
                  <a:srgbClr val="000000"/>
                </a:solidFill>
                <a:effectLst/>
                <a:latin typeface="Calibri" panose="020F0502020204030204" pitchFamily="34" charset="0"/>
                <a:ea typeface="+mn-ea"/>
                <a:cs typeface="Arial" panose="020B0604020202020204" pitchFamily="34" charset="0"/>
              </a:rPr>
              <a:t>Let the child lead the pace of the conversation both verbally and non-verbally. </a:t>
            </a:r>
            <a:r>
              <a:rPr lang="en-US" b="0" i="0" u="none" kern="1200" dirty="0">
                <a:solidFill>
                  <a:srgbClr val="000000"/>
                </a:solidFill>
                <a:effectLst/>
                <a:latin typeface="Calibri" panose="020F0502020204030204" pitchFamily="34" charset="0"/>
                <a:ea typeface="+mn-ea"/>
                <a:cs typeface="+mn-cs"/>
              </a:rPr>
              <a:t>In </a:t>
            </a:r>
            <a:r>
              <a:rPr lang="en-US" u="none" kern="1200" dirty="0">
                <a:solidFill>
                  <a:srgbClr val="000000"/>
                </a:solidFill>
                <a:effectLst/>
                <a:latin typeface="Calibri" panose="020F0502020204030204" pitchFamily="34" charset="0"/>
                <a:ea typeface="+mn-ea"/>
                <a:cs typeface="+mn-cs"/>
              </a:rPr>
              <a:t>addition to paying close attention to the child’s body language, pay attention to your own. Children who have experienced trauma are very sensitive to non-verbal communication </a:t>
            </a:r>
            <a:r>
              <a:rPr lang="en-US" dirty="0">
                <a:solidFill>
                  <a:srgbClr val="000000"/>
                </a:solidFill>
                <a:latin typeface="Calibri" panose="020F0502020204030204" pitchFamily="34" charset="0"/>
                <a:cs typeface="+mn-cs"/>
              </a:rPr>
              <a:t>such as</a:t>
            </a:r>
            <a:r>
              <a:rPr lang="en-US" u="none" kern="1200" dirty="0">
                <a:solidFill>
                  <a:srgbClr val="000000"/>
                </a:solidFill>
                <a:effectLst/>
                <a:latin typeface="Calibri" panose="020F0502020204030204" pitchFamily="34" charset="0"/>
                <a:ea typeface="+mn-ea"/>
                <a:cs typeface="+mn-cs"/>
              </a:rPr>
              <a:t> use of hands, facial expressions, and tone of voice. </a:t>
            </a:r>
            <a:r>
              <a:rPr lang="en-US" dirty="0">
                <a:solidFill>
                  <a:srgbClr val="000000"/>
                </a:solidFill>
                <a:latin typeface="Calibri" panose="020F0502020204030204" pitchFamily="34" charset="0"/>
              </a:rPr>
              <a:t>Children (and adults) often get more from your body language and tone than from the words. </a:t>
            </a:r>
          </a:p>
          <a:p>
            <a:endParaRPr lang="en-US" dirty="0">
              <a:solidFill>
                <a:srgbClr val="000000"/>
              </a:solidFill>
              <a:latin typeface="Calibri" panose="020F0502020204030204" pitchFamily="34" charset="0"/>
            </a:endParaRPr>
          </a:p>
          <a:p>
            <a:r>
              <a:rPr lang="en-US" u="none" kern="1200" dirty="0">
                <a:solidFill>
                  <a:srgbClr val="000000"/>
                </a:solidFill>
                <a:effectLst/>
                <a:latin typeface="Calibri" panose="020F0502020204030204" pitchFamily="34" charset="0"/>
                <a:ea typeface="+mn-ea"/>
                <a:cs typeface="+mn-cs"/>
              </a:rPr>
              <a:t>It will be important for you to remain calm in conversations, even when the information is upsetting. </a:t>
            </a:r>
            <a:r>
              <a:rPr lang="en-US" dirty="0">
                <a:solidFill>
                  <a:srgbClr val="000000"/>
                </a:solidFill>
                <a:latin typeface="Calibri" panose="020F0502020204030204" pitchFamily="34" charset="0"/>
                <a:cs typeface="+mn-cs"/>
              </a:rPr>
              <a:t> </a:t>
            </a:r>
            <a:r>
              <a:rPr lang="en-US" b="0" i="0" u="none" kern="1200" dirty="0">
                <a:solidFill>
                  <a:srgbClr val="000000"/>
                </a:solidFill>
                <a:effectLst/>
                <a:latin typeface="Calibri" panose="020F0502020204030204" pitchFamily="34" charset="0"/>
                <a:ea typeface="+mn-ea"/>
                <a:cs typeface="+mn-cs"/>
              </a:rPr>
              <a:t>This is especially true </a:t>
            </a:r>
            <a:r>
              <a:rPr lang="en-US" dirty="0">
                <a:solidFill>
                  <a:srgbClr val="000000"/>
                </a:solidFill>
                <a:latin typeface="Calibri" panose="020F0502020204030204" pitchFamily="34" charset="0"/>
                <a:cs typeface="+mn-cs"/>
              </a:rPr>
              <a:t>when communicating with</a:t>
            </a:r>
            <a:r>
              <a:rPr lang="en-US" b="0" i="0" u="none" kern="1200" dirty="0">
                <a:solidFill>
                  <a:srgbClr val="000000"/>
                </a:solidFill>
                <a:effectLst/>
                <a:latin typeface="Calibri" panose="020F0502020204030204" pitchFamily="34" charset="0"/>
                <a:ea typeface="+mn-ea"/>
                <a:cs typeface="+mn-cs"/>
              </a:rPr>
              <a:t> younger children who understand and will remember so much less of your words.</a:t>
            </a:r>
            <a:r>
              <a:rPr lang="en-US" b="1" i="1" u="none" kern="1200" dirty="0">
                <a:solidFill>
                  <a:srgbClr val="000000"/>
                </a:solidFill>
                <a:effectLst/>
                <a:latin typeface="Calibri" panose="020F0502020204030204" pitchFamily="34" charset="0"/>
                <a:ea typeface="+mn-ea"/>
                <a:cs typeface="+mn-cs"/>
              </a:rPr>
              <a:t> </a:t>
            </a:r>
            <a:r>
              <a:rPr lang="en-US" b="0" i="0" u="none" kern="1200" dirty="0">
                <a:solidFill>
                  <a:srgbClr val="000000"/>
                </a:solidFill>
                <a:effectLst/>
                <a:latin typeface="Calibri" panose="020F0502020204030204" pitchFamily="34" charset="0"/>
                <a:ea typeface="+mn-ea"/>
                <a:cs typeface="+mn-cs"/>
              </a:rPr>
              <a:t>If needed, take a moment to calm yourself before conversations.</a:t>
            </a:r>
            <a:r>
              <a:rPr lang="en-US" b="1" i="1" u="none" kern="1200" dirty="0">
                <a:solidFill>
                  <a:srgbClr val="000000"/>
                </a:solidFill>
                <a:effectLst/>
                <a:latin typeface="Calibri" panose="020F0502020204030204" pitchFamily="34" charset="0"/>
                <a:ea typeface="+mn-ea"/>
                <a:cs typeface="+mn-cs"/>
              </a:rPr>
              <a:t> </a:t>
            </a:r>
            <a:r>
              <a:rPr lang="en-US" dirty="0">
                <a:solidFill>
                  <a:srgbClr val="000000"/>
                </a:solidFill>
                <a:latin typeface="Calibri" panose="020F0502020204030204" pitchFamily="34" charset="0"/>
                <a:cs typeface="+mn-cs"/>
              </a:rPr>
              <a:t>K</a:t>
            </a:r>
            <a:r>
              <a:rPr lang="en-US" b="0" i="0" u="none" kern="1200" dirty="0">
                <a:solidFill>
                  <a:srgbClr val="000000"/>
                </a:solidFill>
                <a:effectLst/>
                <a:latin typeface="Calibri" panose="020F0502020204030204" pitchFamily="34" charset="0"/>
                <a:ea typeface="+mn-ea"/>
                <a:cs typeface="+mn-cs"/>
              </a:rPr>
              <a:t>eeping your breathing even or consciously relaxing your face or shoulders may help you calm yourself before and during difficult conversations.   </a:t>
            </a:r>
          </a:p>
          <a:p>
            <a:endParaRPr lang="en-US" u="none" kern="1200" dirty="0">
              <a:solidFill>
                <a:srgbClr val="000000"/>
              </a:solidFill>
              <a:effectLst/>
              <a:latin typeface="Calibri" panose="020F0502020204030204" pitchFamily="34" charset="0"/>
              <a:ea typeface="+mn-ea"/>
              <a:cs typeface="+mn-cs"/>
            </a:endParaRPr>
          </a:p>
          <a:p>
            <a:r>
              <a:rPr lang="en-US" u="none" kern="1200" dirty="0">
                <a:solidFill>
                  <a:srgbClr val="000000"/>
                </a:solidFill>
                <a:effectLst/>
                <a:latin typeface="Calibri" panose="020F0502020204030204" pitchFamily="34" charset="0"/>
                <a:ea typeface="+mn-ea"/>
                <a:cs typeface="+mn-cs"/>
              </a:rPr>
              <a:t>Although these interactions </a:t>
            </a:r>
            <a:r>
              <a:rPr lang="en-US" dirty="0">
                <a:solidFill>
                  <a:srgbClr val="000000"/>
                </a:solidFill>
                <a:latin typeface="Calibri" panose="020F0502020204030204" pitchFamily="34" charset="0"/>
                <a:cs typeface="+mn-cs"/>
              </a:rPr>
              <a:t>may feel intense</a:t>
            </a:r>
            <a:r>
              <a:rPr lang="en-US" u="none" kern="1200" dirty="0">
                <a:solidFill>
                  <a:srgbClr val="000000"/>
                </a:solidFill>
                <a:effectLst/>
                <a:latin typeface="Calibri" panose="020F0502020204030204" pitchFamily="34" charset="0"/>
                <a:ea typeface="+mn-ea"/>
                <a:cs typeface="+mn-cs"/>
              </a:rPr>
              <a:t>, it is also important to maintain a sense of humor and use humor to lighten the mood when it is appropriate. Just be careful not to minimize the seriousness of the communication.</a:t>
            </a:r>
          </a:p>
          <a:p>
            <a:endParaRPr lang="en-US" u="none" kern="1200" dirty="0">
              <a:solidFill>
                <a:srgbClr val="000000"/>
              </a:solidFill>
              <a:effectLst/>
              <a:latin typeface="Calibri" panose="020F0502020204030204" pitchFamily="34" charset="0"/>
              <a:ea typeface="+mn-ea"/>
              <a:cs typeface="+mn-cs"/>
            </a:endParaRPr>
          </a:p>
          <a:p>
            <a:r>
              <a:rPr lang="en-US" u="none" kern="1200" dirty="0">
                <a:solidFill>
                  <a:srgbClr val="000000"/>
                </a:solidFill>
                <a:effectLst/>
                <a:latin typeface="Calibri" panose="020F0502020204030204" pitchFamily="34" charset="0"/>
                <a:ea typeface="+mn-ea"/>
                <a:cs typeface="+mn-cs"/>
              </a:rPr>
              <a:t>While texts, emails, or phone calls might be useful at times, they cannot take the place of in-person communication. Verbal and non-verbal communication are essential parts of effective communication with children so be sure to talk in person when possible. </a:t>
            </a:r>
          </a:p>
          <a:p>
            <a:endParaRPr lang="en-US" u="none" kern="1200" dirty="0">
              <a:solidFill>
                <a:srgbClr val="000000"/>
              </a:solidFill>
              <a:effectLst/>
              <a:latin typeface="Calibri" panose="020F0502020204030204" pitchFamily="34" charset="0"/>
              <a:ea typeface="+mn-ea"/>
              <a:cs typeface="+mn-cs"/>
            </a:endParaRPr>
          </a:p>
          <a:p>
            <a:r>
              <a:rPr lang="en-US" u="none" kern="1200" dirty="0">
                <a:solidFill>
                  <a:srgbClr val="000000"/>
                </a:solidFill>
                <a:effectLst/>
                <a:latin typeface="Calibri" panose="020F0502020204030204" pitchFamily="34" charset="0"/>
                <a:ea typeface="+mn-ea"/>
                <a:cs typeface="+mn-cs"/>
              </a:rPr>
              <a:t>It may be useful to practice talking with a friend, partner, or the child’s therapist or caseworker about any subject that might be difficult for you, before you approach the child. Children sense when adults are uncomfortable, and they will take their cues from us. To help children feel comfortable in talking about the hard stuff, parents need to feel comfortable with the “hard stuff,” themselves and practicing helps. It’s also okay and can be good modeling to acknowledge when something does feel hard to talk about. </a:t>
            </a:r>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56505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section will take approximately 10 minutes.</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All parents will need to have sensitive conversations with the child they are fostering or adopting. In this section, we’ll talk about ways to communicate effectively even during these sensitive conversations.</a:t>
            </a:r>
          </a:p>
        </p:txBody>
      </p:sp>
      <p:sp>
        <p:nvSpPr>
          <p:cNvPr id="4" name="Slide Number Placeholder 3"/>
          <p:cNvSpPr>
            <a:spLocks noGrp="1"/>
          </p:cNvSpPr>
          <p:nvPr>
            <p:ph type="sldNum" sz="quarter" idx="5"/>
          </p:nvPr>
        </p:nvSpPr>
        <p:spPr/>
        <p:txBody>
          <a:bodyPr/>
          <a:lstStyle/>
          <a:p>
            <a:fld id="{3B90169C-AFAA-4B3F-91CC-5EC03E22AE25}" type="slidenum">
              <a:rPr lang="en-US" smtClean="0"/>
              <a:t>22</a:t>
            </a:fld>
            <a:endParaRPr lang="en-US" dirty="0"/>
          </a:p>
        </p:txBody>
      </p:sp>
    </p:spTree>
    <p:extLst>
      <p:ext uri="{BB962C8B-B14F-4D97-AF65-F5344CB8AC3E}">
        <p14:creationId xmlns:p14="http://schemas.microsoft.com/office/powerpoint/2010/main" val="1628161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045122"/>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b="0" kern="1200" dirty="0">
                <a:solidFill>
                  <a:srgbClr val="000000"/>
                </a:solidFill>
                <a:effectLst/>
                <a:latin typeface="Calibri" panose="020F0502020204030204" pitchFamily="34" charset="0"/>
                <a:ea typeface="+mn-ea"/>
                <a:cs typeface="Arial" panose="020B0604020202020204" pitchFamily="34" charset="0"/>
              </a:rPr>
              <a:t>Next you will use a flipchart to facilitate a brainstorm on potentially painful or sensitive topics that children might bring up. </a:t>
            </a:r>
            <a:r>
              <a:rPr lang="en-US" kern="1200" dirty="0">
                <a:solidFill>
                  <a:srgbClr val="000000"/>
                </a:solidFill>
                <a:effectLst/>
                <a:latin typeface="Calibri" panose="020F0502020204030204" pitchFamily="34" charset="0"/>
                <a:ea typeface="+mn-ea"/>
                <a:cs typeface="Arial" panose="020B0604020202020204" pitchFamily="34" charset="0"/>
              </a:rPr>
              <a:t>Title the page “</a:t>
            </a:r>
            <a:r>
              <a:rPr lang="en-US" b="0" kern="1200" dirty="0">
                <a:solidFill>
                  <a:srgbClr val="000000"/>
                </a:solidFill>
                <a:effectLst/>
                <a:latin typeface="Calibri" panose="020F0502020204030204" pitchFamily="34" charset="0"/>
                <a:ea typeface="+mn-ea"/>
                <a:cs typeface="Arial" panose="020B0604020202020204" pitchFamily="34" charset="0"/>
              </a:rPr>
              <a:t>Difficult Topics”</a:t>
            </a:r>
            <a:r>
              <a:rPr lang="en-US" b="1" kern="1200" dirty="0">
                <a:solidFill>
                  <a:srgbClr val="000000"/>
                </a:solidFill>
                <a:effectLst/>
                <a:latin typeface="Calibri" panose="020F0502020204030204" pitchFamily="34" charset="0"/>
                <a:ea typeface="+mn-ea"/>
                <a:cs typeface="Arial" panose="020B0604020202020204" pitchFamily="34" charset="0"/>
              </a:rPr>
              <a:t>.</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b="0" kern="1200" dirty="0">
                <a:solidFill>
                  <a:srgbClr val="000000"/>
                </a:solidFill>
                <a:effectLst/>
                <a:latin typeface="Calibri" panose="020F0502020204030204" pitchFamily="34" charset="0"/>
                <a:ea typeface="+mn-ea"/>
                <a:cs typeface="Arial" panose="020B0604020202020204" pitchFamily="34" charset="0"/>
              </a:rPr>
              <a:t>Start a new flipchart page. Write “Difficult Topics” as a title.</a:t>
            </a:r>
          </a:p>
          <a:p>
            <a:endParaRPr lang="en-US" dirty="0">
              <a:solidFill>
                <a:srgbClr val="000000"/>
              </a:solidFill>
              <a:latin typeface="Calibri" panose="020F0502020204030204" pitchFamily="34" charset="0"/>
            </a:endParaRPr>
          </a:p>
          <a:p>
            <a:r>
              <a:rPr lang="en-US" b="1" i="1" u="sng" dirty="0">
                <a:solidFill>
                  <a:srgbClr val="FF0000"/>
                </a:solidFill>
                <a:latin typeface="Calibri" panose="020F0502020204030204" pitchFamily="34" charset="0"/>
              </a:rPr>
              <a:t>Adaptation for Remote Platform</a:t>
            </a:r>
            <a:r>
              <a:rPr lang="en-US" b="1" kern="1200" dirty="0">
                <a:solidFill>
                  <a:srgbClr val="FF0000"/>
                </a:solidFill>
                <a:effectLst/>
                <a:latin typeface="Calibri" panose="020F0502020204030204" pitchFamily="34" charset="0"/>
                <a:ea typeface="+mn-ea"/>
                <a:cs typeface="Arial" panose="020B0604020202020204" pitchFamily="34" charset="0"/>
              </a:rPr>
              <a:t>:</a:t>
            </a:r>
          </a:p>
          <a:p>
            <a:r>
              <a:rPr lang="en-US" b="0" kern="1200" dirty="0">
                <a:solidFill>
                  <a:srgbClr val="000000"/>
                </a:solidFill>
                <a:effectLst/>
                <a:latin typeface="Calibri" panose="020F0502020204030204" pitchFamily="34" charset="0"/>
                <a:ea typeface="+mn-ea"/>
                <a:cs typeface="Arial" panose="020B0604020202020204" pitchFamily="34" charset="0"/>
              </a:rPr>
              <a:t>Write directly onto this slide</a:t>
            </a:r>
            <a:r>
              <a:rPr lang="en-US" dirty="0">
                <a:solidFill>
                  <a:srgbClr val="000000"/>
                </a:solidFill>
                <a:latin typeface="Calibri" panose="020F0502020204030204" pitchFamily="34" charset="0"/>
              </a:rPr>
              <a:t> or </a:t>
            </a:r>
            <a:r>
              <a:rPr lang="en-US" b="0" kern="1200" dirty="0">
                <a:solidFill>
                  <a:srgbClr val="000000"/>
                </a:solidFill>
                <a:effectLst/>
                <a:latin typeface="Calibri" panose="020F0502020204030204" pitchFamily="34" charset="0"/>
                <a:ea typeface="+mn-ea"/>
                <a:cs typeface="Arial" panose="020B0604020202020204" pitchFamily="34" charset="0"/>
              </a:rPr>
              <a:t>use </a:t>
            </a:r>
            <a:r>
              <a:rPr lang="en-US" dirty="0">
                <a:solidFill>
                  <a:srgbClr val="000000"/>
                </a:solidFill>
                <a:latin typeface="Calibri" panose="020F0502020204030204" pitchFamily="34" charset="0"/>
              </a:rPr>
              <a:t>the</a:t>
            </a:r>
            <a:r>
              <a:rPr lang="en-US" b="0" kern="1200" dirty="0">
                <a:solidFill>
                  <a:srgbClr val="000000"/>
                </a:solidFill>
                <a:effectLst/>
                <a:latin typeface="Calibri" panose="020F0502020204030204" pitchFamily="34" charset="0"/>
                <a:ea typeface="+mn-ea"/>
                <a:cs typeface="Arial" panose="020B0604020202020204" pitchFamily="34" charset="0"/>
              </a:rPr>
              <a:t> Zoom white board feature.</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b="0" kern="1200" dirty="0">
                <a:solidFill>
                  <a:srgbClr val="000000"/>
                </a:solidFill>
                <a:effectLst/>
                <a:latin typeface="Calibri" panose="020F0502020204030204" pitchFamily="34" charset="0"/>
                <a:ea typeface="+mn-ea"/>
                <a:cs typeface="Arial" panose="020B0604020202020204" pitchFamily="34" charset="0"/>
              </a:rPr>
              <a:t>Let’s take a few minutes to brainstorm about potentially painful or sensitive topics that children might bring up that could be hard to talk about. Who can name some?</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b="0" kern="1200" dirty="0">
                <a:solidFill>
                  <a:srgbClr val="000000"/>
                </a:solidFill>
                <a:effectLst/>
                <a:latin typeface="Calibri" panose="020F0502020204030204" pitchFamily="34" charset="0"/>
                <a:ea typeface="+mn-ea"/>
                <a:cs typeface="Arial" panose="020B0604020202020204" pitchFamily="34" charset="0"/>
              </a:rPr>
              <a:t>Facilitate the discussion.</a:t>
            </a:r>
          </a:p>
          <a:p>
            <a:r>
              <a:rPr lang="en-US" b="0" kern="1200" dirty="0">
                <a:solidFill>
                  <a:srgbClr val="000000"/>
                </a:solidFill>
                <a:effectLst/>
                <a:latin typeface="Calibri" panose="020F0502020204030204" pitchFamily="34" charset="0"/>
                <a:ea typeface="+mn-ea"/>
                <a:cs typeface="Arial" panose="020B0604020202020204" pitchFamily="34" charset="0"/>
              </a:rPr>
              <a:t>As participants name topics, write them on the flipchart.</a:t>
            </a:r>
          </a:p>
          <a:p>
            <a:r>
              <a:rPr lang="en-US" kern="1200" dirty="0">
                <a:solidFill>
                  <a:srgbClr val="000000"/>
                </a:solidFill>
                <a:effectLst/>
                <a:latin typeface="Calibri" panose="020F0502020204030204" pitchFamily="34" charset="0"/>
                <a:ea typeface="+mn-ea"/>
                <a:cs typeface="Arial" panose="020B0604020202020204" pitchFamily="34" charset="0"/>
              </a:rPr>
              <a:t>Be sure to include:</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Abuse - physical, sexual, emotional</a:t>
            </a:r>
          </a:p>
          <a:p>
            <a:pPr marL="181240" indent="-181240" defTabSz="96661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Neglect - lack of food, lack of shelter, living in a car</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Abandonment by a parent</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Humiliation</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Domestic violence</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Observing drug abuse or sexual acts</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Arrest of a parent</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Wanting more information about their family </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Embarrassment that they live with their grandparent or relative (specific to kinship)</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Strained relationship between kinship caregivers and the child’s parents (specific to kinship)</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23</a:t>
            </a:fld>
            <a:endParaRPr lang="en-US" dirty="0"/>
          </a:p>
        </p:txBody>
      </p:sp>
      <p:sp>
        <p:nvSpPr>
          <p:cNvPr id="6" name="Slide Number Placeholder 6">
            <a:extLst>
              <a:ext uri="{FF2B5EF4-FFF2-40B4-BE49-F238E27FC236}">
                <a16:creationId xmlns:a16="http://schemas.microsoft.com/office/drawing/2014/main" id="{EAE9C350-2407-9046-AD09-703DAC539CC4}"/>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23</a:t>
            </a:fld>
            <a:endParaRPr lang="en-US" dirty="0"/>
          </a:p>
        </p:txBody>
      </p:sp>
    </p:spTree>
    <p:extLst>
      <p:ext uri="{BB962C8B-B14F-4D97-AF65-F5344CB8AC3E}">
        <p14:creationId xmlns:p14="http://schemas.microsoft.com/office/powerpoint/2010/main" val="3436601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SAY</a:t>
            </a:r>
          </a:p>
          <a:p>
            <a:pPr defTabSz="966612">
              <a:defRPr/>
            </a:pPr>
            <a:r>
              <a:rPr lang="en-US" kern="1200" dirty="0">
                <a:solidFill>
                  <a:srgbClr val="000000"/>
                </a:solidFill>
                <a:effectLst/>
                <a:latin typeface="+mn-lt"/>
                <a:ea typeface="+mn-ea"/>
                <a:cs typeface="+mn-cs"/>
              </a:rPr>
              <a:t>Both parent and child must be regulated and calm in order to have meaningful conversations. </a:t>
            </a:r>
          </a:p>
          <a:p>
            <a:pPr defTabSz="966612">
              <a:defRPr/>
            </a:pPr>
            <a:endParaRPr lang="en-US" dirty="0">
              <a:solidFill>
                <a:srgbClr val="000000"/>
              </a:solidFill>
              <a:latin typeface="+mn-lt"/>
              <a:cs typeface="+mn-cs"/>
            </a:endParaRPr>
          </a:p>
          <a:p>
            <a:pPr defTabSz="966612">
              <a:defRPr/>
            </a:pPr>
            <a:r>
              <a:rPr lang="en-US" kern="1200" dirty="0">
                <a:solidFill>
                  <a:srgbClr val="000000"/>
                </a:solidFill>
                <a:effectLst/>
                <a:latin typeface="+mn-lt"/>
                <a:ea typeface="+mn-ea"/>
                <a:cs typeface="+mn-cs"/>
              </a:rPr>
              <a:t>Dr. Perry also gives us tips about the time, place and way to have these conversations. Let’s watch Dr. Perry talk a little more about this and the time and place for these conversations. </a:t>
            </a:r>
          </a:p>
          <a:p>
            <a:endParaRPr lang="en-US" dirty="0">
              <a:solidFill>
                <a:srgbClr val="000000"/>
              </a:solidFill>
              <a:latin typeface="+mn-lt"/>
            </a:endParaRPr>
          </a:p>
          <a:p>
            <a:pPr defTabSz="966612">
              <a:defRPr/>
            </a:pPr>
            <a:r>
              <a:rPr lang="en-US" b="1" kern="1200" dirty="0">
                <a:solidFill>
                  <a:srgbClr val="000000"/>
                </a:solidFill>
                <a:effectLst/>
                <a:latin typeface="+mn-lt"/>
                <a:ea typeface="+mn-ea"/>
                <a:cs typeface="+mn-cs"/>
              </a:rPr>
              <a:t>DO</a:t>
            </a:r>
          </a:p>
          <a:p>
            <a:pPr marL="181240" indent="-181240" defTabSz="966612">
              <a:buFont typeface="Arial" panose="020B0604020202020204" pitchFamily="34" charset="0"/>
              <a:buChar char="•"/>
              <a:defRPr/>
            </a:pPr>
            <a:r>
              <a:rPr lang="en-US" b="0" kern="1200" dirty="0">
                <a:solidFill>
                  <a:srgbClr val="000000"/>
                </a:solidFill>
                <a:effectLst/>
                <a:latin typeface="+mn-lt"/>
                <a:ea typeface="+mn-ea"/>
                <a:cs typeface="+mn-cs"/>
              </a:rPr>
              <a:t>Show the Bruce Perry video clip </a:t>
            </a:r>
            <a:r>
              <a:rPr lang="en-US" i="1" dirty="0">
                <a:latin typeface="+mn-lt"/>
              </a:rPr>
              <a:t>Being Parallel to Allow the Child Open Communication</a:t>
            </a:r>
            <a:r>
              <a:rPr lang="en-US" b="0" i="1" kern="1200" dirty="0">
                <a:solidFill>
                  <a:srgbClr val="000000"/>
                </a:solidFill>
                <a:effectLst/>
                <a:latin typeface="+mn-lt"/>
                <a:ea typeface="+mn-ea"/>
                <a:cs typeface="+mn-cs"/>
              </a:rPr>
              <a:t>.</a:t>
            </a:r>
            <a:r>
              <a:rPr lang="en-US" b="0" kern="1200" dirty="0">
                <a:solidFill>
                  <a:srgbClr val="000000"/>
                </a:solidFill>
                <a:effectLst/>
                <a:latin typeface="+mn-lt"/>
                <a:ea typeface="+mn-ea"/>
                <a:cs typeface="+mn-cs"/>
              </a:rPr>
              <a:t> This will take approximately 3 minutes.</a:t>
            </a:r>
          </a:p>
          <a:p>
            <a:pPr marL="181240" indent="-181240">
              <a:buFont typeface="Arial" panose="020B0604020202020204" pitchFamily="34" charset="0"/>
              <a:buChar char="•"/>
            </a:pPr>
            <a:r>
              <a:rPr lang="en-US" b="0" kern="1200" dirty="0">
                <a:solidFill>
                  <a:srgbClr val="000000"/>
                </a:solidFill>
                <a:effectLst/>
                <a:latin typeface="+mn-lt"/>
                <a:ea typeface="+mn-ea"/>
                <a:cs typeface="+mn-cs"/>
              </a:rPr>
              <a:t>Take a few reaction comments to process the video if you have time.</a:t>
            </a:r>
            <a:endParaRPr lang="en-US" dirty="0">
              <a:solidFill>
                <a:srgbClr val="000000"/>
              </a:solidFill>
              <a:latin typeface="+mn-lt"/>
            </a:endParaRPr>
          </a:p>
          <a:p>
            <a:pPr marL="181240" indent="-181240">
              <a:buFont typeface="Arial" panose="020B0604020202020204" pitchFamily="34" charset="0"/>
              <a:buChar char="•"/>
            </a:pPr>
            <a:r>
              <a:rPr lang="en-US" b="0" i="0" dirty="0">
                <a:solidFill>
                  <a:srgbClr val="000000"/>
                </a:solidFill>
                <a:latin typeface="+mn-lt"/>
              </a:rPr>
              <a:t>Refer to </a:t>
            </a:r>
            <a:r>
              <a:rPr lang="en-US" b="0" i="0" u="sng" dirty="0">
                <a:solidFill>
                  <a:srgbClr val="000000"/>
                </a:solidFill>
                <a:latin typeface="+mn-lt"/>
              </a:rPr>
              <a:t>Handout #1: The 4P’s</a:t>
            </a:r>
            <a:r>
              <a:rPr lang="en-US" b="0" i="0" u="none" dirty="0">
                <a:solidFill>
                  <a:srgbClr val="000000"/>
                </a:solidFill>
                <a:latin typeface="+mn-lt"/>
              </a:rPr>
              <a:t> </a:t>
            </a:r>
            <a:r>
              <a:rPr lang="en-US" b="0" i="0" dirty="0">
                <a:solidFill>
                  <a:srgbClr val="000000"/>
                </a:solidFill>
                <a:latin typeface="+mn-lt"/>
              </a:rPr>
              <a:t>and take a moment to review it </a:t>
            </a:r>
            <a:r>
              <a:rPr lang="en-US" b="0" i="0" u="none" dirty="0">
                <a:solidFill>
                  <a:srgbClr val="000000"/>
                </a:solidFill>
                <a:latin typeface="+mn-lt"/>
              </a:rPr>
              <a:t>to solidify the concepts.</a:t>
            </a:r>
          </a:p>
        </p:txBody>
      </p:sp>
      <p:sp>
        <p:nvSpPr>
          <p:cNvPr id="4" name="Slide Number Placeholder 3"/>
          <p:cNvSpPr>
            <a:spLocks noGrp="1"/>
          </p:cNvSpPr>
          <p:nvPr>
            <p:ph type="sldNum" sz="quarter" idx="5"/>
          </p:nvPr>
        </p:nvSpPr>
        <p:spPr/>
        <p:txBody>
          <a:bodyPr/>
          <a:lstStyle/>
          <a:p>
            <a:fld id="{3B90169C-AFAA-4B3F-91CC-5EC03E22AE25}" type="slidenum">
              <a:rPr lang="en-US" smtClean="0"/>
              <a:t>24</a:t>
            </a:fld>
            <a:endParaRPr lang="en-US" dirty="0"/>
          </a:p>
        </p:txBody>
      </p:sp>
    </p:spTree>
    <p:extLst>
      <p:ext uri="{BB962C8B-B14F-4D97-AF65-F5344CB8AC3E}">
        <p14:creationId xmlns:p14="http://schemas.microsoft.com/office/powerpoint/2010/main" val="206147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32887"/>
            <a:ext cx="5852160" cy="4328233"/>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section will take approximately 20 minutes. </a:t>
            </a: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When talking with a child, particularly about sensitive topics, it is important to communicate at a level that’s appropriate for the child’s chronological age AND their developmental level. Conversations about sensitive topics will not be “one and done” discussions. The child’s understanding will change over time as they mature and different questions and concerns will come up over the years. For example, talking in great detail to a five-year old about their parent’s drug usage and addiction may not make sense if they really don’t understand the concept or how drugs affect a person. But a 15-year-old absolutely knows as they have started to see it in the world around them, if not with their friends, then through movies, music, social media, etc.</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As discussed in the Child Development theme, it is always important to consider the child’s developmental level which may not be the same as their chronological age. So, if the child is chronologically age 10, but has the social experiences of a 15-year-old, then conversations about something like drug usage would happen earlier. Or, if a child is age 10, but more like 5-year-old in their emotional capacity, they may not be ready yet for the conversation or might need very simple ways to understand their feelings like saying “owies on your heart” to describe being sad, angry or scared in relation to a parent’s drug addiction. </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25</a:t>
            </a:fld>
            <a:endParaRPr lang="en-US" dirty="0"/>
          </a:p>
        </p:txBody>
      </p:sp>
    </p:spTree>
    <p:extLst>
      <p:ext uri="{BB962C8B-B14F-4D97-AF65-F5344CB8AC3E}">
        <p14:creationId xmlns:p14="http://schemas.microsoft.com/office/powerpoint/2010/main" val="3278338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32886"/>
            <a:ext cx="5852160" cy="4581451"/>
          </a:xfrm>
        </p:spPr>
        <p:txBody>
          <a:bodyPr/>
          <a:lstStyle/>
          <a:p>
            <a:r>
              <a:rPr lang="en-US" b="1" u="none" kern="1200" dirty="0">
                <a:solidFill>
                  <a:srgbClr val="000000"/>
                </a:solidFill>
                <a:effectLst/>
                <a:latin typeface="+mn-lt"/>
                <a:ea typeface="+mn-ea"/>
                <a:cs typeface="+mn-cs"/>
              </a:rPr>
              <a:t>SAY</a:t>
            </a:r>
          </a:p>
          <a:p>
            <a:r>
              <a:rPr lang="en-US" dirty="0">
                <a:solidFill>
                  <a:srgbClr val="000000"/>
                </a:solidFill>
                <a:latin typeface="Calibri" panose="020F0502020204030204" pitchFamily="34" charset="0"/>
              </a:rPr>
              <a:t>Our next activity will give us an opportunity to practice conversations at different ages and developmental levels.</a:t>
            </a:r>
          </a:p>
          <a:p>
            <a:endParaRPr lang="en-US" b="0" kern="1200" dirty="0">
              <a:solidFill>
                <a:srgbClr val="000000"/>
              </a:solidFill>
              <a:effectLst/>
              <a:latin typeface="+mn-lt"/>
              <a:ea typeface="+mn-ea"/>
              <a:cs typeface="+mn-cs"/>
            </a:endParaRPr>
          </a:p>
          <a:p>
            <a:r>
              <a:rPr lang="en-US" b="1" kern="1200" dirty="0">
                <a:solidFill>
                  <a:srgbClr val="000000"/>
                </a:solidFill>
                <a:effectLst/>
                <a:latin typeface="+mn-lt"/>
                <a:ea typeface="+mn-ea"/>
                <a:cs typeface="+mn-cs"/>
              </a:rPr>
              <a:t>DO</a:t>
            </a:r>
          </a:p>
          <a:p>
            <a:pPr marL="181240" indent="-181240">
              <a:buFont typeface="Arial" panose="020B0604020202020204" pitchFamily="34" charset="0"/>
              <a:buChar char="•"/>
            </a:pPr>
            <a:r>
              <a:rPr lang="en-US" dirty="0">
                <a:solidFill>
                  <a:srgbClr val="000000"/>
                </a:solidFill>
                <a:latin typeface="+mn-lt"/>
                <a:cs typeface="+mn-cs"/>
              </a:rPr>
              <a:t>Ask participants to turn to</a:t>
            </a:r>
            <a:r>
              <a:rPr lang="en-US" b="0" kern="1200" dirty="0">
                <a:solidFill>
                  <a:srgbClr val="000000"/>
                </a:solidFill>
                <a:effectLst/>
                <a:latin typeface="+mn-lt"/>
                <a:ea typeface="+mn-ea"/>
                <a:cs typeface="+mn-cs"/>
              </a:rPr>
              <a:t> </a:t>
            </a:r>
            <a:r>
              <a:rPr lang="en-US" b="0" u="sng" kern="1200" dirty="0">
                <a:solidFill>
                  <a:srgbClr val="000000"/>
                </a:solidFill>
                <a:effectLst/>
                <a:latin typeface="+mn-lt"/>
                <a:ea typeface="+mn-ea"/>
                <a:cs typeface="+mn-cs"/>
              </a:rPr>
              <a:t>Handout #2: Case Study for Effective Communication</a:t>
            </a:r>
            <a:r>
              <a:rPr lang="en-US" b="0" kern="1200" dirty="0">
                <a:solidFill>
                  <a:srgbClr val="000000"/>
                </a:solidFill>
                <a:effectLst/>
                <a:latin typeface="+mn-lt"/>
                <a:ea typeface="+mn-ea"/>
                <a:cs typeface="+mn-cs"/>
              </a:rPr>
              <a:t> </a:t>
            </a:r>
            <a:r>
              <a:rPr lang="en-US" dirty="0">
                <a:solidFill>
                  <a:srgbClr val="000000"/>
                </a:solidFill>
                <a:latin typeface="+mn-lt"/>
                <a:cs typeface="+mn-cs"/>
              </a:rPr>
              <a:t>in their </a:t>
            </a:r>
            <a:r>
              <a:rPr lang="en-US" b="1" dirty="0">
                <a:solidFill>
                  <a:srgbClr val="000000"/>
                </a:solidFill>
                <a:latin typeface="+mn-lt"/>
                <a:cs typeface="+mn-cs"/>
              </a:rPr>
              <a:t>Participant Resource Manual</a:t>
            </a:r>
            <a:r>
              <a:rPr lang="en-US" b="0" kern="1200" dirty="0">
                <a:solidFill>
                  <a:srgbClr val="000000"/>
                </a:solidFill>
                <a:effectLst/>
                <a:latin typeface="+mn-lt"/>
                <a:ea typeface="+mn-ea"/>
                <a:cs typeface="+mn-cs"/>
              </a:rPr>
              <a:t>. </a:t>
            </a:r>
            <a:r>
              <a:rPr lang="en-US" dirty="0">
                <a:solidFill>
                  <a:srgbClr val="000000"/>
                </a:solidFill>
                <a:latin typeface="+mn-lt"/>
                <a:cs typeface="+mn-cs"/>
              </a:rPr>
              <a:t> </a:t>
            </a:r>
            <a:endParaRPr lang="en-US" b="0" kern="1200" dirty="0">
              <a:solidFill>
                <a:srgbClr val="000000"/>
              </a:solidFill>
              <a:effectLst/>
              <a:latin typeface="+mn-lt"/>
              <a:ea typeface="+mn-ea"/>
              <a:cs typeface="+mn-cs"/>
            </a:endParaRPr>
          </a:p>
          <a:p>
            <a:pPr marL="181240" indent="-181240">
              <a:buFont typeface="Arial" panose="020B0604020202020204" pitchFamily="34" charset="0"/>
              <a:buChar char="•"/>
            </a:pPr>
            <a:r>
              <a:rPr lang="en-US" b="0" kern="1200" dirty="0">
                <a:solidFill>
                  <a:srgbClr val="000000"/>
                </a:solidFill>
                <a:effectLst/>
                <a:latin typeface="+mn-lt"/>
                <a:ea typeface="+mn-ea"/>
                <a:cs typeface="+mn-cs"/>
              </a:rPr>
              <a:t>Read the case study. Then, move to questions on the next slide. </a:t>
            </a:r>
          </a:p>
          <a:p>
            <a:pPr marL="181240" indent="-181240">
              <a:buFont typeface="Arial" panose="020B0604020202020204" pitchFamily="34" charset="0"/>
              <a:buChar char="•"/>
            </a:pPr>
            <a:endParaRPr lang="en-US" dirty="0">
              <a:solidFill>
                <a:srgbClr val="000000"/>
              </a:solidFill>
              <a:latin typeface="+mn-lt"/>
              <a:cs typeface="+mn-cs"/>
            </a:endParaRPr>
          </a:p>
          <a:p>
            <a:pPr marL="181240" indent="-181240">
              <a:buFont typeface="Arial" panose="020B0604020202020204" pitchFamily="34" charset="0"/>
              <a:buChar char="•"/>
            </a:pPr>
            <a:r>
              <a:rPr lang="en-US" b="1" dirty="0">
                <a:solidFill>
                  <a:srgbClr val="000000"/>
                </a:solidFill>
                <a:latin typeface="Calibri" panose="020F0502020204030204" pitchFamily="34" charset="0"/>
              </a:rPr>
              <a:t>Note</a:t>
            </a:r>
            <a:r>
              <a:rPr lang="en-US" dirty="0">
                <a:solidFill>
                  <a:srgbClr val="000000"/>
                </a:solidFill>
                <a:latin typeface="Calibri" panose="020F0502020204030204" pitchFamily="34" charset="0"/>
              </a:rPr>
              <a:t>: There are adapted slides in the addendum section for kinship caregivers for this activity. </a:t>
            </a:r>
            <a:r>
              <a:rPr lang="en-US" b="0" kern="1200" dirty="0">
                <a:solidFill>
                  <a:srgbClr val="000000"/>
                </a:solidFill>
                <a:effectLst/>
                <a:latin typeface="+mn-lt"/>
                <a:ea typeface="+mn-ea"/>
                <a:cs typeface="+mn-cs"/>
              </a:rPr>
              <a:t>For kins</a:t>
            </a:r>
            <a:r>
              <a:rPr lang="en-US" dirty="0">
                <a:solidFill>
                  <a:srgbClr val="000000"/>
                </a:solidFill>
                <a:latin typeface="+mn-lt"/>
                <a:cs typeface="+mn-cs"/>
              </a:rPr>
              <a:t>hip caregivers, use </a:t>
            </a:r>
            <a:r>
              <a:rPr lang="en-US" u="sng" dirty="0">
                <a:solidFill>
                  <a:srgbClr val="000000"/>
                </a:solidFill>
                <a:latin typeface="+mn-lt"/>
                <a:cs typeface="+mn-cs"/>
              </a:rPr>
              <a:t>Handout #3</a:t>
            </a:r>
            <a:r>
              <a:rPr lang="en-US" dirty="0">
                <a:solidFill>
                  <a:srgbClr val="000000"/>
                </a:solidFill>
                <a:latin typeface="+mn-lt"/>
                <a:cs typeface="+mn-cs"/>
              </a:rPr>
              <a:t>. </a:t>
            </a:r>
            <a:r>
              <a:rPr lang="en-US" b="0" u="sng" kern="1200" dirty="0">
                <a:solidFill>
                  <a:srgbClr val="000000"/>
                </a:solidFill>
                <a:effectLst/>
                <a:latin typeface="+mn-lt"/>
                <a:ea typeface="+mn-ea"/>
                <a:cs typeface="+mn-cs"/>
              </a:rPr>
              <a:t>Case Study for Effective Communication for Kinship Caregivers.</a:t>
            </a:r>
            <a:endParaRPr lang="en-US" dirty="0">
              <a:solidFill>
                <a:srgbClr val="000000"/>
              </a:solidFill>
              <a:latin typeface="Calibri" panose="020F0502020204030204" pitchFamily="34" charset="0"/>
            </a:endParaRPr>
          </a:p>
          <a:p>
            <a:pPr marL="181240" indent="-181240">
              <a:buFont typeface="Arial" panose="020B0604020202020204" pitchFamily="34" charset="0"/>
              <a:buChar char="•"/>
            </a:pPr>
            <a:endParaRPr lang="en-US" b="0" kern="1200" dirty="0">
              <a:solidFill>
                <a:srgbClr val="000000"/>
              </a:solidFill>
              <a:effectLst/>
              <a:latin typeface="+mn-lt"/>
              <a:ea typeface="+mn-ea"/>
              <a:cs typeface="+mn-cs"/>
            </a:endParaRPr>
          </a:p>
          <a:p>
            <a:endParaRPr lang="en-US" b="0" kern="1200" dirty="0">
              <a:solidFill>
                <a:srgbClr val="000000"/>
              </a:solidFill>
              <a:effectLst/>
              <a:latin typeface="+mn-lt"/>
              <a:ea typeface="+mn-ea"/>
              <a:cs typeface="+mn-cs"/>
            </a:endParaRPr>
          </a:p>
          <a:p>
            <a:r>
              <a:rPr lang="en-US" b="1" u="sng" kern="1200" dirty="0">
                <a:solidFill>
                  <a:srgbClr val="000000"/>
                </a:solidFill>
                <a:effectLst/>
                <a:latin typeface="+mn-lt"/>
                <a:ea typeface="+mn-ea"/>
                <a:cs typeface="+mn-cs"/>
              </a:rPr>
              <a:t>CASE STUDY</a:t>
            </a:r>
            <a:r>
              <a:rPr lang="en-US" b="1" kern="1200" dirty="0">
                <a:solidFill>
                  <a:srgbClr val="000000"/>
                </a:solidFill>
                <a:effectLst/>
                <a:latin typeface="+mn-lt"/>
                <a:ea typeface="+mn-ea"/>
                <a:cs typeface="+mn-cs"/>
              </a:rPr>
              <a:t>:</a:t>
            </a:r>
            <a:r>
              <a:rPr lang="en-US" dirty="0">
                <a:latin typeface="+mn-lt"/>
              </a:rPr>
              <a:t> Lorena grew up in a family with severe violence. Her father was addicted to alcohol. Her mother attempted to protect her children from his outbursts but was often not able to. Lorena watched her father physically and emotionally abuse her mother regularly. Lorena would run to her room and lock the door to get away from it.  Lorena left home at age 14 and lived on the street with other teens, moving from place to place. She began using drugs and eventually did sex work to support her addiction. After giving birth to Darius, she had no place to go from the hospital.  Social Services got involved and Lorena and Darius were placed in foster care together. Lorena remained in the home for 2 years, however she often broke the rules, left Darius at night to go out, ditched school, and eventually began using drugs and doing sex work again. When she left for the last time at age 17, she asked her foster mother to take good care of Darius, and she has not been heard from since. Social Services has tried to find her, without success.</a:t>
            </a:r>
          </a:p>
          <a:p>
            <a:pPr defTabSz="966612">
              <a:defRPr/>
            </a:pPr>
            <a:endParaRPr lang="en-US" b="1" kern="1200" dirty="0">
              <a:solidFill>
                <a:srgbClr val="000000"/>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26</a:t>
            </a:fld>
            <a:endParaRPr lang="en-US" dirty="0"/>
          </a:p>
        </p:txBody>
      </p:sp>
    </p:spTree>
    <p:extLst>
      <p:ext uri="{BB962C8B-B14F-4D97-AF65-F5344CB8AC3E}">
        <p14:creationId xmlns:p14="http://schemas.microsoft.com/office/powerpoint/2010/main" val="2737982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498896"/>
          </a:xfrm>
        </p:spPr>
        <p:txBody>
          <a:bodyPr/>
          <a:lstStyle/>
          <a:p>
            <a:r>
              <a:rPr lang="en-US" b="1" kern="1200" dirty="0">
                <a:solidFill>
                  <a:srgbClr val="000000"/>
                </a:solidFill>
                <a:effectLst/>
                <a:latin typeface="Calibri" panose="020F0502020204030204" pitchFamily="34" charset="0"/>
                <a:ea typeface="+mn-ea"/>
                <a:cs typeface="+mn-cs"/>
              </a:rPr>
              <a:t>DO </a:t>
            </a:r>
            <a:endParaRPr lang="en-US" kern="1200" dirty="0">
              <a:solidFill>
                <a:srgbClr val="000000"/>
              </a:solidFill>
              <a:effectLst/>
              <a:latin typeface="+mn-lt"/>
              <a:ea typeface="+mn-ea"/>
              <a:cs typeface="+mn-cs"/>
            </a:endParaRPr>
          </a:p>
          <a:p>
            <a:pPr marL="181240" indent="-181240" defTabSz="966612">
              <a:buFont typeface="Arial" panose="020B0604020202020204" pitchFamily="34" charset="0"/>
              <a:buChar char="•"/>
              <a:defRPr/>
            </a:pPr>
            <a:r>
              <a:rPr lang="en-US" b="0" kern="1200" dirty="0">
                <a:solidFill>
                  <a:srgbClr val="000000"/>
                </a:solidFill>
                <a:effectLst/>
                <a:latin typeface="+mn-lt"/>
                <a:ea typeface="+mn-ea"/>
                <a:cs typeface="+mn-cs"/>
              </a:rPr>
              <a:t>Give participants a moment to circle the response on their handout that best represents what they might say to a child at this age. Assure them that there is not just one “right” answer.</a:t>
            </a:r>
          </a:p>
          <a:p>
            <a:pPr marL="181240" indent="-181240">
              <a:buFont typeface="Arial" panose="020B0604020202020204" pitchFamily="34" charset="0"/>
              <a:buChar char="•"/>
            </a:pPr>
            <a:r>
              <a:rPr lang="en-US" kern="1200" dirty="0">
                <a:solidFill>
                  <a:srgbClr val="000000"/>
                </a:solidFill>
                <a:effectLst/>
                <a:latin typeface="+mn-lt"/>
                <a:ea typeface="+mn-ea"/>
                <a:cs typeface="+mn-cs"/>
              </a:rPr>
              <a:t>Facilitate a brief discussion of the chosen </a:t>
            </a:r>
            <a:r>
              <a:rPr lang="en-US" dirty="0">
                <a:solidFill>
                  <a:srgbClr val="000000"/>
                </a:solidFill>
                <a:latin typeface="+mn-lt"/>
                <a:cs typeface="+mn-cs"/>
              </a:rPr>
              <a:t>responses</a:t>
            </a:r>
            <a:r>
              <a:rPr lang="en-US" kern="1200" dirty="0">
                <a:solidFill>
                  <a:srgbClr val="000000"/>
                </a:solidFill>
                <a:effectLst/>
                <a:latin typeface="+mn-lt"/>
                <a:ea typeface="+mn-ea"/>
                <a:cs typeface="+mn-cs"/>
              </a:rPr>
              <a:t>.</a:t>
            </a:r>
          </a:p>
          <a:p>
            <a:pPr marL="181240" indent="-181240">
              <a:buFont typeface="Arial" panose="020B0604020202020204" pitchFamily="34" charset="0"/>
              <a:buChar char="•"/>
            </a:pPr>
            <a:r>
              <a:rPr lang="en-US" kern="1200" dirty="0">
                <a:solidFill>
                  <a:srgbClr val="000000"/>
                </a:solidFill>
                <a:effectLst/>
                <a:latin typeface="+mn-lt"/>
                <a:ea typeface="+mn-ea"/>
                <a:cs typeface="+mn-cs"/>
              </a:rPr>
              <a:t>Engage all participants in a group discussion by asking them to think aloud about the various responses.</a:t>
            </a:r>
          </a:p>
          <a:p>
            <a:endParaRPr lang="en-US" kern="1200" dirty="0">
              <a:solidFill>
                <a:srgbClr val="000000"/>
              </a:solidFill>
              <a:effectLst/>
              <a:latin typeface="+mn-lt"/>
              <a:ea typeface="+mn-ea"/>
              <a:cs typeface="+mn-cs"/>
            </a:endParaRPr>
          </a:p>
          <a:p>
            <a:pPr defTabSz="966612">
              <a:defRPr/>
            </a:pPr>
            <a:r>
              <a:rPr lang="en-US" sz="1300" b="1" dirty="0">
                <a:solidFill>
                  <a:srgbClr val="000000"/>
                </a:solidFill>
                <a:latin typeface="+mn-lt"/>
              </a:rPr>
              <a:t>FACILITATOR NOTES</a:t>
            </a:r>
            <a:endParaRPr lang="en-US" sz="1300" dirty="0">
              <a:solidFill>
                <a:srgbClr val="000000"/>
              </a:solidFill>
              <a:latin typeface="+mn-lt"/>
            </a:endParaRPr>
          </a:p>
          <a:p>
            <a:pPr defTabSz="966612">
              <a:defRPr/>
            </a:pPr>
            <a:r>
              <a:rPr lang="en-US" dirty="0">
                <a:latin typeface="+mn-lt"/>
              </a:rPr>
              <a:t>D may be a “textbook answer”, but each child is unique so it’s helpful to think through options. Make this point as you draw out participants’ thinking about the range of choices. </a:t>
            </a:r>
          </a:p>
          <a:p>
            <a:pPr defTabSz="966612">
              <a:defRPr/>
            </a:pPr>
            <a:endParaRPr lang="en-US" dirty="0">
              <a:latin typeface="+mn-lt"/>
            </a:endParaRPr>
          </a:p>
          <a:p>
            <a:pPr defTabSz="966612">
              <a:defRPr/>
            </a:pPr>
            <a:r>
              <a:rPr lang="en-US" dirty="0">
                <a:latin typeface="+mn-lt"/>
              </a:rPr>
              <a:t>Throughout the discussion on age five, reinforce the following points:</a:t>
            </a:r>
          </a:p>
          <a:p>
            <a:pPr marL="181240" indent="-181240" defTabSz="966612">
              <a:buFont typeface="Arial" panose="020B0604020202020204" pitchFamily="34" charset="0"/>
              <a:buChar char="•"/>
              <a:defRPr/>
            </a:pPr>
            <a:r>
              <a:rPr lang="en-US" dirty="0">
                <a:latin typeface="+mn-lt"/>
              </a:rPr>
              <a:t>Thinking about why a child is asking a question can be helpful to guide a parent’s response.</a:t>
            </a:r>
          </a:p>
          <a:p>
            <a:pPr marL="181240" indent="-181240">
              <a:buFont typeface="Arial" panose="020B0604020202020204" pitchFamily="34" charset="0"/>
              <a:buChar char="•"/>
            </a:pPr>
            <a:r>
              <a:rPr lang="en-US" dirty="0">
                <a:latin typeface="+mn-lt"/>
              </a:rPr>
              <a:t>At age 5, the child’s main need is to know they are loved, safe and secure. Any question is likely coming from that need. </a:t>
            </a:r>
          </a:p>
          <a:p>
            <a:pPr marL="181240" indent="-181240">
              <a:buFont typeface="Arial" panose="020B0604020202020204" pitchFamily="34" charset="0"/>
              <a:buChar char="•"/>
            </a:pPr>
            <a:r>
              <a:rPr lang="en-US" dirty="0">
                <a:latin typeface="+mn-lt"/>
              </a:rPr>
              <a:t>The parent’s role when a child is younger is to reinforce the child’s security, rather than giving a lot of information that they can’t yet understand. In this situation, he more likely wants to understand what’s right in front of him, like why he’s in this family and if he will be taken care of or need to move again.</a:t>
            </a:r>
          </a:p>
          <a:p>
            <a:pPr marL="181240" indent="-181240">
              <a:buFont typeface="Arial" panose="020B0604020202020204" pitchFamily="34" charset="0"/>
              <a:buChar char="•"/>
            </a:pPr>
            <a:r>
              <a:rPr lang="en-US" dirty="0">
                <a:latin typeface="+mn-lt"/>
              </a:rPr>
              <a:t>Labels like mom/mother and dad/father can be confusing to use at this age. Around age 5, those terms are usually understood as the people who take care of children. It may be helpful to choose together what to call Lorena.</a:t>
            </a:r>
          </a:p>
          <a:p>
            <a:pPr marL="181240" indent="-181240">
              <a:buFont typeface="Arial" panose="020B0604020202020204" pitchFamily="34" charset="0"/>
              <a:buChar char="•"/>
            </a:pPr>
            <a:r>
              <a:rPr lang="en-US" dirty="0">
                <a:latin typeface="+mn-lt"/>
              </a:rPr>
              <a:t>If the child is in a permanent family, parents should add reassurance to the child that he will be remaining with them. </a:t>
            </a:r>
          </a:p>
          <a:p>
            <a:pPr marL="181240" indent="-181240">
              <a:buFont typeface="Arial" panose="020B0604020202020204" pitchFamily="34" charset="0"/>
              <a:buChar char="•"/>
            </a:pPr>
            <a:r>
              <a:rPr lang="en-US" dirty="0">
                <a:latin typeface="+mn-lt"/>
              </a:rPr>
              <a:t>Be sure everything you say is truthful, so you have a strong and honest foundation to work from later.</a:t>
            </a:r>
          </a:p>
          <a:p>
            <a:pPr marL="181240" indent="-181240">
              <a:buFont typeface="Arial" panose="020B0604020202020204" pitchFamily="34" charset="0"/>
              <a:buChar char="•"/>
            </a:pPr>
            <a:r>
              <a:rPr lang="en-US" dirty="0">
                <a:latin typeface="+mn-lt"/>
              </a:rPr>
              <a:t>Body language and tone of voice speak volumes. Keep an even, non-judgmental tone and comfortable body language so the child learns you’re open to them coming to you in the future on this topic.  </a:t>
            </a: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27</a:t>
            </a:fld>
            <a:endParaRPr lang="en-US" dirty="0"/>
          </a:p>
        </p:txBody>
      </p:sp>
    </p:spTree>
    <p:extLst>
      <p:ext uri="{BB962C8B-B14F-4D97-AF65-F5344CB8AC3E}">
        <p14:creationId xmlns:p14="http://schemas.microsoft.com/office/powerpoint/2010/main" val="674110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075015"/>
          </a:xfrm>
        </p:spPr>
        <p:txBody>
          <a:bodyPr/>
          <a:lstStyle/>
          <a:p>
            <a:r>
              <a:rPr lang="en-US" sz="1300" b="1" dirty="0">
                <a:solidFill>
                  <a:srgbClr val="000000"/>
                </a:solidFill>
                <a:latin typeface="+mn-lt"/>
              </a:rPr>
              <a:t>DO </a:t>
            </a:r>
            <a:endParaRPr lang="en-US" sz="1300" dirty="0">
              <a:solidFill>
                <a:srgbClr val="000000"/>
              </a:solidFill>
              <a:latin typeface="+mn-lt"/>
            </a:endParaRPr>
          </a:p>
          <a:p>
            <a:pPr marL="181240" indent="-181240">
              <a:buFont typeface="Arial" panose="020B0604020202020204" pitchFamily="34" charset="0"/>
              <a:buChar char="•"/>
            </a:pPr>
            <a:r>
              <a:rPr lang="en-US" b="0" kern="1200" dirty="0">
                <a:solidFill>
                  <a:srgbClr val="000000"/>
                </a:solidFill>
                <a:effectLst/>
                <a:latin typeface="+mn-lt"/>
                <a:ea typeface="+mn-ea"/>
                <a:cs typeface="+mn-cs"/>
              </a:rPr>
              <a:t>Give participants a moment to circle the response on their handout that best represents what they might say to a child at this age.</a:t>
            </a:r>
            <a:endParaRPr lang="en-US" dirty="0">
              <a:solidFill>
                <a:srgbClr val="000000"/>
              </a:solidFill>
              <a:latin typeface="+mn-lt"/>
            </a:endParaRPr>
          </a:p>
          <a:p>
            <a:pPr marL="181240" indent="-181240">
              <a:buFont typeface="Arial" panose="020B0604020202020204" pitchFamily="34" charset="0"/>
              <a:buChar char="•"/>
            </a:pPr>
            <a:r>
              <a:rPr lang="en-US" dirty="0">
                <a:solidFill>
                  <a:srgbClr val="000000"/>
                </a:solidFill>
                <a:latin typeface="+mn-lt"/>
              </a:rPr>
              <a:t>Facilitate a brief discussion of the chosen responses.</a:t>
            </a:r>
          </a:p>
          <a:p>
            <a:pPr marL="181240" indent="-181240">
              <a:buFont typeface="Arial" panose="020B0604020202020204" pitchFamily="34" charset="0"/>
              <a:buChar char="•"/>
            </a:pPr>
            <a:r>
              <a:rPr lang="en-US" dirty="0">
                <a:solidFill>
                  <a:srgbClr val="000000"/>
                </a:solidFill>
                <a:latin typeface="+mn-lt"/>
              </a:rPr>
              <a:t>Engage all participants in a group discussion by asking them to think aloud about the various responses.</a:t>
            </a:r>
          </a:p>
          <a:p>
            <a:endParaRPr lang="en-US" dirty="0">
              <a:solidFill>
                <a:srgbClr val="000000"/>
              </a:solidFill>
              <a:latin typeface="+mn-lt"/>
            </a:endParaRPr>
          </a:p>
          <a:p>
            <a:pPr defTabSz="966612">
              <a:defRPr/>
            </a:pPr>
            <a:r>
              <a:rPr lang="en-US" b="1" dirty="0">
                <a:solidFill>
                  <a:srgbClr val="000000"/>
                </a:solidFill>
                <a:latin typeface="+mn-lt"/>
              </a:rPr>
              <a:t>FACILITATOR NOTES</a:t>
            </a:r>
            <a:endParaRPr lang="en-US" dirty="0">
              <a:solidFill>
                <a:srgbClr val="000000"/>
              </a:solidFill>
              <a:latin typeface="+mn-lt"/>
            </a:endParaRPr>
          </a:p>
          <a:p>
            <a:pPr defTabSz="966612">
              <a:defRPr/>
            </a:pPr>
            <a:r>
              <a:rPr lang="en-US" dirty="0">
                <a:latin typeface="+mn-lt"/>
              </a:rPr>
              <a:t>C may be a “textbook answer”, but each child is unique so it’s helpful to think through options. Make this point as you draw out participants’ thinking about the range of choices. </a:t>
            </a:r>
          </a:p>
          <a:p>
            <a:pPr defTabSz="966612">
              <a:defRPr/>
            </a:pPr>
            <a:endParaRPr lang="en-US" dirty="0">
              <a:latin typeface="+mn-lt"/>
            </a:endParaRPr>
          </a:p>
          <a:p>
            <a:pPr defTabSz="966612">
              <a:defRPr/>
            </a:pPr>
            <a:r>
              <a:rPr lang="en-US" dirty="0">
                <a:latin typeface="+mn-lt"/>
              </a:rPr>
              <a:t>Throughout the discussion on age ten, reinforce the following points:</a:t>
            </a:r>
            <a:endParaRPr lang="en-US" kern="1200" dirty="0">
              <a:solidFill>
                <a:srgbClr val="000000"/>
              </a:solidFill>
              <a:effectLst/>
              <a:latin typeface="+mn-lt"/>
              <a:ea typeface="+mn-ea"/>
              <a:cs typeface="+mn-cs"/>
            </a:endParaRPr>
          </a:p>
          <a:p>
            <a:pPr marL="181240" indent="-181240">
              <a:buFont typeface="Arial" panose="020B0604020202020204" pitchFamily="34" charset="0"/>
              <a:buChar char="•"/>
            </a:pPr>
            <a:r>
              <a:rPr lang="en-US" dirty="0">
                <a:latin typeface="+mn-lt"/>
              </a:rPr>
              <a:t>We want to continue to make sure the child knows they’re safe and loved.</a:t>
            </a:r>
          </a:p>
          <a:p>
            <a:pPr marL="181240" indent="-181240">
              <a:buFont typeface="Arial" panose="020B0604020202020204" pitchFamily="34" charset="0"/>
              <a:buChar char="•"/>
            </a:pPr>
            <a:r>
              <a:rPr lang="en-US" dirty="0">
                <a:latin typeface="+mn-lt"/>
              </a:rPr>
              <a:t>Now the child is beginning to wonder more about his mother and what happened to her.</a:t>
            </a:r>
          </a:p>
          <a:p>
            <a:pPr marL="181240" indent="-181240">
              <a:buFont typeface="Arial" panose="020B0604020202020204" pitchFamily="34" charset="0"/>
              <a:buChar char="•"/>
            </a:pPr>
            <a:r>
              <a:rPr lang="en-US" dirty="0">
                <a:latin typeface="+mn-lt"/>
              </a:rPr>
              <a:t>We are continuing to build the child’s story at this age, layering in more information as the child can understand these facts. </a:t>
            </a:r>
            <a:r>
              <a:rPr lang="en-US" dirty="0">
                <a:solidFill>
                  <a:srgbClr val="000000"/>
                </a:solidFill>
                <a:latin typeface="+mn-lt"/>
              </a:rPr>
              <a:t>This is not likely to be one conversation, just examples of what may be discussed at any given time. </a:t>
            </a:r>
            <a:endParaRPr lang="en-US" dirty="0">
              <a:latin typeface="+mn-lt"/>
            </a:endParaRPr>
          </a:p>
          <a:p>
            <a:pPr marL="181240" indent="-181240">
              <a:buFont typeface="Arial" panose="020B0604020202020204" pitchFamily="34" charset="0"/>
              <a:buChar char="•"/>
            </a:pPr>
            <a:r>
              <a:rPr lang="en-US" dirty="0">
                <a:latin typeface="+mn-lt"/>
              </a:rPr>
              <a:t>Keep all information factual, with words the child can understand.</a:t>
            </a:r>
          </a:p>
          <a:p>
            <a:pPr marL="181240" indent="-181240">
              <a:buFont typeface="Arial" panose="020B0604020202020204" pitchFamily="34" charset="0"/>
              <a:buChar char="•"/>
            </a:pPr>
            <a:r>
              <a:rPr lang="en-US" dirty="0">
                <a:latin typeface="+mn-lt"/>
              </a:rPr>
              <a:t>You may choose to add an example from other families the child knows where members live in different places such as families who have parents who are divorced, or a movie or story where this has been the case. </a:t>
            </a:r>
          </a:p>
          <a:p>
            <a:pPr marL="181240" indent="-181240">
              <a:buFont typeface="Arial" panose="020B0604020202020204" pitchFamily="34" charset="0"/>
              <a:buChar char="•"/>
            </a:pPr>
            <a:r>
              <a:rPr lang="en-US" dirty="0">
                <a:latin typeface="+mn-lt"/>
              </a:rPr>
              <a:t>If the child asks a question where the information seems like too much for their developmental level, answer the best you can at the time, but also let them know you will write the question down to be sure to answer the question more fully when they’re older. </a:t>
            </a:r>
          </a:p>
          <a:p>
            <a:pPr marL="181240" indent="-181240">
              <a:buFont typeface="Arial" panose="020B0604020202020204" pitchFamily="34" charset="0"/>
              <a:buChar char="•"/>
            </a:pPr>
            <a:r>
              <a:rPr lang="en-US" dirty="0">
                <a:latin typeface="+mn-lt"/>
              </a:rPr>
              <a:t>For children who are adopted, you can reference the Right Time theme- </a:t>
            </a:r>
            <a:r>
              <a:rPr lang="en-US" b="1" u="none" dirty="0">
                <a:latin typeface="+mn-lt"/>
              </a:rPr>
              <a:t>Life Story-Birth Story and Adoption Story.</a:t>
            </a:r>
          </a:p>
          <a:p>
            <a:pPr lvl="0"/>
            <a:endParaRPr lang="en-US" dirty="0">
              <a:latin typeface="+mn-lt"/>
            </a:endParaRP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28</a:t>
            </a:fld>
            <a:endParaRPr lang="en-US" dirty="0"/>
          </a:p>
        </p:txBody>
      </p:sp>
    </p:spTree>
    <p:extLst>
      <p:ext uri="{BB962C8B-B14F-4D97-AF65-F5344CB8AC3E}">
        <p14:creationId xmlns:p14="http://schemas.microsoft.com/office/powerpoint/2010/main" val="3521765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045121"/>
          </a:xfrm>
        </p:spPr>
        <p:txBody>
          <a:bodyPr/>
          <a:lstStyle/>
          <a:p>
            <a:r>
              <a:rPr lang="en-US" sz="1300" b="1" dirty="0">
                <a:solidFill>
                  <a:srgbClr val="000000"/>
                </a:solidFill>
                <a:latin typeface="Calibri" panose="020F0502020204030204" pitchFamily="34" charset="0"/>
              </a:rPr>
              <a:t>DO </a:t>
            </a:r>
          </a:p>
          <a:p>
            <a:pPr marL="181240" indent="-181240">
              <a:buFont typeface="Arial" panose="020B0604020202020204" pitchFamily="34" charset="0"/>
              <a:buChar char="•"/>
            </a:pPr>
            <a:r>
              <a:rPr lang="en-US" b="0" kern="1200" dirty="0">
                <a:solidFill>
                  <a:srgbClr val="000000"/>
                </a:solidFill>
                <a:effectLst/>
                <a:latin typeface="+mn-lt"/>
                <a:ea typeface="+mn-ea"/>
                <a:cs typeface="+mn-cs"/>
              </a:rPr>
              <a:t>Give participants a moment to circle the response on their handout that best represents what they may say to a child at this age.</a:t>
            </a:r>
          </a:p>
          <a:p>
            <a:pPr marL="181240" indent="-181240">
              <a:buFont typeface="Arial" panose="020B0604020202020204" pitchFamily="34" charset="0"/>
              <a:buChar char="•"/>
            </a:pPr>
            <a:r>
              <a:rPr lang="en-US" dirty="0">
                <a:solidFill>
                  <a:srgbClr val="000000"/>
                </a:solidFill>
                <a:latin typeface="+mn-lt"/>
              </a:rPr>
              <a:t>Facilitate a brief discussion of the chosen responses.</a:t>
            </a:r>
          </a:p>
          <a:p>
            <a:pPr marL="181240" indent="-181240">
              <a:buFont typeface="Arial" panose="020B0604020202020204" pitchFamily="34" charset="0"/>
              <a:buChar char="•"/>
            </a:pPr>
            <a:r>
              <a:rPr lang="en-US" dirty="0">
                <a:solidFill>
                  <a:srgbClr val="000000"/>
                </a:solidFill>
                <a:latin typeface="+mn-lt"/>
              </a:rPr>
              <a:t>Engage all participants in a group discussion by asking them to think aloud about the various responses.</a:t>
            </a:r>
          </a:p>
          <a:p>
            <a:endParaRPr lang="en-US" dirty="0">
              <a:solidFill>
                <a:srgbClr val="000000"/>
              </a:solidFill>
              <a:latin typeface="+mn-lt"/>
            </a:endParaRPr>
          </a:p>
          <a:p>
            <a:pPr defTabSz="966612">
              <a:defRPr/>
            </a:pPr>
            <a:r>
              <a:rPr lang="en-US" b="1" dirty="0">
                <a:solidFill>
                  <a:srgbClr val="000000"/>
                </a:solidFill>
                <a:latin typeface="+mn-lt"/>
              </a:rPr>
              <a:t>FACILITATOR NOTES</a:t>
            </a:r>
            <a:endParaRPr lang="en-US" dirty="0">
              <a:solidFill>
                <a:srgbClr val="000000"/>
              </a:solidFill>
              <a:latin typeface="+mn-lt"/>
            </a:endParaRPr>
          </a:p>
          <a:p>
            <a:pPr defTabSz="966612">
              <a:defRPr/>
            </a:pPr>
            <a:r>
              <a:rPr lang="en-US" dirty="0">
                <a:latin typeface="+mn-lt"/>
              </a:rPr>
              <a:t>‘A’ may be a “textbook answer”, but each child is unique so it’s helpful to think through options. Make this point as you draw out participants’ thinking about the range of choices. </a:t>
            </a:r>
          </a:p>
          <a:p>
            <a:pPr defTabSz="966612">
              <a:defRPr/>
            </a:pPr>
            <a:endParaRPr lang="en-US" dirty="0">
              <a:latin typeface="+mn-lt"/>
            </a:endParaRPr>
          </a:p>
          <a:p>
            <a:pPr defTabSz="966612">
              <a:defRPr/>
            </a:pPr>
            <a:r>
              <a:rPr lang="en-US" dirty="0">
                <a:latin typeface="+mn-lt"/>
              </a:rPr>
              <a:t>Throughout the discussion on age 15, reinforce the following points:</a:t>
            </a:r>
          </a:p>
          <a:p>
            <a:pPr marL="181240" indent="-181240">
              <a:buFont typeface="Arial" panose="020B0604020202020204" pitchFamily="34" charset="0"/>
              <a:buChar char="•"/>
            </a:pPr>
            <a:r>
              <a:rPr lang="en-US" dirty="0">
                <a:latin typeface="+mn-lt"/>
              </a:rPr>
              <a:t>This answer is a snapshot of what would actually be several open conversations during adolescence. The child will only digest this over time and as different events in their own life are unfolding.</a:t>
            </a:r>
          </a:p>
          <a:p>
            <a:pPr marL="181240" indent="-181240">
              <a:buFont typeface="Arial" panose="020B0604020202020204" pitchFamily="34" charset="0"/>
              <a:buChar char="•"/>
            </a:pPr>
            <a:r>
              <a:rPr lang="en-US" dirty="0">
                <a:latin typeface="+mn-lt"/>
              </a:rPr>
              <a:t>Now that Darius is a teenager, it is time for him to begin to understand his whole story. </a:t>
            </a:r>
          </a:p>
          <a:p>
            <a:pPr marL="181240" indent="-181240">
              <a:buFont typeface="Arial" panose="020B0604020202020204" pitchFamily="34" charset="0"/>
              <a:buChar char="•"/>
            </a:pPr>
            <a:r>
              <a:rPr lang="en-US" dirty="0">
                <a:latin typeface="+mn-lt"/>
              </a:rPr>
              <a:t>The child’s story ultimately belongs to them. The parent’s role is to share the information in developmentally and emotionally sensitive ways and to support their understanding of it. </a:t>
            </a:r>
          </a:p>
          <a:p>
            <a:pPr marL="181240" indent="-181240">
              <a:buFont typeface="Arial" panose="020B0604020202020204" pitchFamily="34" charset="0"/>
              <a:buChar char="•"/>
            </a:pPr>
            <a:r>
              <a:rPr lang="en-US" dirty="0">
                <a:latin typeface="+mn-lt"/>
              </a:rPr>
              <a:t>Once a child becomes a teenager, the parent’s role shifts to supporting them in understanding and making sense of their own story, not to editing or judging it. </a:t>
            </a:r>
          </a:p>
          <a:p>
            <a:pPr marL="181240" indent="-181240">
              <a:buFont typeface="Arial" panose="020B0604020202020204" pitchFamily="34" charset="0"/>
              <a:buChar char="•"/>
            </a:pPr>
            <a:r>
              <a:rPr lang="en-US" dirty="0">
                <a:latin typeface="+mn-lt"/>
              </a:rPr>
              <a:t>In answer A, the parent adds the education about addiction. While all conversations should not keep emphasizing this, it is important for the child to understand this reality as a teenager. </a:t>
            </a:r>
          </a:p>
          <a:p>
            <a:pPr marL="181240" indent="-181240">
              <a:buFont typeface="Arial" panose="020B0604020202020204" pitchFamily="34" charset="0"/>
              <a:buChar char="•"/>
            </a:pPr>
            <a:r>
              <a:rPr lang="en-US" dirty="0">
                <a:latin typeface="+mn-lt"/>
              </a:rPr>
              <a:t>The information we have been given does not tell us about Darius’ father. It could have been someone she was close to, or because his mother did sex work, it is possible that his father is not known. This is something the child will eventually ask or need to know, so it will be up to the parent to discuss this reality and support the teenager in any range of feelings about it. Do not take much time debating this bullet, simply state it during the group discussion. If any participants debate sharing sensitive information, you can remind the group of the reality that the child’s story belongs to them.  Eventually he probably will find out information on his own and it if he finds out without you, you will not be there to provide needed support. Also, he may feel that you have not been truthful with him.</a:t>
            </a:r>
          </a:p>
          <a:p>
            <a:pPr marL="181240" indent="-181240">
              <a:buFont typeface="Arial" panose="020B0604020202020204" pitchFamily="34" charset="0"/>
              <a:buChar char="•"/>
            </a:pPr>
            <a:r>
              <a:rPr lang="en-US" dirty="0">
                <a:latin typeface="+mn-lt"/>
              </a:rPr>
              <a:t>Consider the option of speaking individually with a participant who seems to be struggling with talking about sensitive subjects to check in about what makes it so difficult. </a:t>
            </a:r>
          </a:p>
          <a:p>
            <a:r>
              <a:rPr lang="en-US" dirty="0">
                <a:latin typeface="+mn-lt"/>
              </a:rPr>
              <a:t>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29</a:t>
            </a:fld>
            <a:endParaRPr lang="en-US" dirty="0"/>
          </a:p>
        </p:txBody>
      </p:sp>
    </p:spTree>
    <p:extLst>
      <p:ext uri="{BB962C8B-B14F-4D97-AF65-F5344CB8AC3E}">
        <p14:creationId xmlns:p14="http://schemas.microsoft.com/office/powerpoint/2010/main" val="96918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80289" y="1452182"/>
            <a:ext cx="6242304" cy="7539418"/>
          </a:xfrm>
        </p:spPr>
        <p:txBody>
          <a:bodyPr/>
          <a:lstStyle/>
          <a:p>
            <a:r>
              <a:rPr lang="en-US" b="1" dirty="0">
                <a:solidFill>
                  <a:srgbClr val="000000"/>
                </a:solidFill>
                <a:latin typeface="Calibri" panose="020F0502020204030204" pitchFamily="34" charset="0"/>
              </a:rPr>
              <a:t>FACILITATOR'S NOTE</a:t>
            </a:r>
          </a:p>
          <a:p>
            <a:pPr marL="230557" indent="-191539" defTabSz="1021542">
              <a:buFont typeface="Arial" panose="020B0604020202020204" pitchFamily="34" charset="0"/>
              <a:buChar char="•"/>
              <a:defRPr/>
            </a:pPr>
            <a:r>
              <a:rPr lang="en-US" b="0" dirty="0">
                <a:solidFill>
                  <a:srgbClr val="000000"/>
                </a:solidFill>
                <a:latin typeface="Calibri" panose="020F0502020204030204" pitchFamily="34" charset="0"/>
              </a:rPr>
              <a:t>Participants are expected to have the </a:t>
            </a:r>
            <a:r>
              <a:rPr lang="en-US" b="1" dirty="0">
                <a:solidFill>
                  <a:srgbClr val="000000"/>
                </a:solidFill>
                <a:latin typeface="Calibri" panose="020F0502020204030204" pitchFamily="34" charset="0"/>
              </a:rPr>
              <a:t>Participant Resource Manual </a:t>
            </a:r>
            <a:r>
              <a:rPr lang="en-US" b="0" dirty="0">
                <a:solidFill>
                  <a:srgbClr val="000000"/>
                </a:solidFill>
                <a:latin typeface="Calibri" panose="020F0502020204030204" pitchFamily="34" charset="0"/>
              </a:rPr>
              <a:t>available for every session.</a:t>
            </a:r>
          </a:p>
          <a:p>
            <a:pPr marL="39018"/>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MATERIALS NEEDED</a:t>
            </a:r>
          </a:p>
          <a:p>
            <a:pPr defTabSz="1021542">
              <a:defRPr/>
            </a:pPr>
            <a:r>
              <a:rPr lang="en-US" kern="1200" dirty="0">
                <a:solidFill>
                  <a:srgbClr val="000000"/>
                </a:solidFill>
                <a:effectLst/>
                <a:latin typeface="Calibri" panose="020F0502020204030204" pitchFamily="34" charset="0"/>
                <a:ea typeface="+mn-ea"/>
                <a:cs typeface="+mn-cs"/>
              </a:rPr>
              <a:t>You will need the following if conducting the session in the classroom:</a:t>
            </a:r>
          </a:p>
          <a:p>
            <a:pPr marL="191539" indent="-191539" defTabSz="102154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screen and projector</a:t>
            </a:r>
            <a:r>
              <a:rPr lang="en-US" dirty="0">
                <a:solidFill>
                  <a:srgbClr val="000000"/>
                </a:solidFill>
                <a:latin typeface="Calibri" panose="020F0502020204030204" pitchFamily="34" charset="0"/>
                <a:cs typeface="+mn-cs"/>
              </a:rPr>
              <a:t> </a:t>
            </a:r>
            <a:r>
              <a:rPr lang="en-US" kern="1200" dirty="0">
                <a:solidFill>
                  <a:srgbClr val="000000"/>
                </a:solidFill>
                <a:effectLst/>
                <a:latin typeface="Calibri" panose="020F0502020204030204" pitchFamily="34" charset="0"/>
                <a:ea typeface="+mn-ea"/>
                <a:cs typeface="+mn-cs"/>
              </a:rPr>
              <a:t>(test before the session with the computer and cables you will use)</a:t>
            </a:r>
          </a:p>
          <a:p>
            <a:pPr marL="191539" indent="-191539" defTabSz="102154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flipchart or whiteboard and markers for several of the activities. A flipchart with a sticky backing on each sheet may be useful </a:t>
            </a:r>
            <a:r>
              <a:rPr lang="en-US" dirty="0">
                <a:solidFill>
                  <a:srgbClr val="000000"/>
                </a:solidFill>
                <a:latin typeface="Calibri" panose="020F0502020204030204" pitchFamily="34" charset="0"/>
                <a:cs typeface="+mn-cs"/>
              </a:rPr>
              <a:t>and will allow </a:t>
            </a:r>
            <a:r>
              <a:rPr lang="en-US" kern="1200" dirty="0">
                <a:solidFill>
                  <a:srgbClr val="000000"/>
                </a:solidFill>
                <a:effectLst/>
                <a:latin typeface="Calibri" panose="020F0502020204030204" pitchFamily="34" charset="0"/>
                <a:ea typeface="+mn-ea"/>
                <a:cs typeface="+mn-cs"/>
              </a:rPr>
              <a:t>you </a:t>
            </a:r>
            <a:r>
              <a:rPr lang="en-US" dirty="0">
                <a:solidFill>
                  <a:srgbClr val="000000"/>
                </a:solidFill>
                <a:latin typeface="Calibri" panose="020F0502020204030204" pitchFamily="34" charset="0"/>
                <a:cs typeface="+mn-cs"/>
              </a:rPr>
              <a:t>to </a:t>
            </a:r>
            <a:r>
              <a:rPr lang="en-US" kern="1200" dirty="0">
                <a:solidFill>
                  <a:srgbClr val="000000"/>
                </a:solidFill>
                <a:effectLst/>
                <a:latin typeface="Calibri" panose="020F0502020204030204" pitchFamily="34" charset="0"/>
                <a:ea typeface="+mn-ea"/>
                <a:cs typeface="+mn-cs"/>
              </a:rPr>
              <a:t>post completed flipchart sheets on the wall for reference.</a:t>
            </a:r>
          </a:p>
          <a:p>
            <a:pPr marL="191539" indent="-191539" defTabSz="1021542">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Name tent cards (use the name tent cards made during the Introduction and Welcome theme)</a:t>
            </a:r>
          </a:p>
          <a:p>
            <a:pPr marL="191539" indent="-191539" defTabSz="1021542">
              <a:buFont typeface="Arial" panose="020B0604020202020204" pitchFamily="34" charset="0"/>
              <a:buChar char="•"/>
              <a:defRPr/>
            </a:pPr>
            <a:endParaRPr lang="en-US" kern="1200" dirty="0">
              <a:solidFill>
                <a:srgbClr val="000000"/>
              </a:solidFill>
              <a:effectLst/>
              <a:latin typeface="Calibri" panose="020F0502020204030204" pitchFamily="34" charset="0"/>
              <a:ea typeface="+mn-ea"/>
              <a:cs typeface="Times New Roman" panose="02020603050405020304" pitchFamily="18" charset="0"/>
            </a:endParaRPr>
          </a:p>
          <a:p>
            <a:pPr defTabSz="1021542">
              <a:defRPr/>
            </a:pPr>
            <a:r>
              <a:rPr lang="en-US" kern="1200" dirty="0">
                <a:solidFill>
                  <a:srgbClr val="000000"/>
                </a:solidFill>
                <a:effectLst/>
                <a:latin typeface="Calibri" panose="020F0502020204030204" pitchFamily="34" charset="0"/>
                <a:ea typeface="+mn-ea"/>
                <a:cs typeface="+mn-cs"/>
              </a:rPr>
              <a:t>You will need the following if conducting the session via a remote platform:</a:t>
            </a:r>
          </a:p>
          <a:p>
            <a:pPr marL="181212" indent="-181212" defTabSz="102154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Access to a strong internet connection</a:t>
            </a:r>
          </a:p>
          <a:p>
            <a:pPr marL="181212" indent="-181212" defTabSz="102154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back-up plan in the event your internet and/or computer do not work</a:t>
            </a:r>
          </a:p>
          <a:p>
            <a:pPr marL="181212" indent="-181212" defTabSz="1021542">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mn-cs"/>
              </a:rPr>
              <a:t>A computer that has the ability to connect to a remote platform- Zoom is recommended</a:t>
            </a:r>
          </a:p>
          <a:p>
            <a:endParaRPr lang="en-US" dirty="0">
              <a:solidFill>
                <a:srgbClr val="000000"/>
              </a:solidFill>
              <a:latin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HANDOUTS</a:t>
            </a:r>
          </a:p>
          <a:p>
            <a:pPr defTabSz="1021542">
              <a:defRPr/>
            </a:pPr>
            <a:r>
              <a:rPr lang="en-US" kern="1200" dirty="0">
                <a:solidFill>
                  <a:srgbClr val="000000"/>
                </a:solidFill>
                <a:effectLst/>
                <a:latin typeface="Calibri" panose="020F0502020204030204" pitchFamily="34" charset="0"/>
                <a:ea typeface="+mn-ea"/>
                <a:cs typeface="+mn-cs"/>
              </a:rPr>
              <a:t>Have the following handouts accessible. Participants will have all handouts listed below in their </a:t>
            </a:r>
            <a:r>
              <a:rPr lang="en-US" b="1" kern="1200" dirty="0">
                <a:solidFill>
                  <a:srgbClr val="000000"/>
                </a:solidFill>
                <a:effectLst/>
                <a:latin typeface="Calibri" panose="020F0502020204030204" pitchFamily="34" charset="0"/>
                <a:ea typeface="+mn-ea"/>
                <a:cs typeface="+mn-cs"/>
              </a:rPr>
              <a:t>Participant Resource Manual</a:t>
            </a:r>
            <a:r>
              <a:rPr lang="en-US" b="1" dirty="0">
                <a:solidFill>
                  <a:srgbClr val="000000"/>
                </a:solidFill>
                <a:latin typeface="Calibri" panose="020F0502020204030204" pitchFamily="34" charset="0"/>
                <a:cs typeface="+mn-cs"/>
              </a:rPr>
              <a:t>:</a:t>
            </a:r>
            <a:endParaRPr lang="en-US" u="none" dirty="0">
              <a:solidFill>
                <a:srgbClr val="000000"/>
              </a:solidFill>
              <a:latin typeface="Calibri" panose="020F0502020204030204" pitchFamily="34" charset="0"/>
              <a:cs typeface="Times New Roman" panose="02020603050405020304" pitchFamily="18" charset="0"/>
            </a:endParaRPr>
          </a:p>
          <a:p>
            <a:pPr marL="191539" indent="-191539" defTabSz="966470">
              <a:buFont typeface="Arial" panose="020B0604020202020204" pitchFamily="34" charset="0"/>
              <a:buChar char="•"/>
              <a:defRPr/>
            </a:pPr>
            <a:r>
              <a:rPr lang="en-US" b="0" i="0" dirty="0">
                <a:solidFill>
                  <a:srgbClr val="000000"/>
                </a:solidFill>
                <a:latin typeface="Calibri" panose="020F0502020204030204" pitchFamily="34" charset="0"/>
              </a:rPr>
              <a:t>Handout #1: The 4P’s </a:t>
            </a:r>
            <a:endParaRPr lang="en-US" b="0" i="0" dirty="0">
              <a:solidFill>
                <a:srgbClr val="000000"/>
              </a:solidFill>
              <a:latin typeface="Calibri" panose="020F0502020204030204" pitchFamily="34" charset="0"/>
              <a:cs typeface="Times New Roman" panose="02020603050405020304" pitchFamily="18" charset="0"/>
            </a:endParaRPr>
          </a:p>
          <a:p>
            <a:pPr marL="191539" indent="-191539" defTabSz="966470">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Handout #2: Case Study for Effective Communication </a:t>
            </a:r>
          </a:p>
          <a:p>
            <a:pPr marL="191539" indent="-191539" defTabSz="966470">
              <a:buFont typeface="Arial" panose="020B0604020202020204" pitchFamily="34" charset="0"/>
              <a:buChar char="•"/>
              <a:defRPr/>
            </a:pPr>
            <a:r>
              <a:rPr lang="en-US" dirty="0">
                <a:solidFill>
                  <a:srgbClr val="000000"/>
                </a:solidFill>
                <a:latin typeface="Calibri" panose="020F0502020204030204" pitchFamily="34" charset="0"/>
                <a:cs typeface="Times New Roman" panose="02020603050405020304" pitchFamily="18" charset="0"/>
              </a:rPr>
              <a:t>Handout #3: Case Study for Effective Communication for Kinship Caregivers</a:t>
            </a:r>
          </a:p>
          <a:p>
            <a:pPr defTabSz="966470">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VIDEOS AND PODCASTS</a:t>
            </a:r>
          </a:p>
          <a:p>
            <a:pPr defTabSz="966470">
              <a:defRPr/>
            </a:pPr>
            <a:r>
              <a:rPr lang="en-US" dirty="0">
                <a:solidFill>
                  <a:srgbClr val="000000"/>
                </a:solidFill>
                <a:latin typeface="Calibri" panose="020F0502020204030204" pitchFamily="34" charset="0"/>
                <a:cs typeface="Times New Roman" panose="02020603050405020304" pitchFamily="18" charset="0"/>
              </a:rPr>
              <a:t>Before the day you facilitate this class, decide how you will show/play the media items, review any specific instructions for the theme, and do a test drive. You may wish to set up the media to the start point.  Unless indicated otherwise below, all videos and podcasts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can be obtained on </a:t>
            </a:r>
            <a:r>
              <a:rPr lang="en-US" dirty="0">
                <a:solidFill>
                  <a:srgbClr val="000000"/>
                </a:solidFill>
                <a:latin typeface="Calibri" panose="020F0502020204030204" pitchFamily="34" charset="0"/>
              </a:rPr>
              <a:t>CapLEARN (https://learn.childwelfare.gov/) or NTDC website (</a:t>
            </a:r>
            <a:r>
              <a:rPr lang="en-US" dirty="0">
                <a:solidFill>
                  <a:srgbClr val="000000"/>
                </a:solidFill>
                <a:latin typeface="Calibri" panose="020F0502020204030204" pitchFamily="34" charset="0"/>
                <a:hlinkClick r:id="rId3"/>
              </a:rPr>
              <a:t>https://ntdcportal.org/</a:t>
            </a:r>
            <a:r>
              <a:rPr lang="en-US" dirty="0">
                <a:solidFill>
                  <a:srgbClr val="000000"/>
                </a:solidFill>
                <a:latin typeface="Calibri" panose="020F0502020204030204" pitchFamily="34" charset="0"/>
              </a:rPr>
              <a:t>).</a:t>
            </a:r>
          </a:p>
          <a:p>
            <a:pPr defTabSz="966470">
              <a:defRPr/>
            </a:pPr>
            <a:r>
              <a:rPr lang="en-US" b="1" dirty="0">
                <a:solidFill>
                  <a:srgbClr val="000000"/>
                </a:solidFill>
                <a:latin typeface="Calibri" panose="020F0502020204030204" pitchFamily="34" charset="0"/>
                <a:cs typeface="Times New Roman" panose="02020603050405020304" pitchFamily="18" charset="0"/>
              </a:rPr>
              <a:t>The following media will be used in this theme:</a:t>
            </a:r>
          </a:p>
          <a:p>
            <a:pPr marL="191539" indent="-191539" defTabSz="966612">
              <a:buFont typeface="Arial" panose="020B0604020202020204" pitchFamily="34" charset="0"/>
              <a:buChar char="•"/>
              <a:defRPr/>
            </a:pPr>
            <a:r>
              <a:rPr lang="en-US" i="0" dirty="0">
                <a:solidFill>
                  <a:srgbClr val="000000"/>
                </a:solidFill>
                <a:latin typeface="Calibri" panose="020F0502020204030204" pitchFamily="34" charset="0"/>
                <a:cs typeface="Times New Roman" panose="02020603050405020304" pitchFamily="18" charset="0"/>
              </a:rPr>
              <a:t>Video: </a:t>
            </a:r>
            <a:r>
              <a:rPr lang="en-US" i="1" dirty="0">
                <a:solidFill>
                  <a:srgbClr val="000000"/>
                </a:solidFill>
                <a:latin typeface="Calibri" panose="020F0502020204030204" pitchFamily="34" charset="0"/>
                <a:cs typeface="Times New Roman" panose="02020603050405020304" pitchFamily="18" charset="0"/>
              </a:rPr>
              <a:t>Effective Communication with Children and Teens </a:t>
            </a:r>
            <a:r>
              <a:rPr lang="en-US" i="0" dirty="0">
                <a:solidFill>
                  <a:srgbClr val="000000"/>
                </a:solidFill>
                <a:latin typeface="Calibri" panose="020F0502020204030204" pitchFamily="34" charset="0"/>
                <a:cs typeface="Times New Roman" panose="02020603050405020304" pitchFamily="18" charset="0"/>
              </a:rPr>
              <a:t>with Heather Forbes (5:36 minutes)</a:t>
            </a:r>
          </a:p>
          <a:p>
            <a:pPr marL="191539" indent="-191539" defTabSz="966612">
              <a:buFont typeface="Arial" panose="020B0604020202020204" pitchFamily="34" charset="0"/>
              <a:buChar char="•"/>
              <a:defRPr/>
            </a:pPr>
            <a:r>
              <a:rPr lang="en-US" i="0" dirty="0">
                <a:solidFill>
                  <a:srgbClr val="000000"/>
                </a:solidFill>
                <a:latin typeface="Calibri" panose="020F0502020204030204" pitchFamily="34" charset="0"/>
                <a:cs typeface="Times New Roman" panose="02020603050405020304" pitchFamily="18" charset="0"/>
              </a:rPr>
              <a:t>Video: </a:t>
            </a:r>
            <a:r>
              <a:rPr lang="en-US" i="1" dirty="0">
                <a:solidFill>
                  <a:srgbClr val="000000"/>
                </a:solidFill>
                <a:latin typeface="Calibri" panose="020F0502020204030204" pitchFamily="34" charset="0"/>
                <a:cs typeface="Times New Roman" panose="02020603050405020304" pitchFamily="18" charset="0"/>
              </a:rPr>
              <a:t>Being Parallel to Allow for Effective Communication </a:t>
            </a:r>
            <a:r>
              <a:rPr lang="en-US" dirty="0">
                <a:solidFill>
                  <a:srgbClr val="000000"/>
                </a:solidFill>
                <a:latin typeface="Calibri" panose="020F0502020204030204" pitchFamily="34" charset="0"/>
                <a:cs typeface="Times New Roman" panose="02020603050405020304" pitchFamily="18" charset="0"/>
              </a:rPr>
              <a:t>with Bruce Perry (2:40 minutes)</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EVALUATION</a:t>
            </a:r>
          </a:p>
          <a:p>
            <a:r>
              <a:rPr lang="en-US"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There is a pre- and post-survey available for every theme.  If the facilitator wants to use these evaluation tools, they will need to be downloaded from the NTDC website or CapLEARN and provided to participants. Participants will need to complete the pre-survey prior to the theme and the post-survey upon completion of the theme.  If conducting the class on a remote platform, the facilitator will need to put the surveys into an online format such as survey monkey.</a:t>
            </a: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a:t>
            </a:fld>
            <a:endParaRPr lang="en-US" dirty="0"/>
          </a:p>
        </p:txBody>
      </p:sp>
      <p:sp>
        <p:nvSpPr>
          <p:cNvPr id="7" name="Rectangle 6">
            <a:extLst>
              <a:ext uri="{FF2B5EF4-FFF2-40B4-BE49-F238E27FC236}">
                <a16:creationId xmlns:a16="http://schemas.microsoft.com/office/drawing/2014/main" id="{D129D9C1-2B1E-40B9-934B-4D85DE6FC260}"/>
              </a:ext>
            </a:extLst>
          </p:cNvPr>
          <p:cNvSpPr/>
          <p:nvPr/>
        </p:nvSpPr>
        <p:spPr>
          <a:xfrm>
            <a:off x="780288" y="735008"/>
            <a:ext cx="3505091" cy="380151"/>
          </a:xfrm>
          <a:prstGeom prst="rect">
            <a:avLst/>
          </a:prstGeom>
        </p:spPr>
        <p:txBody>
          <a:bodyPr wrap="none" lIns="102154" tIns="51077" rIns="102154" bIns="51077">
            <a:spAutoFit/>
          </a:bodyPr>
          <a:lstStyle/>
          <a:p>
            <a:r>
              <a:rPr lang="en-US" dirty="0">
                <a:solidFill>
                  <a:srgbClr val="183250"/>
                </a:solidFill>
                <a:latin typeface="Arial Rounded MT Bold" panose="020F0704030504030204" pitchFamily="34" charset="77"/>
              </a:rPr>
              <a:t>MATERIALS AND HANDOUTS</a:t>
            </a:r>
          </a:p>
        </p:txBody>
      </p:sp>
    </p:spTree>
    <p:extLst>
      <p:ext uri="{BB962C8B-B14F-4D97-AF65-F5344CB8AC3E}">
        <p14:creationId xmlns:p14="http://schemas.microsoft.com/office/powerpoint/2010/main" val="339171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197916"/>
          </a:xfrm>
        </p:spPr>
        <p:txBody>
          <a:bodyPr/>
          <a:lstStyle/>
          <a:p>
            <a:pPr defTabSz="1021542">
              <a:defRPr/>
            </a:pPr>
            <a:r>
              <a:rPr lang="en-US" b="1" kern="1200" dirty="0">
                <a:solidFill>
                  <a:srgbClr val="000000"/>
                </a:solidFill>
                <a:effectLst/>
                <a:latin typeface="Calibri" panose="020F0502020204030204" pitchFamily="34" charset="0"/>
                <a:ea typeface="+mn-ea"/>
                <a:cs typeface="Arial" panose="020B0604020202020204" pitchFamily="34" charset="0"/>
              </a:rPr>
              <a:t>FACILITATOR'S NOTE</a:t>
            </a:r>
            <a:r>
              <a:rPr lang="en-US" kern="1200" dirty="0">
                <a:solidFill>
                  <a:srgbClr val="000000"/>
                </a:solidFill>
                <a:effectLst/>
                <a:latin typeface="Calibri" panose="020F0502020204030204" pitchFamily="34" charset="0"/>
                <a:ea typeface="+mn-ea"/>
                <a:cs typeface="Arial" panose="020B0604020202020204" pitchFamily="34" charset="0"/>
              </a:rPr>
              <a:t> </a:t>
            </a:r>
          </a:p>
          <a:p>
            <a:pPr defTabSz="1021542">
              <a:defRPr/>
            </a:pPr>
            <a:r>
              <a:rPr lang="en-US" kern="1200" dirty="0">
                <a:solidFill>
                  <a:srgbClr val="000000"/>
                </a:solidFill>
                <a:effectLst/>
                <a:latin typeface="Calibri" panose="020F0502020204030204" pitchFamily="34" charset="0"/>
                <a:ea typeface="+mn-ea"/>
                <a:cs typeface="Arial" panose="020B0604020202020204" pitchFamily="34" charset="0"/>
              </a:rPr>
              <a:t>If time permits do this reflection in class. If time is short, ask participants to do on their own at home.  This activity should take approximately 5 minutes. </a:t>
            </a:r>
          </a:p>
          <a:p>
            <a:pPr defTabSz="966612">
              <a:defRPr/>
            </a:pPr>
            <a:endParaRPr lang="en-US" b="1"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b="1" kern="1200" dirty="0">
                <a:solidFill>
                  <a:srgbClr val="000000"/>
                </a:solidFill>
                <a:effectLst/>
                <a:latin typeface="Calibri" panose="020F0502020204030204" pitchFamily="34" charset="0"/>
                <a:ea typeface="+mn-ea"/>
                <a:cs typeface="Arial" panose="020B0604020202020204" pitchFamily="34" charset="0"/>
              </a:rPr>
              <a:t>SAY</a:t>
            </a:r>
          </a:p>
          <a:p>
            <a:pPr defTabSz="966612">
              <a:defRPr/>
            </a:pPr>
            <a:r>
              <a:rPr lang="en-US" b="0" kern="1200" dirty="0">
                <a:solidFill>
                  <a:srgbClr val="000000"/>
                </a:solidFill>
                <a:effectLst/>
                <a:latin typeface="Calibri" panose="020F0502020204030204" pitchFamily="34" charset="0"/>
                <a:ea typeface="+mn-ea"/>
                <a:cs typeface="Arial" panose="020B0604020202020204" pitchFamily="34" charset="0"/>
              </a:rPr>
              <a:t>Now, we’ll take a few minutes to reflect on what we’ve learned in this theme. </a:t>
            </a:r>
          </a:p>
          <a:p>
            <a:pPr defTabSz="966612">
              <a:defRPr/>
            </a:pPr>
            <a:endParaRPr lang="en-US" b="0" kern="1200" dirty="0">
              <a:solidFill>
                <a:srgbClr val="000000"/>
              </a:solidFill>
              <a:effectLst/>
              <a:latin typeface="Calibri" panose="020F0502020204030204" pitchFamily="34" charset="0"/>
              <a:ea typeface="+mn-ea"/>
              <a:cs typeface="Arial" panose="020B0604020202020204" pitchFamily="34" charset="0"/>
            </a:endParaRPr>
          </a:p>
          <a:p>
            <a:pPr defTabSz="966612">
              <a:defRPr/>
            </a:pPr>
            <a:r>
              <a:rPr lang="en-US" kern="1200" dirty="0">
                <a:solidFill>
                  <a:srgbClr val="000000"/>
                </a:solidFill>
                <a:effectLst/>
                <a:latin typeface="Calibri" panose="020F0502020204030204" pitchFamily="34" charset="0"/>
                <a:ea typeface="+mn-ea"/>
                <a:cs typeface="Arial" panose="020B0604020202020204" pitchFamily="34" charset="0"/>
              </a:rPr>
              <a:t>For your reflection, please take out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kern="1200" dirty="0">
                <a:solidFill>
                  <a:srgbClr val="000000"/>
                </a:solidFill>
                <a:effectLst/>
                <a:latin typeface="Calibri" panose="020F0502020204030204" pitchFamily="34" charset="0"/>
                <a:ea typeface="+mn-ea"/>
                <a:cs typeface="Arial" panose="020B0604020202020204" pitchFamily="34" charset="0"/>
              </a:rPr>
              <a:t> and turn to this theme. </a:t>
            </a:r>
            <a:r>
              <a:rPr lang="en-US" b="0" i="0" kern="1200" dirty="0">
                <a:solidFill>
                  <a:srgbClr val="000000"/>
                </a:solidFill>
                <a:effectLst/>
                <a:latin typeface="Calibri" panose="020F0502020204030204" pitchFamily="34" charset="0"/>
                <a:ea typeface="+mn-ea"/>
                <a:cs typeface="Arial" panose="020B0604020202020204" pitchFamily="34" charset="0"/>
              </a:rPr>
              <a:t>Now, think of a time when you had an interaction with a child or teen that did not go well.  Recall the details of the situation for a moment. Then, consider how you might have handled it differently now that you have the new skills that you learned in this theme. </a:t>
            </a:r>
            <a:r>
              <a:rPr lang="en-US" kern="1200" dirty="0">
                <a:solidFill>
                  <a:srgbClr val="000000"/>
                </a:solidFill>
                <a:effectLst/>
                <a:latin typeface="Calibri" panose="020F0502020204030204" pitchFamily="34" charset="0"/>
                <a:ea typeface="+mn-ea"/>
                <a:cs typeface="Arial" panose="020B0604020202020204" pitchFamily="34" charset="0"/>
              </a:rPr>
              <a:t>Write your thoughts in your </a:t>
            </a:r>
            <a:r>
              <a:rPr lang="en-US" b="1" kern="1200" dirty="0">
                <a:solidFill>
                  <a:srgbClr val="000000"/>
                </a:solidFill>
                <a:effectLst/>
                <a:latin typeface="Calibri" panose="020F0502020204030204" pitchFamily="34" charset="0"/>
                <a:ea typeface="+mn-ea"/>
                <a:cs typeface="Arial" panose="020B0604020202020204" pitchFamily="34" charset="0"/>
              </a:rPr>
              <a:t>Participant Resource Manual</a:t>
            </a:r>
            <a:r>
              <a:rPr lang="en-US" kern="1200" dirty="0">
                <a:solidFill>
                  <a:srgbClr val="000000"/>
                </a:solidFill>
                <a:effectLst/>
                <a:latin typeface="Calibri" panose="020F0502020204030204" pitchFamily="34" charset="0"/>
                <a:ea typeface="+mn-ea"/>
                <a:cs typeface="Arial" panose="020B0604020202020204" pitchFamily="34" charset="0"/>
              </a:rPr>
              <a:t>.</a:t>
            </a:r>
          </a:p>
          <a:p>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612">
              <a:defRPr/>
            </a:pPr>
            <a:endParaRPr lang="en-US" b="0"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30</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509903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section will take approximately 5 minutes.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Now, it’s time to wrap up. Let’s highlight some key takeaways from this theme.</a:t>
            </a:r>
            <a:endParaRPr lang="en-US" b="1" dirty="0">
              <a:solidFill>
                <a:srgbClr val="000000"/>
              </a:solidFill>
              <a:latin typeface="Calibri" panose="020F0502020204030204" pitchFamily="34" charset="0"/>
            </a:endParaRPr>
          </a:p>
          <a:p>
            <a:pPr marL="181240" indent="-181240">
              <a:buFont typeface="Arial" panose="020B0604020202020204" pitchFamily="34" charset="0"/>
              <a:buChar char="•"/>
            </a:pPr>
            <a:r>
              <a:rPr lang="en-US" b="0" i="0" dirty="0">
                <a:solidFill>
                  <a:srgbClr val="000000"/>
                </a:solidFill>
                <a:latin typeface="Calibri" panose="020F0502020204030204" pitchFamily="34" charset="0"/>
              </a:rPr>
              <a:t>Use authentic listening. This means staying present while the child is communicating.</a:t>
            </a:r>
          </a:p>
          <a:p>
            <a:pPr marL="181240" indent="-181240">
              <a:buFont typeface="Arial" panose="020B0604020202020204" pitchFamily="34" charset="0"/>
              <a:buChar char="•"/>
            </a:pPr>
            <a:r>
              <a:rPr lang="en-US" b="0" i="0" dirty="0">
                <a:solidFill>
                  <a:srgbClr val="000000"/>
                </a:solidFill>
                <a:latin typeface="Calibri" panose="020F0502020204030204" pitchFamily="34" charset="0"/>
              </a:rPr>
              <a:t>Both the parent and the child need to be regulated for effective communication to occur. This may take time, validation and listening on the part of the parent. </a:t>
            </a:r>
          </a:p>
          <a:p>
            <a:pPr marL="181240" indent="-181240">
              <a:buFont typeface="Arial" panose="020B0604020202020204" pitchFamily="34" charset="0"/>
              <a:buChar char="•"/>
            </a:pPr>
            <a:r>
              <a:rPr lang="en-US" b="0" i="0" dirty="0">
                <a:solidFill>
                  <a:srgbClr val="000000"/>
                </a:solidFill>
                <a:latin typeface="Calibri" panose="020F0502020204030204" pitchFamily="34" charset="0"/>
              </a:rPr>
              <a:t>It is important for parents to show empathy and acknowledge the child’s feelings and ideas.</a:t>
            </a:r>
          </a:p>
          <a:p>
            <a:pPr marL="181240" indent="-181240">
              <a:buFont typeface="Arial" panose="020B0604020202020204" pitchFamily="34" charset="0"/>
              <a:buChar char="•"/>
            </a:pPr>
            <a:r>
              <a:rPr lang="en-US" b="0" i="0" dirty="0">
                <a:solidFill>
                  <a:srgbClr val="000000"/>
                </a:solidFill>
                <a:latin typeface="Calibri" panose="020F0502020204030204" pitchFamily="34" charset="0"/>
              </a:rPr>
              <a:t>Communication at the appropriate developmental level for the child is key.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31</a:t>
            </a:fld>
            <a:endParaRPr lang="en-US" dirty="0"/>
          </a:p>
        </p:txBody>
      </p:sp>
    </p:spTree>
    <p:extLst>
      <p:ext uri="{BB962C8B-B14F-4D97-AF65-F5344CB8AC3E}">
        <p14:creationId xmlns:p14="http://schemas.microsoft.com/office/powerpoint/2010/main" val="2165770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pPr defTabSz="966612">
              <a:defRPr/>
            </a:pPr>
            <a:r>
              <a:rPr lang="en-US" kern="1200" dirty="0">
                <a:solidFill>
                  <a:srgbClr val="000000"/>
                </a:solidFill>
                <a:effectLst/>
                <a:latin typeface="+mn-lt"/>
                <a:ea typeface="+mn-ea"/>
                <a:cs typeface="+mn-cs"/>
              </a:rPr>
              <a:t>It is critical that as you go through this journey, you continue to enhance your knowledge and skills.  </a:t>
            </a:r>
            <a:r>
              <a:rPr lang="en-US" dirty="0">
                <a:solidFill>
                  <a:srgbClr val="000000"/>
                </a:solidFill>
                <a:latin typeface="+mn-lt"/>
                <a:cs typeface="+mn-cs"/>
              </a:rPr>
              <a:t>I</a:t>
            </a:r>
            <a:r>
              <a:rPr lang="en-US" kern="1200" dirty="0">
                <a:solidFill>
                  <a:srgbClr val="000000"/>
                </a:solidFill>
                <a:effectLst/>
                <a:latin typeface="+mn-lt"/>
                <a:ea typeface="+mn-ea"/>
                <a:cs typeface="+mn-cs"/>
              </a:rPr>
              <a:t>t is important that you continue your own learning by taking advantage of resources that are available to you. This theme has lots of resources that will help you continue to learn more about this critical topic. </a:t>
            </a:r>
            <a:r>
              <a:rPr lang="en-US" b="0" strike="noStrike" kern="1200" dirty="0">
                <a:solidFill>
                  <a:srgbClr val="000000"/>
                </a:solidFill>
                <a:effectLst/>
                <a:latin typeface="+mn-lt"/>
                <a:ea typeface="+mn-ea"/>
                <a:cs typeface="+mn-cs"/>
              </a:rPr>
              <a:t>For example, as we discussed today, children communicate differently at different ages, so for those of you who will be parenting younger children, be sure to watch the video </a:t>
            </a:r>
            <a:r>
              <a:rPr lang="en-US" b="1" i="1" kern="1200" dirty="0">
                <a:solidFill>
                  <a:srgbClr val="000000"/>
                </a:solidFill>
                <a:effectLst/>
                <a:latin typeface="+mn-lt"/>
                <a:ea typeface="Times New Roman" panose="02020603050405020304" pitchFamily="18" charset="0"/>
                <a:cs typeface="Times New Roman" panose="02020603050405020304" pitchFamily="18" charset="0"/>
              </a:rPr>
              <a:t>Communicating With Your Child</a:t>
            </a:r>
            <a:r>
              <a:rPr lang="en-US" i="1" kern="1200" dirty="0">
                <a:solidFill>
                  <a:srgbClr val="000000"/>
                </a:solidFill>
                <a:effectLst/>
                <a:latin typeface="+mn-lt"/>
                <a:ea typeface="Times New Roman" panose="02020603050405020304" pitchFamily="18" charset="0"/>
                <a:cs typeface="Times New Roman" panose="02020603050405020304" pitchFamily="18" charset="0"/>
              </a:rPr>
              <a:t>. </a:t>
            </a:r>
            <a:r>
              <a:rPr lang="en-US" i="0" kern="1200" dirty="0">
                <a:solidFill>
                  <a:srgbClr val="000000"/>
                </a:solidFill>
                <a:effectLst/>
                <a:latin typeface="+mn-lt"/>
                <a:ea typeface="Times New Roman" panose="02020603050405020304" pitchFamily="18" charset="0"/>
                <a:cs typeface="Times New Roman" panose="02020603050405020304" pitchFamily="18" charset="0"/>
              </a:rPr>
              <a:t>You might also want </a:t>
            </a:r>
            <a:r>
              <a:rPr lang="en-US" i="0" kern="1200">
                <a:solidFill>
                  <a:srgbClr val="000000"/>
                </a:solidFill>
                <a:effectLst/>
                <a:latin typeface="+mn-lt"/>
                <a:ea typeface="Times New Roman" panose="02020603050405020304" pitchFamily="18" charset="0"/>
                <a:cs typeface="Times New Roman" panose="02020603050405020304" pitchFamily="18" charset="0"/>
              </a:rPr>
              <a:t>to check out the </a:t>
            </a:r>
            <a:r>
              <a:rPr lang="en-US" i="0" kern="1200" dirty="0">
                <a:solidFill>
                  <a:srgbClr val="000000"/>
                </a:solidFill>
                <a:effectLst/>
                <a:latin typeface="+mn-lt"/>
                <a:ea typeface="Times New Roman" panose="02020603050405020304" pitchFamily="18" charset="0"/>
                <a:cs typeface="Times New Roman" panose="02020603050405020304" pitchFamily="18" charset="0"/>
              </a:rPr>
              <a:t>podcast on Effective Communication featuring Lynn White Dixon,</a:t>
            </a:r>
            <a:r>
              <a:rPr lang="en-US" b="0" i="0" dirty="0">
                <a:effectLst/>
                <a:latin typeface="Arial" panose="020B0604020202020204" pitchFamily="34" charset="0"/>
              </a:rPr>
              <a:t> a clinical social worker and therapist specializing in foster care and adoption for over </a:t>
            </a:r>
            <a:r>
              <a:rPr lang="en-US" b="0" i="0">
                <a:effectLst/>
                <a:latin typeface="Arial" panose="020B0604020202020204" pitchFamily="34" charset="0"/>
              </a:rPr>
              <a:t>40 years.</a:t>
            </a:r>
            <a:br>
              <a:rPr lang="en-US" b="0" i="0" dirty="0">
                <a:effectLst/>
                <a:latin typeface="Arial" panose="020B0604020202020204" pitchFamily="34" charset="0"/>
              </a:rPr>
            </a:br>
            <a:endParaRPr lang="en-US" i="0" kern="1200" dirty="0">
              <a:solidFill>
                <a:srgbClr val="000000"/>
              </a:solidFill>
              <a:effectLst/>
              <a:latin typeface="+mn-lt"/>
              <a:ea typeface="Times New Roman" panose="02020603050405020304" pitchFamily="18" charset="0"/>
              <a:cs typeface="Times New Roman" panose="02020603050405020304" pitchFamily="18" charset="0"/>
            </a:endParaRPr>
          </a:p>
          <a:p>
            <a:pPr defTabSz="966612">
              <a:defRPr/>
            </a:pPr>
            <a:endParaRPr lang="en-US" i="1" kern="1200" dirty="0">
              <a:solidFill>
                <a:srgbClr val="000000"/>
              </a:solidFill>
              <a:effectLst/>
              <a:latin typeface="+mn-lt"/>
              <a:ea typeface="Times New Roman" panose="02020603050405020304" pitchFamily="18" charset="0"/>
              <a:cs typeface="Times New Roman" panose="02020603050405020304" pitchFamily="18" charset="0"/>
            </a:endParaRPr>
          </a:p>
          <a:p>
            <a:pPr defTabSz="966612">
              <a:defRPr/>
            </a:pPr>
            <a:r>
              <a:rPr lang="en-US" i="1" kern="1200" dirty="0">
                <a:solidFill>
                  <a:srgbClr val="000000"/>
                </a:solidFill>
                <a:effectLst/>
                <a:latin typeface="+mn-lt"/>
                <a:ea typeface="Times New Roman" panose="02020603050405020304" pitchFamily="18" charset="0"/>
                <a:cs typeface="Times New Roman" panose="02020603050405020304" pitchFamily="18" charset="0"/>
              </a:rPr>
              <a:t> </a:t>
            </a:r>
            <a:r>
              <a:rPr lang="en-US" b="0" i="0" strike="noStrike" kern="1200" dirty="0">
                <a:solidFill>
                  <a:srgbClr val="000000"/>
                </a:solidFill>
                <a:effectLst/>
                <a:latin typeface="+mn-lt"/>
                <a:ea typeface="Times New Roman" panose="02020603050405020304" pitchFamily="18" charset="0"/>
                <a:cs typeface="Times New Roman" panose="02020603050405020304" pitchFamily="18" charset="0"/>
              </a:rPr>
              <a:t>Additional resources </a:t>
            </a:r>
            <a:r>
              <a:rPr lang="en-US" dirty="0">
                <a:solidFill>
                  <a:srgbClr val="000000"/>
                </a:solidFill>
                <a:latin typeface="+mn-lt"/>
                <a:ea typeface="Times New Roman" panose="02020603050405020304" pitchFamily="18" charset="0"/>
                <a:cs typeface="Times New Roman" panose="02020603050405020304" pitchFamily="18" charset="0"/>
              </a:rPr>
              <a:t>and</a:t>
            </a:r>
            <a:r>
              <a:rPr lang="en-US" b="0" i="0" strike="noStrike" kern="1200" dirty="0">
                <a:solidFill>
                  <a:srgbClr val="000000"/>
                </a:solidFill>
                <a:effectLst/>
                <a:latin typeface="+mn-lt"/>
                <a:ea typeface="Times New Roman" panose="02020603050405020304" pitchFamily="18" charset="0"/>
                <a:cs typeface="Times New Roman" panose="02020603050405020304" pitchFamily="18" charset="0"/>
              </a:rPr>
              <a:t> this video can be found in </a:t>
            </a:r>
            <a:r>
              <a:rPr lang="en-US" b="0" i="0" strike="noStrike" kern="1200" dirty="0">
                <a:solidFill>
                  <a:srgbClr val="000000"/>
                </a:solidFill>
                <a:effectLst/>
                <a:latin typeface="+mn-lt"/>
                <a:ea typeface="+mn-ea"/>
                <a:cs typeface="+mn-cs"/>
              </a:rPr>
              <a:t>t</a:t>
            </a:r>
            <a:r>
              <a:rPr lang="en-US" b="0" strike="noStrike" kern="1200" dirty="0">
                <a:solidFill>
                  <a:srgbClr val="000000"/>
                </a:solidFill>
                <a:effectLst/>
                <a:latin typeface="+mn-lt"/>
                <a:ea typeface="+mn-ea"/>
                <a:cs typeface="+mn-cs"/>
              </a:rPr>
              <a:t>he Resources on the NTDC website or in CapLEARN. </a:t>
            </a:r>
          </a:p>
          <a:p>
            <a:pPr defTabSz="966612">
              <a:defRPr/>
            </a:pPr>
            <a:r>
              <a:rPr lang="en-US" b="1" strike="sngStrike" dirty="0">
                <a:solidFill>
                  <a:srgbClr val="000000"/>
                </a:solidFill>
                <a:latin typeface="+mn-lt"/>
                <a:cs typeface="+mn-cs"/>
              </a:rPr>
              <a:t> </a:t>
            </a:r>
          </a:p>
          <a:p>
            <a:endParaRPr lang="en-US"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32</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1950" y="881063"/>
            <a:ext cx="4538663" cy="3403600"/>
          </a:xfrm>
        </p:spPr>
      </p:sp>
      <p:sp>
        <p:nvSpPr>
          <p:cNvPr id="3" name="Notes Placeholder 2"/>
          <p:cNvSpPr>
            <a:spLocks noGrp="1"/>
          </p:cNvSpPr>
          <p:nvPr>
            <p:ph type="body" idx="1"/>
          </p:nvPr>
        </p:nvSpPr>
        <p:spPr>
          <a:xfrm>
            <a:off x="780289" y="4851609"/>
            <a:ext cx="6242304" cy="4557569"/>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lvl="0">
              <a:defRPr/>
            </a:pPr>
            <a:r>
              <a:rPr lang="en-US" dirty="0">
                <a:solidFill>
                  <a:srgbClr val="000000"/>
                </a:solidFill>
                <a:latin typeface="Calibri" panose="020F0502020204030204" pitchFamily="34" charset="0"/>
              </a:rPr>
              <a:t>The closing quote above and the paraphrase section below will be done only once per day, after the last theme presented for the day.  If you are moving on to another theme invite them to take a break, stretch, or breathe, before moving on to the next theme.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If closing for the day: </a:t>
            </a:r>
          </a:p>
          <a:p>
            <a:pPr marL="185870" indent="-185870">
              <a:buFont typeface="Arial" panose="020B0604020202020204" pitchFamily="34" charset="0"/>
              <a:buChar cha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85870" indent="-185870">
              <a:buFont typeface="Arial" panose="020B0604020202020204" pitchFamily="34" charset="0"/>
              <a:buChar cha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Close out the day by covering the below topics:</a:t>
            </a:r>
          </a:p>
          <a:p>
            <a:pPr marL="185870" indent="-185870">
              <a:buFont typeface="Arial" panose="020B0604020202020204" pitchFamily="34" charset="0"/>
              <a:buChar cha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85870" indent="-185870">
              <a:buFont typeface="Arial" panose="020B0604020202020204" pitchFamily="34" charset="0"/>
              <a:buChar char="•"/>
            </a:pPr>
            <a:r>
              <a:rPr lang="en-US" dirty="0">
                <a:solidFill>
                  <a:srgbClr val="000000"/>
                </a:solidFill>
                <a:latin typeface="Calibri" panose="020F0502020204030204" pitchFamily="34" charset="0"/>
              </a:rPr>
              <a:t>Encourage participants to contact you (or other facilitators) if they have any questions or concerns. </a:t>
            </a:r>
          </a:p>
          <a:p>
            <a:pPr marL="185870" indent="-185870">
              <a:buFont typeface="Arial" panose="020B0604020202020204" pitchFamily="34" charset="0"/>
              <a:buChar char="•"/>
            </a:pPr>
            <a:r>
              <a:rPr lang="en-US" dirty="0">
                <a:solidFill>
                  <a:srgbClr val="000000"/>
                </a:solidFill>
                <a:latin typeface="Calibri" panose="020F0502020204030204" pitchFamily="34" charset="0"/>
              </a:rPr>
              <a:t>Review the themes that will be covered during the next class. </a:t>
            </a:r>
          </a:p>
          <a:p>
            <a:pPr marL="185870" indent="-185870">
              <a:buFont typeface="Arial" panose="020B0604020202020204" pitchFamily="34" charset="0"/>
              <a:buChar cha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33</a:t>
            </a:fld>
            <a:endParaRPr lang="en-US" dirty="0"/>
          </a:p>
        </p:txBody>
      </p:sp>
    </p:spTree>
    <p:extLst>
      <p:ext uri="{BB962C8B-B14F-4D97-AF65-F5344CB8AC3E}">
        <p14:creationId xmlns:p14="http://schemas.microsoft.com/office/powerpoint/2010/main" val="510238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34</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890806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35</a:t>
            </a:fld>
            <a:endParaRPr lang="en-US" dirty="0"/>
          </a:p>
        </p:txBody>
      </p:sp>
    </p:spTree>
    <p:extLst>
      <p:ext uri="{BB962C8B-B14F-4D97-AF65-F5344CB8AC3E}">
        <p14:creationId xmlns:p14="http://schemas.microsoft.com/office/powerpoint/2010/main" val="4093596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u="sng" dirty="0">
                <a:latin typeface="+mn-lt"/>
              </a:rPr>
              <a:t>Section 3:  Age-Appropriate Communication</a:t>
            </a:r>
          </a:p>
          <a:p>
            <a:pPr marL="181240" indent="-181240">
              <a:buFont typeface="Arial" panose="020B0604020202020204" pitchFamily="34" charset="0"/>
              <a:buChar char="•"/>
            </a:pPr>
            <a:r>
              <a:rPr lang="en-US" dirty="0">
                <a:latin typeface="+mn-lt"/>
              </a:rPr>
              <a:t>Instead of using the case study on slides 26-29, use the case study that is specific to kinship caregivers which follows this slide.</a:t>
            </a:r>
          </a:p>
          <a:p>
            <a:pPr marL="181240" indent="-181240">
              <a:buFont typeface="Arial" panose="020B0604020202020204" pitchFamily="34" charset="0"/>
              <a:buChar char="•"/>
            </a:pPr>
            <a:r>
              <a:rPr lang="en-US" dirty="0">
                <a:latin typeface="+mn-lt"/>
              </a:rPr>
              <a:t>Please note that there is a handout for this case scenario that is specific for kinship caregivers</a:t>
            </a:r>
            <a:r>
              <a:rPr lang="en-US" dirty="0"/>
              <a:t>. </a:t>
            </a:r>
            <a:r>
              <a:rPr lang="en-US" dirty="0">
                <a:solidFill>
                  <a:srgbClr val="000000"/>
                </a:solidFill>
                <a:latin typeface="+mn-lt"/>
                <a:cs typeface="+mn-cs"/>
              </a:rPr>
              <a:t>Use </a:t>
            </a:r>
            <a:r>
              <a:rPr lang="en-US" u="sng" dirty="0">
                <a:solidFill>
                  <a:srgbClr val="000000"/>
                </a:solidFill>
                <a:latin typeface="+mn-lt"/>
                <a:cs typeface="+mn-cs"/>
              </a:rPr>
              <a:t>Handout #3</a:t>
            </a:r>
            <a:r>
              <a:rPr lang="en-US" dirty="0">
                <a:solidFill>
                  <a:srgbClr val="000000"/>
                </a:solidFill>
                <a:latin typeface="+mn-lt"/>
                <a:cs typeface="+mn-cs"/>
              </a:rPr>
              <a:t>. </a:t>
            </a:r>
            <a:r>
              <a:rPr lang="en-US" b="0" u="sng" kern="1200" dirty="0">
                <a:solidFill>
                  <a:srgbClr val="000000"/>
                </a:solidFill>
                <a:effectLst/>
                <a:latin typeface="+mn-lt"/>
                <a:ea typeface="+mn-ea"/>
                <a:cs typeface="+mn-cs"/>
              </a:rPr>
              <a:t>Case Study for Effective Communication for Kinship Caregivers</a:t>
            </a:r>
            <a:endParaRPr lang="en-US" i="1" dirty="0"/>
          </a:p>
          <a:p>
            <a:endParaRPr lang="en-US" b="1" i="1" kern="1200" dirty="0">
              <a:solidFill>
                <a:srgbClr val="000000"/>
              </a:solidFill>
              <a:effectLst/>
              <a:latin typeface="Calibri" panose="020F0502020204030204" pitchFamily="34" charset="0"/>
              <a:ea typeface="+mn-ea"/>
              <a:cs typeface="+mn-cs"/>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8" y="9119474"/>
            <a:ext cx="484529" cy="481726"/>
          </a:xfrm>
          <a:prstGeom prst="rect">
            <a:avLst/>
          </a:prstGeom>
        </p:spPr>
        <p:txBody>
          <a:bodyPr vert="horz" lIns="96661" tIns="48331" rIns="96661" bIns="48331" rtlCol="0" anchor="ctr" anchorCtr="0"/>
          <a:lstStyle>
            <a:lvl1pPr algn="ctr">
              <a:defRPr sz="1100">
                <a:solidFill>
                  <a:schemeClr val="bg1"/>
                </a:solidFill>
              </a:defRPr>
            </a:lvl1pPr>
          </a:lstStyle>
          <a:p>
            <a:fld id="{3B90169C-AFAA-4B3F-91CC-5EC03E22AE25}" type="slidenum">
              <a:rPr lang="en-US" smtClean="0"/>
              <a:pPr/>
              <a:t>36</a:t>
            </a:fld>
            <a:endParaRPr lang="en-US" dirty="0"/>
          </a:p>
        </p:txBody>
      </p:sp>
    </p:spTree>
    <p:extLst>
      <p:ext uri="{BB962C8B-B14F-4D97-AF65-F5344CB8AC3E}">
        <p14:creationId xmlns:p14="http://schemas.microsoft.com/office/powerpoint/2010/main" val="1141734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690477"/>
          </a:xfrm>
        </p:spPr>
        <p:txBody>
          <a:bodyPr/>
          <a:lstStyle/>
          <a:p>
            <a:r>
              <a:rPr lang="en-US" b="1" u="none" kern="1200" dirty="0">
                <a:solidFill>
                  <a:srgbClr val="000000"/>
                </a:solidFill>
                <a:effectLst/>
                <a:latin typeface="Calibri" panose="020F0502020204030204" pitchFamily="34" charset="0"/>
                <a:ea typeface="+mn-ea"/>
                <a:cs typeface="+mn-cs"/>
              </a:rPr>
              <a:t>SAY</a:t>
            </a:r>
          </a:p>
          <a:p>
            <a:r>
              <a:rPr lang="en-US" b="0" u="none" kern="1200" dirty="0">
                <a:solidFill>
                  <a:srgbClr val="000000"/>
                </a:solidFill>
                <a:effectLst/>
                <a:latin typeface="+mn-lt"/>
                <a:ea typeface="+mn-ea"/>
                <a:cs typeface="+mn-cs"/>
              </a:rPr>
              <a:t>Let’s start </a:t>
            </a:r>
            <a:r>
              <a:rPr lang="en-US" b="0" kern="1200" dirty="0">
                <a:solidFill>
                  <a:srgbClr val="000000"/>
                </a:solidFill>
                <a:effectLst/>
                <a:latin typeface="+mn-lt"/>
                <a:ea typeface="+mn-ea"/>
                <a:cs typeface="+mn-cs"/>
              </a:rPr>
              <a:t>with a case study to illustrate how communication changes at different ages.</a:t>
            </a:r>
          </a:p>
          <a:p>
            <a:endParaRPr lang="en-US" b="0" kern="1200" dirty="0">
              <a:solidFill>
                <a:srgbClr val="000000"/>
              </a:solidFill>
              <a:effectLst/>
              <a:latin typeface="+mn-lt"/>
              <a:ea typeface="+mn-ea"/>
              <a:cs typeface="+mn-cs"/>
            </a:endParaRPr>
          </a:p>
          <a:p>
            <a:r>
              <a:rPr lang="en-US" b="1" kern="1200" dirty="0">
                <a:solidFill>
                  <a:srgbClr val="000000"/>
                </a:solidFill>
                <a:effectLst/>
                <a:latin typeface="+mn-lt"/>
                <a:ea typeface="+mn-ea"/>
                <a:cs typeface="+mn-cs"/>
              </a:rPr>
              <a:t>DO</a:t>
            </a:r>
          </a:p>
          <a:p>
            <a:r>
              <a:rPr lang="en-US" b="0" kern="1200" dirty="0">
                <a:solidFill>
                  <a:srgbClr val="000000"/>
                </a:solidFill>
                <a:effectLst/>
                <a:latin typeface="+mn-lt"/>
                <a:ea typeface="+mn-ea"/>
                <a:cs typeface="+mn-cs"/>
              </a:rPr>
              <a:t>Distribute the case study handout to all participants.</a:t>
            </a:r>
          </a:p>
          <a:p>
            <a:pPr defTabSz="966612">
              <a:defRPr/>
            </a:pPr>
            <a:r>
              <a:rPr lang="en-US" dirty="0">
                <a:solidFill>
                  <a:srgbClr val="000000"/>
                </a:solidFill>
                <a:latin typeface="+mn-lt"/>
              </a:rPr>
              <a:t>Read the case study or ask for a volunteer to do so. Then, transition to the first question on the next slide. </a:t>
            </a:r>
          </a:p>
          <a:p>
            <a:endParaRPr lang="en-US" b="0" kern="1200" dirty="0">
              <a:solidFill>
                <a:srgbClr val="000000"/>
              </a:solidFill>
              <a:effectLst/>
              <a:latin typeface="+mn-lt"/>
              <a:ea typeface="+mn-ea"/>
              <a:cs typeface="+mn-cs"/>
            </a:endParaRPr>
          </a:p>
          <a:p>
            <a:r>
              <a:rPr lang="en-US" b="1" kern="1200" dirty="0">
                <a:solidFill>
                  <a:srgbClr val="000000"/>
                </a:solidFill>
                <a:effectLst/>
                <a:latin typeface="+mn-lt"/>
                <a:ea typeface="+mn-ea"/>
                <a:cs typeface="+mn-cs"/>
              </a:rPr>
              <a:t>CASE STUDY</a:t>
            </a:r>
            <a:endParaRPr lang="en-US" b="0" kern="1200" dirty="0">
              <a:solidFill>
                <a:srgbClr val="000000"/>
              </a:solidFill>
              <a:effectLst/>
              <a:latin typeface="+mn-lt"/>
              <a:ea typeface="+mn-ea"/>
              <a:cs typeface="+mn-cs"/>
            </a:endParaRPr>
          </a:p>
          <a:p>
            <a:pPr defTabSz="966612">
              <a:defRPr/>
            </a:pPr>
            <a:r>
              <a:rPr lang="en-US" dirty="0">
                <a:solidFill>
                  <a:srgbClr val="000000"/>
                </a:solidFill>
                <a:latin typeface="+mn-lt"/>
              </a:rPr>
              <a:t>Darius is a 5-year-old boy. His mother Lorena grew up in a family with severe violence. Her father was addicted to alcohol and her mother attempted to protect her children from his outbursts but often failed. She would run to her room and lock the door to get away from the violence. Lorena left home at age 14 and lived on the street with other teens, moving from place to place and staying wherever they could. She began using drugs and doing sex work to support her habit. During that time, her mother tried, without success, to find Lorena.  She also sought help for women escaping violent relationships and left Lorena’s father to keep her remaining two children safe.  When Lorena was still living on the street, she gave birth to Darius.  She had no place to go from the hospital, and Social Services intervened. She and Darius went back to live with Lorena’s mother. For two years Lorena lived at home, breaking all the rules.  She ditched school, would leave Darius at night to go out, and eventually began using drugs and doing sex work again.  Her mother was Darius’ primary caregiver.  When Lorena finally left for the last time, at age 17, she asked her mom to take good care of Darius, and she has not been heard from since then.  Social Services has tried to find her, without success so far.  </a:t>
            </a:r>
          </a:p>
          <a:p>
            <a:pPr defTabSz="966612">
              <a:defRPr/>
            </a:pPr>
            <a:endParaRPr lang="en-US"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37</a:t>
            </a:fld>
            <a:endParaRPr lang="en-US" dirty="0"/>
          </a:p>
        </p:txBody>
      </p:sp>
    </p:spTree>
    <p:extLst>
      <p:ext uri="{BB962C8B-B14F-4D97-AF65-F5344CB8AC3E}">
        <p14:creationId xmlns:p14="http://schemas.microsoft.com/office/powerpoint/2010/main" val="21518308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620138"/>
          </a:xfrm>
        </p:spPr>
        <p:txBody>
          <a:bodyPr/>
          <a:lstStyle/>
          <a:p>
            <a:r>
              <a:rPr lang="en-US" sz="1300" b="1" dirty="0">
                <a:solidFill>
                  <a:srgbClr val="000000"/>
                </a:solidFill>
                <a:latin typeface="+mn-lt"/>
              </a:rPr>
              <a:t>DO </a:t>
            </a:r>
          </a:p>
          <a:p>
            <a:pPr marL="181240" indent="-181240">
              <a:buFont typeface="Arial" panose="020B0604020202020204" pitchFamily="34" charset="0"/>
              <a:buChar char="•"/>
            </a:pPr>
            <a:r>
              <a:rPr lang="en-US" b="0" kern="1200" dirty="0">
                <a:solidFill>
                  <a:srgbClr val="000000"/>
                </a:solidFill>
                <a:effectLst/>
                <a:latin typeface="+mn-lt"/>
                <a:ea typeface="+mn-ea"/>
                <a:cs typeface="+mn-cs"/>
              </a:rPr>
              <a:t>Give participants a moment to circle the response on their handout that best represents what they might say to a child at this age.</a:t>
            </a:r>
            <a:endParaRPr lang="en-US" dirty="0">
              <a:solidFill>
                <a:srgbClr val="000000"/>
              </a:solidFill>
              <a:latin typeface="+mn-lt"/>
            </a:endParaRPr>
          </a:p>
          <a:p>
            <a:pPr marL="181240" indent="-181240">
              <a:buFont typeface="Arial" panose="020B0604020202020204" pitchFamily="34" charset="0"/>
              <a:buChar char="•"/>
            </a:pPr>
            <a:r>
              <a:rPr lang="en-US" dirty="0">
                <a:solidFill>
                  <a:srgbClr val="000000"/>
                </a:solidFill>
                <a:latin typeface="+mn-lt"/>
              </a:rPr>
              <a:t>Facilitate a brief discussion of the chosen responses.</a:t>
            </a:r>
          </a:p>
          <a:p>
            <a:pPr marL="181240" indent="-181240">
              <a:buFont typeface="Arial" panose="020B0604020202020204" pitchFamily="34" charset="0"/>
              <a:buChar char="•"/>
            </a:pPr>
            <a:r>
              <a:rPr lang="en-US" dirty="0">
                <a:solidFill>
                  <a:srgbClr val="000000"/>
                </a:solidFill>
                <a:latin typeface="+mn-lt"/>
              </a:rPr>
              <a:t>Engage all participants in a group discussion by asking them to think aloud about the various responses.</a:t>
            </a:r>
          </a:p>
          <a:p>
            <a:pPr marL="181240" indent="-181240">
              <a:buFont typeface="Arial" panose="020B0604020202020204" pitchFamily="34" charset="0"/>
              <a:buChar char="•"/>
            </a:pPr>
            <a:endParaRPr lang="en-US" dirty="0">
              <a:solidFill>
                <a:srgbClr val="000000"/>
              </a:solidFill>
              <a:latin typeface="+mn-lt"/>
            </a:endParaRPr>
          </a:p>
          <a:p>
            <a:pPr defTabSz="966612">
              <a:defRPr/>
            </a:pPr>
            <a:r>
              <a:rPr lang="en-US" b="1" dirty="0">
                <a:solidFill>
                  <a:srgbClr val="000000"/>
                </a:solidFill>
                <a:latin typeface="+mn-lt"/>
              </a:rPr>
              <a:t>FACILITATOR’S NOTES</a:t>
            </a:r>
            <a:endParaRPr lang="en-US" dirty="0">
              <a:solidFill>
                <a:srgbClr val="000000"/>
              </a:solidFill>
              <a:latin typeface="+mn-lt"/>
            </a:endParaRPr>
          </a:p>
          <a:p>
            <a:pPr defTabSz="966612">
              <a:defRPr/>
            </a:pPr>
            <a:r>
              <a:rPr lang="en-US" dirty="0">
                <a:latin typeface="+mn-lt"/>
              </a:rPr>
              <a:t>‘D’ may be a “textbook answer” but each child is unique so it’s helpful to think through options.  </a:t>
            </a:r>
          </a:p>
          <a:p>
            <a:pPr defTabSz="966612">
              <a:defRPr/>
            </a:pPr>
            <a:endParaRPr lang="en-US" dirty="0">
              <a:latin typeface="+mn-lt"/>
            </a:endParaRPr>
          </a:p>
          <a:p>
            <a:pPr defTabSz="966612">
              <a:defRPr/>
            </a:pPr>
            <a:r>
              <a:rPr lang="en-US" dirty="0">
                <a:latin typeface="+mn-lt"/>
              </a:rPr>
              <a:t>Reinforce the following points for communication at age 5:</a:t>
            </a:r>
          </a:p>
          <a:p>
            <a:pPr marL="181240" indent="-181240" defTabSz="966612">
              <a:buFont typeface="Arial" panose="020B0604020202020204" pitchFamily="34" charset="0"/>
              <a:buChar char="•"/>
              <a:defRPr/>
            </a:pPr>
            <a:r>
              <a:rPr lang="en-US" dirty="0">
                <a:latin typeface="+mn-lt"/>
              </a:rPr>
              <a:t>Thinking about why a child is asking a question can be helpful to guide a parent’s response.</a:t>
            </a:r>
          </a:p>
          <a:p>
            <a:pPr marL="181240" indent="-181240">
              <a:buFont typeface="Arial" panose="020B0604020202020204" pitchFamily="34" charset="0"/>
              <a:buChar char="•"/>
            </a:pPr>
            <a:r>
              <a:rPr lang="en-US" dirty="0">
                <a:latin typeface="+mn-lt"/>
              </a:rPr>
              <a:t>At age 5, the child’s main need is to know they are loved, safe and secure. Any question is likely coming from that need. </a:t>
            </a:r>
          </a:p>
          <a:p>
            <a:pPr marL="181240" indent="-181240">
              <a:buFont typeface="Arial" panose="020B0604020202020204" pitchFamily="34" charset="0"/>
              <a:buChar char="•"/>
            </a:pPr>
            <a:r>
              <a:rPr lang="en-US" dirty="0">
                <a:latin typeface="+mn-lt"/>
              </a:rPr>
              <a:t>The parent’s role when a child is younger is to reinforce the child’s security, rather than giving a lot of information that they can’t yet understand. In this situation, he likely wants to understand what’s right in front of him, like why he’s growing up with relatives and if he’s going to be taken care of or need to move again.</a:t>
            </a:r>
          </a:p>
          <a:p>
            <a:pPr marL="181240" indent="-181240">
              <a:buFont typeface="Arial" panose="020B0604020202020204" pitchFamily="34" charset="0"/>
              <a:buChar char="•"/>
            </a:pPr>
            <a:r>
              <a:rPr lang="en-US" dirty="0">
                <a:latin typeface="+mn-lt"/>
              </a:rPr>
              <a:t>Labels like mom/mother and dad/father can be confusing to use at this age. Around age 5, those terms are usually understood as the people who take care of children. It may be helpful to choose together what to call Lorena.</a:t>
            </a:r>
          </a:p>
          <a:p>
            <a:pPr marL="181240" indent="-181240">
              <a:buFont typeface="Arial" panose="020B0604020202020204" pitchFamily="34" charset="0"/>
              <a:buChar char="•"/>
            </a:pPr>
            <a:r>
              <a:rPr lang="en-US" dirty="0">
                <a:latin typeface="+mn-lt"/>
              </a:rPr>
              <a:t>Be sure everything you say is truthful so you have a strong and honest foundation to work from later.</a:t>
            </a:r>
          </a:p>
          <a:p>
            <a:pPr marL="181240" indent="-181240">
              <a:buFont typeface="Arial" panose="020B0604020202020204" pitchFamily="34" charset="0"/>
              <a:buChar char="•"/>
            </a:pPr>
            <a:r>
              <a:rPr lang="en-US" dirty="0">
                <a:latin typeface="+mn-lt"/>
              </a:rPr>
              <a:t>Body language and tone of voice speak volumes. Try to keep an even, non-judgmental tone and relaxed body language so the child learns you’re open to them coming to you in the future on this topic.  </a:t>
            </a:r>
          </a:p>
          <a:p>
            <a:pPr marL="181240" indent="-181240">
              <a:buFont typeface="Arial" panose="020B0604020202020204" pitchFamily="34" charset="0"/>
              <a:buChar char="•"/>
            </a:pPr>
            <a:endParaRPr lang="en-US" dirty="0">
              <a:solidFill>
                <a:srgbClr val="000000"/>
              </a:solidFill>
              <a:latin typeface="+mn-lt"/>
            </a:endParaRP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38</a:t>
            </a:fld>
            <a:endParaRPr lang="en-US" dirty="0"/>
          </a:p>
        </p:txBody>
      </p:sp>
    </p:spTree>
    <p:extLst>
      <p:ext uri="{BB962C8B-B14F-4D97-AF65-F5344CB8AC3E}">
        <p14:creationId xmlns:p14="http://schemas.microsoft.com/office/powerpoint/2010/main" val="17209255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875115"/>
          </a:xfrm>
        </p:spPr>
        <p:txBody>
          <a:bodyPr/>
          <a:lstStyle/>
          <a:p>
            <a:r>
              <a:rPr lang="en-US" sz="1300" b="1" dirty="0">
                <a:solidFill>
                  <a:srgbClr val="000000"/>
                </a:solidFill>
                <a:latin typeface="+mn-lt"/>
              </a:rPr>
              <a:t>DO </a:t>
            </a:r>
          </a:p>
          <a:p>
            <a:pPr marL="181240" indent="-181240">
              <a:buFont typeface="Arial" panose="020B0604020202020204" pitchFamily="34" charset="0"/>
              <a:buChar char="•"/>
            </a:pPr>
            <a:r>
              <a:rPr lang="en-US" b="0" kern="1200" dirty="0">
                <a:solidFill>
                  <a:srgbClr val="000000"/>
                </a:solidFill>
                <a:effectLst/>
                <a:latin typeface="+mn-lt"/>
                <a:ea typeface="+mn-ea"/>
                <a:cs typeface="+mn-cs"/>
              </a:rPr>
              <a:t>Give participants a moment to circle the response on their handout that best represents what they might say to a child at this age.</a:t>
            </a:r>
            <a:endParaRPr lang="en-US" dirty="0">
              <a:solidFill>
                <a:srgbClr val="000000"/>
              </a:solidFill>
              <a:latin typeface="+mn-lt"/>
            </a:endParaRPr>
          </a:p>
          <a:p>
            <a:pPr marL="181240" indent="-181240">
              <a:buFont typeface="Arial" panose="020B0604020202020204" pitchFamily="34" charset="0"/>
              <a:buChar char="•"/>
            </a:pPr>
            <a:r>
              <a:rPr lang="en-US" dirty="0">
                <a:solidFill>
                  <a:srgbClr val="000000"/>
                </a:solidFill>
                <a:latin typeface="+mn-lt"/>
              </a:rPr>
              <a:t>Facilitate a brief discussion of the chosen responses.</a:t>
            </a:r>
          </a:p>
          <a:p>
            <a:pPr marL="181240" indent="-181240">
              <a:buFont typeface="Arial" panose="020B0604020202020204" pitchFamily="34" charset="0"/>
              <a:buChar char="•"/>
            </a:pPr>
            <a:r>
              <a:rPr lang="en-US" dirty="0">
                <a:solidFill>
                  <a:srgbClr val="000000"/>
                </a:solidFill>
                <a:latin typeface="+mn-lt"/>
              </a:rPr>
              <a:t>Engage all participants in a group discussion by asking them to think aloud about the various responses.</a:t>
            </a:r>
          </a:p>
          <a:p>
            <a:endParaRPr lang="en-US" dirty="0">
              <a:solidFill>
                <a:srgbClr val="000000"/>
              </a:solidFill>
              <a:latin typeface="+mn-lt"/>
            </a:endParaRPr>
          </a:p>
          <a:p>
            <a:pPr defTabSz="966612">
              <a:defRPr/>
            </a:pPr>
            <a:r>
              <a:rPr lang="en-US" b="1" dirty="0">
                <a:solidFill>
                  <a:srgbClr val="000000"/>
                </a:solidFill>
                <a:latin typeface="+mn-lt"/>
              </a:rPr>
              <a:t>FACILITATOR’S NOTE</a:t>
            </a:r>
          </a:p>
          <a:p>
            <a:pPr defTabSz="966612">
              <a:defRPr/>
            </a:pPr>
            <a:r>
              <a:rPr lang="en-US" dirty="0">
                <a:latin typeface="+mn-lt"/>
              </a:rPr>
              <a:t>‘C’ may be a “textbook answer”, but each child is unique so it’s helpful to think through options.  </a:t>
            </a:r>
          </a:p>
          <a:p>
            <a:pPr defTabSz="966612">
              <a:defRPr/>
            </a:pPr>
            <a:endParaRPr lang="en-US" dirty="0">
              <a:latin typeface="+mn-lt"/>
            </a:endParaRPr>
          </a:p>
          <a:p>
            <a:pPr defTabSz="966612">
              <a:defRPr/>
            </a:pPr>
            <a:r>
              <a:rPr lang="en-US" dirty="0">
                <a:latin typeface="+mn-lt"/>
              </a:rPr>
              <a:t>Reinforce the following points for age 10:</a:t>
            </a:r>
            <a:endParaRPr lang="en-US" kern="1200" dirty="0">
              <a:solidFill>
                <a:srgbClr val="000000"/>
              </a:solidFill>
              <a:effectLst/>
              <a:latin typeface="+mn-lt"/>
              <a:ea typeface="+mn-ea"/>
              <a:cs typeface="+mn-cs"/>
            </a:endParaRPr>
          </a:p>
          <a:p>
            <a:pPr marL="181240" indent="-181240">
              <a:buFont typeface="Arial" panose="020B0604020202020204" pitchFamily="34" charset="0"/>
              <a:buChar char="•"/>
            </a:pPr>
            <a:r>
              <a:rPr lang="en-US" dirty="0">
                <a:latin typeface="+mn-lt"/>
              </a:rPr>
              <a:t>We want to continue to make sure the child knows they’re safe and loved.</a:t>
            </a:r>
          </a:p>
          <a:p>
            <a:pPr marL="181240" indent="-181240">
              <a:buFont typeface="Arial" panose="020B0604020202020204" pitchFamily="34" charset="0"/>
              <a:buChar char="•"/>
            </a:pPr>
            <a:r>
              <a:rPr lang="en-US" dirty="0">
                <a:latin typeface="+mn-lt"/>
              </a:rPr>
              <a:t>Now the child is beginning to wonder about his mother and what happened to her.</a:t>
            </a:r>
          </a:p>
          <a:p>
            <a:pPr marL="181240" indent="-181240">
              <a:buFont typeface="Arial" panose="020B0604020202020204" pitchFamily="34" charset="0"/>
              <a:buChar char="•"/>
            </a:pPr>
            <a:r>
              <a:rPr lang="en-US" dirty="0">
                <a:latin typeface="+mn-lt"/>
              </a:rPr>
              <a:t>We are continuing to build the child’s story at this age, layering in more information as the child can understand these facts. </a:t>
            </a:r>
            <a:r>
              <a:rPr lang="en-US" dirty="0">
                <a:solidFill>
                  <a:srgbClr val="000000"/>
                </a:solidFill>
                <a:latin typeface="+mn-lt"/>
              </a:rPr>
              <a:t>This is not likely to be one conversation, just examples of what may happen at any given time. </a:t>
            </a:r>
            <a:endParaRPr lang="en-US" dirty="0">
              <a:latin typeface="+mn-lt"/>
            </a:endParaRPr>
          </a:p>
          <a:p>
            <a:pPr marL="181240" indent="-181240">
              <a:buFont typeface="Arial" panose="020B0604020202020204" pitchFamily="34" charset="0"/>
              <a:buChar char="•"/>
            </a:pPr>
            <a:r>
              <a:rPr lang="en-US" dirty="0">
                <a:latin typeface="+mn-lt"/>
              </a:rPr>
              <a:t>Keep all information factual. Remember that children may be hearing things from other family members, so clarify anything for them and stay truthful.</a:t>
            </a:r>
          </a:p>
          <a:p>
            <a:pPr marL="181240" indent="-181240" defTabSz="966612">
              <a:buFont typeface="Arial" panose="020B0604020202020204" pitchFamily="34" charset="0"/>
              <a:buChar char="•"/>
              <a:defRPr/>
            </a:pPr>
            <a:r>
              <a:rPr lang="en-US" dirty="0">
                <a:latin typeface="+mn-lt"/>
              </a:rPr>
              <a:t>Use words the child can understand.</a:t>
            </a:r>
          </a:p>
          <a:p>
            <a:pPr marL="181240" indent="-181240">
              <a:buFont typeface="Arial" panose="020B0604020202020204" pitchFamily="34" charset="0"/>
              <a:buChar char="•"/>
            </a:pPr>
            <a:r>
              <a:rPr lang="en-US" dirty="0">
                <a:latin typeface="+mn-lt"/>
              </a:rPr>
              <a:t>You may choose to add an example from other families the child knows where children live with their relatives or where members live in different places such as step-families, or a movie or story where this has been the case. </a:t>
            </a:r>
          </a:p>
          <a:p>
            <a:pPr marL="181240" indent="-181240">
              <a:buFont typeface="Arial" panose="020B0604020202020204" pitchFamily="34" charset="0"/>
              <a:buChar char="•"/>
            </a:pPr>
            <a:r>
              <a:rPr lang="en-US" dirty="0">
                <a:latin typeface="+mn-lt"/>
              </a:rPr>
              <a:t>If the child asks a question where the information seems like too much for their developmental level, answer the question as best you can, but also share that you will write the question down to be sure to answer more fully as they get older. </a:t>
            </a:r>
          </a:p>
          <a:p>
            <a:endParaRPr lang="en-US" b="0" u="none" dirty="0">
              <a:latin typeface="+mn-lt"/>
            </a:endParaRPr>
          </a:p>
          <a:p>
            <a:pPr lvl="0"/>
            <a:endParaRPr lang="en-US" dirty="0">
              <a:latin typeface="+mn-lt"/>
            </a:endParaRP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39</a:t>
            </a:fld>
            <a:endParaRPr lang="en-US" dirty="0"/>
          </a:p>
        </p:txBody>
      </p:sp>
    </p:spTree>
    <p:extLst>
      <p:ext uri="{BB962C8B-B14F-4D97-AF65-F5344CB8AC3E}">
        <p14:creationId xmlns:p14="http://schemas.microsoft.com/office/powerpoint/2010/main" val="247839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302794"/>
            <a:ext cx="5852160" cy="3780473"/>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Prior to the theme, review the theme and competencies. You will not read these aloud to participants. Participants can access all competencies in their </a:t>
            </a:r>
            <a:r>
              <a:rPr lang="en-US" b="1" dirty="0">
                <a:solidFill>
                  <a:srgbClr val="000000"/>
                </a:solidFill>
                <a:latin typeface="Calibri" panose="020F0502020204030204" pitchFamily="34" charset="0"/>
              </a:rPr>
              <a:t>Participant Resource Manual. </a:t>
            </a: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4</a:t>
            </a:fld>
            <a:endParaRPr lang="en-US" dirty="0"/>
          </a:p>
        </p:txBody>
      </p:sp>
      <p:sp>
        <p:nvSpPr>
          <p:cNvPr id="6" name="Rectangle 5">
            <a:extLst>
              <a:ext uri="{FF2B5EF4-FFF2-40B4-BE49-F238E27FC236}">
                <a16:creationId xmlns:a16="http://schemas.microsoft.com/office/drawing/2014/main" id="{641B221E-3BE1-4C69-AB25-BAA135D5DDDC}"/>
              </a:ext>
            </a:extLst>
          </p:cNvPr>
          <p:cNvSpPr/>
          <p:nvPr/>
        </p:nvSpPr>
        <p:spPr>
          <a:xfrm>
            <a:off x="731520" y="700005"/>
            <a:ext cx="3521441"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THEME AND COMPETENCIES</a:t>
            </a:r>
          </a:p>
        </p:txBody>
      </p:sp>
      <p:graphicFrame>
        <p:nvGraphicFramePr>
          <p:cNvPr id="7" name="Table 6">
            <a:extLst>
              <a:ext uri="{FF2B5EF4-FFF2-40B4-BE49-F238E27FC236}">
                <a16:creationId xmlns:a16="http://schemas.microsoft.com/office/drawing/2014/main" id="{F151DB5F-2CC6-4F18-984A-F779A5BB8A77}"/>
              </a:ext>
            </a:extLst>
          </p:cNvPr>
          <p:cNvGraphicFramePr>
            <a:graphicFrameLocks/>
          </p:cNvGraphicFramePr>
          <p:nvPr>
            <p:extLst>
              <p:ext uri="{D42A27DB-BD31-4B8C-83A1-F6EECF244321}">
                <p14:modId xmlns:p14="http://schemas.microsoft.com/office/powerpoint/2010/main" val="935488759"/>
              </p:ext>
            </p:extLst>
          </p:nvPr>
        </p:nvGraphicFramePr>
        <p:xfrm>
          <a:off x="795527" y="3837263"/>
          <a:ext cx="6132892" cy="3689393"/>
        </p:xfrm>
        <a:graphic>
          <a:graphicData uri="http://schemas.openxmlformats.org/drawingml/2006/table">
            <a:tbl>
              <a:tblPr firstRow="1" bandRow="1">
                <a:tableStyleId>{69CF1AB2-1976-4502-BF36-3FF5EA218861}</a:tableStyleId>
              </a:tblPr>
              <a:tblGrid>
                <a:gridCol w="6132892">
                  <a:extLst>
                    <a:ext uri="{9D8B030D-6E8A-4147-A177-3AD203B41FA5}">
                      <a16:colId xmlns:a16="http://schemas.microsoft.com/office/drawing/2014/main" val="2179853046"/>
                    </a:ext>
                  </a:extLst>
                </a:gridCol>
              </a:tblGrid>
              <a:tr h="309329">
                <a:tc>
                  <a:txBody>
                    <a:bodyPr/>
                    <a:lstStyle/>
                    <a:p>
                      <a:r>
                        <a:rPr lang="en-US" sz="1300" dirty="0"/>
                        <a:t>Competencies</a:t>
                      </a:r>
                      <a:endParaRPr lang="en-US" sz="1300" b="0" dirty="0">
                        <a:solidFill>
                          <a:schemeClr val="tx1"/>
                        </a:solidFill>
                        <a:latin typeface="+mj-lt"/>
                      </a:endParaRPr>
                    </a:p>
                  </a:txBody>
                  <a:tcPr marL="97536" marR="97536" marT="48006" marB="48006"/>
                </a:tc>
                <a:extLst>
                  <a:ext uri="{0D108BD9-81ED-4DB2-BD59-A6C34878D82A}">
                    <a16:rowId xmlns:a16="http://schemas.microsoft.com/office/drawing/2014/main" val="2795227620"/>
                  </a:ext>
                </a:extLst>
              </a:tr>
              <a:tr h="292144">
                <a:tc>
                  <a:txBody>
                    <a:bodyPr/>
                    <a:lstStyle/>
                    <a:p>
                      <a:r>
                        <a:rPr lang="en-US" sz="1200" b="1" dirty="0"/>
                        <a:t>Knowledge</a:t>
                      </a:r>
                      <a:endParaRPr lang="en-US" sz="1200" b="1" dirty="0">
                        <a:solidFill>
                          <a:schemeClr val="tx1"/>
                        </a:solidFill>
                      </a:endParaRPr>
                    </a:p>
                  </a:txBody>
                  <a:tcPr marL="97536" marR="97536" marT="48006" marB="48006"/>
                </a:tc>
                <a:extLst>
                  <a:ext uri="{0D108BD9-81ED-4DB2-BD59-A6C34878D82A}">
                    <a16:rowId xmlns:a16="http://schemas.microsoft.com/office/drawing/2014/main" val="809970072"/>
                  </a:ext>
                </a:extLst>
              </a:tr>
              <a:tr h="1307845">
                <a:tc>
                  <a:txBody>
                    <a:bodyPr/>
                    <a:lstStyle/>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Aware of strategies to discuss difficult/sensitive issues with children in a supportive manner. </a:t>
                      </a:r>
                    </a:p>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Know strategies to convey empathy. </a:t>
                      </a:r>
                    </a:p>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Aware of the components of effective communication, including both verbal and non-verbal language. </a:t>
                      </a:r>
                    </a:p>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Identify empowering and inclusive language. </a:t>
                      </a:r>
                    </a:p>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Able to describe what effective listening skills are for parents. 	</a:t>
                      </a:r>
                    </a:p>
                  </a:txBody>
                  <a:tcPr marL="97536" marR="97536" marT="48006" marB="48006"/>
                </a:tc>
                <a:extLst>
                  <a:ext uri="{0D108BD9-81ED-4DB2-BD59-A6C34878D82A}">
                    <a16:rowId xmlns:a16="http://schemas.microsoft.com/office/drawing/2014/main" val="936663550"/>
                  </a:ext>
                </a:extLst>
              </a:tr>
              <a:tr h="292144">
                <a:tc>
                  <a:txBody>
                    <a:bodyPr/>
                    <a:lstStyle/>
                    <a:p>
                      <a:r>
                        <a:rPr lang="en-US" sz="1200" b="1" dirty="0">
                          <a:solidFill>
                            <a:schemeClr val="tx1"/>
                          </a:solidFill>
                        </a:rPr>
                        <a:t>Attitudes</a:t>
                      </a:r>
                    </a:p>
                  </a:txBody>
                  <a:tcPr marL="97536" marR="97536" marT="48006" marB="48006"/>
                </a:tc>
                <a:extLst>
                  <a:ext uri="{0D108BD9-81ED-4DB2-BD59-A6C34878D82A}">
                    <a16:rowId xmlns:a16="http://schemas.microsoft.com/office/drawing/2014/main" val="2744852601"/>
                  </a:ext>
                </a:extLst>
              </a:tr>
              <a:tr h="800175">
                <a:tc>
                  <a:txBody>
                    <a:bodyPr/>
                    <a:lstStyle/>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Believe it is important to communicate with children about sensitive topics even when I am uncomfortable. </a:t>
                      </a:r>
                    </a:p>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Feel it is important to be open to learning about ways to be a better communicator with children. </a:t>
                      </a:r>
                    </a:p>
                  </a:txBody>
                  <a:tcPr marL="73152" marR="73152" marT="0" marB="0"/>
                </a:tc>
                <a:extLst>
                  <a:ext uri="{0D108BD9-81ED-4DB2-BD59-A6C34878D82A}">
                    <a16:rowId xmlns:a16="http://schemas.microsoft.com/office/drawing/2014/main" val="482859436"/>
                  </a:ext>
                </a:extLst>
              </a:tr>
              <a:tr h="292144">
                <a:tc>
                  <a:txBody>
                    <a:bodyPr/>
                    <a:lstStyle/>
                    <a:p>
                      <a:r>
                        <a:rPr lang="en-US" sz="1200" b="1" dirty="0">
                          <a:solidFill>
                            <a:schemeClr val="tx1"/>
                          </a:solidFill>
                        </a:rPr>
                        <a:t>Skill</a:t>
                      </a:r>
                    </a:p>
                  </a:txBody>
                  <a:tcPr marL="97536" marR="97536" marT="48006" marB="48006"/>
                </a:tc>
                <a:extLst>
                  <a:ext uri="{0D108BD9-81ED-4DB2-BD59-A6C34878D82A}">
                    <a16:rowId xmlns:a16="http://schemas.microsoft.com/office/drawing/2014/main" val="722994886"/>
                  </a:ext>
                </a:extLst>
              </a:tr>
              <a:tr h="395612">
                <a:tc>
                  <a:txBody>
                    <a:bodyPr/>
                    <a:lstStyle/>
                    <a:p>
                      <a:pPr marL="234950" marR="0" lvl="0" indent="-234950" algn="l" defTabSz="685766" rtl="0" eaLnBrk="1" latinLnBrk="0" hangingPunct="1">
                        <a:lnSpc>
                          <a:spcPct val="107000"/>
                        </a:lnSpc>
                        <a:spcBef>
                          <a:spcPts val="0"/>
                        </a:spcBef>
                        <a:spcAft>
                          <a:spcPts val="0"/>
                        </a:spcAft>
                        <a:buFont typeface="Arial" panose="020B0604020202020204" pitchFamily="34" charset="0"/>
                        <a:buChar char="•"/>
                        <a:tabLst/>
                      </a:pPr>
                      <a:r>
                        <a:rPr lang="en-US" sz="1200" kern="1200" dirty="0">
                          <a:solidFill>
                            <a:schemeClr val="dk1"/>
                          </a:solidFill>
                          <a:effectLst/>
                          <a:latin typeface="+mn-lt"/>
                          <a:ea typeface="+mn-ea"/>
                          <a:cs typeface="+mn-cs"/>
                        </a:rPr>
                        <a:t>Demonstrate ability to talk with children about difficult and/or sensitive issues in an empathetic and empowering manner. </a:t>
                      </a:r>
                    </a:p>
                  </a:txBody>
                  <a:tcPr marL="73152" marR="73152" marT="0" marB="0"/>
                </a:tc>
                <a:extLst>
                  <a:ext uri="{0D108BD9-81ED-4DB2-BD59-A6C34878D82A}">
                    <a16:rowId xmlns:a16="http://schemas.microsoft.com/office/drawing/2014/main" val="1074823317"/>
                  </a:ext>
                </a:extLst>
              </a:tr>
            </a:tbl>
          </a:graphicData>
        </a:graphic>
      </p:graphicFrame>
      <p:graphicFrame>
        <p:nvGraphicFramePr>
          <p:cNvPr id="8" name="Table 7">
            <a:extLst>
              <a:ext uri="{FF2B5EF4-FFF2-40B4-BE49-F238E27FC236}">
                <a16:creationId xmlns:a16="http://schemas.microsoft.com/office/drawing/2014/main" id="{7032C7CE-A11C-407A-8091-7D20A6C49377}"/>
              </a:ext>
            </a:extLst>
          </p:cNvPr>
          <p:cNvGraphicFramePr>
            <a:graphicFrameLocks noGrp="1"/>
          </p:cNvGraphicFramePr>
          <p:nvPr>
            <p:extLst>
              <p:ext uri="{D42A27DB-BD31-4B8C-83A1-F6EECF244321}">
                <p14:modId xmlns:p14="http://schemas.microsoft.com/office/powerpoint/2010/main" val="2637849765"/>
              </p:ext>
            </p:extLst>
          </p:nvPr>
        </p:nvGraphicFramePr>
        <p:xfrm>
          <a:off x="795527" y="2247412"/>
          <a:ext cx="6132892" cy="1304544"/>
        </p:xfrm>
        <a:graphic>
          <a:graphicData uri="http://schemas.openxmlformats.org/drawingml/2006/table">
            <a:tbl>
              <a:tblPr firstRow="1" bandRow="1">
                <a:tableStyleId>{22838BEF-8BB2-4498-84A7-C5851F593DF1}</a:tableStyleId>
              </a:tblPr>
              <a:tblGrid>
                <a:gridCol w="6132892">
                  <a:extLst>
                    <a:ext uri="{9D8B030D-6E8A-4147-A177-3AD203B41FA5}">
                      <a16:colId xmlns:a16="http://schemas.microsoft.com/office/drawing/2014/main" val="2041831815"/>
                    </a:ext>
                  </a:extLst>
                </a:gridCol>
              </a:tblGrid>
              <a:tr h="288036">
                <a:tc>
                  <a:txBody>
                    <a:bodyPr/>
                    <a:lstStyle/>
                    <a:p>
                      <a:r>
                        <a:rPr lang="en-US" sz="1300" b="1" dirty="0">
                          <a:solidFill>
                            <a:schemeClr val="tx1"/>
                          </a:solidFill>
                          <a:latin typeface="+mn-lt"/>
                        </a:rPr>
                        <a:t>Theme: Effective Communications</a:t>
                      </a:r>
                    </a:p>
                  </a:txBody>
                  <a:tcPr marL="97536" marR="97536" marT="48006" marB="48006"/>
                </a:tc>
                <a:extLst>
                  <a:ext uri="{0D108BD9-81ED-4DB2-BD59-A6C34878D82A}">
                    <a16:rowId xmlns:a16="http://schemas.microsoft.com/office/drawing/2014/main" val="72925292"/>
                  </a:ext>
                </a:extLst>
              </a:tr>
              <a:tr h="976122">
                <a:tc>
                  <a:txBody>
                    <a:bodyPr/>
                    <a:lstStyle/>
                    <a:p>
                      <a:pPr marL="0" indent="0">
                        <a:buFont typeface="Arial" panose="020B0604020202020204" pitchFamily="34" charset="0"/>
                        <a:buNone/>
                      </a:pPr>
                      <a:r>
                        <a:rPr lang="en-US" sz="1200" dirty="0"/>
                        <a:t>Understand the definition of effective communication including both verbal and non-verbal language; understand how to use open communication with children; recognize the importance of authentic listening skills; aware of strategies to convey compassion and attunement; recognize how to talk to children about difficult and/or sensitive issues with openness; know how to develop and maintain open communication</a:t>
                      </a:r>
                      <a:r>
                        <a:rPr lang="en-US" sz="1200" dirty="0">
                          <a:solidFill>
                            <a:schemeClr val="tx1"/>
                          </a:solidFill>
                        </a:rPr>
                        <a:t>.</a:t>
                      </a:r>
                    </a:p>
                  </a:txBody>
                  <a:tcPr marL="97536" marR="97536" marT="48006" marB="48006"/>
                </a:tc>
                <a:extLst>
                  <a:ext uri="{0D108BD9-81ED-4DB2-BD59-A6C34878D82A}">
                    <a16:rowId xmlns:a16="http://schemas.microsoft.com/office/drawing/2014/main" val="2262000146"/>
                  </a:ext>
                </a:extLst>
              </a:tr>
            </a:tbl>
          </a:graphicData>
        </a:graphic>
      </p:graphicFrame>
    </p:spTree>
    <p:extLst>
      <p:ext uri="{BB962C8B-B14F-4D97-AF65-F5344CB8AC3E}">
        <p14:creationId xmlns:p14="http://schemas.microsoft.com/office/powerpoint/2010/main" val="2690853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435500"/>
          </a:xfrm>
        </p:spPr>
        <p:txBody>
          <a:bodyPr/>
          <a:lstStyle/>
          <a:p>
            <a:r>
              <a:rPr lang="en-US" sz="1300" b="1" dirty="0">
                <a:solidFill>
                  <a:srgbClr val="000000"/>
                </a:solidFill>
                <a:latin typeface="+mn-lt"/>
              </a:rPr>
              <a:t>DO </a:t>
            </a:r>
          </a:p>
          <a:p>
            <a:pPr marL="181240" indent="-181240">
              <a:buFont typeface="Arial" panose="020B0604020202020204" pitchFamily="34" charset="0"/>
              <a:buChar char="•"/>
            </a:pPr>
            <a:r>
              <a:rPr lang="en-US" b="0" kern="1200" dirty="0">
                <a:solidFill>
                  <a:srgbClr val="000000"/>
                </a:solidFill>
                <a:effectLst/>
                <a:latin typeface="+mn-lt"/>
                <a:ea typeface="+mn-ea"/>
                <a:cs typeface="+mn-cs"/>
              </a:rPr>
              <a:t>Give participants a moment to circle the response on their handout that best represents what they might say to a child at this age.</a:t>
            </a:r>
            <a:endParaRPr lang="en-US" dirty="0">
              <a:solidFill>
                <a:srgbClr val="000000"/>
              </a:solidFill>
              <a:latin typeface="+mn-lt"/>
            </a:endParaRPr>
          </a:p>
          <a:p>
            <a:pPr marL="181240" indent="-181240">
              <a:buFont typeface="Arial" panose="020B0604020202020204" pitchFamily="34" charset="0"/>
              <a:buChar char="•"/>
            </a:pPr>
            <a:r>
              <a:rPr lang="en-US" dirty="0">
                <a:solidFill>
                  <a:srgbClr val="000000"/>
                </a:solidFill>
                <a:latin typeface="+mn-lt"/>
              </a:rPr>
              <a:t>Facilitate a brief discussion of the chosen responses.</a:t>
            </a:r>
          </a:p>
          <a:p>
            <a:pPr marL="181240" indent="-181240">
              <a:buFont typeface="Arial" panose="020B0604020202020204" pitchFamily="34" charset="0"/>
              <a:buChar char="•"/>
            </a:pPr>
            <a:r>
              <a:rPr lang="en-US" dirty="0">
                <a:solidFill>
                  <a:srgbClr val="000000"/>
                </a:solidFill>
                <a:latin typeface="+mn-lt"/>
              </a:rPr>
              <a:t>Engage all participants in a group discussion by asking them to think aloud about the various responses.</a:t>
            </a:r>
          </a:p>
          <a:p>
            <a:pPr marL="181240" indent="-181240">
              <a:buFont typeface="Arial" panose="020B0604020202020204" pitchFamily="34" charset="0"/>
              <a:buChar char="•"/>
            </a:pPr>
            <a:endParaRPr lang="en-US" dirty="0">
              <a:solidFill>
                <a:srgbClr val="000000"/>
              </a:solidFill>
              <a:latin typeface="+mn-lt"/>
            </a:endParaRPr>
          </a:p>
          <a:p>
            <a:pPr defTabSz="966612">
              <a:defRPr/>
            </a:pPr>
            <a:r>
              <a:rPr lang="en-US" b="1" dirty="0">
                <a:solidFill>
                  <a:srgbClr val="000000"/>
                </a:solidFill>
                <a:latin typeface="+mn-lt"/>
              </a:rPr>
              <a:t>FACILITATOR’S NOTE</a:t>
            </a:r>
            <a:endParaRPr lang="en-US" dirty="0">
              <a:solidFill>
                <a:srgbClr val="000000"/>
              </a:solidFill>
              <a:latin typeface="+mn-lt"/>
            </a:endParaRPr>
          </a:p>
          <a:p>
            <a:pPr defTabSz="966612">
              <a:defRPr/>
            </a:pPr>
            <a:r>
              <a:rPr lang="en-US" dirty="0">
                <a:latin typeface="+mn-lt"/>
              </a:rPr>
              <a:t>‘A’ may be a “textbook answer” but each child is unique so it’s helpful to think through options.  </a:t>
            </a:r>
          </a:p>
          <a:p>
            <a:pPr defTabSz="966612">
              <a:defRPr/>
            </a:pPr>
            <a:endParaRPr lang="en-US" dirty="0">
              <a:latin typeface="+mn-lt"/>
            </a:endParaRPr>
          </a:p>
          <a:p>
            <a:pPr defTabSz="966612">
              <a:defRPr/>
            </a:pPr>
            <a:r>
              <a:rPr lang="en-US" dirty="0">
                <a:latin typeface="+mn-lt"/>
              </a:rPr>
              <a:t>Reinforce the following points for age 15:</a:t>
            </a:r>
          </a:p>
          <a:p>
            <a:pPr marL="181240" indent="-181240">
              <a:buFont typeface="Arial" panose="020B0604020202020204" pitchFamily="34" charset="0"/>
              <a:buChar char="•"/>
            </a:pPr>
            <a:r>
              <a:rPr lang="en-US" dirty="0">
                <a:latin typeface="+mn-lt"/>
              </a:rPr>
              <a:t>This answer is a snapshot of what would actually be several open conversations over adolescence. The child will only digest all of this over time and as different events in their own life are unfolding.</a:t>
            </a:r>
          </a:p>
          <a:p>
            <a:pPr marL="181240" indent="-181240">
              <a:buFont typeface="Arial" panose="020B0604020202020204" pitchFamily="34" charset="0"/>
              <a:buChar char="•"/>
            </a:pPr>
            <a:r>
              <a:rPr lang="en-US" dirty="0">
                <a:latin typeface="+mn-lt"/>
              </a:rPr>
              <a:t>Now that Darius is a teenager, it is time for him to begin to understand his whole story. </a:t>
            </a:r>
          </a:p>
          <a:p>
            <a:pPr marL="181240" indent="-181240">
              <a:buFont typeface="Arial" panose="020B0604020202020204" pitchFamily="34" charset="0"/>
              <a:buChar char="•"/>
            </a:pPr>
            <a:r>
              <a:rPr lang="en-US" dirty="0">
                <a:latin typeface="+mn-lt"/>
              </a:rPr>
              <a:t>The child’s story ultimately belongs to them. The parent’s role is to share the information in developmentally and emotionally sensitive ways and to support their understanding of it. </a:t>
            </a:r>
          </a:p>
          <a:p>
            <a:pPr marL="181240" indent="-181240">
              <a:buFont typeface="Arial" panose="020B0604020202020204" pitchFamily="34" charset="0"/>
              <a:buChar char="•"/>
            </a:pPr>
            <a:r>
              <a:rPr lang="en-US" dirty="0">
                <a:latin typeface="+mn-lt"/>
              </a:rPr>
              <a:t>Once a child becomes a teenager, the parent’s role shifts to supporting them in understanding and making sense of their own story, not to editing or judging it. </a:t>
            </a:r>
          </a:p>
          <a:p>
            <a:pPr marL="181240" indent="-181240">
              <a:buFont typeface="Arial" panose="020B0604020202020204" pitchFamily="34" charset="0"/>
              <a:buChar char="•"/>
            </a:pPr>
            <a:r>
              <a:rPr lang="en-US" dirty="0">
                <a:latin typeface="+mn-lt"/>
              </a:rPr>
              <a:t>In answer ‘A’, the parent adds the education about addiction. While all conversations do not need to keep emphasizing this, it is important for the child to understand this reality as a teenager. </a:t>
            </a:r>
          </a:p>
          <a:p>
            <a:pPr marL="181240" indent="-181240">
              <a:buFont typeface="Arial" panose="020B0604020202020204" pitchFamily="34" charset="0"/>
              <a:buChar char="•"/>
            </a:pPr>
            <a:r>
              <a:rPr lang="en-US" dirty="0">
                <a:latin typeface="+mn-lt"/>
              </a:rPr>
              <a:t>The information we have been given does not tell us about Darius’ father. It could have been someone his mother was close to, or because she did sex work, it is possible that his father is not known. This is something the child will eventually ask or need to know, so it will be up to the parent to discuss this reality and support the teenager in any range of feelings about it. Do not take much time debating this bullet, simply state it during the group discussion. If any participants debate sharing sensitive information, you can remind the group of the reality that the child’s story belongs to them.  Eventually he can and probably will find out information on his own and if he finds out without you, your trust will be broken.</a:t>
            </a:r>
          </a:p>
          <a:p>
            <a:r>
              <a:rPr lang="en-US" dirty="0">
                <a:latin typeface="+mn-lt"/>
              </a:rPr>
              <a:t> </a:t>
            </a:r>
          </a:p>
          <a:p>
            <a:pPr marL="181240" indent="-181240">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40</a:t>
            </a:fld>
            <a:endParaRPr lang="en-US" dirty="0"/>
          </a:p>
        </p:txBody>
      </p:sp>
    </p:spTree>
    <p:extLst>
      <p:ext uri="{BB962C8B-B14F-4D97-AF65-F5344CB8AC3E}">
        <p14:creationId xmlns:p14="http://schemas.microsoft.com/office/powerpoint/2010/main" val="140105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es Placeholder 13">
            <a:extLst>
              <a:ext uri="{FF2B5EF4-FFF2-40B4-BE49-F238E27FC236}">
                <a16:creationId xmlns:a16="http://schemas.microsoft.com/office/drawing/2014/main" id="{CBC7F420-C76F-42D3-9134-2A3F1373AAFB}"/>
              </a:ext>
            </a:extLst>
          </p:cNvPr>
          <p:cNvSpPr>
            <a:spLocks noGrp="1"/>
          </p:cNvSpPr>
          <p:nvPr>
            <p:ph type="body" idx="1"/>
          </p:nvPr>
        </p:nvSpPr>
        <p:spPr>
          <a:xfrm>
            <a:off x="731520" y="1045845"/>
            <a:ext cx="5852160" cy="3780473"/>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This slide shows a suggested agenda and timing for this theme. Before the theme, please review this agenda and incorporate it into your overall agenda for this and any other themes you are conducting along with it.</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theme is divided into five sections. This content is based on approximately 1 hour of classroom material.</a:t>
            </a: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BEFORE YOU BEGIN THE CLASS</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Before discussing the Color Wheel of Emotions and covering the content of this theme, you should do the following:</a:t>
            </a:r>
          </a:p>
          <a:p>
            <a:pPr marL="181240" indent="-181240">
              <a:buFont typeface="Arial" panose="020B0604020202020204" pitchFamily="34" charset="0"/>
              <a:buChar char="•"/>
            </a:pPr>
            <a:r>
              <a:rPr lang="en-US" dirty="0">
                <a:solidFill>
                  <a:srgbClr val="000000"/>
                </a:solidFill>
                <a:latin typeface="Calibri" panose="020F0502020204030204" pitchFamily="34" charset="0"/>
              </a:rPr>
              <a:t>Make any announcements that are needed regarding the training, timing of training, or process to become a foster or adoptive parent.</a:t>
            </a:r>
          </a:p>
          <a:p>
            <a:pPr marL="181240" indent="-181240">
              <a:buFont typeface="Arial" panose="020B0604020202020204" pitchFamily="34" charset="0"/>
              <a:buChar char="•"/>
              <a:defRPr/>
            </a:pPr>
            <a:r>
              <a:rPr lang="en-US" dirty="0">
                <a:solidFill>
                  <a:srgbClr val="000000"/>
                </a:solidFill>
                <a:latin typeface="Calibri" panose="020F0502020204030204" pitchFamily="34" charset="0"/>
              </a:rPr>
              <a:t>Take out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direct participants to this theme in their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Remind participants that the Competencies for today’s theme are in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a:t>
            </a:r>
          </a:p>
          <a:p>
            <a:pPr marL="181240" indent="-181240">
              <a:buFont typeface="Arial" panose="020B0604020202020204" pitchFamily="34" charset="0"/>
              <a:buChar char="•"/>
              <a:defRPr/>
            </a:pPr>
            <a:r>
              <a:rPr lang="en-US" dirty="0">
                <a:solidFill>
                  <a:srgbClr val="000000"/>
                </a:solidFill>
                <a:latin typeface="Calibri" panose="020F0502020204030204" pitchFamily="34" charset="0"/>
              </a:rPr>
              <a:t>Review the agenda for the theme.</a:t>
            </a:r>
          </a:p>
          <a:p>
            <a:pPr marL="181240" indent="-181240">
              <a:buFont typeface="Arial" panose="020B0604020202020204" pitchFamily="34" charset="0"/>
              <a:buChar char="•"/>
            </a:pPr>
            <a:r>
              <a:rPr lang="en-US" dirty="0">
                <a:solidFill>
                  <a:srgbClr val="000000"/>
                </a:solidFill>
                <a:latin typeface="Calibri" panose="020F0502020204030204" pitchFamily="34" charset="0"/>
              </a:rPr>
              <a:t>Encourage participants to be engaged and active learners. </a:t>
            </a:r>
          </a:p>
          <a:p>
            <a:pPr marL="181240" indent="-181240">
              <a:buFont typeface="Arial" panose="020B0604020202020204" pitchFamily="34" charset="0"/>
              <a:buChar char="•"/>
            </a:pPr>
            <a:r>
              <a:rPr lang="en-US" dirty="0">
                <a:solidFill>
                  <a:srgbClr val="000000"/>
                </a:solidFill>
                <a:latin typeface="Calibri" panose="020F0502020204030204" pitchFamily="34" charset="0"/>
              </a:rPr>
              <a:t>Encourage participants to contact you in between classes with any questions and/or concerns. (Prior to class, list the name(s) of the facilitators on the board with contact information.)</a:t>
            </a:r>
          </a:p>
          <a:p>
            <a:pPr marL="181240" indent="-181240">
              <a:buFont typeface="Arial" panose="020B0604020202020204" pitchFamily="34" charset="0"/>
              <a:buChar char="•"/>
              <a:defRPr/>
            </a:pPr>
            <a:r>
              <a:rPr lang="en-US" dirty="0">
                <a:solidFill>
                  <a:srgbClr val="000000"/>
                </a:solidFill>
                <a:latin typeface="Calibri" panose="020F0502020204030204" pitchFamily="34" charset="0"/>
              </a:rPr>
              <a:t>Remind participants to put out their name tents.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5</a:t>
            </a:fld>
            <a:endParaRPr lang="en-US" dirty="0"/>
          </a:p>
        </p:txBody>
      </p:sp>
      <p:sp>
        <p:nvSpPr>
          <p:cNvPr id="5" name="Notes Placeholder 8">
            <a:extLst>
              <a:ext uri="{FF2B5EF4-FFF2-40B4-BE49-F238E27FC236}">
                <a16:creationId xmlns:a16="http://schemas.microsoft.com/office/drawing/2014/main" id="{0F8F39C1-EC2A-4114-A6E5-15B2EE699C01}"/>
              </a:ext>
            </a:extLst>
          </p:cNvPr>
          <p:cNvSpPr txBox="1">
            <a:spLocks/>
          </p:cNvSpPr>
          <p:nvPr/>
        </p:nvSpPr>
        <p:spPr>
          <a:xfrm>
            <a:off x="731520" y="1200150"/>
            <a:ext cx="5852160" cy="7200900"/>
          </a:xfrm>
          <a:prstGeom prst="rect">
            <a:avLst/>
          </a:prstGeom>
        </p:spPr>
        <p:txBody>
          <a:bodyPr vert="horz" lIns="96661" tIns="48331" rIns="96661" bIns="48331" rtlCol="0"/>
          <a:lst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solidFill>
                <a:srgbClr val="000000"/>
              </a:solidFill>
              <a:latin typeface="Calibri" panose="020F0502020204030204" pitchFamily="34" charset="0"/>
            </a:endParaRPr>
          </a:p>
        </p:txBody>
      </p:sp>
      <p:sp>
        <p:nvSpPr>
          <p:cNvPr id="6" name="Rectangle 5">
            <a:extLst>
              <a:ext uri="{FF2B5EF4-FFF2-40B4-BE49-F238E27FC236}">
                <a16:creationId xmlns:a16="http://schemas.microsoft.com/office/drawing/2014/main" id="{3AC83021-B06E-406A-9586-7B10814EEC11}"/>
              </a:ext>
            </a:extLst>
          </p:cNvPr>
          <p:cNvSpPr/>
          <p:nvPr/>
        </p:nvSpPr>
        <p:spPr>
          <a:xfrm>
            <a:off x="731520" y="452306"/>
            <a:ext cx="2723210" cy="374605"/>
          </a:xfrm>
          <a:prstGeom prst="rect">
            <a:avLst/>
          </a:prstGeom>
        </p:spPr>
        <p:txBody>
          <a:bodyPr wrap="none" lIns="96661" tIns="48331" rIns="96661" bIns="48331">
            <a:spAutoFit/>
          </a:bodyPr>
          <a:lstStyle/>
          <a:p>
            <a:r>
              <a:rPr lang="en-US" dirty="0">
                <a:solidFill>
                  <a:srgbClr val="183250"/>
                </a:solidFill>
                <a:latin typeface="Arial Rounded MT Bold" panose="020F0704030504030204" pitchFamily="34" charset="77"/>
              </a:rPr>
              <a:t>SUGGESTED AGENDA</a:t>
            </a:r>
          </a:p>
        </p:txBody>
      </p:sp>
      <p:graphicFrame>
        <p:nvGraphicFramePr>
          <p:cNvPr id="10" name="Table 9">
            <a:extLst>
              <a:ext uri="{FF2B5EF4-FFF2-40B4-BE49-F238E27FC236}">
                <a16:creationId xmlns:a16="http://schemas.microsoft.com/office/drawing/2014/main" id="{5068164D-75B3-4406-A5EC-00CEC78F7160}"/>
              </a:ext>
            </a:extLst>
          </p:cNvPr>
          <p:cNvGraphicFramePr>
            <a:graphicFrameLocks/>
          </p:cNvGraphicFramePr>
          <p:nvPr>
            <p:extLst>
              <p:ext uri="{D42A27DB-BD31-4B8C-83A1-F6EECF244321}">
                <p14:modId xmlns:p14="http://schemas.microsoft.com/office/powerpoint/2010/main" val="2197334838"/>
              </p:ext>
            </p:extLst>
          </p:nvPr>
        </p:nvGraphicFramePr>
        <p:xfrm>
          <a:off x="815089" y="2659488"/>
          <a:ext cx="5705628" cy="2645574"/>
        </p:xfrm>
        <a:graphic>
          <a:graphicData uri="http://schemas.openxmlformats.org/drawingml/2006/table">
            <a:tbl>
              <a:tblPr firstRow="1" bandRow="1">
                <a:tableStyleId>{22838BEF-8BB2-4498-84A7-C5851F593DF1}</a:tableStyleId>
              </a:tblPr>
              <a:tblGrid>
                <a:gridCol w="1279043">
                  <a:extLst>
                    <a:ext uri="{9D8B030D-6E8A-4147-A177-3AD203B41FA5}">
                      <a16:colId xmlns:a16="http://schemas.microsoft.com/office/drawing/2014/main" val="2179853046"/>
                    </a:ext>
                  </a:extLst>
                </a:gridCol>
                <a:gridCol w="4426585">
                  <a:extLst>
                    <a:ext uri="{9D8B030D-6E8A-4147-A177-3AD203B41FA5}">
                      <a16:colId xmlns:a16="http://schemas.microsoft.com/office/drawing/2014/main" val="3069621994"/>
                    </a:ext>
                  </a:extLst>
                </a:gridCol>
              </a:tblGrid>
              <a:tr h="474959">
                <a:tc>
                  <a:txBody>
                    <a:bodyPr/>
                    <a:lstStyle/>
                    <a:p>
                      <a:endParaRPr lang="en-US" sz="1200" b="0" dirty="0"/>
                    </a:p>
                  </a:txBody>
                  <a:tcPr marL="97536" marR="97536" marT="48006" marB="48006"/>
                </a:tc>
                <a:tc>
                  <a:txBody>
                    <a:bodyPr/>
                    <a:lstStyle/>
                    <a:p>
                      <a:endParaRPr lang="en-US" sz="1200" b="0" dirty="0"/>
                    </a:p>
                  </a:txBody>
                  <a:tcPr marL="97536" marR="97536" marT="48006" marB="48006"/>
                </a:tc>
                <a:extLst>
                  <a:ext uri="{0D108BD9-81ED-4DB2-BD59-A6C34878D82A}">
                    <a16:rowId xmlns:a16="http://schemas.microsoft.com/office/drawing/2014/main" val="12709079"/>
                  </a:ext>
                </a:extLst>
              </a:tr>
              <a:tr h="474959">
                <a:tc>
                  <a:txBody>
                    <a:bodyPr/>
                    <a:lstStyle/>
                    <a:p>
                      <a:r>
                        <a:rPr lang="en-US" sz="1200" b="0" dirty="0"/>
                        <a:t>Prior to the Session start time</a:t>
                      </a:r>
                    </a:p>
                  </a:txBody>
                  <a:tcPr marL="97536" marR="97536" marT="48006" marB="48006"/>
                </a:tc>
                <a:tc>
                  <a:txBody>
                    <a:bodyPr/>
                    <a:lstStyle/>
                    <a:p>
                      <a:r>
                        <a:rPr lang="en-US" sz="1200" b="0" dirty="0"/>
                        <a:t>Color Wheel of Emotions exercise</a:t>
                      </a:r>
                    </a:p>
                  </a:txBody>
                  <a:tcPr marL="97536" marR="97536" marT="48006" marB="48006"/>
                </a:tc>
                <a:extLst>
                  <a:ext uri="{0D108BD9-81ED-4DB2-BD59-A6C34878D82A}">
                    <a16:rowId xmlns:a16="http://schemas.microsoft.com/office/drawing/2014/main" val="235620429"/>
                  </a:ext>
                </a:extLst>
              </a:tr>
              <a:tr h="372487">
                <a:tc>
                  <a:txBody>
                    <a:bodyPr/>
                    <a:lstStyle/>
                    <a:p>
                      <a:pPr marL="0" algn="l" defTabSz="914400" rtl="0" eaLnBrk="1" latinLnBrk="0" hangingPunct="1"/>
                      <a:r>
                        <a:rPr lang="en-US" sz="1200" b="0" kern="1200" dirty="0">
                          <a:solidFill>
                            <a:schemeClr val="dk1"/>
                          </a:solidFill>
                          <a:latin typeface="+mn-lt"/>
                          <a:ea typeface="+mn-ea"/>
                          <a:cs typeface="+mn-cs"/>
                        </a:rPr>
                        <a:t>5 minutes</a:t>
                      </a:r>
                    </a:p>
                  </a:txBody>
                  <a:tcPr marL="97536" marR="97536" marT="48006" marB="48006"/>
                </a:tc>
                <a:tc>
                  <a:txBody>
                    <a:bodyPr/>
                    <a:lstStyle/>
                    <a:p>
                      <a:pPr marL="0" algn="l" defTabSz="914400" rtl="0" eaLnBrk="1" latinLnBrk="0" hangingPunct="1"/>
                      <a:r>
                        <a:rPr lang="en-US" sz="1200" b="0" kern="1200" dirty="0">
                          <a:solidFill>
                            <a:schemeClr val="dk1"/>
                          </a:solidFill>
                          <a:latin typeface="+mn-lt"/>
                          <a:ea typeface="+mn-ea"/>
                          <a:cs typeface="+mn-cs"/>
                        </a:rPr>
                        <a:t>1: Introduction: Effective Communication</a:t>
                      </a:r>
                    </a:p>
                  </a:txBody>
                  <a:tcPr marL="97536" marR="97536" marT="48006" marB="48006"/>
                </a:tc>
                <a:extLst>
                  <a:ext uri="{0D108BD9-81ED-4DB2-BD59-A6C34878D82A}">
                    <a16:rowId xmlns:a16="http://schemas.microsoft.com/office/drawing/2014/main" val="1286521492"/>
                  </a:ext>
                </a:extLst>
              </a:tr>
              <a:tr h="288369">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20 minutes</a:t>
                      </a:r>
                    </a:p>
                  </a:txBody>
                  <a:tcPr marL="97536" marR="97536" marT="48006" marB="48006"/>
                </a:tc>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Section 2: What is Effective Communication with Children?</a:t>
                      </a:r>
                    </a:p>
                  </a:txBody>
                  <a:tcPr marL="97536" marR="97536" marT="48006" marB="48006"/>
                </a:tc>
                <a:extLst>
                  <a:ext uri="{0D108BD9-81ED-4DB2-BD59-A6C34878D82A}">
                    <a16:rowId xmlns:a16="http://schemas.microsoft.com/office/drawing/2014/main" val="1637158076"/>
                  </a:ext>
                </a:extLst>
              </a:tr>
              <a:tr h="288369">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10 minutes</a:t>
                      </a:r>
                    </a:p>
                  </a:txBody>
                  <a:tcPr marL="97536" marR="97536" marT="48006" marB="48006"/>
                </a:tc>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Section 3: Having Sensitive Conversations</a:t>
                      </a:r>
                    </a:p>
                  </a:txBody>
                  <a:tcPr marL="97536" marR="97536" marT="48006" marB="48006"/>
                </a:tc>
                <a:extLst>
                  <a:ext uri="{0D108BD9-81ED-4DB2-BD59-A6C34878D82A}">
                    <a16:rowId xmlns:a16="http://schemas.microsoft.com/office/drawing/2014/main" val="2410713331"/>
                  </a:ext>
                </a:extLst>
              </a:tr>
              <a:tr h="288369">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20 minutes</a:t>
                      </a:r>
                    </a:p>
                  </a:txBody>
                  <a:tcPr marL="97536" marR="97536" marT="48006" marB="48006"/>
                </a:tc>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Section 4: Practicing Communication Over the Ages</a:t>
                      </a:r>
                    </a:p>
                  </a:txBody>
                  <a:tcPr marL="97536" marR="97536" marT="48006" marB="48006"/>
                </a:tc>
                <a:extLst>
                  <a:ext uri="{0D108BD9-81ED-4DB2-BD59-A6C34878D82A}">
                    <a16:rowId xmlns:a16="http://schemas.microsoft.com/office/drawing/2014/main" val="115365606"/>
                  </a:ext>
                </a:extLst>
              </a:tr>
              <a:tr h="288369">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 5 minutes</a:t>
                      </a:r>
                    </a:p>
                  </a:txBody>
                  <a:tcPr marL="97536" marR="97536" marT="48006" marB="48006"/>
                </a:tc>
                <a:tc>
                  <a:txBody>
                    <a:bodyPr/>
                    <a:lstStyle/>
                    <a:p>
                      <a:pPr marL="0" marR="0" indent="0" algn="l" defTabSz="914400" rtl="0" eaLnBrk="1" fontAlgn="auto" latinLnBrk="0" hangingPunct="1">
                        <a:spcBef>
                          <a:spcPts val="0"/>
                        </a:spcBef>
                        <a:spcAft>
                          <a:spcPts val="0"/>
                        </a:spcAft>
                      </a:pPr>
                      <a:r>
                        <a:rPr lang="en-US" sz="1200" b="0" kern="1200" dirty="0">
                          <a:solidFill>
                            <a:schemeClr val="dk1"/>
                          </a:solidFill>
                          <a:latin typeface="+mn-lt"/>
                          <a:ea typeface="+mn-ea"/>
                          <a:cs typeface="+mn-cs"/>
                        </a:rPr>
                        <a:t>Section 5: Wrap-Up</a:t>
                      </a:r>
                    </a:p>
                  </a:txBody>
                  <a:tcPr marL="97536" marR="97536" marT="48006" marB="48006"/>
                </a:tc>
                <a:extLst>
                  <a:ext uri="{0D108BD9-81ED-4DB2-BD59-A6C34878D82A}">
                    <a16:rowId xmlns:a16="http://schemas.microsoft.com/office/drawing/2014/main" val="710922214"/>
                  </a:ext>
                </a:extLst>
              </a:tr>
            </a:tbl>
          </a:graphicData>
        </a:graphic>
      </p:graphicFrame>
    </p:spTree>
    <p:extLst>
      <p:ext uri="{BB962C8B-B14F-4D97-AF65-F5344CB8AC3E}">
        <p14:creationId xmlns:p14="http://schemas.microsoft.com/office/powerpoint/2010/main" val="51932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0038" y="862013"/>
            <a:ext cx="4435475" cy="3327400"/>
          </a:xfrm>
        </p:spPr>
      </p:sp>
      <p:sp>
        <p:nvSpPr>
          <p:cNvPr id="3" name="Notes Placeholder 2"/>
          <p:cNvSpPr>
            <a:spLocks noGrp="1"/>
          </p:cNvSpPr>
          <p:nvPr>
            <p:ph type="body" idx="1"/>
          </p:nvPr>
        </p:nvSpPr>
        <p:spPr>
          <a:xfrm>
            <a:off x="819573" y="4413886"/>
            <a:ext cx="5998803" cy="4949408"/>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mn-cs"/>
              </a:rPr>
              <a:t> </a:t>
            </a:r>
          </a:p>
          <a:p>
            <a:pPr defTabSz="1021542">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pPr defTabSz="1021542">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a:p>
            <a:endParaRPr lang="en-US" dirty="0">
              <a:solidFill>
                <a:srgbClr val="000000"/>
              </a:solidFill>
              <a:latin typeface="Calibri" panose="020F0502020204030204" pitchFamily="34" charset="0"/>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cs typeface="+mn-cs"/>
            </a:endParaRPr>
          </a:p>
          <a:p>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7072418" y="9363293"/>
            <a:ext cx="501802" cy="494606"/>
          </a:xfrm>
          <a:prstGeom prst="rect">
            <a:avLst/>
          </a:prstGeom>
        </p:spPr>
        <p:txBody>
          <a:bodyPr vert="horz" lIns="99609" tIns="49804" rIns="99609" bIns="49804" rtlCol="0" anchor="ctr" anchorCtr="0"/>
          <a:lstStyle>
            <a:lvl1pPr algn="ctr">
              <a:defRPr sz="1100">
                <a:solidFill>
                  <a:schemeClr val="bg1"/>
                </a:solidFill>
              </a:defRPr>
            </a:lvl1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500004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theme.</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Effective Communication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3B90169C-AFAA-4B3F-91CC-5EC03E22AE25}" type="slidenum">
              <a:rPr lang="en-US" smtClean="0"/>
              <a:t>7</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78" y="9119474"/>
            <a:ext cx="484529" cy="481726"/>
          </a:xfrm>
          <a:prstGeom prst="rect">
            <a:avLst/>
          </a:prstGeom>
        </p:spPr>
        <p:txBody>
          <a:bodyPr vert="horz" lIns="96661" tIns="48331" rIns="96661" bIns="48331"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1950" y="881063"/>
            <a:ext cx="4538663" cy="3403600"/>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 opening quote slide should only be used for the first theme of the day. If combining several themes together on one day, the opening quote slide would only be shown after the Color Wheel at the beginning of </a:t>
            </a:r>
            <a:r>
              <a:rPr lang="en-US" kern="1200" dirty="0">
                <a:solidFill>
                  <a:srgbClr val="000000"/>
                </a:solidFill>
                <a:latin typeface="Calibri" panose="020F0502020204030204" pitchFamily="34" charset="0"/>
                <a:ea typeface="+mn-ea"/>
                <a:cs typeface="Arial" panose="020B0604020202020204" pitchFamily="34" charset="0"/>
              </a:rPr>
              <a:t>the first theme</a:t>
            </a:r>
            <a:r>
              <a:rPr lang="en-US" kern="1200" dirty="0">
                <a:solidFill>
                  <a:srgbClr val="000000"/>
                </a:solidFill>
                <a:effectLst/>
                <a:latin typeface="Calibri" panose="020F0502020204030204" pitchFamily="34" charset="0"/>
                <a:ea typeface="+mn-ea"/>
                <a:cs typeface="Arial" panose="020B0604020202020204" pitchFamily="34" charset="0"/>
              </a:rPr>
              <a:t>. It is important to always emphasize with this slide that this type of parenting involves lifelong learning and it will be critical for families to be invested in their own learning before and after a child is placed in their home. </a:t>
            </a:r>
          </a:p>
          <a:p>
            <a:r>
              <a:rPr lang="en-US" kern="1200" dirty="0">
                <a:solidFill>
                  <a:srgbClr val="000000"/>
                </a:solidFill>
                <a:effectLst/>
                <a:latin typeface="Calibri" panose="020F0502020204030204" pitchFamily="34" charset="0"/>
                <a:ea typeface="+mn-ea"/>
                <a:cs typeface="Arial" panose="020B0604020202020204" pitchFamily="34" charset="0"/>
              </a:rPr>
              <a:t> </a:t>
            </a:r>
          </a:p>
          <a:p>
            <a:r>
              <a:rPr lang="en-US" b="1" kern="1200" dirty="0">
                <a:solidFill>
                  <a:srgbClr val="000000"/>
                </a:solidFill>
                <a:effectLst/>
                <a:latin typeface="Calibri" panose="020F0502020204030204" pitchFamily="34" charset="0"/>
                <a:ea typeface="+mn-ea"/>
                <a:cs typeface="Arial" panose="020B0604020202020204" pitchFamily="34" charset="0"/>
              </a:rPr>
              <a:t>PARAPHRASE</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 are excited to share this lesson with all of you today. We are going to start with Effective Communication. As the slide states, this information will help to develop your capacity to support children and families. This type of parenting will require continuous learning</a:t>
            </a:r>
            <a:r>
              <a:rPr lang="en-US" u="none" kern="1200" dirty="0">
                <a:solidFill>
                  <a:srgbClr val="000000"/>
                </a:solidFill>
                <a:effectLst/>
                <a:latin typeface="Calibri" panose="020F0502020204030204" pitchFamily="34" charset="0"/>
                <a:ea typeface="+mn-ea"/>
                <a:cs typeface="Arial" panose="020B0604020202020204" pitchFamily="34" charset="0"/>
              </a:rPr>
              <a:t>. </a:t>
            </a:r>
            <a:r>
              <a:rPr lang="en-US" u="none" kern="1200" dirty="0">
                <a:effectLst/>
                <a:latin typeface="Calibri" panose="020F0502020204030204" pitchFamily="34" charset="0"/>
                <a:ea typeface="+mn-ea"/>
                <a:cs typeface="Arial" panose="020B0604020202020204" pitchFamily="34" charset="0"/>
              </a:rPr>
              <a:t>So,</a:t>
            </a:r>
            <a:r>
              <a:rPr lang="en-US" u="none" kern="1200" dirty="0">
                <a:solidFill>
                  <a:srgbClr val="FF0000"/>
                </a:solidFill>
                <a:effectLst/>
                <a:latin typeface="Calibri" panose="020F0502020204030204" pitchFamily="34" charset="0"/>
                <a:ea typeface="+mn-ea"/>
                <a:cs typeface="Arial" panose="020B0604020202020204" pitchFamily="34" charset="0"/>
              </a:rPr>
              <a:t> </a:t>
            </a:r>
            <a:r>
              <a:rPr lang="en-US" u="none" kern="1200" dirty="0">
                <a:effectLst/>
                <a:latin typeface="Calibri" panose="020F0502020204030204" pitchFamily="34" charset="0"/>
                <a:ea typeface="+mn-ea"/>
                <a:cs typeface="Arial" panose="020B0604020202020204" pitchFamily="34" charset="0"/>
              </a:rPr>
              <a:t>let’s</a:t>
            </a:r>
            <a:r>
              <a:rPr lang="en-US" u="none" kern="1200" dirty="0">
                <a:solidFill>
                  <a:srgbClr val="FF0000"/>
                </a:solidFill>
                <a:effectLst/>
                <a:latin typeface="Calibri" panose="020F0502020204030204" pitchFamily="34" charset="0"/>
                <a:ea typeface="+mn-ea"/>
                <a:cs typeface="Arial" panose="020B0604020202020204" pitchFamily="34" charset="0"/>
              </a:rPr>
              <a:t> </a:t>
            </a:r>
            <a:r>
              <a:rPr lang="en-US" u="none" kern="1200" dirty="0">
                <a:solidFill>
                  <a:srgbClr val="000000"/>
                </a:solidFill>
                <a:effectLst/>
                <a:latin typeface="Calibri" panose="020F0502020204030204" pitchFamily="34" charset="0"/>
                <a:ea typeface="+mn-ea"/>
                <a:cs typeface="Arial" panose="020B0604020202020204" pitchFamily="34" charset="0"/>
              </a:rPr>
              <a:t>dive </a:t>
            </a:r>
            <a:r>
              <a:rPr lang="en-US" kern="1200" dirty="0">
                <a:solidFill>
                  <a:srgbClr val="000000"/>
                </a:solidFill>
                <a:effectLst/>
                <a:latin typeface="Calibri" panose="020F0502020204030204" pitchFamily="34" charset="0"/>
                <a:ea typeface="+mn-ea"/>
                <a:cs typeface="Arial" panose="020B0604020202020204" pitchFamily="34" charset="0"/>
              </a:rPr>
              <a:t>in and see what important information we have to share with you today.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8</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endParaRPr lang="en-US" b="0" kern="1200" dirty="0">
              <a:solidFill>
                <a:srgbClr val="000000"/>
              </a:solidFill>
              <a:effectLst/>
              <a:latin typeface="Calibri" panose="020F0502020204030204" pitchFamily="34" charset="0"/>
              <a:ea typeface="+mn-ea"/>
              <a:cs typeface="+mn-cs"/>
            </a:endParaRP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Communicating effectively with children is a key skill for any parent.</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This theme will provide you with a variety of tools you can use to make your communications more effective, particularly during sensitive conversations with the child you are fostering or have adopted.</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We will focus on communicating </a:t>
            </a:r>
            <a:r>
              <a:rPr lang="en-US" dirty="0">
                <a:solidFill>
                  <a:srgbClr val="000000"/>
                </a:solidFill>
                <a:latin typeface="Calibri" panose="020F0502020204030204" pitchFamily="34" charset="0"/>
                <a:cs typeface="+mn-cs"/>
              </a:rPr>
              <a:t>in a way that is</a:t>
            </a:r>
            <a:r>
              <a:rPr lang="en-US" kern="1200" dirty="0">
                <a:solidFill>
                  <a:srgbClr val="000000"/>
                </a:solidFill>
                <a:effectLst/>
                <a:latin typeface="Calibri" panose="020F0502020204030204" pitchFamily="34" charset="0"/>
                <a:ea typeface="+mn-ea"/>
                <a:cs typeface="+mn-cs"/>
              </a:rPr>
              <a:t> empathetic, empowering, </a:t>
            </a:r>
            <a:r>
              <a:rPr lang="en-US" dirty="0">
                <a:solidFill>
                  <a:srgbClr val="000000"/>
                </a:solidFill>
                <a:latin typeface="Calibri" panose="020F0502020204030204" pitchFamily="34" charset="0"/>
                <a:cs typeface="+mn-cs"/>
              </a:rPr>
              <a:t>and</a:t>
            </a:r>
            <a:r>
              <a:rPr lang="en-US" kern="1200" dirty="0">
                <a:solidFill>
                  <a:srgbClr val="000000"/>
                </a:solidFill>
                <a:effectLst/>
                <a:latin typeface="Calibri" panose="020F0502020204030204" pitchFamily="34" charset="0"/>
                <a:ea typeface="+mn-ea"/>
                <a:cs typeface="+mn-cs"/>
              </a:rPr>
              <a:t> age-appropriate.</a:t>
            </a:r>
          </a:p>
          <a:p>
            <a:pPr marL="181240" indent="-181240">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Let’s get started!</a:t>
            </a:r>
          </a:p>
        </p:txBody>
      </p:sp>
      <p:sp>
        <p:nvSpPr>
          <p:cNvPr id="4" name="Slide Number Placeholder 3"/>
          <p:cNvSpPr>
            <a:spLocks noGrp="1"/>
          </p:cNvSpPr>
          <p:nvPr>
            <p:ph type="sldNum" sz="quarter" idx="5"/>
          </p:nvPr>
        </p:nvSpPr>
        <p:spPr/>
        <p:txBody>
          <a:bodyPr/>
          <a:lstStyle/>
          <a:p>
            <a:fld id="{3B90169C-AFAA-4B3F-91CC-5EC03E22AE25}" type="slidenum">
              <a:rPr lang="en-US" smtClean="0"/>
              <a:t>9</a:t>
            </a:fld>
            <a:endParaRPr lang="en-US" dirty="0"/>
          </a:p>
        </p:txBody>
      </p:sp>
    </p:spTree>
    <p:extLst>
      <p:ext uri="{BB962C8B-B14F-4D97-AF65-F5344CB8AC3E}">
        <p14:creationId xmlns:p14="http://schemas.microsoft.com/office/powerpoint/2010/main" val="3975868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384799"/>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514600"/>
            <a:ext cx="6731456" cy="1828800"/>
          </a:xfrm>
        </p:spPr>
        <p:txBody>
          <a:bodyPr anchor="b"/>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a:srcRect l="881" t="34411" r="3607" b="23761"/>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tx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5/6/2022</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686003" y="550532"/>
            <a:ext cx="7722166" cy="1054394"/>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5/6/2022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5/6/2022</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5/6/2022</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1"/>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5/6/2022</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solidFill>
                  <a:schemeClr val="tx1"/>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AB24598F-62C6-44AC-A53A-D7141E1BD259}"/>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79051"/>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B4671C5E-1700-4797-9E57-7EC44F24A2CF}"/>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5323" t="20239" r="6112" b="85"/>
          <a:stretch/>
        </p:blipFill>
        <p:spPr bwMode="auto">
          <a:xfrm>
            <a:off x="328613" y="457199"/>
            <a:ext cx="8814604" cy="593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71248"/>
            <a:ext cx="8686801" cy="5932487"/>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7" name="Rectangle 16">
            <a:extLst>
              <a:ext uri="{FF2B5EF4-FFF2-40B4-BE49-F238E27FC236}">
                <a16:creationId xmlns:a16="http://schemas.microsoft.com/office/drawing/2014/main" id="{189673C1-4901-4804-BBC2-45C4058F27C0}"/>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8" name="Rectangle 17">
            <a:extLst>
              <a:ext uri="{FF2B5EF4-FFF2-40B4-BE49-F238E27FC236}">
                <a16:creationId xmlns:a16="http://schemas.microsoft.com/office/drawing/2014/main" id="{25C13533-6BD4-4BE8-9E5E-C9A9C9ED4ED2}"/>
              </a:ext>
            </a:extLst>
          </p:cNvPr>
          <p:cNvSpPr/>
          <p:nvPr userDrawn="1"/>
        </p:nvSpPr>
        <p:spPr>
          <a:xfrm>
            <a:off x="0" y="452438"/>
            <a:ext cx="460155" cy="595129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64493147"/>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40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61963"/>
            <a:ext cx="4114801" cy="5932487"/>
          </a:xfrm>
          <a:prstGeom prst="rect">
            <a:avLst/>
          </a:prstGeom>
        </p:spPr>
      </p:pic>
      <p:sp>
        <p:nvSpPr>
          <p:cNvPr id="13" name="Title 12"/>
          <p:cNvSpPr>
            <a:spLocks noGrp="1"/>
          </p:cNvSpPr>
          <p:nvPr>
            <p:ph type="title"/>
          </p:nvPr>
        </p:nvSpPr>
        <p:spPr>
          <a:xfrm>
            <a:off x="821765" y="1778000"/>
            <a:ext cx="3137647" cy="3346824"/>
          </a:xfrm>
        </p:spPr>
        <p:txBody>
          <a:bodyPr/>
          <a:lstStyle>
            <a:lvl1pPr algn="ctr">
              <a:defRPr sz="3150" spc="113" baseline="0">
                <a:solidFill>
                  <a:schemeClr val="tx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8" name="Rectangle 17">
            <a:extLst>
              <a:ext uri="{FF2B5EF4-FFF2-40B4-BE49-F238E27FC236}">
                <a16:creationId xmlns:a16="http://schemas.microsoft.com/office/drawing/2014/main" id="{C2D15265-C850-4456-80E7-9F8E368FAD99}"/>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9" name="Rectangle 18">
            <a:extLst>
              <a:ext uri="{FF2B5EF4-FFF2-40B4-BE49-F238E27FC236}">
                <a16:creationId xmlns:a16="http://schemas.microsoft.com/office/drawing/2014/main" id="{0501027A-F423-44A4-82FE-0D15E97202E6}"/>
              </a:ext>
            </a:extLst>
          </p:cNvPr>
          <p:cNvSpPr/>
          <p:nvPr userDrawn="1"/>
        </p:nvSpPr>
        <p:spPr>
          <a:xfrm>
            <a:off x="0" y="452438"/>
            <a:ext cx="460155" cy="595129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8" name="Rectangle 7">
            <a:extLst>
              <a:ext uri="{FF2B5EF4-FFF2-40B4-BE49-F238E27FC236}">
                <a16:creationId xmlns:a16="http://schemas.microsoft.com/office/drawing/2014/main" id="{6850A753-5A6F-4744-BF16-F617C9FBFC33}"/>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F7CF16CC-9428-49A9-95A1-F5C612408041}"/>
              </a:ext>
            </a:extLst>
          </p:cNvPr>
          <p:cNvSpPr/>
          <p:nvPr userDrawn="1"/>
        </p:nvSpPr>
        <p:spPr>
          <a:xfrm>
            <a:off x="0" y="452438"/>
            <a:ext cx="460155" cy="595129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5/6/2022</a:t>
            </a:fld>
            <a:endParaRPr lang="en-US" dirty="0">
              <a:solidFill>
                <a:srgbClr val="1F497D"/>
              </a:solidFill>
            </a:endParaRPr>
          </a:p>
        </p:txBody>
      </p:sp>
      <p:sp>
        <p:nvSpPr>
          <p:cNvPr id="7" name="Title 6"/>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5/6/2022</a:t>
            </a:fld>
            <a:endParaRPr lang="en-US" dirty="0">
              <a:solidFill>
                <a:srgbClr val="1F497D"/>
              </a:solidFill>
            </a:endParaRPr>
          </a:p>
        </p:txBody>
      </p:sp>
      <p:sp>
        <p:nvSpPr>
          <p:cNvPr id="8" name="Title 7"/>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5/6/2022</a:t>
            </a:fld>
            <a:endParaRPr lang="en-US" dirty="0">
              <a:solidFill>
                <a:srgbClr val="1F497D"/>
              </a:solidFill>
            </a:endParaRPr>
          </a:p>
        </p:txBody>
      </p:sp>
      <p:sp>
        <p:nvSpPr>
          <p:cNvPr id="10" name="Title 9"/>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5/6/2022</a:t>
            </a:fld>
            <a:endParaRPr lang="en-US" dirty="0">
              <a:solidFill>
                <a:srgbClr val="1F497D"/>
              </a:solidFill>
            </a:endParaRPr>
          </a:p>
        </p:txBody>
      </p:sp>
      <p:sp>
        <p:nvSpPr>
          <p:cNvPr id="11" name="Rectangle 10"/>
          <p:cNvSpPr/>
          <p:nvPr userDrawn="1"/>
        </p:nvSpPr>
        <p:spPr>
          <a:xfrm>
            <a:off x="0" y="452439"/>
            <a:ext cx="46015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7" name="Picture 6" descr="NTDC-Horizontal-Gradient-Light.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60154" y="452438"/>
            <a:ext cx="8229600" cy="1280160"/>
          </a:xfrm>
          <a:prstGeom prst="rect">
            <a:avLst/>
          </a:prstGeom>
        </p:spPr>
      </p:pic>
      <p:sp>
        <p:nvSpPr>
          <p:cNvPr id="2" name="Title Placeholder 1"/>
          <p:cNvSpPr>
            <a:spLocks noGrp="1"/>
          </p:cNvSpPr>
          <p:nvPr>
            <p:ph type="title"/>
          </p:nvPr>
        </p:nvSpPr>
        <p:spPr>
          <a:xfrm>
            <a:off x="686003" y="550532"/>
            <a:ext cx="7722166" cy="1054394"/>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Lst>
  <p:hf hdr="0" ftr="0" dt="0"/>
  <p:txStyles>
    <p:title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C6F6A418-3340-3B49-BF7B-1C31723EB291}"/>
              </a:ext>
            </a:extLst>
          </p:cNvPr>
          <p:cNvSpPr>
            <a:spLocks noGrp="1"/>
          </p:cNvSpPr>
          <p:nvPr>
            <p:ph type="title"/>
          </p:nvPr>
        </p:nvSpPr>
        <p:spPr>
          <a:xfrm>
            <a:off x="1299917" y="2878052"/>
            <a:ext cx="6731456" cy="2141420"/>
          </a:xfrm>
        </p:spPr>
        <p:txBody>
          <a:bodyPr anchor="ctr"/>
          <a:lstStyle/>
          <a:p>
            <a:r>
              <a:rPr lang="en-US" dirty="0"/>
              <a:t>EFFECTIVE COMMUNICATION </a:t>
            </a:r>
          </a:p>
        </p:txBody>
      </p:sp>
      <p:sp>
        <p:nvSpPr>
          <p:cNvPr id="11" name="Subtitle 1">
            <a:extLst>
              <a:ext uri="{FF2B5EF4-FFF2-40B4-BE49-F238E27FC236}">
                <a16:creationId xmlns:a16="http://schemas.microsoft.com/office/drawing/2014/main" id="{FEBB1982-8022-3440-886B-F54C3C51C244}"/>
              </a:ext>
            </a:extLst>
          </p:cNvPr>
          <p:cNvSpPr txBox="1">
            <a:spLocks/>
          </p:cNvSpPr>
          <p:nvPr/>
        </p:nvSpPr>
        <p:spPr>
          <a:xfrm>
            <a:off x="1421411" y="4474722"/>
            <a:ext cx="4143828" cy="544749"/>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a:t>
            </a:r>
          </a:p>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a:t>
            </a:fld>
            <a:endParaRPr lang="en-US" dirty="0"/>
          </a:p>
        </p:txBody>
      </p:sp>
    </p:spTree>
    <p:extLst>
      <p:ext uri="{BB962C8B-B14F-4D97-AF65-F5344CB8AC3E}">
        <p14:creationId xmlns:p14="http://schemas.microsoft.com/office/powerpoint/2010/main" val="302813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dirty="0"/>
              <a:t>Characteristics of successful foster and adoptive parents</a:t>
            </a:r>
          </a:p>
        </p:txBody>
      </p:sp>
      <p:pic>
        <p:nvPicPr>
          <p:cNvPr id="13" name="Picture 12" descr="Illustrati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0A2D2DE6-CBAC-824C-8A3D-A06CAABCC5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3336" y="2257034"/>
            <a:ext cx="6667500" cy="3524250"/>
          </a:xfrm>
          <a:prstGeom prst="rect">
            <a:avLst/>
          </a:prstGeom>
        </p:spPr>
      </p:pic>
      <p:sp>
        <p:nvSpPr>
          <p:cNvPr id="6" name="Rectangle 5">
            <a:extLst>
              <a:ext uri="{FF2B5EF4-FFF2-40B4-BE49-F238E27FC236}">
                <a16:creationId xmlns:a16="http://schemas.microsoft.com/office/drawing/2014/main" id="{2364590B-0057-F04E-A490-F894B8F2A763}"/>
              </a:ext>
              <a:ext uri="{C183D7F6-B498-43B3-948B-1728B52AA6E4}">
                <adec:decorative xmlns:adec="http://schemas.microsoft.com/office/drawing/2017/decorative" val="1"/>
              </a:ext>
            </a:extLst>
          </p:cNvPr>
          <p:cNvSpPr/>
          <p:nvPr/>
        </p:nvSpPr>
        <p:spPr>
          <a:xfrm>
            <a:off x="4723078" y="4908362"/>
            <a:ext cx="1646603" cy="355083"/>
          </a:xfrm>
          <a:prstGeom prst="rect">
            <a:avLst/>
          </a:prstGeom>
          <a:solidFill>
            <a:srgbClr val="BA3427">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5A127787-0349-E74D-BE49-9EBA2F3A8287}"/>
              </a:ext>
              <a:ext uri="{C183D7F6-B498-43B3-948B-1728B52AA6E4}">
                <adec:decorative xmlns:adec="http://schemas.microsoft.com/office/drawing/2017/decorative" val="1"/>
              </a:ext>
            </a:extLst>
          </p:cNvPr>
          <p:cNvSpPr/>
          <p:nvPr/>
        </p:nvSpPr>
        <p:spPr>
          <a:xfrm>
            <a:off x="2206432" y="2909142"/>
            <a:ext cx="1646603" cy="355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D78D5F5A-0B45-8F46-997D-C9A4832D42C9}"/>
              </a:ext>
              <a:ext uri="{C183D7F6-B498-43B3-948B-1728B52AA6E4}">
                <adec:decorative xmlns:adec="http://schemas.microsoft.com/office/drawing/2017/decorative" val="1"/>
              </a:ext>
            </a:extLst>
          </p:cNvPr>
          <p:cNvSpPr/>
          <p:nvPr/>
        </p:nvSpPr>
        <p:spPr>
          <a:xfrm>
            <a:off x="1348968" y="4117079"/>
            <a:ext cx="1627814" cy="319509"/>
          </a:xfrm>
          <a:prstGeom prst="rect">
            <a:avLst/>
          </a:prstGeom>
          <a:solidFill>
            <a:srgbClr val="BA3427">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2C20B47D-1EB7-F947-BA9E-389B80808D02}"/>
              </a:ext>
              <a:ext uri="{C183D7F6-B498-43B3-948B-1728B52AA6E4}">
                <adec:decorative xmlns:adec="http://schemas.microsoft.com/office/drawing/2017/decorative" val="1"/>
              </a:ext>
            </a:extLst>
          </p:cNvPr>
          <p:cNvSpPr/>
          <p:nvPr/>
        </p:nvSpPr>
        <p:spPr>
          <a:xfrm>
            <a:off x="3039128" y="4091896"/>
            <a:ext cx="1627814" cy="355083"/>
          </a:xfrm>
          <a:prstGeom prst="rect">
            <a:avLst/>
          </a:prstGeom>
          <a:solidFill>
            <a:srgbClr val="BA3427">
              <a:alpha val="2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Slide Number Placeholder 1">
            <a:extLst>
              <a:ext uri="{FF2B5EF4-FFF2-40B4-BE49-F238E27FC236}">
                <a16:creationId xmlns:a16="http://schemas.microsoft.com/office/drawing/2014/main" id="{9A9F3BC2-AE76-FD43-830A-D3E74CA06464}"/>
              </a:ext>
            </a:extLst>
          </p:cNvPr>
          <p:cNvSpPr txBox="1">
            <a:spLocks/>
          </p:cNvSpPr>
          <p:nvPr/>
        </p:nvSpPr>
        <p:spPr>
          <a:xfrm>
            <a:off x="8744552" y="6472555"/>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10</a:t>
            </a:fld>
            <a:endParaRPr lang="en-US" sz="830" dirty="0">
              <a:solidFill>
                <a:schemeClr val="bg1"/>
              </a:solidFill>
            </a:endParaRPr>
          </a:p>
        </p:txBody>
      </p:sp>
    </p:spTree>
    <p:extLst>
      <p:ext uri="{BB962C8B-B14F-4D97-AF65-F5344CB8AC3E}">
        <p14:creationId xmlns:p14="http://schemas.microsoft.com/office/powerpoint/2010/main" val="425750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3051" y="385324"/>
            <a:ext cx="8219873" cy="1274322"/>
          </a:xfrm>
        </p:spPr>
        <p:txBody>
          <a:bodyPr/>
          <a:lstStyle/>
          <a:p>
            <a:r>
              <a:rPr lang="en-US" dirty="0"/>
              <a:t>Characteristics for effective communication, 1 of 2</a:t>
            </a:r>
          </a:p>
        </p:txBody>
      </p:sp>
      <p:sp>
        <p:nvSpPr>
          <p:cNvPr id="4" name="Rectangle 3"/>
          <p:cNvSpPr/>
          <p:nvPr/>
        </p:nvSpPr>
        <p:spPr>
          <a:xfrm>
            <a:off x="256971" y="1846640"/>
            <a:ext cx="8219873" cy="5632312"/>
          </a:xfrm>
          <a:prstGeom prst="rect">
            <a:avLst/>
          </a:prstGeom>
        </p:spPr>
        <p:txBody>
          <a:bodyPr wrap="square">
            <a:spAutoFit/>
          </a:bodyPr>
          <a:lstStyle/>
          <a:p>
            <a:r>
              <a:rPr lang="en-US" b="1" u="sng" dirty="0"/>
              <a:t>Emotionally Supportive/Nurturing:</a:t>
            </a:r>
          </a:p>
          <a:p>
            <a:pPr marL="285750" indent="-285750">
              <a:buFont typeface="Arial"/>
              <a:buChar char="•"/>
            </a:pPr>
            <a:r>
              <a:rPr lang="en-US" dirty="0"/>
              <a:t>Creating a supportive environment that gives the child a safe space to talk about their emotions</a:t>
            </a:r>
          </a:p>
          <a:p>
            <a:pPr marL="285750" indent="-285750">
              <a:buFont typeface="Arial"/>
              <a:buChar char="•"/>
            </a:pPr>
            <a:r>
              <a:rPr lang="en-US" dirty="0"/>
              <a:t>Children feel heard and understood when they have a supportive space they share with a calming guide to listen and support them</a:t>
            </a:r>
          </a:p>
          <a:p>
            <a:pPr marL="285750" indent="-285750">
              <a:buFont typeface="Arial"/>
              <a:buChar char="•"/>
            </a:pPr>
            <a:r>
              <a:rPr lang="en-US" dirty="0"/>
              <a:t>Listen more than you speak, allowing the child to find solutions for their problems</a:t>
            </a:r>
          </a:p>
          <a:p>
            <a:pPr marL="285750" indent="-285750">
              <a:buFont typeface="Arial"/>
              <a:buChar char="•"/>
            </a:pPr>
            <a:endParaRPr lang="en-US" dirty="0"/>
          </a:p>
          <a:p>
            <a:r>
              <a:rPr lang="en-US" b="1" u="sng" dirty="0"/>
              <a:t>Attunement:</a:t>
            </a:r>
          </a:p>
          <a:p>
            <a:pPr marL="285750" indent="-285750">
              <a:buFont typeface="Arial"/>
              <a:buChar char="•"/>
            </a:pPr>
            <a:r>
              <a:rPr lang="en-US" dirty="0"/>
              <a:t>Aware of, understand, and sensitive to the responses and needs of a child, even when the child does not directly express needs</a:t>
            </a:r>
          </a:p>
          <a:p>
            <a:pPr marL="285750" indent="-285750">
              <a:buFont typeface="Arial"/>
              <a:buChar char="•"/>
            </a:pPr>
            <a:r>
              <a:rPr lang="en-US" dirty="0"/>
              <a:t>In tune with child’s moods, rhythms and responses</a:t>
            </a:r>
          </a:p>
          <a:p>
            <a:pPr marL="285750" indent="-285750">
              <a:buFont typeface="Arial"/>
              <a:buChar char="•"/>
            </a:pPr>
            <a:r>
              <a:rPr lang="en-US" dirty="0"/>
              <a:t>In tune with child’s needs for physical contact, affection, security, stimulation and movement </a:t>
            </a:r>
          </a:p>
          <a:p>
            <a:pPr marL="285750" indent="-285750">
              <a:buFont typeface="Arial"/>
              <a:buChar char="•"/>
            </a:pPr>
            <a:r>
              <a:rPr lang="en-US" dirty="0"/>
              <a:t>Remaining calm in moments of stress as you help child manage their emotions</a:t>
            </a:r>
          </a:p>
          <a:p>
            <a:pPr marL="285750" indent="-285750">
              <a:buFont typeface="Arial"/>
              <a:buChar char="•"/>
            </a:pPr>
            <a:endParaRPr lang="en-US" dirty="0"/>
          </a:p>
          <a:p>
            <a:endParaRPr lang="en-US" dirty="0"/>
          </a:p>
          <a:p>
            <a:pPr marL="285750" indent="-285750">
              <a:buFont typeface="Arial"/>
              <a:buChar char="•"/>
            </a:pPr>
            <a:endParaRPr lang="en-US" dirty="0"/>
          </a:p>
          <a:p>
            <a:pPr marL="285750" indent="-285750">
              <a:buFont typeface="Arial"/>
              <a:buChar char="•"/>
            </a:pPr>
            <a:endParaRPr lang="en-US" dirty="0"/>
          </a:p>
        </p:txBody>
      </p:sp>
      <p:sp>
        <p:nvSpPr>
          <p:cNvPr id="2" name="Slide Number Placeholder 1"/>
          <p:cNvSpPr>
            <a:spLocks noGrp="1"/>
          </p:cNvSpPr>
          <p:nvPr>
            <p:ph type="sldNum" sz="quarter" idx="12"/>
          </p:nvPr>
        </p:nvSpPr>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24515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3051" y="385324"/>
            <a:ext cx="8219873" cy="1274322"/>
          </a:xfrm>
        </p:spPr>
        <p:txBody>
          <a:bodyPr/>
          <a:lstStyle/>
          <a:p>
            <a:r>
              <a:rPr lang="en-US" dirty="0"/>
              <a:t>Characteristics for effective communication, 2 of 2</a:t>
            </a:r>
          </a:p>
        </p:txBody>
      </p:sp>
      <p:sp>
        <p:nvSpPr>
          <p:cNvPr id="4" name="Rectangle 3"/>
          <p:cNvSpPr/>
          <p:nvPr/>
        </p:nvSpPr>
        <p:spPr>
          <a:xfrm>
            <a:off x="256971" y="1846640"/>
            <a:ext cx="8219873" cy="4646144"/>
          </a:xfrm>
          <a:prstGeom prst="rect">
            <a:avLst/>
          </a:prstGeom>
        </p:spPr>
        <p:txBody>
          <a:bodyPr wrap="square">
            <a:spAutoFit/>
          </a:bodyPr>
          <a:lstStyle/>
          <a:p>
            <a:endParaRPr lang="en-US" b="1" u="sng" dirty="0"/>
          </a:p>
          <a:p>
            <a:r>
              <a:rPr lang="en-US" b="1" u="sng" dirty="0"/>
              <a:t>Relationally-Oriented:</a:t>
            </a:r>
          </a:p>
          <a:p>
            <a:pPr marL="342900" marR="0" lvl="0" indent="-342900">
              <a:lnSpc>
                <a:spcPct val="107000"/>
              </a:lnSpc>
              <a:spcBef>
                <a:spcPts val="0"/>
              </a:spcBef>
              <a:spcAft>
                <a:spcPts val="0"/>
              </a:spcAft>
              <a:buFont typeface="Symbol" panose="05050102010706020507" pitchFamily="18" charset="2"/>
              <a:buChar cha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Parents recognize and value the relationships the child has with others including their family.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Parents show </a:t>
            </a:r>
            <a:r>
              <a:rPr lang="en-US" sz="1800" dirty="0">
                <a:effectLst/>
                <a:latin typeface="Arial" panose="020B0604020202020204" pitchFamily="34" charset="0"/>
                <a:ea typeface="Calibri" panose="020F0502020204030204" pitchFamily="34" charset="0"/>
                <a:cs typeface="Times New Roman" panose="02020603050405020304" pitchFamily="18" charset="0"/>
              </a:rPr>
              <a:t>respect for the child’s family and previous relationships, and to the child.</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Parents move beyond any anger or jealousy they may feel toward the child’s family in order to help the child </a:t>
            </a:r>
            <a:r>
              <a:rPr lang="en-US" sz="1800" dirty="0">
                <a:effectLst/>
                <a:latin typeface="Arial" panose="020B0604020202020204" pitchFamily="34" charset="0"/>
                <a:ea typeface="Calibri" panose="020F0502020204030204" pitchFamily="34" charset="0"/>
                <a:cs typeface="Times New Roman" panose="02020603050405020304" pitchFamily="18" charset="0"/>
              </a:rPr>
              <a:t>resolve relationship issues with their family members and former foster families.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solidFill>
                  <a:srgbClr val="000000"/>
                </a:solidFill>
                <a:effectLst/>
                <a:latin typeface="Arial" panose="020B0604020202020204" pitchFamily="34" charset="0"/>
                <a:ea typeface="Calibri" panose="020F0502020204030204" pitchFamily="34" charset="0"/>
              </a:rPr>
              <a:t>Parents are able to help a child grieve losses, maintain connections, and feel good about themselves.</a:t>
            </a:r>
            <a:endParaRPr lang="en-US" b="1" u="sng" dirty="0"/>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p:txBody>
      </p:sp>
      <p:sp>
        <p:nvSpPr>
          <p:cNvPr id="2" name="Slide Number Placeholder 1"/>
          <p:cNvSpPr>
            <a:spLocks noGrp="1"/>
          </p:cNvSpPr>
          <p:nvPr>
            <p:ph type="sldNum" sz="quarter" idx="12"/>
          </p:nvPr>
        </p:nvSpPr>
        <p:spPr/>
        <p:txBody>
          <a:bodyPr/>
          <a:lstStyle/>
          <a:p>
            <a:fld id="{773137DE-5778-4973-8EC8-21DEEF19827C}" type="slidenum">
              <a:rPr lang="en-US" smtClean="0"/>
              <a:pPr/>
              <a:t>12</a:t>
            </a:fld>
            <a:endParaRPr lang="en-US" dirty="0"/>
          </a:p>
        </p:txBody>
      </p:sp>
    </p:spTree>
    <p:extLst>
      <p:ext uri="{BB962C8B-B14F-4D97-AF65-F5344CB8AC3E}">
        <p14:creationId xmlns:p14="http://schemas.microsoft.com/office/powerpoint/2010/main" val="81594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A78DB4F-FDB4-5D41-9A03-F5E488F9098A}"/>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chemeClr val="tx1"/>
                </a:solidFill>
                <a:effectLst/>
                <a:uLnTx/>
                <a:uFillTx/>
                <a:latin typeface="Arial Rounded MT Bold"/>
                <a:ea typeface="+mj-ea"/>
                <a:cs typeface="Arial Rounded MT Bold"/>
              </a:rPr>
              <a:t>SECTION 2: </a:t>
            </a:r>
            <a:b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t>WHAT IS EFFECTIVE COMMUNICATION WITH CHILDREN?</a:t>
            </a:r>
            <a:endParaRPr kumimoji="0" lang="en-US" sz="3150" b="0" i="0" u="none" strike="noStrike" kern="1200" cap="all" spc="113" normalizeH="0" baseline="0" noProof="0" dirty="0">
              <a:ln>
                <a:noFill/>
              </a:ln>
              <a:solidFill>
                <a:schemeClr val="tx1"/>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260379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282A8-AC91-A748-A4E4-3E1474E491D1}"/>
              </a:ext>
            </a:extLst>
          </p:cNvPr>
          <p:cNvSpPr>
            <a:spLocks noGrp="1"/>
          </p:cNvSpPr>
          <p:nvPr>
            <p:ph type="title"/>
          </p:nvPr>
        </p:nvSpPr>
        <p:spPr/>
        <p:txBody>
          <a:bodyPr/>
          <a:lstStyle/>
          <a:p>
            <a:r>
              <a:rPr lang="en-US" dirty="0"/>
              <a:t>Key Elements of Effective Communication, 1 of 6</a:t>
            </a:r>
          </a:p>
        </p:txBody>
      </p:sp>
      <p:sp>
        <p:nvSpPr>
          <p:cNvPr id="7" name="Rectangle: Rounded Corners 6">
            <a:extLst>
              <a:ext uri="{FF2B5EF4-FFF2-40B4-BE49-F238E27FC236}">
                <a16:creationId xmlns:a16="http://schemas.microsoft.com/office/drawing/2014/main" id="{A10CEEC7-F1DD-43C7-A361-7DC6CCB487FC}"/>
              </a:ext>
              <a:ext uri="{C183D7F6-B498-43B3-948B-1728B52AA6E4}">
                <adec:decorative xmlns:adec="http://schemas.microsoft.com/office/drawing/2017/decorative" val="0"/>
              </a:ext>
            </a:extLst>
          </p:cNvPr>
          <p:cNvSpPr/>
          <p:nvPr/>
        </p:nvSpPr>
        <p:spPr>
          <a:xfrm>
            <a:off x="467930" y="1921063"/>
            <a:ext cx="2802890" cy="8977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bg1"/>
                </a:solidFill>
              </a:rPr>
              <a:t>Authentic listening</a:t>
            </a:r>
          </a:p>
        </p:txBody>
      </p:sp>
      <p:sp>
        <p:nvSpPr>
          <p:cNvPr id="8" name="Rectangle: Rounded Corners 7">
            <a:extLst>
              <a:ext uri="{FF2B5EF4-FFF2-40B4-BE49-F238E27FC236}">
                <a16:creationId xmlns:a16="http://schemas.microsoft.com/office/drawing/2014/main" id="{F02869E8-F65C-47F6-8057-5EAD9AF3E290}"/>
              </a:ext>
              <a:ext uri="{C183D7F6-B498-43B3-948B-1728B52AA6E4}">
                <adec:decorative xmlns:adec="http://schemas.microsoft.com/office/drawing/2017/decorative" val="1"/>
              </a:ext>
            </a:extLst>
          </p:cNvPr>
          <p:cNvSpPr/>
          <p:nvPr/>
        </p:nvSpPr>
        <p:spPr>
          <a:xfrm>
            <a:off x="467930" y="298014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 aware of triggers</a:t>
            </a:r>
          </a:p>
        </p:txBody>
      </p:sp>
      <p:sp>
        <p:nvSpPr>
          <p:cNvPr id="9" name="Rectangle: Rounded Corners 8">
            <a:extLst>
              <a:ext uri="{FF2B5EF4-FFF2-40B4-BE49-F238E27FC236}">
                <a16:creationId xmlns:a16="http://schemas.microsoft.com/office/drawing/2014/main" id="{3B32FDDF-6AED-4DA5-9EFD-7692033DBF50}"/>
              </a:ext>
              <a:ext uri="{C183D7F6-B498-43B3-948B-1728B52AA6E4}">
                <adec:decorative xmlns:adec="http://schemas.microsoft.com/office/drawing/2017/decorative" val="1"/>
              </a:ext>
            </a:extLst>
          </p:cNvPr>
          <p:cNvSpPr/>
          <p:nvPr/>
        </p:nvSpPr>
        <p:spPr>
          <a:xfrm>
            <a:off x="467930" y="409116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Use empowering language </a:t>
            </a:r>
          </a:p>
        </p:txBody>
      </p:sp>
      <p:sp>
        <p:nvSpPr>
          <p:cNvPr id="10" name="Rectangle: Rounded Corners 9">
            <a:extLst>
              <a:ext uri="{FF2B5EF4-FFF2-40B4-BE49-F238E27FC236}">
                <a16:creationId xmlns:a16="http://schemas.microsoft.com/office/drawing/2014/main" id="{E9DD8D01-613D-47F4-A5F1-BA018D72FFF4}"/>
              </a:ext>
              <a:ext uri="{C183D7F6-B498-43B3-948B-1728B52AA6E4}">
                <adec:decorative xmlns:adec="http://schemas.microsoft.com/office/drawing/2017/decorative" val="1"/>
              </a:ext>
            </a:extLst>
          </p:cNvPr>
          <p:cNvSpPr/>
          <p:nvPr/>
        </p:nvSpPr>
        <p:spPr>
          <a:xfrm>
            <a:off x="467930" y="519723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Express empathy</a:t>
            </a:r>
          </a:p>
        </p:txBody>
      </p:sp>
      <p:sp>
        <p:nvSpPr>
          <p:cNvPr id="11" name="Content Placeholder 10">
            <a:extLst>
              <a:ext uri="{FF2B5EF4-FFF2-40B4-BE49-F238E27FC236}">
                <a16:creationId xmlns:a16="http://schemas.microsoft.com/office/drawing/2014/main" id="{0C17C345-8910-4CC9-A669-9F7C74CECD47}"/>
              </a:ext>
            </a:extLst>
          </p:cNvPr>
          <p:cNvSpPr>
            <a:spLocks noGrp="1"/>
          </p:cNvSpPr>
          <p:nvPr>
            <p:ph idx="1"/>
          </p:nvPr>
        </p:nvSpPr>
        <p:spPr>
          <a:xfrm>
            <a:off x="3505201" y="4950372"/>
            <a:ext cx="5181600" cy="1145628"/>
          </a:xfrm>
        </p:spPr>
        <p:txBody>
          <a:bodyPr anchor="ctr">
            <a:normAutofit/>
          </a:bodyPr>
          <a:lstStyle/>
          <a:p>
            <a:pPr marL="34925" indent="0" algn="ctr">
              <a:buNone/>
            </a:pPr>
            <a:r>
              <a:rPr lang="en-US" sz="1800" dirty="0"/>
              <a:t>Validate the child’s feelings and point of view.</a:t>
            </a:r>
          </a:p>
        </p:txBody>
      </p:sp>
      <p:pic>
        <p:nvPicPr>
          <p:cNvPr id="12" name="Picture 4" descr="A man holding a young girl's hand and listening to her.">
            <a:extLst>
              <a:ext uri="{FF2B5EF4-FFF2-40B4-BE49-F238E27FC236}">
                <a16:creationId xmlns:a16="http://schemas.microsoft.com/office/drawing/2014/main" id="{97AFD74B-C357-49E0-A5DC-CEABBDC9B86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4" r="5336" b="14021"/>
          <a:stretch/>
        </p:blipFill>
        <p:spPr bwMode="auto">
          <a:xfrm>
            <a:off x="3505199" y="1905000"/>
            <a:ext cx="5181601" cy="304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FBB0D87-32D6-F247-80D1-574C0FF50D3E}"/>
              </a:ext>
            </a:extLst>
          </p:cNvPr>
          <p:cNvSpPr>
            <a:spLocks noGrp="1"/>
          </p:cNvSpPr>
          <p:nvPr>
            <p:ph type="sldNum" sz="quarter" idx="4"/>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1134420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282A8-AC91-A748-A4E4-3E1474E491D1}"/>
              </a:ext>
            </a:extLst>
          </p:cNvPr>
          <p:cNvSpPr>
            <a:spLocks noGrp="1"/>
          </p:cNvSpPr>
          <p:nvPr>
            <p:ph type="title"/>
          </p:nvPr>
        </p:nvSpPr>
        <p:spPr/>
        <p:txBody>
          <a:bodyPr/>
          <a:lstStyle/>
          <a:p>
            <a:r>
              <a:rPr lang="en-US" dirty="0"/>
              <a:t>Key Elements of Effective Communication, 2 of 6</a:t>
            </a:r>
          </a:p>
        </p:txBody>
      </p:sp>
      <p:sp>
        <p:nvSpPr>
          <p:cNvPr id="15" name="Rectangle: Rounded Corners 7">
            <a:extLst>
              <a:ext uri="{FF2B5EF4-FFF2-40B4-BE49-F238E27FC236}">
                <a16:creationId xmlns:a16="http://schemas.microsoft.com/office/drawing/2014/main" id="{39538396-C193-F94A-8807-5AA08769FD75}"/>
              </a:ext>
            </a:extLst>
          </p:cNvPr>
          <p:cNvSpPr/>
          <p:nvPr/>
        </p:nvSpPr>
        <p:spPr>
          <a:xfrm>
            <a:off x="467930" y="2980143"/>
            <a:ext cx="2802890" cy="8977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 aware of triggers</a:t>
            </a:r>
          </a:p>
        </p:txBody>
      </p:sp>
      <p:pic>
        <p:nvPicPr>
          <p:cNvPr id="5124" name="Picture 4" descr="A woman talking to a young girl.">
            <a:extLst>
              <a:ext uri="{FF2B5EF4-FFF2-40B4-BE49-F238E27FC236}">
                <a16:creationId xmlns:a16="http://schemas.microsoft.com/office/drawing/2014/main" id="{64B5BB98-A480-4DD5-A6F7-597049E7609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4" t="6913" r="1367" b="7277"/>
          <a:stretch/>
        </p:blipFill>
        <p:spPr bwMode="auto">
          <a:xfrm>
            <a:off x="3505201" y="1905000"/>
            <a:ext cx="5170869" cy="303486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0">
            <a:extLst>
              <a:ext uri="{FF2B5EF4-FFF2-40B4-BE49-F238E27FC236}">
                <a16:creationId xmlns:a16="http://schemas.microsoft.com/office/drawing/2014/main" id="{ED1C6A82-E348-B54F-A716-DAFF80ABD33E}"/>
              </a:ext>
            </a:extLst>
          </p:cNvPr>
          <p:cNvSpPr txBox="1">
            <a:spLocks/>
          </p:cNvSpPr>
          <p:nvPr/>
        </p:nvSpPr>
        <p:spPr>
          <a:xfrm>
            <a:off x="3505201" y="4929352"/>
            <a:ext cx="5181600" cy="1166648"/>
          </a:xfrm>
          <a:prstGeom prst="rect">
            <a:avLst/>
          </a:prstGeom>
        </p:spPr>
        <p:txBody>
          <a:bodyPr vert="horz" lIns="91440" tIns="45720" rIns="91440" bIns="45720" rtlCol="0" anchor="ctr">
            <a:norm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1800" dirty="0">
                <a:latin typeface="+mn-lt"/>
              </a:rPr>
              <a:t>Learn the child’s history to identify triggers, such as times in the routine or special days</a:t>
            </a:r>
            <a:r>
              <a:rPr lang="en-US" sz="1800" i="1" dirty="0">
                <a:latin typeface="+mn-lt"/>
                <a:cs typeface="Arial" panose="020B0604020202020204" pitchFamily="34" charset="0"/>
              </a:rPr>
              <a:t>.</a:t>
            </a:r>
            <a:endParaRPr lang="en-US" sz="1800" dirty="0">
              <a:latin typeface="+mn-lt"/>
            </a:endParaRPr>
          </a:p>
        </p:txBody>
      </p:sp>
      <p:sp>
        <p:nvSpPr>
          <p:cNvPr id="14" name="Rectangle: Rounded Corners 6">
            <a:extLst>
              <a:ext uri="{FF2B5EF4-FFF2-40B4-BE49-F238E27FC236}">
                <a16:creationId xmlns:a16="http://schemas.microsoft.com/office/drawing/2014/main" id="{7CECEC91-ED38-8A41-968D-DD2258530BF5}"/>
              </a:ext>
              <a:ext uri="{C183D7F6-B498-43B3-948B-1728B52AA6E4}">
                <adec:decorative xmlns:adec="http://schemas.microsoft.com/office/drawing/2017/decorative" val="1"/>
              </a:ext>
            </a:extLst>
          </p:cNvPr>
          <p:cNvSpPr/>
          <p:nvPr/>
        </p:nvSpPr>
        <p:spPr>
          <a:xfrm>
            <a:off x="467930" y="192106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Authentic listening</a:t>
            </a:r>
          </a:p>
        </p:txBody>
      </p:sp>
      <p:sp>
        <p:nvSpPr>
          <p:cNvPr id="16" name="Rectangle: Rounded Corners 8">
            <a:extLst>
              <a:ext uri="{FF2B5EF4-FFF2-40B4-BE49-F238E27FC236}">
                <a16:creationId xmlns:a16="http://schemas.microsoft.com/office/drawing/2014/main" id="{2481290F-3A5E-5049-8F1A-535FD02510C2}"/>
              </a:ext>
              <a:ext uri="{C183D7F6-B498-43B3-948B-1728B52AA6E4}">
                <adec:decorative xmlns:adec="http://schemas.microsoft.com/office/drawing/2017/decorative" val="1"/>
              </a:ext>
            </a:extLst>
          </p:cNvPr>
          <p:cNvSpPr/>
          <p:nvPr/>
        </p:nvSpPr>
        <p:spPr>
          <a:xfrm>
            <a:off x="467930" y="409116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Use empowering language </a:t>
            </a:r>
          </a:p>
        </p:txBody>
      </p:sp>
      <p:sp>
        <p:nvSpPr>
          <p:cNvPr id="17" name="Rectangle: Rounded Corners 9">
            <a:extLst>
              <a:ext uri="{FF2B5EF4-FFF2-40B4-BE49-F238E27FC236}">
                <a16:creationId xmlns:a16="http://schemas.microsoft.com/office/drawing/2014/main" id="{085DE927-EB84-4743-85DE-A0AFCD10A821}"/>
              </a:ext>
              <a:ext uri="{C183D7F6-B498-43B3-948B-1728B52AA6E4}">
                <adec:decorative xmlns:adec="http://schemas.microsoft.com/office/drawing/2017/decorative" val="1"/>
              </a:ext>
            </a:extLst>
          </p:cNvPr>
          <p:cNvSpPr/>
          <p:nvPr/>
        </p:nvSpPr>
        <p:spPr>
          <a:xfrm>
            <a:off x="467930" y="519723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Express empathy</a:t>
            </a:r>
          </a:p>
        </p:txBody>
      </p:sp>
      <p:sp>
        <p:nvSpPr>
          <p:cNvPr id="4" name="Slide Number Placeholder 3">
            <a:extLst>
              <a:ext uri="{FF2B5EF4-FFF2-40B4-BE49-F238E27FC236}">
                <a16:creationId xmlns:a16="http://schemas.microsoft.com/office/drawing/2014/main" id="{2FBB0D87-32D6-F247-80D1-574C0FF50D3E}"/>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157740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282A8-AC91-A748-A4E4-3E1474E491D1}"/>
              </a:ext>
            </a:extLst>
          </p:cNvPr>
          <p:cNvSpPr>
            <a:spLocks noGrp="1"/>
          </p:cNvSpPr>
          <p:nvPr>
            <p:ph type="title"/>
          </p:nvPr>
        </p:nvSpPr>
        <p:spPr/>
        <p:txBody>
          <a:bodyPr/>
          <a:lstStyle/>
          <a:p>
            <a:r>
              <a:rPr lang="en-US" dirty="0"/>
              <a:t>Key Elements of Effective Communication, 3 of 6</a:t>
            </a:r>
          </a:p>
        </p:txBody>
      </p:sp>
      <p:sp>
        <p:nvSpPr>
          <p:cNvPr id="14" name="Rectangle: Rounded Corners 7">
            <a:extLst>
              <a:ext uri="{FF2B5EF4-FFF2-40B4-BE49-F238E27FC236}">
                <a16:creationId xmlns:a16="http://schemas.microsoft.com/office/drawing/2014/main" id="{90AE3EFB-67DA-2A42-A75E-D069B8A10D0D}"/>
              </a:ext>
            </a:extLst>
          </p:cNvPr>
          <p:cNvSpPr/>
          <p:nvPr/>
        </p:nvSpPr>
        <p:spPr>
          <a:xfrm>
            <a:off x="467930" y="2980143"/>
            <a:ext cx="2802890" cy="8977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Be aware of triggers</a:t>
            </a:r>
          </a:p>
        </p:txBody>
      </p:sp>
      <p:pic>
        <p:nvPicPr>
          <p:cNvPr id="2052" name="Picture 4" descr="Photo of Goldfish Flavor Blasted Xtra Cheddar snack.">
            <a:extLst>
              <a:ext uri="{FF2B5EF4-FFF2-40B4-BE49-F238E27FC236}">
                <a16:creationId xmlns:a16="http://schemas.microsoft.com/office/drawing/2014/main" id="{092B8A69-4B48-4FFE-B0E2-968C12D0AA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484"/>
          <a:stretch/>
        </p:blipFill>
        <p:spPr bwMode="auto">
          <a:xfrm>
            <a:off x="4883206" y="1875098"/>
            <a:ext cx="2295027" cy="284065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6">
            <a:extLst>
              <a:ext uri="{FF2B5EF4-FFF2-40B4-BE49-F238E27FC236}">
                <a16:creationId xmlns:a16="http://schemas.microsoft.com/office/drawing/2014/main" id="{092892CF-EC38-F443-88FD-B0856563B7DD}"/>
              </a:ext>
              <a:ext uri="{C183D7F6-B498-43B3-948B-1728B52AA6E4}">
                <adec:decorative xmlns:adec="http://schemas.microsoft.com/office/drawing/2017/decorative" val="1"/>
              </a:ext>
            </a:extLst>
          </p:cNvPr>
          <p:cNvSpPr/>
          <p:nvPr/>
        </p:nvSpPr>
        <p:spPr>
          <a:xfrm>
            <a:off x="467930" y="192106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Authentic listening</a:t>
            </a:r>
          </a:p>
        </p:txBody>
      </p:sp>
      <p:sp>
        <p:nvSpPr>
          <p:cNvPr id="15" name="Rectangle: Rounded Corners 8">
            <a:extLst>
              <a:ext uri="{FF2B5EF4-FFF2-40B4-BE49-F238E27FC236}">
                <a16:creationId xmlns:a16="http://schemas.microsoft.com/office/drawing/2014/main" id="{49A62669-DFE3-E748-B544-F3EA64810798}"/>
              </a:ext>
              <a:ext uri="{C183D7F6-B498-43B3-948B-1728B52AA6E4}">
                <adec:decorative xmlns:adec="http://schemas.microsoft.com/office/drawing/2017/decorative" val="1"/>
              </a:ext>
            </a:extLst>
          </p:cNvPr>
          <p:cNvSpPr/>
          <p:nvPr/>
        </p:nvSpPr>
        <p:spPr>
          <a:xfrm>
            <a:off x="467930" y="409116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Use empowering language </a:t>
            </a:r>
          </a:p>
        </p:txBody>
      </p:sp>
      <p:sp>
        <p:nvSpPr>
          <p:cNvPr id="16" name="Rectangle: Rounded Corners 9">
            <a:extLst>
              <a:ext uri="{FF2B5EF4-FFF2-40B4-BE49-F238E27FC236}">
                <a16:creationId xmlns:a16="http://schemas.microsoft.com/office/drawing/2014/main" id="{C3946811-B4F4-0146-B5A7-4BBBEF83CB42}"/>
              </a:ext>
              <a:ext uri="{C183D7F6-B498-43B3-948B-1728B52AA6E4}">
                <adec:decorative xmlns:adec="http://schemas.microsoft.com/office/drawing/2017/decorative" val="1"/>
              </a:ext>
            </a:extLst>
          </p:cNvPr>
          <p:cNvSpPr/>
          <p:nvPr/>
        </p:nvSpPr>
        <p:spPr>
          <a:xfrm>
            <a:off x="467930" y="519723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Express empathy</a:t>
            </a:r>
          </a:p>
        </p:txBody>
      </p:sp>
      <p:sp>
        <p:nvSpPr>
          <p:cNvPr id="20" name="Content Placeholder 10">
            <a:extLst>
              <a:ext uri="{FF2B5EF4-FFF2-40B4-BE49-F238E27FC236}">
                <a16:creationId xmlns:a16="http://schemas.microsoft.com/office/drawing/2014/main" id="{714D6B8A-8A10-3D45-87DE-B70D80A9950A}"/>
              </a:ext>
            </a:extLst>
          </p:cNvPr>
          <p:cNvSpPr txBox="1">
            <a:spLocks/>
          </p:cNvSpPr>
          <p:nvPr/>
        </p:nvSpPr>
        <p:spPr>
          <a:xfrm>
            <a:off x="3505201" y="4235669"/>
            <a:ext cx="5181600" cy="1860332"/>
          </a:xfrm>
          <a:prstGeom prst="rect">
            <a:avLst/>
          </a:prstGeom>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1800" b="1" dirty="0">
                <a:solidFill>
                  <a:schemeClr val="accent2"/>
                </a:solidFill>
              </a:rPr>
              <a:t>Example of triggered behavior: </a:t>
            </a:r>
          </a:p>
          <a:p>
            <a:pPr marL="34925" indent="0">
              <a:buNone/>
            </a:pPr>
            <a:r>
              <a:rPr lang="en-US" sz="1800" b="1" dirty="0"/>
              <a:t>Food hoarding</a:t>
            </a:r>
          </a:p>
          <a:p>
            <a:r>
              <a:rPr lang="en-US" sz="1800" dirty="0"/>
              <a:t>Common among children who experienced early deprivation</a:t>
            </a:r>
          </a:p>
          <a:p>
            <a:r>
              <a:rPr lang="en-US" sz="1800" dirty="0"/>
              <a:t>Potential health hazard</a:t>
            </a:r>
          </a:p>
        </p:txBody>
      </p:sp>
      <p:sp>
        <p:nvSpPr>
          <p:cNvPr id="4" name="Slide Number Placeholder 3">
            <a:extLst>
              <a:ext uri="{FF2B5EF4-FFF2-40B4-BE49-F238E27FC236}">
                <a16:creationId xmlns:a16="http://schemas.microsoft.com/office/drawing/2014/main" id="{2FBB0D87-32D6-F247-80D1-574C0FF50D3E}"/>
              </a:ext>
            </a:extLst>
          </p:cNvPr>
          <p:cNvSpPr>
            <a:spLocks noGrp="1"/>
          </p:cNvSpPr>
          <p:nvPr>
            <p:ph type="sldNum" sz="quarter" idx="4"/>
          </p:nvPr>
        </p:nvSpPr>
        <p:spPr/>
        <p:txBody>
          <a:bodyPr/>
          <a:lstStyle/>
          <a:p>
            <a:fld id="{773137DE-5778-4973-8EC8-21DEEF19827C}" type="slidenum">
              <a:rPr lang="en-US" smtClean="0"/>
              <a:pPr/>
              <a:t>16</a:t>
            </a:fld>
            <a:endParaRPr lang="en-US" dirty="0"/>
          </a:p>
        </p:txBody>
      </p:sp>
    </p:spTree>
    <p:extLst>
      <p:ext uri="{BB962C8B-B14F-4D97-AF65-F5344CB8AC3E}">
        <p14:creationId xmlns:p14="http://schemas.microsoft.com/office/powerpoint/2010/main" val="311776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282A8-AC91-A748-A4E4-3E1474E491D1}"/>
              </a:ext>
            </a:extLst>
          </p:cNvPr>
          <p:cNvSpPr>
            <a:spLocks noGrp="1"/>
          </p:cNvSpPr>
          <p:nvPr>
            <p:ph type="title"/>
          </p:nvPr>
        </p:nvSpPr>
        <p:spPr/>
        <p:txBody>
          <a:bodyPr/>
          <a:lstStyle/>
          <a:p>
            <a:r>
              <a:rPr lang="en-US" dirty="0"/>
              <a:t>Key Elements of Effective Communication, 4 of 6</a:t>
            </a:r>
          </a:p>
        </p:txBody>
      </p:sp>
      <p:sp>
        <p:nvSpPr>
          <p:cNvPr id="14" name="Rectangle: Rounded Corners 8">
            <a:extLst>
              <a:ext uri="{FF2B5EF4-FFF2-40B4-BE49-F238E27FC236}">
                <a16:creationId xmlns:a16="http://schemas.microsoft.com/office/drawing/2014/main" id="{4012B0B1-9471-E243-8BBA-84BD8656B469}"/>
              </a:ext>
            </a:extLst>
          </p:cNvPr>
          <p:cNvSpPr/>
          <p:nvPr/>
        </p:nvSpPr>
        <p:spPr>
          <a:xfrm>
            <a:off x="467930" y="4091165"/>
            <a:ext cx="2802890" cy="8977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bg1"/>
                </a:solidFill>
              </a:rPr>
              <a:t>Use empowering language </a:t>
            </a:r>
          </a:p>
        </p:txBody>
      </p:sp>
      <p:pic>
        <p:nvPicPr>
          <p:cNvPr id="6146" name="Picture 2" descr="An older man talking to a teenager.">
            <a:extLst>
              <a:ext uri="{FF2B5EF4-FFF2-40B4-BE49-F238E27FC236}">
                <a16:creationId xmlns:a16="http://schemas.microsoft.com/office/drawing/2014/main" id="{4C4FF390-E276-4710-B201-64ED39A1D32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79" t="9372" r="6165" b="43066"/>
          <a:stretch/>
        </p:blipFill>
        <p:spPr bwMode="auto">
          <a:xfrm>
            <a:off x="3505200" y="1905000"/>
            <a:ext cx="5181601" cy="19522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6">
            <a:extLst>
              <a:ext uri="{FF2B5EF4-FFF2-40B4-BE49-F238E27FC236}">
                <a16:creationId xmlns:a16="http://schemas.microsoft.com/office/drawing/2014/main" id="{D374914C-6B55-C548-A54F-8970C1536E67}"/>
              </a:ext>
              <a:ext uri="{C183D7F6-B498-43B3-948B-1728B52AA6E4}">
                <adec:decorative xmlns:adec="http://schemas.microsoft.com/office/drawing/2017/decorative" val="1"/>
              </a:ext>
            </a:extLst>
          </p:cNvPr>
          <p:cNvSpPr/>
          <p:nvPr/>
        </p:nvSpPr>
        <p:spPr>
          <a:xfrm>
            <a:off x="467930" y="192106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Authentic listening</a:t>
            </a:r>
          </a:p>
        </p:txBody>
      </p:sp>
      <p:sp>
        <p:nvSpPr>
          <p:cNvPr id="13" name="Rectangle: Rounded Corners 7">
            <a:extLst>
              <a:ext uri="{FF2B5EF4-FFF2-40B4-BE49-F238E27FC236}">
                <a16:creationId xmlns:a16="http://schemas.microsoft.com/office/drawing/2014/main" id="{794BA54C-6761-B84D-9B7C-254F735296C0}"/>
              </a:ext>
              <a:ext uri="{C183D7F6-B498-43B3-948B-1728B52AA6E4}">
                <adec:decorative xmlns:adec="http://schemas.microsoft.com/office/drawing/2017/decorative" val="1"/>
              </a:ext>
            </a:extLst>
          </p:cNvPr>
          <p:cNvSpPr/>
          <p:nvPr/>
        </p:nvSpPr>
        <p:spPr>
          <a:xfrm>
            <a:off x="467930" y="298014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 aware of triggers</a:t>
            </a:r>
          </a:p>
        </p:txBody>
      </p:sp>
      <p:sp>
        <p:nvSpPr>
          <p:cNvPr id="15" name="Rectangle: Rounded Corners 9">
            <a:extLst>
              <a:ext uri="{FF2B5EF4-FFF2-40B4-BE49-F238E27FC236}">
                <a16:creationId xmlns:a16="http://schemas.microsoft.com/office/drawing/2014/main" id="{F8B0A5E1-6CE9-7243-B023-6D94EBE481E5}"/>
              </a:ext>
              <a:ext uri="{C183D7F6-B498-43B3-948B-1728B52AA6E4}">
                <adec:decorative xmlns:adec="http://schemas.microsoft.com/office/drawing/2017/decorative" val="1"/>
              </a:ext>
            </a:extLst>
          </p:cNvPr>
          <p:cNvSpPr/>
          <p:nvPr/>
        </p:nvSpPr>
        <p:spPr>
          <a:xfrm>
            <a:off x="467930" y="519723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Express empathy</a:t>
            </a:r>
          </a:p>
        </p:txBody>
      </p:sp>
      <p:sp>
        <p:nvSpPr>
          <p:cNvPr id="16" name="Content Placeholder 10">
            <a:extLst>
              <a:ext uri="{FF2B5EF4-FFF2-40B4-BE49-F238E27FC236}">
                <a16:creationId xmlns:a16="http://schemas.microsoft.com/office/drawing/2014/main" id="{9208EC56-8462-624E-A61A-91F0A03B15F0}"/>
              </a:ext>
            </a:extLst>
          </p:cNvPr>
          <p:cNvSpPr txBox="1">
            <a:spLocks/>
          </p:cNvSpPr>
          <p:nvPr/>
        </p:nvSpPr>
        <p:spPr>
          <a:xfrm>
            <a:off x="3505201" y="3997233"/>
            <a:ext cx="5181600" cy="2098767"/>
          </a:xfrm>
          <a:prstGeom prst="rect">
            <a:avLst/>
          </a:prstGeom>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r>
              <a:rPr lang="en-US" sz="1800" dirty="0"/>
              <a:t>Show no judgment, shaming, or blaming</a:t>
            </a:r>
          </a:p>
          <a:p>
            <a:r>
              <a:rPr lang="en-US" sz="1800" dirty="0"/>
              <a:t>Be clear and direct</a:t>
            </a:r>
            <a:r>
              <a:rPr lang="en-US" sz="1800" i="1" dirty="0">
                <a:latin typeface="Calibri" panose="020F0502020204030204" pitchFamily="34" charset="0"/>
                <a:cs typeface="Arial" panose="020B0604020202020204" pitchFamily="34" charset="0"/>
              </a:rPr>
              <a:t>.</a:t>
            </a:r>
            <a:endParaRPr lang="en-US" sz="1800" dirty="0"/>
          </a:p>
          <a:p>
            <a:r>
              <a:rPr lang="en-US" sz="1800" dirty="0"/>
              <a:t>Comment on the action, not the actor.</a:t>
            </a:r>
          </a:p>
          <a:p>
            <a:r>
              <a:rPr lang="en-US" sz="1800" dirty="0"/>
              <a:t>Encourage positive behaviors, hopes and dreams.</a:t>
            </a:r>
          </a:p>
          <a:p>
            <a:r>
              <a:rPr lang="en-US" sz="1800" dirty="0"/>
              <a:t>Reinforce belonging.</a:t>
            </a:r>
          </a:p>
          <a:p>
            <a:r>
              <a:rPr lang="en-US" sz="1800" dirty="0"/>
              <a:t>Express genuine affection.</a:t>
            </a:r>
          </a:p>
        </p:txBody>
      </p:sp>
      <p:sp>
        <p:nvSpPr>
          <p:cNvPr id="4" name="Slide Number Placeholder 3">
            <a:extLst>
              <a:ext uri="{FF2B5EF4-FFF2-40B4-BE49-F238E27FC236}">
                <a16:creationId xmlns:a16="http://schemas.microsoft.com/office/drawing/2014/main" id="{2FBB0D87-32D6-F247-80D1-574C0FF50D3E}"/>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276922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282A8-AC91-A748-A4E4-3E1474E491D1}"/>
              </a:ext>
            </a:extLst>
          </p:cNvPr>
          <p:cNvSpPr>
            <a:spLocks noGrp="1"/>
          </p:cNvSpPr>
          <p:nvPr>
            <p:ph type="title"/>
          </p:nvPr>
        </p:nvSpPr>
        <p:spPr/>
        <p:txBody>
          <a:bodyPr/>
          <a:lstStyle/>
          <a:p>
            <a:r>
              <a:rPr lang="en-US" dirty="0"/>
              <a:t>Key Elements of Effective Communication, 5 of 6</a:t>
            </a:r>
          </a:p>
        </p:txBody>
      </p:sp>
      <p:sp>
        <p:nvSpPr>
          <p:cNvPr id="16" name="Rectangle: Rounded Corners 8">
            <a:extLst>
              <a:ext uri="{FF2B5EF4-FFF2-40B4-BE49-F238E27FC236}">
                <a16:creationId xmlns:a16="http://schemas.microsoft.com/office/drawing/2014/main" id="{B5A25B9C-E40C-374E-A181-3C5DC0B62637}"/>
              </a:ext>
            </a:extLst>
          </p:cNvPr>
          <p:cNvSpPr/>
          <p:nvPr/>
        </p:nvSpPr>
        <p:spPr>
          <a:xfrm>
            <a:off x="467930" y="4091165"/>
            <a:ext cx="2802890" cy="8977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bg1"/>
                </a:solidFill>
              </a:rPr>
              <a:t>Use empowering language </a:t>
            </a:r>
          </a:p>
        </p:txBody>
      </p:sp>
      <p:pic>
        <p:nvPicPr>
          <p:cNvPr id="1026" name="Picture 2" descr="Phot of a bedroom with various items scattered on the bed. There are clothes on the floor and many items are not organized.">
            <a:extLst>
              <a:ext uri="{FF2B5EF4-FFF2-40B4-BE49-F238E27FC236}">
                <a16:creationId xmlns:a16="http://schemas.microsoft.com/office/drawing/2014/main" id="{F9A8FE54-AE24-47B9-A1D1-E33C49DBA1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65" t="7871" r="3824" b="13625"/>
          <a:stretch/>
        </p:blipFill>
        <p:spPr bwMode="auto">
          <a:xfrm>
            <a:off x="3505201" y="1905000"/>
            <a:ext cx="5181600" cy="299282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6">
            <a:extLst>
              <a:ext uri="{FF2B5EF4-FFF2-40B4-BE49-F238E27FC236}">
                <a16:creationId xmlns:a16="http://schemas.microsoft.com/office/drawing/2014/main" id="{179FD41D-C448-6C49-9BAC-8249A9CFD12C}"/>
              </a:ext>
              <a:ext uri="{C183D7F6-B498-43B3-948B-1728B52AA6E4}">
                <adec:decorative xmlns:adec="http://schemas.microsoft.com/office/drawing/2017/decorative" val="1"/>
              </a:ext>
            </a:extLst>
          </p:cNvPr>
          <p:cNvSpPr/>
          <p:nvPr/>
        </p:nvSpPr>
        <p:spPr>
          <a:xfrm>
            <a:off x="467930" y="192106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Authentic listening</a:t>
            </a:r>
          </a:p>
        </p:txBody>
      </p:sp>
      <p:sp>
        <p:nvSpPr>
          <p:cNvPr id="15" name="Rectangle: Rounded Corners 7">
            <a:extLst>
              <a:ext uri="{FF2B5EF4-FFF2-40B4-BE49-F238E27FC236}">
                <a16:creationId xmlns:a16="http://schemas.microsoft.com/office/drawing/2014/main" id="{6555F871-70AC-3B4B-8C7F-574F95CEBDDB}"/>
              </a:ext>
              <a:ext uri="{C183D7F6-B498-43B3-948B-1728B52AA6E4}">
                <adec:decorative xmlns:adec="http://schemas.microsoft.com/office/drawing/2017/decorative" val="1"/>
              </a:ext>
            </a:extLst>
          </p:cNvPr>
          <p:cNvSpPr/>
          <p:nvPr/>
        </p:nvSpPr>
        <p:spPr>
          <a:xfrm>
            <a:off x="467930" y="298014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 aware of triggers</a:t>
            </a:r>
          </a:p>
        </p:txBody>
      </p:sp>
      <p:sp>
        <p:nvSpPr>
          <p:cNvPr id="17" name="Rectangle: Rounded Corners 9">
            <a:extLst>
              <a:ext uri="{FF2B5EF4-FFF2-40B4-BE49-F238E27FC236}">
                <a16:creationId xmlns:a16="http://schemas.microsoft.com/office/drawing/2014/main" id="{0C3F8CDB-11D7-1D49-A303-7EFBAC0DB0D5}"/>
              </a:ext>
              <a:ext uri="{C183D7F6-B498-43B3-948B-1728B52AA6E4}">
                <adec:decorative xmlns:adec="http://schemas.microsoft.com/office/drawing/2017/decorative" val="1"/>
              </a:ext>
            </a:extLst>
          </p:cNvPr>
          <p:cNvSpPr/>
          <p:nvPr/>
        </p:nvSpPr>
        <p:spPr>
          <a:xfrm>
            <a:off x="467930" y="519723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Express empathy</a:t>
            </a:r>
          </a:p>
        </p:txBody>
      </p:sp>
      <p:sp>
        <p:nvSpPr>
          <p:cNvPr id="19" name="Content Placeholder 10">
            <a:extLst>
              <a:ext uri="{FF2B5EF4-FFF2-40B4-BE49-F238E27FC236}">
                <a16:creationId xmlns:a16="http://schemas.microsoft.com/office/drawing/2014/main" id="{31433B04-9EC1-AA4C-8767-66569481ABC9}"/>
              </a:ext>
            </a:extLst>
          </p:cNvPr>
          <p:cNvSpPr txBox="1">
            <a:spLocks/>
          </p:cNvSpPr>
          <p:nvPr/>
        </p:nvSpPr>
        <p:spPr>
          <a:xfrm>
            <a:off x="3505201" y="4897821"/>
            <a:ext cx="5181600" cy="1198179"/>
          </a:xfrm>
          <a:prstGeom prst="rect">
            <a:avLst/>
          </a:prstGeom>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endParaRPr lang="en-US" sz="1800" dirty="0">
              <a:solidFill>
                <a:schemeClr val="accent2"/>
              </a:solidFill>
              <a:latin typeface="+mn-lt"/>
            </a:endParaRPr>
          </a:p>
          <a:p>
            <a:pPr marL="34925" indent="0" algn="ctr">
              <a:buNone/>
            </a:pPr>
            <a:r>
              <a:rPr lang="en-US" sz="2000" dirty="0">
                <a:latin typeface="+mn-lt"/>
              </a:rPr>
              <a:t>Sonya, age 12, leaves her clothes on the floor and does not put them in the hamper for days. </a:t>
            </a:r>
          </a:p>
        </p:txBody>
      </p:sp>
      <p:sp>
        <p:nvSpPr>
          <p:cNvPr id="4" name="Slide Number Placeholder 3">
            <a:extLst>
              <a:ext uri="{FF2B5EF4-FFF2-40B4-BE49-F238E27FC236}">
                <a16:creationId xmlns:a16="http://schemas.microsoft.com/office/drawing/2014/main" id="{2FBB0D87-32D6-F247-80D1-574C0FF50D3E}"/>
              </a:ext>
            </a:extLst>
          </p:cNvPr>
          <p:cNvSpPr>
            <a:spLocks noGrp="1"/>
          </p:cNvSpPr>
          <p:nvPr>
            <p:ph type="sldNum" sz="quarter" idx="4"/>
          </p:nvPr>
        </p:nvSpPr>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347751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8282A8-AC91-A748-A4E4-3E1474E491D1}"/>
              </a:ext>
            </a:extLst>
          </p:cNvPr>
          <p:cNvSpPr>
            <a:spLocks noGrp="1"/>
          </p:cNvSpPr>
          <p:nvPr>
            <p:ph type="title"/>
          </p:nvPr>
        </p:nvSpPr>
        <p:spPr/>
        <p:txBody>
          <a:bodyPr/>
          <a:lstStyle/>
          <a:p>
            <a:r>
              <a:rPr lang="en-US" dirty="0"/>
              <a:t>Key Elements of Effective Communication, 6, of 6</a:t>
            </a:r>
          </a:p>
        </p:txBody>
      </p:sp>
      <p:sp>
        <p:nvSpPr>
          <p:cNvPr id="16" name="Rectangle: Rounded Corners 9">
            <a:extLst>
              <a:ext uri="{FF2B5EF4-FFF2-40B4-BE49-F238E27FC236}">
                <a16:creationId xmlns:a16="http://schemas.microsoft.com/office/drawing/2014/main" id="{45409EDC-11AA-7F4E-BE49-2DDA83130940}"/>
              </a:ext>
            </a:extLst>
          </p:cNvPr>
          <p:cNvSpPr/>
          <p:nvPr/>
        </p:nvSpPr>
        <p:spPr>
          <a:xfrm>
            <a:off x="467930" y="5197235"/>
            <a:ext cx="2802890" cy="8977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Express empathy</a:t>
            </a:r>
          </a:p>
        </p:txBody>
      </p:sp>
      <p:pic>
        <p:nvPicPr>
          <p:cNvPr id="13" name="Picture 2" descr="A woman staring at a toddler.">
            <a:extLst>
              <a:ext uri="{FF2B5EF4-FFF2-40B4-BE49-F238E27FC236}">
                <a16:creationId xmlns:a16="http://schemas.microsoft.com/office/drawing/2014/main" id="{059BAE23-0D7F-44F4-92F9-75EEC06D01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3" t="7535" r="2362" b="31699"/>
          <a:stretch/>
        </p:blipFill>
        <p:spPr bwMode="auto">
          <a:xfrm>
            <a:off x="3505202" y="1905001"/>
            <a:ext cx="5170868" cy="219403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6">
            <a:extLst>
              <a:ext uri="{FF2B5EF4-FFF2-40B4-BE49-F238E27FC236}">
                <a16:creationId xmlns:a16="http://schemas.microsoft.com/office/drawing/2014/main" id="{37B05DB6-05AA-9841-99F3-6F5DE544A33D}"/>
              </a:ext>
              <a:ext uri="{C183D7F6-B498-43B3-948B-1728B52AA6E4}">
                <adec:decorative xmlns:adec="http://schemas.microsoft.com/office/drawing/2017/decorative" val="1"/>
              </a:ext>
            </a:extLst>
          </p:cNvPr>
          <p:cNvSpPr/>
          <p:nvPr/>
        </p:nvSpPr>
        <p:spPr>
          <a:xfrm>
            <a:off x="467930" y="192106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Authentic listening</a:t>
            </a:r>
          </a:p>
        </p:txBody>
      </p:sp>
      <p:sp>
        <p:nvSpPr>
          <p:cNvPr id="14" name="Rectangle: Rounded Corners 7">
            <a:extLst>
              <a:ext uri="{FF2B5EF4-FFF2-40B4-BE49-F238E27FC236}">
                <a16:creationId xmlns:a16="http://schemas.microsoft.com/office/drawing/2014/main" id="{683B99E9-AC26-DE45-BD3A-EB8EB2459755}"/>
              </a:ext>
              <a:ext uri="{C183D7F6-B498-43B3-948B-1728B52AA6E4}">
                <adec:decorative xmlns:adec="http://schemas.microsoft.com/office/drawing/2017/decorative" val="1"/>
              </a:ext>
            </a:extLst>
          </p:cNvPr>
          <p:cNvSpPr/>
          <p:nvPr/>
        </p:nvSpPr>
        <p:spPr>
          <a:xfrm>
            <a:off x="467930" y="2980143"/>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 aware of triggers</a:t>
            </a:r>
          </a:p>
        </p:txBody>
      </p:sp>
      <p:sp>
        <p:nvSpPr>
          <p:cNvPr id="15" name="Rectangle: Rounded Corners 8">
            <a:extLst>
              <a:ext uri="{FF2B5EF4-FFF2-40B4-BE49-F238E27FC236}">
                <a16:creationId xmlns:a16="http://schemas.microsoft.com/office/drawing/2014/main" id="{D22EFAA7-D91E-B54E-912E-70737B6732C1}"/>
              </a:ext>
              <a:ext uri="{C183D7F6-B498-43B3-948B-1728B52AA6E4}">
                <adec:decorative xmlns:adec="http://schemas.microsoft.com/office/drawing/2017/decorative" val="1"/>
              </a:ext>
            </a:extLst>
          </p:cNvPr>
          <p:cNvSpPr/>
          <p:nvPr/>
        </p:nvSpPr>
        <p:spPr>
          <a:xfrm>
            <a:off x="467930" y="4091165"/>
            <a:ext cx="2802890" cy="89771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925" indent="0" algn="ctr">
              <a:spcBef>
                <a:spcPts val="1200"/>
              </a:spcBef>
              <a:spcAft>
                <a:spcPts val="1200"/>
              </a:spcAft>
              <a:buNone/>
            </a:pPr>
            <a:r>
              <a:rPr lang="en-US" dirty="0">
                <a:solidFill>
                  <a:schemeClr val="tx1"/>
                </a:solidFill>
              </a:rPr>
              <a:t>Use empowering language </a:t>
            </a:r>
          </a:p>
        </p:txBody>
      </p:sp>
      <p:sp>
        <p:nvSpPr>
          <p:cNvPr id="18" name="Content Placeholder 10">
            <a:extLst>
              <a:ext uri="{FF2B5EF4-FFF2-40B4-BE49-F238E27FC236}">
                <a16:creationId xmlns:a16="http://schemas.microsoft.com/office/drawing/2014/main" id="{70152D55-2371-A246-9561-AD0E1B56540F}"/>
              </a:ext>
            </a:extLst>
          </p:cNvPr>
          <p:cNvSpPr txBox="1">
            <a:spLocks/>
          </p:cNvSpPr>
          <p:nvPr/>
        </p:nvSpPr>
        <p:spPr>
          <a:xfrm>
            <a:off x="3505201" y="4162097"/>
            <a:ext cx="5181600" cy="1933904"/>
          </a:xfrm>
          <a:prstGeom prst="rect">
            <a:avLst/>
          </a:prstGeom>
        </p:spPr>
        <p:txBody>
          <a:bodyPr vert="horz" lIns="91440" tIns="45720" rIns="91440" bIns="45720" rtlCol="0" anchor="ctr">
            <a:noAutofit/>
          </a:bodyPr>
          <a:lstStyle>
            <a:lvl1pPr marL="290513" indent="-255588"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r>
              <a:rPr lang="en-US" sz="1800" dirty="0"/>
              <a:t>Express both verbally and non-verbally.</a:t>
            </a:r>
          </a:p>
          <a:p>
            <a:r>
              <a:rPr lang="en-US" sz="1800" dirty="0"/>
              <a:t>Respond with empathetic statements.</a:t>
            </a:r>
          </a:p>
          <a:p>
            <a:r>
              <a:rPr lang="en-US" sz="1800" dirty="0"/>
              <a:t>Stay calm and relaxed.</a:t>
            </a:r>
          </a:p>
          <a:p>
            <a:r>
              <a:rPr lang="en-US" sz="1800" dirty="0"/>
              <a:t>Make eye contact (as appropriate). </a:t>
            </a:r>
          </a:p>
          <a:p>
            <a:r>
              <a:rPr lang="en-US" sz="1800" dirty="0"/>
              <a:t>Gently touch (if appropriate).</a:t>
            </a:r>
          </a:p>
        </p:txBody>
      </p:sp>
      <p:sp>
        <p:nvSpPr>
          <p:cNvPr id="4" name="Slide Number Placeholder 3">
            <a:extLst>
              <a:ext uri="{FF2B5EF4-FFF2-40B4-BE49-F238E27FC236}">
                <a16:creationId xmlns:a16="http://schemas.microsoft.com/office/drawing/2014/main" id="{2FBB0D87-32D6-F247-80D1-574C0FF50D3E}"/>
              </a:ext>
            </a:extLst>
          </p:cNvPr>
          <p:cNvSpPr>
            <a:spLocks noGrp="1"/>
          </p:cNvSpPr>
          <p:nvPr>
            <p:ph type="sldNum" sz="quarter" idx="4"/>
          </p:nvPr>
        </p:nvSpPr>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8397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To prepare for the CLASS</a:t>
            </a:r>
          </a:p>
        </p:txBody>
      </p:sp>
      <p:sp>
        <p:nvSpPr>
          <p:cNvPr id="12" name="Content Placeholder 11">
            <a:extLst>
              <a:ext uri="{FF2B5EF4-FFF2-40B4-BE49-F238E27FC236}">
                <a16:creationId xmlns:a16="http://schemas.microsoft.com/office/drawing/2014/main" id="{0FEBF11E-F233-3D44-91C1-B53C72AC749F}"/>
              </a:ext>
            </a:extLst>
          </p:cNvPr>
          <p:cNvSpPr>
            <a:spLocks noGrp="1"/>
          </p:cNvSpPr>
          <p:nvPr>
            <p:ph idx="1"/>
          </p:nvPr>
        </p:nvSpPr>
        <p:spPr/>
        <p:txBody>
          <a:bodyPr/>
          <a:lstStyle/>
          <a:p>
            <a:r>
              <a:rPr lang="en-US" dirty="0"/>
              <a:t>See Notes view</a:t>
            </a:r>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30340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F0422E-2D5D-4CE6-B012-B56217FC4506}"/>
              </a:ext>
            </a:extLst>
          </p:cNvPr>
          <p:cNvSpPr>
            <a:spLocks noGrp="1"/>
          </p:cNvSpPr>
          <p:nvPr>
            <p:ph type="title"/>
          </p:nvPr>
        </p:nvSpPr>
        <p:spPr>
          <a:xfrm>
            <a:off x="686003" y="550532"/>
            <a:ext cx="7722166" cy="1054394"/>
          </a:xfrm>
        </p:spPr>
        <p:txBody>
          <a:bodyPr anchor="ctr">
            <a:normAutofit/>
          </a:bodyPr>
          <a:lstStyle/>
          <a:p>
            <a:r>
              <a:rPr lang="en-US" sz="2400" dirty="0"/>
              <a:t>Effective communication </a:t>
            </a:r>
            <a:br>
              <a:rPr lang="en-US" sz="2400" dirty="0"/>
            </a:br>
            <a:r>
              <a:rPr lang="en-US" sz="2400" dirty="0"/>
              <a:t>with children and teens</a:t>
            </a:r>
          </a:p>
        </p:txBody>
      </p:sp>
      <p:pic>
        <p:nvPicPr>
          <p:cNvPr id="5" name="Content Placeholder 4" descr="Illustration of a video player button.">
            <a:extLst>
              <a:ext uri="{FF2B5EF4-FFF2-40B4-BE49-F238E27FC236}">
                <a16:creationId xmlns:a16="http://schemas.microsoft.com/office/drawing/2014/main" id="{1109F607-D95C-4B60-84E4-E1E3E4BFBC6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5033" y="1928305"/>
            <a:ext cx="5341187" cy="4198173"/>
          </a:xfrm>
          <a:prstGeom prst="rect">
            <a:avLst/>
          </a:prstGeom>
          <a:noFill/>
        </p:spPr>
      </p:pic>
      <p:sp>
        <p:nvSpPr>
          <p:cNvPr id="4" name="Slide Number Placeholder 3">
            <a:extLst>
              <a:ext uri="{FF2B5EF4-FFF2-40B4-BE49-F238E27FC236}">
                <a16:creationId xmlns:a16="http://schemas.microsoft.com/office/drawing/2014/main" id="{1C2399AB-EF0A-473A-9090-4F3A02AD4AA2}"/>
              </a:ext>
            </a:extLst>
          </p:cNvPr>
          <p:cNvSpPr>
            <a:spLocks noGrp="1"/>
          </p:cNvSpPr>
          <p:nvPr>
            <p:ph type="sldNum" sz="quarter" idx="4"/>
          </p:nvPr>
        </p:nvSpPr>
        <p:spPr>
          <a:xfrm>
            <a:off x="8744552" y="6457057"/>
            <a:ext cx="321810" cy="245659"/>
          </a:xfrm>
        </p:spPr>
        <p:txBody>
          <a:bodyPr wrap="square" anchor="ctr">
            <a:normAutofit/>
          </a:bodyPr>
          <a:lstStyle/>
          <a:p>
            <a:pPr>
              <a:spcAft>
                <a:spcPts val="600"/>
              </a:spcAft>
            </a:pPr>
            <a:fld id="{773137DE-5778-4973-8EC8-21DEEF19827C}" type="slidenum">
              <a:rPr lang="en-US" smtClean="0"/>
              <a:pPr>
                <a:spcAft>
                  <a:spcPts val="600"/>
                </a:spcAft>
              </a:pPr>
              <a:t>20</a:t>
            </a:fld>
            <a:endParaRPr lang="en-US" dirty="0"/>
          </a:p>
        </p:txBody>
      </p:sp>
    </p:spTree>
    <p:extLst>
      <p:ext uri="{BB962C8B-B14F-4D97-AF65-F5344CB8AC3E}">
        <p14:creationId xmlns:p14="http://schemas.microsoft.com/office/powerpoint/2010/main" val="68758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8833D-4F94-4324-8957-1EC5E03C5E06}"/>
              </a:ext>
            </a:extLst>
          </p:cNvPr>
          <p:cNvSpPr>
            <a:spLocks noGrp="1"/>
          </p:cNvSpPr>
          <p:nvPr>
            <p:ph type="title"/>
          </p:nvPr>
        </p:nvSpPr>
        <p:spPr>
          <a:xfrm>
            <a:off x="686003" y="550532"/>
            <a:ext cx="7722166" cy="1054394"/>
          </a:xfrm>
        </p:spPr>
        <p:txBody>
          <a:bodyPr anchor="ctr">
            <a:normAutofit/>
          </a:bodyPr>
          <a:lstStyle/>
          <a:p>
            <a:r>
              <a:rPr lang="en-US" dirty="0"/>
              <a:t>Practical strategies for caregivers</a:t>
            </a:r>
          </a:p>
        </p:txBody>
      </p:sp>
      <p:pic>
        <p:nvPicPr>
          <p:cNvPr id="6" name="Picture 2" descr="A family sitting on a couch.">
            <a:extLst>
              <a:ext uri="{FF2B5EF4-FFF2-40B4-BE49-F238E27FC236}">
                <a16:creationId xmlns:a16="http://schemas.microsoft.com/office/drawing/2014/main" id="{8219DE45-E2BF-4263-96D3-7EAC6C02BE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0" r="10772" b="2"/>
          <a:stretch/>
        </p:blipFill>
        <p:spPr bwMode="auto">
          <a:xfrm>
            <a:off x="457200" y="2011742"/>
            <a:ext cx="4038600" cy="4114738"/>
          </a:xfrm>
          <a:prstGeom prst="rect">
            <a:avLst/>
          </a:prstGeom>
          <a:solidFill>
            <a:srgbClr val="FFFFFF"/>
          </a:solidFill>
        </p:spPr>
      </p:pic>
      <p:sp>
        <p:nvSpPr>
          <p:cNvPr id="5" name="Content Placeholder 4">
            <a:extLst>
              <a:ext uri="{FF2B5EF4-FFF2-40B4-BE49-F238E27FC236}">
                <a16:creationId xmlns:a16="http://schemas.microsoft.com/office/drawing/2014/main" id="{7CE0D361-70CB-4F00-905A-12B08F1207E0}"/>
              </a:ext>
            </a:extLst>
          </p:cNvPr>
          <p:cNvSpPr>
            <a:spLocks noGrp="1"/>
          </p:cNvSpPr>
          <p:nvPr>
            <p:ph sz="half" idx="2"/>
          </p:nvPr>
        </p:nvSpPr>
        <p:spPr>
          <a:xfrm>
            <a:off x="4648200" y="1828801"/>
            <a:ext cx="4038600" cy="4628256"/>
          </a:xfrm>
        </p:spPr>
        <p:txBody>
          <a:bodyPr>
            <a:noAutofit/>
          </a:bodyPr>
          <a:lstStyle/>
          <a:p>
            <a:pPr>
              <a:buFont typeface="Wingdings" panose="05000000000000000000" pitchFamily="2" charset="2"/>
              <a:buChar char="ü"/>
            </a:pPr>
            <a:r>
              <a:rPr lang="en-US" sz="2000" dirty="0"/>
              <a:t>Stay curious and open</a:t>
            </a:r>
          </a:p>
          <a:p>
            <a:pPr>
              <a:buFont typeface="Wingdings" panose="05000000000000000000" pitchFamily="2" charset="2"/>
              <a:buChar char="ü"/>
            </a:pPr>
            <a:r>
              <a:rPr lang="en-US" sz="2000" dirty="0"/>
              <a:t>Speak at a level the child understands</a:t>
            </a:r>
          </a:p>
          <a:p>
            <a:pPr>
              <a:buFont typeface="Wingdings" panose="05000000000000000000" pitchFamily="2" charset="2"/>
              <a:buChar char="ü"/>
            </a:pPr>
            <a:r>
              <a:rPr lang="en-US" sz="2000" dirty="0"/>
              <a:t>Have a calm attitude </a:t>
            </a:r>
          </a:p>
          <a:p>
            <a:pPr>
              <a:buFont typeface="Wingdings" panose="05000000000000000000" pitchFamily="2" charset="2"/>
              <a:buChar char="ü"/>
            </a:pPr>
            <a:r>
              <a:rPr lang="en-US" sz="2000" dirty="0"/>
              <a:t>Pay attention to your body language, face &amp; voice</a:t>
            </a:r>
          </a:p>
          <a:p>
            <a:pPr>
              <a:buFont typeface="Wingdings" panose="05000000000000000000" pitchFamily="2" charset="2"/>
              <a:buChar char="ü"/>
            </a:pPr>
            <a:r>
              <a:rPr lang="en-US" sz="2000" dirty="0"/>
              <a:t>Acknowledge what the child is communicating, including feelings </a:t>
            </a:r>
          </a:p>
          <a:p>
            <a:pPr>
              <a:buFont typeface="Wingdings" panose="05000000000000000000" pitchFamily="2" charset="2"/>
              <a:buChar char="ü"/>
            </a:pPr>
            <a:r>
              <a:rPr lang="en-US" sz="2000" dirty="0"/>
              <a:t>Remember a sense of humor without minimizing seriousness </a:t>
            </a:r>
          </a:p>
          <a:p>
            <a:pPr>
              <a:buFont typeface="Wingdings" panose="05000000000000000000" pitchFamily="2" charset="2"/>
              <a:buChar char="ü"/>
            </a:pPr>
            <a:r>
              <a:rPr lang="en-US" sz="2000" dirty="0"/>
              <a:t>Talk in person if you can</a:t>
            </a:r>
          </a:p>
          <a:p>
            <a:pPr>
              <a:buFont typeface="Wingdings" panose="05000000000000000000" pitchFamily="2" charset="2"/>
              <a:buChar char="ü"/>
            </a:pPr>
            <a:r>
              <a:rPr lang="en-US" sz="2000" dirty="0"/>
              <a:t>Practice!</a:t>
            </a:r>
          </a:p>
        </p:txBody>
      </p:sp>
      <p:sp>
        <p:nvSpPr>
          <p:cNvPr id="3" name="Slide Number Placeholder 2">
            <a:extLst>
              <a:ext uri="{FF2B5EF4-FFF2-40B4-BE49-F238E27FC236}">
                <a16:creationId xmlns:a16="http://schemas.microsoft.com/office/drawing/2014/main" id="{B10B44B6-0A09-43BE-8C49-2D9B23356925}"/>
              </a:ext>
            </a:extLst>
          </p:cNvPr>
          <p:cNvSpPr>
            <a:spLocks noGrp="1"/>
          </p:cNvSpPr>
          <p:nvPr>
            <p:ph type="sldNum" sz="quarter" idx="4"/>
          </p:nvPr>
        </p:nvSpPr>
        <p:spPr>
          <a:xfrm>
            <a:off x="8744552" y="6457057"/>
            <a:ext cx="321810" cy="245659"/>
          </a:xfrm>
        </p:spPr>
        <p:txBody>
          <a:bodyPr wrap="square" anchor="ctr">
            <a:normAutofit/>
          </a:bodyPr>
          <a:lstStyle/>
          <a:p>
            <a:pPr>
              <a:spcAft>
                <a:spcPts val="600"/>
              </a:spcAft>
            </a:pPr>
            <a:fld id="{773137DE-5778-4973-8EC8-21DEEF19827C}" type="slidenum">
              <a:rPr lang="en-US" smtClean="0"/>
              <a:pPr>
                <a:spcAft>
                  <a:spcPts val="600"/>
                </a:spcAft>
              </a:pPr>
              <a:t>21</a:t>
            </a:fld>
            <a:endParaRPr lang="en-US" dirty="0"/>
          </a:p>
        </p:txBody>
      </p:sp>
    </p:spTree>
    <p:extLst>
      <p:ext uri="{BB962C8B-B14F-4D97-AF65-F5344CB8AC3E}">
        <p14:creationId xmlns:p14="http://schemas.microsoft.com/office/powerpoint/2010/main" val="261805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A78DB4F-FDB4-5D41-9A03-F5E488F9098A}"/>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chemeClr val="tx1"/>
                </a:solidFill>
                <a:effectLst/>
                <a:uLnTx/>
                <a:uFillTx/>
                <a:latin typeface="Arial Rounded MT Bold"/>
                <a:ea typeface="+mj-ea"/>
                <a:cs typeface="Arial Rounded MT Bold"/>
              </a:rPr>
              <a:t>SECTION 3: </a:t>
            </a:r>
            <a:b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t>HAVING </a:t>
            </a:r>
            <a:r>
              <a:rPr kumimoji="0" lang="en-US" sz="3150" b="1" i="0" u="none" strike="noStrike" kern="1200" cap="all" spc="113" normalizeH="0" baseline="0" noProof="0" dirty="0">
                <a:ln>
                  <a:noFill/>
                </a:ln>
                <a:solidFill>
                  <a:schemeClr val="tx1"/>
                </a:solidFill>
                <a:effectLst/>
                <a:uLnTx/>
                <a:uFillTx/>
                <a:latin typeface="Arial Rounded MT Bold"/>
                <a:ea typeface="+mj-ea"/>
                <a:cs typeface="Arial Rounded MT Bold"/>
              </a:rPr>
              <a:t>Sensitive Conversations</a:t>
            </a:r>
            <a:endParaRPr kumimoji="0" lang="en-US" sz="3150" b="0" i="0" u="none" strike="noStrike" kern="1200" cap="all" spc="113" normalizeH="0" baseline="0" noProof="0" dirty="0">
              <a:ln>
                <a:noFill/>
              </a:ln>
              <a:solidFill>
                <a:schemeClr val="tx1"/>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1707562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F0F183D-40D9-4285-9AF4-3BFABD2E739A}"/>
              </a:ext>
            </a:extLst>
          </p:cNvPr>
          <p:cNvSpPr>
            <a:spLocks noGrp="1"/>
          </p:cNvSpPr>
          <p:nvPr>
            <p:ph type="title"/>
          </p:nvPr>
        </p:nvSpPr>
        <p:spPr/>
        <p:txBody>
          <a:bodyPr/>
          <a:lstStyle/>
          <a:p>
            <a:r>
              <a:rPr lang="en-US" dirty="0"/>
              <a:t>Flipchart ACTIVITY</a:t>
            </a:r>
          </a:p>
        </p:txBody>
      </p:sp>
      <p:sp>
        <p:nvSpPr>
          <p:cNvPr id="6" name="TextBox 5">
            <a:extLst>
              <a:ext uri="{FF2B5EF4-FFF2-40B4-BE49-F238E27FC236}">
                <a16:creationId xmlns:a16="http://schemas.microsoft.com/office/drawing/2014/main" id="{3DD8BAB5-0A6C-5E44-95DF-6F197489A22E}"/>
              </a:ext>
            </a:extLst>
          </p:cNvPr>
          <p:cNvSpPr txBox="1"/>
          <p:nvPr/>
        </p:nvSpPr>
        <p:spPr>
          <a:xfrm>
            <a:off x="188198" y="2560913"/>
            <a:ext cx="8219971" cy="523220"/>
          </a:xfrm>
          <a:prstGeom prst="rect">
            <a:avLst/>
          </a:prstGeom>
          <a:noFill/>
        </p:spPr>
        <p:txBody>
          <a:bodyPr wrap="square" rtlCol="0">
            <a:spAutoFit/>
          </a:bodyPr>
          <a:lstStyle/>
          <a:p>
            <a:pPr algn="ctr"/>
            <a:r>
              <a:rPr lang="en-US" sz="2800" b="1" dirty="0">
                <a:solidFill>
                  <a:srgbClr val="183250"/>
                </a:solidFill>
                <a:latin typeface="+mj-lt"/>
              </a:rPr>
              <a:t>Difficult Topics</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12"/>
          </p:nvPr>
        </p:nvSpPr>
        <p:spPr/>
        <p:txBody>
          <a:bodyPr/>
          <a:lstStyle/>
          <a:p>
            <a:fld id="{773137DE-5778-4973-8EC8-21DEEF19827C}" type="slidenum">
              <a:rPr lang="en-US" smtClean="0"/>
              <a:pPr/>
              <a:t>23</a:t>
            </a:fld>
            <a:endParaRPr lang="en-US" dirty="0"/>
          </a:p>
        </p:txBody>
      </p:sp>
      <p:pic>
        <p:nvPicPr>
          <p:cNvPr id="7" name="Picture 6">
            <a:extLst>
              <a:ext uri="{FF2B5EF4-FFF2-40B4-BE49-F238E27FC236}">
                <a16:creationId xmlns:a16="http://schemas.microsoft.com/office/drawing/2014/main" id="{50C427FD-6664-634B-9C5D-41AD06186B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35831" y="674613"/>
            <a:ext cx="734468" cy="868948"/>
          </a:xfrm>
          <a:prstGeom prst="rect">
            <a:avLst/>
          </a:prstGeom>
        </p:spPr>
      </p:pic>
    </p:spTree>
    <p:extLst>
      <p:ext uri="{BB962C8B-B14F-4D97-AF65-F5344CB8AC3E}">
        <p14:creationId xmlns:p14="http://schemas.microsoft.com/office/powerpoint/2010/main" val="44385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dirty="0"/>
              <a:t>Bruce Perry:  </a:t>
            </a:r>
            <a:r>
              <a:rPr lang="en-US" i="1" dirty="0"/>
              <a:t>Being Parallel to allow the child open Communication</a:t>
            </a:r>
          </a:p>
        </p:txBody>
      </p:sp>
      <p:pic>
        <p:nvPicPr>
          <p:cNvPr id="5" name="Picture 4" descr="Illustration of a video player button.">
            <a:extLst>
              <a:ext uri="{FF2B5EF4-FFF2-40B4-BE49-F238E27FC236}">
                <a16:creationId xmlns:a16="http://schemas.microsoft.com/office/drawing/2014/main" id="{31C1EA74-D48D-4550-B5AD-698BEE6C28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144" y="1767847"/>
            <a:ext cx="5929711" cy="4660752"/>
          </a:xfrm>
          <a:prstGeom prst="rect">
            <a:avLst/>
          </a:prstGeom>
        </p:spPr>
      </p:pic>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2553219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BEBDB8C3-41AB-FE49-A91D-C5E963482649}"/>
              </a:ext>
            </a:extLst>
          </p:cNvPr>
          <p:cNvSpPr txBox="1">
            <a:spLocks noGrp="1"/>
          </p:cNvSpPr>
          <p:nvPr>
            <p:ph type="title" idx="4294967295"/>
          </p:nvPr>
        </p:nvSpPr>
        <p:spPr>
          <a:xfrm>
            <a:off x="1299916" y="3429000"/>
            <a:ext cx="6025558"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chemeClr val="tx1"/>
                </a:solidFill>
                <a:effectLst/>
                <a:uLnTx/>
                <a:uFillTx/>
                <a:latin typeface="Arial Rounded MT Bold"/>
                <a:ea typeface="+mj-ea"/>
                <a:cs typeface="Arial Rounded MT Bold"/>
              </a:rPr>
              <a:t>SECTION 4: </a:t>
            </a:r>
            <a:b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t>PRACTICING </a:t>
            </a:r>
            <a:r>
              <a:rPr kumimoji="0" lang="en-US" sz="3150" b="1" i="0" u="none" strike="noStrike" kern="1200" cap="all" spc="113" normalizeH="0" baseline="0" noProof="0" dirty="0">
                <a:ln>
                  <a:noFill/>
                </a:ln>
                <a:solidFill>
                  <a:schemeClr val="tx1"/>
                </a:solidFill>
                <a:effectLst/>
                <a:uLnTx/>
                <a:uFillTx/>
                <a:latin typeface="Arial Rounded MT Bold"/>
                <a:ea typeface="+mj-ea"/>
                <a:cs typeface="Arial Rounded MT Bold"/>
              </a:rPr>
              <a:t>Communication </a:t>
            </a: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1" i="0" u="none" strike="noStrike" kern="1200" cap="all" spc="113" normalizeH="0" baseline="0" noProof="0" dirty="0">
                <a:ln>
                  <a:noFill/>
                </a:ln>
                <a:solidFill>
                  <a:schemeClr val="tx1"/>
                </a:solidFill>
                <a:effectLst/>
                <a:uLnTx/>
                <a:uFillTx/>
                <a:latin typeface="Arial Rounded MT Bold"/>
                <a:ea typeface="+mj-ea"/>
                <a:cs typeface="Arial Rounded MT Bold"/>
              </a:rPr>
              <a:t>over the ages</a:t>
            </a:r>
            <a:endParaRPr kumimoji="0" lang="en-US" sz="3150" b="0" i="0" u="none" strike="noStrike" kern="1200" cap="all" spc="113" normalizeH="0" baseline="0" noProof="0" dirty="0">
              <a:ln>
                <a:noFill/>
              </a:ln>
              <a:solidFill>
                <a:schemeClr val="tx1"/>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6D894FA3-597A-47BF-A17D-D2EFB0D13B9D}"/>
              </a:ext>
            </a:extLst>
          </p:cNvPr>
          <p:cNvSpPr>
            <a:spLocks noGrp="1"/>
          </p:cNvSpPr>
          <p:nvPr>
            <p:ph type="sldNum" sz="quarter" idx="4"/>
          </p:nvPr>
        </p:nvSpPr>
        <p:spPr/>
        <p:txBody>
          <a:bodyPr/>
          <a:lstStyle/>
          <a:p>
            <a:fld id="{773137DE-5778-4973-8EC8-21DEEF19827C}" type="slidenum">
              <a:rPr lang="en-US" smtClean="0"/>
              <a:pPr/>
              <a:t>25</a:t>
            </a:fld>
            <a:endParaRPr lang="en-US" dirty="0"/>
          </a:p>
        </p:txBody>
      </p:sp>
    </p:spTree>
    <p:extLst>
      <p:ext uri="{BB962C8B-B14F-4D97-AF65-F5344CB8AC3E}">
        <p14:creationId xmlns:p14="http://schemas.microsoft.com/office/powerpoint/2010/main" val="9012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3D87CA6-2875-4091-AB0B-45501E12FEA7}"/>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5998"/>
          <a:stretch/>
        </p:blipFill>
        <p:spPr bwMode="auto">
          <a:xfrm>
            <a:off x="7992571" y="944157"/>
            <a:ext cx="1151429" cy="54566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hoto of Darius at age 5.">
            <a:extLst>
              <a:ext uri="{FF2B5EF4-FFF2-40B4-BE49-F238E27FC236}">
                <a16:creationId xmlns:a16="http://schemas.microsoft.com/office/drawing/2014/main" id="{70E506E0-1E8E-4415-BE99-99EF99F6CF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485"/>
          <a:stretch/>
        </p:blipFill>
        <p:spPr bwMode="auto">
          <a:xfrm flipH="1">
            <a:off x="457199" y="457200"/>
            <a:ext cx="7624011" cy="5943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F2A863-3123-9E45-8409-D43C49591D94}"/>
              </a:ext>
              <a:ext uri="{C183D7F6-B498-43B3-948B-1728B52AA6E4}">
                <adec:decorative xmlns:adec="http://schemas.microsoft.com/office/drawing/2017/decorative" val="1"/>
              </a:ext>
            </a:extLst>
          </p:cNvPr>
          <p:cNvSpPr/>
          <p:nvPr/>
        </p:nvSpPr>
        <p:spPr>
          <a:xfrm>
            <a:off x="5147542" y="438951"/>
            <a:ext cx="3996458" cy="596185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8" name="Title 2">
            <a:extLst>
              <a:ext uri="{FF2B5EF4-FFF2-40B4-BE49-F238E27FC236}">
                <a16:creationId xmlns:a16="http://schemas.microsoft.com/office/drawing/2014/main" id="{EFD12FDF-3AC5-D44D-BA2B-88A099EC1342}"/>
              </a:ext>
            </a:extLst>
          </p:cNvPr>
          <p:cNvSpPr txBox="1">
            <a:spLocks noGrp="1"/>
          </p:cNvSpPr>
          <p:nvPr>
            <p:ph type="title" idx="4294967295"/>
          </p:nvPr>
        </p:nvSpPr>
        <p:spPr>
          <a:xfrm>
            <a:off x="5153891" y="1357745"/>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CASE STUDY:</a:t>
            </a:r>
            <a:b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br>
            <a:r>
              <a:rPr kumimoji="0" lang="en-US" sz="2800" b="0" i="0" u="none" strike="noStrike" kern="1200" cap="all" spc="150" normalizeH="0" baseline="0" noProof="0" dirty="0">
                <a:ln>
                  <a:noFill/>
                </a:ln>
                <a:solidFill>
                  <a:srgbClr val="9E2A1A"/>
                </a:solidFill>
                <a:effectLst/>
                <a:uLnTx/>
                <a:uFillTx/>
                <a:latin typeface="Arial Rounded MT Bold"/>
                <a:ea typeface="+mj-ea"/>
                <a:cs typeface="Arial Rounded MT Bold"/>
              </a:rPr>
              <a:t>Discussing Darius’s Mother with Darius</a:t>
            </a:r>
          </a:p>
        </p:txBody>
      </p:sp>
      <p:sp>
        <p:nvSpPr>
          <p:cNvPr id="11" name="Content Placeholder 1">
            <a:extLst>
              <a:ext uri="{FF2B5EF4-FFF2-40B4-BE49-F238E27FC236}">
                <a16:creationId xmlns:a16="http://schemas.microsoft.com/office/drawing/2014/main" id="{54842F79-84D1-9346-BCFE-EAE10A3EF43D}"/>
              </a:ext>
            </a:extLst>
          </p:cNvPr>
          <p:cNvSpPr txBox="1">
            <a:spLocks/>
          </p:cNvSpPr>
          <p:nvPr/>
        </p:nvSpPr>
        <p:spPr>
          <a:xfrm>
            <a:off x="5495755" y="3428999"/>
            <a:ext cx="3426572" cy="2071255"/>
          </a:xfrm>
          <a:prstGeom prst="rect">
            <a:avLst/>
          </a:prstGeom>
        </p:spPr>
        <p:txBody>
          <a:bodyPr>
            <a:no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288" indent="0">
              <a:lnSpc>
                <a:spcPct val="110000"/>
              </a:lnSpc>
              <a:buNone/>
            </a:pPr>
            <a:r>
              <a:rPr lang="en-US" sz="2000" dirty="0">
                <a:solidFill>
                  <a:srgbClr val="183250"/>
                </a:solidFill>
                <a:latin typeface="Arial" panose="020B0604020202020204" pitchFamily="34" charset="0"/>
                <a:cs typeface="Arial" panose="020B0604020202020204" pitchFamily="34" charset="0"/>
              </a:rPr>
              <a:t>Darius was born while his mom Lorena was a teen. At the time, Lorena was living on the streets and had </a:t>
            </a:r>
            <a:r>
              <a:rPr lang="en-US" sz="2000">
                <a:solidFill>
                  <a:srgbClr val="183250"/>
                </a:solidFill>
                <a:latin typeface="Arial" panose="020B0604020202020204" pitchFamily="34" charset="0"/>
                <a:cs typeface="Arial" panose="020B0604020202020204" pitchFamily="34" charset="0"/>
              </a:rPr>
              <a:t>substance use </a:t>
            </a:r>
            <a:r>
              <a:rPr lang="en-US" sz="2000" dirty="0">
                <a:solidFill>
                  <a:srgbClr val="183250"/>
                </a:solidFill>
                <a:latin typeface="Arial" panose="020B0604020202020204" pitchFamily="34" charset="0"/>
                <a:cs typeface="Arial" panose="020B0604020202020204" pitchFamily="34" charset="0"/>
              </a:rPr>
              <a:t>issues. Lorena left at age 17 and has not been heard from since.</a:t>
            </a:r>
          </a:p>
        </p:txBody>
      </p:sp>
      <p:sp>
        <p:nvSpPr>
          <p:cNvPr id="13" name="Slide Number Placeholder 3">
            <a:extLst>
              <a:ext uri="{FF2B5EF4-FFF2-40B4-BE49-F238E27FC236}">
                <a16:creationId xmlns:a16="http://schemas.microsoft.com/office/drawing/2014/main" id="{F1CA2887-0CB2-4135-96C5-2F7FC0274FBC}"/>
              </a:ext>
            </a:extLst>
          </p:cNvPr>
          <p:cNvSpPr txBox="1">
            <a:spLocks/>
          </p:cNvSpPr>
          <p:nvPr/>
        </p:nvSpPr>
        <p:spPr>
          <a:xfrm>
            <a:off x="8757162" y="6474778"/>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26</a:t>
            </a:fld>
            <a:endParaRPr lang="en-US" sz="830" dirty="0">
              <a:solidFill>
                <a:schemeClr val="bg1"/>
              </a:solidFill>
            </a:endParaRP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pPr>
              <a:spcAft>
                <a:spcPts val="600"/>
              </a:spcAft>
            </a:pPr>
            <a:fld id="{773137DE-5778-4973-8EC8-21DEEF19827C}" type="slidenum">
              <a:rPr lang="en-US" smtClean="0"/>
              <a:pPr>
                <a:spcAft>
                  <a:spcPts val="600"/>
                </a:spcAft>
              </a:pPr>
              <a:t>26</a:t>
            </a:fld>
            <a:endParaRPr lang="en-US" dirty="0"/>
          </a:p>
        </p:txBody>
      </p:sp>
    </p:spTree>
    <p:extLst>
      <p:ext uri="{BB962C8B-B14F-4D97-AF65-F5344CB8AC3E}">
        <p14:creationId xmlns:p14="http://schemas.microsoft.com/office/powerpoint/2010/main" val="3508208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FD92A-7FB7-504E-93D6-5E330D647A3D}"/>
              </a:ext>
            </a:extLst>
          </p:cNvPr>
          <p:cNvSpPr>
            <a:spLocks noGrp="1"/>
          </p:cNvSpPr>
          <p:nvPr>
            <p:ph type="title"/>
          </p:nvPr>
        </p:nvSpPr>
        <p:spPr/>
        <p:txBody>
          <a:bodyPr/>
          <a:lstStyle/>
          <a:p>
            <a:r>
              <a:rPr lang="en-US" sz="2400" dirty="0"/>
              <a:t>Case study </a:t>
            </a:r>
            <a:br>
              <a:rPr lang="en-US" sz="2400" dirty="0"/>
            </a:br>
            <a:r>
              <a:rPr lang="en-US" sz="2400" dirty="0"/>
              <a:t>darius at age 5</a:t>
            </a:r>
          </a:p>
        </p:txBody>
      </p:sp>
      <p:pic>
        <p:nvPicPr>
          <p:cNvPr id="10" name="Picture 2" descr="Photo of Darius at age 5.">
            <a:extLst>
              <a:ext uri="{FF2B5EF4-FFF2-40B4-BE49-F238E27FC236}">
                <a16:creationId xmlns:a16="http://schemas.microsoft.com/office/drawing/2014/main" id="{88A6DC38-E877-A244-94CD-77E45C2D9C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85635" y="452438"/>
            <a:ext cx="1912143" cy="127476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AFCE44CF-A448-624A-9A6D-8CCD8822C502}"/>
              </a:ext>
            </a:extLst>
          </p:cNvPr>
          <p:cNvSpPr txBox="1">
            <a:spLocks/>
          </p:cNvSpPr>
          <p:nvPr/>
        </p:nvSpPr>
        <p:spPr>
          <a:xfrm>
            <a:off x="454246" y="2481672"/>
            <a:ext cx="8222762" cy="364480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3600" dirty="0"/>
              <a:t>Darius is around age 5. </a:t>
            </a:r>
          </a:p>
          <a:p>
            <a:pPr marL="34925" indent="0" algn="ctr">
              <a:buNone/>
            </a:pPr>
            <a:r>
              <a:rPr lang="en-US" sz="3600" dirty="0"/>
              <a:t>If you were parenting Darius and he asked where his mother is, what would you tell him?</a:t>
            </a:r>
          </a:p>
        </p:txBody>
      </p:sp>
      <p:sp>
        <p:nvSpPr>
          <p:cNvPr id="4" name="Slide Number Placeholder 3">
            <a:extLst>
              <a:ext uri="{FF2B5EF4-FFF2-40B4-BE49-F238E27FC236}">
                <a16:creationId xmlns:a16="http://schemas.microsoft.com/office/drawing/2014/main" id="{EB37847A-4475-814D-B076-B79F9875BDCD}"/>
              </a:ext>
            </a:extLst>
          </p:cNvPr>
          <p:cNvSpPr>
            <a:spLocks noGrp="1"/>
          </p:cNvSpPr>
          <p:nvPr>
            <p:ph type="sldNum" sz="quarter" idx="12"/>
          </p:nvPr>
        </p:nvSpPr>
        <p:spPr/>
        <p:txBody>
          <a:bodyPr/>
          <a:lstStyle/>
          <a:p>
            <a:fld id="{773137DE-5778-4973-8EC8-21DEEF19827C}" type="slidenum">
              <a:rPr lang="en-US" smtClean="0"/>
              <a:pPr/>
              <a:t>27</a:t>
            </a:fld>
            <a:endParaRPr lang="en-US" dirty="0"/>
          </a:p>
        </p:txBody>
      </p:sp>
    </p:spTree>
    <p:extLst>
      <p:ext uri="{BB962C8B-B14F-4D97-AF65-F5344CB8AC3E}">
        <p14:creationId xmlns:p14="http://schemas.microsoft.com/office/powerpoint/2010/main" val="373814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5940E-E7F8-9D4A-B0EE-B69B1D1A535D}"/>
              </a:ext>
            </a:extLst>
          </p:cNvPr>
          <p:cNvSpPr>
            <a:spLocks noGrp="1"/>
          </p:cNvSpPr>
          <p:nvPr>
            <p:ph type="title"/>
          </p:nvPr>
        </p:nvSpPr>
        <p:spPr/>
        <p:txBody>
          <a:bodyPr/>
          <a:lstStyle/>
          <a:p>
            <a:r>
              <a:rPr lang="en-US" dirty="0"/>
              <a:t>Case study </a:t>
            </a:r>
            <a:br>
              <a:rPr lang="en-US" dirty="0"/>
            </a:br>
            <a:r>
              <a:rPr lang="en-US" dirty="0"/>
              <a:t>darius at age 10</a:t>
            </a:r>
          </a:p>
        </p:txBody>
      </p:sp>
      <p:pic>
        <p:nvPicPr>
          <p:cNvPr id="13" name="Picture 2" descr="Photo of Darius at age 10.">
            <a:extLst>
              <a:ext uri="{FF2B5EF4-FFF2-40B4-BE49-F238E27FC236}">
                <a16:creationId xmlns:a16="http://schemas.microsoft.com/office/drawing/2014/main" id="{361FB7D1-2B71-7D4B-ADB3-8B0E0C7904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90478" y="453269"/>
            <a:ext cx="1902456" cy="127309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04C3D6D7-0FDE-0541-ADF0-2DCF68B2B966}"/>
              </a:ext>
            </a:extLst>
          </p:cNvPr>
          <p:cNvSpPr txBox="1">
            <a:spLocks/>
          </p:cNvSpPr>
          <p:nvPr/>
        </p:nvSpPr>
        <p:spPr>
          <a:xfrm>
            <a:off x="454246" y="2481672"/>
            <a:ext cx="8222762" cy="364480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endParaRPr lang="en-US" sz="1800" dirty="0"/>
          </a:p>
          <a:p>
            <a:pPr marL="34925" indent="0" algn="ctr">
              <a:buNone/>
            </a:pPr>
            <a:r>
              <a:rPr lang="en-US" sz="3600" dirty="0"/>
              <a:t>Darius is around age 10. </a:t>
            </a:r>
          </a:p>
          <a:p>
            <a:pPr marL="34925" indent="0" algn="ctr">
              <a:buNone/>
            </a:pPr>
            <a:r>
              <a:rPr lang="en-US" sz="3600" dirty="0"/>
              <a:t>If you were parenting Darius and he asked where his mother is, what would you tell him?</a:t>
            </a:r>
          </a:p>
        </p:txBody>
      </p:sp>
      <p:sp>
        <p:nvSpPr>
          <p:cNvPr id="9" name="Slide Number Placeholder 3">
            <a:extLst>
              <a:ext uri="{FF2B5EF4-FFF2-40B4-BE49-F238E27FC236}">
                <a16:creationId xmlns:a16="http://schemas.microsoft.com/office/drawing/2014/main" id="{F55A8F40-89F1-F448-8819-E53FA8047040}"/>
              </a:ext>
            </a:extLst>
          </p:cNvPr>
          <p:cNvSpPr txBox="1">
            <a:spLocks/>
          </p:cNvSpPr>
          <p:nvPr/>
        </p:nvSpPr>
        <p:spPr>
          <a:xfrm>
            <a:off x="8744552" y="6457057"/>
            <a:ext cx="321810" cy="245659"/>
          </a:xfrm>
          <a:prstGeom prst="rect">
            <a:avLst/>
          </a:prstGeom>
          <a:ln w="19050">
            <a:noFill/>
          </a:ln>
        </p:spPr>
        <p:txBody>
          <a:bodyPr vert="horz" wrap="square" lIns="0" tIns="0" rIns="0" bIns="0" rtlCol="0" anchor="ctr" anchorCtr="0"/>
          <a:lstStyle>
            <a:defPPr>
              <a:defRPr lang="en-US"/>
            </a:defPPr>
            <a:lvl1pPr marL="0" algn="ctr" defTabSz="914400" rtl="0" eaLnBrk="1" latinLnBrk="0" hangingPunct="1">
              <a:defRPr sz="825" kern="1200">
                <a:solidFill>
                  <a:srgbClr val="FFFFF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mtClean="0"/>
              <a:pPr/>
              <a:t>28</a:t>
            </a:fld>
            <a:endParaRPr lang="en-US" dirty="0"/>
          </a:p>
        </p:txBody>
      </p:sp>
      <p:sp>
        <p:nvSpPr>
          <p:cNvPr id="4" name="Slide Number Placeholder 3">
            <a:extLst>
              <a:ext uri="{FF2B5EF4-FFF2-40B4-BE49-F238E27FC236}">
                <a16:creationId xmlns:a16="http://schemas.microsoft.com/office/drawing/2014/main" id="{205206DE-FC80-A346-8C36-8BDE53076970}"/>
              </a:ext>
            </a:extLst>
          </p:cNvPr>
          <p:cNvSpPr>
            <a:spLocks noGrp="1"/>
          </p:cNvSpPr>
          <p:nvPr>
            <p:ph type="sldNum" sz="quarter" idx="12"/>
          </p:nvPr>
        </p:nvSpPr>
        <p:spPr/>
        <p:txBody>
          <a:bodyPr/>
          <a:lstStyle/>
          <a:p>
            <a:fld id="{773137DE-5778-4973-8EC8-21DEEF19827C}" type="slidenum">
              <a:rPr lang="en-US" smtClean="0"/>
              <a:pPr/>
              <a:t>28</a:t>
            </a:fld>
            <a:endParaRPr lang="en-US" dirty="0"/>
          </a:p>
        </p:txBody>
      </p:sp>
    </p:spTree>
    <p:extLst>
      <p:ext uri="{BB962C8B-B14F-4D97-AF65-F5344CB8AC3E}">
        <p14:creationId xmlns:p14="http://schemas.microsoft.com/office/powerpoint/2010/main" val="3128197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419F7-37E9-E240-A7D6-3F0A02AC5693}"/>
              </a:ext>
            </a:extLst>
          </p:cNvPr>
          <p:cNvSpPr>
            <a:spLocks noGrp="1"/>
          </p:cNvSpPr>
          <p:nvPr>
            <p:ph type="title"/>
          </p:nvPr>
        </p:nvSpPr>
        <p:spPr/>
        <p:txBody>
          <a:bodyPr/>
          <a:lstStyle/>
          <a:p>
            <a:r>
              <a:rPr lang="en-US" sz="2400" dirty="0"/>
              <a:t>Case study </a:t>
            </a:r>
            <a:br>
              <a:rPr lang="en-US" sz="2400" dirty="0"/>
            </a:br>
            <a:r>
              <a:rPr lang="en-US" sz="2400" dirty="0"/>
              <a:t>darius at 15</a:t>
            </a:r>
          </a:p>
        </p:txBody>
      </p:sp>
      <p:pic>
        <p:nvPicPr>
          <p:cNvPr id="11" name="Picture 2" descr="Photo of Darius at age 15.">
            <a:extLst>
              <a:ext uri="{FF2B5EF4-FFF2-40B4-BE49-F238E27FC236}">
                <a16:creationId xmlns:a16="http://schemas.microsoft.com/office/drawing/2014/main" id="{833F8A31-0472-4967-908B-93BEC474D5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00" b="30300"/>
          <a:stretch/>
        </p:blipFill>
        <p:spPr bwMode="auto">
          <a:xfrm>
            <a:off x="6786273" y="454376"/>
            <a:ext cx="1902187" cy="126932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4B5B97C8-3A75-904F-920C-90B943AF94D5}"/>
              </a:ext>
            </a:extLst>
          </p:cNvPr>
          <p:cNvSpPr txBox="1">
            <a:spLocks/>
          </p:cNvSpPr>
          <p:nvPr/>
        </p:nvSpPr>
        <p:spPr>
          <a:xfrm>
            <a:off x="454246" y="2481672"/>
            <a:ext cx="8222762" cy="364480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3600" dirty="0"/>
              <a:t>Darius is around age 15. </a:t>
            </a:r>
          </a:p>
          <a:p>
            <a:pPr marL="34925" indent="0" algn="ctr">
              <a:buNone/>
            </a:pPr>
            <a:r>
              <a:rPr lang="en-US" sz="3600" dirty="0"/>
              <a:t>If you were parenting Darius and he asked where his mother is, what would you tell him?</a:t>
            </a:r>
          </a:p>
          <a:p>
            <a:pPr marL="34925" indent="0" algn="ctr">
              <a:buNone/>
            </a:pPr>
            <a:endParaRPr lang="en-US" sz="3600" dirty="0"/>
          </a:p>
          <a:p>
            <a:pPr marL="491488" indent="-457200" algn="ctr">
              <a:buFont typeface="Wingdings" pitchFamily="2" charset="2"/>
              <a:buAutoNum type="alphaUcParenR"/>
            </a:pPr>
            <a:endParaRPr lang="en-US" sz="2400" dirty="0"/>
          </a:p>
        </p:txBody>
      </p:sp>
      <p:sp>
        <p:nvSpPr>
          <p:cNvPr id="4" name="Slide Number Placeholder 3">
            <a:extLst>
              <a:ext uri="{FF2B5EF4-FFF2-40B4-BE49-F238E27FC236}">
                <a16:creationId xmlns:a16="http://schemas.microsoft.com/office/drawing/2014/main" id="{145A5BBC-A24D-874F-A1F6-532B8699BCFD}"/>
              </a:ext>
            </a:extLst>
          </p:cNvPr>
          <p:cNvSpPr>
            <a:spLocks noGrp="1"/>
          </p:cNvSpPr>
          <p:nvPr>
            <p:ph type="sldNum" sz="quarter" idx="12"/>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310376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MATERIALS AND HANDOUTS</a:t>
            </a:r>
          </a:p>
        </p:txBody>
      </p:sp>
      <p:sp>
        <p:nvSpPr>
          <p:cNvPr id="5" name="Content Placeholder 4">
            <a:extLst>
              <a:ext uri="{FF2B5EF4-FFF2-40B4-BE49-F238E27FC236}">
                <a16:creationId xmlns:a16="http://schemas.microsoft.com/office/drawing/2014/main" id="{586A09FE-9D4C-42CB-960B-F8B6C746D948}"/>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AE95970B-D1E2-4BA7-872E-52F3E5EB53D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2429325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F0F183D-40D9-4285-9AF4-3BFABD2E739A}"/>
              </a:ext>
            </a:extLst>
          </p:cNvPr>
          <p:cNvSpPr>
            <a:spLocks noGrp="1"/>
          </p:cNvSpPr>
          <p:nvPr>
            <p:ph type="title"/>
          </p:nvPr>
        </p:nvSpPr>
        <p:spPr>
          <a:xfrm>
            <a:off x="488950" y="457200"/>
            <a:ext cx="4083050" cy="5937250"/>
          </a:xfrm>
        </p:spPr>
        <p:txBody>
          <a:bodyPr/>
          <a:lstStyle/>
          <a:p>
            <a:r>
              <a:rPr lang="en-US" sz="3600" dirty="0"/>
              <a:t>Reflection/ Relevance</a:t>
            </a:r>
          </a:p>
        </p:txBody>
      </p:sp>
      <p:pic>
        <p:nvPicPr>
          <p:cNvPr id="10" name="Picture 9" descr="Illustration of a light bulb.">
            <a:extLst>
              <a:ext uri="{FF2B5EF4-FFF2-40B4-BE49-F238E27FC236}">
                <a16:creationId xmlns:a16="http://schemas.microsoft.com/office/drawing/2014/main" id="{F107D732-6AD2-FF48-8D93-4FCC9A0E5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122" y="1778000"/>
            <a:ext cx="2441090" cy="3051362"/>
          </a:xfrm>
          <a:prstGeom prst="rect">
            <a:avLst/>
          </a:prstGeom>
        </p:spPr>
      </p:pic>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354276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2A0C0-1AD5-AF4C-BFEE-D189538AB703}"/>
              </a:ext>
            </a:extLst>
          </p:cNvPr>
          <p:cNvSpPr txBox="1">
            <a:spLocks noGrp="1"/>
          </p:cNvSpPr>
          <p:nvPr>
            <p:ph type="title" idx="4294967295"/>
          </p:nvPr>
        </p:nvSpPr>
        <p:spPr>
          <a:xfrm>
            <a:off x="1299916" y="3429000"/>
            <a:ext cx="6025558"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chemeClr val="tx1"/>
                </a:solidFill>
                <a:effectLst/>
                <a:uLnTx/>
                <a:uFillTx/>
                <a:latin typeface="Arial Rounded MT Bold"/>
                <a:ea typeface="+mj-ea"/>
                <a:cs typeface="Arial Rounded MT Bold"/>
              </a:rPr>
              <a:t>SECTION 5: </a:t>
            </a:r>
            <a:b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br>
            <a:r>
              <a:rPr kumimoji="0" lang="en-US" sz="3150" b="1" i="0" u="none" strike="noStrike" kern="1200" cap="all" spc="113" normalizeH="0" baseline="0" noProof="0" dirty="0">
                <a:ln>
                  <a:noFill/>
                </a:ln>
                <a:solidFill>
                  <a:schemeClr val="tx1"/>
                </a:solidFill>
                <a:effectLst/>
                <a:uLnTx/>
                <a:uFillTx/>
                <a:latin typeface="Arial Rounded MT Bold"/>
                <a:ea typeface="+mj-ea"/>
                <a:cs typeface="Arial Rounded MT Bold"/>
              </a:rPr>
              <a:t>Wrap-Up</a:t>
            </a:r>
            <a:endParaRPr kumimoji="0" lang="en-US" sz="3150" b="0" i="0" u="none" strike="noStrike" kern="1200" cap="all" spc="113" normalizeH="0" baseline="0" noProof="0" dirty="0">
              <a:ln>
                <a:noFill/>
              </a:ln>
              <a:solidFill>
                <a:schemeClr val="tx1"/>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DB6E2697-A697-4364-A337-24700CF38D47}"/>
              </a:ext>
            </a:extLst>
          </p:cNvPr>
          <p:cNvSpPr>
            <a:spLocks noGrp="1"/>
          </p:cNvSpPr>
          <p:nvPr>
            <p:ph type="sldNum" sz="quarter" idx="4"/>
          </p:nvPr>
        </p:nvSpPr>
        <p:spPr/>
        <p:txBody>
          <a:bodyPr/>
          <a:lstStyle/>
          <a:p>
            <a:fld id="{773137DE-5778-4973-8EC8-21DEEF19827C}" type="slidenum">
              <a:rPr lang="en-US" smtClean="0"/>
              <a:pPr/>
              <a:t>31</a:t>
            </a:fld>
            <a:endParaRPr lang="en-US" dirty="0"/>
          </a:p>
        </p:txBody>
      </p:sp>
    </p:spTree>
    <p:extLst>
      <p:ext uri="{BB962C8B-B14F-4D97-AF65-F5344CB8AC3E}">
        <p14:creationId xmlns:p14="http://schemas.microsoft.com/office/powerpoint/2010/main" val="237085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32</a:t>
            </a:fld>
            <a:endParaRPr lang="en-US" dirty="0"/>
          </a:p>
        </p:txBody>
      </p:sp>
      <p:pic>
        <p:nvPicPr>
          <p:cNvPr id="7" name="Picture 6" descr="Illustration of a bridge.">
            <a:extLst>
              <a:ext uri="{FF2B5EF4-FFF2-40B4-BE49-F238E27FC236}">
                <a16:creationId xmlns:a16="http://schemas.microsoft.com/office/drawing/2014/main" id="{58A44A47-8D7D-45B1-82E3-327EDE053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2761"/>
            <a:ext cx="9144000" cy="4007519"/>
          </a:xfrm>
          <a:prstGeom prst="rect">
            <a:avLst/>
          </a:prstGeom>
        </p:spPr>
      </p:pic>
    </p:spTree>
    <p:extLst>
      <p:ext uri="{BB962C8B-B14F-4D97-AF65-F5344CB8AC3E}">
        <p14:creationId xmlns:p14="http://schemas.microsoft.com/office/powerpoint/2010/main" val="82295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p:txBody>
          <a:bodyPr/>
          <a:lstStyle/>
          <a:p>
            <a:fld id="{773137DE-5778-4973-8EC8-21DEEF19827C}" type="slidenum">
              <a:rPr lang="en-US" smtClean="0"/>
              <a:pPr/>
              <a:t>33</a:t>
            </a:fld>
            <a:endParaRPr lang="en-US" dirty="0"/>
          </a:p>
        </p:txBody>
      </p:sp>
    </p:spTree>
    <p:extLst>
      <p:ext uri="{BB962C8B-B14F-4D97-AF65-F5344CB8AC3E}">
        <p14:creationId xmlns:p14="http://schemas.microsoft.com/office/powerpoint/2010/main" val="3577115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44471" y="6456363"/>
            <a:ext cx="322262" cy="246062"/>
          </a:xfrm>
        </p:spPr>
        <p:txBody>
          <a:bodyPr/>
          <a:lstStyle/>
          <a:p>
            <a:fld id="{773137DE-5778-4973-8EC8-21DEEF19827C}" type="slidenum">
              <a:rPr lang="en-US" smtClean="0"/>
              <a:pPr/>
              <a:t>34</a:t>
            </a:fld>
            <a:endParaRPr lang="en-US" dirty="0"/>
          </a:p>
        </p:txBody>
      </p:sp>
    </p:spTree>
    <p:extLst>
      <p:ext uri="{BB962C8B-B14F-4D97-AF65-F5344CB8AC3E}">
        <p14:creationId xmlns:p14="http://schemas.microsoft.com/office/powerpoint/2010/main" val="209796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2DE259-DF8A-4FB4-A646-5D7359AC2512}"/>
              </a:ext>
            </a:extLst>
          </p:cNvPr>
          <p:cNvSpPr>
            <a:spLocks noGrp="1"/>
          </p:cNvSpPr>
          <p:nvPr>
            <p:ph type="title" idx="4294967295"/>
          </p:nvPr>
        </p:nvSpPr>
        <p:spPr>
          <a:xfrm>
            <a:off x="736600" y="2959437"/>
            <a:ext cx="7670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Children's Bureau logo.">
            <a:extLst>
              <a:ext uri="{FF2B5EF4-FFF2-40B4-BE49-F238E27FC236}">
                <a16:creationId xmlns:a16="http://schemas.microsoft.com/office/drawing/2014/main" id="{15D6AB28-A751-D948-B3C8-9457495053CE}"/>
              </a:ext>
            </a:extLst>
          </p:cNvPr>
          <p:cNvPicPr>
            <a:picLocks noChangeAspect="1"/>
          </p:cNvPicPr>
          <p:nvPr/>
        </p:nvPicPr>
        <p:blipFill>
          <a:blip r:embed="rId3"/>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35</a:t>
            </a:fld>
            <a:endParaRPr lang="en-US" dirty="0"/>
          </a:p>
        </p:txBody>
      </p:sp>
    </p:spTree>
    <p:extLst>
      <p:ext uri="{BB962C8B-B14F-4D97-AF65-F5344CB8AC3E}">
        <p14:creationId xmlns:p14="http://schemas.microsoft.com/office/powerpoint/2010/main" val="332716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6E08271B-E2F4-F24E-AF20-AC554C30966F}"/>
              </a:ext>
            </a:extLst>
          </p:cNvPr>
          <p:cNvSpPr txBox="1">
            <a:spLocks noGrp="1"/>
          </p:cNvSpPr>
          <p:nvPr>
            <p:ph type="title" idx="4294967295"/>
          </p:nvPr>
        </p:nvSpPr>
        <p:spPr>
          <a:xfrm>
            <a:off x="1058779" y="3115532"/>
            <a:ext cx="7685773"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685766" rtl="0" eaLnBrk="1" latinLnBrk="0" hangingPunct="1">
              <a:spcBef>
                <a:spcPct val="0"/>
              </a:spcBef>
              <a:buNone/>
              <a:defRPr sz="3150" kern="1200" cap="all"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Addendum:</a:t>
            </a: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113" normalizeH="0" baseline="0" noProof="0" dirty="0">
                <a:ln>
                  <a:noFill/>
                </a:ln>
                <a:solidFill>
                  <a:schemeClr val="bg1"/>
                </a:solidFill>
                <a:effectLst/>
                <a:uLnTx/>
                <a:uFillTx/>
                <a:latin typeface="Arial Rounded MT Bold"/>
                <a:ea typeface="+mj-ea"/>
                <a:cs typeface="Arial Rounded MT Bold"/>
              </a:rPr>
              <a:t>inclusion materials for kinship caregivers</a:t>
            </a:r>
          </a:p>
        </p:txBody>
      </p:sp>
      <p:sp>
        <p:nvSpPr>
          <p:cNvPr id="4" name="Slide Number Placeholder 3"/>
          <p:cNvSpPr>
            <a:spLocks noGrp="1"/>
          </p:cNvSpPr>
          <p:nvPr>
            <p:ph type="sldNum" sz="quarter" idx="4"/>
          </p:nvPr>
        </p:nvSpPr>
        <p:spPr/>
        <p:txBody>
          <a:bodyPr/>
          <a:lstStyle/>
          <a:p>
            <a:fld id="{773137DE-5778-4973-8EC8-21DEEF19827C}" type="slidenum">
              <a:rPr lang="en-US" smtClean="0"/>
              <a:pPr/>
              <a:t>36</a:t>
            </a:fld>
            <a:endParaRPr lang="en-US" dirty="0"/>
          </a:p>
        </p:txBody>
      </p:sp>
    </p:spTree>
    <p:extLst>
      <p:ext uri="{BB962C8B-B14F-4D97-AF65-F5344CB8AC3E}">
        <p14:creationId xmlns:p14="http://schemas.microsoft.com/office/powerpoint/2010/main" val="2435483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E3D87CA6-2875-4091-AB0B-45501E12FEA7}"/>
              </a:ex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5998"/>
          <a:stretch/>
        </p:blipFill>
        <p:spPr bwMode="auto">
          <a:xfrm>
            <a:off x="7992571" y="944157"/>
            <a:ext cx="1151429" cy="545664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hoto of Darius at age 5.">
            <a:extLst>
              <a:ext uri="{FF2B5EF4-FFF2-40B4-BE49-F238E27FC236}">
                <a16:creationId xmlns:a16="http://schemas.microsoft.com/office/drawing/2014/main" id="{70E506E0-1E8E-4415-BE99-99EF99F6CF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4485"/>
          <a:stretch/>
        </p:blipFill>
        <p:spPr bwMode="auto">
          <a:xfrm flipH="1">
            <a:off x="457199" y="457200"/>
            <a:ext cx="7624011" cy="5943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9F2A863-3123-9E45-8409-D43C49591D94}"/>
              </a:ext>
              <a:ext uri="{C183D7F6-B498-43B3-948B-1728B52AA6E4}">
                <adec:decorative xmlns:adec="http://schemas.microsoft.com/office/drawing/2017/decorative" val="1"/>
              </a:ext>
            </a:extLst>
          </p:cNvPr>
          <p:cNvSpPr/>
          <p:nvPr/>
        </p:nvSpPr>
        <p:spPr>
          <a:xfrm>
            <a:off x="5147542" y="438951"/>
            <a:ext cx="3996458" cy="596185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8" name="Title 2">
            <a:extLst>
              <a:ext uri="{FF2B5EF4-FFF2-40B4-BE49-F238E27FC236}">
                <a16:creationId xmlns:a16="http://schemas.microsoft.com/office/drawing/2014/main" id="{EFD12FDF-3AC5-D44D-BA2B-88A099EC1342}"/>
              </a:ext>
            </a:extLst>
          </p:cNvPr>
          <p:cNvSpPr txBox="1">
            <a:spLocks noGrp="1"/>
          </p:cNvSpPr>
          <p:nvPr>
            <p:ph type="title" idx="4294967295"/>
          </p:nvPr>
        </p:nvSpPr>
        <p:spPr>
          <a:xfrm>
            <a:off x="5153891" y="1357745"/>
            <a:ext cx="3990109" cy="8174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a:lstStyle>
          <a:p>
            <a:pPr marL="0" marR="0" lvl="0" indent="0" algn="ctr" defTabSz="685766" rtl="0" eaLnBrk="1" fontAlgn="auto" latinLnBrk="0" hangingPunct="1">
              <a:lnSpc>
                <a:spcPct val="100000"/>
              </a:lnSpc>
              <a:spcBef>
                <a:spcPct val="0"/>
              </a:spcBef>
              <a:spcAft>
                <a:spcPts val="0"/>
              </a:spcAft>
              <a:buClrTx/>
              <a:buSzTx/>
              <a:buFontTx/>
              <a:buNone/>
              <a:tabLst/>
              <a:defRPr/>
            </a:pPr>
            <a: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t>CASE STUDY:</a:t>
            </a:r>
            <a:br>
              <a:rPr kumimoji="0" lang="en-US" sz="2800" b="0" i="0" u="none" strike="noStrike" kern="1200" cap="all" spc="150" normalizeH="0" baseline="0" noProof="0" dirty="0">
                <a:ln>
                  <a:noFill/>
                </a:ln>
                <a:solidFill>
                  <a:srgbClr val="183250"/>
                </a:solidFill>
                <a:effectLst/>
                <a:uLnTx/>
                <a:uFillTx/>
                <a:latin typeface="Arial Rounded MT Bold"/>
                <a:ea typeface="+mj-ea"/>
                <a:cs typeface="Arial Rounded MT Bold"/>
              </a:rPr>
            </a:br>
            <a:r>
              <a:rPr kumimoji="0" lang="en-US" sz="2800" b="0" i="0" u="none" strike="noStrike" kern="1200" cap="all" spc="150" normalizeH="0" baseline="0" noProof="0" dirty="0">
                <a:ln>
                  <a:noFill/>
                </a:ln>
                <a:solidFill>
                  <a:srgbClr val="9E2A1A"/>
                </a:solidFill>
                <a:effectLst/>
                <a:uLnTx/>
                <a:uFillTx/>
                <a:latin typeface="Arial Rounded MT Bold"/>
                <a:ea typeface="+mj-ea"/>
                <a:cs typeface="Arial Rounded MT Bold"/>
              </a:rPr>
              <a:t>Discussing Darius’s Mother with Darius</a:t>
            </a:r>
          </a:p>
        </p:txBody>
      </p:sp>
      <p:sp>
        <p:nvSpPr>
          <p:cNvPr id="11" name="Content Placeholder 1">
            <a:extLst>
              <a:ext uri="{FF2B5EF4-FFF2-40B4-BE49-F238E27FC236}">
                <a16:creationId xmlns:a16="http://schemas.microsoft.com/office/drawing/2014/main" id="{54842F79-84D1-9346-BCFE-EAE10A3EF43D}"/>
              </a:ext>
            </a:extLst>
          </p:cNvPr>
          <p:cNvSpPr txBox="1">
            <a:spLocks/>
          </p:cNvSpPr>
          <p:nvPr/>
        </p:nvSpPr>
        <p:spPr>
          <a:xfrm>
            <a:off x="5432485" y="3252354"/>
            <a:ext cx="3426572" cy="2071255"/>
          </a:xfrm>
          <a:prstGeom prst="rect">
            <a:avLst/>
          </a:prstGeom>
        </p:spPr>
        <p:txBody>
          <a:bodyPr>
            <a:no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288" indent="0">
              <a:lnSpc>
                <a:spcPct val="110000"/>
              </a:lnSpc>
              <a:buNone/>
            </a:pPr>
            <a:r>
              <a:rPr lang="en-US" sz="2000" dirty="0">
                <a:solidFill>
                  <a:srgbClr val="183250"/>
                </a:solidFill>
                <a:latin typeface="Arial" panose="020B0604020202020204" pitchFamily="34" charset="0"/>
                <a:cs typeface="Arial" panose="020B0604020202020204" pitchFamily="34" charset="0"/>
              </a:rPr>
              <a:t>Darius was born while his mom Lorena was a teen. At the time, Lorena was living on the streets and was struggling with substance use. Lorena moved back in with her mother but left at age 17 and has not been heard from since.</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pPr>
              <a:spcAft>
                <a:spcPts val="600"/>
              </a:spcAft>
            </a:pPr>
            <a:fld id="{773137DE-5778-4973-8EC8-21DEEF19827C}" type="slidenum">
              <a:rPr lang="en-US" smtClean="0"/>
              <a:pPr>
                <a:spcAft>
                  <a:spcPts val="600"/>
                </a:spcAft>
              </a:pPr>
              <a:t>37</a:t>
            </a:fld>
            <a:endParaRPr lang="en-US" dirty="0"/>
          </a:p>
        </p:txBody>
      </p:sp>
      <p:sp>
        <p:nvSpPr>
          <p:cNvPr id="13" name="Slide Number Placeholder 3">
            <a:extLst>
              <a:ext uri="{FF2B5EF4-FFF2-40B4-BE49-F238E27FC236}">
                <a16:creationId xmlns:a16="http://schemas.microsoft.com/office/drawing/2014/main" id="{F1CA2887-0CB2-4135-96C5-2F7FC0274FBC}"/>
              </a:ext>
            </a:extLst>
          </p:cNvPr>
          <p:cNvSpPr txBox="1">
            <a:spLocks/>
          </p:cNvSpPr>
          <p:nvPr/>
        </p:nvSpPr>
        <p:spPr>
          <a:xfrm>
            <a:off x="8757162" y="6474778"/>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37</a:t>
            </a:fld>
            <a:endParaRPr lang="en-US" sz="830" dirty="0">
              <a:solidFill>
                <a:schemeClr val="bg1"/>
              </a:solidFill>
            </a:endParaRPr>
          </a:p>
        </p:txBody>
      </p:sp>
    </p:spTree>
    <p:extLst>
      <p:ext uri="{BB962C8B-B14F-4D97-AF65-F5344CB8AC3E}">
        <p14:creationId xmlns:p14="http://schemas.microsoft.com/office/powerpoint/2010/main" val="3234984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8FD92A-7FB7-504E-93D6-5E330D647A3D}"/>
              </a:ext>
            </a:extLst>
          </p:cNvPr>
          <p:cNvSpPr>
            <a:spLocks noGrp="1"/>
          </p:cNvSpPr>
          <p:nvPr>
            <p:ph type="title"/>
          </p:nvPr>
        </p:nvSpPr>
        <p:spPr/>
        <p:txBody>
          <a:bodyPr/>
          <a:lstStyle/>
          <a:p>
            <a:r>
              <a:rPr lang="en-US" sz="2400" dirty="0"/>
              <a:t>Case study</a:t>
            </a:r>
            <a:br>
              <a:rPr lang="en-US" sz="2400" dirty="0"/>
            </a:br>
            <a:r>
              <a:rPr lang="en-US" sz="2400" dirty="0"/>
              <a:t>Question 1</a:t>
            </a:r>
          </a:p>
        </p:txBody>
      </p:sp>
      <p:pic>
        <p:nvPicPr>
          <p:cNvPr id="10" name="Picture 2" descr="Photo of Darius at age 5.">
            <a:extLst>
              <a:ext uri="{FF2B5EF4-FFF2-40B4-BE49-F238E27FC236}">
                <a16:creationId xmlns:a16="http://schemas.microsoft.com/office/drawing/2014/main" id="{BBB096E7-D6F5-E244-A017-9AEADC2F25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85635" y="452438"/>
            <a:ext cx="1912143" cy="127476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a:extLst>
              <a:ext uri="{FF2B5EF4-FFF2-40B4-BE49-F238E27FC236}">
                <a16:creationId xmlns:a16="http://schemas.microsoft.com/office/drawing/2014/main" id="{C999F2C1-C5D3-6240-85B2-AD1FAC1AF7A9}"/>
              </a:ext>
            </a:extLst>
          </p:cNvPr>
          <p:cNvSpPr txBox="1">
            <a:spLocks/>
          </p:cNvSpPr>
          <p:nvPr/>
        </p:nvSpPr>
        <p:spPr>
          <a:xfrm>
            <a:off x="454246" y="2481672"/>
            <a:ext cx="8222762" cy="364480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2400" dirty="0"/>
              <a:t>Darius is around age 5. </a:t>
            </a:r>
          </a:p>
          <a:p>
            <a:pPr marL="34925" indent="0" algn="ctr">
              <a:buNone/>
            </a:pPr>
            <a:r>
              <a:rPr lang="en-US" sz="2400" dirty="0"/>
              <a:t>If you are the kinship caregiver and Darius asked where his mother is, what would you tell him?</a:t>
            </a:r>
          </a:p>
        </p:txBody>
      </p:sp>
      <p:sp>
        <p:nvSpPr>
          <p:cNvPr id="4" name="Slide Number Placeholder 3">
            <a:extLst>
              <a:ext uri="{FF2B5EF4-FFF2-40B4-BE49-F238E27FC236}">
                <a16:creationId xmlns:a16="http://schemas.microsoft.com/office/drawing/2014/main" id="{EB37847A-4475-814D-B076-B79F9875BDCD}"/>
              </a:ext>
            </a:extLst>
          </p:cNvPr>
          <p:cNvSpPr>
            <a:spLocks noGrp="1"/>
          </p:cNvSpPr>
          <p:nvPr>
            <p:ph type="sldNum" sz="quarter" idx="12"/>
          </p:nvPr>
        </p:nvSpPr>
        <p:spPr/>
        <p:txBody>
          <a:bodyPr/>
          <a:lstStyle/>
          <a:p>
            <a:fld id="{773137DE-5778-4973-8EC8-21DEEF19827C}" type="slidenum">
              <a:rPr lang="en-US" smtClean="0"/>
              <a:pPr/>
              <a:t>38</a:t>
            </a:fld>
            <a:endParaRPr lang="en-US" dirty="0"/>
          </a:p>
        </p:txBody>
      </p:sp>
    </p:spTree>
    <p:extLst>
      <p:ext uri="{BB962C8B-B14F-4D97-AF65-F5344CB8AC3E}">
        <p14:creationId xmlns:p14="http://schemas.microsoft.com/office/powerpoint/2010/main" val="157676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5940E-E7F8-9D4A-B0EE-B69B1D1A535D}"/>
              </a:ext>
            </a:extLst>
          </p:cNvPr>
          <p:cNvSpPr>
            <a:spLocks noGrp="1"/>
          </p:cNvSpPr>
          <p:nvPr>
            <p:ph type="title"/>
          </p:nvPr>
        </p:nvSpPr>
        <p:spPr/>
        <p:txBody>
          <a:bodyPr/>
          <a:lstStyle/>
          <a:p>
            <a:r>
              <a:rPr lang="en-US" sz="2400" dirty="0"/>
              <a:t>Case study </a:t>
            </a:r>
            <a:br>
              <a:rPr lang="en-US" sz="2400" dirty="0"/>
            </a:br>
            <a:r>
              <a:rPr lang="en-US" sz="2400" dirty="0"/>
              <a:t>Question 2</a:t>
            </a:r>
          </a:p>
        </p:txBody>
      </p:sp>
      <p:pic>
        <p:nvPicPr>
          <p:cNvPr id="11" name="Picture 2" descr="Photo of Darius at age 10.">
            <a:extLst>
              <a:ext uri="{FF2B5EF4-FFF2-40B4-BE49-F238E27FC236}">
                <a16:creationId xmlns:a16="http://schemas.microsoft.com/office/drawing/2014/main" id="{2E6FD67B-8252-D144-A3E7-768A267DB4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790478" y="453269"/>
            <a:ext cx="1902456" cy="127309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3D3CED0A-A5F7-5A45-AA02-97F314D1B45D}"/>
              </a:ext>
            </a:extLst>
          </p:cNvPr>
          <p:cNvSpPr txBox="1">
            <a:spLocks/>
          </p:cNvSpPr>
          <p:nvPr/>
        </p:nvSpPr>
        <p:spPr>
          <a:xfrm>
            <a:off x="454246" y="2481672"/>
            <a:ext cx="8222762" cy="364480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2400" dirty="0"/>
              <a:t>Darius is around age 10. </a:t>
            </a:r>
          </a:p>
          <a:p>
            <a:pPr marL="34925" indent="0" algn="ctr">
              <a:buNone/>
            </a:pPr>
            <a:r>
              <a:rPr lang="en-US" sz="2400" dirty="0"/>
              <a:t>If you are the kinship caregiver and Darius asked about his mother, what would you tell him?</a:t>
            </a:r>
          </a:p>
        </p:txBody>
      </p:sp>
      <p:sp>
        <p:nvSpPr>
          <p:cNvPr id="4" name="Slide Number Placeholder 3">
            <a:extLst>
              <a:ext uri="{FF2B5EF4-FFF2-40B4-BE49-F238E27FC236}">
                <a16:creationId xmlns:a16="http://schemas.microsoft.com/office/drawing/2014/main" id="{205206DE-FC80-A346-8C36-8BDE53076970}"/>
              </a:ext>
            </a:extLst>
          </p:cNvPr>
          <p:cNvSpPr>
            <a:spLocks noGrp="1"/>
          </p:cNvSpPr>
          <p:nvPr>
            <p:ph type="sldNum" sz="quarter" idx="12"/>
          </p:nvPr>
        </p:nvSpPr>
        <p:spPr/>
        <p:txBody>
          <a:bodyPr/>
          <a:lstStyle/>
          <a:p>
            <a:fld id="{773137DE-5778-4973-8EC8-21DEEF19827C}" type="slidenum">
              <a:rPr lang="en-US" smtClean="0"/>
              <a:pPr/>
              <a:t>39</a:t>
            </a:fld>
            <a:endParaRPr lang="en-US" dirty="0"/>
          </a:p>
        </p:txBody>
      </p:sp>
    </p:spTree>
    <p:extLst>
      <p:ext uri="{BB962C8B-B14F-4D97-AF65-F5344CB8AC3E}">
        <p14:creationId xmlns:p14="http://schemas.microsoft.com/office/powerpoint/2010/main" val="154262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771BD2-0C8F-EE4E-8E01-205D5A8F70CB}"/>
              </a:ext>
            </a:extLst>
          </p:cNvPr>
          <p:cNvSpPr>
            <a:spLocks noGrp="1"/>
          </p:cNvSpPr>
          <p:nvPr>
            <p:ph type="title"/>
          </p:nvPr>
        </p:nvSpPr>
        <p:spPr/>
        <p:txBody>
          <a:bodyPr/>
          <a:lstStyle/>
          <a:p>
            <a:r>
              <a:rPr lang="en-US" dirty="0"/>
              <a:t>Theme and competencies</a:t>
            </a:r>
          </a:p>
        </p:txBody>
      </p:sp>
      <p:sp>
        <p:nvSpPr>
          <p:cNvPr id="5" name="Content Placeholder 4">
            <a:extLst>
              <a:ext uri="{FF2B5EF4-FFF2-40B4-BE49-F238E27FC236}">
                <a16:creationId xmlns:a16="http://schemas.microsoft.com/office/drawing/2014/main" id="{B8E9212E-24AA-4D2D-8B62-104BDDF557CA}"/>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A846AFFE-CA84-7141-A9A0-D42F105299FB}"/>
              </a:ext>
            </a:extLst>
          </p:cNvPr>
          <p:cNvSpPr>
            <a:spLocks noGrp="1"/>
          </p:cNvSpPr>
          <p:nvPr>
            <p:ph type="sldNum" sz="quarter" idx="4"/>
          </p:nvPr>
        </p:nvSpPr>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3781318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419F7-37E9-E240-A7D6-3F0A02AC5693}"/>
              </a:ext>
            </a:extLst>
          </p:cNvPr>
          <p:cNvSpPr>
            <a:spLocks noGrp="1"/>
          </p:cNvSpPr>
          <p:nvPr>
            <p:ph type="title"/>
          </p:nvPr>
        </p:nvSpPr>
        <p:spPr/>
        <p:txBody>
          <a:bodyPr/>
          <a:lstStyle/>
          <a:p>
            <a:r>
              <a:rPr lang="en-US" sz="2400" dirty="0"/>
              <a:t>Case study </a:t>
            </a:r>
            <a:br>
              <a:rPr lang="en-US" sz="2400" dirty="0"/>
            </a:br>
            <a:r>
              <a:rPr lang="en-US" sz="2400" dirty="0"/>
              <a:t>Question 3</a:t>
            </a:r>
          </a:p>
        </p:txBody>
      </p:sp>
      <p:pic>
        <p:nvPicPr>
          <p:cNvPr id="11" name="Picture 2" descr="Photo of Darius at age 15.">
            <a:extLst>
              <a:ext uri="{FF2B5EF4-FFF2-40B4-BE49-F238E27FC236}">
                <a16:creationId xmlns:a16="http://schemas.microsoft.com/office/drawing/2014/main" id="{94BCB226-6394-ED4F-8B9A-A27AA7383A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300" b="30300"/>
          <a:stretch/>
        </p:blipFill>
        <p:spPr bwMode="auto">
          <a:xfrm>
            <a:off x="6786273" y="454376"/>
            <a:ext cx="1902187" cy="126932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C3F963EA-E4D8-FF41-ADBB-AFFB5D1520D2}"/>
              </a:ext>
            </a:extLst>
          </p:cNvPr>
          <p:cNvSpPr txBox="1">
            <a:spLocks/>
          </p:cNvSpPr>
          <p:nvPr/>
        </p:nvSpPr>
        <p:spPr>
          <a:xfrm>
            <a:off x="454246" y="2481672"/>
            <a:ext cx="8222762" cy="3644806"/>
          </a:xfrm>
          <a:prstGeom prst="rect">
            <a:avLst/>
          </a:prstGeom>
        </p:spPr>
        <p:txBody>
          <a:bodyPr>
            <a:normAutofit/>
          </a:bodyPr>
          <a:lst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a:lstStyle>
          <a:p>
            <a:pPr marL="34925" indent="0" algn="ctr">
              <a:buNone/>
            </a:pPr>
            <a:r>
              <a:rPr lang="en-US" sz="2400" dirty="0"/>
              <a:t>Darius is around age 15. </a:t>
            </a:r>
          </a:p>
          <a:p>
            <a:pPr marL="34925" indent="0" algn="ctr">
              <a:buNone/>
            </a:pPr>
            <a:r>
              <a:rPr lang="en-US" sz="2400" dirty="0"/>
              <a:t>If you were the kinship caregiver and Darius asked about his mother, what would you tell him?</a:t>
            </a:r>
          </a:p>
        </p:txBody>
      </p:sp>
      <p:sp>
        <p:nvSpPr>
          <p:cNvPr id="4" name="Slide Number Placeholder 3">
            <a:extLst>
              <a:ext uri="{FF2B5EF4-FFF2-40B4-BE49-F238E27FC236}">
                <a16:creationId xmlns:a16="http://schemas.microsoft.com/office/drawing/2014/main" id="{145A5BBC-A24D-874F-A1F6-532B8699BCFD}"/>
              </a:ext>
            </a:extLst>
          </p:cNvPr>
          <p:cNvSpPr>
            <a:spLocks noGrp="1"/>
          </p:cNvSpPr>
          <p:nvPr>
            <p:ph type="sldNum" sz="quarter" idx="12"/>
          </p:nvPr>
        </p:nvSpPr>
        <p:spPr/>
        <p:txBody>
          <a:bodyPr/>
          <a:lstStyle/>
          <a:p>
            <a:fld id="{773137DE-5778-4973-8EC8-21DEEF19827C}" type="slidenum">
              <a:rPr lang="en-US" smtClean="0"/>
              <a:pPr/>
              <a:t>40</a:t>
            </a:fld>
            <a:endParaRPr lang="en-US" dirty="0"/>
          </a:p>
        </p:txBody>
      </p:sp>
      <p:sp>
        <p:nvSpPr>
          <p:cNvPr id="7" name="Slide Number Placeholder 3">
            <a:extLst>
              <a:ext uri="{FF2B5EF4-FFF2-40B4-BE49-F238E27FC236}">
                <a16:creationId xmlns:a16="http://schemas.microsoft.com/office/drawing/2014/main" id="{5BC40BB9-CA41-1949-97FA-F9EF60BE722B}"/>
              </a:ext>
            </a:extLst>
          </p:cNvPr>
          <p:cNvSpPr txBox="1">
            <a:spLocks/>
          </p:cNvSpPr>
          <p:nvPr/>
        </p:nvSpPr>
        <p:spPr>
          <a:xfrm>
            <a:off x="8744552" y="6457057"/>
            <a:ext cx="321810" cy="245659"/>
          </a:xfrm>
          <a:prstGeom prst="rect">
            <a:avLst/>
          </a:prstGeom>
          <a:ln w="19050">
            <a:noFill/>
          </a:ln>
        </p:spPr>
        <p:txBody>
          <a:bodyPr vert="horz" wrap="square" lIns="0" tIns="0" rIns="0" bIns="0" rtlCol="0" anchor="ctr" anchorCtr="0"/>
          <a:lstStyle>
            <a:defPPr>
              <a:defRPr lang="en-US"/>
            </a:defPPr>
            <a:lvl1pPr marL="0" algn="ctr" defTabSz="914400" rtl="0" eaLnBrk="1" latinLnBrk="0" hangingPunct="1">
              <a:defRPr sz="825" kern="1200">
                <a:solidFill>
                  <a:srgbClr val="FFFFFF"/>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mtClean="0"/>
              <a:pPr/>
              <a:t>40</a:t>
            </a:fld>
            <a:endParaRPr lang="en-US" dirty="0"/>
          </a:p>
        </p:txBody>
      </p:sp>
    </p:spTree>
    <p:extLst>
      <p:ext uri="{BB962C8B-B14F-4D97-AF65-F5344CB8AC3E}">
        <p14:creationId xmlns:p14="http://schemas.microsoft.com/office/powerpoint/2010/main" val="194655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6" name="Content Placeholder 5">
            <a:extLst>
              <a:ext uri="{FF2B5EF4-FFF2-40B4-BE49-F238E27FC236}">
                <a16:creationId xmlns:a16="http://schemas.microsoft.com/office/drawing/2014/main" id="{19FA0B56-3E47-47BF-999F-1FC29C38CBBA}"/>
              </a:ext>
            </a:extLst>
          </p:cNvPr>
          <p:cNvSpPr>
            <a:spLocks noGrp="1"/>
          </p:cNvSpPr>
          <p:nvPr>
            <p:ph idx="1"/>
          </p:nvPr>
        </p:nvSpPr>
        <p:spPr/>
        <p:txBody>
          <a:bodyPr/>
          <a:lstStyle/>
          <a:p>
            <a:r>
              <a:rPr lang="en-US" dirty="0"/>
              <a:t>See Notes view</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2273495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279133" y="416110"/>
            <a:ext cx="8566484" cy="944339"/>
          </a:xfrm>
        </p:spPr>
        <p:txBody>
          <a:bodyPr/>
          <a:lstStyle/>
          <a:p>
            <a:r>
              <a:rPr lang="en-US" sz="1800" dirty="0">
                <a:solidFill>
                  <a:srgbClr val="183250"/>
                </a:solidFill>
              </a:rPr>
              <a:t>Welcome to the national training and Development Curriculum for foster and adoptive parents</a:t>
            </a:r>
            <a:br>
              <a:rPr lang="en-US" sz="1800" dirty="0">
                <a:solidFill>
                  <a:srgbClr val="183250"/>
                </a:solidFill>
              </a:rPr>
            </a:br>
            <a:endParaRPr lang="en-US" sz="1800" dirty="0">
              <a:solidFill>
                <a:srgbClr val="183250"/>
              </a:solidFill>
            </a:endParaRPr>
          </a:p>
        </p:txBody>
      </p:sp>
      <p:pic>
        <p:nvPicPr>
          <p:cNvPr id="5" name="Picture 4"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B578CA7B-D592-944E-7932-DC0B4F424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9933" y="1114606"/>
            <a:ext cx="6825802" cy="4726892"/>
          </a:xfrm>
          <a:prstGeom prst="rect">
            <a:avLst/>
          </a:prstGeom>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383071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9965EBE6-F45F-054D-9DCE-0A6420BBFAAD}"/>
              </a:ext>
            </a:extLst>
          </p:cNvPr>
          <p:cNvSpPr>
            <a:spLocks noGrp="1"/>
          </p:cNvSpPr>
          <p:nvPr>
            <p:ph type="title"/>
          </p:nvPr>
        </p:nvSpPr>
        <p:spPr>
          <a:xfrm>
            <a:off x="1299917" y="2878052"/>
            <a:ext cx="6731456" cy="1139766"/>
          </a:xfrm>
        </p:spPr>
        <p:txBody>
          <a:bodyPr anchor="ctr"/>
          <a:lstStyle/>
          <a:p>
            <a:r>
              <a:rPr lang="en-US" dirty="0"/>
              <a:t>EFFECTIVE COMMUNICATION</a:t>
            </a:r>
          </a:p>
        </p:txBody>
      </p:sp>
      <p:sp>
        <p:nvSpPr>
          <p:cNvPr id="11" name="Subtitle 1">
            <a:extLst>
              <a:ext uri="{FF2B5EF4-FFF2-40B4-BE49-F238E27FC236}">
                <a16:creationId xmlns:a16="http://schemas.microsoft.com/office/drawing/2014/main" id="{6AF9EDD1-A4E3-3B49-93AC-D33FA82091F8}"/>
              </a:ext>
            </a:extLst>
          </p:cNvPr>
          <p:cNvSpPr txBox="1">
            <a:spLocks/>
          </p:cNvSpPr>
          <p:nvPr/>
        </p:nvSpPr>
        <p:spPr>
          <a:xfrm>
            <a:off x="1421411" y="421426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p:txBody>
          <a:bodyPr/>
          <a:lstStyle/>
          <a:p>
            <a:fld id="{773137DE-5778-4973-8EC8-21DEEF19827C}" type="slidenum">
              <a:rPr lang="en-US" smtClean="0"/>
              <a:pPr/>
              <a:t>7</a:t>
            </a:fld>
            <a:endParaRPr lang="en-US" dirty="0"/>
          </a:p>
        </p:txBody>
      </p:sp>
      <p:sp>
        <p:nvSpPr>
          <p:cNvPr id="10" name="Slide Number Placeholder 3">
            <a:extLst>
              <a:ext uri="{FF2B5EF4-FFF2-40B4-BE49-F238E27FC236}">
                <a16:creationId xmlns:a16="http://schemas.microsoft.com/office/drawing/2014/main" id="{CBDDD3E8-33BC-9742-B201-11B481C2ED6C}"/>
              </a:ext>
            </a:extLst>
          </p:cNvPr>
          <p:cNvSpPr txBox="1">
            <a:spLocks/>
          </p:cNvSpPr>
          <p:nvPr/>
        </p:nvSpPr>
        <p:spPr>
          <a:xfrm>
            <a:off x="8744552" y="6457057"/>
            <a:ext cx="321810" cy="245659"/>
          </a:xfrm>
          <a:prstGeom prst="rect">
            <a:avLst/>
          </a:prstGeom>
          <a:ln w="19050">
            <a:noFill/>
          </a:ln>
        </p:spPr>
        <p:txBody>
          <a:bodyPr vert="horz" wrap="square" lIns="0" tIns="0" rIns="0" bIns="0" rtlCol="0" anchor="ctr" anchorCtr="0"/>
          <a:lstStyle>
            <a:defPPr>
              <a:defRPr lang="en-US"/>
            </a:defPPr>
            <a:lvl1pPr marL="0" algn="ctr" defTabSz="914400" rtl="0" eaLnBrk="1" latinLnBrk="0" hangingPunct="1">
              <a:defRPr sz="825"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116676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88963"/>
            <a:ext cx="9144000" cy="5280074"/>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p:txBody>
          <a:bodyPr/>
          <a:lstStyle/>
          <a:p>
            <a:fld id="{773137DE-5778-4973-8EC8-21DEEF19827C}" type="slidenum">
              <a:rPr lang="en-US" smtClean="0"/>
              <a:pPr/>
              <a:t>8</a:t>
            </a:fld>
            <a:endParaRPr lang="en-US" dirty="0"/>
          </a:p>
        </p:txBody>
      </p:sp>
    </p:spTree>
    <p:extLst>
      <p:ext uri="{BB962C8B-B14F-4D97-AF65-F5344CB8AC3E}">
        <p14:creationId xmlns:p14="http://schemas.microsoft.com/office/powerpoint/2010/main" val="310986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52540D-1D80-DD4D-9368-43B6D19F7973}"/>
              </a:ext>
            </a:extLst>
          </p:cNvPr>
          <p:cNvSpPr txBox="1">
            <a:spLocks noGrp="1"/>
          </p:cNvSpPr>
          <p:nvPr>
            <p:ph type="title" idx="4294967295"/>
          </p:nvPr>
        </p:nvSpPr>
        <p:spPr>
          <a:xfrm>
            <a:off x="1299917" y="3429000"/>
            <a:ext cx="6731456"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113" normalizeH="0" baseline="0" noProof="0" dirty="0">
                <a:ln>
                  <a:noFill/>
                </a:ln>
                <a:solidFill>
                  <a:schemeClr val="tx1"/>
                </a:solidFill>
                <a:effectLst/>
                <a:uLnTx/>
                <a:uFillTx/>
                <a:latin typeface="Arial Rounded MT Bold"/>
                <a:ea typeface="+mj-ea"/>
                <a:cs typeface="Arial Rounded MT Bold"/>
              </a:rPr>
              <a:t>SECTION 1: </a:t>
            </a:r>
            <a:b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br>
            <a: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t>INTRODUCTION: </a:t>
            </a:r>
          </a:p>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1" i="0" u="none" strike="noStrike" kern="1200" cap="none" spc="113" normalizeH="0" baseline="0" noProof="0" dirty="0">
                <a:ln>
                  <a:noFill/>
                </a:ln>
                <a:solidFill>
                  <a:schemeClr val="tx1"/>
                </a:solidFill>
                <a:effectLst/>
                <a:uLnTx/>
                <a:uFillTx/>
                <a:latin typeface="Arial Rounded MT Bold"/>
                <a:ea typeface="+mj-ea"/>
                <a:cs typeface="Arial Rounded MT Bold"/>
              </a:rPr>
              <a:t>EFFECTIVE COMMUNICATION </a:t>
            </a:r>
            <a:endParaRPr kumimoji="0" lang="en-US" sz="3150" b="0" i="0" u="none" strike="noStrike" kern="1200" cap="none" spc="113" normalizeH="0" baseline="0" noProof="0" dirty="0">
              <a:ln>
                <a:noFill/>
              </a:ln>
              <a:solidFill>
                <a:schemeClr val="tx1"/>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p:txBody>
          <a:bodyPr/>
          <a:lstStyle/>
          <a:p>
            <a:fld id="{773137DE-5778-4973-8EC8-21DEEF19827C}" type="slidenum">
              <a:rPr lang="en-US" smtClean="0"/>
              <a:pPr/>
              <a:t>9</a:t>
            </a:fld>
            <a:endParaRPr lang="en-US" dirty="0"/>
          </a:p>
        </p:txBody>
      </p:sp>
    </p:spTree>
    <p:extLst>
      <p:ext uri="{BB962C8B-B14F-4D97-AF65-F5344CB8AC3E}">
        <p14:creationId xmlns:p14="http://schemas.microsoft.com/office/powerpoint/2010/main" val="41919181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DB158224C38A49B9E314040C34AEC0" ma:contentTypeVersion="13" ma:contentTypeDescription="Create a new document." ma:contentTypeScope="" ma:versionID="812870cfba5aa6e537f47c15145f2fe1">
  <xsd:schema xmlns:xsd="http://www.w3.org/2001/XMLSchema" xmlns:xs="http://www.w3.org/2001/XMLSchema" xmlns:p="http://schemas.microsoft.com/office/2006/metadata/properties" xmlns:ns3="5e51fc44-e64a-46e0-9b4d-033d196ad6e9" xmlns:ns4="37d04a14-e956-49fe-9db6-b39b1d847ce9" targetNamespace="http://schemas.microsoft.com/office/2006/metadata/properties" ma:root="true" ma:fieldsID="658e766498d7370f4debf3d0c91d81b9" ns3:_="" ns4:_="">
    <xsd:import namespace="5e51fc44-e64a-46e0-9b4d-033d196ad6e9"/>
    <xsd:import namespace="37d04a14-e956-49fe-9db6-b39b1d847ce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1fc44-e64a-46e0-9b4d-033d196ad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d04a14-e956-49fe-9db6-b39b1d847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35E41-0B1C-4B1E-99F0-5FE303ED7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1fc44-e64a-46e0-9b4d-033d196ad6e9"/>
    <ds:schemaRef ds:uri="37d04a14-e956-49fe-9db6-b39b1d847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124255-8323-40CF-B34A-20252EC1E4A4}">
  <ds:schemaRefs>
    <ds:schemaRef ds:uri="http://schemas.microsoft.com/office/2006/metadata/properties"/>
    <ds:schemaRef ds:uri="http://purl.org/dc/elements/1.1/"/>
    <ds:schemaRef ds:uri="http://purl.org/dc/dcmitype/"/>
    <ds:schemaRef ds:uri="http://schemas.openxmlformats.org/package/2006/metadata/core-properties"/>
    <ds:schemaRef ds:uri="37d04a14-e956-49fe-9db6-b39b1d847ce9"/>
    <ds:schemaRef ds:uri="http://purl.org/dc/terms/"/>
    <ds:schemaRef ds:uri="http://schemas.microsoft.com/office/2006/documentManagement/types"/>
    <ds:schemaRef ds:uri="http://schemas.microsoft.com/office/infopath/2007/PartnerControls"/>
    <ds:schemaRef ds:uri="5e51fc44-e64a-46e0-9b4d-033d196ad6e9"/>
    <ds:schemaRef ds:uri="http://www.w3.org/XML/1998/namespace"/>
  </ds:schemaRefs>
</ds:datastoreItem>
</file>

<file path=customXml/itemProps3.xml><?xml version="1.0" encoding="utf-8"?>
<ds:datastoreItem xmlns:ds="http://schemas.openxmlformats.org/officeDocument/2006/customXml" ds:itemID="{92300AA3-9C15-4977-9FA8-23422D42C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11038</TotalTime>
  <Words>10200</Words>
  <Application>Microsoft Office PowerPoint</Application>
  <PresentationFormat>On-screen Show (4:3)</PresentationFormat>
  <Paragraphs>736</Paragraphs>
  <Slides>40</Slides>
  <Notes>40</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Rounded MT Bold</vt:lpstr>
      <vt:lpstr>Calibri</vt:lpstr>
      <vt:lpstr>Palatino Linotype</vt:lpstr>
      <vt:lpstr>Symbol</vt:lpstr>
      <vt:lpstr>Wingdings</vt:lpstr>
      <vt:lpstr>Wingdings 2</vt:lpstr>
      <vt:lpstr>3_Grid</vt:lpstr>
      <vt:lpstr>EFFECTIVE COMMUNICATION </vt:lpstr>
      <vt:lpstr>To prepare for the CLASS</vt:lpstr>
      <vt:lpstr>MATERIALS AND HANDOUTS</vt:lpstr>
      <vt:lpstr>Theme and competencies</vt:lpstr>
      <vt:lpstr>Suggested agenda</vt:lpstr>
      <vt:lpstr>Welcome to the national training and Development Curriculum for foster and adoptive parents </vt:lpstr>
      <vt:lpstr>EFFECTIVE COMMUNICATION</vt:lpstr>
      <vt:lpstr>Place holder for slide with opening Quote</vt:lpstr>
      <vt:lpstr>SECTION 1:  INTRODUCTION:  EFFECTIVE COMMUNICATION </vt:lpstr>
      <vt:lpstr>Characteristics of successful foster and adoptive parents</vt:lpstr>
      <vt:lpstr>Characteristics for effective communication, 1 of 2</vt:lpstr>
      <vt:lpstr>Characteristics for effective communication, 2 of 2</vt:lpstr>
      <vt:lpstr>SECTION 2:  WHAT IS EFFECTIVE COMMUNICATION WITH CHILDREN?</vt:lpstr>
      <vt:lpstr>Key Elements of Effective Communication, 1 of 6</vt:lpstr>
      <vt:lpstr>Key Elements of Effective Communication, 2 of 6</vt:lpstr>
      <vt:lpstr>Key Elements of Effective Communication, 3 of 6</vt:lpstr>
      <vt:lpstr>Key Elements of Effective Communication, 4 of 6</vt:lpstr>
      <vt:lpstr>Key Elements of Effective Communication, 5 of 6</vt:lpstr>
      <vt:lpstr>Key Elements of Effective Communication, 6, of 6</vt:lpstr>
      <vt:lpstr>Effective communication  with children and teens</vt:lpstr>
      <vt:lpstr>Practical strategies for caregivers</vt:lpstr>
      <vt:lpstr>SECTION 3:  HAVING Sensitive Conversations</vt:lpstr>
      <vt:lpstr>Flipchart ACTIVITY</vt:lpstr>
      <vt:lpstr>Bruce Perry:  Being Parallel to allow the child open Communication</vt:lpstr>
      <vt:lpstr>SECTION 4:  PRACTICING Communication  over the ages</vt:lpstr>
      <vt:lpstr>CASE STUDY: Discussing Darius’s Mother with Darius</vt:lpstr>
      <vt:lpstr>Case study  darius at age 5</vt:lpstr>
      <vt:lpstr>Case study  darius at age 10</vt:lpstr>
      <vt:lpstr>Case study  darius at 15</vt:lpstr>
      <vt:lpstr>Reflection/ Relevance</vt:lpstr>
      <vt:lpstr>SECTION 5:  Wrap-Up</vt:lpstr>
      <vt:lpstr>LIFELONG Learning</vt:lpstr>
      <vt:lpstr>Place holder for slide with Closing Quote</vt:lpstr>
      <vt:lpstr>For more information, visit:</vt:lpstr>
      <vt:lpstr>.  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vt:lpstr>
      <vt:lpstr>Addendum: inclusion materials for kinship caregivers</vt:lpstr>
      <vt:lpstr>CASE STUDY: Discussing Darius’s Mother with Darius</vt:lpstr>
      <vt:lpstr>Case study Question 1</vt:lpstr>
      <vt:lpstr>Case study  Question 2</vt:lpstr>
      <vt:lpstr>Case study  Question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Communication - Facilitator Classroom Guide</dc:title>
  <dc:creator>National Training and Development curriculum</dc:creator>
  <cp:lastModifiedBy>Chris Cotterman</cp:lastModifiedBy>
  <cp:revision>412</cp:revision>
  <cp:lastPrinted>2022-01-02T18:28:45Z</cp:lastPrinted>
  <dcterms:created xsi:type="dcterms:W3CDTF">2019-10-04T22:34:49Z</dcterms:created>
  <dcterms:modified xsi:type="dcterms:W3CDTF">2022-05-06T15:08:57Z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0x01010081DB158224C38A49B9E314040C34AEC0</vt:lpwstr>
  </property>
</Properties>
</file>