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378" r:id="rId5"/>
    <p:sldId id="369" r:id="rId6"/>
    <p:sldId id="455" r:id="rId7"/>
    <p:sldId id="456" r:id="rId8"/>
    <p:sldId id="457" r:id="rId9"/>
    <p:sldId id="419" r:id="rId10"/>
    <p:sldId id="400" r:id="rId11"/>
    <p:sldId id="380" r:id="rId12"/>
    <p:sldId id="429" r:id="rId13"/>
    <p:sldId id="428" r:id="rId14"/>
    <p:sldId id="545" r:id="rId15"/>
    <p:sldId id="431" r:id="rId16"/>
    <p:sldId id="467" r:id="rId17"/>
    <p:sldId id="468" r:id="rId18"/>
    <p:sldId id="471" r:id="rId19"/>
    <p:sldId id="472" r:id="rId20"/>
    <p:sldId id="473" r:id="rId21"/>
    <p:sldId id="474" r:id="rId22"/>
    <p:sldId id="439" r:id="rId23"/>
    <p:sldId id="476" r:id="rId24"/>
    <p:sldId id="489" r:id="rId25"/>
    <p:sldId id="477" r:id="rId26"/>
    <p:sldId id="479" r:id="rId27"/>
    <p:sldId id="481" r:id="rId28"/>
    <p:sldId id="485" r:id="rId29"/>
    <p:sldId id="486" r:id="rId30"/>
    <p:sldId id="478" r:id="rId31"/>
    <p:sldId id="482" r:id="rId32"/>
    <p:sldId id="483" r:id="rId33"/>
    <p:sldId id="484" r:id="rId34"/>
    <p:sldId id="444" r:id="rId35"/>
    <p:sldId id="487" r:id="rId36"/>
    <p:sldId id="556" r:id="rId37"/>
    <p:sldId id="452" r:id="rId38"/>
    <p:sldId id="453" r:id="rId39"/>
    <p:sldId id="454" r:id="rId40"/>
    <p:sldId id="496" r:id="rId41"/>
    <p:sldId id="544"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pos="2880" userDrawn="1">
          <p15:clr>
            <a:srgbClr val="A4A3A4"/>
          </p15:clr>
        </p15:guide>
        <p15:guide id="5" pos="5472" userDrawn="1">
          <p15:clr>
            <a:srgbClr val="A4A3A4"/>
          </p15:clr>
        </p15:guide>
        <p15:guide id="6" orient="horz" pos="2160" userDrawn="1">
          <p15:clr>
            <a:srgbClr val="A4A3A4"/>
          </p15:clr>
        </p15:guide>
        <p15:guide id="7" pos="158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605" userDrawn="1">
          <p15:clr>
            <a:srgbClr val="A4A3A4"/>
          </p15:clr>
        </p15:guide>
        <p15:guide id="4" pos="5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10"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2" name="Michelle Nolin" initials="MN" lastIdx="137" clrIdx="1">
    <p:extLst>
      <p:ext uri="{19B8F6BF-5375-455C-9EA6-DF929625EA0E}">
        <p15:presenceInfo xmlns:p15="http://schemas.microsoft.com/office/powerpoint/2012/main" userId="S::mnolin@learnethos.com::f39d2788-15a0-418f-a7f4-7d6381543f47" providerId="AD"/>
      </p:ext>
    </p:extLst>
  </p:cmAuthor>
  <p:cmAuthor id="3" name="Leslie Wright" initials="LW" lastIdx="97" clrIdx="2">
    <p:extLst>
      <p:ext uri="{19B8F6BF-5375-455C-9EA6-DF929625EA0E}">
        <p15:presenceInfo xmlns:p15="http://schemas.microsoft.com/office/powerpoint/2012/main" userId="S::wright@adoptionsupport.org::a0e2a280-92a5-487a-a56c-f1146a8f46ca" providerId="AD"/>
      </p:ext>
    </p:extLst>
  </p:cmAuthor>
  <p:cmAuthor id="4" name="Debbie Riley" initials="DR" lastIdx="41"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98" clrIdx="4">
    <p:extLst>
      <p:ext uri="{19B8F6BF-5375-455C-9EA6-DF929625EA0E}">
        <p15:presenceInfo xmlns:p15="http://schemas.microsoft.com/office/powerpoint/2012/main" userId="Microsoft Office User" providerId="None"/>
      </p:ext>
    </p:extLst>
  </p:cmAuthor>
  <p:cmAuthor id="6" name="Ed Baldwin" initials="EB" lastIdx="137"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EC8E4"/>
    <a:srgbClr val="A4DEE8"/>
    <a:srgbClr val="C13420"/>
    <a:srgbClr val="508E9B"/>
    <a:srgbClr val="62AEBE"/>
    <a:srgbClr val="F38779"/>
    <a:srgbClr val="69B3C2"/>
    <a:srgbClr val="1832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BE9A2-43E8-05F8-4A09-38A6C52E8EAF}" v="3" dt="2022-03-21T23:25:12.151"/>
    <p1510:client id="{9812C982-6361-497C-86C9-7772AE05A4DB}" v="947" dt="2022-02-26T22:35:35.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8" autoAdjust="0"/>
    <p:restoredTop sz="74043" autoAdjust="0"/>
  </p:normalViewPr>
  <p:slideViewPr>
    <p:cSldViewPr snapToGrid="0" snapToObjects="1">
      <p:cViewPr varScale="1">
        <p:scale>
          <a:sx n="72" d="100"/>
          <a:sy n="72" d="100"/>
        </p:scale>
        <p:origin x="1416" y="64"/>
      </p:cViewPr>
      <p:guideLst>
        <p:guide orient="horz" pos="4032"/>
        <p:guide orient="horz" pos="285"/>
        <p:guide pos="288"/>
        <p:guide pos="2880"/>
        <p:guide pos="5472"/>
        <p:guide orient="horz" pos="2160"/>
        <p:guide pos="1584"/>
      </p:guideLst>
    </p:cSldViewPr>
  </p:slideViewPr>
  <p:outlineViewPr>
    <p:cViewPr>
      <p:scale>
        <a:sx n="33" d="100"/>
        <a:sy n="33" d="100"/>
      </p:scale>
      <p:origin x="0" y="-240"/>
    </p:cViewPr>
  </p:outlineViewPr>
  <p:notesTextViewPr>
    <p:cViewPr>
      <p:scale>
        <a:sx n="100" d="100"/>
        <a:sy n="100" d="100"/>
      </p:scale>
      <p:origin x="0" y="0"/>
    </p:cViewPr>
  </p:notesTextViewPr>
  <p:sorterViewPr>
    <p:cViewPr varScale="1">
      <p:scale>
        <a:sx n="1" d="1"/>
        <a:sy n="1" d="1"/>
      </p:scale>
      <p:origin x="0" y="-1782"/>
    </p:cViewPr>
  </p:sorterViewPr>
  <p:notesViewPr>
    <p:cSldViewPr snapToGrid="0" snapToObjects="1">
      <p:cViewPr varScale="1">
        <p:scale>
          <a:sx n="65" d="100"/>
          <a:sy n="65" d="100"/>
        </p:scale>
        <p:origin x="3154" y="38"/>
      </p:cViewPr>
      <p:guideLst>
        <p:guide orient="horz" pos="3024"/>
        <p:guide pos="2304"/>
        <p:guide orient="horz" pos="605"/>
        <p:guide pos="5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ningham, Marty" userId="S::54021@icf.com::01361f7b-1e40-44aa-bd9b-50e092b20129" providerId="AD" clId="Web-{97CBE9A2-43E8-05F8-4A09-38A6C52E8EAF}"/>
    <pc:docChg chg="modSld">
      <pc:chgData name="Cunningham, Marty" userId="S::54021@icf.com::01361f7b-1e40-44aa-bd9b-50e092b20129" providerId="AD" clId="Web-{97CBE9A2-43E8-05F8-4A09-38A6C52E8EAF}" dt="2022-03-21T23:25:12.151" v="2" actId="20577"/>
      <pc:docMkLst>
        <pc:docMk/>
      </pc:docMkLst>
      <pc:sldChg chg="modSp">
        <pc:chgData name="Cunningham, Marty" userId="S::54021@icf.com::01361f7b-1e40-44aa-bd9b-50e092b20129" providerId="AD" clId="Web-{97CBE9A2-43E8-05F8-4A09-38A6C52E8EAF}" dt="2022-03-21T23:24:59.572" v="0" actId="20577"/>
        <pc:sldMkLst>
          <pc:docMk/>
          <pc:sldMk cId="3028136506" sldId="378"/>
        </pc:sldMkLst>
        <pc:spChg chg="mod">
          <ac:chgData name="Cunningham, Marty" userId="S::54021@icf.com::01361f7b-1e40-44aa-bd9b-50e092b20129" providerId="AD" clId="Web-{97CBE9A2-43E8-05F8-4A09-38A6C52E8EAF}" dt="2022-03-21T23:24:59.572" v="0" actId="20577"/>
          <ac:spMkLst>
            <pc:docMk/>
            <pc:sldMk cId="3028136506" sldId="378"/>
            <ac:spMk id="4" creationId="{39D6589E-F2E3-9A4C-9CB7-8EF53D6144CC}"/>
          </ac:spMkLst>
        </pc:spChg>
      </pc:sldChg>
      <pc:sldChg chg="modSp">
        <pc:chgData name="Cunningham, Marty" userId="S::54021@icf.com::01361f7b-1e40-44aa-bd9b-50e092b20129" providerId="AD" clId="Web-{97CBE9A2-43E8-05F8-4A09-38A6C52E8EAF}" dt="2022-03-21T23:25:12.151" v="2" actId="20577"/>
        <pc:sldMkLst>
          <pc:docMk/>
          <pc:sldMk cId="1166768548" sldId="400"/>
        </pc:sldMkLst>
        <pc:spChg chg="mod">
          <ac:chgData name="Cunningham, Marty" userId="S::54021@icf.com::01361f7b-1e40-44aa-bd9b-50e092b20129" providerId="AD" clId="Web-{97CBE9A2-43E8-05F8-4A09-38A6C52E8EAF}" dt="2022-03-21T23:25:12.151" v="2" actId="20577"/>
          <ac:spMkLst>
            <pc:docMk/>
            <pc:sldMk cId="1166768548" sldId="400"/>
            <ac:spMk id="4" creationId="{39D6589E-F2E3-9A4C-9CB7-8EF53D6144CC}"/>
          </ac:spMkLst>
        </pc:spChg>
      </pc:sldChg>
    </pc:docChg>
  </pc:docChgLst>
  <pc:docChgLst>
    <pc:chgData name="Satish Mekala" userId="2c2fe377f37fafa6" providerId="LiveId" clId="{9812C982-6361-497C-86C9-7772AE05A4DB}"/>
    <pc:docChg chg="undo custSel modSld modMainMaster">
      <pc:chgData name="Satish Mekala" userId="2c2fe377f37fafa6" providerId="LiveId" clId="{9812C982-6361-497C-86C9-7772AE05A4DB}" dt="2022-02-26T14:50:38.543" v="1274"/>
      <pc:docMkLst>
        <pc:docMk/>
      </pc:docMkLst>
      <pc:sldChg chg="modSp mod">
        <pc:chgData name="Satish Mekala" userId="2c2fe377f37fafa6" providerId="LiveId" clId="{9812C982-6361-497C-86C9-7772AE05A4DB}" dt="2022-02-26T14:42:09.649" v="1163"/>
        <pc:sldMkLst>
          <pc:docMk/>
          <pc:sldMk cId="3034052326" sldId="369"/>
        </pc:sldMkLst>
        <pc:spChg chg="ord">
          <ac:chgData name="Satish Mekala" userId="2c2fe377f37fafa6" providerId="LiveId" clId="{9812C982-6361-497C-86C9-7772AE05A4DB}" dt="2022-02-26T14:42:09.649" v="1163"/>
          <ac:spMkLst>
            <pc:docMk/>
            <pc:sldMk cId="3034052326" sldId="369"/>
            <ac:spMk id="12" creationId="{0FEBF11E-F233-3D44-91C1-B53C72AC749F}"/>
          </ac:spMkLst>
        </pc:spChg>
      </pc:sldChg>
      <pc:sldChg chg="modSp mod">
        <pc:chgData name="Satish Mekala" userId="2c2fe377f37fafa6" providerId="LiveId" clId="{9812C982-6361-497C-86C9-7772AE05A4DB}" dt="2022-02-26T14:44:43.003" v="1171"/>
        <pc:sldMkLst>
          <pc:docMk/>
          <pc:sldMk cId="466013580" sldId="380"/>
        </pc:sldMkLst>
        <pc:spChg chg="ord">
          <ac:chgData name="Satish Mekala" userId="2c2fe377f37fafa6" providerId="LiveId" clId="{9812C982-6361-497C-86C9-7772AE05A4DB}" dt="2022-02-26T14:44:43.003" v="1171"/>
          <ac:spMkLst>
            <pc:docMk/>
            <pc:sldMk cId="466013580" sldId="380"/>
            <ac:spMk id="2" creationId="{622B21D7-CE69-E449-956C-BB065BCDD3F6}"/>
          </ac:spMkLst>
        </pc:spChg>
        <pc:picChg chg="mod">
          <ac:chgData name="Satish Mekala" userId="2c2fe377f37fafa6" providerId="LiveId" clId="{9812C982-6361-497C-86C9-7772AE05A4DB}" dt="2022-02-26T14:41:15.906" v="1160" actId="962"/>
          <ac:picMkLst>
            <pc:docMk/>
            <pc:sldMk cId="466013580" sldId="380"/>
            <ac:picMk id="5" creationId="{DCE2E480-601C-6D43-A02A-3EDD5EBAF63A}"/>
          </ac:picMkLst>
        </pc:picChg>
      </pc:sldChg>
      <pc:sldChg chg="modSp mod">
        <pc:chgData name="Satish Mekala" userId="2c2fe377f37fafa6" providerId="LiveId" clId="{9812C982-6361-497C-86C9-7772AE05A4DB}" dt="2022-02-26T14:44:35.961" v="1169"/>
        <pc:sldMkLst>
          <pc:docMk/>
          <pc:sldMk cId="1166768548" sldId="400"/>
        </pc:sldMkLst>
        <pc:spChg chg="ord">
          <ac:chgData name="Satish Mekala" userId="2c2fe377f37fafa6" providerId="LiveId" clId="{9812C982-6361-497C-86C9-7772AE05A4DB}" dt="2022-02-26T14:44:35.961" v="1169"/>
          <ac:spMkLst>
            <pc:docMk/>
            <pc:sldMk cId="1166768548" sldId="400"/>
            <ac:spMk id="2" creationId="{F1404ADE-E82C-3047-BF88-2F63F07ACF9F}"/>
          </ac:spMkLst>
        </pc:spChg>
      </pc:sldChg>
      <pc:sldChg chg="modSp mod">
        <pc:chgData name="Satish Mekala" userId="2c2fe377f37fafa6" providerId="LiveId" clId="{9812C982-6361-497C-86C9-7772AE05A4DB}" dt="2022-02-26T14:44:28.032" v="1168"/>
        <pc:sldMkLst>
          <pc:docMk/>
          <pc:sldMk cId="423097386" sldId="419"/>
        </pc:sldMkLst>
        <pc:spChg chg="ord">
          <ac:chgData name="Satish Mekala" userId="2c2fe377f37fafa6" providerId="LiveId" clId="{9812C982-6361-497C-86C9-7772AE05A4DB}" dt="2022-02-26T14:44:28.032" v="1168"/>
          <ac:spMkLst>
            <pc:docMk/>
            <pc:sldMk cId="423097386" sldId="419"/>
            <ac:spMk id="2" creationId="{5CCFF54E-B8E5-CD4D-B3BD-7297B9519D41}"/>
          </ac:spMkLst>
        </pc:spChg>
        <pc:picChg chg="mod">
          <ac:chgData name="Satish Mekala" userId="2c2fe377f37fafa6" providerId="LiveId" clId="{9812C982-6361-497C-86C9-7772AE05A4DB}" dt="2022-02-26T14:35:33.812" v="1018" actId="962"/>
          <ac:picMkLst>
            <pc:docMk/>
            <pc:sldMk cId="423097386" sldId="419"/>
            <ac:picMk id="6" creationId="{90E802A0-8D4F-4E90-9AF5-AE80522D9120}"/>
          </ac:picMkLst>
        </pc:picChg>
      </pc:sldChg>
      <pc:sldChg chg="addSp delSp modSp mod">
        <pc:chgData name="Satish Mekala" userId="2c2fe377f37fafa6" providerId="LiveId" clId="{9812C982-6361-497C-86C9-7772AE05A4DB}" dt="2022-02-26T14:45:05.012" v="1173"/>
        <pc:sldMkLst>
          <pc:docMk/>
          <pc:sldMk cId="3003598982" sldId="428"/>
        </pc:sldMkLst>
        <pc:spChg chg="del">
          <ac:chgData name="Satish Mekala" userId="2c2fe377f37fafa6" providerId="LiveId" clId="{9812C982-6361-497C-86C9-7772AE05A4DB}" dt="2022-02-26T14:35:54.631" v="1019" actId="478"/>
          <ac:spMkLst>
            <pc:docMk/>
            <pc:sldMk cId="3003598982" sldId="428"/>
            <ac:spMk id="6" creationId="{2364590B-0057-F04E-A490-F894B8F2A763}"/>
          </ac:spMkLst>
        </pc:spChg>
        <pc:spChg chg="ord">
          <ac:chgData name="Satish Mekala" userId="2c2fe377f37fafa6" providerId="LiveId" clId="{9812C982-6361-497C-86C9-7772AE05A4DB}" dt="2022-02-26T14:45:05.012" v="1173"/>
          <ac:spMkLst>
            <pc:docMk/>
            <pc:sldMk cId="3003598982" sldId="428"/>
            <ac:spMk id="9" creationId="{5B45886A-66A4-DA43-9D6F-8E8AD595D018}"/>
          </ac:spMkLst>
        </pc:spChg>
        <pc:spChg chg="del">
          <ac:chgData name="Satish Mekala" userId="2c2fe377f37fafa6" providerId="LiveId" clId="{9812C982-6361-497C-86C9-7772AE05A4DB}" dt="2022-02-26T14:35:54.631" v="1019" actId="478"/>
          <ac:spMkLst>
            <pc:docMk/>
            <pc:sldMk cId="3003598982" sldId="428"/>
            <ac:spMk id="14" creationId="{5A127787-0349-E74D-BE49-9EBA2F3A8287}"/>
          </ac:spMkLst>
        </pc:spChg>
        <pc:spChg chg="del">
          <ac:chgData name="Satish Mekala" userId="2c2fe377f37fafa6" providerId="LiveId" clId="{9812C982-6361-497C-86C9-7772AE05A4DB}" dt="2022-02-26T14:35:54.631" v="1019" actId="478"/>
          <ac:spMkLst>
            <pc:docMk/>
            <pc:sldMk cId="3003598982" sldId="428"/>
            <ac:spMk id="15" creationId="{D78D5F5A-0B45-8F46-997D-C9A4832D42C9}"/>
          </ac:spMkLst>
        </pc:spChg>
        <pc:picChg chg="add mod">
          <ac:chgData name="Satish Mekala" userId="2c2fe377f37fafa6" providerId="LiveId" clId="{9812C982-6361-497C-86C9-7772AE05A4DB}" dt="2022-02-26T14:36:11.043" v="1024" actId="962"/>
          <ac:picMkLst>
            <pc:docMk/>
            <pc:sldMk cId="3003598982" sldId="428"/>
            <ac:picMk id="4" creationId="{0D3ED054-EF92-4748-8862-8C954A2952EA}"/>
          </ac:picMkLst>
        </pc:picChg>
        <pc:picChg chg="del">
          <ac:chgData name="Satish Mekala" userId="2c2fe377f37fafa6" providerId="LiveId" clId="{9812C982-6361-497C-86C9-7772AE05A4DB}" dt="2022-02-26T14:35:54.631" v="1019" actId="478"/>
          <ac:picMkLst>
            <pc:docMk/>
            <pc:sldMk cId="3003598982" sldId="428"/>
            <ac:picMk id="13" creationId="{0A2D2DE6-CBAC-824C-8A3D-A06CAABCC51F}"/>
          </ac:picMkLst>
        </pc:picChg>
      </pc:sldChg>
      <pc:sldChg chg="modSp mod">
        <pc:chgData name="Satish Mekala" userId="2c2fe377f37fafa6" providerId="LiveId" clId="{9812C982-6361-497C-86C9-7772AE05A4DB}" dt="2022-02-26T14:44:59.711" v="1172"/>
        <pc:sldMkLst>
          <pc:docMk/>
          <pc:sldMk cId="104290916" sldId="429"/>
        </pc:sldMkLst>
        <pc:spChg chg="ord">
          <ac:chgData name="Satish Mekala" userId="2c2fe377f37fafa6" providerId="LiveId" clId="{9812C982-6361-497C-86C9-7772AE05A4DB}" dt="2022-02-26T14:44:59.711" v="1172"/>
          <ac:spMkLst>
            <pc:docMk/>
            <pc:sldMk cId="104290916" sldId="429"/>
            <ac:spMk id="4" creationId="{00000000-0000-0000-0000-000000000000}"/>
          </ac:spMkLst>
        </pc:spChg>
        <pc:spChg chg="mod">
          <ac:chgData name="Satish Mekala" userId="2c2fe377f37fafa6" providerId="LiveId" clId="{9812C982-6361-497C-86C9-7772AE05A4DB}" dt="2022-02-26T14:34:46.929" v="1009" actId="33553"/>
          <ac:spMkLst>
            <pc:docMk/>
            <pc:sldMk cId="104290916" sldId="429"/>
            <ac:spMk id="6" creationId="{95A10D93-FF4F-41C5-A766-7971486CC007}"/>
          </ac:spMkLst>
        </pc:spChg>
      </pc:sldChg>
      <pc:sldChg chg="modSp mod">
        <pc:chgData name="Satish Mekala" userId="2c2fe377f37fafa6" providerId="LiveId" clId="{9812C982-6361-497C-86C9-7772AE05A4DB}" dt="2022-02-26T14:45:17.696" v="1177"/>
        <pc:sldMkLst>
          <pc:docMk/>
          <pc:sldMk cId="2884904360" sldId="431"/>
        </pc:sldMkLst>
        <pc:spChg chg="ord">
          <ac:chgData name="Satish Mekala" userId="2c2fe377f37fafa6" providerId="LiveId" clId="{9812C982-6361-497C-86C9-7772AE05A4DB}" dt="2022-02-26T14:45:17.696" v="1177"/>
          <ac:spMkLst>
            <pc:docMk/>
            <pc:sldMk cId="2884904360" sldId="431"/>
            <ac:spMk id="4" creationId="{3A8C585C-A5BC-4591-9CD8-5A5E269F88C7}"/>
          </ac:spMkLst>
        </pc:spChg>
        <pc:spChg chg="mod">
          <ac:chgData name="Satish Mekala" userId="2c2fe377f37fafa6" providerId="LiveId" clId="{9812C982-6361-497C-86C9-7772AE05A4DB}" dt="2022-02-26T14:34:50.081" v="1010" actId="33553"/>
          <ac:spMkLst>
            <pc:docMk/>
            <pc:sldMk cId="2884904360" sldId="431"/>
            <ac:spMk id="6" creationId="{BAB599F7-24E5-44B7-ACFB-E867D3BE6CC0}"/>
          </ac:spMkLst>
        </pc:spChg>
      </pc:sldChg>
      <pc:sldChg chg="modSp mod">
        <pc:chgData name="Satish Mekala" userId="2c2fe377f37fafa6" providerId="LiveId" clId="{9812C982-6361-497C-86C9-7772AE05A4DB}" dt="2022-02-26T14:46:15.867" v="1203"/>
        <pc:sldMkLst>
          <pc:docMk/>
          <pc:sldMk cId="2144088673" sldId="439"/>
        </pc:sldMkLst>
        <pc:spChg chg="ord">
          <ac:chgData name="Satish Mekala" userId="2c2fe377f37fafa6" providerId="LiveId" clId="{9812C982-6361-497C-86C9-7772AE05A4DB}" dt="2022-02-26T14:46:15.867" v="1203"/>
          <ac:spMkLst>
            <pc:docMk/>
            <pc:sldMk cId="2144088673" sldId="439"/>
            <ac:spMk id="4" creationId="{6D894FA3-597A-47BF-A17D-D2EFB0D13B9D}"/>
          </ac:spMkLst>
        </pc:spChg>
        <pc:spChg chg="mod">
          <ac:chgData name="Satish Mekala" userId="2c2fe377f37fafa6" providerId="LiveId" clId="{9812C982-6361-497C-86C9-7772AE05A4DB}" dt="2022-02-26T14:34:52.584" v="1011" actId="33553"/>
          <ac:spMkLst>
            <pc:docMk/>
            <pc:sldMk cId="2144088673" sldId="439"/>
            <ac:spMk id="6" creationId="{39603560-5DF8-440C-833A-222313CF425E}"/>
          </ac:spMkLst>
        </pc:spChg>
      </pc:sldChg>
      <pc:sldChg chg="modSp mod">
        <pc:chgData name="Satish Mekala" userId="2c2fe377f37fafa6" providerId="LiveId" clId="{9812C982-6361-497C-86C9-7772AE05A4DB}" dt="2022-02-26T14:48:37.743" v="1249"/>
        <pc:sldMkLst>
          <pc:docMk/>
          <pc:sldMk cId="1091835225" sldId="444"/>
        </pc:sldMkLst>
        <pc:spChg chg="ord">
          <ac:chgData name="Satish Mekala" userId="2c2fe377f37fafa6" providerId="LiveId" clId="{9812C982-6361-497C-86C9-7772AE05A4DB}" dt="2022-02-26T14:48:28.814" v="1246"/>
          <ac:spMkLst>
            <pc:docMk/>
            <pc:sldMk cId="1091835225" sldId="444"/>
            <ac:spMk id="2" creationId="{26C89170-9CCE-48AF-BF34-61F3F0C0FD64}"/>
          </ac:spMkLst>
        </pc:spChg>
        <pc:spChg chg="mod ord">
          <ac:chgData name="Satish Mekala" userId="2c2fe377f37fafa6" providerId="LiveId" clId="{9812C982-6361-497C-86C9-7772AE05A4DB}" dt="2022-02-26T14:48:30.327" v="1247"/>
          <ac:spMkLst>
            <pc:docMk/>
            <pc:sldMk cId="1091835225" sldId="444"/>
            <ac:spMk id="8" creationId="{A7F90D1F-0A26-4A3F-8B6C-B18F7442B65C}"/>
          </ac:spMkLst>
        </pc:spChg>
        <pc:picChg chg="mod ord">
          <ac:chgData name="Satish Mekala" userId="2c2fe377f37fafa6" providerId="LiveId" clId="{9812C982-6361-497C-86C9-7772AE05A4DB}" dt="2022-02-26T14:48:37.743" v="1249"/>
          <ac:picMkLst>
            <pc:docMk/>
            <pc:sldMk cId="1091835225" sldId="444"/>
            <ac:picMk id="9" creationId="{2A11401B-1209-4F16-9C81-BF0786A04DD5}"/>
          </ac:picMkLst>
        </pc:picChg>
      </pc:sldChg>
      <pc:sldChg chg="modSp mod">
        <pc:chgData name="Satish Mekala" userId="2c2fe377f37fafa6" providerId="LiveId" clId="{9812C982-6361-497C-86C9-7772AE05A4DB}" dt="2022-02-26T14:48:50.980" v="1253"/>
        <pc:sldMkLst>
          <pc:docMk/>
          <pc:sldMk cId="1719312882" sldId="452"/>
        </pc:sldMkLst>
        <pc:spChg chg="ord">
          <ac:chgData name="Satish Mekala" userId="2c2fe377f37fafa6" providerId="LiveId" clId="{9812C982-6361-497C-86C9-7772AE05A4DB}" dt="2022-02-26T14:48:50.980" v="1253"/>
          <ac:spMkLst>
            <pc:docMk/>
            <pc:sldMk cId="1719312882" sldId="452"/>
            <ac:spMk id="2" creationId="{622B21D7-CE69-E449-956C-BB065BCDD3F6}"/>
          </ac:spMkLst>
        </pc:spChg>
        <pc:picChg chg="mod">
          <ac:chgData name="Satish Mekala" userId="2c2fe377f37fafa6" providerId="LiveId" clId="{9812C982-6361-497C-86C9-7772AE05A4DB}" dt="2022-02-26T14:28:57.918" v="402" actId="962"/>
          <ac:picMkLst>
            <pc:docMk/>
            <pc:sldMk cId="1719312882" sldId="452"/>
            <ac:picMk id="6" creationId="{FF5BED03-5F18-6448-AD8F-566B0C7D039D}"/>
          </ac:picMkLst>
        </pc:picChg>
      </pc:sldChg>
      <pc:sldChg chg="modSp mod">
        <pc:chgData name="Satish Mekala" userId="2c2fe377f37fafa6" providerId="LiveId" clId="{9812C982-6361-497C-86C9-7772AE05A4DB}" dt="2022-02-26T14:29:39.728" v="449" actId="1076"/>
        <pc:sldMkLst>
          <pc:docMk/>
          <pc:sldMk cId="1463536240" sldId="453"/>
        </pc:sldMkLst>
        <pc:spChg chg="mod">
          <ac:chgData name="Satish Mekala" userId="2c2fe377f37fafa6" providerId="LiveId" clId="{9812C982-6361-497C-86C9-7772AE05A4DB}" dt="2022-02-26T14:29:39.728" v="449" actId="1076"/>
          <ac:spMkLst>
            <pc:docMk/>
            <pc:sldMk cId="1463536240" sldId="453"/>
            <ac:spMk id="3" creationId="{E7C34D7A-2AFF-524E-90CA-007CD3D84147}"/>
          </ac:spMkLst>
        </pc:spChg>
      </pc:sldChg>
      <pc:sldChg chg="modSp mod">
        <pc:chgData name="Satish Mekala" userId="2c2fe377f37fafa6" providerId="LiveId" clId="{9812C982-6361-497C-86C9-7772AE05A4DB}" dt="2022-02-26T14:49:03.092" v="1256"/>
        <pc:sldMkLst>
          <pc:docMk/>
          <pc:sldMk cId="1906668927" sldId="454"/>
        </pc:sldMkLst>
        <pc:spChg chg="ord">
          <ac:chgData name="Satish Mekala" userId="2c2fe377f37fafa6" providerId="LiveId" clId="{9812C982-6361-497C-86C9-7772AE05A4DB}" dt="2022-02-26T14:49:00.074" v="1255"/>
          <ac:spMkLst>
            <pc:docMk/>
            <pc:sldMk cId="1906668927" sldId="454"/>
            <ac:spMk id="2" creationId="{0EB19414-7594-F143-A600-5D83EA76EA72}"/>
          </ac:spMkLst>
        </pc:spChg>
        <pc:spChg chg="mod">
          <ac:chgData name="Satish Mekala" userId="2c2fe377f37fafa6" providerId="LiveId" clId="{9812C982-6361-497C-86C9-7772AE05A4DB}" dt="2022-02-26T14:35:00.256" v="1013" actId="33553"/>
          <ac:spMkLst>
            <pc:docMk/>
            <pc:sldMk cId="1906668927" sldId="454"/>
            <ac:spMk id="7" creationId="{B9D5F325-C475-4D9D-B37F-4018666ACC8F}"/>
          </ac:spMkLst>
        </pc:spChg>
        <pc:picChg chg="mod ord">
          <ac:chgData name="Satish Mekala" userId="2c2fe377f37fafa6" providerId="LiveId" clId="{9812C982-6361-497C-86C9-7772AE05A4DB}" dt="2022-02-26T14:49:03.092" v="1256"/>
          <ac:picMkLst>
            <pc:docMk/>
            <pc:sldMk cId="1906668927" sldId="454"/>
            <ac:picMk id="6" creationId="{E1B9ABE4-5640-6048-AFC0-DD5714F9D5FE}"/>
          </ac:picMkLst>
        </pc:picChg>
      </pc:sldChg>
      <pc:sldChg chg="modSp mod">
        <pc:chgData name="Satish Mekala" userId="2c2fe377f37fafa6" providerId="LiveId" clId="{9812C982-6361-497C-86C9-7772AE05A4DB}" dt="2022-02-26T14:42:18.300" v="1164"/>
        <pc:sldMkLst>
          <pc:docMk/>
          <pc:sldMk cId="3581128765" sldId="455"/>
        </pc:sldMkLst>
        <pc:spChg chg="ord">
          <ac:chgData name="Satish Mekala" userId="2c2fe377f37fafa6" providerId="LiveId" clId="{9812C982-6361-497C-86C9-7772AE05A4DB}" dt="2022-02-26T14:42:18.300" v="1164"/>
          <ac:spMkLst>
            <pc:docMk/>
            <pc:sldMk cId="3581128765" sldId="455"/>
            <ac:spMk id="4" creationId="{41995B79-2BD9-412E-88F2-5BC9A51B5ABC}"/>
          </ac:spMkLst>
        </pc:spChg>
      </pc:sldChg>
      <pc:sldChg chg="modSp mod">
        <pc:chgData name="Satish Mekala" userId="2c2fe377f37fafa6" providerId="LiveId" clId="{9812C982-6361-497C-86C9-7772AE05A4DB}" dt="2022-02-26T14:42:24.631" v="1165"/>
        <pc:sldMkLst>
          <pc:docMk/>
          <pc:sldMk cId="3181406978" sldId="456"/>
        </pc:sldMkLst>
        <pc:spChg chg="ord">
          <ac:chgData name="Satish Mekala" userId="2c2fe377f37fafa6" providerId="LiveId" clId="{9812C982-6361-497C-86C9-7772AE05A4DB}" dt="2022-02-26T14:42:24.631" v="1165"/>
          <ac:spMkLst>
            <pc:docMk/>
            <pc:sldMk cId="3181406978" sldId="456"/>
            <ac:spMk id="4" creationId="{A846AFFE-CA84-7141-A9A0-D42F105299FB}"/>
          </ac:spMkLst>
        </pc:spChg>
      </pc:sldChg>
      <pc:sldChg chg="modSp mod">
        <pc:chgData name="Satish Mekala" userId="2c2fe377f37fafa6" providerId="LiveId" clId="{9812C982-6361-497C-86C9-7772AE05A4DB}" dt="2022-02-26T14:44:18.834" v="1166"/>
        <pc:sldMkLst>
          <pc:docMk/>
          <pc:sldMk cId="2111219485" sldId="457"/>
        </pc:sldMkLst>
        <pc:spChg chg="ord">
          <ac:chgData name="Satish Mekala" userId="2c2fe377f37fafa6" providerId="LiveId" clId="{9812C982-6361-497C-86C9-7772AE05A4DB}" dt="2022-02-26T14:44:18.834" v="1166"/>
          <ac:spMkLst>
            <pc:docMk/>
            <pc:sldMk cId="2111219485" sldId="457"/>
            <ac:spMk id="4" creationId="{41995B79-2BD9-412E-88F2-5BC9A51B5ABC}"/>
          </ac:spMkLst>
        </pc:spChg>
      </pc:sldChg>
      <pc:sldChg chg="modSp mod">
        <pc:chgData name="Satish Mekala" userId="2c2fe377f37fafa6" providerId="LiveId" clId="{9812C982-6361-497C-86C9-7772AE05A4DB}" dt="2022-02-26T14:49:31.007" v="1263"/>
        <pc:sldMkLst>
          <pc:docMk/>
          <pc:sldMk cId="1049128501" sldId="467"/>
        </pc:sldMkLst>
        <pc:spChg chg="ord">
          <ac:chgData name="Satish Mekala" userId="2c2fe377f37fafa6" providerId="LiveId" clId="{9812C982-6361-497C-86C9-7772AE05A4DB}" dt="2022-02-26T14:49:31.007" v="1263"/>
          <ac:spMkLst>
            <pc:docMk/>
            <pc:sldMk cId="1049128501" sldId="467"/>
            <ac:spMk id="4" creationId="{564366E6-F52C-412A-B1DB-E98E20780D86}"/>
          </ac:spMkLst>
        </pc:spChg>
        <pc:picChg chg="mod">
          <ac:chgData name="Satish Mekala" userId="2c2fe377f37fafa6" providerId="LiveId" clId="{9812C982-6361-497C-86C9-7772AE05A4DB}" dt="2022-02-26T14:36:26.665" v="1025" actId="962"/>
          <ac:picMkLst>
            <pc:docMk/>
            <pc:sldMk cId="1049128501" sldId="467"/>
            <ac:picMk id="6" creationId="{444368E3-073E-BD4D-839A-BDC392976EA6}"/>
          </ac:picMkLst>
        </pc:picChg>
      </pc:sldChg>
      <pc:sldChg chg="modSp mod">
        <pc:chgData name="Satish Mekala" userId="2c2fe377f37fafa6" providerId="LiveId" clId="{9812C982-6361-497C-86C9-7772AE05A4DB}" dt="2022-02-26T14:45:36.409" v="1183"/>
        <pc:sldMkLst>
          <pc:docMk/>
          <pc:sldMk cId="3287722127" sldId="468"/>
        </pc:sldMkLst>
        <pc:spChg chg="ord">
          <ac:chgData name="Satish Mekala" userId="2c2fe377f37fafa6" providerId="LiveId" clId="{9812C982-6361-497C-86C9-7772AE05A4DB}" dt="2022-02-26T14:45:36.409" v="1183"/>
          <ac:spMkLst>
            <pc:docMk/>
            <pc:sldMk cId="3287722127" sldId="468"/>
            <ac:spMk id="4" creationId="{8781ECF3-AC1A-4ADF-823B-50EF56D7BD73}"/>
          </ac:spMkLst>
        </pc:spChg>
        <pc:spChg chg="mod">
          <ac:chgData name="Satish Mekala" userId="2c2fe377f37fafa6" providerId="LiveId" clId="{9812C982-6361-497C-86C9-7772AE05A4DB}" dt="2022-02-26T14:37:11.717" v="1088" actId="207"/>
          <ac:spMkLst>
            <pc:docMk/>
            <pc:sldMk cId="3287722127" sldId="468"/>
            <ac:spMk id="10" creationId="{28228308-4BEE-423A-A537-C837032CE932}"/>
          </ac:spMkLst>
        </pc:spChg>
      </pc:sldChg>
      <pc:sldChg chg="modSp mod">
        <pc:chgData name="Satish Mekala" userId="2c2fe377f37fafa6" providerId="LiveId" clId="{9812C982-6361-497C-86C9-7772AE05A4DB}" dt="2022-02-26T14:45:49.573" v="1189"/>
        <pc:sldMkLst>
          <pc:docMk/>
          <pc:sldMk cId="1103050077" sldId="471"/>
        </pc:sldMkLst>
        <pc:spChg chg="ord">
          <ac:chgData name="Satish Mekala" userId="2c2fe377f37fafa6" providerId="LiveId" clId="{9812C982-6361-497C-86C9-7772AE05A4DB}" dt="2022-02-26T14:45:49.573" v="1189"/>
          <ac:spMkLst>
            <pc:docMk/>
            <pc:sldMk cId="1103050077" sldId="471"/>
            <ac:spMk id="4" creationId="{8781ECF3-AC1A-4ADF-823B-50EF56D7BD73}"/>
          </ac:spMkLst>
        </pc:spChg>
        <pc:spChg chg="mod">
          <ac:chgData name="Satish Mekala" userId="2c2fe377f37fafa6" providerId="LiveId" clId="{9812C982-6361-497C-86C9-7772AE05A4DB}" dt="2022-02-26T14:38:07.110" v="1094" actId="962"/>
          <ac:spMkLst>
            <pc:docMk/>
            <pc:sldMk cId="1103050077" sldId="471"/>
            <ac:spMk id="14" creationId="{10079841-C673-4540-9F9D-878CC0353E3F}"/>
          </ac:spMkLst>
        </pc:spChg>
        <pc:spChg chg="mod">
          <ac:chgData name="Satish Mekala" userId="2c2fe377f37fafa6" providerId="LiveId" clId="{9812C982-6361-497C-86C9-7772AE05A4DB}" dt="2022-02-26T14:39:26.699" v="1101" actId="962"/>
          <ac:spMkLst>
            <pc:docMk/>
            <pc:sldMk cId="1103050077" sldId="471"/>
            <ac:spMk id="20" creationId="{62E32241-10AA-4C2A-9CDB-30ABCD82C0F1}"/>
          </ac:spMkLst>
        </pc:spChg>
      </pc:sldChg>
      <pc:sldChg chg="modSp mod">
        <pc:chgData name="Satish Mekala" userId="2c2fe377f37fafa6" providerId="LiveId" clId="{9812C982-6361-497C-86C9-7772AE05A4DB}" dt="2022-02-26T14:45:55.385" v="1195"/>
        <pc:sldMkLst>
          <pc:docMk/>
          <pc:sldMk cId="2468667307" sldId="472"/>
        </pc:sldMkLst>
        <pc:spChg chg="ord">
          <ac:chgData name="Satish Mekala" userId="2c2fe377f37fafa6" providerId="LiveId" clId="{9812C982-6361-497C-86C9-7772AE05A4DB}" dt="2022-02-26T14:45:55.385" v="1195"/>
          <ac:spMkLst>
            <pc:docMk/>
            <pc:sldMk cId="2468667307" sldId="472"/>
            <ac:spMk id="4" creationId="{8781ECF3-AC1A-4ADF-823B-50EF56D7BD73}"/>
          </ac:spMkLst>
        </pc:spChg>
        <pc:spChg chg="mod">
          <ac:chgData name="Satish Mekala" userId="2c2fe377f37fafa6" providerId="LiveId" clId="{9812C982-6361-497C-86C9-7772AE05A4DB}" dt="2022-02-26T14:38:11.126" v="1096" actId="962"/>
          <ac:spMkLst>
            <pc:docMk/>
            <pc:sldMk cId="2468667307" sldId="472"/>
            <ac:spMk id="14" creationId="{07121363-7091-4ECC-82DA-96BF6135033A}"/>
          </ac:spMkLst>
        </pc:spChg>
        <pc:spChg chg="mod">
          <ac:chgData name="Satish Mekala" userId="2c2fe377f37fafa6" providerId="LiveId" clId="{9812C982-6361-497C-86C9-7772AE05A4DB}" dt="2022-02-26T14:39:30.546" v="1102" actId="962"/>
          <ac:spMkLst>
            <pc:docMk/>
            <pc:sldMk cId="2468667307" sldId="472"/>
            <ac:spMk id="20" creationId="{89D56814-9A90-41EE-9C01-14867C58799C}"/>
          </ac:spMkLst>
        </pc:spChg>
      </pc:sldChg>
      <pc:sldChg chg="modSp mod">
        <pc:chgData name="Satish Mekala" userId="2c2fe377f37fafa6" providerId="LiveId" clId="{9812C982-6361-497C-86C9-7772AE05A4DB}" dt="2022-02-26T14:46:01.064" v="1201"/>
        <pc:sldMkLst>
          <pc:docMk/>
          <pc:sldMk cId="4237102210" sldId="473"/>
        </pc:sldMkLst>
        <pc:spChg chg="ord">
          <ac:chgData name="Satish Mekala" userId="2c2fe377f37fafa6" providerId="LiveId" clId="{9812C982-6361-497C-86C9-7772AE05A4DB}" dt="2022-02-26T14:46:01.064" v="1201"/>
          <ac:spMkLst>
            <pc:docMk/>
            <pc:sldMk cId="4237102210" sldId="473"/>
            <ac:spMk id="4" creationId="{8781ECF3-AC1A-4ADF-823B-50EF56D7BD73}"/>
          </ac:spMkLst>
        </pc:spChg>
        <pc:spChg chg="mod">
          <ac:chgData name="Satish Mekala" userId="2c2fe377f37fafa6" providerId="LiveId" clId="{9812C982-6361-497C-86C9-7772AE05A4DB}" dt="2022-02-26T14:38:16.095" v="1098" actId="962"/>
          <ac:spMkLst>
            <pc:docMk/>
            <pc:sldMk cId="4237102210" sldId="473"/>
            <ac:spMk id="14" creationId="{A9E397BB-E66F-49F0-AD07-0C0EE0427D6E}"/>
          </ac:spMkLst>
        </pc:spChg>
        <pc:spChg chg="mod">
          <ac:chgData name="Satish Mekala" userId="2c2fe377f37fafa6" providerId="LiveId" clId="{9812C982-6361-497C-86C9-7772AE05A4DB}" dt="2022-02-26T14:39:33.251" v="1103" actId="962"/>
          <ac:spMkLst>
            <pc:docMk/>
            <pc:sldMk cId="4237102210" sldId="473"/>
            <ac:spMk id="20" creationId="{E0E81B3E-343B-4890-B8D9-3D655F5ACEF0}"/>
          </ac:spMkLst>
        </pc:spChg>
      </pc:sldChg>
      <pc:sldChg chg="modSp mod">
        <pc:chgData name="Satish Mekala" userId="2c2fe377f37fafa6" providerId="LiveId" clId="{9812C982-6361-497C-86C9-7772AE05A4DB}" dt="2022-02-26T14:49:41.967" v="1268"/>
        <pc:sldMkLst>
          <pc:docMk/>
          <pc:sldMk cId="3768643180" sldId="474"/>
        </pc:sldMkLst>
        <pc:spChg chg="mod">
          <ac:chgData name="Satish Mekala" userId="2c2fe377f37fafa6" providerId="LiveId" clId="{9812C982-6361-497C-86C9-7772AE05A4DB}" dt="2022-02-26T14:39:35.511" v="1104" actId="962"/>
          <ac:spMkLst>
            <pc:docMk/>
            <pc:sldMk cId="3768643180" sldId="474"/>
            <ac:spMk id="2" creationId="{96B74467-3282-4642-BEED-8F0870648E0B}"/>
          </ac:spMkLst>
        </pc:spChg>
        <pc:spChg chg="ord">
          <ac:chgData name="Satish Mekala" userId="2c2fe377f37fafa6" providerId="LiveId" clId="{9812C982-6361-497C-86C9-7772AE05A4DB}" dt="2022-02-26T14:49:41.967" v="1268"/>
          <ac:spMkLst>
            <pc:docMk/>
            <pc:sldMk cId="3768643180" sldId="474"/>
            <ac:spMk id="3" creationId="{F287A8A5-10A5-4381-9CB0-A714B553FBB1}"/>
          </ac:spMkLst>
        </pc:spChg>
        <pc:spChg chg="ord">
          <ac:chgData name="Satish Mekala" userId="2c2fe377f37fafa6" providerId="LiveId" clId="{9812C982-6361-497C-86C9-7772AE05A4DB}" dt="2022-02-26T14:46:11.930" v="1202"/>
          <ac:spMkLst>
            <pc:docMk/>
            <pc:sldMk cId="3768643180" sldId="474"/>
            <ac:spMk id="4" creationId="{8781ECF3-AC1A-4ADF-823B-50EF56D7BD73}"/>
          </ac:spMkLst>
        </pc:spChg>
        <pc:spChg chg="mod">
          <ac:chgData name="Satish Mekala" userId="2c2fe377f37fafa6" providerId="LiveId" clId="{9812C982-6361-497C-86C9-7772AE05A4DB}" dt="2022-02-26T14:38:19.796" v="1100" actId="962"/>
          <ac:spMkLst>
            <pc:docMk/>
            <pc:sldMk cId="3768643180" sldId="474"/>
            <ac:spMk id="8" creationId="{3B76D623-AE16-4DE9-ACF6-DF28332C7DD9}"/>
          </ac:spMkLst>
        </pc:spChg>
      </pc:sldChg>
      <pc:sldChg chg="modSp mod">
        <pc:chgData name="Satish Mekala" userId="2c2fe377f37fafa6" providerId="LiveId" clId="{9812C982-6361-497C-86C9-7772AE05A4DB}" dt="2022-02-26T14:46:27.871" v="1209"/>
        <pc:sldMkLst>
          <pc:docMk/>
          <pc:sldMk cId="3438982410" sldId="476"/>
        </pc:sldMkLst>
        <pc:spChg chg="ord">
          <ac:chgData name="Satish Mekala" userId="2c2fe377f37fafa6" providerId="LiveId" clId="{9812C982-6361-497C-86C9-7772AE05A4DB}" dt="2022-02-26T14:46:20.997" v="1207"/>
          <ac:spMkLst>
            <pc:docMk/>
            <pc:sldMk cId="3438982410" sldId="476"/>
            <ac:spMk id="4" creationId="{34039ABD-C2A9-4CD8-9DF9-742B19164C39}"/>
          </ac:spMkLst>
        </pc:spChg>
        <pc:spChg chg="ord">
          <ac:chgData name="Satish Mekala" userId="2c2fe377f37fafa6" providerId="LiveId" clId="{9812C982-6361-497C-86C9-7772AE05A4DB}" dt="2022-02-26T14:46:27.871" v="1209"/>
          <ac:spMkLst>
            <pc:docMk/>
            <pc:sldMk cId="3438982410" sldId="476"/>
            <ac:spMk id="9" creationId="{904CD5BA-DBDD-466A-8E3A-52189CA290F3}"/>
          </ac:spMkLst>
        </pc:spChg>
        <pc:spChg chg="mod">
          <ac:chgData name="Satish Mekala" userId="2c2fe377f37fafa6" providerId="LiveId" clId="{9812C982-6361-497C-86C9-7772AE05A4DB}" dt="2022-02-26T14:39:44.579" v="1105" actId="962"/>
          <ac:spMkLst>
            <pc:docMk/>
            <pc:sldMk cId="3438982410" sldId="476"/>
            <ac:spMk id="12" creationId="{739013DC-9A5B-470A-A4D4-0B658C4C8BB7}"/>
          </ac:spMkLst>
        </pc:spChg>
        <pc:picChg chg="mod">
          <ac:chgData name="Satish Mekala" userId="2c2fe377f37fafa6" providerId="LiveId" clId="{9812C982-6361-497C-86C9-7772AE05A4DB}" dt="2022-02-26T14:32:01.294" v="838" actId="962"/>
          <ac:picMkLst>
            <pc:docMk/>
            <pc:sldMk cId="3438982410" sldId="476"/>
            <ac:picMk id="10" creationId="{AD649F36-AD35-4F63-B489-8F3F66D6E360}"/>
          </ac:picMkLst>
        </pc:picChg>
        <pc:picChg chg="mod">
          <ac:chgData name="Satish Mekala" userId="2c2fe377f37fafa6" providerId="LiveId" clId="{9812C982-6361-497C-86C9-7772AE05A4DB}" dt="2022-02-26T14:39:48.664" v="1106" actId="962"/>
          <ac:picMkLst>
            <pc:docMk/>
            <pc:sldMk cId="3438982410" sldId="476"/>
            <ac:picMk id="14" creationId="{D97C8FA4-6C72-40DB-9141-4285D54B7FAF}"/>
          </ac:picMkLst>
        </pc:picChg>
      </pc:sldChg>
      <pc:sldChg chg="modSp mod">
        <pc:chgData name="Satish Mekala" userId="2c2fe377f37fafa6" providerId="LiveId" clId="{9812C982-6361-497C-86C9-7772AE05A4DB}" dt="2022-02-26T14:50:29.605" v="1273"/>
        <pc:sldMkLst>
          <pc:docMk/>
          <pc:sldMk cId="2735568150" sldId="477"/>
        </pc:sldMkLst>
        <pc:spChg chg="ord">
          <ac:chgData name="Satish Mekala" userId="2c2fe377f37fafa6" providerId="LiveId" clId="{9812C982-6361-497C-86C9-7772AE05A4DB}" dt="2022-02-26T14:50:29.605" v="1273"/>
          <ac:spMkLst>
            <pc:docMk/>
            <pc:sldMk cId="2735568150" sldId="477"/>
            <ac:spMk id="3" creationId="{84EB3027-5426-444E-B767-2DAA1BE7A74B}"/>
          </ac:spMkLst>
        </pc:spChg>
        <pc:spChg chg="ord">
          <ac:chgData name="Satish Mekala" userId="2c2fe377f37fafa6" providerId="LiveId" clId="{9812C982-6361-497C-86C9-7772AE05A4DB}" dt="2022-02-26T14:47:16.886" v="1227"/>
          <ac:spMkLst>
            <pc:docMk/>
            <pc:sldMk cId="2735568150" sldId="477"/>
            <ac:spMk id="4" creationId="{34039ABD-C2A9-4CD8-9DF9-742B19164C39}"/>
          </ac:spMkLst>
        </pc:spChg>
        <pc:spChg chg="mod">
          <ac:chgData name="Satish Mekala" userId="2c2fe377f37fafa6" providerId="LiveId" clId="{9812C982-6361-497C-86C9-7772AE05A4DB}" dt="2022-02-26T14:40:05.687" v="1111" actId="962"/>
          <ac:spMkLst>
            <pc:docMk/>
            <pc:sldMk cId="2735568150" sldId="477"/>
            <ac:spMk id="13" creationId="{DA54656B-118D-404E-B661-2B7A50EA6049}"/>
          </ac:spMkLst>
        </pc:spChg>
        <pc:spChg chg="ord">
          <ac:chgData name="Satish Mekala" userId="2c2fe377f37fafa6" providerId="LiveId" clId="{9812C982-6361-497C-86C9-7772AE05A4DB}" dt="2022-02-26T14:47:22.703" v="1229"/>
          <ac:spMkLst>
            <pc:docMk/>
            <pc:sldMk cId="2735568150" sldId="477"/>
            <ac:spMk id="16" creationId="{3E53B0A5-B50A-4E25-88F3-74A793FCAEC8}"/>
          </ac:spMkLst>
        </pc:spChg>
        <pc:picChg chg="mod">
          <ac:chgData name="Satish Mekala" userId="2c2fe377f37fafa6" providerId="LiveId" clId="{9812C982-6361-497C-86C9-7772AE05A4DB}" dt="2022-02-26T14:32:12.751" v="854" actId="962"/>
          <ac:picMkLst>
            <pc:docMk/>
            <pc:sldMk cId="2735568150" sldId="477"/>
            <ac:picMk id="9" creationId="{4475C8F3-C94A-4E6A-9B4F-EBDDF1BE7708}"/>
          </ac:picMkLst>
        </pc:picChg>
        <pc:picChg chg="mod">
          <ac:chgData name="Satish Mekala" userId="2c2fe377f37fafa6" providerId="LiveId" clId="{9812C982-6361-497C-86C9-7772AE05A4DB}" dt="2022-02-26T14:40:02.988" v="1110" actId="962"/>
          <ac:picMkLst>
            <pc:docMk/>
            <pc:sldMk cId="2735568150" sldId="477"/>
            <ac:picMk id="10" creationId="{E0B77D2A-5B96-4252-BF19-F442403CBFC4}"/>
          </ac:picMkLst>
        </pc:picChg>
      </pc:sldChg>
      <pc:sldChg chg="modSp mod">
        <pc:chgData name="Satish Mekala" userId="2c2fe377f37fafa6" providerId="LiveId" clId="{9812C982-6361-497C-86C9-7772AE05A4DB}" dt="2022-02-26T14:47:52.160" v="1237"/>
        <pc:sldMkLst>
          <pc:docMk/>
          <pc:sldMk cId="881326862" sldId="478"/>
        </pc:sldMkLst>
        <pc:spChg chg="ord">
          <ac:chgData name="Satish Mekala" userId="2c2fe377f37fafa6" providerId="LiveId" clId="{9812C982-6361-497C-86C9-7772AE05A4DB}" dt="2022-02-26T14:47:52.160" v="1237"/>
          <ac:spMkLst>
            <pc:docMk/>
            <pc:sldMk cId="881326862" sldId="478"/>
            <ac:spMk id="2" creationId="{862BD90F-3977-4A99-8D4D-E82BF66154B0}"/>
          </ac:spMkLst>
        </pc:spChg>
        <pc:picChg chg="mod">
          <ac:chgData name="Satish Mekala" userId="2c2fe377f37fafa6" providerId="LiveId" clId="{9812C982-6361-497C-86C9-7772AE05A4DB}" dt="2022-02-26T14:32:56.487" v="1008" actId="962"/>
          <ac:picMkLst>
            <pc:docMk/>
            <pc:sldMk cId="881326862" sldId="478"/>
            <ac:picMk id="7" creationId="{5F373E7A-997B-4929-B081-1356926B4B16}"/>
          </ac:picMkLst>
        </pc:picChg>
      </pc:sldChg>
      <pc:sldChg chg="modSp mod">
        <pc:chgData name="Satish Mekala" userId="2c2fe377f37fafa6" providerId="LiveId" clId="{9812C982-6361-497C-86C9-7772AE05A4DB}" dt="2022-02-26T14:47:29.992" v="1230"/>
        <pc:sldMkLst>
          <pc:docMk/>
          <pc:sldMk cId="3906537457" sldId="479"/>
        </pc:sldMkLst>
        <pc:spChg chg="ord">
          <ac:chgData name="Satish Mekala" userId="2c2fe377f37fafa6" providerId="LiveId" clId="{9812C982-6361-497C-86C9-7772AE05A4DB}" dt="2022-02-26T14:47:29.992" v="1230"/>
          <ac:spMkLst>
            <pc:docMk/>
            <pc:sldMk cId="3906537457" sldId="479"/>
            <ac:spMk id="3" creationId="{6CD36EE7-BDEA-46F5-AF5B-4321E15DA258}"/>
          </ac:spMkLst>
        </pc:spChg>
        <pc:picChg chg="mod">
          <ac:chgData name="Satish Mekala" userId="2c2fe377f37fafa6" providerId="LiveId" clId="{9812C982-6361-497C-86C9-7772AE05A4DB}" dt="2022-02-26T14:32:21.582" v="892" actId="962"/>
          <ac:picMkLst>
            <pc:docMk/>
            <pc:sldMk cId="3906537457" sldId="479"/>
            <ac:picMk id="6" creationId="{3E81FCE5-DE86-4206-B531-70C5505D9FFC}"/>
          </ac:picMkLst>
        </pc:picChg>
      </pc:sldChg>
      <pc:sldChg chg="modSp mod">
        <pc:chgData name="Satish Mekala" userId="2c2fe377f37fafa6" providerId="LiveId" clId="{9812C982-6361-497C-86C9-7772AE05A4DB}" dt="2022-02-26T14:47:33.344" v="1232"/>
        <pc:sldMkLst>
          <pc:docMk/>
          <pc:sldMk cId="1331603555" sldId="481"/>
        </pc:sldMkLst>
        <pc:spChg chg="ord">
          <ac:chgData name="Satish Mekala" userId="2c2fe377f37fafa6" providerId="LiveId" clId="{9812C982-6361-497C-86C9-7772AE05A4DB}" dt="2022-02-26T14:47:33.344" v="1232"/>
          <ac:spMkLst>
            <pc:docMk/>
            <pc:sldMk cId="1331603555" sldId="481"/>
            <ac:spMk id="4" creationId="{A8B339F8-1F25-44EC-B38C-8D6F80F5CF99}"/>
          </ac:spMkLst>
        </pc:spChg>
        <pc:picChg chg="mod">
          <ac:chgData name="Satish Mekala" userId="2c2fe377f37fafa6" providerId="LiveId" clId="{9812C982-6361-497C-86C9-7772AE05A4DB}" dt="2022-02-26T14:32:33.103" v="936" actId="962"/>
          <ac:picMkLst>
            <pc:docMk/>
            <pc:sldMk cId="1331603555" sldId="481"/>
            <ac:picMk id="9218" creationId="{350FAF3D-3936-481A-A073-92A5D7AB5FDC}"/>
          </ac:picMkLst>
        </pc:picChg>
      </pc:sldChg>
      <pc:sldChg chg="modSp mod">
        <pc:chgData name="Satish Mekala" userId="2c2fe377f37fafa6" providerId="LiveId" clId="{9812C982-6361-497C-86C9-7772AE05A4DB}" dt="2022-02-26T14:47:57.617" v="1239"/>
        <pc:sldMkLst>
          <pc:docMk/>
          <pc:sldMk cId="3646097804" sldId="482"/>
        </pc:sldMkLst>
        <pc:spChg chg="ord">
          <ac:chgData name="Satish Mekala" userId="2c2fe377f37fafa6" providerId="LiveId" clId="{9812C982-6361-497C-86C9-7772AE05A4DB}" dt="2022-02-26T14:47:57.617" v="1239"/>
          <ac:spMkLst>
            <pc:docMk/>
            <pc:sldMk cId="3646097804" sldId="482"/>
            <ac:spMk id="2" creationId="{DDD36682-C251-46DE-94D2-9F1B408ADF70}"/>
          </ac:spMkLst>
        </pc:spChg>
        <pc:picChg chg="mod">
          <ac:chgData name="Satish Mekala" userId="2c2fe377f37fafa6" providerId="LiveId" clId="{9812C982-6361-497C-86C9-7772AE05A4DB}" dt="2022-02-26T14:26:23.921" v="85" actId="962"/>
          <ac:picMkLst>
            <pc:docMk/>
            <pc:sldMk cId="3646097804" sldId="482"/>
            <ac:picMk id="5" creationId="{46C07856-82AE-45CE-9764-5374999EA187}"/>
          </ac:picMkLst>
        </pc:picChg>
      </pc:sldChg>
      <pc:sldChg chg="modSp mod">
        <pc:chgData name="Satish Mekala" userId="2c2fe377f37fafa6" providerId="LiveId" clId="{9812C982-6361-497C-86C9-7772AE05A4DB}" dt="2022-02-26T14:48:16.445" v="1241"/>
        <pc:sldMkLst>
          <pc:docMk/>
          <pc:sldMk cId="2195146947" sldId="483"/>
        </pc:sldMkLst>
        <pc:spChg chg="ord">
          <ac:chgData name="Satish Mekala" userId="2c2fe377f37fafa6" providerId="LiveId" clId="{9812C982-6361-497C-86C9-7772AE05A4DB}" dt="2022-02-26T14:48:14.164" v="1240"/>
          <ac:spMkLst>
            <pc:docMk/>
            <pc:sldMk cId="2195146947" sldId="483"/>
            <ac:spMk id="3" creationId="{6C287BCD-AF23-4E4A-8452-0CAFB32BC740}"/>
          </ac:spMkLst>
        </pc:spChg>
        <pc:spChg chg="ord">
          <ac:chgData name="Satish Mekala" userId="2c2fe377f37fafa6" providerId="LiveId" clId="{9812C982-6361-497C-86C9-7772AE05A4DB}" dt="2022-02-26T14:48:16.445" v="1241"/>
          <ac:spMkLst>
            <pc:docMk/>
            <pc:sldMk cId="2195146947" sldId="483"/>
            <ac:spMk id="4" creationId="{A477E2DC-68EF-4EE1-9DB7-6E880CDC3B85}"/>
          </ac:spMkLst>
        </pc:spChg>
        <pc:picChg chg="mod">
          <ac:chgData name="Satish Mekala" userId="2c2fe377f37fafa6" providerId="LiveId" clId="{9812C982-6361-497C-86C9-7772AE05A4DB}" dt="2022-02-26T14:26:56.962" v="135" actId="962"/>
          <ac:picMkLst>
            <pc:docMk/>
            <pc:sldMk cId="2195146947" sldId="483"/>
            <ac:picMk id="6" creationId="{8ADC73F5-B072-4B2E-8E11-1F43F0815455}"/>
          </ac:picMkLst>
        </pc:picChg>
      </pc:sldChg>
      <pc:sldChg chg="modSp mod">
        <pc:chgData name="Satish Mekala" userId="2c2fe377f37fafa6" providerId="LiveId" clId="{9812C982-6361-497C-86C9-7772AE05A4DB}" dt="2022-02-26T14:48:23.203" v="1244"/>
        <pc:sldMkLst>
          <pc:docMk/>
          <pc:sldMk cId="909145730" sldId="484"/>
        </pc:sldMkLst>
        <pc:spChg chg="ord">
          <ac:chgData name="Satish Mekala" userId="2c2fe377f37fafa6" providerId="LiveId" clId="{9812C982-6361-497C-86C9-7772AE05A4DB}" dt="2022-02-26T14:48:21.120" v="1243"/>
          <ac:spMkLst>
            <pc:docMk/>
            <pc:sldMk cId="909145730" sldId="484"/>
            <ac:spMk id="4" creationId="{A477E2DC-68EF-4EE1-9DB7-6E880CDC3B85}"/>
          </ac:spMkLst>
        </pc:spChg>
        <pc:picChg chg="mod">
          <ac:chgData name="Satish Mekala" userId="2c2fe377f37fafa6" providerId="LiveId" clId="{9812C982-6361-497C-86C9-7772AE05A4DB}" dt="2022-02-26T14:48:23.203" v="1244"/>
          <ac:picMkLst>
            <pc:docMk/>
            <pc:sldMk cId="909145730" sldId="484"/>
            <ac:picMk id="7" creationId="{0F2D0112-E715-44AB-BD55-7573B96CBA4B}"/>
          </ac:picMkLst>
        </pc:picChg>
      </pc:sldChg>
      <pc:sldChg chg="modSp mod">
        <pc:chgData name="Satish Mekala" userId="2c2fe377f37fafa6" providerId="LiveId" clId="{9812C982-6361-497C-86C9-7772AE05A4DB}" dt="2022-02-26T14:50:38.543" v="1274"/>
        <pc:sldMkLst>
          <pc:docMk/>
          <pc:sldMk cId="3854927160" sldId="485"/>
        </pc:sldMkLst>
        <pc:spChg chg="ord">
          <ac:chgData name="Satish Mekala" userId="2c2fe377f37fafa6" providerId="LiveId" clId="{9812C982-6361-497C-86C9-7772AE05A4DB}" dt="2022-02-26T14:47:38.203" v="1234"/>
          <ac:spMkLst>
            <pc:docMk/>
            <pc:sldMk cId="3854927160" sldId="485"/>
            <ac:spMk id="4" creationId="{414FC704-A98D-40CC-A47F-D1A50242A6E6}"/>
          </ac:spMkLst>
        </pc:spChg>
        <pc:spChg chg="mod ord">
          <ac:chgData name="Satish Mekala" userId="2c2fe377f37fafa6" providerId="LiveId" clId="{9812C982-6361-497C-86C9-7772AE05A4DB}" dt="2022-02-26T14:50:38.543" v="1274"/>
          <ac:spMkLst>
            <pc:docMk/>
            <pc:sldMk cId="3854927160" sldId="485"/>
            <ac:spMk id="6" creationId="{7D4242CB-C432-4202-8230-8A0CDDF345A0}"/>
          </ac:spMkLst>
        </pc:spChg>
        <pc:picChg chg="mod">
          <ac:chgData name="Satish Mekala" userId="2c2fe377f37fafa6" providerId="LiveId" clId="{9812C982-6361-497C-86C9-7772AE05A4DB}" dt="2022-02-26T14:47:41.459" v="1235"/>
          <ac:picMkLst>
            <pc:docMk/>
            <pc:sldMk cId="3854927160" sldId="485"/>
            <ac:picMk id="5" creationId="{E5196324-90E9-4412-A6E8-29248D48185D}"/>
          </ac:picMkLst>
        </pc:picChg>
      </pc:sldChg>
      <pc:sldChg chg="modSp mod">
        <pc:chgData name="Satish Mekala" userId="2c2fe377f37fafa6" providerId="LiveId" clId="{9812C982-6361-497C-86C9-7772AE05A4DB}" dt="2022-02-26T14:47:47.103" v="1236"/>
        <pc:sldMkLst>
          <pc:docMk/>
          <pc:sldMk cId="3619064346" sldId="486"/>
        </pc:sldMkLst>
        <pc:spChg chg="ord">
          <ac:chgData name="Satish Mekala" userId="2c2fe377f37fafa6" providerId="LiveId" clId="{9812C982-6361-497C-86C9-7772AE05A4DB}" dt="2022-02-26T14:47:47.103" v="1236"/>
          <ac:spMkLst>
            <pc:docMk/>
            <pc:sldMk cId="3619064346" sldId="486"/>
            <ac:spMk id="5" creationId="{8E5FA0B3-3C53-4D4A-A983-4225674D56C6}"/>
          </ac:spMkLst>
        </pc:spChg>
      </pc:sldChg>
      <pc:sldChg chg="modSp mod">
        <pc:chgData name="Satish Mekala" userId="2c2fe377f37fafa6" providerId="LiveId" clId="{9812C982-6361-497C-86C9-7772AE05A4DB}" dt="2022-02-26T14:48:42.217" v="1250"/>
        <pc:sldMkLst>
          <pc:docMk/>
          <pc:sldMk cId="3167411899" sldId="487"/>
        </pc:sldMkLst>
        <pc:spChg chg="ord">
          <ac:chgData name="Satish Mekala" userId="2c2fe377f37fafa6" providerId="LiveId" clId="{9812C982-6361-497C-86C9-7772AE05A4DB}" dt="2022-02-26T14:48:42.217" v="1250"/>
          <ac:spMkLst>
            <pc:docMk/>
            <pc:sldMk cId="3167411899" sldId="487"/>
            <ac:spMk id="3" creationId="{28A0F870-C7EC-4CF2-A546-C12CE72E4E83}"/>
          </ac:spMkLst>
        </pc:spChg>
        <pc:spChg chg="mod">
          <ac:chgData name="Satish Mekala" userId="2c2fe377f37fafa6" providerId="LiveId" clId="{9812C982-6361-497C-86C9-7772AE05A4DB}" dt="2022-02-26T14:35:03.777" v="1014" actId="33553"/>
          <ac:spMkLst>
            <pc:docMk/>
            <pc:sldMk cId="3167411899" sldId="487"/>
            <ac:spMk id="4" creationId="{2E820DBD-491B-4978-BD7A-BA93270E434D}"/>
          </ac:spMkLst>
        </pc:spChg>
      </pc:sldChg>
      <pc:sldChg chg="modSp mod">
        <pc:chgData name="Satish Mekala" userId="2c2fe377f37fafa6" providerId="LiveId" clId="{9812C982-6361-497C-86C9-7772AE05A4DB}" dt="2022-02-26T14:50:16.733" v="1271"/>
        <pc:sldMkLst>
          <pc:docMk/>
          <pc:sldMk cId="1228563560" sldId="489"/>
        </pc:sldMkLst>
        <pc:spChg chg="ord">
          <ac:chgData name="Satish Mekala" userId="2c2fe377f37fafa6" providerId="LiveId" clId="{9812C982-6361-497C-86C9-7772AE05A4DB}" dt="2022-02-26T14:47:00.961" v="1223"/>
          <ac:spMkLst>
            <pc:docMk/>
            <pc:sldMk cId="1228563560" sldId="489"/>
            <ac:spMk id="2" creationId="{C5E3F420-F2A6-4491-B04E-23934055E54C}"/>
          </ac:spMkLst>
        </pc:spChg>
        <pc:spChg chg="ord">
          <ac:chgData name="Satish Mekala" userId="2c2fe377f37fafa6" providerId="LiveId" clId="{9812C982-6361-497C-86C9-7772AE05A4DB}" dt="2022-02-26T14:46:37.899" v="1214"/>
          <ac:spMkLst>
            <pc:docMk/>
            <pc:sldMk cId="1228563560" sldId="489"/>
            <ac:spMk id="3" creationId="{84EB3027-5426-444E-B767-2DAA1BE7A74B}"/>
          </ac:spMkLst>
        </pc:spChg>
        <pc:spChg chg="ord">
          <ac:chgData name="Satish Mekala" userId="2c2fe377f37fafa6" providerId="LiveId" clId="{9812C982-6361-497C-86C9-7772AE05A4DB}" dt="2022-02-26T14:46:51.894" v="1218"/>
          <ac:spMkLst>
            <pc:docMk/>
            <pc:sldMk cId="1228563560" sldId="489"/>
            <ac:spMk id="4" creationId="{34039ABD-C2A9-4CD8-9DF9-742B19164C39}"/>
          </ac:spMkLst>
        </pc:spChg>
        <pc:spChg chg="mod">
          <ac:chgData name="Satish Mekala" userId="2c2fe377f37fafa6" providerId="LiveId" clId="{9812C982-6361-497C-86C9-7772AE05A4DB}" dt="2022-02-26T14:39:56.299" v="1108" actId="962"/>
          <ac:spMkLst>
            <pc:docMk/>
            <pc:sldMk cId="1228563560" sldId="489"/>
            <ac:spMk id="5" creationId="{45AD5A7F-D530-411A-9152-A03AC39E8AA4}"/>
          </ac:spMkLst>
        </pc:spChg>
        <pc:spChg chg="ord">
          <ac:chgData name="Satish Mekala" userId="2c2fe377f37fafa6" providerId="LiveId" clId="{9812C982-6361-497C-86C9-7772AE05A4DB}" dt="2022-02-26T14:47:09.216" v="1224"/>
          <ac:spMkLst>
            <pc:docMk/>
            <pc:sldMk cId="1228563560" sldId="489"/>
            <ac:spMk id="9" creationId="{6D135894-88DA-417F-B38D-7F2467BB7BA3}"/>
          </ac:spMkLst>
        </pc:spChg>
        <pc:spChg chg="mod">
          <ac:chgData name="Satish Mekala" userId="2c2fe377f37fafa6" providerId="LiveId" clId="{9812C982-6361-497C-86C9-7772AE05A4DB}" dt="2022-02-26T14:39:59.315" v="1109" actId="962"/>
          <ac:spMkLst>
            <pc:docMk/>
            <pc:sldMk cId="1228563560" sldId="489"/>
            <ac:spMk id="11" creationId="{D12AB782-B7B0-4DD0-8D94-2520BFDA433A}"/>
          </ac:spMkLst>
        </pc:spChg>
        <pc:spChg chg="ord">
          <ac:chgData name="Satish Mekala" userId="2c2fe377f37fafa6" providerId="LiveId" clId="{9812C982-6361-497C-86C9-7772AE05A4DB}" dt="2022-02-26T14:50:16.733" v="1271"/>
          <ac:spMkLst>
            <pc:docMk/>
            <pc:sldMk cId="1228563560" sldId="489"/>
            <ac:spMk id="13" creationId="{DF3487C0-9133-4A3E-BD9F-615DB5E9835D}"/>
          </ac:spMkLst>
        </pc:spChg>
        <pc:picChg chg="mod">
          <ac:chgData name="Satish Mekala" userId="2c2fe377f37fafa6" providerId="LiveId" clId="{9812C982-6361-497C-86C9-7772AE05A4DB}" dt="2022-02-26T14:50:10.120" v="1269"/>
          <ac:picMkLst>
            <pc:docMk/>
            <pc:sldMk cId="1228563560" sldId="489"/>
            <ac:picMk id="14" creationId="{0DF11258-17ED-4C30-8757-2379FD9ED4D6}"/>
          </ac:picMkLst>
        </pc:picChg>
        <pc:picChg chg="mod">
          <ac:chgData name="Satish Mekala" userId="2c2fe377f37fafa6" providerId="LiveId" clId="{9812C982-6361-497C-86C9-7772AE05A4DB}" dt="2022-02-26T14:39:52.755" v="1107" actId="962"/>
          <ac:picMkLst>
            <pc:docMk/>
            <pc:sldMk cId="1228563560" sldId="489"/>
            <ac:picMk id="16" creationId="{07D29C60-7F53-4C3C-85CE-2A17DC8C5DA6}"/>
          </ac:picMkLst>
        </pc:picChg>
        <pc:picChg chg="mod">
          <ac:chgData name="Satish Mekala" userId="2c2fe377f37fafa6" providerId="LiveId" clId="{9812C982-6361-497C-86C9-7772AE05A4DB}" dt="2022-02-26T14:50:12.506" v="1270"/>
          <ac:picMkLst>
            <pc:docMk/>
            <pc:sldMk cId="1228563560" sldId="489"/>
            <ac:picMk id="17" creationId="{16CA67A1-926E-4CD1-AF37-7C1ECC8011A5}"/>
          </ac:picMkLst>
        </pc:picChg>
      </pc:sldChg>
      <pc:sldChg chg="modSp mod">
        <pc:chgData name="Satish Mekala" userId="2c2fe377f37fafa6" providerId="LiveId" clId="{9812C982-6361-497C-86C9-7772AE05A4DB}" dt="2022-02-26T14:49:07.253" v="1257"/>
        <pc:sldMkLst>
          <pc:docMk/>
          <pc:sldMk cId="4198583930" sldId="496"/>
        </pc:sldMkLst>
        <pc:spChg chg="ord">
          <ac:chgData name="Satish Mekala" userId="2c2fe377f37fafa6" providerId="LiveId" clId="{9812C982-6361-497C-86C9-7772AE05A4DB}" dt="2022-02-26T14:49:07.253" v="1257"/>
          <ac:spMkLst>
            <pc:docMk/>
            <pc:sldMk cId="4198583930" sldId="496"/>
            <ac:spMk id="3" creationId="{A13051A9-6E9C-E441-A5D2-6BA38A19A1E7}"/>
          </ac:spMkLst>
        </pc:spChg>
      </pc:sldChg>
      <pc:sldChg chg="modSp mod">
        <pc:chgData name="Satish Mekala" userId="2c2fe377f37fafa6" providerId="LiveId" clId="{9812C982-6361-497C-86C9-7772AE05A4DB}" dt="2022-02-26T14:49:15.891" v="1262"/>
        <pc:sldMkLst>
          <pc:docMk/>
          <pc:sldMk cId="3244286963" sldId="544"/>
        </pc:sldMkLst>
        <pc:spChg chg="mod ord">
          <ac:chgData name="Satish Mekala" userId="2c2fe377f37fafa6" providerId="LiveId" clId="{9812C982-6361-497C-86C9-7772AE05A4DB}" dt="2022-02-26T14:49:15.891" v="1262"/>
          <ac:spMkLst>
            <pc:docMk/>
            <pc:sldMk cId="3244286963" sldId="544"/>
            <ac:spMk id="8" creationId="{A7F90D1F-0A26-4A3F-8B6C-B18F7442B65C}"/>
          </ac:spMkLst>
        </pc:spChg>
        <pc:picChg chg="mod ord">
          <ac:chgData name="Satish Mekala" userId="2c2fe377f37fafa6" providerId="LiveId" clId="{9812C982-6361-497C-86C9-7772AE05A4DB}" dt="2022-02-26T14:49:12.336" v="1260"/>
          <ac:picMkLst>
            <pc:docMk/>
            <pc:sldMk cId="3244286963" sldId="544"/>
            <ac:picMk id="9" creationId="{2A11401B-1209-4F16-9C81-BF0786A04DD5}"/>
          </ac:picMkLst>
        </pc:picChg>
      </pc:sldChg>
      <pc:sldChg chg="modSp mod">
        <pc:chgData name="Satish Mekala" userId="2c2fe377f37fafa6" providerId="LiveId" clId="{9812C982-6361-497C-86C9-7772AE05A4DB}" dt="2022-02-26T14:45:10.440" v="1176"/>
        <pc:sldMkLst>
          <pc:docMk/>
          <pc:sldMk cId="3552602648" sldId="545"/>
        </pc:sldMkLst>
        <pc:spChg chg="ord">
          <ac:chgData name="Satish Mekala" userId="2c2fe377f37fafa6" providerId="LiveId" clId="{9812C982-6361-497C-86C9-7772AE05A4DB}" dt="2022-02-26T14:45:10.440" v="1176"/>
          <ac:spMkLst>
            <pc:docMk/>
            <pc:sldMk cId="3552602648" sldId="545"/>
            <ac:spMk id="2" creationId="{9A1937A1-8334-4A2D-A512-FAAE1B266E44}"/>
          </ac:spMkLst>
        </pc:spChg>
        <pc:picChg chg="mod">
          <ac:chgData name="Satish Mekala" userId="2c2fe377f37fafa6" providerId="LiveId" clId="{9812C982-6361-497C-86C9-7772AE05A4DB}" dt="2022-02-26T14:41:51.061" v="1162" actId="962"/>
          <ac:picMkLst>
            <pc:docMk/>
            <pc:sldMk cId="3552602648" sldId="545"/>
            <ac:picMk id="4" creationId="{1797E7BB-9389-43A5-92D3-71FF0C8B957B}"/>
          </ac:picMkLst>
        </pc:picChg>
      </pc:sldChg>
      <pc:sldChg chg="modSp mod">
        <pc:chgData name="Satish Mekala" userId="2c2fe377f37fafa6" providerId="LiveId" clId="{9812C982-6361-497C-86C9-7772AE05A4DB}" dt="2022-02-26T14:48:46.536" v="1251"/>
        <pc:sldMkLst>
          <pc:docMk/>
          <pc:sldMk cId="366934309" sldId="556"/>
        </pc:sldMkLst>
        <pc:spChg chg="ord">
          <ac:chgData name="Satish Mekala" userId="2c2fe377f37fafa6" providerId="LiveId" clId="{9812C982-6361-497C-86C9-7772AE05A4DB}" dt="2022-02-26T14:48:46.536" v="1251"/>
          <ac:spMkLst>
            <pc:docMk/>
            <pc:sldMk cId="366934309" sldId="556"/>
            <ac:spMk id="4" creationId="{5C87BD12-4F2C-2142-9B80-70B422343104}"/>
          </ac:spMkLst>
        </pc:spChg>
        <pc:picChg chg="mod">
          <ac:chgData name="Satish Mekala" userId="2c2fe377f37fafa6" providerId="LiveId" clId="{9812C982-6361-497C-86C9-7772AE05A4DB}" dt="2022-02-26T14:28:33.234" v="400" actId="962"/>
          <ac:picMkLst>
            <pc:docMk/>
            <pc:sldMk cId="366934309" sldId="556"/>
            <ac:picMk id="7" creationId="{58A44A47-8D7D-45B1-82E3-327EDE053E58}"/>
          </ac:picMkLst>
        </pc:picChg>
      </pc:sldChg>
      <pc:sldMasterChg chg="modSldLayout">
        <pc:chgData name="Satish Mekala" userId="2c2fe377f37fafa6" providerId="LiveId" clId="{9812C982-6361-497C-86C9-7772AE05A4DB}" dt="2022-02-26T14:29:54.511" v="450" actId="207"/>
        <pc:sldMasterMkLst>
          <pc:docMk/>
          <pc:sldMasterMk cId="816432740" sldId="2147483660"/>
        </pc:sldMasterMkLst>
        <pc:sldLayoutChg chg="modSp mod">
          <pc:chgData name="Satish Mekala" userId="2c2fe377f37fafa6" providerId="LiveId" clId="{9812C982-6361-497C-86C9-7772AE05A4DB}" dt="2022-02-26T14:29:54.511" v="450" actId="207"/>
          <pc:sldLayoutMkLst>
            <pc:docMk/>
            <pc:sldMasterMk cId="816432740" sldId="2147483660"/>
            <pc:sldLayoutMk cId="4206015207" sldId="2147483680"/>
          </pc:sldLayoutMkLst>
          <pc:spChg chg="mod">
            <ac:chgData name="Satish Mekala" userId="2c2fe377f37fafa6" providerId="LiveId" clId="{9812C982-6361-497C-86C9-7772AE05A4DB}" dt="2022-02-26T14:29:54.511" v="450" actId="207"/>
            <ac:spMkLst>
              <pc:docMk/>
              <pc:sldMasterMk cId="816432740" sldId="2147483660"/>
              <pc:sldLayoutMk cId="4206015207" sldId="2147483680"/>
              <ac:spMk id="2" creationId="{F2F0A77B-1544-2440-B637-718A210BABA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961167D-9768-E245-828B-3A7AB24A1AD7}" type="datetimeFigureOut">
              <a:rPr lang="en-US" smtClean="0"/>
              <a:t>3/21/2022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3"/>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3" cy="378047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7" y="9228161"/>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4"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1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4" y="103895"/>
            <a:ext cx="7313507"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199"/>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099" y="2537966"/>
            <a:ext cx="6192404" cy="6125186"/>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5" y="1933449"/>
            <a:ext cx="6192411"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79"/>
            <a:ext cx="6192411"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121103" y="3275780"/>
            <a:ext cx="6035317" cy="1920240"/>
          </a:xfrm>
          <a:prstGeom prst="rect">
            <a:avLst/>
          </a:prstGeom>
        </p:spPr>
        <p:txBody>
          <a:bodyPr lIns="96661" tIns="48331" rIns="96661" bIns="4833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REUNIFICATION - THE PRIMARY PERMANENCY PLANNING GOAL </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265511" y="4904495"/>
            <a:ext cx="4420083" cy="628383"/>
          </a:xfrm>
          <a:prstGeom prst="rect">
            <a:avLst/>
          </a:prstGeom>
        </p:spPr>
        <p:txBody>
          <a:bodyPr vert="horz" lIns="0" tIns="0" rIns="0" bIns="0" rtlCol="0" anchor="t" anchorCtr="0">
            <a:normAutofit/>
          </a:bodyPr>
          <a:lstStyle>
            <a:lvl1pPr indent="0" defTabSz="685766">
              <a:spcBef>
                <a:spcPts val="0"/>
              </a:spcBef>
              <a:buClr>
                <a:schemeClr val="accent1"/>
              </a:buClr>
              <a:buFont typeface="Wingdings 2" pitchFamily="18" charset="2"/>
              <a:buNone/>
              <a:defRPr sz="1425" spc="0" baseline="0">
                <a:solidFill>
                  <a:srgbClr val="C13521"/>
                </a:solidFill>
                <a:latin typeface="Arial"/>
                <a:cs typeface="Arial"/>
              </a:defRPr>
            </a:lvl1pPr>
            <a:lvl2pPr marL="342884" indent="0" algn="ctr" defTabSz="685766">
              <a:spcBef>
                <a:spcPct val="20000"/>
              </a:spcBef>
              <a:buClr>
                <a:schemeClr val="accent2"/>
              </a:buClr>
              <a:buFont typeface="Wingdings" pitchFamily="2" charset="2"/>
              <a:buNone/>
              <a:defRPr sz="1350" spc="0" baseline="0">
                <a:solidFill>
                  <a:schemeClr val="tx1">
                    <a:tint val="75000"/>
                  </a:schemeClr>
                </a:solidFill>
                <a:latin typeface="Arial"/>
                <a:cs typeface="Arial"/>
              </a:defRPr>
            </a:lvl2pPr>
            <a:lvl3pPr marL="685766" indent="0" algn="ctr" defTabSz="685766">
              <a:spcBef>
                <a:spcPct val="20000"/>
              </a:spcBef>
              <a:buClr>
                <a:schemeClr val="accent3"/>
              </a:buClr>
              <a:buFont typeface="Wingdings" pitchFamily="2" charset="2"/>
              <a:buNone/>
              <a:defRPr sz="1200" spc="0" baseline="0">
                <a:solidFill>
                  <a:schemeClr val="tx1">
                    <a:tint val="75000"/>
                  </a:schemeClr>
                </a:solidFill>
                <a:latin typeface="Arial"/>
                <a:cs typeface="Arial"/>
              </a:defRPr>
            </a:lvl3pPr>
            <a:lvl4pPr marL="1028649" indent="0" algn="ctr" defTabSz="685766">
              <a:spcBef>
                <a:spcPct val="20000"/>
              </a:spcBef>
              <a:buClr>
                <a:schemeClr val="accent4"/>
              </a:buClr>
              <a:buFont typeface="Wingdings" pitchFamily="2" charset="2"/>
              <a:buNone/>
              <a:defRPr sz="1050" baseline="0">
                <a:solidFill>
                  <a:schemeClr val="tx1">
                    <a:tint val="75000"/>
                  </a:schemeClr>
                </a:solidFill>
                <a:latin typeface="Arial"/>
                <a:cs typeface="Arial"/>
              </a:defRPr>
            </a:lvl4pPr>
            <a:lvl5pPr marL="1371532" indent="0" algn="ctr" defTabSz="685766">
              <a:spcBef>
                <a:spcPct val="20000"/>
              </a:spcBef>
              <a:buClr>
                <a:schemeClr val="accent6"/>
              </a:buClr>
              <a:buFont typeface="Wingdings" pitchFamily="2" charset="2"/>
              <a:buNone/>
              <a:defRPr sz="975" spc="0" baseline="0">
                <a:solidFill>
                  <a:schemeClr val="tx1">
                    <a:tint val="75000"/>
                  </a:schemeClr>
                </a:solidFill>
                <a:latin typeface="Arial"/>
                <a:cs typeface="Arial"/>
              </a:defRPr>
            </a:lvl5pPr>
            <a:lvl6pPr marL="1714415" indent="0" algn="ctr" defTabSz="685766">
              <a:spcBef>
                <a:spcPct val="20000"/>
              </a:spcBef>
              <a:buClr>
                <a:schemeClr val="accent1"/>
              </a:buClr>
              <a:buFont typeface="Wingdings" pitchFamily="2" charset="2"/>
              <a:buNone/>
              <a:defRPr sz="900">
                <a:solidFill>
                  <a:schemeClr val="tx1">
                    <a:tint val="75000"/>
                  </a:schemeClr>
                </a:solidFill>
              </a:defRPr>
            </a:lvl6pPr>
            <a:lvl7pPr marL="2057297" indent="0" algn="ctr" defTabSz="685766">
              <a:spcBef>
                <a:spcPct val="20000"/>
              </a:spcBef>
              <a:buClr>
                <a:schemeClr val="accent2"/>
              </a:buClr>
              <a:buFont typeface="Wingdings" pitchFamily="2" charset="2"/>
              <a:buNone/>
              <a:defRPr sz="900">
                <a:solidFill>
                  <a:schemeClr val="tx1">
                    <a:tint val="75000"/>
                  </a:schemeClr>
                </a:solidFill>
              </a:defRPr>
            </a:lvl7pPr>
            <a:lvl8pPr marL="2400180" indent="0" algn="ctr" defTabSz="685766">
              <a:spcBef>
                <a:spcPct val="20000"/>
              </a:spcBef>
              <a:buClr>
                <a:schemeClr val="accent3"/>
              </a:buClr>
              <a:buFont typeface="Wingdings" pitchFamily="2" charset="2"/>
              <a:buNone/>
              <a:defRPr sz="900">
                <a:solidFill>
                  <a:schemeClr val="tx1">
                    <a:tint val="75000"/>
                  </a:schemeClr>
                </a:solidFill>
              </a:defRPr>
            </a:lvl8pPr>
            <a:lvl9pPr marL="2743064" indent="0" algn="ctr" defTabSz="685766">
              <a:spcBef>
                <a:spcPct val="20000"/>
              </a:spcBef>
              <a:buClr>
                <a:schemeClr val="accent5"/>
              </a:buClr>
              <a:buFont typeface="Wingdings" pitchFamily="2" charset="2"/>
              <a:buNone/>
              <a:defRPr sz="900">
                <a:solidFill>
                  <a:schemeClr val="tx1">
                    <a:tint val="75000"/>
                  </a:schemeClr>
                </a:solidFill>
              </a:defRPr>
            </a:lvl9pPr>
          </a:lstStyle>
          <a:p>
            <a:r>
              <a:rPr lang="en-US" sz="1700" dirty="0"/>
              <a:t>FACILITATOR CLASSROOM GUIDE</a:t>
            </a:r>
          </a:p>
          <a:p>
            <a:r>
              <a:rPr lang="en-US" sz="1700" dirty="0"/>
              <a:t>Modified January 2022</a:t>
            </a:r>
          </a:p>
        </p:txBody>
      </p:sp>
      <p:sp>
        <p:nvSpPr>
          <p:cNvPr id="2" name="Notes Placeholder 1">
            <a:extLst>
              <a:ext uri="{FF2B5EF4-FFF2-40B4-BE49-F238E27FC236}">
                <a16:creationId xmlns:a16="http://schemas.microsoft.com/office/drawing/2014/main" id="{0DA6AF8A-2975-41F8-A465-DC80D527908F}"/>
              </a:ext>
            </a:extLst>
          </p:cNvPr>
          <p:cNvSpPr>
            <a:spLocks noGrp="1"/>
          </p:cNvSpPr>
          <p:nvPr>
            <p:ph type="body" idx="1"/>
          </p:nvPr>
        </p:nvSpPr>
        <p:spPr>
          <a:xfrm>
            <a:off x="731520" y="5627066"/>
            <a:ext cx="5852160" cy="2773983"/>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523422"/>
          </a:xfrm>
        </p:spPr>
        <p:txBody>
          <a:bodyPr/>
          <a:lstStyle/>
          <a:p>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mn-cs"/>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content they are sharing throughout the training. Remind participants that their </a:t>
            </a:r>
            <a:r>
              <a:rPr lang="en-US" b="1" kern="1200" dirty="0">
                <a:solidFill>
                  <a:srgbClr val="000000"/>
                </a:solidFill>
                <a:effectLst/>
                <a:latin typeface="Calibri" panose="020F0502020204030204" pitchFamily="34" charset="0"/>
                <a:ea typeface="+mn-ea"/>
                <a:cs typeface="+mn-cs"/>
              </a:rPr>
              <a:t>Participant Resource</a:t>
            </a:r>
            <a:r>
              <a:rPr lang="en-US" kern="1200" dirty="0">
                <a:solidFill>
                  <a:srgbClr val="000000"/>
                </a:solidFill>
                <a:effectLst/>
                <a:latin typeface="Calibri" panose="020F0502020204030204" pitchFamily="34" charset="0"/>
                <a:ea typeface="+mn-ea"/>
                <a:cs typeface="+mn-cs"/>
              </a:rPr>
              <a:t>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mn-cs"/>
              </a:rPr>
              <a:t>contains the definitions for these characteristics. </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242417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73844"/>
          </a:xfrm>
        </p:spPr>
        <p:txBody>
          <a:bodyPr/>
          <a:lstStyle/>
          <a:p>
            <a:pPr defTabSz="942115">
              <a:defRPr/>
            </a:pPr>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Reunification theme will cover the following characteristics:</a:t>
            </a:r>
          </a:p>
          <a:p>
            <a:pPr marL="181240" indent="-181240"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Empathy and Compassion</a:t>
            </a:r>
          </a:p>
          <a:p>
            <a:pPr marL="181240" indent="-181240"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Adaptability/Flexibility</a:t>
            </a:r>
          </a:p>
          <a:p>
            <a:pPr marL="181240" indent="-181240" defTabSz="995800">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95800">
              <a:defRPr/>
            </a:pPr>
            <a:r>
              <a:rPr lang="en-US" dirty="0">
                <a:solidFill>
                  <a:srgbClr val="000000"/>
                </a:solidFill>
                <a:latin typeface="Calibri" panose="020F0502020204030204" pitchFamily="34" charset="0"/>
              </a:rPr>
              <a:t>Take a moment to think back to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995800">
              <a:defRPr/>
            </a:pPr>
            <a:endParaRPr lang="en-US" dirty="0">
              <a:solidFill>
                <a:srgbClr val="000000"/>
              </a:solidFill>
              <a:latin typeface="Calibri" panose="020F0502020204030204" pitchFamily="34" charset="0"/>
            </a:endParaRPr>
          </a:p>
          <a:p>
            <a:pPr defTabSz="995800">
              <a:defRPr/>
            </a:pPr>
            <a:r>
              <a:rPr lang="en-US" b="1" dirty="0">
                <a:solidFill>
                  <a:srgbClr val="000000"/>
                </a:solidFill>
                <a:latin typeface="Calibri" panose="020F0502020204030204" pitchFamily="34" charset="0"/>
              </a:rPr>
              <a:t>ASK</a:t>
            </a:r>
          </a:p>
          <a:p>
            <a:pPr defTabSz="995800">
              <a:defRPr/>
            </a:pPr>
            <a:r>
              <a:rPr lang="en-US" dirty="0">
                <a:solidFill>
                  <a:srgbClr val="000000"/>
                </a:solidFill>
                <a:latin typeface="Calibri" panose="020F0502020204030204" pitchFamily="34" charset="0"/>
              </a:rPr>
              <a:t>Now that we have reviewed the definitions, why do you think these specific characteristics are important to reunification? </a:t>
            </a:r>
          </a:p>
          <a:p>
            <a:pPr defTabSz="995800">
              <a:defRPr/>
            </a:pPr>
            <a:endParaRPr lang="en-US" dirty="0">
              <a:solidFill>
                <a:srgbClr val="000000"/>
              </a:solidFill>
              <a:latin typeface="Calibri" panose="020F0502020204030204" pitchFamily="34" charset="0"/>
            </a:endParaRPr>
          </a:p>
          <a:p>
            <a:pPr defTabSz="995800">
              <a:defRPr/>
            </a:pPr>
            <a:r>
              <a:rPr lang="en-US" b="1" dirty="0">
                <a:solidFill>
                  <a:srgbClr val="000000"/>
                </a:solidFill>
                <a:latin typeface="Calibri" panose="020F0502020204030204" pitchFamily="34" charset="0"/>
              </a:rPr>
              <a:t>Reinforce the following:</a:t>
            </a:r>
          </a:p>
          <a:p>
            <a:pPr marL="181240" indent="-181240"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Empathy and Compassion</a:t>
            </a:r>
          </a:p>
          <a:p>
            <a:pPr marL="374562" lvl="1" indent="-181240" defTabSz="995800">
              <a:buFont typeface="Wingdings" panose="05000000000000000000" pitchFamily="2" charset="2"/>
              <a:buChar char="Ø"/>
              <a:defRPr/>
            </a:pPr>
            <a:r>
              <a:rPr lang="en-US" dirty="0">
                <a:solidFill>
                  <a:srgbClr val="000000"/>
                </a:solidFill>
                <a:latin typeface="Calibri" panose="020F0502020204030204" pitchFamily="34" charset="0"/>
              </a:rPr>
              <a:t>Being separated from their parents is emotionally difficult and the child will need your empathy and compassion as they deal with their worry and feelings of loss.</a:t>
            </a:r>
          </a:p>
          <a:p>
            <a:pPr marL="374562" lvl="1" indent="-181240" defTabSz="995800">
              <a:buFont typeface="Wingdings" panose="05000000000000000000" pitchFamily="2" charset="2"/>
              <a:buChar char="Ø"/>
              <a:defRPr/>
            </a:pPr>
            <a:r>
              <a:rPr lang="en-US" dirty="0">
                <a:solidFill>
                  <a:srgbClr val="000000"/>
                </a:solidFill>
                <a:latin typeface="Calibri" panose="020F0502020204030204" pitchFamily="34" charset="0"/>
              </a:rPr>
              <a:t>For the parent, being separated from the child is also emotionally difficult. The empathy and compassion that you have and that you show for the child’s parents will go a long way in developing a positive partnership with the parents to best meet the child’s needs. The child will also benefit from seeing this partnership. </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Adaptability/Flexibility</a:t>
            </a:r>
          </a:p>
          <a:p>
            <a:pPr marL="374562" lvl="1" indent="-181240" defTabSz="995800">
              <a:buFont typeface="Wingdings" panose="05000000000000000000" pitchFamily="2" charset="2"/>
              <a:buChar char="Ø"/>
              <a:defRPr/>
            </a:pPr>
            <a:r>
              <a:rPr lang="en-US" dirty="0">
                <a:solidFill>
                  <a:srgbClr val="000000"/>
                </a:solidFill>
                <a:latin typeface="Calibri" panose="020F0502020204030204" pitchFamily="34" charset="0"/>
              </a:rPr>
              <a:t>Supporting the child’s visitations with parents often requires a willingness to be adaptable and flexible. If a plan does not seem to be working well, be willing to work with the child’s parents and caseworker to develop a plan that can work better. </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defTabSz="995800">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95800">
              <a:defRPr/>
            </a:pPr>
            <a:endParaRPr lang="en-US" dirty="0">
              <a:solidFill>
                <a:srgbClr val="000000"/>
              </a:solidFill>
              <a:latin typeface="Calibri" panose="020F0502020204030204" pitchFamily="34" charset="0"/>
            </a:endParaRPr>
          </a:p>
          <a:p>
            <a:pPr defTabSz="995800">
              <a:defRPr/>
            </a:pPr>
            <a:endParaRPr lang="en-US" dirty="0">
              <a:solidFill>
                <a:srgbClr val="000000"/>
              </a:solidFill>
              <a:latin typeface="Calibri" panose="020F0502020204030204" pitchFamily="34" charset="0"/>
            </a:endParaRPr>
          </a:p>
          <a:p>
            <a:pPr defTabSz="995800">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20 minutes for this section.</a:t>
            </a:r>
          </a:p>
          <a:p>
            <a:endParaRPr lang="en-US" dirty="0">
              <a:solidFill>
                <a:srgbClr val="000000"/>
              </a:solidFill>
              <a:latin typeface="Calibri" panose="020F050202020403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dirty="0">
                <a:solidFill>
                  <a:srgbClr val="000000"/>
                </a:solidFill>
                <a:latin typeface="Calibri" panose="020F0502020204030204" pitchFamily="34" charset="0"/>
              </a:rPr>
              <a:t>We’ll start by talking about the process of reunification.</a:t>
            </a:r>
          </a:p>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227676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498896"/>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is a 5-minute large-group brainstorming exercise to capture participants’ thoughts on reunification.</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Note: There is a Kinship Caregiver adaptation for this slide in the addendum of this theme.</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br>
              <a:rPr lang="en-US" b="1" dirty="0">
                <a:solidFill>
                  <a:srgbClr val="000000"/>
                </a:solidFill>
                <a:latin typeface="Calibri" panose="020F0502020204030204" pitchFamily="34" charset="0"/>
              </a:rPr>
            </a:br>
            <a:r>
              <a:rPr lang="en-US" b="0" dirty="0">
                <a:solidFill>
                  <a:srgbClr val="000000"/>
                </a:solidFill>
                <a:latin typeface="Calibri" panose="020F0502020204030204" pitchFamily="34" charset="0"/>
              </a:rPr>
              <a:t>Write “REUNIFICATION” in large letters at the top of a flipchart or whiteboard.</a:t>
            </a:r>
          </a:p>
          <a:p>
            <a:endParaRPr lang="en-US" dirty="0">
              <a:solidFill>
                <a:srgbClr val="000000"/>
              </a:solidFill>
              <a:latin typeface="Calibri" panose="020F0502020204030204" pitchFamily="34" charset="0"/>
            </a:endParaRPr>
          </a:p>
          <a:p>
            <a:r>
              <a:rPr lang="en-US" b="1" i="1" u="sng" dirty="0">
                <a:solidFill>
                  <a:srgbClr val="FF0000"/>
                </a:solidFill>
                <a:latin typeface="Calibri" panose="020F0502020204030204" pitchFamily="34" charset="0"/>
              </a:rPr>
              <a:t>Adaptation for Remote Platform</a:t>
            </a:r>
            <a:r>
              <a:rPr lang="en-US" kern="1200" dirty="0">
                <a:solidFill>
                  <a:srgbClr val="000000"/>
                </a:solidFill>
                <a:effectLst/>
                <a:latin typeface="Calibri" panose="020F0502020204030204" pitchFamily="34" charset="0"/>
                <a:ea typeface="+mn-ea"/>
                <a:cs typeface="+mn-cs"/>
              </a:rPr>
              <a:t>: </a:t>
            </a:r>
            <a:r>
              <a:rPr lang="en-US" dirty="0">
                <a:solidFill>
                  <a:srgbClr val="000000"/>
                </a:solidFill>
                <a:latin typeface="Calibri" panose="020F0502020204030204" pitchFamily="34" charset="0"/>
                <a:cs typeface="+mn-cs"/>
              </a:rPr>
              <a:t>Instead of a flipchart, add a new blank slide and then use Zoom annotate feature (text) to reflect participant responses.  If not using Zoom, you can use Jamboard like a whiteboard. (You need a Google account to access </a:t>
            </a:r>
            <a:r>
              <a:rPr lang="en-US" dirty="0" err="1">
                <a:solidFill>
                  <a:srgbClr val="000000"/>
                </a:solidFill>
                <a:latin typeface="Calibri" panose="020F0502020204030204" pitchFamily="34" charset="0"/>
                <a:cs typeface="+mn-cs"/>
              </a:rPr>
              <a:t>Jamboard</a:t>
            </a:r>
            <a:r>
              <a:rPr lang="en-US" dirty="0">
                <a:solidFill>
                  <a:srgbClr val="000000"/>
                </a:solidFill>
                <a:latin typeface="Calibri" panose="020F0502020204030204" pitchFamily="34" charset="0"/>
                <a:cs typeface="+mn-cs"/>
              </a:rPr>
              <a:t>.)</a:t>
            </a:r>
            <a:endParaRPr lang="en-US" b="0"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b="0" dirty="0">
                <a:solidFill>
                  <a:srgbClr val="000000"/>
                </a:solidFill>
                <a:latin typeface="Calibri" panose="020F0502020204030204" pitchFamily="34" charset="0"/>
              </a:rPr>
              <a:t>We will start this section with a quick brainstorming activity to capture your thoughts about reunification. Write down whatever comes to mind -positive or negative when thinking about reunification. This is brainstorming, so the goal is to create a lot of ideas and not worry about whether they are “right.”</a:t>
            </a:r>
          </a:p>
          <a:p>
            <a:endParaRPr lang="en-US" b="0" dirty="0">
              <a:solidFill>
                <a:srgbClr val="000000"/>
              </a:solidFill>
              <a:latin typeface="Calibri" panose="020F0502020204030204" pitchFamily="34" charset="0"/>
            </a:endParaRPr>
          </a:p>
          <a:p>
            <a:r>
              <a:rPr lang="en-US" b="0" dirty="0">
                <a:solidFill>
                  <a:srgbClr val="000000"/>
                </a:solidFill>
                <a:latin typeface="Calibri" panose="020F0502020204030204" pitchFamily="34" charset="0"/>
              </a:rPr>
              <a:t>You’ll have a few minutes to brainstorm, and then ask for people to share what they wrote down.</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pPr marL="181240" indent="-181240">
              <a:buFont typeface="Arial" panose="020B0604020202020204" pitchFamily="34" charset="0"/>
              <a:buChar char="•"/>
            </a:pPr>
            <a:r>
              <a:rPr lang="en-US" b="0" dirty="0">
                <a:solidFill>
                  <a:srgbClr val="000000"/>
                </a:solidFill>
                <a:latin typeface="Calibri" panose="020F0502020204030204" pitchFamily="34" charset="0"/>
              </a:rPr>
              <a:t>Ask the class to write down what they think about reunification.</a:t>
            </a:r>
          </a:p>
          <a:p>
            <a:pPr marL="181240" indent="-181240">
              <a:buFont typeface="Arial" panose="020B0604020202020204" pitchFamily="34" charset="0"/>
              <a:buChar char="•"/>
            </a:pPr>
            <a:r>
              <a:rPr lang="en-US" b="0" dirty="0">
                <a:solidFill>
                  <a:srgbClr val="000000"/>
                </a:solidFill>
                <a:latin typeface="Calibri" panose="020F0502020204030204" pitchFamily="34" charset="0"/>
              </a:rPr>
              <a:t>Ask participants to share their thoughts with the entire class.</a:t>
            </a:r>
          </a:p>
          <a:p>
            <a:pPr marL="181240" indent="-181240">
              <a:buFont typeface="Arial" panose="020B0604020202020204" pitchFamily="34" charset="0"/>
              <a:buChar char="•"/>
            </a:pPr>
            <a:r>
              <a:rPr lang="en-US" b="0" dirty="0">
                <a:solidFill>
                  <a:srgbClr val="000000"/>
                </a:solidFill>
                <a:latin typeface="Calibri" panose="020F0502020204030204" pitchFamily="34" charset="0"/>
              </a:rPr>
              <a:t>Facilitate the discussion by writing key words, thoughts, and ideas on the flipchart or whiteboard.</a:t>
            </a:r>
          </a:p>
          <a:p>
            <a:pPr marL="181240" indent="-181240">
              <a:buFont typeface="Arial" panose="020B0604020202020204" pitchFamily="34" charset="0"/>
              <a:buChar cha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Often, t</a:t>
            </a:r>
            <a:r>
              <a:rPr lang="en-US" b="0" kern="1200" dirty="0">
                <a:solidFill>
                  <a:srgbClr val="000000"/>
                </a:solidFill>
                <a:effectLst/>
                <a:latin typeface="Calibri" panose="020F0502020204030204" pitchFamily="34" charset="0"/>
                <a:ea typeface="+mn-ea"/>
                <a:cs typeface="Arial" panose="020B0604020202020204" pitchFamily="34" charset="0"/>
              </a:rPr>
              <a:t>here are a lot of feelings about reunification</a:t>
            </a:r>
            <a:r>
              <a:rPr lang="en-US" dirty="0">
                <a:solidFill>
                  <a:srgbClr val="000000"/>
                </a:solidFill>
                <a:latin typeface="Calibri" panose="020F0502020204030204" pitchFamily="34" charset="0"/>
              </a:rPr>
              <a:t>. </a:t>
            </a:r>
            <a:r>
              <a:rPr lang="en-US" b="0" kern="1200" dirty="0">
                <a:solidFill>
                  <a:srgbClr val="000000"/>
                </a:solidFill>
                <a:effectLst/>
                <a:latin typeface="Calibri" panose="020F0502020204030204" pitchFamily="34" charset="0"/>
                <a:ea typeface="+mn-ea"/>
                <a:cs typeface="Arial" panose="020B0604020202020204" pitchFamily="34" charset="0"/>
              </a:rPr>
              <a:t> Reunification can be difficult for parents who are fostering because they get attached to the child. It is not uncommon for parents and families who are fostering to feel some sadness when a child that has lived with them is reunified.  For some families this can be the most challenging part of fostering.  It is important to know that about half of the children that come into care will be reunified which means it is highly likely that a child you foster will go home.  As a result, parents who foster need to be prepared and ready to support the child through this transition so that it can be as smooth as possible.  </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0" kern="1200" dirty="0">
                <a:solidFill>
                  <a:srgbClr val="000000"/>
                </a:solidFill>
                <a:effectLst/>
                <a:latin typeface="Calibri" panose="020F0502020204030204" pitchFamily="34" charset="0"/>
                <a:ea typeface="+mn-ea"/>
                <a:cs typeface="Arial" panose="020B0604020202020204" pitchFamily="34" charset="0"/>
              </a:rPr>
              <a:t>Let’s start by walking through the process for reunification.</a:t>
            </a:r>
            <a:endParaRPr lang="en-US" b="0" dirty="0">
              <a:solidFill>
                <a:srgbClr val="000000"/>
              </a:solidFill>
              <a:latin typeface="Calibri" panose="020F0502020204030204" pitchFamily="34" charset="0"/>
            </a:endParaRPr>
          </a:p>
          <a:p>
            <a:pPr marL="181240" indent="-181240">
              <a:buFont typeface="Arial" panose="020B0604020202020204" pitchFamily="34" charset="0"/>
              <a:buChar char="•"/>
            </a:pPr>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291386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While every state and tribal nation has different processes for bringing a child into the child welfare system and for determining the criteria for reunification with their family, some elements of the process are similar.</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We’ll look at these three major steps.</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dirty="0">
                <a:solidFill>
                  <a:srgbClr val="000000"/>
                </a:solidFill>
                <a:latin typeface="Calibri" panose="020F0502020204030204" pitchFamily="34" charset="0"/>
              </a:rPr>
              <a:t>FACILITATOR’S NOTE</a:t>
            </a:r>
          </a:p>
          <a:p>
            <a:pPr defTabSz="966612">
              <a:defRPr/>
            </a:pPr>
            <a:r>
              <a:rPr lang="en-US" b="0" dirty="0">
                <a:solidFill>
                  <a:srgbClr val="000000"/>
                </a:solidFill>
                <a:latin typeface="Calibri" panose="020F0502020204030204" pitchFamily="34" charset="0"/>
              </a:rPr>
              <a:t>The online theme, </a:t>
            </a:r>
            <a:r>
              <a:rPr lang="en-US" b="0" u="sng" dirty="0">
                <a:solidFill>
                  <a:srgbClr val="000000"/>
                </a:solidFill>
                <a:latin typeface="Calibri" panose="020F0502020204030204" pitchFamily="34" charset="0"/>
              </a:rPr>
              <a:t>Overview of Child Welfare, </a:t>
            </a:r>
            <a:r>
              <a:rPr lang="en-US" b="0" dirty="0">
                <a:solidFill>
                  <a:srgbClr val="000000"/>
                </a:solidFill>
                <a:latin typeface="Calibri" panose="020F0502020204030204" pitchFamily="34" charset="0"/>
              </a:rPr>
              <a:t>covers in more depth how children come to the attention of the child welfare system and the process they go through in leaving the system.  It is recommended that participants do this theme </a:t>
            </a:r>
            <a:r>
              <a:rPr lang="en-US" dirty="0">
                <a:solidFill>
                  <a:srgbClr val="000000"/>
                </a:solidFill>
                <a:latin typeface="Calibri" panose="020F0502020204030204" pitchFamily="34" charset="0"/>
              </a:rPr>
              <a:t>prior to  </a:t>
            </a:r>
            <a:r>
              <a:rPr lang="en-US" b="0" u="sng" dirty="0">
                <a:solidFill>
                  <a:srgbClr val="000000"/>
                </a:solidFill>
                <a:latin typeface="Calibri" panose="020F0502020204030204" pitchFamily="34" charset="0"/>
              </a:rPr>
              <a:t>Reunification- The Primary Permanency Planning Goal</a:t>
            </a:r>
            <a:r>
              <a:rPr lang="en-US" b="0"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274994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Children generally enter the child welfare system due to abuse, neglect,</a:t>
            </a:r>
            <a:r>
              <a:rPr lang="en-US" dirty="0">
                <a:solidFill>
                  <a:srgbClr val="000000"/>
                </a:solidFill>
                <a:latin typeface="Calibri" panose="020F0502020204030204" pitchFamily="34" charset="0"/>
              </a:rPr>
              <a:t> or abandonment. Sometimes, the parent’s</a:t>
            </a:r>
            <a:r>
              <a:rPr lang="en-US" kern="1200" dirty="0">
                <a:solidFill>
                  <a:srgbClr val="000000"/>
                </a:solidFill>
                <a:effectLst/>
                <a:latin typeface="Calibri" panose="020F0502020204030204" pitchFamily="34" charset="0"/>
                <a:ea typeface="+mn-ea"/>
                <a:cs typeface="Arial" panose="020B0604020202020204" pitchFamily="34" charset="0"/>
              </a:rPr>
              <a:t> mental health, drug use, or incarceration, </a:t>
            </a:r>
            <a:r>
              <a:rPr lang="en-US" b="0" dirty="0">
                <a:solidFill>
                  <a:schemeClr val="tx1"/>
                </a:solidFill>
                <a:latin typeface="Calibri" panose="020F0502020204030204" pitchFamily="34" charset="0"/>
              </a:rPr>
              <a:t>results in the parent’s inability to care for the child and endangers the child’s safety</a:t>
            </a:r>
            <a:r>
              <a:rPr lang="en-US" kern="1200" dirty="0">
                <a:solidFill>
                  <a:srgbClr val="000000"/>
                </a:solidFill>
                <a:effectLst/>
                <a:latin typeface="Calibri" panose="020F0502020204030204" pitchFamily="34" charset="0"/>
                <a:ea typeface="+mn-ea"/>
                <a:cs typeface="Arial" panose="020B0604020202020204" pitchFamily="34" charset="0"/>
              </a:rPr>
              <a:t>. When possible, children are placed with relatives. When relative placement is not an option, children may be placed with nonrelative foster parents.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81379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Because typically the primary goal is reunification, there is a plan developed for the parent to follow that addresses the reasons the child was removed. Most often the plan has a timeline established by the court, with the hope that within a reasonable amount of time, the parent(s) will be able to have their child returned to them.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Reunification plans are tailored to the specific needs of the child and the child’s parent. They may include parenting classes, substance abuse rehabilitation, release from incarceration, anger management classes, therapy, and other requirements to address the parent behavior or circumstances that led to the child’s removal. Reunification plans include visitation, so that the child and parent can maintain a positive relationship, and often, the child’s parent can receive guidance in relating to the child in a positive way. Visitation might be supervised or unsupervised, depending on the risk to child safety.</a:t>
            </a: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164420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 child’s parent is responsible for achieving the goals set for them to work toward reunification with their child, usually within a specified time frame. They have a caseworker assigned to help them achieve those goals, and in some cases, they also have a peer mentor who can encourage them and share their experience with a successful outcome. The caseworker and the court are responsible for guiding the reunification process, and </a:t>
            </a:r>
            <a:r>
              <a:rPr lang="en-US" dirty="0">
                <a:solidFill>
                  <a:srgbClr val="000000"/>
                </a:solidFill>
                <a:latin typeface="Calibri" panose="020F0502020204030204" pitchFamily="34" charset="0"/>
              </a:rPr>
              <a:t>usually</a:t>
            </a:r>
            <a:r>
              <a:rPr lang="en-US" kern="1200" dirty="0">
                <a:solidFill>
                  <a:srgbClr val="000000"/>
                </a:solidFill>
                <a:effectLst/>
                <a:latin typeface="Calibri" panose="020F0502020204030204" pitchFamily="34" charset="0"/>
                <a:ea typeface="+mn-ea"/>
                <a:cs typeface="Arial" panose="020B0604020202020204" pitchFamily="34" charset="0"/>
              </a:rPr>
              <a:t> the caseworker makes the recommendation to the court to determine whether the parent has achieved the goals necessary for reunification.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0" kern="1200" dirty="0">
                <a:solidFill>
                  <a:srgbClr val="000000"/>
                </a:solidFill>
                <a:effectLst/>
                <a:latin typeface="Calibri" panose="020F0502020204030204" pitchFamily="34" charset="0"/>
                <a:ea typeface="+mn-ea"/>
                <a:cs typeface="Arial" panose="020B0604020202020204" pitchFamily="34" charset="0"/>
              </a:rPr>
              <a:t>Parents who are fostering are also critical in the reunification process in that they can help to facilitate visits, ensure the child </a:t>
            </a:r>
            <a:r>
              <a:rPr lang="en-US" dirty="0">
                <a:solidFill>
                  <a:srgbClr val="000000"/>
                </a:solidFill>
                <a:latin typeface="Calibri" panose="020F0502020204030204" pitchFamily="34" charset="0"/>
              </a:rPr>
              <a:t>stays</a:t>
            </a:r>
            <a:r>
              <a:rPr lang="en-US" b="0" kern="1200" dirty="0">
                <a:solidFill>
                  <a:srgbClr val="000000"/>
                </a:solidFill>
                <a:effectLst/>
                <a:latin typeface="Calibri" panose="020F0502020204030204" pitchFamily="34" charset="0"/>
                <a:ea typeface="+mn-ea"/>
                <a:cs typeface="Arial" panose="020B0604020202020204" pitchFamily="34" charset="0"/>
              </a:rPr>
              <a:t> connected with their parents, and even support the parents as they work toward completing the goals necessary for reunification.</a:t>
            </a:r>
          </a:p>
          <a:p>
            <a:r>
              <a:rPr lang="en-US" b="0" kern="1200" dirty="0">
                <a:solidFill>
                  <a:srgbClr val="000000"/>
                </a:solidFill>
                <a:effectLst/>
                <a:latin typeface="Calibri" panose="020F0502020204030204" pitchFamily="34" charset="0"/>
                <a:ea typeface="+mn-ea"/>
                <a:cs typeface="Arial" panose="020B0604020202020204" pitchFamily="34" charset="0"/>
              </a:rPr>
              <a:t> </a:t>
            </a:r>
          </a:p>
          <a:p>
            <a:r>
              <a:rPr lang="en-US" kern="1200" dirty="0">
                <a:solidFill>
                  <a:srgbClr val="000000"/>
                </a:solidFill>
                <a:effectLst/>
                <a:latin typeface="Calibri" panose="020F0502020204030204" pitchFamily="34" charset="0"/>
                <a:ea typeface="+mn-ea"/>
                <a:cs typeface="Arial" panose="020B0604020202020204" pitchFamily="34" charset="0"/>
              </a:rPr>
              <a:t>The timeline set by the court (state or tribal) can be modified, extended, or shortened, depending on the progress or lack of progress that </a:t>
            </a:r>
            <a:r>
              <a:rPr lang="en-US" dirty="0">
                <a:solidFill>
                  <a:srgbClr val="000000"/>
                </a:solidFill>
                <a:latin typeface="Calibri" panose="020F0502020204030204" pitchFamily="34" charset="0"/>
              </a:rPr>
              <a:t>is being made by the parent</a:t>
            </a:r>
            <a:r>
              <a:rPr lang="en-US" kern="1200" dirty="0">
                <a:solidFill>
                  <a:srgbClr val="000000"/>
                </a:solidFill>
                <a:effectLst/>
                <a:latin typeface="Calibri" panose="020F050202020403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292634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When the reunification process is going well, and the caseworker recommends to the court that the child should return to the parent, a plan is made for when and how the child will be reintegrated into the home.  As reunification gets closer, the frequency and duration of visits will increase.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If the parent is not able to complete the tasks necessary for reunification, the child welfare agency will explore other permanency options such as adoption and guardianship.</a:t>
            </a:r>
            <a:r>
              <a:rPr lang="en-US" b="0" kern="1200" dirty="0">
                <a:solidFill>
                  <a:srgbClr val="000000"/>
                </a:solidFill>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It is possible that the child can remain in their current foster home and move toward adoption or guardianship. If the parent who </a:t>
            </a:r>
            <a:r>
              <a:rPr lang="en-US" dirty="0">
                <a:solidFill>
                  <a:srgbClr val="000000"/>
                </a:solidFill>
                <a:latin typeface="Calibri" panose="020F0502020204030204" pitchFamily="34" charset="0"/>
              </a:rPr>
              <a:t>is</a:t>
            </a:r>
            <a:r>
              <a:rPr lang="en-US" kern="1200" dirty="0">
                <a:solidFill>
                  <a:srgbClr val="000000"/>
                </a:solidFill>
                <a:effectLst/>
                <a:latin typeface="Calibri" panose="020F0502020204030204" pitchFamily="34" charset="0"/>
                <a:ea typeface="+mn-ea"/>
                <a:cs typeface="Arial" panose="020B0604020202020204" pitchFamily="34" charset="0"/>
              </a:rPr>
              <a:t> fostering the child does not want to consider adoption or guardianship, then the child welfare system will look for another family that is able and willing to be a permanent </a:t>
            </a:r>
            <a:r>
              <a:rPr lang="en-US" dirty="0">
                <a:solidFill>
                  <a:srgbClr val="000000"/>
                </a:solidFill>
                <a:latin typeface="Calibri" panose="020F0502020204030204" pitchFamily="34" charset="0"/>
              </a:rPr>
              <a:t>family</a:t>
            </a:r>
            <a:r>
              <a:rPr lang="en-US" kern="1200" dirty="0">
                <a:solidFill>
                  <a:srgbClr val="000000"/>
                </a:solidFill>
                <a:effectLst/>
                <a:latin typeface="Calibri" panose="020F0502020204030204" pitchFamily="34" charset="0"/>
                <a:ea typeface="+mn-ea"/>
                <a:cs typeface="Arial" panose="020B0604020202020204" pitchFamily="34" charset="0"/>
              </a:rPr>
              <a:t> for the child. This will allow the child to have stability as they grow into adulthood.</a:t>
            </a: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156855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Allow 60 minutes for this section.</a:t>
            </a:r>
          </a:p>
          <a:p>
            <a:pPr marL="181240" indent="-181240">
              <a:buFont typeface="Arial" panose="020B0604020202020204" pitchFamily="34" charset="0"/>
              <a:buChar char="•"/>
            </a:pPr>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Parents who are fostering participate in the reunification process as part of the support system to both the child and the child’s parent.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19</a:t>
            </a:fld>
            <a:endParaRPr lang="en-US" dirty="0"/>
          </a:p>
        </p:txBody>
      </p:sp>
      <p:sp>
        <p:nvSpPr>
          <p:cNvPr id="6" name="Slide Number Placeholder 6">
            <a:extLst>
              <a:ext uri="{FF2B5EF4-FFF2-40B4-BE49-F238E27FC236}">
                <a16:creationId xmlns:a16="http://schemas.microsoft.com/office/drawing/2014/main" id="{23887347-5685-944E-8C51-78D44B99034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107762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14770"/>
            <a:ext cx="5852160" cy="8386431"/>
          </a:xfrm>
        </p:spPr>
        <p:txBody>
          <a:bodyPr/>
          <a:lstStyle/>
          <a:p>
            <a:r>
              <a:rPr lang="en-US" b="1" dirty="0">
                <a:solidFill>
                  <a:srgbClr val="000000"/>
                </a:solidFill>
                <a:latin typeface="Calibri" panose="020F0502020204030204" pitchFamily="34" charset="0"/>
              </a:rPr>
              <a:t>To prepare for this class, you should: </a:t>
            </a:r>
          </a:p>
          <a:p>
            <a:pPr marL="186712" indent="-186712">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86712" indent="-186712">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86712" indent="-186712">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86712" indent="-186712">
              <a:buFont typeface="Arial" panose="020B0604020202020204" pitchFamily="34" charset="0"/>
              <a:buChar cha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that it is accessible to them.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have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86712" indent="-186712">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86712" indent="-186712">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85032" lvl="2" indent="-186712">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85032" lvl="2" indent="-186712">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86712" indent="-186712">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86712" indent="-186712">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86712" indent="-186712">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709506" lvl="2" indent="-211606">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709506" lvl="2" indent="-211606">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p>
          <a:p>
            <a:pPr marL="176672" indent="-176672">
              <a:buFont typeface="Arial" panose="020B0604020202020204" pitchFamily="34" charset="0"/>
              <a:buChar char="•"/>
            </a:pPr>
            <a:r>
              <a:rPr lang="en-US" dirty="0">
                <a:latin typeface="Calibri" panose="020F0502020204030204" pitchFamily="34" charset="0"/>
              </a:rPr>
              <a:t>Classroom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r>
              <a:rPr lang="en-US" dirty="0">
                <a:latin typeface="Calibri" panose="020F0502020204030204" pitchFamily="34" charset="0"/>
              </a:rPr>
              <a:t> </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31521" y="700005"/>
            <a:ext cx="3589729"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TO PREPARE FOR THE CLASS</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247791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 </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As discussed, the primary goal is reunification.</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But reunification is not always possible</a:t>
            </a:r>
            <a:r>
              <a:rPr lang="en-US" b="1" kern="1200" dirty="0">
                <a:solidFill>
                  <a:schemeClr val="tx1"/>
                </a:solidFill>
                <a:effectLst/>
                <a:latin typeface="Calibri" panose="020F0502020204030204" pitchFamily="34" charset="0"/>
                <a:ea typeface="+mn-ea"/>
                <a:cs typeface="Arial" panose="020B0604020202020204" pitchFamily="34" charset="0"/>
              </a:rPr>
              <a:t>. </a:t>
            </a:r>
            <a:r>
              <a:rPr lang="en-US" b="1" dirty="0">
                <a:solidFill>
                  <a:schemeClr val="tx1"/>
                </a:solidFill>
                <a:latin typeface="Calibri" panose="020F0502020204030204" pitchFamily="34" charset="0"/>
              </a:rPr>
              <a:t> </a:t>
            </a:r>
            <a:r>
              <a:rPr lang="en-US" b="0" dirty="0">
                <a:solidFill>
                  <a:schemeClr val="tx1"/>
                </a:solidFill>
                <a:latin typeface="Calibri" panose="020F0502020204030204" pitchFamily="34" charset="0"/>
              </a:rPr>
              <a:t>When parents don’t complete the work necessary to be reunited with their children, the child welfare agency will work towards achieving another permanency goal and pla</a:t>
            </a:r>
            <a:r>
              <a:rPr lang="en-US" b="0" dirty="0">
                <a:latin typeface="Calibri" panose="020F0502020204030204" pitchFamily="34" charset="0"/>
              </a:rPr>
              <a:t>n</a:t>
            </a:r>
            <a:r>
              <a:rPr lang="en-US" b="1" dirty="0">
                <a:latin typeface="Calibri" panose="020F0502020204030204" pitchFamily="34" charset="0"/>
              </a:rPr>
              <a:t>.</a:t>
            </a:r>
            <a:r>
              <a:rPr lang="en-US" kern="1200" dirty="0">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4236051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 </a:t>
            </a: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Concurrent Planning allows the system to develop a Plan B in case reunification is not possible. The Child Welfare Information Gateway describes Concurrent Planning as follows:</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READ </a:t>
            </a:r>
            <a:r>
              <a:rPr lang="en-US" kern="1200" dirty="0">
                <a:solidFill>
                  <a:srgbClr val="000000"/>
                </a:solidFill>
                <a:effectLst/>
                <a:latin typeface="Calibri" panose="020F0502020204030204" pitchFamily="34" charset="0"/>
                <a:ea typeface="+mn-ea"/>
                <a:cs typeface="Arial" panose="020B0604020202020204" pitchFamily="34" charset="0"/>
              </a:rPr>
              <a:t>this definition:</a:t>
            </a:r>
          </a:p>
          <a:p>
            <a:pPr lvl="1"/>
            <a:r>
              <a:rPr lang="en-US" kern="1200" dirty="0">
                <a:solidFill>
                  <a:srgbClr val="000000"/>
                </a:solidFill>
                <a:effectLst/>
                <a:latin typeface="Calibri" panose="020F0502020204030204" pitchFamily="34" charset="0"/>
                <a:ea typeface="+mn-ea"/>
                <a:cs typeface="Arial" panose="020B0604020202020204" pitchFamily="34" charset="0"/>
              </a:rPr>
              <a:t>Concurrent planning, required by the Adoption and Safe Families Act of 1997, is an approach that seeks to eliminate delays in attaining permanent families for children and youth in foster care. Effective implementation requires comprehensive and early assessment. It involves identifying and working toward a child's primary permanency goal (such as reunification with the child’s family), while simultaneously identifying and working on a secondary goal (such as guardianship with a relative). This practice can shorten the time to achieve permanency if efforts toward the primary goal prove unsuccessful because progress has already been made toward the secondary goal.</a:t>
            </a: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3905067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60170"/>
            <a:ext cx="5852160" cy="4185379"/>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br>
              <a:rPr lang="en-US" kern="1200" dirty="0">
                <a:solidFill>
                  <a:srgbClr val="000000"/>
                </a:solidFill>
                <a:effectLst/>
                <a:latin typeface="Calibri" panose="020F0502020204030204" pitchFamily="34" charset="0"/>
                <a:ea typeface="+mn-ea"/>
                <a:cs typeface="Arial" panose="020B0604020202020204" pitchFamily="34" charset="0"/>
              </a:rPr>
            </a:br>
            <a:r>
              <a:rPr lang="en-US" kern="1200" dirty="0">
                <a:solidFill>
                  <a:srgbClr val="000000"/>
                </a:solidFill>
                <a:effectLst/>
                <a:latin typeface="Calibri" panose="020F0502020204030204" pitchFamily="34" charset="0"/>
                <a:ea typeface="+mn-ea"/>
                <a:cs typeface="Arial" panose="020B0604020202020204" pitchFamily="34" charset="0"/>
              </a:rPr>
              <a:t>Let’s take a closer look at concurrent planning.</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In concurrent planning, while the reunification plan is being worked on, a simultaneous Plan B is being considered if reunification does not work. If the child is placed with a relative, there should be exploration of the possibility that the relative will consider guardianship or adoption. If the child is placed in a nonrelative foster home, the parent who is fostering should be considered for guardianship or adoption as well. Most states and some tribal nations now require that parents who are fostering go through the same front-end training and process as parents who want to adopt, so that there is an option for the child to remain with the foster family if reunification does not work out. This does not mean that every parent who is fostering will want to become a guardian or adoptive parent. The ultimate goals of concurrent planning </a:t>
            </a:r>
            <a:r>
              <a:rPr lang="en-US" dirty="0">
                <a:solidFill>
                  <a:srgbClr val="000000"/>
                </a:solidFill>
                <a:latin typeface="Calibri" panose="020F0502020204030204" pitchFamily="34" charset="0"/>
              </a:rPr>
              <a:t>are</a:t>
            </a:r>
            <a:r>
              <a:rPr lang="en-US" kern="1200" dirty="0">
                <a:solidFill>
                  <a:srgbClr val="000000"/>
                </a:solidFill>
                <a:effectLst/>
                <a:latin typeface="Calibri" panose="020F0502020204030204" pitchFamily="34" charset="0"/>
                <a:ea typeface="+mn-ea"/>
                <a:cs typeface="Arial" panose="020B0604020202020204" pitchFamily="34" charset="0"/>
              </a:rPr>
              <a:t> to:</a:t>
            </a:r>
          </a:p>
          <a:p>
            <a:pPr marL="181240" indent="-181240">
              <a:buFont typeface="Arial" panose="020B0604020202020204" pitchFamily="34" charset="0"/>
              <a:buChar char="•"/>
            </a:pPr>
            <a:r>
              <a:rPr lang="en-US" kern="1200" dirty="0">
                <a:effectLst/>
                <a:latin typeface="Calibri" panose="020F0502020204030204" pitchFamily="34" charset="0"/>
                <a:ea typeface="+mn-ea"/>
                <a:cs typeface="Arial" panose="020B0604020202020204" pitchFamily="34" charset="0"/>
              </a:rPr>
              <a:t> </a:t>
            </a:r>
            <a:r>
              <a:rPr lang="en-US" dirty="0">
                <a:latin typeface="Calibri" panose="020F0502020204030204" pitchFamily="34" charset="0"/>
              </a:rPr>
              <a:t>M</a:t>
            </a:r>
            <a:r>
              <a:rPr lang="en-US" kern="1200" dirty="0">
                <a:effectLst/>
                <a:latin typeface="Calibri" panose="020F0502020204030204" pitchFamily="34" charset="0"/>
                <a:ea typeface="+mn-ea"/>
                <a:cs typeface="Arial" panose="020B0604020202020204" pitchFamily="34" charset="0"/>
              </a:rPr>
              <a:t>inimize the number of moves for the child</a:t>
            </a:r>
          </a:p>
          <a:p>
            <a:pPr marL="181240" indent="-181240">
              <a:buFont typeface="Arial" panose="020B0604020202020204" pitchFamily="34" charset="0"/>
              <a:buChar char="•"/>
            </a:pPr>
            <a:r>
              <a:rPr lang="en-US" b="1" kern="1200" dirty="0">
                <a:effectLst/>
                <a:latin typeface="Calibri" panose="020F0502020204030204" pitchFamily="34" charset="0"/>
                <a:ea typeface="+mn-ea"/>
                <a:cs typeface="Arial" panose="020B0604020202020204" pitchFamily="34" charset="0"/>
              </a:rPr>
              <a:t> </a:t>
            </a:r>
            <a:r>
              <a:rPr lang="en-US" dirty="0">
                <a:latin typeface="Calibri" panose="020F0502020204030204" pitchFamily="34" charset="0"/>
              </a:rPr>
              <a:t>R</a:t>
            </a:r>
            <a:r>
              <a:rPr lang="en-US" b="0" kern="1200" dirty="0">
                <a:effectLst/>
                <a:latin typeface="Calibri" panose="020F0502020204030204" pitchFamily="34" charset="0"/>
                <a:ea typeface="+mn-ea"/>
                <a:cs typeface="Arial" panose="020B0604020202020204" pitchFamily="34" charset="0"/>
              </a:rPr>
              <a:t>educe</a:t>
            </a:r>
            <a:r>
              <a:rPr lang="en-US" b="1" kern="1200" dirty="0">
                <a:effectLst/>
                <a:latin typeface="Calibri" panose="020F0502020204030204" pitchFamily="34" charset="0"/>
                <a:ea typeface="+mn-ea"/>
                <a:cs typeface="Arial" panose="020B0604020202020204" pitchFamily="34" charset="0"/>
              </a:rPr>
              <a:t> </a:t>
            </a:r>
            <a:r>
              <a:rPr lang="en-US" b="0" kern="1200" dirty="0">
                <a:effectLst/>
                <a:latin typeface="Calibri" panose="020F0502020204030204" pitchFamily="34" charset="0"/>
                <a:ea typeface="+mn-ea"/>
                <a:cs typeface="Arial" panose="020B0604020202020204" pitchFamily="34" charset="0"/>
              </a:rPr>
              <a:t>the time for the child to achieve permanency</a:t>
            </a:r>
            <a:endParaRPr lang="en-US" dirty="0">
              <a:latin typeface="Calibri" panose="020F0502020204030204" pitchFamily="34" charset="0"/>
            </a:endParaRPr>
          </a:p>
          <a:p>
            <a:pPr marL="181240" indent="-181240">
              <a:buFont typeface="Arial" panose="020B0604020202020204" pitchFamily="34" charset="0"/>
              <a:buChar char="•"/>
            </a:pPr>
            <a:r>
              <a:rPr lang="en-US" b="0" kern="1200" dirty="0">
                <a:effectLst/>
                <a:latin typeface="Calibri" panose="020F0502020204030204" pitchFamily="34" charset="0"/>
                <a:ea typeface="+mn-ea"/>
                <a:cs typeface="Arial" panose="020B0604020202020204" pitchFamily="34" charset="0"/>
              </a:rPr>
              <a:t> </a:t>
            </a:r>
            <a:r>
              <a:rPr lang="en-US" dirty="0">
                <a:latin typeface="Calibri" panose="020F0502020204030204" pitchFamily="34" charset="0"/>
              </a:rPr>
              <a:t>R</a:t>
            </a:r>
            <a:r>
              <a:rPr lang="en-US" b="0" kern="1200" dirty="0">
                <a:effectLst/>
                <a:latin typeface="Calibri" panose="020F0502020204030204" pitchFamily="34" charset="0"/>
                <a:ea typeface="+mn-ea"/>
                <a:cs typeface="Arial" panose="020B0604020202020204" pitchFamily="34" charset="0"/>
              </a:rPr>
              <a:t>espect the relationships the child has established.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However, it is important to remember that reunification is the primary goal when they enter the system and will be fully pursued in hopes of reuniting the child with their family.</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concurrent planning process can be challenging for parents who are fostering as the change in a permanency goal can change the path that they initially thought they were on, change their role with the child, and add uncertainty regarding what the permanency plan will ultimately be for the child. This requires the parent who is fostering to have a great deal of</a:t>
            </a:r>
            <a:r>
              <a:rPr lang="en-US" b="1" kern="1200" dirty="0">
                <a:solidFill>
                  <a:srgbClr val="000000"/>
                </a:solidFill>
                <a:effectLst/>
                <a:latin typeface="Calibri" panose="020F0502020204030204" pitchFamily="34" charset="0"/>
                <a:ea typeface="+mn-ea"/>
                <a:cs typeface="Arial" panose="020B0604020202020204" pitchFamily="34" charset="0"/>
              </a:rPr>
              <a:t> flexibility </a:t>
            </a:r>
            <a:r>
              <a:rPr lang="en-US" kern="1200" dirty="0">
                <a:solidFill>
                  <a:srgbClr val="000000"/>
                </a:solidFill>
                <a:effectLst/>
                <a:latin typeface="Calibri" panose="020F0502020204030204" pitchFamily="34" charset="0"/>
                <a:ea typeface="+mn-ea"/>
                <a:cs typeface="Arial" panose="020B0604020202020204" pitchFamily="34" charset="0"/>
              </a:rPr>
              <a:t>(characteristic).  </a:t>
            </a:r>
          </a:p>
          <a:p>
            <a:r>
              <a:rPr lang="en-US" kern="1200" dirty="0">
                <a:solidFill>
                  <a:srgbClr val="000000"/>
                </a:solidFill>
                <a:effectLst/>
                <a:latin typeface="Calibri" panose="020F0502020204030204" pitchFamily="34" charset="0"/>
                <a:ea typeface="+mn-ea"/>
                <a:cs typeface="Arial" panose="020B0604020202020204" pitchFamily="34" charset="0"/>
              </a:rPr>
              <a:t> </a:t>
            </a:r>
          </a:p>
          <a:p>
            <a:pPr lvl="1"/>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182917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3822541"/>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The parent who is fostering plays an important role in setting the tone for the child, listening to the child’s feelings and concerns, helping the child understand what is happening with the reunification plan, and making sure that communication with the child’s parent is consistent with the reunification plan. </a:t>
            </a:r>
          </a:p>
          <a:p>
            <a:r>
              <a:rPr lang="en-US" kern="1200" dirty="0">
                <a:solidFill>
                  <a:srgbClr val="000000"/>
                </a:solidFill>
                <a:effectLst/>
                <a:latin typeface="+mn-lt"/>
                <a:ea typeface="+mn-ea"/>
                <a:cs typeface="Arial" panose="020B0604020202020204" pitchFamily="34" charset="0"/>
              </a:rPr>
              <a:t> </a:t>
            </a:r>
            <a:endParaRPr lang="en-US" b="0" kern="1200" dirty="0">
              <a:solidFill>
                <a:srgbClr val="000000"/>
              </a:solidFill>
              <a:effectLst/>
              <a:latin typeface="+mn-lt"/>
              <a:ea typeface="+mn-ea"/>
              <a:cs typeface="Arial" panose="020B0604020202020204" pitchFamily="34" charset="0"/>
            </a:endParaRPr>
          </a:p>
          <a:p>
            <a:pPr defTabSz="966612">
              <a:defRPr/>
            </a:pPr>
            <a:r>
              <a:rPr lang="en-US" sz="1300" dirty="0">
                <a:latin typeface="+mn-lt"/>
              </a:rPr>
              <a:t>Now let’s watch a video of Kim Batiste, a parent, and Dennis Volk, who fostered her children, talking about their partnership in reunifying Kim’s two sons with her, and the support that followed. Dennis has been fostering for over 40 years and is an adoptive parent. He had casually known Kim from the community, and he provided care for Kim’s children while she was becoming clean and sober, to successfully reunify with them.  In this scenario, the mother (Kim) was able to work very well with the parent who was fostering (Dennis). This will not always be the case, so after watching this video, we will do a case scenario where the relationship between the child’s parent and the parent who is fostering is not as strong or positive. </a:t>
            </a:r>
          </a:p>
          <a:p>
            <a:pPr defTabSz="966612">
              <a:defRPr/>
            </a:pPr>
            <a:endParaRPr lang="en-US" sz="1300" b="1" dirty="0">
              <a:latin typeface="+mn-lt"/>
            </a:endParaRPr>
          </a:p>
          <a:p>
            <a:pPr defTabSz="966612">
              <a:defRPr/>
            </a:pPr>
            <a:r>
              <a:rPr lang="en-US" b="1" kern="1200" dirty="0">
                <a:solidFill>
                  <a:srgbClr val="000000"/>
                </a:solidFill>
                <a:effectLst/>
                <a:latin typeface="+mn-lt"/>
                <a:ea typeface="+mn-ea"/>
                <a:cs typeface="Arial" panose="020B0604020202020204" pitchFamily="34" charset="0"/>
              </a:rPr>
              <a:t>DO</a:t>
            </a:r>
          </a:p>
          <a:p>
            <a:r>
              <a:rPr lang="en-US" b="0" kern="1200" dirty="0">
                <a:solidFill>
                  <a:srgbClr val="000000"/>
                </a:solidFill>
                <a:effectLst/>
                <a:latin typeface="+mn-lt"/>
                <a:ea typeface="+mn-ea"/>
                <a:cs typeface="Arial" panose="020B0604020202020204" pitchFamily="34" charset="0"/>
              </a:rPr>
              <a:t>Play the video, </a:t>
            </a:r>
            <a:r>
              <a:rPr lang="en-US" b="0" i="1" kern="1200" dirty="0">
                <a:solidFill>
                  <a:srgbClr val="000000"/>
                </a:solidFill>
                <a:effectLst/>
                <a:latin typeface="+mn-lt"/>
                <a:ea typeface="+mn-ea"/>
                <a:cs typeface="Arial" panose="020B0604020202020204" pitchFamily="34" charset="0"/>
              </a:rPr>
              <a:t>Creating a Successful Reunification </a:t>
            </a:r>
            <a:r>
              <a:rPr lang="en-US" b="0" kern="1200" dirty="0">
                <a:solidFill>
                  <a:srgbClr val="000000"/>
                </a:solidFill>
                <a:effectLst/>
                <a:latin typeface="+mn-lt"/>
                <a:ea typeface="+mn-ea"/>
                <a:cs typeface="Arial" panose="020B0604020202020204" pitchFamily="34" charset="0"/>
              </a:rPr>
              <a:t>(8 minutes and 32 seconds</a:t>
            </a:r>
            <a:r>
              <a:rPr lang="en-US" b="0" i="1" kern="1200" dirty="0">
                <a:solidFill>
                  <a:srgbClr val="000000"/>
                </a:solidFill>
                <a:effectLst/>
                <a:latin typeface="+mn-lt"/>
                <a:ea typeface="+mn-ea"/>
                <a:cs typeface="Arial" panose="020B0604020202020204" pitchFamily="34" charset="0"/>
              </a:rPr>
              <a:t>)</a:t>
            </a:r>
            <a:r>
              <a:rPr lang="en-US" b="0" kern="1200" dirty="0">
                <a:solidFill>
                  <a:srgbClr val="000000"/>
                </a:solidFill>
                <a:effectLst/>
                <a:latin typeface="+mn-lt"/>
                <a:ea typeface="+mn-ea"/>
                <a:cs typeface="Arial" panose="020B0604020202020204" pitchFamily="34" charset="0"/>
              </a:rPr>
              <a:t> found </a:t>
            </a:r>
            <a:r>
              <a:rPr lang="en-US" dirty="0">
                <a:solidFill>
                  <a:srgbClr val="000000"/>
                </a:solidFill>
                <a:latin typeface="+mn-lt"/>
              </a:rPr>
              <a:t>on the NTDC website or CapLEARN. </a:t>
            </a:r>
            <a:r>
              <a:rPr lang="en-US" b="0" kern="1200" dirty="0">
                <a:solidFill>
                  <a:srgbClr val="000000"/>
                </a:solidFill>
                <a:effectLst/>
                <a:latin typeface="+mn-lt"/>
                <a:ea typeface="+mn-ea"/>
                <a:cs typeface="Arial" panose="020B0604020202020204" pitchFamily="34" charset="0"/>
              </a:rPr>
              <a:t> After the video stops, facilitate a brief discussion.</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pPr defTabSz="966612">
              <a:defRPr/>
            </a:pPr>
            <a:r>
              <a:rPr lang="en-US" kern="1200" dirty="0">
                <a:solidFill>
                  <a:srgbClr val="000000"/>
                </a:solidFill>
                <a:effectLst/>
                <a:latin typeface="+mn-lt"/>
                <a:ea typeface="+mn-ea"/>
                <a:cs typeface="Arial" panose="020B0604020202020204" pitchFamily="34" charset="0"/>
              </a:rPr>
              <a:t>When a child is ready to return home, the parent who is fostering plays an important role in setting the stage for a successful transition, providing encouragement to both the child and the parent. It is important that the child understands the plan, the timing of visitation, and when the anticipated move home is expected. Children should not be left to wonder what will happen. If old enough, they should be given a part in planning the return home. Often transitional visits and overnights precede the actual move, and you need to maintain a positive attitude that reunification will be successful. Offering support such as respite from time to time, advice by phone, or just a listening ear, can ease the transition for the child and their parent. </a:t>
            </a:r>
          </a:p>
          <a:p>
            <a:pPr defTabSz="966612">
              <a:defRPr/>
            </a:pPr>
            <a:endParaRPr lang="en-US" kern="1200" dirty="0">
              <a:solidFill>
                <a:srgbClr val="000000"/>
              </a:solidFill>
              <a:effectLst/>
              <a:latin typeface="+mn-lt"/>
              <a:ea typeface="+mn-ea"/>
              <a:cs typeface="Arial" panose="020B0604020202020204" pitchFamily="34" charset="0"/>
            </a:endParaRPr>
          </a:p>
          <a:p>
            <a:pPr defTabSz="966612">
              <a:defRPr/>
            </a:pPr>
            <a:r>
              <a:rPr lang="en-US" sz="1300" b="1" dirty="0">
                <a:solidFill>
                  <a:srgbClr val="000000"/>
                </a:solidFill>
                <a:latin typeface="+mn-lt"/>
              </a:rPr>
              <a:t>ASK</a:t>
            </a:r>
          </a:p>
          <a:p>
            <a:pPr defTabSz="966612">
              <a:defRPr/>
            </a:pPr>
            <a:r>
              <a:rPr lang="en-US" kern="1200" dirty="0">
                <a:solidFill>
                  <a:srgbClr val="000000"/>
                </a:solidFill>
                <a:effectLst/>
                <a:latin typeface="+mn-lt"/>
                <a:ea typeface="+mn-ea"/>
                <a:cs typeface="Arial" panose="020B0604020202020204" pitchFamily="34" charset="0"/>
              </a:rPr>
              <a:t>Thinking back on Kim’s and Dennis’s relationship, and the support Dennis provided to Kim after reunification:</a:t>
            </a:r>
          </a:p>
          <a:p>
            <a:pPr marL="181240" indent="-181240" defTabSz="966612">
              <a:buFont typeface="Wingdings" panose="05000000000000000000" pitchFamily="2" charset="2"/>
              <a:buChar char="Ø"/>
              <a:defRPr/>
            </a:pPr>
            <a:r>
              <a:rPr lang="en-US" kern="1200" dirty="0">
                <a:solidFill>
                  <a:srgbClr val="000000"/>
                </a:solidFill>
                <a:effectLst/>
                <a:latin typeface="+mn-lt"/>
                <a:ea typeface="+mn-ea"/>
                <a:cs typeface="Arial" panose="020B0604020202020204" pitchFamily="34" charset="0"/>
              </a:rPr>
              <a:t>Consider what you might be comfortable with and willing to do.</a:t>
            </a:r>
          </a:p>
          <a:p>
            <a:pPr marL="181240" indent="-181240" defTabSz="966612">
              <a:buFont typeface="Wingdings" panose="05000000000000000000" pitchFamily="2" charset="2"/>
              <a:buChar char="Ø"/>
              <a:defRPr/>
            </a:pPr>
            <a:r>
              <a:rPr lang="en-US" sz="1300" dirty="0">
                <a:solidFill>
                  <a:srgbClr val="000000"/>
                </a:solidFill>
                <a:latin typeface="+mn-lt"/>
              </a:rPr>
              <a:t>Consider what you might find difficult to do.</a:t>
            </a:r>
            <a:endParaRPr lang="en-US" sz="1300" dirty="0">
              <a:latin typeface="+mn-lt"/>
            </a:endParaRPr>
          </a:p>
          <a:p>
            <a:endParaRPr lang="en-US" b="1" kern="1200" dirty="0">
              <a:solidFill>
                <a:srgbClr val="000000"/>
              </a:solidFill>
              <a:effectLst/>
              <a:latin typeface="+mn-lt"/>
              <a:ea typeface="+mn-ea"/>
              <a:cs typeface="Arial" panose="020B0604020202020204" pitchFamily="34" charset="0"/>
            </a:endParaRP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3646046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60583"/>
          </a:xfrm>
        </p:spPr>
        <p:txBody>
          <a:bodyPr/>
          <a:lstStyle/>
          <a:p>
            <a:r>
              <a:rPr lang="en-US" b="1" dirty="0">
                <a:solidFill>
                  <a:srgbClr val="000000"/>
                </a:solidFill>
                <a:latin typeface="Calibri" panose="020F050202020403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Visitation is critical for reunification, and parents who are fostering play a key role in the visitations. It is important that you discuss visitation with their caseworker, so that a plan can be developed that works for all parties. Parents who are fostering can choose to not have the visits in their home, but instead in a neutral place, such as the agency office, McDonalds, local park, zoo, etc. </a:t>
            </a:r>
            <a:r>
              <a:rPr lang="en-US" dirty="0">
                <a:solidFill>
                  <a:srgbClr val="000000"/>
                </a:solidFill>
                <a:latin typeface="Calibri" panose="020F0502020204030204" pitchFamily="34" charset="0"/>
              </a:rPr>
              <a:t>Parents who are fostering</a:t>
            </a:r>
            <a:r>
              <a:rPr lang="en-US" kern="1200" dirty="0">
                <a:solidFill>
                  <a:srgbClr val="000000"/>
                </a:solidFill>
                <a:effectLst/>
                <a:latin typeface="Calibri" panose="020F0502020204030204" pitchFamily="34" charset="0"/>
                <a:ea typeface="+mn-ea"/>
                <a:cs typeface="Arial" panose="020B0604020202020204" pitchFamily="34" charset="0"/>
              </a:rPr>
              <a:t> are also key in helping the child find ways to maintain contact and connection with their parents when they are not visiting, such as phone calls, letters, facetime, texting, etc.</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Even if the reunification is not be possible, the child’s connection to their parents is still important. Opportunities to maintain connection should be discussed with the caseworker.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490967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47725"/>
            <a:ext cx="4321175" cy="3241675"/>
          </a:xfrm>
        </p:spPr>
      </p:sp>
      <p:sp>
        <p:nvSpPr>
          <p:cNvPr id="3" name="Notes Placeholder 2"/>
          <p:cNvSpPr>
            <a:spLocks noGrp="1"/>
          </p:cNvSpPr>
          <p:nvPr>
            <p:ph type="body" idx="1"/>
          </p:nvPr>
        </p:nvSpPr>
        <p:spPr>
          <a:xfrm>
            <a:off x="731520" y="4620577"/>
            <a:ext cx="5852160" cy="4287754"/>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In this case study exercise, you will distribute </a:t>
            </a:r>
            <a:r>
              <a:rPr lang="en-US" b="0" u="sng" dirty="0">
                <a:solidFill>
                  <a:srgbClr val="000000"/>
                </a:solidFill>
                <a:latin typeface="Calibri" panose="020F0502020204030204" pitchFamily="34" charset="0"/>
              </a:rPr>
              <a:t>Handout #2: Chandra Case Study</a:t>
            </a:r>
            <a:r>
              <a:rPr lang="en-US" b="0" dirty="0">
                <a:solidFill>
                  <a:srgbClr val="000000"/>
                </a:solidFill>
                <a:latin typeface="Calibri" panose="020F0502020204030204" pitchFamily="34" charset="0"/>
              </a:rPr>
              <a:t>. Break the class into several groups of 4 to 5 participants. Participants will read the handout and think about what they could say or do to support Chandra.  In each group, participants will discuss what they would do or say to support Chandra if they were fostering her.  (Allow 10 minutes for the case study and discussion that follows on the slide labeled- Chandra: Suggested Responses.)</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I’m going to hand out a copy of the case study about Chandra, a 15-year-old girl whose mother is having difficulty with the reunification plan. Please read it and think about what you would say or do to support Chandra. </a:t>
            </a:r>
          </a:p>
          <a:p>
            <a:pPr defTabSz="966612">
              <a:defRPr/>
            </a:pPr>
            <a:endParaRPr lang="en-US" b="1" dirty="0">
              <a:solidFill>
                <a:srgbClr val="000000"/>
              </a:solidFill>
              <a:latin typeface="Calibri" panose="020F0502020204030204" pitchFamily="34" charset="0"/>
            </a:endParaRPr>
          </a:p>
          <a:p>
            <a:pPr defTabSz="966612">
              <a:defRPr/>
            </a:pPr>
            <a:r>
              <a:rPr lang="en-US" b="1" dirty="0">
                <a:solidFill>
                  <a:srgbClr val="000000"/>
                </a:solidFill>
                <a:latin typeface="Calibri" panose="020F0502020204030204" pitchFamily="34" charset="0"/>
              </a:rPr>
              <a:t>DO</a:t>
            </a:r>
          </a:p>
          <a:p>
            <a:pPr marL="181240" indent="-181240" defTabSz="966612">
              <a:buFont typeface="Arial" panose="020B0604020202020204" pitchFamily="34" charset="0"/>
              <a:buChar char="•"/>
              <a:defRPr/>
            </a:pPr>
            <a:r>
              <a:rPr lang="en-US" b="0" dirty="0">
                <a:solidFill>
                  <a:srgbClr val="000000"/>
                </a:solidFill>
                <a:latin typeface="Calibri" panose="020F0502020204030204" pitchFamily="34" charset="0"/>
              </a:rPr>
              <a:t>Distribute </a:t>
            </a:r>
            <a:r>
              <a:rPr lang="en-US" b="0" u="sng" dirty="0">
                <a:solidFill>
                  <a:srgbClr val="000000"/>
                </a:solidFill>
                <a:latin typeface="Calibri" panose="020F0502020204030204" pitchFamily="34" charset="0"/>
              </a:rPr>
              <a:t>Handout #1: Chandra Case Study</a:t>
            </a:r>
            <a:r>
              <a:rPr lang="en-US" b="0" dirty="0">
                <a:solidFill>
                  <a:srgbClr val="000000"/>
                </a:solidFill>
                <a:latin typeface="Calibri" panose="020F0502020204030204" pitchFamily="34" charset="0"/>
              </a:rPr>
              <a:t>.</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If you wish, you can read the case study aloud to the group or ask a volunteer to do so (see text below or in the handout). </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Break the participants into small groups. </a:t>
            </a:r>
          </a:p>
          <a:p>
            <a:pPr marL="181240" indent="-181240" defTabSz="966612">
              <a:buFont typeface="Arial" panose="020B0604020202020204" pitchFamily="34" charset="0"/>
              <a:buChar char="•"/>
              <a:defRPr/>
            </a:pPr>
            <a:r>
              <a:rPr lang="en-US" b="0" dirty="0">
                <a:solidFill>
                  <a:srgbClr val="000000"/>
                </a:solidFill>
                <a:latin typeface="Calibri" panose="020F0502020204030204" pitchFamily="34" charset="0"/>
              </a:rPr>
              <a:t>Allow participants a couple of minutes to write down their ideas on what they can do or say to support Chandra and then discuss within their small group.</a:t>
            </a:r>
          </a:p>
          <a:p>
            <a:pPr marL="181240" indent="-181240" defTabSz="966612">
              <a:buFont typeface="Arial" panose="020B0604020202020204" pitchFamily="34" charset="0"/>
              <a:buChar char="•"/>
              <a:defRPr/>
            </a:pPr>
            <a:r>
              <a:rPr lang="en-US" b="0" dirty="0">
                <a:solidFill>
                  <a:srgbClr val="000000"/>
                </a:solidFill>
                <a:latin typeface="Calibri" panose="020F0502020204030204" pitchFamily="34" charset="0"/>
              </a:rPr>
              <a:t>Reconvene the large group to go over the next slide.   </a:t>
            </a:r>
          </a:p>
          <a:p>
            <a:pPr defTabSz="966612">
              <a:defRPr/>
            </a:pPr>
            <a:endParaRPr lang="en-US" b="1" dirty="0">
              <a:solidFill>
                <a:srgbClr val="000000"/>
              </a:solidFill>
              <a:latin typeface="Calibri" panose="020F0502020204030204" pitchFamily="34" charset="0"/>
            </a:endParaRPr>
          </a:p>
          <a:p>
            <a:pPr defTabSz="966612">
              <a:defRPr/>
            </a:pPr>
            <a:endParaRPr lang="en-US" b="1" dirty="0">
              <a:solidFill>
                <a:srgbClr val="000000"/>
              </a:solidFill>
              <a:latin typeface="Calibri" panose="020F0502020204030204" pitchFamily="34" charset="0"/>
            </a:endParaRPr>
          </a:p>
          <a:p>
            <a:pPr defTabSz="966612">
              <a:defRPr/>
            </a:pPr>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The case study text is:</a:t>
            </a:r>
          </a:p>
          <a:p>
            <a:pPr lvl="1"/>
            <a:r>
              <a:rPr lang="en-US" kern="1200" dirty="0">
                <a:solidFill>
                  <a:srgbClr val="000000"/>
                </a:solidFill>
                <a:effectLst/>
                <a:latin typeface="Calibri" panose="020F0502020204030204" pitchFamily="34" charset="0"/>
                <a:ea typeface="+mn-ea"/>
                <a:cs typeface="Arial" panose="020B0604020202020204" pitchFamily="34" charset="0"/>
              </a:rPr>
              <a:t>Chandra is 15 years old and has been in your home for 8 months. She was removed from her mother’s care when her mother, Diandra, was arrested for stealing money from her employer and taken to jail. She used the money to buy drugs, as she had a longtime drug habit. Her employer declined to press charges and hoped that she would get treatment for her drug use. Chandra was aware of her mother’s drug use, but they had managed to barely get along before her mother was arrested. Diandra had a reunification plan she was to follow to have Chandra returned to her care. The plan included a 90-day drug treatment facility in lieu of prison time, visitation with Chandra at the rehab facility, staying clean, and getting a job after she completed the program, going to NA meetings, and regular visitation with Chandra at the County Department after drug treatment.</a:t>
            </a:r>
          </a:p>
          <a:p>
            <a:pPr lvl="1"/>
            <a:endParaRPr lang="en-US" kern="1200" dirty="0">
              <a:solidFill>
                <a:srgbClr val="000000"/>
              </a:solidFill>
              <a:effectLst/>
              <a:latin typeface="Calibri" panose="020F0502020204030204" pitchFamily="34" charset="0"/>
              <a:ea typeface="+mn-ea"/>
              <a:cs typeface="Arial" panose="020B0604020202020204" pitchFamily="34" charset="0"/>
            </a:endParaRPr>
          </a:p>
          <a:p>
            <a:pPr lvl="1"/>
            <a:r>
              <a:rPr lang="en-US" kern="1200" dirty="0">
                <a:solidFill>
                  <a:srgbClr val="000000"/>
                </a:solidFill>
                <a:effectLst/>
                <a:latin typeface="Calibri" panose="020F0502020204030204" pitchFamily="34" charset="0"/>
                <a:ea typeface="+mn-ea"/>
                <a:cs typeface="Arial" panose="020B0604020202020204" pitchFamily="34" charset="0"/>
              </a:rPr>
              <a:t>For the past 4 months, Diandra has missed 50% of the visits with Chandra. Diandra lost her job, and she has not been attending regular NA meetings. Her caseworker has told her that the judge will not extend her reunification if she does not start to meet the reunification plan requirements, and Chandra will not be returned to her. Chandra is angry at her mother for not following through, and every time she misses a visit, Chandra cries and says she does not understand why her mother doesn’t love her.</a:t>
            </a:r>
          </a:p>
        </p:txBody>
      </p:sp>
      <p:sp>
        <p:nvSpPr>
          <p:cNvPr id="4" name="Slide Number Placeholder 3"/>
          <p:cNvSpPr>
            <a:spLocks noGrp="1"/>
          </p:cNvSpPr>
          <p:nvPr>
            <p:ph type="sldNum" sz="quarter" idx="5"/>
          </p:nvPr>
        </p:nvSpPr>
        <p:spPr/>
        <p:txBody>
          <a:body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15598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Was it difficult to think of helpful and supportive things to say or do in this situation? Here are additional things you could say to Chandra. </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Ask a volunteer to read the bullets on the slide.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p>
          <a:p>
            <a:r>
              <a:rPr lang="en-US" b="0" dirty="0">
                <a:solidFill>
                  <a:srgbClr val="000000"/>
                </a:solidFill>
                <a:latin typeface="Calibri" panose="020F0502020204030204" pitchFamily="34" charset="0"/>
              </a:rPr>
              <a:t>We’ve learned a lot about reunification, the reunification process, and ways we can support the child through the process. In the next section, we’ll reflect on what we’ve learned. You can also find other helpful tips </a:t>
            </a:r>
            <a:r>
              <a:rPr lang="en-US" dirty="0">
                <a:solidFill>
                  <a:srgbClr val="000000"/>
                </a:solidFill>
                <a:latin typeface="Calibri" panose="020F0502020204030204" pitchFamily="34" charset="0"/>
              </a:rPr>
              <a:t>on how to support and talk to a child about the process of reunification on </a:t>
            </a:r>
            <a:r>
              <a:rPr lang="en-US" u="sng" dirty="0">
                <a:solidFill>
                  <a:srgbClr val="000000"/>
                </a:solidFill>
                <a:latin typeface="Calibri" panose="020F0502020204030204" pitchFamily="34" charset="0"/>
              </a:rPr>
              <a:t>Handout 3: Supporting a Child Through the Reunification Process.</a:t>
            </a:r>
            <a:endParaRPr lang="en-US" b="0" u="sng"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360230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Parents who are fostering must be open to working with caseworkers, </a:t>
            </a:r>
            <a:r>
              <a:rPr lang="en-US" b="0" kern="1200" dirty="0">
                <a:solidFill>
                  <a:srgbClr val="000000"/>
                </a:solidFill>
                <a:effectLst/>
                <a:latin typeface="Calibri" panose="020F0502020204030204" pitchFamily="34" charset="0"/>
                <a:ea typeface="+mn-ea"/>
                <a:cs typeface="Arial" panose="020B0604020202020204" pitchFamily="34" charset="0"/>
              </a:rPr>
              <a:t>Court Appointed Special Advocates (</a:t>
            </a:r>
            <a:r>
              <a:rPr lang="en-US" kern="1200" dirty="0">
                <a:solidFill>
                  <a:srgbClr val="000000"/>
                </a:solidFill>
                <a:effectLst/>
                <a:latin typeface="Calibri" panose="020F0502020204030204" pitchFamily="34" charset="0"/>
                <a:ea typeface="+mn-ea"/>
                <a:cs typeface="Arial" panose="020B0604020202020204" pitchFamily="34" charset="0"/>
              </a:rPr>
              <a:t>CASAs) or Guardian Ad Litem (attorney), therapists, and other stakeholders to support the child. You are responsible for taking the child to therapy and participating as appropriate; attending school meetings; medical appointments; and supporting the child in activities that normalize their stay in foster care, such as sports, after school activities, and such.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1052891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While the caseworker and the court have the decision-making role in reunification, your input is valuable to the process and should be reported on a regular basis. Most important, you must report any safety issues or concerns that you have, both regarding the child’s behavior, and any perceived safety issues when the child and parent are together.</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Using effective communication skills, the parent who is fostering should encourage the child to talk about their visit with their parent and reinforce the positive aspects of the visit, as well as noting and reporting both the positive and negative to the caseworker. It is important to remember that it is not unusual for the child to have some trouble transitioning back into the foster home and this is not necessarily an indication of something negative regarding the visitation. Understandably, visits may stir up feelings such as grief and sadness, anger and frustration, and we often see children express these feelings in behaviors. Patience, </a:t>
            </a:r>
            <a:r>
              <a:rPr lang="en-US" b="1" kern="1200" dirty="0">
                <a:solidFill>
                  <a:srgbClr val="000000"/>
                </a:solidFill>
                <a:effectLst/>
                <a:latin typeface="Calibri" panose="020F0502020204030204" pitchFamily="34" charset="0"/>
                <a:ea typeface="+mn-ea"/>
                <a:cs typeface="Arial" panose="020B0604020202020204" pitchFamily="34" charset="0"/>
              </a:rPr>
              <a:t>empathy</a:t>
            </a:r>
            <a:r>
              <a:rPr lang="en-US" kern="1200" dirty="0">
                <a:solidFill>
                  <a:srgbClr val="000000"/>
                </a:solidFill>
                <a:effectLst/>
                <a:latin typeface="Calibri" panose="020F0502020204030204" pitchFamily="34" charset="0"/>
                <a:ea typeface="+mn-ea"/>
                <a:cs typeface="Arial" panose="020B0604020202020204" pitchFamily="34" charset="0"/>
              </a:rPr>
              <a:t>, and support can help a child with these transitions (characteristic).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327752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Every child has a unique experience that brought them into foster care. For many children, their bond with their parent is strong, and their wish to return home is foremost in their minds. Even if they have lived with deprivation or abuse, they hope for a better outcome and reunification with their parent. The work that the child’s parents need to do to regain their child’s trust takes time and determination.</a:t>
            </a:r>
          </a:p>
          <a:p>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Some children in foster care who have experienced extreme deprivation may experience safety, plenty of food, clean clothes, attention to hygiene, birthday celebrations, and other benefits for the first time. That does not mean that they won’t miss their parents and hope for a better future with them. There is a bond that exists between children and their families even if their families are not able to meet their basic needs.  It is critical for parents who are fostering to recognize this bond and to find ways to help support the bond whenever possible.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18165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9908" y="1200149"/>
            <a:ext cx="5852160" cy="6862397"/>
          </a:xfrm>
        </p:spPr>
        <p:txBody>
          <a:bodyPr/>
          <a:lstStyle/>
          <a:p>
            <a:r>
              <a:rPr lang="en-US" b="1" dirty="0">
                <a:solidFill>
                  <a:srgbClr val="000000"/>
                </a:solidFill>
                <a:latin typeface="Calibri" panose="020F0502020204030204" pitchFamily="34" charset="0"/>
              </a:rPr>
              <a:t>FACILITATOR'S NOTE</a:t>
            </a:r>
          </a:p>
          <a:p>
            <a:pPr marL="224747" indent="-186712" defTabSz="995800">
              <a:buFont typeface="Arial" panose="020B0604020202020204" pitchFamily="34" charset="0"/>
              <a:buChar char="•"/>
              <a:defRPr/>
            </a:pPr>
            <a:r>
              <a:rPr lang="en-US" b="0" dirty="0">
                <a:solidFill>
                  <a:srgbClr val="000000"/>
                </a:solidFill>
                <a:latin typeface="Calibri" panose="020F0502020204030204" pitchFamily="34" charset="0"/>
              </a:rPr>
              <a:t>Participants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8034"/>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995800">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86712" indent="-186712"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 Test before the session with the computer and cables you will use.</a:t>
            </a:r>
          </a:p>
          <a:p>
            <a:pPr marL="186712" indent="-186712"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86712" indent="-186712" defTabSz="995800">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86712" indent="-186712" defTabSz="995800">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995800">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76646" indent="-176646"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76646" indent="-176646"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76646" indent="-176646" defTabSz="995800">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pPr defTabSz="966612">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rPr>
              <a:t>HANDOUTS</a:t>
            </a:r>
          </a:p>
          <a:p>
            <a:r>
              <a:rPr lang="en-US" kern="1200" dirty="0">
                <a:solidFill>
                  <a:srgbClr val="000000"/>
                </a:solidFill>
                <a:effectLst/>
                <a:latin typeface="Calibri" panose="020F0502020204030204" pitchFamily="34" charset="0"/>
                <a:ea typeface="+mn-ea"/>
                <a:cs typeface="+mn-cs"/>
              </a:rPr>
              <a:t>Have the following handouts accessible. Participants will have all handouts listed below in their </a:t>
            </a:r>
            <a:r>
              <a:rPr lang="en-US" b="1" kern="1200" dirty="0">
                <a:solidFill>
                  <a:srgbClr val="000000"/>
                </a:solidFill>
                <a:effectLst/>
                <a:latin typeface="Calibri" panose="020F0502020204030204" pitchFamily="34" charset="0"/>
                <a:ea typeface="+mn-ea"/>
                <a:cs typeface="+mn-cs"/>
              </a:rPr>
              <a:t>Participant Resource Manual</a:t>
            </a:r>
            <a:r>
              <a:rPr lang="en-US" b="1" dirty="0">
                <a:solidFill>
                  <a:srgbClr val="000000"/>
                </a:solidFill>
                <a:latin typeface="Calibri" panose="020F0502020204030204" pitchFamily="34" charset="0"/>
                <a:cs typeface="+mn-cs"/>
              </a:rPr>
              <a:t>:</a:t>
            </a:r>
            <a:endParaRPr lang="en-US" b="1" dirty="0">
              <a:solidFill>
                <a:srgbClr val="000000"/>
              </a:solidFill>
              <a:latin typeface="Calibri" panose="020F0502020204030204" pitchFamily="34" charset="0"/>
              <a:ea typeface="Calibri" panose="020F0502020204030204" pitchFamily="34" charset="0"/>
            </a:endParaRPr>
          </a:p>
          <a:p>
            <a:pPr marL="181240" indent="-18124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Permanency Options</a:t>
            </a:r>
          </a:p>
          <a:p>
            <a:pPr marL="181240" indent="-18124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#2: Case Study: Chandra</a:t>
            </a:r>
          </a:p>
          <a:p>
            <a:pPr marL="181240" indent="-18124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#3: </a:t>
            </a:r>
            <a:r>
              <a:rPr lang="en-US" dirty="0">
                <a:solidFill>
                  <a:srgbClr val="000000"/>
                </a:solidFill>
                <a:latin typeface="Calibri" panose="020F0502020204030204" pitchFamily="34" charset="0"/>
              </a:rPr>
              <a:t>Supporting a Child Through the Reunification Process.</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VIDEOS AND PODCASTS</a:t>
            </a:r>
          </a:p>
          <a:p>
            <a:pPr defTabSz="942115">
              <a:defRPr/>
            </a:pPr>
            <a:r>
              <a:rPr lang="en-US" dirty="0">
                <a:solidFill>
                  <a:srgbClr val="000000"/>
                </a:solidFill>
                <a:latin typeface="Calibri" panose="020F0502020204030204" pitchFamily="34" charset="0"/>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Unless indicated otherwise below, all videos and podcasts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can be obtained on </a:t>
            </a:r>
            <a:r>
              <a:rPr lang="en-US" dirty="0">
                <a:solidFill>
                  <a:srgbClr val="000000"/>
                </a:solidFill>
                <a:latin typeface="Calibri" panose="020F0502020204030204" pitchFamily="34" charset="0"/>
              </a:rPr>
              <a:t>CapLEARN (https://learn.childwelfare.gov/)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p>
          <a:p>
            <a:pPr defTabSz="942115">
              <a:defRPr/>
            </a:pPr>
            <a:r>
              <a:rPr lang="en-US" b="1" dirty="0">
                <a:solidFill>
                  <a:srgbClr val="000000"/>
                </a:solidFill>
                <a:latin typeface="Calibri" panose="020F0502020204030204" pitchFamily="34" charset="0"/>
              </a:rPr>
              <a:t>The following media will be used in this theme:</a:t>
            </a:r>
          </a:p>
          <a:p>
            <a:pPr marL="181240" indent="-181240" defTabSz="942115">
              <a:buFont typeface="Arial" panose="020B0604020202020204" pitchFamily="34" charset="0"/>
              <a:buChar char="•"/>
              <a:defRPr/>
            </a:pPr>
            <a:r>
              <a:rPr lang="en-US" i="1" dirty="0">
                <a:solidFill>
                  <a:srgbClr val="000000"/>
                </a:solidFill>
                <a:latin typeface="Calibri" panose="020F0502020204030204" pitchFamily="34" charset="0"/>
                <a:cs typeface="Times New Roman" panose="02020603050405020304" pitchFamily="18" charset="0"/>
              </a:rPr>
              <a:t>Creating a Successful Reunification </a:t>
            </a:r>
            <a:r>
              <a:rPr lang="en-US" dirty="0">
                <a:solidFill>
                  <a:srgbClr val="000000"/>
                </a:solidFill>
                <a:latin typeface="Calibri" panose="020F0502020204030204" pitchFamily="34" charset="0"/>
                <a:cs typeface="Times New Roman" panose="02020603050405020304" pitchFamily="18" charset="0"/>
              </a:rPr>
              <a:t>(8:32 minutes)</a:t>
            </a:r>
          </a:p>
          <a:p>
            <a:pPr defTabSz="942115">
              <a:defRPr/>
            </a:pPr>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post-survey upon completion of the theme.  If conducting the class on a remote platform, the facilitator will need to put the surveys into an online format such as survey monkey.</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31520" y="700005"/>
            <a:ext cx="3493998"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116965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Despite the supports offered, some parents cannot meet the requirements for reunification. When reunification efforts fail, children need a great deal of support. When the child’s parents don’t show up for visits or show up drunk or high; make promises they cannot keep; don’t follow through with their responsibility to meet reunification timelines; children need support from their fostering parent to manage big feelings of disappointment, sadness, and sometimes anger. You must be able to sit with the child and listen to their pain and disappointment, acknowledge their feelings, and be supportive and </a:t>
            </a:r>
            <a:r>
              <a:rPr lang="en-US" b="1" kern="1200" dirty="0">
                <a:solidFill>
                  <a:srgbClr val="000000"/>
                </a:solidFill>
                <a:effectLst/>
                <a:latin typeface="Calibri" panose="020F0502020204030204" pitchFamily="34" charset="0"/>
                <a:ea typeface="+mn-ea"/>
                <a:cs typeface="Arial" panose="020B0604020202020204" pitchFamily="34" charset="0"/>
              </a:rPr>
              <a:t>empathetic</a:t>
            </a:r>
            <a:r>
              <a:rPr lang="en-US" kern="1200" dirty="0">
                <a:solidFill>
                  <a:srgbClr val="000000"/>
                </a:solidFill>
                <a:effectLst/>
                <a:latin typeface="Calibri" panose="020F0502020204030204" pitchFamily="34" charset="0"/>
                <a:ea typeface="+mn-ea"/>
                <a:cs typeface="Arial" panose="020B0604020202020204" pitchFamily="34" charset="0"/>
              </a:rPr>
              <a:t>. (characteristic).</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2376933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76584"/>
            <a:ext cx="5852160" cy="4612577"/>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If time is tight, you can ask participants to complete the reflection/relevance activity at home. This will save about 5 minutes of class time.</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dirty="0">
                <a:solidFill>
                  <a:srgbClr val="000000"/>
                </a:solidFill>
                <a:latin typeface="Calibri" panose="020F0502020204030204" pitchFamily="34" charset="0"/>
              </a:rPr>
              <a:t>Note: </a:t>
            </a:r>
            <a:r>
              <a:rPr lang="en-US" dirty="0">
                <a:solidFill>
                  <a:srgbClr val="000000"/>
                </a:solidFill>
                <a:latin typeface="Calibri" panose="020F0502020204030204" pitchFamily="34" charset="0"/>
              </a:rPr>
              <a:t>There is a Kinship Caregiver Adaptation for this exercise listed in the Addendum Section of this theme. </a:t>
            </a: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Please open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to theme. Think about a child you know and care about, and imagine the child is in foster care living in your home. Imagine you are telling the child how you plan to help them return to their parents by answering the following questions: </a:t>
            </a:r>
          </a:p>
          <a:p>
            <a:pPr marL="181240" indent="-181240" defTabSz="966612">
              <a:buFont typeface="Wingdings" pitchFamily="2" charset="2"/>
              <a:buChar char="§"/>
              <a:defRPr/>
            </a:pPr>
            <a:r>
              <a:rPr lang="en-US" kern="1200" dirty="0">
                <a:solidFill>
                  <a:srgbClr val="000000"/>
                </a:solidFill>
                <a:effectLst/>
                <a:latin typeface="Calibri" panose="020F0502020204030204" pitchFamily="34" charset="0"/>
                <a:ea typeface="+mn-ea"/>
                <a:cs typeface="Arial" panose="020B0604020202020204" pitchFamily="34" charset="0"/>
              </a:rPr>
              <a:t>How you hope to participate in reunification activities (visitation, court appearances, reporting, etc.).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What you hope to be able to do to support parents and other family members.</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What you are willing to do after the child returns home to help the reunification be successful. </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31</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677989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5 minutes for this section.</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defTabSz="966612">
              <a:defRPr/>
            </a:pPr>
            <a:r>
              <a:rPr lang="en-US" dirty="0">
                <a:solidFill>
                  <a:srgbClr val="000000"/>
                </a:solidFill>
                <a:latin typeface="Calibri" panose="020F0502020204030204" pitchFamily="34" charset="0"/>
              </a:rPr>
              <a:t>Now, it’s time to wrap up. Before we do, I want to briefly highlight the key points from this theme: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There are different permanency options, but reunification is the primary goal for children in foster care.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Parents who are fostering have an important role in permanency planning- especially with reunification.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Permanence is important for all children.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Supporting a child’s parents and other family members is essential to achieving a successful reunification.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Parenting, supporting, and loving children while </a:t>
            </a:r>
            <a:r>
              <a:rPr lang="en-US" b="0" kern="1200" dirty="0">
                <a:solidFill>
                  <a:srgbClr val="000000"/>
                </a:solidFill>
                <a:effectLst/>
                <a:latin typeface="Calibri" panose="020F0502020204030204" pitchFamily="34" charset="0"/>
                <a:ea typeface="+mn-ea"/>
                <a:cs typeface="Arial" panose="020B0604020202020204" pitchFamily="34" charset="0"/>
              </a:rPr>
              <a:t>supporting reunification is difficult but rewarding.</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Kinship caregivers and families who are fostering already have relationships with the child’s parents may need some additional support during the reunification process to manage relationships with the child’s parents that are complicated.  This will be further discussed in the kinship parenting theme.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32</a:t>
            </a:fld>
            <a:endParaRPr lang="en-US" dirty="0"/>
          </a:p>
        </p:txBody>
      </p:sp>
      <p:sp>
        <p:nvSpPr>
          <p:cNvPr id="6" name="Slide Number Placeholder 6">
            <a:extLst>
              <a:ext uri="{FF2B5EF4-FFF2-40B4-BE49-F238E27FC236}">
                <a16:creationId xmlns:a16="http://schemas.microsoft.com/office/drawing/2014/main" id="{8FBF65C2-1E92-BA42-96D1-B43C45D0290F}"/>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324284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822325"/>
            <a:ext cx="4224338" cy="3168650"/>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rgbClr val="000000"/>
                </a:solidFill>
                <a:effectLst/>
                <a:latin typeface="+mn-lt"/>
                <a:ea typeface="+mn-ea"/>
                <a:cs typeface="+mn-cs"/>
              </a:rPr>
              <a:t>It is critical that as you go through this journey, you continue to enhance your knowledge and skills.  This theme has numerous resources that will help you continue to learn more about this </a:t>
            </a:r>
            <a:r>
              <a:rPr lang="en-US" dirty="0">
                <a:solidFill>
                  <a:srgbClr val="000000"/>
                </a:solidFill>
                <a:latin typeface="+mn-lt"/>
                <a:cs typeface="+mn-cs"/>
              </a:rPr>
              <a:t>Important</a:t>
            </a:r>
            <a:r>
              <a:rPr lang="en-US" kern="1200" dirty="0">
                <a:solidFill>
                  <a:srgbClr val="000000"/>
                </a:solidFill>
                <a:effectLst/>
                <a:latin typeface="+mn-lt"/>
                <a:ea typeface="+mn-ea"/>
                <a:cs typeface="+mn-cs"/>
              </a:rPr>
              <a:t> topic. For example, the </a:t>
            </a:r>
            <a:r>
              <a:rPr lang="en-US" dirty="0">
                <a:solidFill>
                  <a:srgbClr val="000000"/>
                </a:solidFill>
                <a:latin typeface="+mn-lt"/>
                <a:cs typeface="+mn-cs"/>
              </a:rPr>
              <a:t>podcast, </a:t>
            </a:r>
            <a:r>
              <a:rPr lang="en-US" b="1" dirty="0">
                <a:latin typeface="+mn-lt"/>
                <a:cs typeface="+mn-cs"/>
              </a:rPr>
              <a:t>Understanding Reunification as the Primary Permanency Plan </a:t>
            </a:r>
            <a:r>
              <a:rPr lang="en-US" dirty="0">
                <a:latin typeface="+mn-lt"/>
                <a:cs typeface="+mn-cs"/>
              </a:rPr>
              <a:t>by Alice Talavera</a:t>
            </a:r>
            <a:r>
              <a:rPr lang="en-US" b="1" dirty="0">
                <a:latin typeface="+mn-lt"/>
                <a:cs typeface="+mn-cs"/>
              </a:rPr>
              <a:t>, </a:t>
            </a:r>
            <a:r>
              <a:rPr lang="en-US" dirty="0">
                <a:latin typeface="+mn-lt"/>
                <a:cs typeface="+mn-cs"/>
              </a:rPr>
              <a:t>was created for this theme and</a:t>
            </a:r>
            <a:r>
              <a:rPr lang="en-US" kern="1200" dirty="0">
                <a:effectLst/>
                <a:latin typeface="+mn-lt"/>
                <a:ea typeface="+mn-ea"/>
                <a:cs typeface="+mn-cs"/>
              </a:rPr>
              <a:t> </a:t>
            </a:r>
            <a:r>
              <a:rPr lang="en-US" kern="1200" dirty="0">
                <a:solidFill>
                  <a:srgbClr val="000000"/>
                </a:solidFill>
                <a:effectLst/>
                <a:latin typeface="+mn-lt"/>
                <a:ea typeface="+mn-ea"/>
                <a:cs typeface="+mn-cs"/>
              </a:rPr>
              <a:t>offers tips on how you can successfully promote reunification. You can find the resources on the NTDC website or in CapLEARN.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33</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709820"/>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81186" indent="-181186">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1186" indent="-181186">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81186" indent="-181186">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1186" indent="-181186">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81186" indent="-181186">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81186" indent="-181186">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34</a:t>
            </a:fld>
            <a:endParaRPr lang="en-US" dirty="0"/>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1282079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35</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2238085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3859990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i="0" u="sng" dirty="0"/>
              <a:t>Section Two:  Reunification Process </a:t>
            </a:r>
          </a:p>
          <a:p>
            <a:endParaRPr lang="en-US" b="1" i="0" u="sng" dirty="0">
              <a:latin typeface="+mn-lt"/>
            </a:endParaRPr>
          </a:p>
          <a:p>
            <a:pPr marL="181240" indent="-181240">
              <a:buFont typeface="Arial" panose="020B0604020202020204" pitchFamily="34" charset="0"/>
              <a:buChar char="•"/>
            </a:pPr>
            <a:r>
              <a:rPr lang="en-US" b="0" i="0" u="none" dirty="0">
                <a:latin typeface="+mn-lt"/>
              </a:rPr>
              <a:t>On slide 13, change the wording for the 2</a:t>
            </a:r>
            <a:r>
              <a:rPr lang="en-US" b="0" i="0" u="none" baseline="30000" dirty="0">
                <a:latin typeface="+mn-lt"/>
              </a:rPr>
              <a:t>nd</a:t>
            </a:r>
            <a:r>
              <a:rPr lang="en-US" b="0" i="0" u="none" dirty="0">
                <a:latin typeface="+mn-lt"/>
              </a:rPr>
              <a:t> </a:t>
            </a:r>
            <a:r>
              <a:rPr lang="en-US" b="1" dirty="0">
                <a:solidFill>
                  <a:srgbClr val="000000"/>
                </a:solidFill>
                <a:latin typeface="+mn-lt"/>
              </a:rPr>
              <a:t>PARAPHRASE </a:t>
            </a:r>
            <a:r>
              <a:rPr lang="en-US" b="0" dirty="0">
                <a:solidFill>
                  <a:srgbClr val="000000"/>
                </a:solidFill>
                <a:latin typeface="+mn-lt"/>
              </a:rPr>
              <a:t>section to the following:</a:t>
            </a:r>
          </a:p>
          <a:p>
            <a:r>
              <a:rPr lang="en-US" b="0" kern="1200" dirty="0">
                <a:solidFill>
                  <a:srgbClr val="000000"/>
                </a:solidFill>
                <a:effectLst/>
                <a:latin typeface="+mn-lt"/>
                <a:ea typeface="+mn-ea"/>
                <a:cs typeface="Arial" panose="020B0604020202020204" pitchFamily="34" charset="0"/>
              </a:rPr>
              <a:t>There are a lot of misconceptions and feelings about reunifications, so hopefully this was helpful.  As we talk about the reunification process, it is important to remember that you play a very important role in this process.  Your experience may feel different depending on if you are a new foster parent, a foster parent who is related to the child or you have another pre-existing relationship with the child and their family.  Regardless of your fostering relationship with the child, it is important that you understand the steps of reunification and how you can support the child through this process.  </a:t>
            </a:r>
          </a:p>
          <a:p>
            <a:endParaRPr lang="en-US" b="0" kern="1200" dirty="0">
              <a:solidFill>
                <a:srgbClr val="000000"/>
              </a:solidFill>
              <a:effectLst/>
              <a:latin typeface="+mn-lt"/>
              <a:ea typeface="+mn-ea"/>
              <a:cs typeface="Arial" panose="020B0604020202020204" pitchFamily="34" charset="0"/>
            </a:endParaRPr>
          </a:p>
          <a:p>
            <a:r>
              <a:rPr lang="en-US" b="1" u="sng" kern="1200" dirty="0">
                <a:solidFill>
                  <a:srgbClr val="000000"/>
                </a:solidFill>
                <a:effectLst/>
                <a:latin typeface="+mn-lt"/>
                <a:ea typeface="+mn-ea"/>
                <a:cs typeface="Arial" panose="020B0604020202020204" pitchFamily="34" charset="0"/>
              </a:rPr>
              <a:t>Section Four:  Self Reflection</a:t>
            </a:r>
          </a:p>
          <a:p>
            <a:endParaRPr lang="en-US" b="1" u="sng" kern="1200" dirty="0">
              <a:solidFill>
                <a:srgbClr val="000000"/>
              </a:solidFill>
              <a:effectLst/>
              <a:latin typeface="+mn-lt"/>
              <a:ea typeface="+mn-ea"/>
              <a:cs typeface="Arial" panose="020B0604020202020204" pitchFamily="34" charset="0"/>
            </a:endParaRPr>
          </a:p>
          <a:p>
            <a:pPr marL="181240" indent="-181240">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Instead of using slide 32 (Reflection/Relevance), use the slide that follows which is specific to kinship caregivers. </a:t>
            </a:r>
          </a:p>
          <a:p>
            <a:endParaRPr lang="en-US" b="0" kern="1200" dirty="0">
              <a:solidFill>
                <a:srgbClr val="000000"/>
              </a:solidFill>
              <a:effectLst/>
              <a:latin typeface="+mn-lt"/>
              <a:ea typeface="+mn-ea"/>
              <a:cs typeface="Arial" panose="020B0604020202020204" pitchFamily="34" charset="0"/>
            </a:endParaRPr>
          </a:p>
          <a:p>
            <a:pPr marL="181240" indent="-181240">
              <a:buFont typeface="Arial" panose="020B0604020202020204" pitchFamily="34" charset="0"/>
              <a:buChar char="•"/>
            </a:pPr>
            <a:endParaRPr lang="en-US" b="0" i="0" u="none"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2183286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If time is tight, you can ask participants to complete the reflection/relevance activity at home. This will save about 5 minutes of class time.  This reflection/relevance is specific to kinship care and there is a reflection/relevance section in the </a:t>
            </a:r>
            <a:r>
              <a:rPr lang="en-US" b="1" kern="1200" dirty="0">
                <a:solidFill>
                  <a:srgbClr val="000000"/>
                </a:solidFill>
                <a:effectLst/>
                <a:latin typeface="Calibri" panose="020F0502020204030204" pitchFamily="34" charset="0"/>
                <a:ea typeface="+mn-ea"/>
                <a:cs typeface="Arial" panose="020B0604020202020204" pitchFamily="34" charset="0"/>
              </a:rPr>
              <a:t>Manual</a:t>
            </a:r>
            <a:r>
              <a:rPr lang="en-US" b="0" kern="1200" dirty="0">
                <a:solidFill>
                  <a:srgbClr val="000000"/>
                </a:solidFill>
                <a:effectLst/>
                <a:latin typeface="Calibri" panose="020F0502020204030204" pitchFamily="34" charset="0"/>
                <a:ea typeface="+mn-ea"/>
                <a:cs typeface="Arial" panose="020B0604020202020204" pitchFamily="34" charset="0"/>
              </a:rPr>
              <a:t> that is specific to kinship.</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instruction for this activity varies for kinship caregivers, although the questions on the PPT slide are the same.</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0" kern="1200" dirty="0">
                <a:solidFill>
                  <a:srgbClr val="000000"/>
                </a:solidFill>
                <a:effectLst/>
                <a:latin typeface="Calibri" panose="020F0502020204030204" pitchFamily="34" charset="0"/>
                <a:ea typeface="+mn-ea"/>
                <a:cs typeface="Arial" panose="020B0604020202020204" pitchFamily="34" charset="0"/>
              </a:rPr>
              <a:t>Kinship caregivers who are participating in class likely have preexisting relationship with one or both of the child’s parents and may need to process this information differently. For example, they may have strong feelings one way or the other about whether it is healthy or safe for the child to reunify to live with a parent and they may also have complicated relationships with the parent that can interfere with reunification. Inform kinship caregivers that there will be opportunity during the kinship parenting class to talk about the child’s parents, visitation issues, and other unique aspects of kinship care.  </a:t>
            </a:r>
          </a:p>
          <a:p>
            <a:pPr defTabSz="966612">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Please open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to theme. Think about a child you know and care about, and imagine the child is in foster care living in your home. Imagine you are telling the child how you plan to help them return to their parents by answering the following questions: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How you hope to participate in reunification activities (visitation, court appearances, reporting, etc.).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What you hope to be able to do to support parents and other family members.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What professionals you intend to collaborate with in this effort.</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What you are willing to do after the child returns home to help the reunification be successful. </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Circulate to provide advice and answer questions as needed.</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Keep track of time.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 4 minutes, give participants a 1-minute warning.</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 5 minutes, move on to the next slide.</a:t>
            </a:r>
          </a:p>
          <a:p>
            <a:pPr defTabSz="96661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38</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38</a:t>
            </a:fld>
            <a:endParaRPr lang="en-US" dirty="0"/>
          </a:p>
        </p:txBody>
      </p:sp>
    </p:spTree>
    <p:extLst>
      <p:ext uri="{BB962C8B-B14F-4D97-AF65-F5344CB8AC3E}">
        <p14:creationId xmlns:p14="http://schemas.microsoft.com/office/powerpoint/2010/main" val="429471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00149"/>
            <a:ext cx="5852160" cy="7919324"/>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Before beginning,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166503720"/>
              </p:ext>
            </p:extLst>
          </p:nvPr>
        </p:nvGraphicFramePr>
        <p:xfrm>
          <a:off x="795527" y="4191136"/>
          <a:ext cx="6132892" cy="3157789"/>
        </p:xfrm>
        <a:graphic>
          <a:graphicData uri="http://schemas.openxmlformats.org/drawingml/2006/table">
            <a:tbl>
              <a:tblPr firstRow="1" bandRow="1">
                <a:tableStyleId>{69CF1AB2-1976-4502-BF36-3FF5EA218861}</a:tableStyleId>
              </a:tblPr>
              <a:tblGrid>
                <a:gridCol w="6132892">
                  <a:extLst>
                    <a:ext uri="{9D8B030D-6E8A-4147-A177-3AD203B41FA5}">
                      <a16:colId xmlns:a16="http://schemas.microsoft.com/office/drawing/2014/main" val="2179853046"/>
                    </a:ext>
                  </a:extLst>
                </a:gridCol>
              </a:tblGrid>
              <a:tr h="288036">
                <a:tc>
                  <a:txBody>
                    <a:bodyPr/>
                    <a:lstStyle/>
                    <a:p>
                      <a:r>
                        <a:rPr lang="en-US" sz="1300" dirty="0"/>
                        <a:t>Competencies</a:t>
                      </a:r>
                      <a:endParaRPr lang="en-US" sz="1300" b="0" dirty="0">
                        <a:solidFill>
                          <a:schemeClr val="tx1"/>
                        </a:solidFill>
                        <a:latin typeface="+mj-lt"/>
                      </a:endParaRPr>
                    </a:p>
                  </a:txBody>
                  <a:tcPr marL="97536" marR="97536" marT="48006" marB="48006"/>
                </a:tc>
                <a:extLst>
                  <a:ext uri="{0D108BD9-81ED-4DB2-BD59-A6C34878D82A}">
                    <a16:rowId xmlns:a16="http://schemas.microsoft.com/office/drawing/2014/main" val="2795227620"/>
                  </a:ext>
                </a:extLst>
              </a:tr>
              <a:tr h="272034">
                <a:tc>
                  <a:txBody>
                    <a:bodyPr/>
                    <a:lstStyle/>
                    <a:p>
                      <a:r>
                        <a:rPr lang="en-US" sz="1200" dirty="0"/>
                        <a:t>Knowledge</a:t>
                      </a:r>
                      <a:endParaRPr lang="en-US" sz="1200" b="1" dirty="0">
                        <a:solidFill>
                          <a:schemeClr val="tx1"/>
                        </a:solidFill>
                      </a:endParaRPr>
                    </a:p>
                  </a:txBody>
                  <a:tcPr marL="97536" marR="97536" marT="48006" marB="48006"/>
                </a:tc>
                <a:extLst>
                  <a:ext uri="{0D108BD9-81ED-4DB2-BD59-A6C34878D82A}">
                    <a16:rowId xmlns:a16="http://schemas.microsoft.com/office/drawing/2014/main" val="809970072"/>
                  </a:ext>
                </a:extLst>
              </a:tr>
              <a:tr h="1288348">
                <a:tc>
                  <a:txBody>
                    <a:bodyPr/>
                    <a:lstStyle/>
                    <a:p>
                      <a:pPr marL="228600" marR="0" lvl="0" indent="-228600">
                        <a:lnSpc>
                          <a:spcPct val="107000"/>
                        </a:lnSpc>
                        <a:spcBef>
                          <a:spcPts val="0"/>
                        </a:spcBef>
                        <a:spcAft>
                          <a:spcPts val="0"/>
                        </a:spcAft>
                        <a:buFont typeface="Arial" panose="020B0604020202020204" pitchFamily="34" charset="0"/>
                        <a:buChar char="•"/>
                        <a:tabLst>
                          <a:tab pos="323850" algn="l"/>
                        </a:tabLst>
                      </a:pPr>
                      <a:r>
                        <a:rPr lang="en-US" sz="1200" dirty="0">
                          <a:effectLst/>
                          <a:latin typeface="Calibri" panose="020F0502020204030204" pitchFamily="34" charset="0"/>
                          <a:ea typeface="Calibri" panose="020F0502020204030204" pitchFamily="34" charset="0"/>
                          <a:cs typeface="Arial" panose="020B0604020202020204" pitchFamily="34" charset="0"/>
                        </a:rPr>
                        <a:t>Identify strategies to support reunification efforts and help children plan for a successful reintegration into their family. </a:t>
                      </a:r>
                    </a:p>
                    <a:p>
                      <a:pPr marL="228600" marR="0" lvl="0" indent="-228600">
                        <a:lnSpc>
                          <a:spcPct val="107000"/>
                        </a:lnSpc>
                        <a:spcBef>
                          <a:spcPts val="0"/>
                        </a:spcBef>
                        <a:spcAft>
                          <a:spcPts val="0"/>
                        </a:spcAft>
                        <a:buFont typeface="Arial" panose="020B0604020202020204" pitchFamily="34" charset="0"/>
                        <a:buChar char="•"/>
                        <a:tabLst>
                          <a:tab pos="323850" algn="l"/>
                        </a:tabLst>
                      </a:pPr>
                      <a:r>
                        <a:rPr lang="en-US" sz="1200" dirty="0">
                          <a:effectLst/>
                          <a:latin typeface="Calibri" panose="020F0502020204030204" pitchFamily="34" charset="0"/>
                          <a:ea typeface="Calibri" panose="020F0502020204030204" pitchFamily="34" charset="0"/>
                          <a:cs typeface="Arial" panose="020B0604020202020204" pitchFamily="34" charset="0"/>
                        </a:rPr>
                        <a:t>Understand that reunification is the primary permanency goal for children in care. </a:t>
                      </a:r>
                    </a:p>
                    <a:p>
                      <a:pPr marL="228600" marR="0" lvl="0" indent="-228600">
                        <a:lnSpc>
                          <a:spcPct val="107000"/>
                        </a:lnSpc>
                        <a:spcBef>
                          <a:spcPts val="0"/>
                        </a:spcBef>
                        <a:spcAft>
                          <a:spcPts val="0"/>
                        </a:spcAft>
                        <a:buFont typeface="Arial" panose="020B0604020202020204" pitchFamily="34" charset="0"/>
                        <a:buChar char="•"/>
                        <a:tabLst>
                          <a:tab pos="323850" algn="l"/>
                        </a:tabLst>
                      </a:pPr>
                      <a:r>
                        <a:rPr lang="en-US" sz="1200" dirty="0">
                          <a:effectLst/>
                          <a:latin typeface="Calibri" panose="020F0502020204030204" pitchFamily="34" charset="0"/>
                          <a:ea typeface="Calibri" panose="020F0502020204030204" pitchFamily="34" charset="0"/>
                          <a:cs typeface="Arial" panose="020B0604020202020204" pitchFamily="34" charset="0"/>
                        </a:rPr>
                        <a:t>Define concurrent planning for children in care.</a:t>
                      </a:r>
                    </a:p>
                    <a:p>
                      <a:pPr marL="228600" marR="0" lvl="0" indent="-228600">
                        <a:lnSpc>
                          <a:spcPct val="107000"/>
                        </a:lnSpc>
                        <a:spcBef>
                          <a:spcPts val="0"/>
                        </a:spcBef>
                        <a:spcAft>
                          <a:spcPts val="0"/>
                        </a:spcAft>
                        <a:buFont typeface="Arial" panose="020B0604020202020204" pitchFamily="34" charset="0"/>
                        <a:buChar char="•"/>
                        <a:tabLst>
                          <a:tab pos="323850" algn="l"/>
                        </a:tabLst>
                      </a:pPr>
                      <a:r>
                        <a:rPr lang="en-US" sz="1200" dirty="0">
                          <a:effectLst/>
                          <a:latin typeface="Calibri" panose="020F0502020204030204" pitchFamily="34" charset="0"/>
                          <a:ea typeface="Calibri" panose="020F0502020204030204" pitchFamily="34" charset="0"/>
                          <a:cs typeface="Arial" panose="020B0604020202020204" pitchFamily="34" charset="0"/>
                        </a:rPr>
                        <a:t>Define the role that parents who are fostering play in permanency planning including when reunification is not possible. </a:t>
                      </a:r>
                    </a:p>
                  </a:txBody>
                  <a:tcPr marL="97536" marR="97536" marT="48006" marB="48006"/>
                </a:tc>
                <a:extLst>
                  <a:ext uri="{0D108BD9-81ED-4DB2-BD59-A6C34878D82A}">
                    <a16:rowId xmlns:a16="http://schemas.microsoft.com/office/drawing/2014/main" val="936663550"/>
                  </a:ext>
                </a:extLst>
              </a:tr>
              <a:tr h="272034">
                <a:tc>
                  <a:txBody>
                    <a:bodyPr/>
                    <a:lstStyle/>
                    <a:p>
                      <a:r>
                        <a:rPr lang="en-US" sz="1200" dirty="0"/>
                        <a:t>Attitudes</a:t>
                      </a:r>
                      <a:endParaRPr lang="en-US" sz="1200" b="1" dirty="0">
                        <a:solidFill>
                          <a:schemeClr val="tx1"/>
                        </a:solidFill>
                      </a:endParaRPr>
                    </a:p>
                  </a:txBody>
                  <a:tcPr marL="97536" marR="97536" marT="48006" marB="48006"/>
                </a:tc>
                <a:extLst>
                  <a:ext uri="{0D108BD9-81ED-4DB2-BD59-A6C34878D82A}">
                    <a16:rowId xmlns:a16="http://schemas.microsoft.com/office/drawing/2014/main" val="2744852601"/>
                  </a:ext>
                </a:extLst>
              </a:tr>
              <a:tr h="1037337">
                <a:tc>
                  <a:txBody>
                    <a:bodyPr/>
                    <a:lstStyle/>
                    <a:p>
                      <a:pPr marL="228600" marR="0" indent="-228600">
                        <a:lnSpc>
                          <a:spcPct val="107000"/>
                        </a:lnSpc>
                        <a:spcBef>
                          <a:spcPts val="0"/>
                        </a:spcBef>
                        <a:spcAft>
                          <a:spcPts val="0"/>
                        </a:spcAft>
                        <a:buFont typeface="Arial" panose="020B0604020202020204" pitchFamily="34" charset="0"/>
                        <a:buChar char="•"/>
                      </a:pPr>
                      <a:r>
                        <a:rPr lang="en-US" sz="1200" dirty="0">
                          <a:effectLst/>
                        </a:rPr>
                        <a:t>Willing to support efforts to return children home. </a:t>
                      </a:r>
                    </a:p>
                    <a:p>
                      <a:pPr marL="228600" marR="0" indent="-228600">
                        <a:lnSpc>
                          <a:spcPct val="107000"/>
                        </a:lnSpc>
                        <a:spcBef>
                          <a:spcPts val="0"/>
                        </a:spcBef>
                        <a:spcAft>
                          <a:spcPts val="0"/>
                        </a:spcAft>
                        <a:buFont typeface="Arial" panose="020B0604020202020204" pitchFamily="34" charset="0"/>
                        <a:buChar char="•"/>
                      </a:pPr>
                      <a:r>
                        <a:rPr lang="en-US" sz="1200" dirty="0">
                          <a:effectLst/>
                        </a:rPr>
                        <a:t>Accepts the idea that reunification is the primary permanency planning goal. </a:t>
                      </a:r>
                    </a:p>
                    <a:p>
                      <a:pPr marL="228600" marR="0" indent="-228600">
                        <a:lnSpc>
                          <a:spcPct val="107000"/>
                        </a:lnSpc>
                        <a:spcBef>
                          <a:spcPts val="0"/>
                        </a:spcBef>
                        <a:spcAft>
                          <a:spcPts val="0"/>
                        </a:spcAft>
                        <a:buFont typeface="Arial" panose="020B0604020202020204" pitchFamily="34" charset="0"/>
                        <a:buChar char="•"/>
                      </a:pPr>
                      <a:r>
                        <a:rPr lang="en-US" sz="1200" dirty="0">
                          <a:effectLst/>
                        </a:rPr>
                        <a:t>Willing to support children to find permanence when reunification is not viable.</a:t>
                      </a:r>
                    </a:p>
                    <a:p>
                      <a:pPr marL="0" marR="0" indent="0">
                        <a:lnSpc>
                          <a:spcPct val="107000"/>
                        </a:lnSpc>
                        <a:spcBef>
                          <a:spcPts val="0"/>
                        </a:spcBef>
                        <a:spcAft>
                          <a:spcPts val="0"/>
                        </a:spcAft>
                        <a:buFont typeface="Arial" panose="020B0604020202020204" pitchFamily="34" charset="0"/>
                        <a:buNone/>
                      </a:pPr>
                      <a:r>
                        <a:rPr lang="en-US" sz="1200" dirty="0">
                          <a:effectLst/>
                        </a:rPr>
                        <a:t> </a:t>
                      </a:r>
                    </a:p>
                  </a:txBody>
                  <a:tcPr marL="97536" marR="97536" marT="48006" marB="48006"/>
                </a:tc>
                <a:extLst>
                  <a:ext uri="{0D108BD9-81ED-4DB2-BD59-A6C34878D82A}">
                    <a16:rowId xmlns:a16="http://schemas.microsoft.com/office/drawing/2014/main" val="482859436"/>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36340304"/>
              </p:ext>
            </p:extLst>
          </p:nvPr>
        </p:nvGraphicFramePr>
        <p:xfrm>
          <a:off x="795527" y="2229680"/>
          <a:ext cx="6132892" cy="1440180"/>
        </p:xfrm>
        <a:graphic>
          <a:graphicData uri="http://schemas.openxmlformats.org/drawingml/2006/table">
            <a:tbl>
              <a:tblPr firstRow="1" bandRow="1">
                <a:tableStyleId>{22838BEF-8BB2-4498-84A7-C5851F593DF1}</a:tableStyleId>
              </a:tblPr>
              <a:tblGrid>
                <a:gridCol w="6132892">
                  <a:extLst>
                    <a:ext uri="{9D8B030D-6E8A-4147-A177-3AD203B41FA5}">
                      <a16:colId xmlns:a16="http://schemas.microsoft.com/office/drawing/2014/main" val="2041831815"/>
                    </a:ext>
                  </a:extLst>
                </a:gridCol>
              </a:tblGrid>
              <a:tr h="288036">
                <a:tc>
                  <a:txBody>
                    <a:bodyPr/>
                    <a:lstStyle/>
                    <a:p>
                      <a:r>
                        <a:rPr lang="en-US" sz="1300" b="1" dirty="0">
                          <a:solidFill>
                            <a:schemeClr val="tx1"/>
                          </a:solidFill>
                          <a:latin typeface="+mn-lt"/>
                        </a:rPr>
                        <a:t>Theme: Reunification - The Primary Permanency Planning Goal</a:t>
                      </a:r>
                    </a:p>
                  </a:txBody>
                  <a:tcPr marL="97536" marR="97536" marT="48006" marB="48006"/>
                </a:tc>
                <a:extLst>
                  <a:ext uri="{0D108BD9-81ED-4DB2-BD59-A6C34878D82A}">
                    <a16:rowId xmlns:a16="http://schemas.microsoft.com/office/drawing/2014/main" val="72925292"/>
                  </a:ext>
                </a:extLst>
              </a:tr>
              <a:tr h="1152144">
                <a:tc>
                  <a:txBody>
                    <a:bodyPr/>
                    <a:lstStyle/>
                    <a:p>
                      <a:pPr marL="0" indent="0">
                        <a:buFont typeface="Arial" panose="020B0604020202020204" pitchFamily="34" charset="0"/>
                        <a:buNone/>
                      </a:pPr>
                      <a:r>
                        <a:rPr lang="en-US" sz="1200" kern="1200" dirty="0">
                          <a:solidFill>
                            <a:schemeClr val="dk1"/>
                          </a:solidFill>
                          <a:effectLst/>
                          <a:latin typeface="+mn-lt"/>
                          <a:ea typeface="+mn-ea"/>
                          <a:cs typeface="+mn-cs"/>
                        </a:rPr>
                        <a:t>Understand the permanency options that exist and the role of parents who are fostering in permanency planning- especially with reunification; understand permanency from the child's perspective; recognize reunification as the primary goal for all children entering the foster care system; understand their role in caring for children while at the same time preparing them to return home; understand the role of parents who are fostering in working with the child’s family to achieve reunification; and understand concurrent planning.</a:t>
                      </a:r>
                      <a:endParaRPr lang="en-US" sz="1200" dirty="0"/>
                    </a:p>
                  </a:txBody>
                  <a:tcPr marL="97536" marR="97536" marT="48006" marB="48006"/>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31520" y="700005"/>
            <a:ext cx="3521441"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313351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19" y="1200150"/>
            <a:ext cx="6174478" cy="8401050"/>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notes page shows a suggested agenda and timing for this theme. Before the theme, please review this agenda and incorporate it into your overall agenda for this and any other themes you are conducting along with it.</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four sections. This content is based on approximately 1.5 hour of classroom material.</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86712" indent="-186712">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86712" indent="-186712">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86712" indent="-186712">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86712" indent="-186712">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  </a:t>
            </a:r>
          </a:p>
          <a:p>
            <a:pPr marL="186712" indent="-186712">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86712" indent="-186712">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(these can either be made by the participants during the first class or the agency can print out name tents and provide them to the participants at the first class).  If conducting the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20" y="700005"/>
            <a:ext cx="2723210"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604956676"/>
              </p:ext>
            </p:extLst>
          </p:nvPr>
        </p:nvGraphicFramePr>
        <p:xfrm>
          <a:off x="831835" y="3017444"/>
          <a:ext cx="6074163" cy="1608054"/>
        </p:xfrm>
        <a:graphic>
          <a:graphicData uri="http://schemas.openxmlformats.org/drawingml/2006/table">
            <a:tbl>
              <a:tblPr firstRow="1" bandRow="1">
                <a:tableStyleId>{22838BEF-8BB2-4498-84A7-C5851F593DF1}</a:tableStyleId>
              </a:tblPr>
              <a:tblGrid>
                <a:gridCol w="1376739">
                  <a:extLst>
                    <a:ext uri="{9D8B030D-6E8A-4147-A177-3AD203B41FA5}">
                      <a16:colId xmlns:a16="http://schemas.microsoft.com/office/drawing/2014/main" val="2179853046"/>
                    </a:ext>
                  </a:extLst>
                </a:gridCol>
                <a:gridCol w="4697424">
                  <a:extLst>
                    <a:ext uri="{9D8B030D-6E8A-4147-A177-3AD203B41FA5}">
                      <a16:colId xmlns:a16="http://schemas.microsoft.com/office/drawing/2014/main" val="3069621994"/>
                    </a:ext>
                  </a:extLst>
                </a:gridCol>
              </a:tblGrid>
              <a:tr h="448056">
                <a:tc>
                  <a:txBody>
                    <a:bodyPr/>
                    <a:lstStyle/>
                    <a:p>
                      <a:r>
                        <a:rPr lang="en-US" sz="1200" b="0" dirty="0"/>
                        <a:t>Prior to the Session start time</a:t>
                      </a:r>
                    </a:p>
                  </a:txBody>
                  <a:tcPr marL="97536" marR="97536" marT="48006" marB="48006"/>
                </a:tc>
                <a:tc>
                  <a:txBody>
                    <a:bodyPr/>
                    <a:lstStyle/>
                    <a:p>
                      <a:r>
                        <a:rPr lang="en-US" sz="1200" b="0" dirty="0"/>
                        <a:t> Color Wheel of Emotions exercise</a:t>
                      </a:r>
                    </a:p>
                  </a:txBody>
                  <a:tcPr marL="97536" marR="97536" marT="48006" marB="48006"/>
                </a:tc>
                <a:extLst>
                  <a:ext uri="{0D108BD9-81ED-4DB2-BD59-A6C34878D82A}">
                    <a16:rowId xmlns:a16="http://schemas.microsoft.com/office/drawing/2014/main" val="12709079"/>
                  </a:ext>
                </a:extLst>
              </a:tr>
              <a:tr h="290000">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5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 Section 1: Introduction: Reunification- The Primary Permanency Plan</a:t>
                      </a:r>
                    </a:p>
                  </a:txBody>
                  <a:tcPr marL="73152" marR="73152" marT="0" marB="0"/>
                </a:tc>
                <a:extLst>
                  <a:ext uri="{0D108BD9-81ED-4DB2-BD59-A6C34878D82A}">
                    <a16:rowId xmlns:a16="http://schemas.microsoft.com/office/drawing/2014/main" val="235620429"/>
                  </a:ext>
                </a:extLst>
              </a:tr>
              <a:tr h="290000">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20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Section 2: Reunification Process</a:t>
                      </a:r>
                    </a:p>
                  </a:txBody>
                  <a:tcPr marL="73152" marR="73152" marT="0" marB="0"/>
                </a:tc>
                <a:extLst>
                  <a:ext uri="{0D108BD9-81ED-4DB2-BD59-A6C34878D82A}">
                    <a16:rowId xmlns:a16="http://schemas.microsoft.com/office/drawing/2014/main" val="1637158076"/>
                  </a:ext>
                </a:extLst>
              </a:tr>
              <a:tr h="290000">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60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Section 3: Participation in Reunification Plan</a:t>
                      </a:r>
                    </a:p>
                  </a:txBody>
                  <a:tcPr marL="73152" marR="73152" marT="0" marB="0"/>
                </a:tc>
                <a:extLst>
                  <a:ext uri="{0D108BD9-81ED-4DB2-BD59-A6C34878D82A}">
                    <a16:rowId xmlns:a16="http://schemas.microsoft.com/office/drawing/2014/main" val="743774514"/>
                  </a:ext>
                </a:extLst>
              </a:tr>
              <a:tr h="290000">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5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200" b="0" kern="1200" dirty="0">
                          <a:solidFill>
                            <a:schemeClr val="dk1"/>
                          </a:solidFill>
                          <a:latin typeface="+mn-lt"/>
                          <a:ea typeface="+mn-ea"/>
                          <a:cs typeface="+mn-cs"/>
                        </a:rPr>
                        <a:t>Section 4: Wrap Up</a:t>
                      </a:r>
                    </a:p>
                  </a:txBody>
                  <a:tcPr marL="73152" marR="73152" marT="0" marB="0"/>
                </a:tc>
                <a:extLst>
                  <a:ext uri="{0D108BD9-81ED-4DB2-BD59-A6C34878D82A}">
                    <a16:rowId xmlns:a16="http://schemas.microsoft.com/office/drawing/2014/main" val="3899655696"/>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58020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498897"/>
          </a:xfrm>
        </p:spPr>
        <p:txBody>
          <a:bodyPr/>
          <a:lstStyle/>
          <a:p>
            <a:r>
              <a:rPr lang="en-US" b="1" dirty="0">
                <a:solidFill>
                  <a:srgbClr val="000000"/>
                </a:solidFill>
                <a:latin typeface="Calibri" panose="020F0502020204030204" pitchFamily="34" charset="0"/>
              </a:rPr>
              <a:t>FACILITATOR'S NOTE</a:t>
            </a:r>
            <a:r>
              <a:rPr lang="en-US" dirty="0">
                <a:solidFill>
                  <a:srgbClr val="000000"/>
                </a:solidFill>
                <a:latin typeface="Calibri" panose="020F0502020204030204" pitchFamily="34" charset="0"/>
              </a:rPr>
              <a:t> </a:t>
            </a:r>
          </a:p>
          <a:p>
            <a:pPr defTabSz="995800">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995800">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pPr lvl="0">
              <a:defRPr/>
            </a:pPr>
            <a:endParaRPr lang="en-US" dirty="0">
              <a:solidFill>
                <a:srgbClr val="000000"/>
              </a:solidFill>
              <a:latin typeface="Calibri" panose="020F0502020204030204" pitchFamily="34" charset="0"/>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27642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Reunification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378047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dirty="0">
                <a:solidFill>
                  <a:srgbClr val="000000"/>
                </a:solidFill>
                <a:latin typeface="Calibri" panose="020F0502020204030204" pitchFamily="34" charset="0"/>
              </a:rPr>
              <a:t>The opening quote slide should only be used for the first theme of the day. </a:t>
            </a:r>
            <a:r>
              <a:rPr lang="en-US" kern="1200" dirty="0">
                <a:solidFill>
                  <a:srgbClr val="000000"/>
                </a:solidFill>
                <a:effectLst/>
                <a:latin typeface="Calibri" panose="020F0502020204030204" pitchFamily="34" charset="0"/>
                <a:ea typeface="+mn-ea"/>
                <a:cs typeface="Arial" panose="020B0604020202020204" pitchFamily="34" charset="0"/>
              </a:rPr>
              <a:t>If combining several themes together on one day, the opening quote slide would only be shown after the Color Wheel </a:t>
            </a:r>
            <a:r>
              <a:rPr lang="en-US" dirty="0">
                <a:solidFill>
                  <a:srgbClr val="000000"/>
                </a:solidFill>
                <a:latin typeface="Calibri" panose="020F0502020204030204" pitchFamily="34" charset="0"/>
              </a:rPr>
              <a:t>at the beginning of the first theme. </a:t>
            </a:r>
            <a:r>
              <a:rPr lang="en-US" kern="1200" dirty="0">
                <a:solidFill>
                  <a:srgbClr val="000000"/>
                </a:solidFill>
                <a:effectLst/>
                <a:latin typeface="Calibri" panose="020F0502020204030204" pitchFamily="34" charset="0"/>
                <a:ea typeface="+mn-ea"/>
                <a:cs typeface="Arial" panose="020B0604020202020204" pitchFamily="34" charset="0"/>
              </a:rPr>
              <a:t>It is important to always emphasize with this slide that this type of parenting involves lifelong learning and that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are excited to share this lesson with all of you today. We are going to start with the </a:t>
            </a:r>
            <a:r>
              <a:rPr lang="en-US" dirty="0">
                <a:solidFill>
                  <a:srgbClr val="000000"/>
                </a:solidFill>
                <a:latin typeface="Calibri" panose="020F0502020204030204" pitchFamily="34" charset="0"/>
              </a:rPr>
              <a:t>Reunification theme</a:t>
            </a:r>
            <a:r>
              <a:rPr lang="en-US" kern="1200" dirty="0">
                <a:solidFill>
                  <a:srgbClr val="000000"/>
                </a:solidFill>
                <a:effectLst/>
                <a:latin typeface="Calibri" panose="020F0502020204030204" pitchFamily="34" charset="0"/>
                <a:ea typeface="+mn-ea"/>
                <a:cs typeface="+mn-cs"/>
              </a:rPr>
              <a:t>.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395722"/>
          </a:xfrm>
        </p:spPr>
        <p:txBody>
          <a:bodyPr/>
          <a:lstStyle/>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p>
          <a:p>
            <a:r>
              <a:rPr lang="en-US" dirty="0">
                <a:solidFill>
                  <a:srgbClr val="000000"/>
                </a:solidFill>
                <a:latin typeface="Calibri" panose="020F0502020204030204" pitchFamily="34" charset="0"/>
              </a:rPr>
              <a:t>We will be covering the following in this theme:</a:t>
            </a:r>
            <a:endParaRPr lang="en-US" kern="1200" dirty="0">
              <a:solidFill>
                <a:srgbClr val="000000"/>
              </a:solidFill>
              <a:effectLst/>
              <a:latin typeface="Calibri" panose="020F0502020204030204" pitchFamily="34" charset="0"/>
              <a:ea typeface="+mn-ea"/>
              <a:cs typeface="+mn-cs"/>
            </a:endParaRP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Reunification is the primary goal for children in foster care, and approximately half of all children return to their family of origin through a reunification plan. Reunification is the primary goal because most children want to return to their parent, familiar surroundings, and relationships.</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Most parents love and care for their children and, often with additional supports, they can provide safe and loving care. Reunification allows a child to maintain important connections with their parent, extended family, and community. </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mn-cs"/>
              </a:rPr>
              <a:t>The process of reunification can be complex and is usually controlled by a court with advice from caseworkers and attorneys. </a:t>
            </a:r>
            <a:r>
              <a:rPr lang="en-US" b="0" kern="1200" dirty="0">
                <a:solidFill>
                  <a:srgbClr val="000000"/>
                </a:solidFill>
                <a:effectLst/>
                <a:latin typeface="Calibri" panose="020F0502020204030204" pitchFamily="34" charset="0"/>
                <a:ea typeface="+mn-ea"/>
                <a:cs typeface="Arial" panose="020B0604020202020204" pitchFamily="34" charset="0"/>
              </a:rPr>
              <a:t>The child’s parents are given a case plan that includes the steps they must take in order for their children to be reunited with them.</a:t>
            </a:r>
            <a:endParaRPr lang="en-US" b="0" kern="1200" dirty="0">
              <a:solidFill>
                <a:srgbClr val="000000"/>
              </a:solidFill>
              <a:effectLst/>
              <a:latin typeface="Calibri" panose="020F0502020204030204" pitchFamily="34" charset="0"/>
              <a:ea typeface="+mn-ea"/>
              <a:cs typeface="+mn-cs"/>
            </a:endParaRP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mn-cs"/>
              </a:rPr>
              <a:t>The reunification process is likely to be stressful for the child, the child’s parents, and the family that is fostering.</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mn-cs"/>
              </a:rPr>
              <a:t>As a parent who is fostering, your role </a:t>
            </a:r>
            <a:r>
              <a:rPr lang="en-US" dirty="0">
                <a:solidFill>
                  <a:srgbClr val="000000"/>
                </a:solidFill>
                <a:latin typeface="Calibri" panose="020F0502020204030204" pitchFamily="34" charset="0"/>
                <a:cs typeface="+mn-cs"/>
              </a:rPr>
              <a:t>will be to </a:t>
            </a:r>
            <a:r>
              <a:rPr lang="en-US" b="0" kern="1200" dirty="0">
                <a:solidFill>
                  <a:srgbClr val="000000"/>
                </a:solidFill>
                <a:effectLst/>
                <a:latin typeface="Calibri" panose="020F0502020204030204" pitchFamily="34" charset="0"/>
                <a:ea typeface="+mn-ea"/>
                <a:cs typeface="+mn-cs"/>
              </a:rPr>
              <a:t>protect the child’s physical and emotional safety, and </a:t>
            </a:r>
            <a:r>
              <a:rPr lang="en-US" dirty="0">
                <a:solidFill>
                  <a:srgbClr val="000000"/>
                </a:solidFill>
                <a:latin typeface="Calibri" panose="020F0502020204030204" pitchFamily="34" charset="0"/>
                <a:cs typeface="+mn-cs"/>
              </a:rPr>
              <a:t>support</a:t>
            </a:r>
            <a:r>
              <a:rPr lang="en-US" b="0" kern="1200" dirty="0">
                <a:solidFill>
                  <a:srgbClr val="000000"/>
                </a:solidFill>
                <a:effectLst/>
                <a:latin typeface="Calibri" panose="020F0502020204030204" pitchFamily="34" charset="0"/>
                <a:ea typeface="+mn-ea"/>
                <a:cs typeface="+mn-cs"/>
              </a:rPr>
              <a:t> the child and the parents through the reunification process.</a:t>
            </a:r>
            <a:endParaRPr lang="en-US" b="0" kern="1200" dirty="0">
              <a:solidFill>
                <a:srgbClr val="000000"/>
              </a:solidFill>
              <a:effectLst/>
              <a:latin typeface="Calibri" panose="020F0502020204030204" pitchFamily="34" charset="0"/>
              <a:ea typeface="+mn-ea"/>
              <a:cs typeface="Arial" panose="020B0604020202020204" pitchFamily="34" charset="0"/>
            </a:endParaRPr>
          </a:p>
          <a:p>
            <a:pPr marL="181240" indent="-181240" defTabSz="966612">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When reunification is not possible,  the </a:t>
            </a:r>
            <a:r>
              <a:rPr lang="en-US" dirty="0">
                <a:solidFill>
                  <a:srgbClr val="000000"/>
                </a:solidFill>
                <a:latin typeface="Calibri" panose="020F0502020204030204" pitchFamily="34" charset="0"/>
              </a:rPr>
              <a:t>child welfare agency</a:t>
            </a:r>
            <a:r>
              <a:rPr lang="en-US" b="0" kern="1200" dirty="0">
                <a:solidFill>
                  <a:srgbClr val="000000"/>
                </a:solidFill>
                <a:effectLst/>
                <a:latin typeface="Calibri" panose="020F0502020204030204" pitchFamily="34" charset="0"/>
                <a:ea typeface="+mn-ea"/>
                <a:cs typeface="Arial" panose="020B0604020202020204" pitchFamily="34" charset="0"/>
              </a:rPr>
              <a:t> will start to consider other permanency options for the child. In you</a:t>
            </a:r>
            <a:r>
              <a:rPr lang="en-US" dirty="0">
                <a:solidFill>
                  <a:srgbClr val="000000"/>
                </a:solidFill>
                <a:latin typeface="Calibri" panose="020F0502020204030204" pitchFamily="34" charset="0"/>
              </a:rPr>
              <a:t>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r>
              <a:rPr lang="en-US" u="sng" dirty="0">
                <a:solidFill>
                  <a:srgbClr val="000000"/>
                </a:solidFill>
                <a:latin typeface="Calibri" panose="020F0502020204030204" pitchFamily="34" charset="0"/>
              </a:rPr>
              <a:t>Handout 1: Permanency Options, </a:t>
            </a:r>
            <a:r>
              <a:rPr lang="en-US" dirty="0">
                <a:solidFill>
                  <a:srgbClr val="000000"/>
                </a:solidFill>
                <a:latin typeface="Calibri" panose="020F0502020204030204" pitchFamily="34" charset="0"/>
              </a:rPr>
              <a:t>has been included as a resource that gives more information on permanency options that will be considered for the child. </a:t>
            </a:r>
            <a:endParaRPr lang="en-US" b="0"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endParaRPr lang="en-US" b="0" kern="1200" dirty="0">
              <a:solidFill>
                <a:srgbClr val="000000"/>
              </a:solidFill>
              <a:effectLst/>
              <a:latin typeface="Calibri" panose="020F0502020204030204" pitchFamily="34" charset="0"/>
              <a:ea typeface="+mn-ea"/>
              <a:cs typeface="+mn-cs"/>
            </a:endParaRP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54861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rgbClr val="C1352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3/21/2022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57200" y="457200"/>
            <a:ext cx="8217568" cy="1251284"/>
          </a:xfr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3/21/2022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3/21/2022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5" name="Rectangle 14"/>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7A4E9DC-3E4F-41B8-805D-999C36AF5D4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368" r="7847"/>
          <a:stretch/>
        </p:blipFill>
        <p:spPr bwMode="auto">
          <a:xfrm>
            <a:off x="141371" y="461962"/>
            <a:ext cx="9002629" cy="590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457199" y="449629"/>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821765" y="1778000"/>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3/21/2022</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3/21/2022</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3/21/2022</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3/21/2022</a:t>
            </a:fld>
            <a:endParaRPr lang="en-US" dirty="0">
              <a:solidFill>
                <a:srgbClr val="1F497D"/>
              </a:solidFill>
            </a:endParaRPr>
          </a:p>
        </p:txBody>
      </p:sp>
      <p:sp>
        <p:nvSpPr>
          <p:cNvPr id="11" name="Rectangle 10"/>
          <p:cNvSpPr/>
          <p:nvPr userDrawn="1"/>
        </p:nvSpPr>
        <p:spPr>
          <a:xfrm>
            <a:off x="0" y="452439"/>
            <a:ext cx="46015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7" name="Picture 6" descr="NTDC-Horizontal-Gradient-Light.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0154" y="452438"/>
            <a:ext cx="8229600" cy="1280160"/>
          </a:xfrm>
          <a:prstGeom prst="rect">
            <a:avLst/>
          </a:prstGeom>
        </p:spPr>
      </p:pic>
      <p:sp>
        <p:nvSpPr>
          <p:cNvPr id="2" name="Title Placeholder 1"/>
          <p:cNvSpPr>
            <a:spLocks noGrp="1"/>
          </p:cNvSpPr>
          <p:nvPr>
            <p:ph type="title"/>
          </p:nvPr>
        </p:nvSpPr>
        <p:spPr>
          <a:xfrm>
            <a:off x="457200" y="457200"/>
            <a:ext cx="8217568" cy="1263316"/>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27F35-0D63-F143-84B2-CE58B67FB541}"/>
              </a:ext>
            </a:extLst>
          </p:cNvPr>
          <p:cNvSpPr>
            <a:spLocks noGrp="1"/>
          </p:cNvSpPr>
          <p:nvPr>
            <p:ph type="title"/>
          </p:nvPr>
        </p:nvSpPr>
        <p:spPr>
          <a:xfrm>
            <a:off x="1299916" y="2746484"/>
            <a:ext cx="7675641" cy="1828800"/>
          </a:xfrm>
        </p:spPr>
        <p:txBody>
          <a:bodyPr anchor="b"/>
          <a:lstStyle/>
          <a:p>
            <a:r>
              <a:rPr lang="en-US" dirty="0"/>
              <a:t>REUNIFICATION - THE PRIMARY PERMANENCY PLANNING GOAL </a:t>
            </a:r>
          </a:p>
        </p:txBody>
      </p:sp>
      <p:sp>
        <p:nvSpPr>
          <p:cNvPr id="2" name="Subtitle 1">
            <a:extLst>
              <a:ext uri="{FF2B5EF4-FFF2-40B4-BE49-F238E27FC236}">
                <a16:creationId xmlns:a16="http://schemas.microsoft.com/office/drawing/2014/main" id="{F1404ADE-E82C-3047-BF88-2F63F07ACF9F}"/>
              </a:ext>
            </a:extLst>
          </p:cNvPr>
          <p:cNvSpPr>
            <a:spLocks noGrp="1"/>
          </p:cNvSpPr>
          <p:nvPr>
            <p:ph type="subTitle" idx="1"/>
          </p:nvPr>
        </p:nvSpPr>
        <p:spPr>
          <a:xfrm>
            <a:off x="1421411" y="4575284"/>
            <a:ext cx="4143828" cy="598460"/>
          </a:xfrm>
        </p:spPr>
        <p:txBody>
          <a:body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z="800" dirty="0" smtClean="0">
                <a:solidFill>
                  <a:schemeClr val="tx1"/>
                </a:solidFill>
              </a:rPr>
              <a:pPr/>
              <a:t>1</a:t>
            </a:fld>
            <a:endParaRPr lang="en-US" sz="800" dirty="0">
              <a:solidFill>
                <a:schemeClr val="tx1"/>
              </a:solidFill>
            </a:endParaRPr>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0D3ED054-EF92-4748-8862-8C954A2952EA}"/>
              </a:ext>
            </a:extLst>
          </p:cNvPr>
          <p:cNvPicPr>
            <a:picLocks noChangeAspect="1"/>
          </p:cNvPicPr>
          <p:nvPr/>
        </p:nvPicPr>
        <p:blipFill>
          <a:blip r:embed="rId3"/>
          <a:stretch>
            <a:fillRect/>
          </a:stretch>
        </p:blipFill>
        <p:spPr>
          <a:xfrm>
            <a:off x="1010097" y="2091712"/>
            <a:ext cx="7111773" cy="4033315"/>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44552" y="6457057"/>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300359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Reunification </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1797E7BB-9389-43A5-92D3-71FF0C8B9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4682757"/>
          </a:xfrm>
          <a:prstGeom prst="rect">
            <a:avLst/>
          </a:prstGeom>
          <a:noFill/>
        </p:spPr>
        <p:txBody>
          <a:bodyPr wrap="square" rtlCol="0">
            <a:spAutoFit/>
          </a:bodyPr>
          <a:lstStyle/>
          <a:p>
            <a:r>
              <a:rPr lang="en-US" b="1" u="sng" dirty="0"/>
              <a:t>Empathy and Compassion:</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Parents can perceive/feel others’ emotions, particularly others disappointment or sadness.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Parents can look past the current behavior and find the core distress related to the child’s response.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Parents know they cannot shield the child from pain but must allow the child to experience and express pain and grief.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a:t>Adaptability/Flexibility:</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are willing and able to make changes in their parenting</a:t>
            </a:r>
            <a:r>
              <a:rPr lang="en-US" dirty="0">
                <a:effectLst/>
                <a:latin typeface="Arial" panose="020B0604020202020204" pitchFamily="34" charset="0"/>
                <a:ea typeface="Calibri" panose="020F0502020204030204" pitchFamily="34" charset="0"/>
                <a:cs typeface="Times New Roman" panose="02020603050405020304" pitchFamily="18" charset="0"/>
              </a:rPr>
              <a:t> style/responses in order to be accommodating, encouraging, and supportive to the physical, emotional, and cognitive needs of the child.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a:t>
            </a:r>
            <a:r>
              <a:rPr lang="en-US" dirty="0">
                <a:effectLst/>
                <a:latin typeface="Arial" panose="020B0604020202020204" pitchFamily="34" charset="0"/>
                <a:ea typeface="Calibri" panose="020F0502020204030204" pitchFamily="34" charset="0"/>
                <a:cs typeface="Times New Roman" panose="02020603050405020304" pitchFamily="18" charset="0"/>
              </a:rPr>
              <a:t>share the responsibility of caring for the child and are not restricted by stereotypical or societal roles/expectations.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rPr>
              <a:t>Parents can acknowledge when something is not working and are able to </a:t>
            </a:r>
            <a:r>
              <a:rPr lang="en-US" dirty="0">
                <a:solidFill>
                  <a:srgbClr val="000000"/>
                </a:solidFill>
                <a:effectLst/>
                <a:latin typeface="Arial" panose="020B0604020202020204" pitchFamily="34" charset="0"/>
                <a:ea typeface="Times New Roman" panose="02020603050405020304" pitchFamily="18" charset="0"/>
              </a:rPr>
              <a:t>try a different approach or modify their expectations for the child</a:t>
            </a:r>
            <a:r>
              <a:rPr lang="en-US" dirty="0">
                <a:effectLst/>
                <a:latin typeface="Arial" panose="020B0604020202020204" pitchFamily="34" charset="0"/>
                <a:ea typeface="Calibri" panose="020F0502020204030204" pitchFamily="34" charset="0"/>
              </a:rPr>
              <a:t>.</a:t>
            </a:r>
            <a:endParaRPr lang="en-US"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355260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AB599F7-24E5-44B7-ACFB-E867D3BE6CC0}"/>
              </a:ext>
            </a:extLst>
          </p:cNvPr>
          <p:cNvSpPr txBox="1">
            <a:spLocks noGrp="1"/>
          </p:cNvSpPr>
          <p:nvPr>
            <p:ph type="title" idx="4294967295"/>
          </p:nvPr>
        </p:nvSpPr>
        <p:spPr>
          <a:xfrm>
            <a:off x="1299916" y="3429000"/>
            <a:ext cx="78440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C13420"/>
                </a:solidFill>
                <a:effectLst/>
                <a:uLnTx/>
                <a:uFillTx/>
                <a:latin typeface="Arial Rounded MT Bold"/>
                <a:ea typeface="+mj-ea"/>
                <a:cs typeface="Arial Rounded MT Bold"/>
              </a:rPr>
              <a:t>SECTION 2: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0" i="0" u="none" strike="noStrike" kern="1200" cap="none" spc="113" normalizeH="0" baseline="0" noProof="0" dirty="0">
                <a:ln>
                  <a:noFill/>
                </a:ln>
                <a:solidFill>
                  <a:srgbClr val="183250"/>
                </a:solidFill>
                <a:effectLst/>
                <a:uLnTx/>
                <a:uFillTx/>
                <a:latin typeface="Arial Rounded MT Bold"/>
                <a:ea typeface="+mj-ea"/>
                <a:cs typeface="Arial Rounded MT Bold"/>
              </a:rPr>
              <a:t>REUNIFICATION PROCESS</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288490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366E6-F52C-412A-B1DB-E98E20780D86}"/>
              </a:ext>
            </a:extLst>
          </p:cNvPr>
          <p:cNvSpPr>
            <a:spLocks noGrp="1"/>
          </p:cNvSpPr>
          <p:nvPr>
            <p:ph type="title"/>
          </p:nvPr>
        </p:nvSpPr>
        <p:spPr/>
        <p:txBody>
          <a:bodyPr/>
          <a:lstStyle/>
          <a:p>
            <a:r>
              <a:rPr lang="en-US" dirty="0"/>
              <a:t>What are Your Thoughts?</a:t>
            </a:r>
          </a:p>
        </p:txBody>
      </p:sp>
      <p:sp>
        <p:nvSpPr>
          <p:cNvPr id="5" name="Content Placeholder 4">
            <a:extLst>
              <a:ext uri="{FF2B5EF4-FFF2-40B4-BE49-F238E27FC236}">
                <a16:creationId xmlns:a16="http://schemas.microsoft.com/office/drawing/2014/main" id="{964AC39F-346D-4ADD-88EC-8021EEFB0E91}"/>
              </a:ext>
            </a:extLst>
          </p:cNvPr>
          <p:cNvSpPr>
            <a:spLocks noGrp="1"/>
          </p:cNvSpPr>
          <p:nvPr>
            <p:ph idx="1"/>
          </p:nvPr>
        </p:nvSpPr>
        <p:spPr>
          <a:xfrm>
            <a:off x="818146" y="1727200"/>
            <a:ext cx="7858861" cy="2580105"/>
          </a:xfrm>
        </p:spPr>
        <p:txBody>
          <a:bodyPr anchor="ctr">
            <a:normAutofit/>
          </a:bodyPr>
          <a:lstStyle/>
          <a:p>
            <a:pPr marL="34925" indent="0" algn="ctr">
              <a:buNone/>
            </a:pPr>
            <a:r>
              <a:rPr lang="en-US" sz="7200" b="1" dirty="0">
                <a:solidFill>
                  <a:srgbClr val="C13420"/>
                </a:solidFill>
                <a:latin typeface="+mj-lt"/>
              </a:rPr>
              <a:t>REUNIFICATION</a:t>
            </a:r>
            <a:endParaRPr lang="en-US" sz="4800" b="1" dirty="0"/>
          </a:p>
        </p:txBody>
      </p:sp>
      <p:sp>
        <p:nvSpPr>
          <p:cNvPr id="3" name="Slide Number Placeholder 2">
            <a:extLst>
              <a:ext uri="{FF2B5EF4-FFF2-40B4-BE49-F238E27FC236}">
                <a16:creationId xmlns:a16="http://schemas.microsoft.com/office/drawing/2014/main" id="{5E082195-DEDA-4436-B05D-4396C98FE9F4}"/>
              </a:ext>
            </a:extLst>
          </p:cNvPr>
          <p:cNvSpPr>
            <a:spLocks noGrp="1"/>
          </p:cNvSpPr>
          <p:nvPr>
            <p:ph type="sldNum" sz="quarter" idx="4"/>
          </p:nvPr>
        </p:nvSpPr>
        <p:spPr/>
        <p:txBody>
          <a:bodyPr/>
          <a:lstStyle/>
          <a:p>
            <a:fld id="{773137DE-5778-4973-8EC8-21DEEF19827C}" type="slidenum">
              <a:rPr lang="en-US" smtClean="0"/>
              <a:pPr/>
              <a:t>13</a:t>
            </a:fld>
            <a:endParaRPr lang="en-US" dirty="0"/>
          </a:p>
        </p:txBody>
      </p:sp>
      <p:pic>
        <p:nvPicPr>
          <p:cNvPr id="6" name="Picture 5">
            <a:extLst>
              <a:ext uri="{FF2B5EF4-FFF2-40B4-BE49-F238E27FC236}">
                <a16:creationId xmlns:a16="http://schemas.microsoft.com/office/drawing/2014/main" id="{444368E3-073E-BD4D-839A-BDC392976E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68708" y="3573379"/>
            <a:ext cx="1699946" cy="1956878"/>
          </a:xfrm>
          <a:prstGeom prst="rect">
            <a:avLst/>
          </a:prstGeom>
        </p:spPr>
      </p:pic>
    </p:spTree>
    <p:extLst>
      <p:ext uri="{BB962C8B-B14F-4D97-AF65-F5344CB8AC3E}">
        <p14:creationId xmlns:p14="http://schemas.microsoft.com/office/powerpoint/2010/main" val="104912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7A8A5-10A5-4381-9CB0-A714B553FBB1}"/>
              </a:ext>
            </a:extLst>
          </p:cNvPr>
          <p:cNvSpPr>
            <a:spLocks noGrp="1"/>
          </p:cNvSpPr>
          <p:nvPr>
            <p:ph type="title"/>
          </p:nvPr>
        </p:nvSpPr>
        <p:spPr/>
        <p:txBody>
          <a:bodyPr/>
          <a:lstStyle/>
          <a:p>
            <a:r>
              <a:rPr lang="en-US" sz="2400" dirty="0"/>
              <a:t>The REUNIFICATION Process, 1 of 5</a:t>
            </a:r>
          </a:p>
        </p:txBody>
      </p:sp>
      <p:sp>
        <p:nvSpPr>
          <p:cNvPr id="10" name="Arrow: Right 9" descr="Block arrow in the background.">
            <a:extLst>
              <a:ext uri="{FF2B5EF4-FFF2-40B4-BE49-F238E27FC236}">
                <a16:creationId xmlns:a16="http://schemas.microsoft.com/office/drawing/2014/main" id="{28228308-4BEE-423A-A537-C837032CE932}"/>
              </a:ext>
            </a:extLst>
          </p:cNvPr>
          <p:cNvSpPr/>
          <p:nvPr/>
        </p:nvSpPr>
        <p:spPr>
          <a:xfrm>
            <a:off x="1070768" y="2261169"/>
            <a:ext cx="6989762" cy="2655219"/>
          </a:xfrm>
          <a:prstGeom prst="rightArrow">
            <a:avLst/>
          </a:prstGeom>
          <a:solidFill>
            <a:schemeClr val="bg2">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6460D51E-4E49-4366-AC3D-94F729465AE3}"/>
              </a:ext>
            </a:extLst>
          </p:cNvPr>
          <p:cNvSpPr/>
          <p:nvPr/>
        </p:nvSpPr>
        <p:spPr>
          <a:xfrm>
            <a:off x="457200" y="3057735"/>
            <a:ext cx="1980462"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Enter the </a:t>
            </a:r>
            <a:br>
              <a:rPr lang="en-US" sz="2000" dirty="0">
                <a:solidFill>
                  <a:schemeClr val="tx2">
                    <a:lumMod val="50000"/>
                  </a:schemeClr>
                </a:solidFill>
              </a:rPr>
            </a:br>
            <a:r>
              <a:rPr lang="en-US" sz="2000" dirty="0">
                <a:solidFill>
                  <a:schemeClr val="tx2">
                    <a:lumMod val="50000"/>
                  </a:schemeClr>
                </a:solidFill>
              </a:rPr>
              <a:t>Child Welfare System</a:t>
            </a:r>
          </a:p>
        </p:txBody>
      </p:sp>
      <p:sp>
        <p:nvSpPr>
          <p:cNvPr id="12" name="Freeform: Shape 11" descr="Reunification Plan - this box is highlighted.">
            <a:extLst>
              <a:ext uri="{FF2B5EF4-FFF2-40B4-BE49-F238E27FC236}">
                <a16:creationId xmlns:a16="http://schemas.microsoft.com/office/drawing/2014/main" id="{1BE027CE-B637-4D89-939D-132C896A2226}"/>
              </a:ext>
            </a:extLst>
          </p:cNvPr>
          <p:cNvSpPr/>
          <p:nvPr/>
        </p:nvSpPr>
        <p:spPr>
          <a:xfrm>
            <a:off x="2770017" y="3057735"/>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7EC8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 Plan</a:t>
            </a:r>
          </a:p>
        </p:txBody>
      </p:sp>
      <p:sp>
        <p:nvSpPr>
          <p:cNvPr id="18" name="Freeform: Shape 17">
            <a:extLst>
              <a:ext uri="{FF2B5EF4-FFF2-40B4-BE49-F238E27FC236}">
                <a16:creationId xmlns:a16="http://schemas.microsoft.com/office/drawing/2014/main" id="{97EC3474-3981-4586-A478-C0902B7D9138}"/>
              </a:ext>
            </a:extLst>
          </p:cNvPr>
          <p:cNvSpPr/>
          <p:nvPr/>
        </p:nvSpPr>
        <p:spPr>
          <a:xfrm>
            <a:off x="4848516" y="3057735"/>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Achieve Plan Goals</a:t>
            </a:r>
          </a:p>
        </p:txBody>
      </p:sp>
      <p:sp>
        <p:nvSpPr>
          <p:cNvPr id="19" name="Freeform: Shape 18">
            <a:extLst>
              <a:ext uri="{FF2B5EF4-FFF2-40B4-BE49-F238E27FC236}">
                <a16:creationId xmlns:a16="http://schemas.microsoft.com/office/drawing/2014/main" id="{64BF3F71-E7B6-4789-957D-F78428EAC86C}"/>
              </a:ext>
            </a:extLst>
          </p:cNvPr>
          <p:cNvSpPr/>
          <p:nvPr/>
        </p:nvSpPr>
        <p:spPr>
          <a:xfrm>
            <a:off x="6927014" y="3057735"/>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a:t>
            </a:r>
          </a:p>
        </p:txBody>
      </p:sp>
      <p:sp>
        <p:nvSpPr>
          <p:cNvPr id="20" name="TextBox 19">
            <a:extLst>
              <a:ext uri="{FF2B5EF4-FFF2-40B4-BE49-F238E27FC236}">
                <a16:creationId xmlns:a16="http://schemas.microsoft.com/office/drawing/2014/main" id="{6AD28BD3-4D9E-496D-A758-CD765A708E60}"/>
              </a:ext>
            </a:extLst>
          </p:cNvPr>
          <p:cNvSpPr txBox="1"/>
          <p:nvPr/>
        </p:nvSpPr>
        <p:spPr>
          <a:xfrm>
            <a:off x="457200" y="5005349"/>
            <a:ext cx="8229600" cy="461665"/>
          </a:xfrm>
          <a:prstGeom prst="rect">
            <a:avLst/>
          </a:prstGeom>
          <a:solidFill>
            <a:srgbClr val="A4DEE8"/>
          </a:solidFill>
          <a:ln w="19050">
            <a:noFill/>
          </a:ln>
        </p:spPr>
        <p:txBody>
          <a:bodyPr wrap="square" lIns="274320" tIns="91440" rIns="274320" bIns="91440" rtlCol="0" anchor="ctr">
            <a:spAutoFit/>
          </a:bodyPr>
          <a:lstStyle/>
          <a:p>
            <a:pPr marL="27432" algn="ctr">
              <a:buClr>
                <a:schemeClr val="tx2"/>
              </a:buClr>
            </a:pPr>
            <a:r>
              <a:rPr lang="en-US" dirty="0">
                <a:solidFill>
                  <a:schemeClr val="tx2">
                    <a:lumMod val="50000"/>
                  </a:schemeClr>
                </a:solidFill>
              </a:rPr>
              <a:t>Details vary with from state to state.</a:t>
            </a:r>
          </a:p>
        </p:txBody>
      </p:sp>
      <p:sp>
        <p:nvSpPr>
          <p:cNvPr id="4" name="Slide Number Placeholder 3">
            <a:extLst>
              <a:ext uri="{FF2B5EF4-FFF2-40B4-BE49-F238E27FC236}">
                <a16:creationId xmlns:a16="http://schemas.microsoft.com/office/drawing/2014/main" id="{8781ECF3-AC1A-4ADF-823B-50EF56D7BD73}"/>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328772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7A8A5-10A5-4381-9CB0-A714B553FBB1}"/>
              </a:ext>
            </a:extLst>
          </p:cNvPr>
          <p:cNvSpPr>
            <a:spLocks noGrp="1"/>
          </p:cNvSpPr>
          <p:nvPr>
            <p:ph type="title"/>
          </p:nvPr>
        </p:nvSpPr>
        <p:spPr/>
        <p:txBody>
          <a:bodyPr/>
          <a:lstStyle/>
          <a:p>
            <a:r>
              <a:rPr lang="en-US" sz="2400" dirty="0"/>
              <a:t>The REUNIFICATION Process. 2 of 5</a:t>
            </a:r>
          </a:p>
        </p:txBody>
      </p:sp>
      <p:sp>
        <p:nvSpPr>
          <p:cNvPr id="14" name="Arrow: Right 13" descr="Block arrow in the background.">
            <a:extLst>
              <a:ext uri="{FF2B5EF4-FFF2-40B4-BE49-F238E27FC236}">
                <a16:creationId xmlns:a16="http://schemas.microsoft.com/office/drawing/2014/main" id="{10079841-C673-4540-9F9D-878CC0353E3F}"/>
              </a:ext>
            </a:extLst>
          </p:cNvPr>
          <p:cNvSpPr/>
          <p:nvPr/>
        </p:nvSpPr>
        <p:spPr>
          <a:xfrm>
            <a:off x="1070768" y="1809477"/>
            <a:ext cx="6989762" cy="2655219"/>
          </a:xfrm>
          <a:prstGeom prst="rightArrow">
            <a:avLst/>
          </a:prstGeom>
          <a:solidFill>
            <a:schemeClr val="bg2">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descr="Enter the Child Welfare System. This box is highlighted with an additional callout below.">
            <a:extLst>
              <a:ext uri="{FF2B5EF4-FFF2-40B4-BE49-F238E27FC236}">
                <a16:creationId xmlns:a16="http://schemas.microsoft.com/office/drawing/2014/main" id="{A3603284-F8E8-4EA1-8265-ED24F8A3DCA5}"/>
              </a:ext>
            </a:extLst>
          </p:cNvPr>
          <p:cNvSpPr/>
          <p:nvPr/>
        </p:nvSpPr>
        <p:spPr>
          <a:xfrm>
            <a:off x="457200" y="2606043"/>
            <a:ext cx="1980462"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7EC8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Enter the </a:t>
            </a:r>
            <a:br>
              <a:rPr lang="en-US" sz="2000" dirty="0">
                <a:solidFill>
                  <a:schemeClr val="tx2">
                    <a:lumMod val="50000"/>
                  </a:schemeClr>
                </a:solidFill>
              </a:rPr>
            </a:br>
            <a:r>
              <a:rPr lang="en-US" sz="2000" dirty="0">
                <a:solidFill>
                  <a:schemeClr val="tx2">
                    <a:lumMod val="50000"/>
                  </a:schemeClr>
                </a:solidFill>
              </a:rPr>
              <a:t>Child Welfare System</a:t>
            </a:r>
          </a:p>
        </p:txBody>
      </p:sp>
      <p:sp>
        <p:nvSpPr>
          <p:cNvPr id="19" name="TextBox 18">
            <a:extLst>
              <a:ext uri="{FF2B5EF4-FFF2-40B4-BE49-F238E27FC236}">
                <a16:creationId xmlns:a16="http://schemas.microsoft.com/office/drawing/2014/main" id="{4C2D34AF-43FE-412D-AE1D-53B55E1869A2}"/>
              </a:ext>
            </a:extLst>
          </p:cNvPr>
          <p:cNvSpPr txBox="1"/>
          <p:nvPr/>
        </p:nvSpPr>
        <p:spPr>
          <a:xfrm>
            <a:off x="457200" y="4191000"/>
            <a:ext cx="6137460" cy="2511716"/>
          </a:xfrm>
          <a:prstGeom prst="rect">
            <a:avLst/>
          </a:prstGeom>
          <a:solidFill>
            <a:srgbClr val="A4DEE8"/>
          </a:solidFill>
          <a:ln w="19050">
            <a:noFill/>
          </a:ln>
        </p:spPr>
        <p:txBody>
          <a:bodyPr wrap="square" lIns="274320" tIns="91440" rIns="274320" bIns="91440" rtlCol="0" anchor="ctr">
            <a:noAutofit/>
          </a:bodyPr>
          <a:lstStyle/>
          <a:p>
            <a:pPr marL="27432">
              <a:buClr>
                <a:schemeClr val="tx2"/>
              </a:buClr>
            </a:pPr>
            <a:r>
              <a:rPr lang="en-US" sz="2000" dirty="0">
                <a:solidFill>
                  <a:schemeClr val="tx2">
                    <a:lumMod val="50000"/>
                  </a:schemeClr>
                </a:solidFill>
              </a:rPr>
              <a:t>Why do children enter?</a:t>
            </a:r>
          </a:p>
          <a:p>
            <a:pPr marL="201168" indent="-173736">
              <a:buClr>
                <a:schemeClr val="tx2"/>
              </a:buClr>
              <a:buFont typeface="Wingdings" panose="05000000000000000000" pitchFamily="2" charset="2"/>
              <a:buChar char="§"/>
            </a:pPr>
            <a:r>
              <a:rPr lang="en-US" sz="2000" dirty="0">
                <a:solidFill>
                  <a:schemeClr val="tx2">
                    <a:lumMod val="50000"/>
                  </a:schemeClr>
                </a:solidFill>
              </a:rPr>
              <a:t>Parental abuse, neglect, abandonment or incapacity</a:t>
            </a:r>
          </a:p>
          <a:p>
            <a:pPr marL="201168" indent="-173736">
              <a:buClr>
                <a:schemeClr val="tx2"/>
              </a:buClr>
              <a:buFont typeface="Wingdings" panose="05000000000000000000" pitchFamily="2" charset="2"/>
              <a:buChar char="§"/>
            </a:pPr>
            <a:r>
              <a:rPr lang="en-US" sz="2000" dirty="0">
                <a:solidFill>
                  <a:schemeClr val="tx2">
                    <a:lumMod val="50000"/>
                  </a:schemeClr>
                </a:solidFill>
              </a:rPr>
              <a:t>Possibly other reasons</a:t>
            </a:r>
          </a:p>
          <a:p>
            <a:pPr marL="201168" indent="-173736">
              <a:buClr>
                <a:schemeClr val="tx2"/>
              </a:buClr>
              <a:buFont typeface="Wingdings" panose="05000000000000000000" pitchFamily="2" charset="2"/>
              <a:buChar char="§"/>
            </a:pPr>
            <a:endParaRPr lang="en-US" sz="2000" dirty="0">
              <a:solidFill>
                <a:schemeClr val="tx2">
                  <a:lumMod val="50000"/>
                </a:schemeClr>
              </a:solidFill>
            </a:endParaRPr>
          </a:p>
          <a:p>
            <a:pPr marL="27432">
              <a:buClr>
                <a:schemeClr val="tx2"/>
              </a:buClr>
            </a:pPr>
            <a:r>
              <a:rPr lang="en-US" sz="2000" dirty="0">
                <a:solidFill>
                  <a:schemeClr val="tx2">
                    <a:lumMod val="50000"/>
                  </a:schemeClr>
                </a:solidFill>
              </a:rPr>
              <a:t>Where are they placed?</a:t>
            </a:r>
          </a:p>
          <a:p>
            <a:pPr marL="201168" indent="-173736">
              <a:buClr>
                <a:schemeClr val="tx2"/>
              </a:buClr>
              <a:buFont typeface="Wingdings" panose="05000000000000000000" pitchFamily="2" charset="2"/>
              <a:buChar char="§"/>
            </a:pPr>
            <a:r>
              <a:rPr lang="en-US" sz="2000" dirty="0">
                <a:solidFill>
                  <a:schemeClr val="tx2">
                    <a:lumMod val="50000"/>
                  </a:schemeClr>
                </a:solidFill>
              </a:rPr>
              <a:t>With relatives </a:t>
            </a:r>
          </a:p>
          <a:p>
            <a:pPr marL="201168" indent="-173736">
              <a:buClr>
                <a:schemeClr val="tx2"/>
              </a:buClr>
              <a:buFont typeface="Wingdings" panose="05000000000000000000" pitchFamily="2" charset="2"/>
              <a:buChar char="§"/>
            </a:pPr>
            <a:r>
              <a:rPr lang="en-US" sz="2000" dirty="0">
                <a:solidFill>
                  <a:schemeClr val="tx2">
                    <a:lumMod val="50000"/>
                  </a:schemeClr>
                </a:solidFill>
              </a:rPr>
              <a:t>With nonrelated foster parents </a:t>
            </a:r>
          </a:p>
        </p:txBody>
      </p:sp>
      <p:sp>
        <p:nvSpPr>
          <p:cNvPr id="16" name="Freeform: Shape 15">
            <a:extLst>
              <a:ext uri="{FF2B5EF4-FFF2-40B4-BE49-F238E27FC236}">
                <a16:creationId xmlns:a16="http://schemas.microsoft.com/office/drawing/2014/main" id="{03447C6D-CC30-4D5F-B249-A78713F218BE}"/>
              </a:ext>
            </a:extLst>
          </p:cNvPr>
          <p:cNvSpPr/>
          <p:nvPr/>
        </p:nvSpPr>
        <p:spPr>
          <a:xfrm>
            <a:off x="2770017"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 Plan</a:t>
            </a:r>
          </a:p>
        </p:txBody>
      </p:sp>
      <p:sp>
        <p:nvSpPr>
          <p:cNvPr id="17" name="Freeform: Shape 16">
            <a:extLst>
              <a:ext uri="{FF2B5EF4-FFF2-40B4-BE49-F238E27FC236}">
                <a16:creationId xmlns:a16="http://schemas.microsoft.com/office/drawing/2014/main" id="{A7B87439-C917-45E7-9BEC-F1C0AE53150D}"/>
              </a:ext>
            </a:extLst>
          </p:cNvPr>
          <p:cNvSpPr/>
          <p:nvPr/>
        </p:nvSpPr>
        <p:spPr>
          <a:xfrm>
            <a:off x="4848516"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Achieve Plan Goals</a:t>
            </a:r>
          </a:p>
        </p:txBody>
      </p:sp>
      <p:sp>
        <p:nvSpPr>
          <p:cNvPr id="18" name="Freeform: Shape 17">
            <a:extLst>
              <a:ext uri="{FF2B5EF4-FFF2-40B4-BE49-F238E27FC236}">
                <a16:creationId xmlns:a16="http://schemas.microsoft.com/office/drawing/2014/main" id="{D90DC9B4-2920-4E96-A777-871524F060CE}"/>
              </a:ext>
            </a:extLst>
          </p:cNvPr>
          <p:cNvSpPr/>
          <p:nvPr/>
        </p:nvSpPr>
        <p:spPr>
          <a:xfrm>
            <a:off x="6927014"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a:t>
            </a:r>
          </a:p>
        </p:txBody>
      </p:sp>
      <p:sp>
        <p:nvSpPr>
          <p:cNvPr id="4" name="Slide Number Placeholder 3">
            <a:extLst>
              <a:ext uri="{FF2B5EF4-FFF2-40B4-BE49-F238E27FC236}">
                <a16:creationId xmlns:a16="http://schemas.microsoft.com/office/drawing/2014/main" id="{8781ECF3-AC1A-4ADF-823B-50EF56D7BD73}"/>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
        <p:nvSpPr>
          <p:cNvPr id="20" name="Isosceles Triangle 19">
            <a:extLst>
              <a:ext uri="{FF2B5EF4-FFF2-40B4-BE49-F238E27FC236}">
                <a16:creationId xmlns:a16="http://schemas.microsoft.com/office/drawing/2014/main" id="{62E32241-10AA-4C2A-9CDB-30ABCD82C0F1}"/>
              </a:ext>
              <a:ext uri="{C183D7F6-B498-43B3-948B-1728B52AA6E4}">
                <adec:decorative xmlns:adec="http://schemas.microsoft.com/office/drawing/2017/decorative" val="1"/>
              </a:ext>
            </a:extLst>
          </p:cNvPr>
          <p:cNvSpPr/>
          <p:nvPr/>
        </p:nvSpPr>
        <p:spPr>
          <a:xfrm>
            <a:off x="942625" y="3787465"/>
            <a:ext cx="1009611" cy="403536"/>
          </a:xfrm>
          <a:prstGeom prst="triangle">
            <a:avLst/>
          </a:prstGeom>
          <a:solidFill>
            <a:srgbClr val="A4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10305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7A8A5-10A5-4381-9CB0-A714B553FBB1}"/>
              </a:ext>
            </a:extLst>
          </p:cNvPr>
          <p:cNvSpPr>
            <a:spLocks noGrp="1"/>
          </p:cNvSpPr>
          <p:nvPr>
            <p:ph type="title"/>
          </p:nvPr>
        </p:nvSpPr>
        <p:spPr/>
        <p:txBody>
          <a:bodyPr/>
          <a:lstStyle/>
          <a:p>
            <a:r>
              <a:rPr lang="en-US" sz="2400" dirty="0"/>
              <a:t>The REUNIFICATION Process, 3 of 5</a:t>
            </a:r>
          </a:p>
        </p:txBody>
      </p:sp>
      <p:sp>
        <p:nvSpPr>
          <p:cNvPr id="14" name="Arrow: Right 13" descr="Block arrow in the background.">
            <a:extLst>
              <a:ext uri="{FF2B5EF4-FFF2-40B4-BE49-F238E27FC236}">
                <a16:creationId xmlns:a16="http://schemas.microsoft.com/office/drawing/2014/main" id="{07121363-7091-4ECC-82DA-96BF6135033A}"/>
              </a:ext>
            </a:extLst>
          </p:cNvPr>
          <p:cNvSpPr/>
          <p:nvPr/>
        </p:nvSpPr>
        <p:spPr>
          <a:xfrm>
            <a:off x="1070768" y="1809477"/>
            <a:ext cx="6989762" cy="2655219"/>
          </a:xfrm>
          <a:prstGeom prst="rightArrow">
            <a:avLst/>
          </a:prstGeom>
          <a:solidFill>
            <a:schemeClr val="bg2">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8CE8A202-DC91-424A-857C-0D77114D59B1}"/>
              </a:ext>
            </a:extLst>
          </p:cNvPr>
          <p:cNvSpPr/>
          <p:nvPr/>
        </p:nvSpPr>
        <p:spPr>
          <a:xfrm>
            <a:off x="457200" y="2606043"/>
            <a:ext cx="1980462"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Enter the </a:t>
            </a:r>
            <a:br>
              <a:rPr lang="en-US" sz="2000" dirty="0">
                <a:solidFill>
                  <a:schemeClr val="tx2">
                    <a:lumMod val="50000"/>
                  </a:schemeClr>
                </a:solidFill>
              </a:rPr>
            </a:br>
            <a:r>
              <a:rPr lang="en-US" sz="2000" dirty="0">
                <a:solidFill>
                  <a:schemeClr val="tx2">
                    <a:lumMod val="50000"/>
                  </a:schemeClr>
                </a:solidFill>
              </a:rPr>
              <a:t>Child Welfare System</a:t>
            </a:r>
          </a:p>
        </p:txBody>
      </p:sp>
      <p:sp>
        <p:nvSpPr>
          <p:cNvPr id="16" name="Freeform: Shape 15" descr="Reunification Plan. This box is highlighted with an additional callout below.">
            <a:extLst>
              <a:ext uri="{FF2B5EF4-FFF2-40B4-BE49-F238E27FC236}">
                <a16:creationId xmlns:a16="http://schemas.microsoft.com/office/drawing/2014/main" id="{3248ACCB-C592-4184-86FB-A3E20206E2A4}"/>
              </a:ext>
            </a:extLst>
          </p:cNvPr>
          <p:cNvSpPr/>
          <p:nvPr/>
        </p:nvSpPr>
        <p:spPr>
          <a:xfrm>
            <a:off x="2770017"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7EC8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 Plan</a:t>
            </a:r>
          </a:p>
        </p:txBody>
      </p:sp>
      <p:sp>
        <p:nvSpPr>
          <p:cNvPr id="19" name="TextBox 18">
            <a:extLst>
              <a:ext uri="{FF2B5EF4-FFF2-40B4-BE49-F238E27FC236}">
                <a16:creationId xmlns:a16="http://schemas.microsoft.com/office/drawing/2014/main" id="{ACBD418A-F7F5-478D-8D8A-36864AD48252}"/>
              </a:ext>
            </a:extLst>
          </p:cNvPr>
          <p:cNvSpPr txBox="1"/>
          <p:nvPr/>
        </p:nvSpPr>
        <p:spPr>
          <a:xfrm>
            <a:off x="457200" y="4553657"/>
            <a:ext cx="6019800" cy="1871269"/>
          </a:xfrm>
          <a:prstGeom prst="rect">
            <a:avLst/>
          </a:prstGeom>
          <a:solidFill>
            <a:srgbClr val="A4DEE8"/>
          </a:solidFill>
          <a:ln w="19050">
            <a:noFill/>
          </a:ln>
        </p:spPr>
        <p:txBody>
          <a:bodyPr wrap="square" lIns="274320" tIns="91440" rIns="274320" bIns="91440" rtlCol="0" anchor="ctr">
            <a:noAutofit/>
          </a:bodyPr>
          <a:lstStyle/>
          <a:p>
            <a:pPr marL="201168" indent="-173736">
              <a:buClr>
                <a:schemeClr val="tx2"/>
              </a:buClr>
              <a:buFont typeface="Wingdings" panose="05000000000000000000" pitchFamily="2" charset="2"/>
              <a:buChar char="§"/>
            </a:pPr>
            <a:r>
              <a:rPr lang="en-US" sz="2000" dirty="0">
                <a:solidFill>
                  <a:schemeClr val="tx2">
                    <a:lumMod val="50000"/>
                  </a:schemeClr>
                </a:solidFill>
              </a:rPr>
              <a:t>Reunification is the primary plan</a:t>
            </a:r>
          </a:p>
          <a:p>
            <a:pPr marL="201168" indent="-173736">
              <a:buClr>
                <a:schemeClr val="tx2"/>
              </a:buClr>
              <a:buFont typeface="Wingdings" panose="05000000000000000000" pitchFamily="2" charset="2"/>
              <a:buChar char="§"/>
            </a:pPr>
            <a:r>
              <a:rPr lang="en-US" sz="2000" dirty="0">
                <a:solidFill>
                  <a:schemeClr val="tx2">
                    <a:lumMod val="50000"/>
                  </a:schemeClr>
                </a:solidFill>
              </a:rPr>
              <a:t>Tailored to the needs of the child and parents</a:t>
            </a:r>
          </a:p>
          <a:p>
            <a:pPr marL="201168" indent="-173736">
              <a:buClr>
                <a:schemeClr val="tx2"/>
              </a:buClr>
              <a:buFont typeface="Wingdings" panose="05000000000000000000" pitchFamily="2" charset="2"/>
              <a:buChar char="§"/>
            </a:pPr>
            <a:r>
              <a:rPr lang="en-US" sz="2000" dirty="0">
                <a:solidFill>
                  <a:schemeClr val="tx2">
                    <a:lumMod val="50000"/>
                  </a:schemeClr>
                </a:solidFill>
              </a:rPr>
              <a:t>Timeline usually established by the court</a:t>
            </a:r>
          </a:p>
        </p:txBody>
      </p:sp>
      <p:sp>
        <p:nvSpPr>
          <p:cNvPr id="17" name="Freeform: Shape 16">
            <a:extLst>
              <a:ext uri="{FF2B5EF4-FFF2-40B4-BE49-F238E27FC236}">
                <a16:creationId xmlns:a16="http://schemas.microsoft.com/office/drawing/2014/main" id="{08C83810-54CF-46BE-981A-A808A95FF597}"/>
              </a:ext>
            </a:extLst>
          </p:cNvPr>
          <p:cNvSpPr/>
          <p:nvPr/>
        </p:nvSpPr>
        <p:spPr>
          <a:xfrm>
            <a:off x="4848516"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Achieve Plan Goals</a:t>
            </a:r>
          </a:p>
        </p:txBody>
      </p:sp>
      <p:sp>
        <p:nvSpPr>
          <p:cNvPr id="18" name="Freeform: Shape 17">
            <a:extLst>
              <a:ext uri="{FF2B5EF4-FFF2-40B4-BE49-F238E27FC236}">
                <a16:creationId xmlns:a16="http://schemas.microsoft.com/office/drawing/2014/main" id="{307CD499-D9F3-4CEB-8FDA-1430CEC84991}"/>
              </a:ext>
            </a:extLst>
          </p:cNvPr>
          <p:cNvSpPr/>
          <p:nvPr/>
        </p:nvSpPr>
        <p:spPr>
          <a:xfrm>
            <a:off x="6927014"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a:t>
            </a:r>
          </a:p>
        </p:txBody>
      </p:sp>
      <p:sp>
        <p:nvSpPr>
          <p:cNvPr id="4" name="Slide Number Placeholder 3">
            <a:extLst>
              <a:ext uri="{FF2B5EF4-FFF2-40B4-BE49-F238E27FC236}">
                <a16:creationId xmlns:a16="http://schemas.microsoft.com/office/drawing/2014/main" id="{8781ECF3-AC1A-4ADF-823B-50EF56D7BD73}"/>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
        <p:nvSpPr>
          <p:cNvPr id="20" name="Isosceles Triangle 19">
            <a:extLst>
              <a:ext uri="{FF2B5EF4-FFF2-40B4-BE49-F238E27FC236}">
                <a16:creationId xmlns:a16="http://schemas.microsoft.com/office/drawing/2014/main" id="{89D56814-9A90-41EE-9C01-14867C58799C}"/>
              </a:ext>
              <a:ext uri="{C183D7F6-B498-43B3-948B-1728B52AA6E4}">
                <adec:decorative xmlns:adec="http://schemas.microsoft.com/office/drawing/2017/decorative" val="1"/>
              </a:ext>
            </a:extLst>
          </p:cNvPr>
          <p:cNvSpPr/>
          <p:nvPr/>
        </p:nvSpPr>
        <p:spPr>
          <a:xfrm>
            <a:off x="3021594" y="3787464"/>
            <a:ext cx="1009611" cy="798323"/>
          </a:xfrm>
          <a:prstGeom prst="triangle">
            <a:avLst/>
          </a:prstGeom>
          <a:solidFill>
            <a:srgbClr val="A4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46866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7A8A5-10A5-4381-9CB0-A714B553FBB1}"/>
              </a:ext>
            </a:extLst>
          </p:cNvPr>
          <p:cNvSpPr>
            <a:spLocks noGrp="1"/>
          </p:cNvSpPr>
          <p:nvPr>
            <p:ph type="title"/>
          </p:nvPr>
        </p:nvSpPr>
        <p:spPr/>
        <p:txBody>
          <a:bodyPr/>
          <a:lstStyle/>
          <a:p>
            <a:r>
              <a:rPr lang="en-US" sz="2400" dirty="0"/>
              <a:t>The REUNIFICATION Process, 4 of 5</a:t>
            </a:r>
          </a:p>
        </p:txBody>
      </p:sp>
      <p:sp>
        <p:nvSpPr>
          <p:cNvPr id="14" name="Arrow: Right 13" descr="Block arrow in the background.">
            <a:extLst>
              <a:ext uri="{FF2B5EF4-FFF2-40B4-BE49-F238E27FC236}">
                <a16:creationId xmlns:a16="http://schemas.microsoft.com/office/drawing/2014/main" id="{A9E397BB-E66F-49F0-AD07-0C0EE0427D6E}"/>
              </a:ext>
            </a:extLst>
          </p:cNvPr>
          <p:cNvSpPr/>
          <p:nvPr/>
        </p:nvSpPr>
        <p:spPr>
          <a:xfrm>
            <a:off x="1070768" y="1809477"/>
            <a:ext cx="6989762" cy="2655219"/>
          </a:xfrm>
          <a:prstGeom prst="rightArrow">
            <a:avLst/>
          </a:prstGeom>
          <a:solidFill>
            <a:schemeClr val="bg2">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520263C9-9C90-4A21-A54B-EA6E1118D136}"/>
              </a:ext>
            </a:extLst>
          </p:cNvPr>
          <p:cNvSpPr/>
          <p:nvPr/>
        </p:nvSpPr>
        <p:spPr>
          <a:xfrm>
            <a:off x="457200" y="2606043"/>
            <a:ext cx="1980462"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Enter the </a:t>
            </a:r>
            <a:br>
              <a:rPr lang="en-US" sz="2000" dirty="0">
                <a:solidFill>
                  <a:schemeClr val="tx2">
                    <a:lumMod val="50000"/>
                  </a:schemeClr>
                </a:solidFill>
              </a:rPr>
            </a:br>
            <a:r>
              <a:rPr lang="en-US" sz="2000" dirty="0">
                <a:solidFill>
                  <a:schemeClr val="tx2">
                    <a:lumMod val="50000"/>
                  </a:schemeClr>
                </a:solidFill>
              </a:rPr>
              <a:t>Child Welfare System</a:t>
            </a:r>
          </a:p>
        </p:txBody>
      </p:sp>
      <p:sp>
        <p:nvSpPr>
          <p:cNvPr id="16" name="Freeform: Shape 15">
            <a:extLst>
              <a:ext uri="{FF2B5EF4-FFF2-40B4-BE49-F238E27FC236}">
                <a16:creationId xmlns:a16="http://schemas.microsoft.com/office/drawing/2014/main" id="{CEB88A36-FA31-44E5-BA58-A17B14C5AA9B}"/>
              </a:ext>
            </a:extLst>
          </p:cNvPr>
          <p:cNvSpPr/>
          <p:nvPr/>
        </p:nvSpPr>
        <p:spPr>
          <a:xfrm>
            <a:off x="2770017"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 Plan</a:t>
            </a:r>
          </a:p>
        </p:txBody>
      </p:sp>
      <p:sp>
        <p:nvSpPr>
          <p:cNvPr id="17" name="Freeform: Shape 16" descr="Achieve Plan Goals. This box is highlighted with an additional callout below.">
            <a:extLst>
              <a:ext uri="{FF2B5EF4-FFF2-40B4-BE49-F238E27FC236}">
                <a16:creationId xmlns:a16="http://schemas.microsoft.com/office/drawing/2014/main" id="{EBF8926E-10A0-49D0-82F8-AD531753E8C8}"/>
              </a:ext>
            </a:extLst>
          </p:cNvPr>
          <p:cNvSpPr/>
          <p:nvPr/>
        </p:nvSpPr>
        <p:spPr>
          <a:xfrm>
            <a:off x="4848516"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7EC8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Achieve Plan Goals</a:t>
            </a:r>
          </a:p>
        </p:txBody>
      </p:sp>
      <p:sp>
        <p:nvSpPr>
          <p:cNvPr id="19" name="TextBox 18">
            <a:extLst>
              <a:ext uri="{FF2B5EF4-FFF2-40B4-BE49-F238E27FC236}">
                <a16:creationId xmlns:a16="http://schemas.microsoft.com/office/drawing/2014/main" id="{059D3546-549B-4E28-9A0E-542C472FDF0B}"/>
              </a:ext>
            </a:extLst>
          </p:cNvPr>
          <p:cNvSpPr txBox="1"/>
          <p:nvPr/>
        </p:nvSpPr>
        <p:spPr>
          <a:xfrm>
            <a:off x="3216924" y="4464696"/>
            <a:ext cx="5469875" cy="1871269"/>
          </a:xfrm>
          <a:prstGeom prst="rect">
            <a:avLst/>
          </a:prstGeom>
          <a:solidFill>
            <a:srgbClr val="A4DEE8"/>
          </a:solidFill>
          <a:ln w="19050">
            <a:noFill/>
          </a:ln>
        </p:spPr>
        <p:txBody>
          <a:bodyPr wrap="square" lIns="274320" tIns="91440" rIns="274320" bIns="91440" rtlCol="0" anchor="ctr">
            <a:noAutofit/>
          </a:bodyPr>
          <a:lstStyle/>
          <a:p>
            <a:pPr marL="201168" indent="-173736">
              <a:buClr>
                <a:schemeClr val="tx2"/>
              </a:buClr>
              <a:buFont typeface="Wingdings" panose="05000000000000000000" pitchFamily="2" charset="2"/>
              <a:buChar char="§"/>
            </a:pPr>
            <a:r>
              <a:rPr lang="en-US" sz="2000" dirty="0">
                <a:solidFill>
                  <a:schemeClr val="tx2">
                    <a:lumMod val="50000"/>
                  </a:schemeClr>
                </a:solidFill>
              </a:rPr>
              <a:t>Parent is responsible for achieving goals.</a:t>
            </a:r>
          </a:p>
          <a:p>
            <a:pPr marL="201168" indent="-173736">
              <a:buClr>
                <a:schemeClr val="tx2"/>
              </a:buClr>
              <a:buFont typeface="Wingdings" panose="05000000000000000000" pitchFamily="2" charset="2"/>
              <a:buChar char="§"/>
            </a:pPr>
            <a:r>
              <a:rPr lang="en-US" sz="2000" dirty="0">
                <a:solidFill>
                  <a:schemeClr val="tx2">
                    <a:lumMod val="50000"/>
                  </a:schemeClr>
                </a:solidFill>
              </a:rPr>
              <a:t>Caseworker assists, guides the process, and makes recommendation to the court.</a:t>
            </a:r>
          </a:p>
        </p:txBody>
      </p:sp>
      <p:sp>
        <p:nvSpPr>
          <p:cNvPr id="18" name="Freeform: Shape 17">
            <a:extLst>
              <a:ext uri="{FF2B5EF4-FFF2-40B4-BE49-F238E27FC236}">
                <a16:creationId xmlns:a16="http://schemas.microsoft.com/office/drawing/2014/main" id="{6364CD59-046A-4FC5-B48C-F82A08733CA7}"/>
              </a:ext>
            </a:extLst>
          </p:cNvPr>
          <p:cNvSpPr/>
          <p:nvPr/>
        </p:nvSpPr>
        <p:spPr>
          <a:xfrm>
            <a:off x="6927014"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a:t>
            </a:r>
          </a:p>
        </p:txBody>
      </p:sp>
      <p:sp>
        <p:nvSpPr>
          <p:cNvPr id="4" name="Slide Number Placeholder 3">
            <a:extLst>
              <a:ext uri="{FF2B5EF4-FFF2-40B4-BE49-F238E27FC236}">
                <a16:creationId xmlns:a16="http://schemas.microsoft.com/office/drawing/2014/main" id="{8781ECF3-AC1A-4ADF-823B-50EF56D7BD73}"/>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
        <p:nvSpPr>
          <p:cNvPr id="20" name="Isosceles Triangle 19">
            <a:extLst>
              <a:ext uri="{FF2B5EF4-FFF2-40B4-BE49-F238E27FC236}">
                <a16:creationId xmlns:a16="http://schemas.microsoft.com/office/drawing/2014/main" id="{E0E81B3E-343B-4890-B8D9-3D655F5ACEF0}"/>
              </a:ext>
              <a:ext uri="{C183D7F6-B498-43B3-948B-1728B52AA6E4}">
                <adec:decorative xmlns:adec="http://schemas.microsoft.com/office/drawing/2017/decorative" val="1"/>
              </a:ext>
            </a:extLst>
          </p:cNvPr>
          <p:cNvSpPr/>
          <p:nvPr/>
        </p:nvSpPr>
        <p:spPr>
          <a:xfrm>
            <a:off x="5216782" y="3787464"/>
            <a:ext cx="1009611" cy="798323"/>
          </a:xfrm>
          <a:prstGeom prst="triangle">
            <a:avLst/>
          </a:prstGeom>
          <a:solidFill>
            <a:srgbClr val="A4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23710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7A8A5-10A5-4381-9CB0-A714B553FBB1}"/>
              </a:ext>
            </a:extLst>
          </p:cNvPr>
          <p:cNvSpPr>
            <a:spLocks noGrp="1"/>
          </p:cNvSpPr>
          <p:nvPr>
            <p:ph type="title"/>
          </p:nvPr>
        </p:nvSpPr>
        <p:spPr/>
        <p:txBody>
          <a:bodyPr/>
          <a:lstStyle/>
          <a:p>
            <a:r>
              <a:rPr lang="en-US" sz="2400" dirty="0"/>
              <a:t>The REUNIFICATION Process, 5 of 5</a:t>
            </a:r>
          </a:p>
        </p:txBody>
      </p:sp>
      <p:sp>
        <p:nvSpPr>
          <p:cNvPr id="8" name="Arrow: Right 7" descr="Block arrow in the background.">
            <a:extLst>
              <a:ext uri="{FF2B5EF4-FFF2-40B4-BE49-F238E27FC236}">
                <a16:creationId xmlns:a16="http://schemas.microsoft.com/office/drawing/2014/main" id="{3B76D623-AE16-4DE9-ACF6-DF28332C7DD9}"/>
              </a:ext>
            </a:extLst>
          </p:cNvPr>
          <p:cNvSpPr/>
          <p:nvPr/>
        </p:nvSpPr>
        <p:spPr>
          <a:xfrm>
            <a:off x="1070768" y="1809477"/>
            <a:ext cx="6989762" cy="2655219"/>
          </a:xfrm>
          <a:prstGeom prst="rightArrow">
            <a:avLst/>
          </a:prstGeom>
          <a:solidFill>
            <a:schemeClr val="bg2">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A1349A52-5C92-44B5-AEBD-5A7C5327C70B}"/>
              </a:ext>
            </a:extLst>
          </p:cNvPr>
          <p:cNvSpPr/>
          <p:nvPr/>
        </p:nvSpPr>
        <p:spPr>
          <a:xfrm>
            <a:off x="457200" y="2606043"/>
            <a:ext cx="1980462"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Enter the </a:t>
            </a:r>
            <a:br>
              <a:rPr lang="en-US" sz="2000" dirty="0">
                <a:solidFill>
                  <a:schemeClr val="tx2">
                    <a:lumMod val="50000"/>
                  </a:schemeClr>
                </a:solidFill>
              </a:rPr>
            </a:br>
            <a:r>
              <a:rPr lang="en-US" sz="2000" dirty="0">
                <a:solidFill>
                  <a:schemeClr val="tx2">
                    <a:lumMod val="50000"/>
                  </a:schemeClr>
                </a:solidFill>
              </a:rPr>
              <a:t>Child Welfare System</a:t>
            </a:r>
          </a:p>
        </p:txBody>
      </p:sp>
      <p:sp>
        <p:nvSpPr>
          <p:cNvPr id="10" name="Freeform: Shape 9">
            <a:extLst>
              <a:ext uri="{FF2B5EF4-FFF2-40B4-BE49-F238E27FC236}">
                <a16:creationId xmlns:a16="http://schemas.microsoft.com/office/drawing/2014/main" id="{FA02FCC0-EC53-4880-BECE-5A44B258B1C0}"/>
              </a:ext>
            </a:extLst>
          </p:cNvPr>
          <p:cNvSpPr/>
          <p:nvPr/>
        </p:nvSpPr>
        <p:spPr>
          <a:xfrm>
            <a:off x="2770017"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 Plan</a:t>
            </a:r>
          </a:p>
        </p:txBody>
      </p:sp>
      <p:sp>
        <p:nvSpPr>
          <p:cNvPr id="11" name="Freeform: Shape 10">
            <a:extLst>
              <a:ext uri="{FF2B5EF4-FFF2-40B4-BE49-F238E27FC236}">
                <a16:creationId xmlns:a16="http://schemas.microsoft.com/office/drawing/2014/main" id="{1B34B728-D9F8-4AB5-B2D4-6BF633D15133}"/>
              </a:ext>
            </a:extLst>
          </p:cNvPr>
          <p:cNvSpPr/>
          <p:nvPr/>
        </p:nvSpPr>
        <p:spPr>
          <a:xfrm>
            <a:off x="4848516"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Achieve Plan Goals</a:t>
            </a:r>
          </a:p>
        </p:txBody>
      </p:sp>
      <p:sp>
        <p:nvSpPr>
          <p:cNvPr id="12" name="Freeform: Shape 11" descr="Reunification. This box is highlighted with an additional callout below.">
            <a:extLst>
              <a:ext uri="{FF2B5EF4-FFF2-40B4-BE49-F238E27FC236}">
                <a16:creationId xmlns:a16="http://schemas.microsoft.com/office/drawing/2014/main" id="{1C7F6CF9-C294-4329-81D3-BBFEFABFBA97}"/>
              </a:ext>
            </a:extLst>
          </p:cNvPr>
          <p:cNvSpPr/>
          <p:nvPr/>
        </p:nvSpPr>
        <p:spPr>
          <a:xfrm>
            <a:off x="6927014" y="2606043"/>
            <a:ext cx="1746144" cy="1062087"/>
          </a:xfrm>
          <a:custGeom>
            <a:avLst/>
            <a:gdLst>
              <a:gd name="connsiteX0" fmla="*/ 0 w 1979522"/>
              <a:gd name="connsiteY0" fmla="*/ 132901 h 797392"/>
              <a:gd name="connsiteX1" fmla="*/ 132901 w 1979522"/>
              <a:gd name="connsiteY1" fmla="*/ 0 h 797392"/>
              <a:gd name="connsiteX2" fmla="*/ 1846621 w 1979522"/>
              <a:gd name="connsiteY2" fmla="*/ 0 h 797392"/>
              <a:gd name="connsiteX3" fmla="*/ 1979522 w 1979522"/>
              <a:gd name="connsiteY3" fmla="*/ 132901 h 797392"/>
              <a:gd name="connsiteX4" fmla="*/ 1979522 w 1979522"/>
              <a:gd name="connsiteY4" fmla="*/ 664491 h 797392"/>
              <a:gd name="connsiteX5" fmla="*/ 1846621 w 1979522"/>
              <a:gd name="connsiteY5" fmla="*/ 797392 h 797392"/>
              <a:gd name="connsiteX6" fmla="*/ 132901 w 1979522"/>
              <a:gd name="connsiteY6" fmla="*/ 797392 h 797392"/>
              <a:gd name="connsiteX7" fmla="*/ 0 w 1979522"/>
              <a:gd name="connsiteY7" fmla="*/ 664491 h 797392"/>
              <a:gd name="connsiteX8" fmla="*/ 0 w 1979522"/>
              <a:gd name="connsiteY8" fmla="*/ 132901 h 7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522" h="797392">
                <a:moveTo>
                  <a:pt x="0" y="132901"/>
                </a:moveTo>
                <a:cubicBezTo>
                  <a:pt x="0" y="59502"/>
                  <a:pt x="59502" y="0"/>
                  <a:pt x="132901" y="0"/>
                </a:cubicBezTo>
                <a:lnTo>
                  <a:pt x="1846621" y="0"/>
                </a:lnTo>
                <a:cubicBezTo>
                  <a:pt x="1920020" y="0"/>
                  <a:pt x="1979522" y="59502"/>
                  <a:pt x="1979522" y="132901"/>
                </a:cubicBezTo>
                <a:lnTo>
                  <a:pt x="1979522" y="664491"/>
                </a:lnTo>
                <a:cubicBezTo>
                  <a:pt x="1979522" y="737890"/>
                  <a:pt x="1920020" y="797392"/>
                  <a:pt x="1846621" y="797392"/>
                </a:cubicBezTo>
                <a:lnTo>
                  <a:pt x="132901" y="797392"/>
                </a:lnTo>
                <a:cubicBezTo>
                  <a:pt x="59502" y="797392"/>
                  <a:pt x="0" y="737890"/>
                  <a:pt x="0" y="664491"/>
                </a:cubicBezTo>
                <a:lnTo>
                  <a:pt x="0" y="132901"/>
                </a:lnTo>
                <a:close/>
              </a:path>
            </a:pathLst>
          </a:custGeom>
          <a:solidFill>
            <a:srgbClr val="7EC8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75" tIns="96075" rIns="96075" bIns="96075" numCol="1" spcCol="1270" anchor="ctr" anchorCtr="0">
            <a:noAutofit/>
          </a:bodyPr>
          <a:lstStyle/>
          <a:p>
            <a:pPr algn="ctr" defTabSz="666750">
              <a:lnSpc>
                <a:spcPct val="90000"/>
              </a:lnSpc>
              <a:spcBef>
                <a:spcPct val="0"/>
              </a:spcBef>
              <a:spcAft>
                <a:spcPct val="35000"/>
              </a:spcAft>
            </a:pPr>
            <a:r>
              <a:rPr lang="en-US" sz="2000" dirty="0">
                <a:solidFill>
                  <a:schemeClr val="tx2">
                    <a:lumMod val="50000"/>
                  </a:schemeClr>
                </a:solidFill>
              </a:rPr>
              <a:t>Reunification</a:t>
            </a:r>
          </a:p>
        </p:txBody>
      </p:sp>
      <p:sp>
        <p:nvSpPr>
          <p:cNvPr id="13" name="TextBox 12">
            <a:extLst>
              <a:ext uri="{FF2B5EF4-FFF2-40B4-BE49-F238E27FC236}">
                <a16:creationId xmlns:a16="http://schemas.microsoft.com/office/drawing/2014/main" id="{5BBB6EAF-3C1D-4BCD-BFFC-3D7BEC45C00D}"/>
              </a:ext>
            </a:extLst>
          </p:cNvPr>
          <p:cNvSpPr txBox="1"/>
          <p:nvPr/>
        </p:nvSpPr>
        <p:spPr>
          <a:xfrm>
            <a:off x="3216924" y="4283242"/>
            <a:ext cx="5469875" cy="2173815"/>
          </a:xfrm>
          <a:prstGeom prst="rect">
            <a:avLst/>
          </a:prstGeom>
          <a:solidFill>
            <a:srgbClr val="A4DEE8"/>
          </a:solidFill>
          <a:ln w="19050">
            <a:noFill/>
          </a:ln>
        </p:spPr>
        <p:txBody>
          <a:bodyPr wrap="square" lIns="274320" tIns="91440" rIns="274320" bIns="91440" rtlCol="0" anchor="ctr">
            <a:noAutofit/>
          </a:bodyPr>
          <a:lstStyle/>
          <a:p>
            <a:r>
              <a:rPr lang="en-US" sz="2000" dirty="0">
                <a:solidFill>
                  <a:schemeClr val="tx2">
                    <a:lumMod val="50000"/>
                  </a:schemeClr>
                </a:solidFill>
              </a:rPr>
              <a:t>If the plan is going well:</a:t>
            </a:r>
          </a:p>
          <a:p>
            <a:pPr marL="201168" indent="-173736">
              <a:buClr>
                <a:schemeClr val="tx2"/>
              </a:buClr>
              <a:buFont typeface="Wingdings" panose="05000000000000000000" pitchFamily="2" charset="2"/>
              <a:buChar char="§"/>
            </a:pPr>
            <a:r>
              <a:rPr lang="en-US" sz="2000" dirty="0">
                <a:solidFill>
                  <a:schemeClr val="tx2">
                    <a:lumMod val="50000"/>
                  </a:schemeClr>
                </a:solidFill>
              </a:rPr>
              <a:t>Visits increase in frequency and duration</a:t>
            </a:r>
          </a:p>
          <a:p>
            <a:pPr marL="201168" indent="-173736">
              <a:buClr>
                <a:schemeClr val="tx2"/>
              </a:buClr>
              <a:buFont typeface="Wingdings" panose="05000000000000000000" pitchFamily="2" charset="2"/>
              <a:buChar char="§"/>
            </a:pPr>
            <a:r>
              <a:rPr lang="en-US" sz="2000" dirty="0">
                <a:solidFill>
                  <a:schemeClr val="tx2">
                    <a:lumMod val="50000"/>
                  </a:schemeClr>
                </a:solidFill>
              </a:rPr>
              <a:t>Ongoing caseworker support</a:t>
            </a:r>
          </a:p>
          <a:p>
            <a:endParaRPr lang="en-US" sz="2000" dirty="0">
              <a:solidFill>
                <a:schemeClr val="tx2">
                  <a:lumMod val="50000"/>
                </a:schemeClr>
              </a:solidFill>
            </a:endParaRPr>
          </a:p>
          <a:p>
            <a:r>
              <a:rPr lang="en-US" sz="2000" dirty="0">
                <a:solidFill>
                  <a:schemeClr val="tx2">
                    <a:lumMod val="50000"/>
                  </a:schemeClr>
                </a:solidFill>
              </a:rPr>
              <a:t>If the plan is not going well:</a:t>
            </a:r>
          </a:p>
          <a:p>
            <a:pPr marL="201168" indent="-173736">
              <a:buClr>
                <a:schemeClr val="tx2"/>
              </a:buClr>
              <a:buFont typeface="Wingdings" panose="05000000000000000000" pitchFamily="2" charset="2"/>
              <a:buChar char="§"/>
            </a:pPr>
            <a:r>
              <a:rPr lang="en-US" sz="2000" dirty="0">
                <a:solidFill>
                  <a:schemeClr val="tx2">
                    <a:lumMod val="50000"/>
                  </a:schemeClr>
                </a:solidFill>
              </a:rPr>
              <a:t>Other permanency goals may be considered.</a:t>
            </a:r>
          </a:p>
        </p:txBody>
      </p:sp>
      <p:sp>
        <p:nvSpPr>
          <p:cNvPr id="4" name="Slide Number Placeholder 3">
            <a:extLst>
              <a:ext uri="{FF2B5EF4-FFF2-40B4-BE49-F238E27FC236}">
                <a16:creationId xmlns:a16="http://schemas.microsoft.com/office/drawing/2014/main" id="{8781ECF3-AC1A-4ADF-823B-50EF56D7BD73}"/>
              </a:ext>
            </a:extLst>
          </p:cNvPr>
          <p:cNvSpPr>
            <a:spLocks noGrp="1"/>
          </p:cNvSpPr>
          <p:nvPr>
            <p:ph type="sldNum" sz="quarter" idx="4"/>
          </p:nvPr>
        </p:nvSpPr>
        <p:spPr/>
        <p:txBody>
          <a:bodyPr/>
          <a:lstStyle/>
          <a:p>
            <a:fld id="{773137DE-5778-4973-8EC8-21DEEF19827C}" type="slidenum">
              <a:rPr lang="en-US" smtClean="0"/>
              <a:pPr/>
              <a:t>18</a:t>
            </a:fld>
            <a:endParaRPr lang="en-US" dirty="0"/>
          </a:p>
        </p:txBody>
      </p:sp>
      <p:sp>
        <p:nvSpPr>
          <p:cNvPr id="2" name="Isosceles Triangle 1">
            <a:extLst>
              <a:ext uri="{FF2B5EF4-FFF2-40B4-BE49-F238E27FC236}">
                <a16:creationId xmlns:a16="http://schemas.microsoft.com/office/drawing/2014/main" id="{96B74467-3282-4642-BEED-8F0870648E0B}"/>
              </a:ext>
              <a:ext uri="{C183D7F6-B498-43B3-948B-1728B52AA6E4}">
                <adec:decorative xmlns:adec="http://schemas.microsoft.com/office/drawing/2017/decorative" val="1"/>
              </a:ext>
            </a:extLst>
          </p:cNvPr>
          <p:cNvSpPr/>
          <p:nvPr/>
        </p:nvSpPr>
        <p:spPr>
          <a:xfrm>
            <a:off x="7178591" y="3787464"/>
            <a:ext cx="1009611" cy="798323"/>
          </a:xfrm>
          <a:prstGeom prst="triangle">
            <a:avLst/>
          </a:prstGeom>
          <a:solidFill>
            <a:srgbClr val="A4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76864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9603560-5DF8-440C-833A-222313CF425E}"/>
              </a:ext>
            </a:extLst>
          </p:cNvPr>
          <p:cNvSpPr txBox="1">
            <a:spLocks noGrp="1"/>
          </p:cNvSpPr>
          <p:nvPr>
            <p:ph type="title" idx="4294967295"/>
          </p:nvPr>
        </p:nvSpPr>
        <p:spPr>
          <a:xfrm>
            <a:off x="1299916" y="3429000"/>
            <a:ext cx="78440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C13420"/>
                </a:solidFill>
                <a:effectLst/>
                <a:uLnTx/>
                <a:uFillTx/>
                <a:latin typeface="Arial Rounded MT Bold"/>
                <a:ea typeface="+mj-ea"/>
                <a:cs typeface="Arial Rounded MT Bold"/>
              </a:rPr>
              <a:t>SECTION 3: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0" i="0" u="none" strike="noStrike" kern="1200" cap="none" spc="113" normalizeH="0" baseline="0" noProof="0" dirty="0">
                <a:ln>
                  <a:noFill/>
                </a:ln>
                <a:solidFill>
                  <a:srgbClr val="183250"/>
                </a:solidFill>
                <a:effectLst/>
                <a:uLnTx/>
                <a:uFillTx/>
                <a:latin typeface="Arial Rounded MT Bold"/>
                <a:ea typeface="+mj-ea"/>
                <a:cs typeface="Arial Rounded MT Bold"/>
              </a:rPr>
              <a:t>PARTICIPATION IN REUNIFICATION PLANS</a:t>
            </a:r>
          </a:p>
        </p:txBody>
      </p:sp>
      <p:sp>
        <p:nvSpPr>
          <p:cNvPr id="4" name="Slide Number Placeholder 3">
            <a:extLst>
              <a:ext uri="{FF2B5EF4-FFF2-40B4-BE49-F238E27FC236}">
                <a16:creationId xmlns:a16="http://schemas.microsoft.com/office/drawing/2014/main" id="{6D894FA3-597A-47BF-A17D-D2EFB0D13B9D}"/>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21440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30340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B3027-5426-444E-B767-2DAA1BE7A74B}"/>
              </a:ext>
            </a:extLst>
          </p:cNvPr>
          <p:cNvSpPr>
            <a:spLocks noGrp="1"/>
          </p:cNvSpPr>
          <p:nvPr>
            <p:ph type="title"/>
          </p:nvPr>
        </p:nvSpPr>
        <p:spPr/>
        <p:txBody>
          <a:bodyPr/>
          <a:lstStyle/>
          <a:p>
            <a:r>
              <a:rPr lang="en-US" sz="2400" dirty="0"/>
              <a:t>Concurrent Planning, 1 of 3</a:t>
            </a:r>
          </a:p>
        </p:txBody>
      </p:sp>
      <p:pic>
        <p:nvPicPr>
          <p:cNvPr id="10" name="Picture 2" descr="Green directional sign with a word PLAN A and a white arrow pointing to right">
            <a:extLst>
              <a:ext uri="{FF2B5EF4-FFF2-40B4-BE49-F238E27FC236}">
                <a16:creationId xmlns:a16="http://schemas.microsoft.com/office/drawing/2014/main" id="{AD649F36-AD35-4F63-B489-8F3F66D6E360}"/>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079" t="18577" r="12460" b="39460"/>
          <a:stretch/>
        </p:blipFill>
        <p:spPr bwMode="auto">
          <a:xfrm>
            <a:off x="436181" y="1848118"/>
            <a:ext cx="3779308" cy="13306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9677E4E-564A-4FF1-8636-D6A2EA00B23F}"/>
              </a:ext>
            </a:extLst>
          </p:cNvPr>
          <p:cNvSpPr txBox="1"/>
          <p:nvPr/>
        </p:nvSpPr>
        <p:spPr>
          <a:xfrm>
            <a:off x="731190" y="2137485"/>
            <a:ext cx="2263633" cy="769441"/>
          </a:xfrm>
          <a:prstGeom prst="rect">
            <a:avLst/>
          </a:prstGeom>
          <a:noFill/>
        </p:spPr>
        <p:txBody>
          <a:bodyPr wrap="none" rtlCol="0" anchor="ctr">
            <a:spAutoFit/>
          </a:bodyPr>
          <a:lstStyle/>
          <a:p>
            <a:pPr algn="ctr"/>
            <a:r>
              <a:rPr lang="en-US" sz="4400" b="1" dirty="0">
                <a:solidFill>
                  <a:schemeClr val="bg1"/>
                </a:solidFill>
              </a:rPr>
              <a:t>PLAN A</a:t>
            </a:r>
          </a:p>
        </p:txBody>
      </p:sp>
      <p:sp>
        <p:nvSpPr>
          <p:cNvPr id="9" name="Content Placeholder 5">
            <a:extLst>
              <a:ext uri="{FF2B5EF4-FFF2-40B4-BE49-F238E27FC236}">
                <a16:creationId xmlns:a16="http://schemas.microsoft.com/office/drawing/2014/main" id="{904CD5BA-DBDD-466A-8E3A-52189CA290F3}"/>
              </a:ext>
            </a:extLst>
          </p:cNvPr>
          <p:cNvSpPr txBox="1">
            <a:spLocks/>
          </p:cNvSpPr>
          <p:nvPr/>
        </p:nvSpPr>
        <p:spPr>
          <a:xfrm>
            <a:off x="4215489" y="1923419"/>
            <a:ext cx="4492330" cy="1251284"/>
          </a:xfrm>
          <a:prstGeom prst="rect">
            <a:avLst/>
          </a:prstGeom>
          <a:solidFill>
            <a:schemeClr val="bg2">
              <a:lumMod val="90000"/>
              <a:alpha val="50000"/>
            </a:schemeClr>
          </a:solidFill>
        </p:spPr>
        <p:txBody>
          <a:bodyPr vert="horz" wrap="square" lIns="18288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buNone/>
            </a:pPr>
            <a:r>
              <a:rPr lang="en-US" sz="2400" b="1" dirty="0"/>
              <a:t>REUNIFICATION</a:t>
            </a:r>
            <a:br>
              <a:rPr lang="en-US" sz="2400" dirty="0"/>
            </a:br>
            <a:r>
              <a:rPr lang="en-US" sz="2000" dirty="0"/>
              <a:t>Primary plan</a:t>
            </a:r>
            <a:endParaRPr lang="en-US" sz="2400" dirty="0"/>
          </a:p>
        </p:txBody>
      </p:sp>
      <p:sp>
        <p:nvSpPr>
          <p:cNvPr id="4" name="Slide Number Placeholder 3">
            <a:extLst>
              <a:ext uri="{FF2B5EF4-FFF2-40B4-BE49-F238E27FC236}">
                <a16:creationId xmlns:a16="http://schemas.microsoft.com/office/drawing/2014/main" id="{34039ABD-C2A9-4CD8-9DF9-742B19164C39}"/>
              </a:ext>
            </a:extLst>
          </p:cNvPr>
          <p:cNvSpPr>
            <a:spLocks noGrp="1"/>
          </p:cNvSpPr>
          <p:nvPr>
            <p:ph type="sldNum" sz="quarter" idx="12"/>
          </p:nvPr>
        </p:nvSpPr>
        <p:spPr/>
        <p:txBody>
          <a:bodyPr/>
          <a:lstStyle/>
          <a:p>
            <a:fld id="{773137DE-5778-4973-8EC8-21DEEF19827C}" type="slidenum">
              <a:rPr lang="en-US" smtClean="0"/>
              <a:pPr/>
              <a:t>20</a:t>
            </a:fld>
            <a:endParaRPr lang="en-US" dirty="0"/>
          </a:p>
        </p:txBody>
      </p:sp>
      <p:sp>
        <p:nvSpPr>
          <p:cNvPr id="12" name="Arrow: Right 11">
            <a:extLst>
              <a:ext uri="{FF2B5EF4-FFF2-40B4-BE49-F238E27FC236}">
                <a16:creationId xmlns:a16="http://schemas.microsoft.com/office/drawing/2014/main" id="{739013DC-9A5B-470A-A4D4-0B658C4C8BB7}"/>
              </a:ext>
              <a:ext uri="{C183D7F6-B498-43B3-948B-1728B52AA6E4}">
                <adec:decorative xmlns:adec="http://schemas.microsoft.com/office/drawing/2017/decorative" val="1"/>
              </a:ext>
            </a:extLst>
          </p:cNvPr>
          <p:cNvSpPr/>
          <p:nvPr/>
        </p:nvSpPr>
        <p:spPr>
          <a:xfrm>
            <a:off x="3033049" y="2239759"/>
            <a:ext cx="755374" cy="56489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a:extLst>
              <a:ext uri="{FF2B5EF4-FFF2-40B4-BE49-F238E27FC236}">
                <a16:creationId xmlns:a16="http://schemas.microsoft.com/office/drawing/2014/main" id="{D97C8FA4-6C72-40DB-9141-4285D54B7FAF}"/>
              </a:ext>
              <a:ext uri="{C183D7F6-B498-43B3-948B-1728B52AA6E4}">
                <adec:decorative xmlns:adec="http://schemas.microsoft.com/office/drawing/2017/decorative" val="1"/>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1079" t="62384" r="12460"/>
          <a:stretch/>
        </p:blipFill>
        <p:spPr bwMode="auto">
          <a:xfrm>
            <a:off x="436181" y="3178757"/>
            <a:ext cx="3779308" cy="367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82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B3027-5426-444E-B767-2DAA1BE7A74B}"/>
              </a:ext>
            </a:extLst>
          </p:cNvPr>
          <p:cNvSpPr>
            <a:spLocks noGrp="1"/>
          </p:cNvSpPr>
          <p:nvPr>
            <p:ph type="title"/>
          </p:nvPr>
        </p:nvSpPr>
        <p:spPr/>
        <p:txBody>
          <a:bodyPr/>
          <a:lstStyle/>
          <a:p>
            <a:r>
              <a:rPr lang="en-US" sz="2400" dirty="0"/>
              <a:t>Concurrent Planning, 2 of 3</a:t>
            </a:r>
          </a:p>
        </p:txBody>
      </p:sp>
      <p:pic>
        <p:nvPicPr>
          <p:cNvPr id="16" name="Picture 2">
            <a:extLst>
              <a:ext uri="{FF2B5EF4-FFF2-40B4-BE49-F238E27FC236}">
                <a16:creationId xmlns:a16="http://schemas.microsoft.com/office/drawing/2014/main" id="{07D29C60-7F53-4C3C-85CE-2A17DC8C5DA6}"/>
              </a:ext>
              <a:ext uri="{C183D7F6-B498-43B3-948B-1728B52AA6E4}">
                <adec:decorative xmlns:adec="http://schemas.microsoft.com/office/drawing/2017/decorative" val="1"/>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079" t="62384" r="12460"/>
          <a:stretch/>
        </p:blipFill>
        <p:spPr bwMode="auto">
          <a:xfrm>
            <a:off x="436181" y="3178757"/>
            <a:ext cx="3779308" cy="36792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reen directional sign with a word PLAN A and a white arrow pointing to right">
            <a:extLst>
              <a:ext uri="{FF2B5EF4-FFF2-40B4-BE49-F238E27FC236}">
                <a16:creationId xmlns:a16="http://schemas.microsoft.com/office/drawing/2014/main" id="{0DF11258-17ED-4C30-8757-2379FD9ED4D6}"/>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1079" t="18577" r="12460" b="39460"/>
          <a:stretch/>
        </p:blipFill>
        <p:spPr bwMode="auto">
          <a:xfrm>
            <a:off x="436181" y="1848118"/>
            <a:ext cx="3779308" cy="1330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E3F420-F2A6-4491-B04E-23934055E54C}"/>
              </a:ext>
            </a:extLst>
          </p:cNvPr>
          <p:cNvSpPr txBox="1"/>
          <p:nvPr/>
        </p:nvSpPr>
        <p:spPr>
          <a:xfrm>
            <a:off x="731190" y="2137485"/>
            <a:ext cx="2263633" cy="769441"/>
          </a:xfrm>
          <a:prstGeom prst="rect">
            <a:avLst/>
          </a:prstGeom>
          <a:noFill/>
        </p:spPr>
        <p:txBody>
          <a:bodyPr wrap="none" rtlCol="0" anchor="ctr">
            <a:spAutoFit/>
          </a:bodyPr>
          <a:lstStyle/>
          <a:p>
            <a:pPr algn="ctr"/>
            <a:r>
              <a:rPr lang="en-US" sz="4400" b="1" dirty="0">
                <a:solidFill>
                  <a:schemeClr val="bg1"/>
                </a:solidFill>
              </a:rPr>
              <a:t>PLAN A</a:t>
            </a:r>
          </a:p>
        </p:txBody>
      </p:sp>
      <p:sp>
        <p:nvSpPr>
          <p:cNvPr id="13" name="Content Placeholder 5">
            <a:extLst>
              <a:ext uri="{FF2B5EF4-FFF2-40B4-BE49-F238E27FC236}">
                <a16:creationId xmlns:a16="http://schemas.microsoft.com/office/drawing/2014/main" id="{DF3487C0-9133-4A3E-BD9F-615DB5E9835D}"/>
              </a:ext>
            </a:extLst>
          </p:cNvPr>
          <p:cNvSpPr txBox="1">
            <a:spLocks/>
          </p:cNvSpPr>
          <p:nvPr/>
        </p:nvSpPr>
        <p:spPr>
          <a:xfrm>
            <a:off x="4215489" y="1923419"/>
            <a:ext cx="4492330" cy="1251284"/>
          </a:xfrm>
          <a:prstGeom prst="rect">
            <a:avLst/>
          </a:prstGeom>
          <a:solidFill>
            <a:schemeClr val="bg2">
              <a:lumMod val="90000"/>
              <a:alpha val="50000"/>
            </a:schemeClr>
          </a:solidFill>
        </p:spPr>
        <p:txBody>
          <a:bodyPr vert="horz" wrap="square" lIns="18288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buNone/>
            </a:pPr>
            <a:r>
              <a:rPr lang="en-US" sz="2400" b="1" dirty="0"/>
              <a:t>REUNIFICATION</a:t>
            </a:r>
            <a:br>
              <a:rPr lang="en-US" sz="2400" dirty="0"/>
            </a:br>
            <a:r>
              <a:rPr lang="en-US" sz="2000" dirty="0"/>
              <a:t>Primary permanency plan</a:t>
            </a:r>
            <a:endParaRPr lang="en-US" sz="2400" dirty="0"/>
          </a:p>
        </p:txBody>
      </p:sp>
      <p:pic>
        <p:nvPicPr>
          <p:cNvPr id="17" name="Picture 2" descr="Green directional sign with a word PLAN B and a white arrow pointing to right">
            <a:extLst>
              <a:ext uri="{FF2B5EF4-FFF2-40B4-BE49-F238E27FC236}">
                <a16:creationId xmlns:a16="http://schemas.microsoft.com/office/drawing/2014/main" id="{16CA67A1-926E-4CD1-AF37-7C1ECC8011A5}"/>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1079" t="18577" r="12460" b="39460"/>
          <a:stretch/>
        </p:blipFill>
        <p:spPr bwMode="auto">
          <a:xfrm>
            <a:off x="415164" y="4134654"/>
            <a:ext cx="3779308" cy="1330638"/>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45AD5A7F-D530-411A-9152-A03AC39E8AA4}"/>
              </a:ext>
              <a:ext uri="{C183D7F6-B498-43B3-948B-1728B52AA6E4}">
                <adec:decorative xmlns:adec="http://schemas.microsoft.com/office/drawing/2017/decorative" val="1"/>
              </a:ext>
            </a:extLst>
          </p:cNvPr>
          <p:cNvSpPr/>
          <p:nvPr/>
        </p:nvSpPr>
        <p:spPr>
          <a:xfrm>
            <a:off x="3033049" y="2239759"/>
            <a:ext cx="755374" cy="56489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FEFE916-4AE7-4707-AD7D-B5FA3EED7AB1}"/>
              </a:ext>
            </a:extLst>
          </p:cNvPr>
          <p:cNvSpPr txBox="1"/>
          <p:nvPr/>
        </p:nvSpPr>
        <p:spPr>
          <a:xfrm>
            <a:off x="720707" y="4415253"/>
            <a:ext cx="2284600" cy="769441"/>
          </a:xfrm>
          <a:prstGeom prst="rect">
            <a:avLst/>
          </a:prstGeom>
          <a:noFill/>
        </p:spPr>
        <p:txBody>
          <a:bodyPr wrap="none" rtlCol="0" anchor="ctr">
            <a:spAutoFit/>
          </a:bodyPr>
          <a:lstStyle/>
          <a:p>
            <a:pPr algn="ctr"/>
            <a:r>
              <a:rPr lang="en-US" sz="4400" b="1" dirty="0">
                <a:solidFill>
                  <a:schemeClr val="bg1"/>
                </a:solidFill>
              </a:rPr>
              <a:t>PLAN B</a:t>
            </a:r>
          </a:p>
        </p:txBody>
      </p:sp>
      <p:sp>
        <p:nvSpPr>
          <p:cNvPr id="9" name="Content Placeholder 5">
            <a:extLst>
              <a:ext uri="{FF2B5EF4-FFF2-40B4-BE49-F238E27FC236}">
                <a16:creationId xmlns:a16="http://schemas.microsoft.com/office/drawing/2014/main" id="{6D135894-88DA-417F-B38D-7F2467BB7BA3}"/>
              </a:ext>
            </a:extLst>
          </p:cNvPr>
          <p:cNvSpPr txBox="1">
            <a:spLocks/>
          </p:cNvSpPr>
          <p:nvPr/>
        </p:nvSpPr>
        <p:spPr>
          <a:xfrm>
            <a:off x="4194472" y="4204543"/>
            <a:ext cx="4492330" cy="1251284"/>
          </a:xfrm>
          <a:prstGeom prst="rect">
            <a:avLst/>
          </a:prstGeom>
          <a:solidFill>
            <a:schemeClr val="bg2">
              <a:lumMod val="90000"/>
              <a:alpha val="50000"/>
            </a:schemeClr>
          </a:solidFill>
        </p:spPr>
        <p:txBody>
          <a:bodyPr vert="horz" wrap="square" lIns="18288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buFont typeface="Wingdings 2" pitchFamily="18" charset="2"/>
              <a:buNone/>
            </a:pPr>
            <a:r>
              <a:rPr lang="en-US" sz="2400" b="1" dirty="0"/>
              <a:t>CONCURRENT PLANNING </a:t>
            </a:r>
            <a:br>
              <a:rPr lang="en-US" sz="2400" dirty="0"/>
            </a:br>
            <a:r>
              <a:rPr lang="en-US" sz="2000" dirty="0"/>
              <a:t>Other permanency options</a:t>
            </a:r>
            <a:endParaRPr lang="en-US" sz="2400" dirty="0"/>
          </a:p>
        </p:txBody>
      </p:sp>
      <p:sp>
        <p:nvSpPr>
          <p:cNvPr id="4" name="Slide Number Placeholder 3">
            <a:extLst>
              <a:ext uri="{FF2B5EF4-FFF2-40B4-BE49-F238E27FC236}">
                <a16:creationId xmlns:a16="http://schemas.microsoft.com/office/drawing/2014/main" id="{34039ABD-C2A9-4CD8-9DF9-742B19164C39}"/>
              </a:ext>
            </a:extLst>
          </p:cNvPr>
          <p:cNvSpPr>
            <a:spLocks noGrp="1"/>
          </p:cNvSpPr>
          <p:nvPr>
            <p:ph type="sldNum" sz="quarter" idx="12"/>
          </p:nvPr>
        </p:nvSpPr>
        <p:spPr/>
        <p:txBody>
          <a:bodyPr/>
          <a:lstStyle/>
          <a:p>
            <a:fld id="{773137DE-5778-4973-8EC8-21DEEF19827C}" type="slidenum">
              <a:rPr lang="en-US" smtClean="0"/>
              <a:pPr/>
              <a:t>21</a:t>
            </a:fld>
            <a:endParaRPr lang="en-US" dirty="0"/>
          </a:p>
        </p:txBody>
      </p:sp>
      <p:sp>
        <p:nvSpPr>
          <p:cNvPr id="11" name="Arrow: Right 10">
            <a:extLst>
              <a:ext uri="{FF2B5EF4-FFF2-40B4-BE49-F238E27FC236}">
                <a16:creationId xmlns:a16="http://schemas.microsoft.com/office/drawing/2014/main" id="{D12AB782-B7B0-4DD0-8D94-2520BFDA433A}"/>
              </a:ext>
              <a:ext uri="{C183D7F6-B498-43B3-948B-1728B52AA6E4}">
                <adec:decorative xmlns:adec="http://schemas.microsoft.com/office/drawing/2017/decorative" val="1"/>
              </a:ext>
            </a:extLst>
          </p:cNvPr>
          <p:cNvSpPr/>
          <p:nvPr/>
        </p:nvSpPr>
        <p:spPr>
          <a:xfrm>
            <a:off x="3033049" y="4517527"/>
            <a:ext cx="755374" cy="56489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56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B3027-5426-444E-B767-2DAA1BE7A74B}"/>
              </a:ext>
            </a:extLst>
          </p:cNvPr>
          <p:cNvSpPr>
            <a:spLocks noGrp="1"/>
          </p:cNvSpPr>
          <p:nvPr>
            <p:ph type="title"/>
          </p:nvPr>
        </p:nvSpPr>
        <p:spPr/>
        <p:txBody>
          <a:bodyPr/>
          <a:lstStyle/>
          <a:p>
            <a:r>
              <a:rPr lang="en-US" sz="2400" dirty="0"/>
              <a:t>Concurrent Planning, 3 of 3</a:t>
            </a:r>
          </a:p>
        </p:txBody>
      </p:sp>
      <p:pic>
        <p:nvPicPr>
          <p:cNvPr id="9" name="Picture 2" descr="Green directional sign with a word PLAN B and a white arrow pointing to right">
            <a:extLst>
              <a:ext uri="{FF2B5EF4-FFF2-40B4-BE49-F238E27FC236}">
                <a16:creationId xmlns:a16="http://schemas.microsoft.com/office/drawing/2014/main" id="{4475C8F3-C94A-4E6A-9B4F-EBDDF1BE7708}"/>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079" t="18577" r="12460" b="39460"/>
          <a:stretch/>
        </p:blipFill>
        <p:spPr bwMode="auto">
          <a:xfrm>
            <a:off x="436181" y="2640833"/>
            <a:ext cx="3779308" cy="1330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0B77D2A-5B96-4252-BF19-F442403CBFC4}"/>
              </a:ext>
              <a:ext uri="{C183D7F6-B498-43B3-948B-1728B52AA6E4}">
                <adec:decorative xmlns:adec="http://schemas.microsoft.com/office/drawing/2017/decorative" val="1"/>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1079" t="62384" r="12460" b="8104"/>
          <a:stretch/>
        </p:blipFill>
        <p:spPr bwMode="auto">
          <a:xfrm>
            <a:off x="436181" y="3971471"/>
            <a:ext cx="3779308" cy="28865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C964F0-6EDD-4297-A02C-4758840C6B22}"/>
              </a:ext>
            </a:extLst>
          </p:cNvPr>
          <p:cNvSpPr txBox="1"/>
          <p:nvPr/>
        </p:nvSpPr>
        <p:spPr>
          <a:xfrm>
            <a:off x="720706" y="2921432"/>
            <a:ext cx="2284601" cy="769441"/>
          </a:xfrm>
          <a:prstGeom prst="rect">
            <a:avLst/>
          </a:prstGeom>
          <a:noFill/>
        </p:spPr>
        <p:txBody>
          <a:bodyPr wrap="none" rtlCol="0" anchor="ctr">
            <a:spAutoFit/>
          </a:bodyPr>
          <a:lstStyle/>
          <a:p>
            <a:pPr algn="ctr"/>
            <a:r>
              <a:rPr lang="en-US" sz="4400" b="1" dirty="0">
                <a:solidFill>
                  <a:schemeClr val="bg1"/>
                </a:solidFill>
              </a:rPr>
              <a:t>PLAN B</a:t>
            </a:r>
          </a:p>
        </p:txBody>
      </p:sp>
      <p:sp>
        <p:nvSpPr>
          <p:cNvPr id="16" name="Content Placeholder 5">
            <a:extLst>
              <a:ext uri="{FF2B5EF4-FFF2-40B4-BE49-F238E27FC236}">
                <a16:creationId xmlns:a16="http://schemas.microsoft.com/office/drawing/2014/main" id="{3E53B0A5-B50A-4E25-88F3-74A793FCAEC8}"/>
              </a:ext>
            </a:extLst>
          </p:cNvPr>
          <p:cNvSpPr txBox="1">
            <a:spLocks/>
          </p:cNvSpPr>
          <p:nvPr/>
        </p:nvSpPr>
        <p:spPr>
          <a:xfrm>
            <a:off x="4182438" y="2732877"/>
            <a:ext cx="4492330" cy="3186660"/>
          </a:xfrm>
          <a:prstGeom prst="rect">
            <a:avLst/>
          </a:prstGeom>
          <a:solidFill>
            <a:schemeClr val="bg2">
              <a:lumMod val="90000"/>
              <a:alpha val="50000"/>
            </a:schemeClr>
          </a:solidFill>
        </p:spPr>
        <p:txBody>
          <a:bodyPr vert="horz" wrap="square" lIns="18288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buNone/>
            </a:pPr>
            <a:r>
              <a:rPr lang="en-US" sz="2400" b="1" dirty="0"/>
              <a:t>GOALS OF </a:t>
            </a:r>
            <a:br>
              <a:rPr lang="en-US" sz="2400" b="1" dirty="0"/>
            </a:br>
            <a:r>
              <a:rPr lang="en-US" sz="2400" b="1" dirty="0"/>
              <a:t>CONCURRENT PLANNING </a:t>
            </a:r>
          </a:p>
          <a:p>
            <a:pPr>
              <a:buFont typeface="Wingdings" panose="05000000000000000000" pitchFamily="2" charset="2"/>
              <a:buChar char="§"/>
            </a:pPr>
            <a:r>
              <a:rPr lang="en-US" sz="2400" dirty="0"/>
              <a:t>Consider other permanency options if reunification is not possible.</a:t>
            </a:r>
          </a:p>
          <a:p>
            <a:pPr>
              <a:buFont typeface="Wingdings" panose="05000000000000000000" pitchFamily="2" charset="2"/>
              <a:buChar char="§"/>
            </a:pPr>
            <a:r>
              <a:rPr lang="en-US" sz="2400" dirty="0"/>
              <a:t>Minimize moves for the child.</a:t>
            </a:r>
          </a:p>
          <a:p>
            <a:pPr>
              <a:buFont typeface="Wingdings" panose="05000000000000000000" pitchFamily="2" charset="2"/>
              <a:buChar char="§"/>
            </a:pPr>
            <a:r>
              <a:rPr lang="en-US" sz="2400" dirty="0"/>
              <a:t>Respect existing relationships.</a:t>
            </a:r>
          </a:p>
        </p:txBody>
      </p:sp>
      <p:sp>
        <p:nvSpPr>
          <p:cNvPr id="13" name="Arrow: Right 12">
            <a:extLst>
              <a:ext uri="{FF2B5EF4-FFF2-40B4-BE49-F238E27FC236}">
                <a16:creationId xmlns:a16="http://schemas.microsoft.com/office/drawing/2014/main" id="{DA54656B-118D-404E-B661-2B7A50EA6049}"/>
              </a:ext>
              <a:ext uri="{C183D7F6-B498-43B3-948B-1728B52AA6E4}">
                <adec:decorative xmlns:adec="http://schemas.microsoft.com/office/drawing/2017/decorative" val="1"/>
              </a:ext>
            </a:extLst>
          </p:cNvPr>
          <p:cNvSpPr/>
          <p:nvPr/>
        </p:nvSpPr>
        <p:spPr>
          <a:xfrm>
            <a:off x="3033049" y="3023706"/>
            <a:ext cx="755374" cy="56489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4039ABD-C2A9-4CD8-9DF9-742B19164C39}"/>
              </a:ext>
            </a:extLst>
          </p:cNvPr>
          <p:cNvSpPr>
            <a:spLocks noGrp="1"/>
          </p:cNvSpPr>
          <p:nvPr>
            <p:ph type="sldNum" sz="quarter" idx="12"/>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273556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D36EE7-BDEA-46F5-AF5B-4321E15DA258}"/>
              </a:ext>
            </a:extLst>
          </p:cNvPr>
          <p:cNvSpPr>
            <a:spLocks noGrp="1"/>
          </p:cNvSpPr>
          <p:nvPr>
            <p:ph type="title"/>
          </p:nvPr>
        </p:nvSpPr>
        <p:spPr>
          <a:xfrm>
            <a:off x="686003" y="555258"/>
            <a:ext cx="7722166" cy="1054394"/>
          </a:xfrm>
        </p:spPr>
        <p:txBody>
          <a:bodyPr/>
          <a:lstStyle/>
          <a:p>
            <a:r>
              <a:rPr lang="en-US" sz="2400" dirty="0"/>
              <a:t>Creating a Successful reunification</a:t>
            </a:r>
          </a:p>
        </p:txBody>
      </p:sp>
      <p:pic>
        <p:nvPicPr>
          <p:cNvPr id="6" name="Picture 5" descr="Illustration of a video player with a play button">
            <a:extLst>
              <a:ext uri="{FF2B5EF4-FFF2-40B4-BE49-F238E27FC236}">
                <a16:creationId xmlns:a16="http://schemas.microsoft.com/office/drawing/2014/main" id="{3E81FCE5-DE86-4206-B531-70C5505D9F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49287" y="1847355"/>
            <a:ext cx="5645426" cy="4455387"/>
          </a:xfrm>
          <a:prstGeom prst="rect">
            <a:avLst/>
          </a:prstGeom>
        </p:spPr>
      </p:pic>
      <p:sp>
        <p:nvSpPr>
          <p:cNvPr id="2" name="Slide Number Placeholder 1">
            <a:extLst>
              <a:ext uri="{FF2B5EF4-FFF2-40B4-BE49-F238E27FC236}">
                <a16:creationId xmlns:a16="http://schemas.microsoft.com/office/drawing/2014/main" id="{76D4E4C0-5675-4790-85B1-0B94EBE6BA71}"/>
              </a:ext>
            </a:extLst>
          </p:cNvPr>
          <p:cNvSpPr>
            <a:spLocks noGrp="1"/>
          </p:cNvSpPr>
          <p:nvPr>
            <p:ph type="sldNum" sz="quarter" idx="4"/>
          </p:nvPr>
        </p:nvSpPr>
        <p:spPr/>
        <p:txBody>
          <a:bodyPr/>
          <a:lstStyle/>
          <a:p>
            <a:fld id="{773137DE-5778-4973-8EC8-21DEEF19827C}" type="slidenum">
              <a:rPr lang="en-US" smtClean="0"/>
              <a:pPr/>
              <a:t>23</a:t>
            </a:fld>
            <a:endParaRPr lang="en-US" dirty="0"/>
          </a:p>
        </p:txBody>
      </p:sp>
    </p:spTree>
    <p:extLst>
      <p:ext uri="{BB962C8B-B14F-4D97-AF65-F5344CB8AC3E}">
        <p14:creationId xmlns:p14="http://schemas.microsoft.com/office/powerpoint/2010/main" val="390653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E87DD3-A87D-4169-881F-33BCA2978E11}"/>
              </a:ext>
            </a:extLst>
          </p:cNvPr>
          <p:cNvSpPr>
            <a:spLocks noGrp="1"/>
          </p:cNvSpPr>
          <p:nvPr>
            <p:ph type="title"/>
          </p:nvPr>
        </p:nvSpPr>
        <p:spPr/>
        <p:txBody>
          <a:bodyPr/>
          <a:lstStyle/>
          <a:p>
            <a:r>
              <a:rPr lang="en-US" sz="2400" dirty="0"/>
              <a:t>Supporting reunification:</a:t>
            </a:r>
            <a:br>
              <a:rPr lang="en-US" sz="2400" dirty="0"/>
            </a:br>
            <a:r>
              <a:rPr lang="en-US" sz="2400" dirty="0"/>
              <a:t>visitation</a:t>
            </a:r>
          </a:p>
        </p:txBody>
      </p:sp>
      <p:pic>
        <p:nvPicPr>
          <p:cNvPr id="9218" name="Picture 2" descr="Photo of a young child">
            <a:extLst>
              <a:ext uri="{FF2B5EF4-FFF2-40B4-BE49-F238E27FC236}">
                <a16:creationId xmlns:a16="http://schemas.microsoft.com/office/drawing/2014/main" id="{350FAF3D-3936-481A-A073-92A5D7AB5F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99"/>
          <a:stretch/>
        </p:blipFill>
        <p:spPr bwMode="auto">
          <a:xfrm>
            <a:off x="2264228" y="2042528"/>
            <a:ext cx="4506685" cy="4205872"/>
          </a:xfrm>
          <a:prstGeom prst="ellipse">
            <a:avLst/>
          </a:prstGeom>
          <a:noFill/>
          <a:ln w="76200">
            <a:solidFill>
              <a:srgbClr val="C13420"/>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8B339F8-1F25-44EC-B38C-8D6F80F5CF99}"/>
              </a:ext>
            </a:extLst>
          </p:cNvPr>
          <p:cNvSpPr>
            <a:spLocks noGrp="1"/>
          </p:cNvSpPr>
          <p:nvPr>
            <p:ph type="sldNum" sz="quarter" idx="12"/>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133160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D4242CB-C432-4202-8230-8A0CDDF345A0}"/>
              </a:ext>
            </a:extLst>
          </p:cNvPr>
          <p:cNvSpPr txBox="1">
            <a:spLocks noGrp="1"/>
          </p:cNvSpPr>
          <p:nvPr>
            <p:ph type="title" idx="4294967295"/>
          </p:nvPr>
        </p:nvSpPr>
        <p:spPr>
          <a:xfrm>
            <a:off x="5153891" y="3020290"/>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rPr>
              <a:t>Chandra</a:t>
            </a:r>
          </a:p>
        </p:txBody>
      </p:sp>
      <p:pic>
        <p:nvPicPr>
          <p:cNvPr id="5" name="Picture 4" descr="Photo of Chandra.">
            <a:extLst>
              <a:ext uri="{FF2B5EF4-FFF2-40B4-BE49-F238E27FC236}">
                <a16:creationId xmlns:a16="http://schemas.microsoft.com/office/drawing/2014/main" id="{E5196324-90E9-4412-A6E8-29248D4818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8" t="6517" b="13710"/>
          <a:stretch/>
        </p:blipFill>
        <p:spPr bwMode="auto">
          <a:xfrm>
            <a:off x="457200" y="452438"/>
            <a:ext cx="4696691" cy="59483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14FC704-A98D-40CC-A47F-D1A50242A6E6}"/>
              </a:ext>
            </a:extLst>
          </p:cNvPr>
          <p:cNvSpPr>
            <a:spLocks noGrp="1"/>
          </p:cNvSpPr>
          <p:nvPr>
            <p:ph type="sldNum" sz="quarter" idx="4"/>
          </p:nvPr>
        </p:nvSpPr>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385492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5FA0B3-3C53-4D4A-A983-4225674D56C6}"/>
              </a:ext>
            </a:extLst>
          </p:cNvPr>
          <p:cNvSpPr>
            <a:spLocks noGrp="1"/>
          </p:cNvSpPr>
          <p:nvPr>
            <p:ph type="title"/>
          </p:nvPr>
        </p:nvSpPr>
        <p:spPr/>
        <p:txBody>
          <a:bodyPr/>
          <a:lstStyle/>
          <a:p>
            <a:r>
              <a:rPr lang="en-US" sz="2400" dirty="0"/>
              <a:t>Chandra: Suggested Responses</a:t>
            </a:r>
          </a:p>
        </p:txBody>
      </p:sp>
      <p:sp>
        <p:nvSpPr>
          <p:cNvPr id="2" name="Content Placeholder 1">
            <a:extLst>
              <a:ext uri="{FF2B5EF4-FFF2-40B4-BE49-F238E27FC236}">
                <a16:creationId xmlns:a16="http://schemas.microsoft.com/office/drawing/2014/main" id="{EF790B3C-3AC4-473B-A75F-C315E0E5E06F}"/>
              </a:ext>
            </a:extLst>
          </p:cNvPr>
          <p:cNvSpPr>
            <a:spLocks noGrp="1"/>
          </p:cNvSpPr>
          <p:nvPr>
            <p:ph idx="1"/>
          </p:nvPr>
        </p:nvSpPr>
        <p:spPr/>
        <p:txBody>
          <a:bodyPr>
            <a:noAutofit/>
          </a:bodyPr>
          <a:lstStyle/>
          <a:p>
            <a:r>
              <a:rPr lang="en-US" sz="2200" dirty="0"/>
              <a:t>I know this is hard for you, and you are disappointed.</a:t>
            </a:r>
          </a:p>
          <a:p>
            <a:r>
              <a:rPr lang="en-US" sz="2200" dirty="0"/>
              <a:t>Your mother has some struggles that she is not managing well right now, but that does not mean that she does not love you.</a:t>
            </a:r>
          </a:p>
          <a:p>
            <a:r>
              <a:rPr lang="en-US" sz="2200" dirty="0"/>
              <a:t>I am here to talk with you about your feelings whenever you want to talk.</a:t>
            </a:r>
          </a:p>
          <a:p>
            <a:r>
              <a:rPr lang="en-US" sz="2200" dirty="0"/>
              <a:t>Would you like to start writing in a journal so that you can put your feelings down on paper?”</a:t>
            </a:r>
          </a:p>
          <a:p>
            <a:r>
              <a:rPr lang="en-US" sz="2200" dirty="0"/>
              <a:t>Would you like to write a letter to your mother and tell her how you feel? You can keep the letter or send it to her-your choice.</a:t>
            </a:r>
          </a:p>
          <a:p>
            <a:r>
              <a:rPr lang="en-US" sz="2200" dirty="0"/>
              <a:t>Let’s call your caseworker/therapist and make an appointment to talk with them about what the plan is for you and your mother.</a:t>
            </a:r>
          </a:p>
        </p:txBody>
      </p:sp>
      <p:sp>
        <p:nvSpPr>
          <p:cNvPr id="4" name="Slide Number Placeholder 3">
            <a:extLst>
              <a:ext uri="{FF2B5EF4-FFF2-40B4-BE49-F238E27FC236}">
                <a16:creationId xmlns:a16="http://schemas.microsoft.com/office/drawing/2014/main" id="{414FC704-A98D-40CC-A47F-D1A50242A6E6}"/>
              </a:ext>
            </a:extLst>
          </p:cNvPr>
          <p:cNvSpPr>
            <a:spLocks noGrp="1"/>
          </p:cNvSpPr>
          <p:nvPr>
            <p:ph type="sldNum" sz="quarter" idx="4"/>
          </p:nvPr>
        </p:nvSpPr>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361906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466B6-630F-4D07-82F2-A233928FED2F}"/>
              </a:ext>
            </a:extLst>
          </p:cNvPr>
          <p:cNvSpPr>
            <a:spLocks noGrp="1"/>
          </p:cNvSpPr>
          <p:nvPr>
            <p:ph type="title"/>
          </p:nvPr>
        </p:nvSpPr>
        <p:spPr/>
        <p:txBody>
          <a:bodyPr/>
          <a:lstStyle/>
          <a:p>
            <a:r>
              <a:rPr lang="en-US" sz="2400" dirty="0"/>
              <a:t>Working With the Support Team</a:t>
            </a:r>
          </a:p>
        </p:txBody>
      </p:sp>
      <p:pic>
        <p:nvPicPr>
          <p:cNvPr id="7" name="Picture 2" descr="Support team working with a teenager">
            <a:extLst>
              <a:ext uri="{FF2B5EF4-FFF2-40B4-BE49-F238E27FC236}">
                <a16:creationId xmlns:a16="http://schemas.microsoft.com/office/drawing/2014/main" id="{5F373E7A-997B-4929-B081-1356926B4B16}"/>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4899" b="9794"/>
          <a:stretch/>
        </p:blipFill>
        <p:spPr bwMode="auto">
          <a:xfrm>
            <a:off x="469232" y="1720515"/>
            <a:ext cx="8229599" cy="46802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62BD90F-3977-4A99-8D4D-E82BF66154B0}"/>
              </a:ext>
            </a:extLst>
          </p:cNvPr>
          <p:cNvSpPr>
            <a:spLocks noGrp="1"/>
          </p:cNvSpPr>
          <p:nvPr>
            <p:ph type="sldNum" sz="quarter" idx="4"/>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88132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6CCC6-0931-4FB3-8E0D-ECB64CA7A643}"/>
              </a:ext>
            </a:extLst>
          </p:cNvPr>
          <p:cNvSpPr>
            <a:spLocks noGrp="1"/>
          </p:cNvSpPr>
          <p:nvPr>
            <p:ph type="title"/>
          </p:nvPr>
        </p:nvSpPr>
        <p:spPr/>
        <p:txBody>
          <a:bodyPr/>
          <a:lstStyle/>
          <a:p>
            <a:r>
              <a:rPr lang="en-US" sz="2400" dirty="0"/>
              <a:t>Your Role in the Support Team</a:t>
            </a:r>
          </a:p>
        </p:txBody>
      </p:sp>
      <p:pic>
        <p:nvPicPr>
          <p:cNvPr id="5" name="Picture 2" descr="Two case workers chatting.">
            <a:extLst>
              <a:ext uri="{FF2B5EF4-FFF2-40B4-BE49-F238E27FC236}">
                <a16:creationId xmlns:a16="http://schemas.microsoft.com/office/drawing/2014/main" id="{46C07856-82AE-45CE-9764-5374999EA187}"/>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8354" b="4709"/>
          <a:stretch/>
        </p:blipFill>
        <p:spPr bwMode="auto">
          <a:xfrm>
            <a:off x="457202" y="1720516"/>
            <a:ext cx="8247412" cy="4230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6D5AF2-A379-4154-8F7C-387DD209ECC1}"/>
              </a:ext>
            </a:extLst>
          </p:cNvPr>
          <p:cNvSpPr txBox="1"/>
          <p:nvPr/>
        </p:nvSpPr>
        <p:spPr>
          <a:xfrm>
            <a:off x="445169" y="5133618"/>
            <a:ext cx="8229599" cy="1015663"/>
          </a:xfrm>
          <a:prstGeom prst="rect">
            <a:avLst/>
          </a:prstGeom>
          <a:solidFill>
            <a:srgbClr val="C13420"/>
          </a:solidFill>
        </p:spPr>
        <p:txBody>
          <a:bodyPr wrap="square" lIns="731520" rtlCol="0">
            <a:spAutoFit/>
          </a:bodyPr>
          <a:lstStyle/>
          <a:p>
            <a:pPr marL="201168" indent="-173736">
              <a:buClr>
                <a:schemeClr val="bg1"/>
              </a:buClr>
              <a:buFont typeface="Wingdings" pitchFamily="2" charset="2"/>
              <a:buChar char="§"/>
            </a:pPr>
            <a:r>
              <a:rPr lang="en-US" sz="2000" dirty="0">
                <a:solidFill>
                  <a:schemeClr val="bg1"/>
                </a:solidFill>
              </a:rPr>
              <a:t>Communicate and coordinate with the caseworker.</a:t>
            </a:r>
          </a:p>
          <a:p>
            <a:pPr marL="201168" indent="-173736">
              <a:buClr>
                <a:schemeClr val="bg1"/>
              </a:buClr>
              <a:buFont typeface="Wingdings" pitchFamily="2" charset="2"/>
              <a:buChar char="§"/>
            </a:pPr>
            <a:r>
              <a:rPr lang="en-US" sz="2000" dirty="0">
                <a:solidFill>
                  <a:schemeClr val="bg1"/>
                </a:solidFill>
              </a:rPr>
              <a:t>Report safety issues and concerns as well as positive aspects of a visit</a:t>
            </a:r>
          </a:p>
        </p:txBody>
      </p:sp>
      <p:sp>
        <p:nvSpPr>
          <p:cNvPr id="2" name="Slide Number Placeholder 1">
            <a:extLst>
              <a:ext uri="{FF2B5EF4-FFF2-40B4-BE49-F238E27FC236}">
                <a16:creationId xmlns:a16="http://schemas.microsoft.com/office/drawing/2014/main" id="{DDD36682-C251-46DE-94D2-9F1B408ADF70}"/>
              </a:ext>
            </a:extLst>
          </p:cNvPr>
          <p:cNvSpPr>
            <a:spLocks noGrp="1"/>
          </p:cNvSpPr>
          <p:nvPr>
            <p:ph type="sldNum" sz="quarter" idx="4"/>
          </p:nvPr>
        </p:nvSpPr>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364609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87BCD-AF23-4E4A-8452-0CAFB32BC740}"/>
              </a:ext>
            </a:extLst>
          </p:cNvPr>
          <p:cNvSpPr>
            <a:spLocks noGrp="1"/>
          </p:cNvSpPr>
          <p:nvPr>
            <p:ph type="title"/>
          </p:nvPr>
        </p:nvSpPr>
        <p:spPr/>
        <p:txBody>
          <a:bodyPr/>
          <a:lstStyle/>
          <a:p>
            <a:r>
              <a:rPr lang="en-US" sz="2400" dirty="0"/>
              <a:t>Supporting the Child</a:t>
            </a:r>
          </a:p>
        </p:txBody>
      </p:sp>
      <p:pic>
        <p:nvPicPr>
          <p:cNvPr id="6" name="Picture 2" descr="A child hugging a parent.">
            <a:extLst>
              <a:ext uri="{FF2B5EF4-FFF2-40B4-BE49-F238E27FC236}">
                <a16:creationId xmlns:a16="http://schemas.microsoft.com/office/drawing/2014/main" id="{8ADC73F5-B072-4B2E-8E11-1F43F08154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81" b="13322"/>
          <a:stretch/>
        </p:blipFill>
        <p:spPr bwMode="auto">
          <a:xfrm>
            <a:off x="452007" y="1720516"/>
            <a:ext cx="8222761" cy="44071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C5A46D7C-0D8F-4307-9026-1CAB77006B25}"/>
              </a:ext>
            </a:extLst>
          </p:cNvPr>
          <p:cNvSpPr>
            <a:spLocks noGrp="1"/>
          </p:cNvSpPr>
          <p:nvPr>
            <p:ph idx="1"/>
          </p:nvPr>
        </p:nvSpPr>
        <p:spPr>
          <a:xfrm>
            <a:off x="454246" y="5669280"/>
            <a:ext cx="8222762" cy="731520"/>
          </a:xfrm>
          <a:solidFill>
            <a:srgbClr val="C13420"/>
          </a:solidFill>
        </p:spPr>
        <p:txBody>
          <a:bodyPr anchor="ctr">
            <a:noAutofit/>
          </a:bodyPr>
          <a:lstStyle/>
          <a:p>
            <a:pPr marL="34925" indent="0" algn="ctr">
              <a:buNone/>
            </a:pPr>
            <a:r>
              <a:rPr lang="en-US" sz="2400" dirty="0">
                <a:solidFill>
                  <a:schemeClr val="bg1"/>
                </a:solidFill>
              </a:rPr>
              <a:t>Most children have a strong bond with their parent.</a:t>
            </a:r>
          </a:p>
        </p:txBody>
      </p:sp>
      <p:sp>
        <p:nvSpPr>
          <p:cNvPr id="4" name="Slide Number Placeholder 3">
            <a:extLst>
              <a:ext uri="{FF2B5EF4-FFF2-40B4-BE49-F238E27FC236}">
                <a16:creationId xmlns:a16="http://schemas.microsoft.com/office/drawing/2014/main" id="{A477E2DC-68EF-4EE1-9DB7-6E880CDC3B85}"/>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219514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358112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87BCD-AF23-4E4A-8452-0CAFB32BC740}"/>
              </a:ext>
            </a:extLst>
          </p:cNvPr>
          <p:cNvSpPr>
            <a:spLocks noGrp="1"/>
          </p:cNvSpPr>
          <p:nvPr>
            <p:ph type="title"/>
          </p:nvPr>
        </p:nvSpPr>
        <p:spPr/>
        <p:txBody>
          <a:bodyPr/>
          <a:lstStyle/>
          <a:p>
            <a:r>
              <a:rPr lang="en-US" sz="2400" dirty="0"/>
              <a:t>Supporting the Child, continued</a:t>
            </a:r>
          </a:p>
        </p:txBody>
      </p:sp>
      <p:pic>
        <p:nvPicPr>
          <p:cNvPr id="7" name="Picture 2" descr="Parents arguing in the background while a child has her hands on the forehead in sadness.">
            <a:extLst>
              <a:ext uri="{FF2B5EF4-FFF2-40B4-BE49-F238E27FC236}">
                <a16:creationId xmlns:a16="http://schemas.microsoft.com/office/drawing/2014/main" id="{0F2D0112-E715-44AB-BD55-7573B96CBA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32" b="13370"/>
          <a:stretch/>
        </p:blipFill>
        <p:spPr bwMode="auto">
          <a:xfrm>
            <a:off x="454246" y="1732234"/>
            <a:ext cx="8224661" cy="44191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92C74270-9B62-6846-B4A5-4ABDA420404C}"/>
              </a:ext>
            </a:extLst>
          </p:cNvPr>
          <p:cNvSpPr txBox="1">
            <a:spLocks/>
          </p:cNvSpPr>
          <p:nvPr/>
        </p:nvSpPr>
        <p:spPr>
          <a:xfrm>
            <a:off x="452006" y="5419898"/>
            <a:ext cx="8222762" cy="731520"/>
          </a:xfrm>
          <a:prstGeom prst="rect">
            <a:avLst/>
          </a:prstGeom>
          <a:solidFill>
            <a:srgbClr val="C13420"/>
          </a:solidFill>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2400" dirty="0">
                <a:solidFill>
                  <a:schemeClr val="bg1"/>
                </a:solidFill>
              </a:rPr>
              <a:t>A few children do not wish to return.</a:t>
            </a:r>
          </a:p>
        </p:txBody>
      </p:sp>
      <p:sp>
        <p:nvSpPr>
          <p:cNvPr id="4" name="Slide Number Placeholder 3">
            <a:extLst>
              <a:ext uri="{FF2B5EF4-FFF2-40B4-BE49-F238E27FC236}">
                <a16:creationId xmlns:a16="http://schemas.microsoft.com/office/drawing/2014/main" id="{A477E2DC-68EF-4EE1-9DB7-6E880CDC3B85}"/>
              </a:ext>
            </a:extLst>
          </p:cNvPr>
          <p:cNvSpPr>
            <a:spLocks noGrp="1"/>
          </p:cNvSpPr>
          <p:nvPr>
            <p:ph type="sldNum" sz="quarter" idx="12"/>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90914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awing of a light bulb.">
            <a:extLst>
              <a:ext uri="{FF2B5EF4-FFF2-40B4-BE49-F238E27FC236}">
                <a16:creationId xmlns:a16="http://schemas.microsoft.com/office/drawing/2014/main" id="{2A11401B-1209-4F16-9C81-BF0786A0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86" y="1092509"/>
            <a:ext cx="2441090" cy="3051362"/>
          </a:xfrm>
          <a:prstGeom prst="rect">
            <a:avLst/>
          </a:prstGeom>
        </p:spPr>
      </p:pic>
      <p:sp>
        <p:nvSpPr>
          <p:cNvPr id="8" name="Title 14">
            <a:extLst>
              <a:ext uri="{FF2B5EF4-FFF2-40B4-BE49-F238E27FC236}">
                <a16:creationId xmlns:a16="http://schemas.microsoft.com/office/drawing/2014/main" id="{A7F90D1F-0A26-4A3F-8B6C-B18F7442B65C}"/>
              </a:ext>
            </a:extLst>
          </p:cNvPr>
          <p:cNvSpPr txBox="1">
            <a:spLocks noGrp="1"/>
          </p:cNvSpPr>
          <p:nvPr>
            <p:ph type="title" idx="4294967295"/>
          </p:nvPr>
        </p:nvSpPr>
        <p:spPr>
          <a:xfrm>
            <a:off x="457200" y="3429000"/>
            <a:ext cx="4103370" cy="2965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113" normalizeH="0" baseline="0" noProof="0" dirty="0">
                <a:ln>
                  <a:noFill/>
                </a:ln>
                <a:solidFill>
                  <a:schemeClr val="tx2">
                    <a:lumMod val="50000"/>
                  </a:schemeClr>
                </a:solidFill>
                <a:effectLst/>
                <a:uLnTx/>
                <a:uFillTx/>
                <a:latin typeface="Arial Rounded MT Bold"/>
                <a:ea typeface="+mj-ea"/>
                <a:cs typeface="Arial Rounded MT Bold"/>
              </a:rPr>
              <a:t>Reflection/ Relevance</a:t>
            </a:r>
          </a:p>
        </p:txBody>
      </p:sp>
      <p:sp>
        <p:nvSpPr>
          <p:cNvPr id="7" name="Content Placeholder 6">
            <a:extLst>
              <a:ext uri="{FF2B5EF4-FFF2-40B4-BE49-F238E27FC236}">
                <a16:creationId xmlns:a16="http://schemas.microsoft.com/office/drawing/2014/main" id="{22ED7F0F-E9E8-443D-9859-2131A883F0F7}"/>
              </a:ext>
            </a:extLst>
          </p:cNvPr>
          <p:cNvSpPr>
            <a:spLocks noGrp="1"/>
          </p:cNvSpPr>
          <p:nvPr>
            <p:ph sz="quarter" idx="10"/>
          </p:nvPr>
        </p:nvSpPr>
        <p:spPr>
          <a:xfrm>
            <a:off x="4779226" y="452438"/>
            <a:ext cx="4103371" cy="5948361"/>
          </a:xfrm>
        </p:spPr>
        <p:txBody>
          <a:bodyPr rIns="365760" anchor="ctr">
            <a:normAutofit/>
          </a:bodyPr>
          <a:lstStyle/>
          <a:p>
            <a:pPr marL="34288" lvl="0" indent="0">
              <a:buNone/>
            </a:pPr>
            <a:r>
              <a:rPr lang="en-US" sz="2400" dirty="0"/>
              <a:t>Think about a child you know and care about, and imagine the child is in foster care living in your home. </a:t>
            </a:r>
          </a:p>
          <a:p>
            <a:pPr marL="34288" lvl="0" indent="0">
              <a:buNone/>
            </a:pPr>
            <a:endParaRPr lang="en-US" sz="2000" dirty="0"/>
          </a:p>
          <a:p>
            <a:pPr marL="34288" lvl="0" indent="0">
              <a:buNone/>
            </a:pPr>
            <a:r>
              <a:rPr lang="en-US" sz="2000" dirty="0"/>
              <a:t>Answer the following questions: </a:t>
            </a:r>
          </a:p>
          <a:p>
            <a:pPr lvl="0">
              <a:buFont typeface="Wingdings" pitchFamily="2" charset="2"/>
              <a:buChar char="§"/>
            </a:pPr>
            <a:r>
              <a:rPr lang="en-US" sz="2000" dirty="0"/>
              <a:t>How will you participate in reunification activities ?</a:t>
            </a:r>
          </a:p>
          <a:p>
            <a:pPr lvl="0"/>
            <a:r>
              <a:rPr lang="en-US" sz="2000" dirty="0"/>
              <a:t>How will you support parents and other family members? </a:t>
            </a:r>
          </a:p>
          <a:p>
            <a:pPr lvl="0"/>
            <a:r>
              <a:rPr lang="en-US" sz="2000" dirty="0"/>
              <a:t>How will you support the child after they return home?</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109183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E820DBD-491B-4978-BD7A-BA93270E434D}"/>
              </a:ext>
            </a:extLst>
          </p:cNvPr>
          <p:cNvSpPr txBox="1">
            <a:spLocks noGrp="1"/>
          </p:cNvSpPr>
          <p:nvPr>
            <p:ph type="title" idx="4294967295"/>
          </p:nvPr>
        </p:nvSpPr>
        <p:spPr>
          <a:xfrm>
            <a:off x="1299916" y="3429000"/>
            <a:ext cx="78440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C13420"/>
                </a:solidFill>
                <a:effectLst/>
                <a:uLnTx/>
                <a:uFillTx/>
                <a:latin typeface="Arial Rounded MT Bold"/>
                <a:ea typeface="+mj-ea"/>
                <a:cs typeface="Arial Rounded MT Bold"/>
              </a:rPr>
              <a:t>SECTION 4: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0" i="0" u="none" strike="noStrike" kern="1200" cap="none" spc="113" normalizeH="0" baseline="0" noProof="0" dirty="0">
                <a:ln>
                  <a:noFill/>
                </a:ln>
                <a:solidFill>
                  <a:srgbClr val="183250"/>
                </a:solidFill>
                <a:effectLst/>
                <a:uLnTx/>
                <a:uFillTx/>
                <a:latin typeface="Arial Rounded MT Bold"/>
                <a:ea typeface="+mj-ea"/>
                <a:cs typeface="Arial Rounded MT Bold"/>
              </a:rPr>
              <a:t>WRAP-UP</a:t>
            </a:r>
          </a:p>
        </p:txBody>
      </p:sp>
      <p:sp>
        <p:nvSpPr>
          <p:cNvPr id="3" name="Slide Number Placeholder 2">
            <a:extLst>
              <a:ext uri="{FF2B5EF4-FFF2-40B4-BE49-F238E27FC236}">
                <a16:creationId xmlns:a16="http://schemas.microsoft.com/office/drawing/2014/main" id="{28A0F870-C7EC-4CF2-A546-C12CE72E4E83}"/>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3167411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761"/>
            <a:ext cx="9144000" cy="4007519"/>
          </a:xfrm>
          <a:prstGeom prst="rect">
            <a:avLst/>
          </a:prstGeom>
        </p:spPr>
      </p:pic>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33</a:t>
            </a:fld>
            <a:endParaRPr lang="en-US" dirty="0"/>
          </a:p>
        </p:txBody>
      </p:sp>
    </p:spTree>
    <p:extLst>
      <p:ext uri="{BB962C8B-B14F-4D97-AF65-F5344CB8AC3E}">
        <p14:creationId xmlns:p14="http://schemas.microsoft.com/office/powerpoint/2010/main" val="366934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171931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28973" y="6456363"/>
            <a:ext cx="322262" cy="246062"/>
          </a:xfrm>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146353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D5F325-C475-4D9D-B37F-4018666ACC8F}"/>
              </a:ext>
            </a:extLst>
          </p:cNvPr>
          <p:cNvSpPr>
            <a:spLocks noGrp="1"/>
          </p:cNvSpPr>
          <p:nvPr>
            <p:ph type="title" idx="4294967295"/>
          </p:nvPr>
        </p:nvSpPr>
        <p:spPr>
          <a:xfrm>
            <a:off x="488950" y="3429000"/>
            <a:ext cx="81661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a:t>
            </a: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1906668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051A9-6E9C-E441-A5D2-6BA38A19A1E7}"/>
              </a:ext>
            </a:extLst>
          </p:cNvPr>
          <p:cNvSpPr>
            <a:spLocks noGrp="1"/>
          </p:cNvSpPr>
          <p:nvPr>
            <p:ph type="title"/>
          </p:nvPr>
        </p:nvSpPr>
        <p:spPr/>
        <p:txBody>
          <a:bodyPr/>
          <a:lstStyle/>
          <a:p>
            <a:r>
              <a:rPr lang="en-US" dirty="0"/>
              <a:t>Addendum for kinship caregivers</a:t>
            </a:r>
          </a:p>
        </p:txBody>
      </p:sp>
      <p:sp>
        <p:nvSpPr>
          <p:cNvPr id="4" name="Content Placeholder 3">
            <a:extLst>
              <a:ext uri="{FF2B5EF4-FFF2-40B4-BE49-F238E27FC236}">
                <a16:creationId xmlns:a16="http://schemas.microsoft.com/office/drawing/2014/main" id="{DAB49912-FBF0-9E4B-AC65-5D69F99D2D50}"/>
              </a:ext>
            </a:extLst>
          </p:cNvPr>
          <p:cNvSpPr>
            <a:spLocks noGrp="1"/>
          </p:cNvSpPr>
          <p:nvPr>
            <p:ph idx="1"/>
          </p:nvPr>
        </p:nvSpPr>
        <p:spPr/>
        <p:txBody>
          <a:bodyPr>
            <a:normAutofit/>
          </a:bodyPr>
          <a:lstStyle/>
          <a:p>
            <a:pPr marL="34925" indent="0">
              <a:buNone/>
            </a:pPr>
            <a:r>
              <a:rPr lang="en-US" sz="2400" dirty="0"/>
              <a:t>There is addendum material for this theme for kinship caregivers. </a:t>
            </a:r>
          </a:p>
        </p:txBody>
      </p:sp>
      <p:sp>
        <p:nvSpPr>
          <p:cNvPr id="2" name="Slide Number Placeholder 1">
            <a:extLst>
              <a:ext uri="{FF2B5EF4-FFF2-40B4-BE49-F238E27FC236}">
                <a16:creationId xmlns:a16="http://schemas.microsoft.com/office/drawing/2014/main" id="{A0656B10-389D-D84E-B89B-0CAC668E4E52}"/>
              </a:ext>
            </a:extLst>
          </p:cNvPr>
          <p:cNvSpPr>
            <a:spLocks noGrp="1"/>
          </p:cNvSpPr>
          <p:nvPr>
            <p:ph type="sldNum" sz="quarter" idx="4"/>
          </p:nvPr>
        </p:nvSpPr>
        <p:spPr/>
        <p:txBody>
          <a:bodyPr/>
          <a:lstStyle/>
          <a:p>
            <a:fld id="{773137DE-5778-4973-8EC8-21DEEF19827C}" type="slidenum">
              <a:rPr lang="en-US" smtClean="0"/>
              <a:pPr/>
              <a:t>37</a:t>
            </a:fld>
            <a:endParaRPr lang="en-US" dirty="0"/>
          </a:p>
        </p:txBody>
      </p:sp>
    </p:spTree>
    <p:extLst>
      <p:ext uri="{BB962C8B-B14F-4D97-AF65-F5344CB8AC3E}">
        <p14:creationId xmlns:p14="http://schemas.microsoft.com/office/powerpoint/2010/main" val="4198583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awing of a light bulb">
            <a:extLst>
              <a:ext uri="{FF2B5EF4-FFF2-40B4-BE49-F238E27FC236}">
                <a16:creationId xmlns:a16="http://schemas.microsoft.com/office/drawing/2014/main" id="{2A11401B-1209-4F16-9C81-BF0786A0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86" y="1092509"/>
            <a:ext cx="2441090" cy="3051362"/>
          </a:xfrm>
          <a:prstGeom prst="rect">
            <a:avLst/>
          </a:prstGeom>
        </p:spPr>
      </p:pic>
      <p:sp>
        <p:nvSpPr>
          <p:cNvPr id="8" name="Title 14">
            <a:extLst>
              <a:ext uri="{FF2B5EF4-FFF2-40B4-BE49-F238E27FC236}">
                <a16:creationId xmlns:a16="http://schemas.microsoft.com/office/drawing/2014/main" id="{A7F90D1F-0A26-4A3F-8B6C-B18F7442B65C}"/>
              </a:ext>
            </a:extLst>
          </p:cNvPr>
          <p:cNvSpPr txBox="1">
            <a:spLocks noGrp="1"/>
          </p:cNvSpPr>
          <p:nvPr>
            <p:ph type="title" idx="4294967295"/>
          </p:nvPr>
        </p:nvSpPr>
        <p:spPr>
          <a:xfrm>
            <a:off x="457200" y="3429000"/>
            <a:ext cx="4103370" cy="2965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113" normalizeH="0" baseline="0" noProof="0" dirty="0">
                <a:ln>
                  <a:noFill/>
                </a:ln>
                <a:solidFill>
                  <a:schemeClr val="tx2">
                    <a:lumMod val="50000"/>
                  </a:schemeClr>
                </a:solidFill>
                <a:effectLst/>
                <a:uLnTx/>
                <a:uFillTx/>
                <a:latin typeface="Arial Rounded MT Bold"/>
                <a:ea typeface="+mj-ea"/>
                <a:cs typeface="Arial Rounded MT Bold"/>
              </a:rPr>
              <a:t>Reflection/ Relevance</a:t>
            </a:r>
          </a:p>
        </p:txBody>
      </p:sp>
      <p:sp>
        <p:nvSpPr>
          <p:cNvPr id="7" name="Content Placeholder 6">
            <a:extLst>
              <a:ext uri="{FF2B5EF4-FFF2-40B4-BE49-F238E27FC236}">
                <a16:creationId xmlns:a16="http://schemas.microsoft.com/office/drawing/2014/main" id="{22ED7F0F-E9E8-443D-9859-2131A883F0F7}"/>
              </a:ext>
            </a:extLst>
          </p:cNvPr>
          <p:cNvSpPr>
            <a:spLocks noGrp="1"/>
          </p:cNvSpPr>
          <p:nvPr>
            <p:ph sz="quarter" idx="10"/>
          </p:nvPr>
        </p:nvSpPr>
        <p:spPr>
          <a:xfrm>
            <a:off x="4779226" y="452438"/>
            <a:ext cx="4103371" cy="5948361"/>
          </a:xfrm>
        </p:spPr>
        <p:txBody>
          <a:bodyPr rIns="365760" anchor="ctr">
            <a:normAutofit/>
          </a:bodyPr>
          <a:lstStyle/>
          <a:p>
            <a:pPr marL="34288" lvl="0" indent="0">
              <a:buNone/>
            </a:pPr>
            <a:r>
              <a:rPr lang="en-US" sz="2400" dirty="0"/>
              <a:t>Think about a child you know and care about, and imagine the child is living in your home. If you are already caring for a related child, think about this child during the activity.</a:t>
            </a:r>
          </a:p>
          <a:p>
            <a:pPr marL="34288" lvl="0" indent="0">
              <a:buNone/>
            </a:pPr>
            <a:endParaRPr lang="en-US" sz="2000" dirty="0"/>
          </a:p>
          <a:p>
            <a:pPr marL="34288" lvl="0" indent="0">
              <a:buNone/>
            </a:pPr>
            <a:r>
              <a:rPr lang="en-US" sz="2000" dirty="0"/>
              <a:t>Answer the following questions: </a:t>
            </a:r>
          </a:p>
          <a:p>
            <a:pPr lvl="0">
              <a:buFont typeface="Wingdings" pitchFamily="2" charset="2"/>
              <a:buChar char="§"/>
            </a:pPr>
            <a:r>
              <a:rPr lang="en-US" sz="2000" dirty="0"/>
              <a:t>How will you participate in reunification activities ?</a:t>
            </a:r>
          </a:p>
          <a:p>
            <a:pPr lvl="0"/>
            <a:r>
              <a:rPr lang="en-US" sz="2000" dirty="0"/>
              <a:t>How will you support parents and other family members? </a:t>
            </a:r>
          </a:p>
          <a:p>
            <a:pPr lvl="0"/>
            <a:r>
              <a:rPr lang="en-US" sz="2000" dirty="0"/>
              <a:t>How will you support the child after they return home?</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324428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140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211121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746365"/>
          </a:xfrm>
        </p:spPr>
        <p:txBody>
          <a:bodyPr/>
          <a:lstStyle/>
          <a:p>
            <a:r>
              <a:rPr lang="en-US" sz="1800" dirty="0">
                <a:solidFill>
                  <a:srgbClr val="183250"/>
                </a:solidFill>
              </a:rPr>
              <a:t>Welcome to the national training and Development Curriculum for foster and adoptive parents</a:t>
            </a:r>
          </a:p>
        </p:txBody>
      </p:sp>
      <p:pic>
        <p:nvPicPr>
          <p:cNvPr id="6" name="Picture 5"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90E802A0-8D4F-4E90-9AF5-AE80522D91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812594" y="1269766"/>
            <a:ext cx="7163006" cy="5080000"/>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42309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27F35-0D63-F143-84B2-CE58B67FB541}"/>
              </a:ext>
            </a:extLst>
          </p:cNvPr>
          <p:cNvSpPr>
            <a:spLocks noGrp="1"/>
          </p:cNvSpPr>
          <p:nvPr>
            <p:ph type="title"/>
          </p:nvPr>
        </p:nvSpPr>
        <p:spPr>
          <a:xfrm>
            <a:off x="1299917" y="2403943"/>
            <a:ext cx="7639546" cy="1828800"/>
          </a:xfrm>
        </p:spPr>
        <p:txBody>
          <a:bodyPr anchor="b"/>
          <a:lstStyle/>
          <a:p>
            <a:r>
              <a:rPr lang="en-US" dirty="0"/>
              <a:t>REUNIFICATION - THE PRIMARY PERMANENCY PLANNING GOAL </a:t>
            </a:r>
          </a:p>
        </p:txBody>
      </p:sp>
      <p:sp>
        <p:nvSpPr>
          <p:cNvPr id="2" name="Subtitle 1">
            <a:extLst>
              <a:ext uri="{FF2B5EF4-FFF2-40B4-BE49-F238E27FC236}">
                <a16:creationId xmlns:a16="http://schemas.microsoft.com/office/drawing/2014/main" id="{F1404ADE-E82C-3047-BF88-2F63F07ACF9F}"/>
              </a:ext>
            </a:extLst>
          </p:cNvPr>
          <p:cNvSpPr>
            <a:spLocks noGrp="1"/>
          </p:cNvSpPr>
          <p:nvPr>
            <p:ph type="subTitle" idx="1"/>
          </p:nvPr>
        </p:nvSpPr>
        <p:spPr>
          <a:xfrm>
            <a:off x="1421411" y="4232743"/>
            <a:ext cx="4143828" cy="598460"/>
          </a:xfrm>
        </p:spPr>
        <p:txBody>
          <a:body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z="800" dirty="0"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7" t="2357" r="2357" b="-2357"/>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5A10D93-FF4F-41C5-A766-7971486CC007}"/>
              </a:ext>
            </a:extLst>
          </p:cNvPr>
          <p:cNvSpPr txBox="1">
            <a:spLocks noGrp="1"/>
          </p:cNvSpPr>
          <p:nvPr>
            <p:ph type="title" idx="4294967295"/>
          </p:nvPr>
        </p:nvSpPr>
        <p:spPr>
          <a:xfrm>
            <a:off x="1299916" y="3429000"/>
            <a:ext cx="78440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C13420"/>
                </a:solidFill>
                <a:effectLst/>
                <a:uLnTx/>
                <a:uFillTx/>
                <a:latin typeface="Arial Rounded MT Bold"/>
                <a:ea typeface="+mj-ea"/>
                <a:cs typeface="Arial Rounded MT Bold"/>
              </a:rPr>
              <a:t>SECTION 1: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0" i="0" u="none" strike="noStrike" kern="1200" cap="none" spc="113" normalizeH="0" baseline="0" noProof="0" dirty="0">
                <a:ln>
                  <a:noFill/>
                </a:ln>
                <a:solidFill>
                  <a:srgbClr val="183250"/>
                </a:solidFill>
                <a:effectLst/>
                <a:uLnTx/>
                <a:uFillTx/>
                <a:latin typeface="Arial Rounded MT Bold"/>
                <a:ea typeface="+mj-ea"/>
                <a:cs typeface="Arial Rounded MT Bold"/>
              </a:rPr>
              <a:t>INTRODUCTION: REUNIFICATION-THE PRIMARY PERMANENCY PLANNING GOAL</a:t>
            </a: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290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E09CEBA4ECDE4B863EB9F6BA654A15" ma:contentTypeVersion="12" ma:contentTypeDescription="Create a new document." ma:contentTypeScope="" ma:versionID="218424d9d51fd1fa9396da768bbb64bd">
  <xsd:schema xmlns:xsd="http://www.w3.org/2001/XMLSchema" xmlns:xs="http://www.w3.org/2001/XMLSchema" xmlns:p="http://schemas.microsoft.com/office/2006/metadata/properties" xmlns:ns2="6383c38a-6605-452c-98e3-ef7ac0272575" xmlns:ns3="7995afc9-12b0-45a6-aa05-2b61ee361d72" targetNamespace="http://schemas.microsoft.com/office/2006/metadata/properties" ma:root="true" ma:fieldsID="3ec225fa866e94cb0fa2164dd03cb499" ns2:_="" ns3:_="">
    <xsd:import namespace="6383c38a-6605-452c-98e3-ef7ac0272575"/>
    <xsd:import namespace="7995afc9-12b0-45a6-aa05-2b61ee361d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3c38a-6605-452c-98e3-ef7ac027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95afc9-12b0-45a6-aa05-2b61ee361d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2.xml><?xml version="1.0" encoding="utf-8"?>
<ds:datastoreItem xmlns:ds="http://schemas.openxmlformats.org/officeDocument/2006/customXml" ds:itemID="{3242CF63-7A02-49E7-A03F-3CCA56EC3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3c38a-6605-452c-98e3-ef7ac0272575"/>
    <ds:schemaRef ds:uri="7995afc9-12b0-45a6-aa05-2b61ee361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24255-8323-40CF-B34A-20252EC1E4A4}">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5e51fc44-e64a-46e0-9b4d-033d196ad6e9"/>
    <ds:schemaRef ds:uri="http://schemas.microsoft.com/office/infopath/2007/PartnerControls"/>
    <ds:schemaRef ds:uri="http://schemas.openxmlformats.org/package/2006/metadata/core-properties"/>
    <ds:schemaRef ds:uri="37d04a14-e956-49fe-9db6-b39b1d847ce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7757</TotalTime>
  <Words>8154</Words>
  <Application>Microsoft Office PowerPoint</Application>
  <PresentationFormat>On-screen Show (4:3)</PresentationFormat>
  <Paragraphs>619</Paragraphs>
  <Slides>38</Slides>
  <Notes>38</Notes>
  <HiddenSlides>6</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3_Grid</vt:lpstr>
      <vt:lpstr>REUNIFICATION - THE PRIMARY PERMANENCY PLANNING GOAL </vt:lpstr>
      <vt:lpstr>To prepare for the Class</vt:lpstr>
      <vt:lpstr>MATERIALS AND HANDOUTS</vt:lpstr>
      <vt:lpstr>Theme and competencies</vt:lpstr>
      <vt:lpstr>Suggested agenda</vt:lpstr>
      <vt:lpstr>Welcome to the national training and Development Curriculum for foster and adoptive parents</vt:lpstr>
      <vt:lpstr>REUNIFICATION - THE PRIMARY PERMANENCY PLANNING GOAL </vt:lpstr>
      <vt:lpstr>Place holder for slide with opening Quote</vt:lpstr>
      <vt:lpstr>SECTION 1:  INTRODUCTION: REUNIFICATION-THE PRIMARY PERMANENCY PLANNING GOAL</vt:lpstr>
      <vt:lpstr>Characteristics of successful foster and adoptive parents</vt:lpstr>
      <vt:lpstr>Characteristics for Reunification </vt:lpstr>
      <vt:lpstr>SECTION 2:  REUNIFICATION PROCESS</vt:lpstr>
      <vt:lpstr>What are Your Thoughts?</vt:lpstr>
      <vt:lpstr>The REUNIFICATION Process, 1 of 5</vt:lpstr>
      <vt:lpstr>The REUNIFICATION Process. 2 of 5</vt:lpstr>
      <vt:lpstr>The REUNIFICATION Process, 3 of 5</vt:lpstr>
      <vt:lpstr>The REUNIFICATION Process, 4 of 5</vt:lpstr>
      <vt:lpstr>The REUNIFICATION Process, 5 of 5</vt:lpstr>
      <vt:lpstr>SECTION 3:  PARTICIPATION IN REUNIFICATION PLANS</vt:lpstr>
      <vt:lpstr>Concurrent Planning, 1 of 3</vt:lpstr>
      <vt:lpstr>Concurrent Planning, 2 of 3</vt:lpstr>
      <vt:lpstr>Concurrent Planning, 3 of 3</vt:lpstr>
      <vt:lpstr>Creating a Successful reunification</vt:lpstr>
      <vt:lpstr>Supporting reunification: visitation</vt:lpstr>
      <vt:lpstr>CASE STUDY: Chandra</vt:lpstr>
      <vt:lpstr>Chandra: Suggested Responses</vt:lpstr>
      <vt:lpstr>Working With the Support Team</vt:lpstr>
      <vt:lpstr>Your Role in the Support Team</vt:lpstr>
      <vt:lpstr>Supporting the Child</vt:lpstr>
      <vt:lpstr>Supporting the Child, continued</vt:lpstr>
      <vt:lpstr>Reflection/ Relevance</vt:lpstr>
      <vt:lpstr>SECTION 4:  WRAP-UP</vt:lpstr>
      <vt:lpstr>LIFE-LONG Learning</vt:lpstr>
      <vt:lpstr>Place holder for slide with Closing Quote</vt:lpstr>
      <vt:lpstr>For more information, visit:</vt:lpstr>
      <vt:lpstr>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vt:lpstr>
      <vt:lpstr>Addendum for kinship caregivers</vt:lpstr>
      <vt:lpstr>Reflection/ Relevance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REUNIFICATION - THE PRIMARY PERMANENCY PLANNING GOAL </dc:title>
  <dc:creator>NTDC</dc:creator>
  <cp:lastModifiedBy>Chris Cotterman</cp:lastModifiedBy>
  <cp:revision>397</cp:revision>
  <cp:lastPrinted>2019-10-09T19:08:36Z</cp:lastPrinted>
  <dcterms:created xsi:type="dcterms:W3CDTF">2019-10-04T22:34:49Z</dcterms:created>
  <dcterms:modified xsi:type="dcterms:W3CDTF">2022-03-21T23:25:14Z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0x010100BBE09CEBA4ECDE4B863EB9F6BA654A15</vt:lpwstr>
  </property>
</Properties>
</file>