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804" r:id="rId1"/>
  </p:sldMasterIdLst>
  <p:notesMasterIdLst>
    <p:notesMasterId r:id="rId62"/>
  </p:notesMasterIdLst>
  <p:handoutMasterIdLst>
    <p:handoutMasterId r:id="rId63"/>
  </p:handoutMasterIdLst>
  <p:sldIdLst>
    <p:sldId id="256" r:id="rId2"/>
    <p:sldId id="295" r:id="rId3"/>
    <p:sldId id="275" r:id="rId4"/>
    <p:sldId id="291" r:id="rId5"/>
    <p:sldId id="276" r:id="rId6"/>
    <p:sldId id="257" r:id="rId7"/>
    <p:sldId id="280" r:id="rId8"/>
    <p:sldId id="258" r:id="rId9"/>
    <p:sldId id="263" r:id="rId10"/>
    <p:sldId id="281" r:id="rId11"/>
    <p:sldId id="282" r:id="rId12"/>
    <p:sldId id="283" r:id="rId13"/>
    <p:sldId id="292" r:id="rId14"/>
    <p:sldId id="290" r:id="rId15"/>
    <p:sldId id="296" r:id="rId16"/>
    <p:sldId id="414" r:id="rId17"/>
    <p:sldId id="415" r:id="rId18"/>
    <p:sldId id="416" r:id="rId19"/>
    <p:sldId id="417" r:id="rId20"/>
    <p:sldId id="418" r:id="rId21"/>
    <p:sldId id="419" r:id="rId22"/>
    <p:sldId id="420" r:id="rId23"/>
    <p:sldId id="421" r:id="rId24"/>
    <p:sldId id="422" r:id="rId25"/>
    <p:sldId id="423" r:id="rId26"/>
    <p:sldId id="424" r:id="rId27"/>
    <p:sldId id="425" r:id="rId28"/>
    <p:sldId id="293" r:id="rId29"/>
    <p:sldId id="303" r:id="rId30"/>
    <p:sldId id="327" r:id="rId31"/>
    <p:sldId id="304" r:id="rId32"/>
    <p:sldId id="328" r:id="rId33"/>
    <p:sldId id="288" r:id="rId34"/>
    <p:sldId id="329" r:id="rId35"/>
    <p:sldId id="330" r:id="rId36"/>
    <p:sldId id="335" r:id="rId37"/>
    <p:sldId id="331" r:id="rId38"/>
    <p:sldId id="332" r:id="rId39"/>
    <p:sldId id="333" r:id="rId40"/>
    <p:sldId id="334" r:id="rId41"/>
    <p:sldId id="348" r:id="rId42"/>
    <p:sldId id="413" r:id="rId43"/>
    <p:sldId id="349" r:id="rId44"/>
    <p:sldId id="339" r:id="rId45"/>
    <p:sldId id="389" r:id="rId46"/>
    <p:sldId id="368" r:id="rId47"/>
    <p:sldId id="398" r:id="rId48"/>
    <p:sldId id="340" r:id="rId49"/>
    <p:sldId id="391" r:id="rId50"/>
    <p:sldId id="409" r:id="rId51"/>
    <p:sldId id="410" r:id="rId52"/>
    <p:sldId id="411" r:id="rId53"/>
    <p:sldId id="412" r:id="rId54"/>
    <p:sldId id="392" r:id="rId55"/>
    <p:sldId id="393" r:id="rId56"/>
    <p:sldId id="394" r:id="rId57"/>
    <p:sldId id="399" r:id="rId58"/>
    <p:sldId id="396" r:id="rId59"/>
    <p:sldId id="397" r:id="rId60"/>
    <p:sldId id="395" r:id="rId61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0075B0"/>
    <a:srgbClr val="005782"/>
    <a:srgbClr val="004568"/>
    <a:srgbClr val="0083C4"/>
    <a:srgbClr val="006699"/>
    <a:srgbClr val="004D74"/>
    <a:srgbClr val="003366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40" autoAdjust="0"/>
    <p:restoredTop sz="86376" autoAdjust="0"/>
  </p:normalViewPr>
  <p:slideViewPr>
    <p:cSldViewPr>
      <p:cViewPr>
        <p:scale>
          <a:sx n="75" d="100"/>
          <a:sy n="75" d="100"/>
        </p:scale>
        <p:origin x="-1668" y="-918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73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blai16g\AppData\Local\Microsoft\Windows\Temporary%20Internet%20Files\Content.Outlook\0H20JN8M\ParksUrban_Rural_Summary%20(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blai16g\AppData\Local\Microsoft\Windows\Temporary%20Internet%20Files\Content.Outlook\0H20JN8M\ParksUrban_Rural_Summary%20(2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000"/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Sheet1!$N$5</c:f>
              <c:strCache>
                <c:ptCount val="1"/>
                <c:pt idx="0">
                  <c:v>MCO</c:v>
                </c:pt>
              </c:strCache>
            </c:strRef>
          </c:tx>
          <c:dPt>
            <c:idx val="0"/>
            <c:bubble3D val="0"/>
            <c:spPr>
              <a:solidFill>
                <a:srgbClr val="006699"/>
              </a:solidFill>
              <a:ln>
                <a:solidFill>
                  <a:srgbClr val="006699"/>
                </a:solidFill>
              </a:ln>
            </c:spPr>
          </c:dPt>
          <c:dPt>
            <c:idx val="1"/>
            <c:bubble3D val="0"/>
            <c:spPr>
              <a:solidFill>
                <a:schemeClr val="accent1"/>
              </a:solidFill>
            </c:spPr>
          </c:dPt>
          <c:dLbls>
            <c:dLbl>
              <c:idx val="1"/>
              <c:layout>
                <c:manualLayout>
                  <c:x val="0.14774912510936133"/>
                  <c:y val="-0.1259443113089124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  <a:latin typeface="Arial Black" panose="020B0A04020102020204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Sheet1!$O$4:$P$4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Sheet1!$O$5:$P$5</c:f>
              <c:numCache>
                <c:formatCode>0.00%</c:formatCode>
                <c:ptCount val="2"/>
                <c:pt idx="0">
                  <c:v>0.3044</c:v>
                </c:pt>
                <c:pt idx="1">
                  <c:v>0.6956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000"/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Sheet1!$N$6</c:f>
              <c:strCache>
                <c:ptCount val="1"/>
                <c:pt idx="0">
                  <c:v>FFS</c:v>
                </c:pt>
              </c:strCache>
            </c:strRef>
          </c:tx>
          <c:spPr>
            <a:solidFill>
              <a:srgbClr val="0099CC"/>
            </a:solidFill>
          </c:spPr>
          <c:dPt>
            <c:idx val="0"/>
            <c:bubble3D val="0"/>
            <c:spPr>
              <a:solidFill>
                <a:srgbClr val="006699"/>
              </a:solidFill>
              <a:ln>
                <a:solidFill>
                  <a:srgbClr val="006699"/>
                </a:solidFill>
              </a:ln>
            </c:spPr>
          </c:dPt>
          <c:dPt>
            <c:idx val="1"/>
            <c:bubble3D val="0"/>
            <c:spPr>
              <a:solidFill>
                <a:schemeClr val="accent1"/>
              </a:solidFill>
            </c:spPr>
          </c:dPt>
          <c:dLbls>
            <c:txPr>
              <a:bodyPr/>
              <a:lstStyle/>
              <a:p>
                <a:pPr algn="ctr">
                  <a:defRPr lang="en-US" sz="1400" b="0" i="0" u="none" strike="noStrike" kern="1200" baseline="0">
                    <a:solidFill>
                      <a:prstClr val="white"/>
                    </a:solidFill>
                    <a:latin typeface="Arial Black" panose="020B0A040201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Sheet1!$O$6:$P$6</c:f>
              <c:numCache>
                <c:formatCode>0.00%</c:formatCode>
                <c:ptCount val="2"/>
                <c:pt idx="0">
                  <c:v>0.76139999999999997</c:v>
                </c:pt>
                <c:pt idx="1">
                  <c:v>0.23860000000000001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1448331126750748E-2"/>
          <c:y val="2.7892950881139859E-2"/>
          <c:w val="0.91001172972847433"/>
          <c:h val="0.81209842519685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Sheet1!$B$24</c:f>
              <c:strCache>
                <c:ptCount val="1"/>
                <c:pt idx="0">
                  <c:v>FFS</c:v>
                </c:pt>
              </c:strCache>
            </c:strRef>
          </c:tx>
          <c:invertIfNegative val="0"/>
          <c:cat>
            <c:strRef>
              <c:f>Sheet1!$A$25:$A$32</c:f>
              <c:strCache>
                <c:ptCount val="8"/>
                <c:pt idx="0">
                  <c:v>Chlamydia Screening Women Ages 16-24</c:v>
                </c:pt>
                <c:pt idx="1">
                  <c:v>Breast Cancer Screening </c:v>
                </c:pt>
                <c:pt idx="2">
                  <c:v>Adolescent Well Visits</c:v>
                </c:pt>
                <c:pt idx="3">
                  <c:v>Postpartum Care Rate</c:v>
                </c:pt>
                <c:pt idx="4">
                  <c:v>Cervical Cancer Screening</c:v>
                </c:pt>
                <c:pt idx="5">
                  <c:v>Plan All-cause Readmission Rate</c:v>
                </c:pt>
                <c:pt idx="6">
                  <c:v>WC Visits Age 3-6 Years</c:v>
                </c:pt>
                <c:pt idx="7">
                  <c:v>WC Visits Age 0-15 Mos, 0 Visits</c:v>
                </c:pt>
              </c:strCache>
            </c:strRef>
          </c:cat>
          <c:val>
            <c:numRef>
              <c:f>Sheet1!$B$25:$B$32</c:f>
              <c:numCache>
                <c:formatCode>0.00%</c:formatCode>
                <c:ptCount val="8"/>
                <c:pt idx="0">
                  <c:v>0.39140000000000003</c:v>
                </c:pt>
                <c:pt idx="1">
                  <c:v>0.38550000000000001</c:v>
                </c:pt>
                <c:pt idx="2">
                  <c:v>0.33400000000000002</c:v>
                </c:pt>
                <c:pt idx="3">
                  <c:v>0.36720000000000003</c:v>
                </c:pt>
                <c:pt idx="4">
                  <c:v>0.55259999999999998</c:v>
                </c:pt>
                <c:pt idx="5">
                  <c:v>0.1205</c:v>
                </c:pt>
                <c:pt idx="6">
                  <c:v>0.56630000000000003</c:v>
                </c:pt>
                <c:pt idx="7">
                  <c:v>2.3099999999999999E-2</c:v>
                </c:pt>
              </c:numCache>
            </c:numRef>
          </c:val>
        </c:ser>
        <c:ser>
          <c:idx val="1"/>
          <c:order val="1"/>
          <c:tx>
            <c:strRef>
              <c:f>Sheet1!$C$24</c:f>
              <c:strCache>
                <c:ptCount val="1"/>
                <c:pt idx="0">
                  <c:v>MCO</c:v>
                </c:pt>
              </c:strCache>
            </c:strRef>
          </c:tx>
          <c:spPr>
            <a:solidFill>
              <a:srgbClr val="006699"/>
            </a:solidFill>
          </c:spPr>
          <c:invertIfNegative val="0"/>
          <c:cat>
            <c:strRef>
              <c:f>Sheet1!$A$25:$A$32</c:f>
              <c:strCache>
                <c:ptCount val="8"/>
                <c:pt idx="0">
                  <c:v>Chlamydia Screening Women Ages 16-24</c:v>
                </c:pt>
                <c:pt idx="1">
                  <c:v>Breast Cancer Screening </c:v>
                </c:pt>
                <c:pt idx="2">
                  <c:v>Adolescent Well Visits</c:v>
                </c:pt>
                <c:pt idx="3">
                  <c:v>Postpartum Care Rate</c:v>
                </c:pt>
                <c:pt idx="4">
                  <c:v>Cervical Cancer Screening</c:v>
                </c:pt>
                <c:pt idx="5">
                  <c:v>Plan All-cause Readmission Rate</c:v>
                </c:pt>
                <c:pt idx="6">
                  <c:v>WC Visits Age 3-6 Years</c:v>
                </c:pt>
                <c:pt idx="7">
                  <c:v>WC Visits Age 0-15 Mos, 0 Visits</c:v>
                </c:pt>
              </c:strCache>
            </c:strRef>
          </c:cat>
          <c:val>
            <c:numRef>
              <c:f>Sheet1!$C$25:$C$32</c:f>
              <c:numCache>
                <c:formatCode>0.00%</c:formatCode>
                <c:ptCount val="8"/>
                <c:pt idx="0">
                  <c:v>0.48320000000000002</c:v>
                </c:pt>
                <c:pt idx="1">
                  <c:v>0.45079999999999998</c:v>
                </c:pt>
                <c:pt idx="2">
                  <c:v>0.38979999999999998</c:v>
                </c:pt>
                <c:pt idx="3">
                  <c:v>0.4027</c:v>
                </c:pt>
                <c:pt idx="4">
                  <c:v>0.57130000000000003</c:v>
                </c:pt>
                <c:pt idx="5">
                  <c:v>0.1207</c:v>
                </c:pt>
                <c:pt idx="6">
                  <c:v>0.60980000000000001</c:v>
                </c:pt>
                <c:pt idx="7">
                  <c:v>2.58E-2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752512"/>
        <c:axId val="66754048"/>
      </c:barChart>
      <c:catAx>
        <c:axId val="66752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66754048"/>
        <c:crosses val="autoZero"/>
        <c:auto val="1"/>
        <c:lblAlgn val="ctr"/>
        <c:lblOffset val="100"/>
        <c:noMultiLvlLbl val="0"/>
      </c:catAx>
      <c:valAx>
        <c:axId val="66754048"/>
        <c:scaling>
          <c:orientation val="minMax"/>
          <c:max val="0.70000000000000007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66752512"/>
        <c:crosses val="autoZero"/>
        <c:crossBetween val="between"/>
        <c:minorUnit val="2.0000000000000004E-2"/>
      </c:valAx>
    </c:plotArea>
    <c:legend>
      <c:legendPos val="r"/>
      <c:layout>
        <c:manualLayout>
          <c:xMode val="edge"/>
          <c:yMode val="edge"/>
          <c:x val="0.89411492811186211"/>
          <c:y val="1.3771797360946322E-2"/>
          <c:w val="9.5560588112326664E-2"/>
          <c:h val="0.1088971057671845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800"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583229727862963E-2"/>
          <c:y val="2.7118146689997083E-2"/>
          <c:w val="0.91851913247686146"/>
          <c:h val="0.838467665500145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FFS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ACE Inhibitors/ARBs</c:v>
                </c:pt>
                <c:pt idx="1">
                  <c:v>Anticonvulsants</c:v>
                </c:pt>
                <c:pt idx="2">
                  <c:v>Diuretics</c:v>
                </c:pt>
                <c:pt idx="3">
                  <c:v>Antidepressant Med Mgmt - Acute Phase</c:v>
                </c:pt>
                <c:pt idx="4">
                  <c:v>Antidepressant Med Mgmt - Continuation Phase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0.77949999999999997</c:v>
                </c:pt>
                <c:pt idx="1">
                  <c:v>0.62350000000000005</c:v>
                </c:pt>
                <c:pt idx="2">
                  <c:v>0.82299999999999995</c:v>
                </c:pt>
                <c:pt idx="3">
                  <c:v>0.43209999999999998</c:v>
                </c:pt>
                <c:pt idx="4">
                  <c:v>0.223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MCO</c:v>
                </c:pt>
              </c:strCache>
            </c:strRef>
          </c:tx>
          <c:spPr>
            <a:solidFill>
              <a:srgbClr val="006699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ACE Inhibitors/ARBs</c:v>
                </c:pt>
                <c:pt idx="1">
                  <c:v>Anticonvulsants</c:v>
                </c:pt>
                <c:pt idx="2">
                  <c:v>Diuretics</c:v>
                </c:pt>
                <c:pt idx="3">
                  <c:v>Antidepressant Med Mgmt - Acute Phase</c:v>
                </c:pt>
                <c:pt idx="4">
                  <c:v>Antidepressant Med Mgmt - Continuation Phase</c:v>
                </c:pt>
              </c:strCache>
            </c:strRef>
          </c:cat>
          <c:val>
            <c:numRef>
              <c:f>Sheet1!$C$2:$C$6</c:f>
              <c:numCache>
                <c:formatCode>0.00%</c:formatCode>
                <c:ptCount val="5"/>
                <c:pt idx="0">
                  <c:v>0.72089999999999999</c:v>
                </c:pt>
                <c:pt idx="1">
                  <c:v>0.55620000000000003</c:v>
                </c:pt>
                <c:pt idx="2">
                  <c:v>0.72919999999999996</c:v>
                </c:pt>
                <c:pt idx="3">
                  <c:v>0.40710000000000002</c:v>
                </c:pt>
                <c:pt idx="4">
                  <c:v>0.2011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910080"/>
        <c:axId val="66911616"/>
      </c:barChart>
      <c:catAx>
        <c:axId val="66910080"/>
        <c:scaling>
          <c:orientation val="minMax"/>
        </c:scaling>
        <c:delete val="0"/>
        <c:axPos val="b"/>
        <c:majorTickMark val="out"/>
        <c:minorTickMark val="none"/>
        <c:tickLblPos val="nextTo"/>
        <c:crossAx val="66911616"/>
        <c:crosses val="autoZero"/>
        <c:auto val="1"/>
        <c:lblAlgn val="ctr"/>
        <c:lblOffset val="100"/>
        <c:noMultiLvlLbl val="0"/>
      </c:catAx>
      <c:valAx>
        <c:axId val="66911616"/>
        <c:scaling>
          <c:orientation val="minMax"/>
        </c:scaling>
        <c:delete val="0"/>
        <c:axPos val="l"/>
        <c:majorGridlines>
          <c:spPr>
            <a:ln w="3175">
              <a:solidFill>
                <a:schemeClr val="tx1">
                  <a:tint val="75000"/>
                  <a:shade val="80000"/>
                </a:schemeClr>
              </a:solidFill>
              <a:prstDash val="solid"/>
            </a:ln>
          </c:spPr>
        </c:majorGridlines>
        <c:numFmt formatCode="0.00%" sourceLinked="1"/>
        <c:majorTickMark val="out"/>
        <c:minorTickMark val="none"/>
        <c:tickLblPos val="nextTo"/>
        <c:crossAx val="66910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988925726389469"/>
          <c:y val="2.7093358121901428E-2"/>
          <c:w val="7.9824592238470188E-2"/>
          <c:h val="0.12405402449693788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txPr>
    <a:bodyPr/>
    <a:lstStyle/>
    <a:p>
      <a:pPr algn="ctr">
        <a:defRPr lang="en-US" sz="1200" b="1" i="0" u="none" strike="noStrike" kern="1200" baseline="0">
          <a:solidFill>
            <a:prstClr val="black"/>
          </a:solidFill>
          <a:latin typeface="Calibri" panose="020F0502020204030204" pitchFamily="34" charset="0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651150907021585E-2"/>
          <c:y val="2.9222587848160772E-2"/>
          <c:w val="0.91337247114022246"/>
          <c:h val="0.82633231480393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Sheet1!$B$13</c:f>
              <c:strCache>
                <c:ptCount val="1"/>
                <c:pt idx="0">
                  <c:v>FFS</c:v>
                </c:pt>
              </c:strCache>
            </c:strRef>
          </c:tx>
          <c:invertIfNegative val="0"/>
          <c:cat>
            <c:strRef>
              <c:f>Sheet1!$A$14:$A$18</c:f>
              <c:strCache>
                <c:ptCount val="5"/>
                <c:pt idx="0">
                  <c:v>Antipsychotic Adherence in Schizophrenia</c:v>
                </c:pt>
                <c:pt idx="1">
                  <c:v>Appropriate Asthma Meds</c:v>
                </c:pt>
                <c:pt idx="2">
                  <c:v>Well-child Visits Age 0-15 Mos, 6+ Visits</c:v>
                </c:pt>
                <c:pt idx="3">
                  <c:v>Hemoglobin A1c Testing</c:v>
                </c:pt>
                <c:pt idx="4">
                  <c:v>LDL-C Screening</c:v>
                </c:pt>
              </c:strCache>
            </c:strRef>
          </c:cat>
          <c:val>
            <c:numRef>
              <c:f>Sheet1!$B$14:$B$18</c:f>
              <c:numCache>
                <c:formatCode>0.00%</c:formatCode>
                <c:ptCount val="5"/>
                <c:pt idx="0">
                  <c:v>0.38640000000000002</c:v>
                </c:pt>
                <c:pt idx="1">
                  <c:v>0.94289999999999996</c:v>
                </c:pt>
                <c:pt idx="2">
                  <c:v>0.66700000000000004</c:v>
                </c:pt>
                <c:pt idx="3">
                  <c:v>0.70799999999999996</c:v>
                </c:pt>
                <c:pt idx="4">
                  <c:v>0.51849999999999996</c:v>
                </c:pt>
              </c:numCache>
            </c:numRef>
          </c:val>
        </c:ser>
        <c:ser>
          <c:idx val="1"/>
          <c:order val="1"/>
          <c:tx>
            <c:strRef>
              <c:f>Sheet1!$C$13</c:f>
              <c:strCache>
                <c:ptCount val="1"/>
                <c:pt idx="0">
                  <c:v>MCO</c:v>
                </c:pt>
              </c:strCache>
            </c:strRef>
          </c:tx>
          <c:spPr>
            <a:solidFill>
              <a:srgbClr val="006699"/>
            </a:solidFill>
          </c:spPr>
          <c:invertIfNegative val="0"/>
          <c:cat>
            <c:strRef>
              <c:f>Sheet1!$A$14:$A$18</c:f>
              <c:strCache>
                <c:ptCount val="5"/>
                <c:pt idx="0">
                  <c:v>Antipsychotic Adherence in Schizophrenia</c:v>
                </c:pt>
                <c:pt idx="1">
                  <c:v>Appropriate Asthma Meds</c:v>
                </c:pt>
                <c:pt idx="2">
                  <c:v>Well-child Visits Age 0-15 Mos, 6+ Visits</c:v>
                </c:pt>
                <c:pt idx="3">
                  <c:v>Hemoglobin A1c Testing</c:v>
                </c:pt>
                <c:pt idx="4">
                  <c:v>LDL-C Screening</c:v>
                </c:pt>
              </c:strCache>
            </c:strRef>
          </c:cat>
          <c:val>
            <c:numRef>
              <c:f>Sheet1!$C$14:$C$18</c:f>
              <c:numCache>
                <c:formatCode>0.00%</c:formatCode>
                <c:ptCount val="5"/>
                <c:pt idx="0">
                  <c:v>0.34160000000000001</c:v>
                </c:pt>
                <c:pt idx="1">
                  <c:v>0.91739999999999999</c:v>
                </c:pt>
                <c:pt idx="2">
                  <c:v>0.62309999999999999</c:v>
                </c:pt>
                <c:pt idx="3">
                  <c:v>0.67430000000000001</c:v>
                </c:pt>
                <c:pt idx="4">
                  <c:v>0.47170000000000001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849984"/>
        <c:axId val="87880448"/>
      </c:barChart>
      <c:catAx>
        <c:axId val="87849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87880448"/>
        <c:crosses val="autoZero"/>
        <c:auto val="1"/>
        <c:lblAlgn val="ctr"/>
        <c:lblOffset val="100"/>
        <c:noMultiLvlLbl val="0"/>
      </c:catAx>
      <c:valAx>
        <c:axId val="8788044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Calibri" panose="020F0502020204030204" pitchFamily="34" charset="0"/>
              </a:defRPr>
            </a:pPr>
            <a:endParaRPr lang="en-US"/>
          </a:p>
        </c:txPr>
        <c:crossAx val="87849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187522356165656"/>
          <c:y val="3.0052297567281713E-2"/>
          <c:w val="7.3873133114997797E-2"/>
          <c:h val="0.11402475809926745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lang="en-US" sz="1400" b="0" i="0" u="none" strike="noStrike" kern="1200" baseline="0">
              <a:solidFill>
                <a:prstClr val="black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4C8796-CFF2-44FF-B6CB-3D4B6C452159}" type="doc">
      <dgm:prSet loTypeId="urn:microsoft.com/office/officeart/2005/8/layout/hProcess9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144C64F1-C4B5-4824-B00D-CC4DB2604979}">
      <dgm:prSet/>
      <dgm:spPr>
        <a:solidFill>
          <a:srgbClr val="0099CC"/>
        </a:solidFill>
        <a:ln>
          <a:solidFill>
            <a:schemeClr val="bg1"/>
          </a:solidFill>
        </a:ln>
      </dgm:spPr>
      <dgm:t>
        <a:bodyPr/>
        <a:lstStyle/>
        <a:p>
          <a:pPr rtl="0"/>
          <a:r>
            <a:rPr lang="en-US" dirty="0" smtClean="0">
              <a:latin typeface="Calibri" panose="020F0502020204030204" pitchFamily="34" charset="0"/>
            </a:rPr>
            <a:t>Prepare the RFP</a:t>
          </a:r>
        </a:p>
        <a:p>
          <a:pPr rtl="0"/>
          <a:r>
            <a:rPr lang="en-US" dirty="0" smtClean="0">
              <a:latin typeface="Calibri" panose="020F0502020204030204" pitchFamily="34" charset="0"/>
            </a:rPr>
            <a:t>26 weeks</a:t>
          </a:r>
          <a:endParaRPr lang="en-US" dirty="0">
            <a:latin typeface="Calibri" panose="020F0502020204030204" pitchFamily="34" charset="0"/>
          </a:endParaRPr>
        </a:p>
      </dgm:t>
    </dgm:pt>
    <dgm:pt modelId="{A257C49E-57BD-431F-842D-DD65723E5FB8}" type="parTrans" cxnId="{C6704DF5-F6C3-4B36-91B0-42B970011F75}">
      <dgm:prSet/>
      <dgm:spPr/>
      <dgm:t>
        <a:bodyPr/>
        <a:lstStyle/>
        <a:p>
          <a:endParaRPr lang="en-US"/>
        </a:p>
      </dgm:t>
    </dgm:pt>
    <dgm:pt modelId="{36409EAE-2A0A-4770-968F-31289492F49C}" type="sibTrans" cxnId="{C6704DF5-F6C3-4B36-91B0-42B970011F75}">
      <dgm:prSet/>
      <dgm:spPr/>
      <dgm:t>
        <a:bodyPr/>
        <a:lstStyle/>
        <a:p>
          <a:endParaRPr lang="en-US"/>
        </a:p>
      </dgm:t>
    </dgm:pt>
    <dgm:pt modelId="{69F3EDEE-6272-450D-94ED-D7A7EE24AD6A}">
      <dgm:prSet/>
      <dgm:spPr>
        <a:solidFill>
          <a:srgbClr val="0099CC"/>
        </a:solidFill>
        <a:ln>
          <a:solidFill>
            <a:schemeClr val="bg1"/>
          </a:solidFill>
        </a:ln>
      </dgm:spPr>
      <dgm:t>
        <a:bodyPr/>
        <a:lstStyle/>
        <a:p>
          <a:pPr rtl="0"/>
          <a:r>
            <a:rPr lang="en-US" dirty="0" smtClean="0">
              <a:latin typeface="Calibri" panose="020F0502020204030204" pitchFamily="34" charset="0"/>
            </a:rPr>
            <a:t>Bid the RFP </a:t>
          </a:r>
        </a:p>
        <a:p>
          <a:pPr rtl="0"/>
          <a:r>
            <a:rPr lang="en-US" dirty="0" smtClean="0">
              <a:latin typeface="Calibri" panose="020F0502020204030204" pitchFamily="34" charset="0"/>
            </a:rPr>
            <a:t>7 weeks</a:t>
          </a:r>
          <a:endParaRPr lang="en-US" dirty="0">
            <a:latin typeface="Calibri" panose="020F0502020204030204" pitchFamily="34" charset="0"/>
          </a:endParaRPr>
        </a:p>
      </dgm:t>
    </dgm:pt>
    <dgm:pt modelId="{9C767446-27EC-4964-91BF-BF934AD1EE10}" type="parTrans" cxnId="{F5D1DE9F-B38A-4595-AF5E-CD4555F85AA0}">
      <dgm:prSet/>
      <dgm:spPr/>
      <dgm:t>
        <a:bodyPr/>
        <a:lstStyle/>
        <a:p>
          <a:endParaRPr lang="en-US"/>
        </a:p>
      </dgm:t>
    </dgm:pt>
    <dgm:pt modelId="{A02BF680-81B9-4525-B19F-C387A861066A}" type="sibTrans" cxnId="{F5D1DE9F-B38A-4595-AF5E-CD4555F85AA0}">
      <dgm:prSet/>
      <dgm:spPr/>
      <dgm:t>
        <a:bodyPr/>
        <a:lstStyle/>
        <a:p>
          <a:endParaRPr lang="en-US"/>
        </a:p>
      </dgm:t>
    </dgm:pt>
    <dgm:pt modelId="{607CBD54-AC44-41C7-BF42-ED5E969A60EA}">
      <dgm:prSet/>
      <dgm:spPr>
        <a:solidFill>
          <a:srgbClr val="0099CC"/>
        </a:solidFill>
        <a:ln>
          <a:solidFill>
            <a:schemeClr val="bg1"/>
          </a:solidFill>
        </a:ln>
      </dgm:spPr>
      <dgm:t>
        <a:bodyPr/>
        <a:lstStyle/>
        <a:p>
          <a:pPr rtl="0"/>
          <a:r>
            <a:rPr lang="en-US" dirty="0" smtClean="0">
              <a:latin typeface="Calibri" panose="020F0502020204030204" pitchFamily="34" charset="0"/>
            </a:rPr>
            <a:t>Award the RFP </a:t>
          </a:r>
        </a:p>
        <a:p>
          <a:pPr rtl="0"/>
          <a:r>
            <a:rPr lang="en-US" dirty="0" smtClean="0">
              <a:latin typeface="Calibri" panose="020F0502020204030204" pitchFamily="34" charset="0"/>
            </a:rPr>
            <a:t>7 weeks</a:t>
          </a:r>
          <a:endParaRPr lang="en-US" dirty="0">
            <a:latin typeface="Calibri" panose="020F0502020204030204" pitchFamily="34" charset="0"/>
          </a:endParaRPr>
        </a:p>
      </dgm:t>
    </dgm:pt>
    <dgm:pt modelId="{A2097CA8-0A0F-4ECF-9DA0-58D264F66662}" type="parTrans" cxnId="{FE2E4D88-743B-4329-A8D1-C4C2966D95F8}">
      <dgm:prSet/>
      <dgm:spPr/>
      <dgm:t>
        <a:bodyPr/>
        <a:lstStyle/>
        <a:p>
          <a:endParaRPr lang="en-US"/>
        </a:p>
      </dgm:t>
    </dgm:pt>
    <dgm:pt modelId="{D704252D-DF4D-4EEC-A423-DF1151D203D8}" type="sibTrans" cxnId="{FE2E4D88-743B-4329-A8D1-C4C2966D95F8}">
      <dgm:prSet/>
      <dgm:spPr/>
      <dgm:t>
        <a:bodyPr/>
        <a:lstStyle/>
        <a:p>
          <a:endParaRPr lang="en-US"/>
        </a:p>
      </dgm:t>
    </dgm:pt>
    <dgm:pt modelId="{FE28B718-3470-4FF1-9F53-973204C720DC}">
      <dgm:prSet/>
      <dgm:spPr>
        <a:solidFill>
          <a:srgbClr val="0099CC"/>
        </a:solidFill>
        <a:ln>
          <a:solidFill>
            <a:schemeClr val="bg1"/>
          </a:solidFill>
        </a:ln>
      </dgm:spPr>
      <dgm:t>
        <a:bodyPr/>
        <a:lstStyle/>
        <a:p>
          <a:pPr rtl="0"/>
          <a:r>
            <a:rPr lang="en-US" dirty="0" smtClean="0">
              <a:latin typeface="Calibri" panose="020F0502020204030204" pitchFamily="34" charset="0"/>
            </a:rPr>
            <a:t>Prepare to Enroll</a:t>
          </a:r>
        </a:p>
        <a:p>
          <a:pPr rtl="0"/>
          <a:r>
            <a:rPr lang="en-US" dirty="0" smtClean="0">
              <a:latin typeface="Calibri" panose="020F0502020204030204" pitchFamily="34" charset="0"/>
            </a:rPr>
            <a:t>6 weeks</a:t>
          </a:r>
          <a:endParaRPr lang="en-US" dirty="0">
            <a:latin typeface="Calibri" panose="020F0502020204030204" pitchFamily="34" charset="0"/>
          </a:endParaRPr>
        </a:p>
      </dgm:t>
    </dgm:pt>
    <dgm:pt modelId="{92F12749-3F2E-450F-9B81-A9B244CE8C6B}" type="parTrans" cxnId="{6431891C-6D6D-44E8-BDD0-0FDDCAF05809}">
      <dgm:prSet/>
      <dgm:spPr/>
      <dgm:t>
        <a:bodyPr/>
        <a:lstStyle/>
        <a:p>
          <a:endParaRPr lang="en-US"/>
        </a:p>
      </dgm:t>
    </dgm:pt>
    <dgm:pt modelId="{B2C9B2E5-CDB1-4033-A94F-03A46FEB2A65}" type="sibTrans" cxnId="{6431891C-6D6D-44E8-BDD0-0FDDCAF05809}">
      <dgm:prSet/>
      <dgm:spPr/>
      <dgm:t>
        <a:bodyPr/>
        <a:lstStyle/>
        <a:p>
          <a:endParaRPr lang="en-US"/>
        </a:p>
      </dgm:t>
    </dgm:pt>
    <dgm:pt modelId="{DDCACA2F-68B2-4C25-A2C2-340829C62ECC}">
      <dgm:prSet/>
      <dgm:spPr>
        <a:solidFill>
          <a:srgbClr val="0099CC"/>
        </a:solidFill>
        <a:ln>
          <a:solidFill>
            <a:schemeClr val="bg1"/>
          </a:solidFill>
        </a:ln>
      </dgm:spPr>
      <dgm:t>
        <a:bodyPr/>
        <a:lstStyle/>
        <a:p>
          <a:pPr rtl="0"/>
          <a:r>
            <a:rPr lang="en-US" dirty="0" smtClean="0">
              <a:latin typeface="Calibri" panose="020F0502020204030204" pitchFamily="34" charset="0"/>
            </a:rPr>
            <a:t>Enrollment &amp; Launch</a:t>
          </a:r>
        </a:p>
        <a:p>
          <a:pPr rtl="0"/>
          <a:r>
            <a:rPr lang="en-US" dirty="0" smtClean="0">
              <a:latin typeface="Calibri" panose="020F0502020204030204" pitchFamily="34" charset="0"/>
            </a:rPr>
            <a:t> 11 weeks</a:t>
          </a:r>
          <a:endParaRPr lang="en-US" dirty="0">
            <a:latin typeface="Calibri" panose="020F0502020204030204" pitchFamily="34" charset="0"/>
          </a:endParaRPr>
        </a:p>
      </dgm:t>
    </dgm:pt>
    <dgm:pt modelId="{4D6776DB-D0EF-49A9-B60C-5B52E619A6FB}" type="parTrans" cxnId="{FC61AB55-1550-4247-8CA8-FDE2174158D4}">
      <dgm:prSet/>
      <dgm:spPr/>
      <dgm:t>
        <a:bodyPr/>
        <a:lstStyle/>
        <a:p>
          <a:endParaRPr lang="en-US"/>
        </a:p>
      </dgm:t>
    </dgm:pt>
    <dgm:pt modelId="{6FCD1C0B-DBC8-4230-8EB5-7DCA724F1E5E}" type="sibTrans" cxnId="{FC61AB55-1550-4247-8CA8-FDE2174158D4}">
      <dgm:prSet/>
      <dgm:spPr/>
      <dgm:t>
        <a:bodyPr/>
        <a:lstStyle/>
        <a:p>
          <a:endParaRPr lang="en-US"/>
        </a:p>
      </dgm:t>
    </dgm:pt>
    <dgm:pt modelId="{F8DA904D-E5A8-49A9-B389-6E8219DD9584}">
      <dgm:prSet/>
      <dgm:spPr>
        <a:solidFill>
          <a:srgbClr val="0099CC"/>
        </a:solidFill>
        <a:ln>
          <a:solidFill>
            <a:schemeClr val="bg1"/>
          </a:solidFill>
        </a:ln>
      </dgm:spPr>
      <dgm:t>
        <a:bodyPr/>
        <a:lstStyle/>
        <a:p>
          <a:pPr rtl="0"/>
          <a:r>
            <a:rPr lang="en-US" dirty="0" smtClean="0">
              <a:latin typeface="Calibri" panose="020F0502020204030204" pitchFamily="34" charset="0"/>
            </a:rPr>
            <a:t>Total Process</a:t>
          </a:r>
        </a:p>
        <a:p>
          <a:pPr rtl="0"/>
          <a:r>
            <a:rPr lang="en-US" dirty="0" smtClean="0">
              <a:latin typeface="Calibri" panose="020F0502020204030204" pitchFamily="34" charset="0"/>
            </a:rPr>
            <a:t> 57 weeks</a:t>
          </a:r>
          <a:endParaRPr lang="en-US" dirty="0">
            <a:latin typeface="Calibri" panose="020F0502020204030204" pitchFamily="34" charset="0"/>
          </a:endParaRPr>
        </a:p>
      </dgm:t>
    </dgm:pt>
    <dgm:pt modelId="{997501CF-F936-4CEE-8525-943B0B06CCC5}" type="parTrans" cxnId="{0AC88D58-F876-4E83-92E2-59622F72A458}">
      <dgm:prSet/>
      <dgm:spPr/>
      <dgm:t>
        <a:bodyPr/>
        <a:lstStyle/>
        <a:p>
          <a:endParaRPr lang="en-US"/>
        </a:p>
      </dgm:t>
    </dgm:pt>
    <dgm:pt modelId="{AA219D73-8EA2-4EE9-8E15-0DB9ADB4B1F8}" type="sibTrans" cxnId="{0AC88D58-F876-4E83-92E2-59622F72A458}">
      <dgm:prSet/>
      <dgm:spPr/>
      <dgm:t>
        <a:bodyPr/>
        <a:lstStyle/>
        <a:p>
          <a:endParaRPr lang="en-US"/>
        </a:p>
      </dgm:t>
    </dgm:pt>
    <dgm:pt modelId="{93C325E6-68C3-4800-AB94-033A893C6EBD}" type="pres">
      <dgm:prSet presAssocID="{C64C8796-CFF2-44FF-B6CB-3D4B6C45215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1FCC89-7F16-4C59-8147-545F726180CA}" type="pres">
      <dgm:prSet presAssocID="{C64C8796-CFF2-44FF-B6CB-3D4B6C452159}" presName="arrow" presStyleLbl="bgShp" presStyleIdx="0" presStyleCnt="1" custScaleX="117647"/>
      <dgm:spPr/>
      <dgm:t>
        <a:bodyPr/>
        <a:lstStyle/>
        <a:p>
          <a:endParaRPr lang="en-US"/>
        </a:p>
      </dgm:t>
    </dgm:pt>
    <dgm:pt modelId="{8B22886B-221E-4ACC-B059-C8DE3D52BBA3}" type="pres">
      <dgm:prSet presAssocID="{C64C8796-CFF2-44FF-B6CB-3D4B6C452159}" presName="linearProcess" presStyleCnt="0"/>
      <dgm:spPr/>
      <dgm:t>
        <a:bodyPr/>
        <a:lstStyle/>
        <a:p>
          <a:endParaRPr lang="en-US"/>
        </a:p>
      </dgm:t>
    </dgm:pt>
    <dgm:pt modelId="{B006F84F-CD82-43E8-AFF2-F09FF92AE62C}" type="pres">
      <dgm:prSet presAssocID="{144C64F1-C4B5-4824-B00D-CC4DB2604979}" presName="textNode" presStyleLbl="node1" presStyleIdx="0" presStyleCnt="6" custScaleX="104059" custScaleY="78039" custLinFactX="1876" custLinFactNeighborX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6A925B-F886-41AF-BE8C-F7F11157A367}" type="pres">
      <dgm:prSet presAssocID="{36409EAE-2A0A-4770-968F-31289492F49C}" presName="sibTrans" presStyleCnt="0"/>
      <dgm:spPr/>
      <dgm:t>
        <a:bodyPr/>
        <a:lstStyle/>
        <a:p>
          <a:endParaRPr lang="en-US"/>
        </a:p>
      </dgm:t>
    </dgm:pt>
    <dgm:pt modelId="{E392FBDE-C53A-4C17-9D6E-76A8BEF62E52}" type="pres">
      <dgm:prSet presAssocID="{69F3EDEE-6272-450D-94ED-D7A7EE24AD6A}" presName="textNode" presStyleLbl="node1" presStyleIdx="1" presStyleCnt="6" custScaleY="78039" custLinFactX="-473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CC976F-A6F0-4E31-BD6A-A9BFAFDFC9DA}" type="pres">
      <dgm:prSet presAssocID="{A02BF680-81B9-4525-B19F-C387A861066A}" presName="sibTrans" presStyleCnt="0"/>
      <dgm:spPr/>
      <dgm:t>
        <a:bodyPr/>
        <a:lstStyle/>
        <a:p>
          <a:endParaRPr lang="en-US"/>
        </a:p>
      </dgm:t>
    </dgm:pt>
    <dgm:pt modelId="{D23A4CFF-AA80-40A0-9550-61A11D2B3632}" type="pres">
      <dgm:prSet presAssocID="{607CBD54-AC44-41C7-BF42-ED5E969A60EA}" presName="textNode" presStyleLbl="node1" presStyleIdx="2" presStyleCnt="6" custScaleY="78039" custLinFactX="-10251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25EA18-6EB2-4773-BA27-93A4099A3144}" type="pres">
      <dgm:prSet presAssocID="{D704252D-DF4D-4EEC-A423-DF1151D203D8}" presName="sibTrans" presStyleCnt="0"/>
      <dgm:spPr/>
      <dgm:t>
        <a:bodyPr/>
        <a:lstStyle/>
        <a:p>
          <a:endParaRPr lang="en-US"/>
        </a:p>
      </dgm:t>
    </dgm:pt>
    <dgm:pt modelId="{44AC9C67-EF83-4EBC-9960-DB1D1A092656}" type="pres">
      <dgm:prSet presAssocID="{FE28B718-3470-4FF1-9F53-973204C720DC}" presName="textNode" presStyleLbl="node1" presStyleIdx="3" presStyleCnt="6" custScaleY="78039" custLinFactX="-21212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BCC3B-94BB-4225-A3D7-2DAFD82C56E1}" type="pres">
      <dgm:prSet presAssocID="{B2C9B2E5-CDB1-4033-A94F-03A46FEB2A65}" presName="sibTrans" presStyleCnt="0"/>
      <dgm:spPr/>
      <dgm:t>
        <a:bodyPr/>
        <a:lstStyle/>
        <a:p>
          <a:endParaRPr lang="en-US"/>
        </a:p>
      </dgm:t>
    </dgm:pt>
    <dgm:pt modelId="{6B25A21D-2A61-4DC4-9DCC-8793B21F182A}" type="pres">
      <dgm:prSet presAssocID="{DDCACA2F-68B2-4C25-A2C2-340829C62ECC}" presName="textNode" presStyleLbl="node1" presStyleIdx="4" presStyleCnt="6" custScaleY="78039" custLinFactX="-32922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661084-9AEC-4DF2-93E7-C3F4A78D9EBC}" type="pres">
      <dgm:prSet presAssocID="{6FCD1C0B-DBC8-4230-8EB5-7DCA724F1E5E}" presName="sibTrans" presStyleCnt="0"/>
      <dgm:spPr/>
      <dgm:t>
        <a:bodyPr/>
        <a:lstStyle/>
        <a:p>
          <a:endParaRPr lang="en-US"/>
        </a:p>
      </dgm:t>
    </dgm:pt>
    <dgm:pt modelId="{6A055AF8-CCDE-49FB-967E-3643933359DC}" type="pres">
      <dgm:prSet presAssocID="{F8DA904D-E5A8-49A9-B389-6E8219DD9584}" presName="textNode" presStyleLbl="node1" presStyleIdx="5" presStyleCnt="6" custScaleY="78039" custLinFactX="-45438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68ED03-1A67-4778-8C24-754753AE82B4}" type="presOf" srcId="{607CBD54-AC44-41C7-BF42-ED5E969A60EA}" destId="{D23A4CFF-AA80-40A0-9550-61A11D2B3632}" srcOrd="0" destOrd="0" presId="urn:microsoft.com/office/officeart/2005/8/layout/hProcess9"/>
    <dgm:cxn modelId="{FC61AB55-1550-4247-8CA8-FDE2174158D4}" srcId="{C64C8796-CFF2-44FF-B6CB-3D4B6C452159}" destId="{DDCACA2F-68B2-4C25-A2C2-340829C62ECC}" srcOrd="4" destOrd="0" parTransId="{4D6776DB-D0EF-49A9-B60C-5B52E619A6FB}" sibTransId="{6FCD1C0B-DBC8-4230-8EB5-7DCA724F1E5E}"/>
    <dgm:cxn modelId="{0AC88D58-F876-4E83-92E2-59622F72A458}" srcId="{C64C8796-CFF2-44FF-B6CB-3D4B6C452159}" destId="{F8DA904D-E5A8-49A9-B389-6E8219DD9584}" srcOrd="5" destOrd="0" parTransId="{997501CF-F936-4CEE-8525-943B0B06CCC5}" sibTransId="{AA219D73-8EA2-4EE9-8E15-0DB9ADB4B1F8}"/>
    <dgm:cxn modelId="{DBAA384C-A920-4641-B490-24F4D7B995D6}" type="presOf" srcId="{FE28B718-3470-4FF1-9F53-973204C720DC}" destId="{44AC9C67-EF83-4EBC-9960-DB1D1A092656}" srcOrd="0" destOrd="0" presId="urn:microsoft.com/office/officeart/2005/8/layout/hProcess9"/>
    <dgm:cxn modelId="{6431891C-6D6D-44E8-BDD0-0FDDCAF05809}" srcId="{C64C8796-CFF2-44FF-B6CB-3D4B6C452159}" destId="{FE28B718-3470-4FF1-9F53-973204C720DC}" srcOrd="3" destOrd="0" parTransId="{92F12749-3F2E-450F-9B81-A9B244CE8C6B}" sibTransId="{B2C9B2E5-CDB1-4033-A94F-03A46FEB2A65}"/>
    <dgm:cxn modelId="{F5D1DE9F-B38A-4595-AF5E-CD4555F85AA0}" srcId="{C64C8796-CFF2-44FF-B6CB-3D4B6C452159}" destId="{69F3EDEE-6272-450D-94ED-D7A7EE24AD6A}" srcOrd="1" destOrd="0" parTransId="{9C767446-27EC-4964-91BF-BF934AD1EE10}" sibTransId="{A02BF680-81B9-4525-B19F-C387A861066A}"/>
    <dgm:cxn modelId="{1A2C733A-B5E1-47A5-928A-8C242C527068}" type="presOf" srcId="{C64C8796-CFF2-44FF-B6CB-3D4B6C452159}" destId="{93C325E6-68C3-4800-AB94-033A893C6EBD}" srcOrd="0" destOrd="0" presId="urn:microsoft.com/office/officeart/2005/8/layout/hProcess9"/>
    <dgm:cxn modelId="{F70AE966-30D0-4EDF-83DD-68387C216E5B}" type="presOf" srcId="{144C64F1-C4B5-4824-B00D-CC4DB2604979}" destId="{B006F84F-CD82-43E8-AFF2-F09FF92AE62C}" srcOrd="0" destOrd="0" presId="urn:microsoft.com/office/officeart/2005/8/layout/hProcess9"/>
    <dgm:cxn modelId="{38ED9320-E4FC-4572-8939-4C25C4E28A78}" type="presOf" srcId="{DDCACA2F-68B2-4C25-A2C2-340829C62ECC}" destId="{6B25A21D-2A61-4DC4-9DCC-8793B21F182A}" srcOrd="0" destOrd="0" presId="urn:microsoft.com/office/officeart/2005/8/layout/hProcess9"/>
    <dgm:cxn modelId="{F5A1D1FD-DEF9-418E-9A37-22ECB6A4103B}" type="presOf" srcId="{69F3EDEE-6272-450D-94ED-D7A7EE24AD6A}" destId="{E392FBDE-C53A-4C17-9D6E-76A8BEF62E52}" srcOrd="0" destOrd="0" presId="urn:microsoft.com/office/officeart/2005/8/layout/hProcess9"/>
    <dgm:cxn modelId="{FE2E4D88-743B-4329-A8D1-C4C2966D95F8}" srcId="{C64C8796-CFF2-44FF-B6CB-3D4B6C452159}" destId="{607CBD54-AC44-41C7-BF42-ED5E969A60EA}" srcOrd="2" destOrd="0" parTransId="{A2097CA8-0A0F-4ECF-9DA0-58D264F66662}" sibTransId="{D704252D-DF4D-4EEC-A423-DF1151D203D8}"/>
    <dgm:cxn modelId="{C6704DF5-F6C3-4B36-91B0-42B970011F75}" srcId="{C64C8796-CFF2-44FF-B6CB-3D4B6C452159}" destId="{144C64F1-C4B5-4824-B00D-CC4DB2604979}" srcOrd="0" destOrd="0" parTransId="{A257C49E-57BD-431F-842D-DD65723E5FB8}" sibTransId="{36409EAE-2A0A-4770-968F-31289492F49C}"/>
    <dgm:cxn modelId="{52CFECA1-D703-404D-B22C-A478E3134F8A}" type="presOf" srcId="{F8DA904D-E5A8-49A9-B389-6E8219DD9584}" destId="{6A055AF8-CCDE-49FB-967E-3643933359DC}" srcOrd="0" destOrd="0" presId="urn:microsoft.com/office/officeart/2005/8/layout/hProcess9"/>
    <dgm:cxn modelId="{E13850DD-7DDC-4F20-AFC9-B30FC5F67D32}" type="presParOf" srcId="{93C325E6-68C3-4800-AB94-033A893C6EBD}" destId="{C31FCC89-7F16-4C59-8147-545F726180CA}" srcOrd="0" destOrd="0" presId="urn:microsoft.com/office/officeart/2005/8/layout/hProcess9"/>
    <dgm:cxn modelId="{07340716-CD28-4723-9147-FC05F4ED3DE8}" type="presParOf" srcId="{93C325E6-68C3-4800-AB94-033A893C6EBD}" destId="{8B22886B-221E-4ACC-B059-C8DE3D52BBA3}" srcOrd="1" destOrd="0" presId="urn:microsoft.com/office/officeart/2005/8/layout/hProcess9"/>
    <dgm:cxn modelId="{99F79D7A-3ACC-4051-8D47-18BAFF9ED7B1}" type="presParOf" srcId="{8B22886B-221E-4ACC-B059-C8DE3D52BBA3}" destId="{B006F84F-CD82-43E8-AFF2-F09FF92AE62C}" srcOrd="0" destOrd="0" presId="urn:microsoft.com/office/officeart/2005/8/layout/hProcess9"/>
    <dgm:cxn modelId="{0B6CAE6D-8E49-425F-A09B-D964226CDAB3}" type="presParOf" srcId="{8B22886B-221E-4ACC-B059-C8DE3D52BBA3}" destId="{276A925B-F886-41AF-BE8C-F7F11157A367}" srcOrd="1" destOrd="0" presId="urn:microsoft.com/office/officeart/2005/8/layout/hProcess9"/>
    <dgm:cxn modelId="{A37662D2-CF20-4576-B925-E93B53C6EA17}" type="presParOf" srcId="{8B22886B-221E-4ACC-B059-C8DE3D52BBA3}" destId="{E392FBDE-C53A-4C17-9D6E-76A8BEF62E52}" srcOrd="2" destOrd="0" presId="urn:microsoft.com/office/officeart/2005/8/layout/hProcess9"/>
    <dgm:cxn modelId="{EFA684A1-1044-406C-98CD-0E7ACDE05BEA}" type="presParOf" srcId="{8B22886B-221E-4ACC-B059-C8DE3D52BBA3}" destId="{F9CC976F-A6F0-4E31-BD6A-A9BFAFDFC9DA}" srcOrd="3" destOrd="0" presId="urn:microsoft.com/office/officeart/2005/8/layout/hProcess9"/>
    <dgm:cxn modelId="{52BB191E-EF2E-435A-AF23-639D15ACFEEB}" type="presParOf" srcId="{8B22886B-221E-4ACC-B059-C8DE3D52BBA3}" destId="{D23A4CFF-AA80-40A0-9550-61A11D2B3632}" srcOrd="4" destOrd="0" presId="urn:microsoft.com/office/officeart/2005/8/layout/hProcess9"/>
    <dgm:cxn modelId="{BADE815B-9E3F-44CC-8B2D-3EEEEE3F492A}" type="presParOf" srcId="{8B22886B-221E-4ACC-B059-C8DE3D52BBA3}" destId="{D025EA18-6EB2-4773-BA27-93A4099A3144}" srcOrd="5" destOrd="0" presId="urn:microsoft.com/office/officeart/2005/8/layout/hProcess9"/>
    <dgm:cxn modelId="{2F2F5EA4-9C77-43D0-B63F-3A0E58233409}" type="presParOf" srcId="{8B22886B-221E-4ACC-B059-C8DE3D52BBA3}" destId="{44AC9C67-EF83-4EBC-9960-DB1D1A092656}" srcOrd="6" destOrd="0" presId="urn:microsoft.com/office/officeart/2005/8/layout/hProcess9"/>
    <dgm:cxn modelId="{CAFE98D0-8BAD-4BA7-AAD2-1648A27479BF}" type="presParOf" srcId="{8B22886B-221E-4ACC-B059-C8DE3D52BBA3}" destId="{40EBCC3B-94BB-4225-A3D7-2DAFD82C56E1}" srcOrd="7" destOrd="0" presId="urn:microsoft.com/office/officeart/2005/8/layout/hProcess9"/>
    <dgm:cxn modelId="{C479BF73-B465-4934-955F-3CDC70A919D9}" type="presParOf" srcId="{8B22886B-221E-4ACC-B059-C8DE3D52BBA3}" destId="{6B25A21D-2A61-4DC4-9DCC-8793B21F182A}" srcOrd="8" destOrd="0" presId="urn:microsoft.com/office/officeart/2005/8/layout/hProcess9"/>
    <dgm:cxn modelId="{31EB35CC-EBB4-4913-B1C5-911BCC88401F}" type="presParOf" srcId="{8B22886B-221E-4ACC-B059-C8DE3D52BBA3}" destId="{E8661084-9AEC-4DF2-93E7-C3F4A78D9EBC}" srcOrd="9" destOrd="0" presId="urn:microsoft.com/office/officeart/2005/8/layout/hProcess9"/>
    <dgm:cxn modelId="{AA41968B-B2AC-4EEA-98F2-3F85C1570C22}" type="presParOf" srcId="{8B22886B-221E-4ACC-B059-C8DE3D52BBA3}" destId="{6A055AF8-CCDE-49FB-967E-3643933359DC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F4EE04-A72F-4492-BD93-0275CA6D8A69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D7140A-52FC-4394-B2A8-AA0A313DE6F5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Patients</a:t>
          </a:r>
          <a:endParaRPr lang="en-US" dirty="0">
            <a:latin typeface="Calibri" panose="020F0502020204030204" pitchFamily="34" charset="0"/>
          </a:endParaRPr>
        </a:p>
      </dgm:t>
    </dgm:pt>
    <dgm:pt modelId="{70C4C58C-2643-404D-9B08-515CCF44F95E}" type="parTrans" cxnId="{CC33A2CD-C9C5-4C5E-9C84-70183496FA5E}">
      <dgm:prSet/>
      <dgm:spPr/>
      <dgm:t>
        <a:bodyPr/>
        <a:lstStyle/>
        <a:p>
          <a:endParaRPr lang="en-US"/>
        </a:p>
      </dgm:t>
    </dgm:pt>
    <dgm:pt modelId="{52F027E6-5153-4772-B271-D1778DA894DD}" type="sibTrans" cxnId="{CC33A2CD-C9C5-4C5E-9C84-70183496FA5E}">
      <dgm:prSet/>
      <dgm:spPr/>
      <dgm:t>
        <a:bodyPr/>
        <a:lstStyle/>
        <a:p>
          <a:endParaRPr lang="en-US"/>
        </a:p>
      </dgm:t>
    </dgm:pt>
    <dgm:pt modelId="{70CB7ABC-599A-4A96-A441-20EA808F3AE4}">
      <dgm:prSet phldrT="[Text]"/>
      <dgm:spPr/>
      <dgm:t>
        <a:bodyPr/>
        <a:lstStyle/>
        <a:p>
          <a:r>
            <a:rPr lang="en-US" b="1" dirty="0" smtClean="0">
              <a:latin typeface="Calibri" panose="020F0502020204030204" pitchFamily="34" charset="0"/>
            </a:rPr>
            <a:t>Hospital</a:t>
          </a:r>
          <a:endParaRPr lang="en-US" b="1" dirty="0">
            <a:latin typeface="Calibri" panose="020F0502020204030204" pitchFamily="34" charset="0"/>
          </a:endParaRPr>
        </a:p>
      </dgm:t>
    </dgm:pt>
    <dgm:pt modelId="{6843287D-F971-4586-AB5E-C2553E6F1FD2}" type="parTrans" cxnId="{A065771E-FF53-4D1A-A8E3-61A9D8F35C67}">
      <dgm:prSet/>
      <dgm:spPr/>
      <dgm:t>
        <a:bodyPr/>
        <a:lstStyle/>
        <a:p>
          <a:endParaRPr lang="en-US"/>
        </a:p>
      </dgm:t>
    </dgm:pt>
    <dgm:pt modelId="{29D59422-51F2-4756-A12D-D52173FE8CE9}" type="sibTrans" cxnId="{A065771E-FF53-4D1A-A8E3-61A9D8F35C67}">
      <dgm:prSet/>
      <dgm:spPr/>
      <dgm:t>
        <a:bodyPr/>
        <a:lstStyle/>
        <a:p>
          <a:endParaRPr lang="en-US"/>
        </a:p>
      </dgm:t>
    </dgm:pt>
    <dgm:pt modelId="{5FE18B6D-5832-430F-900B-8A68CB101486}">
      <dgm:prSet phldrT="[Text]" custT="1"/>
      <dgm:spPr/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Other Healthcare Providers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5B6355C6-0DE0-4482-917E-72724BF2904B}" type="parTrans" cxnId="{5AF97F12-62E7-4A64-A8CD-018FFFA4EFAF}">
      <dgm:prSet/>
      <dgm:spPr/>
      <dgm:t>
        <a:bodyPr/>
        <a:lstStyle/>
        <a:p>
          <a:endParaRPr lang="en-US"/>
        </a:p>
      </dgm:t>
    </dgm:pt>
    <dgm:pt modelId="{1B5C608B-C26F-482E-8A2B-5DF601F94AA0}" type="sibTrans" cxnId="{5AF97F12-62E7-4A64-A8CD-018FFFA4EFAF}">
      <dgm:prSet/>
      <dgm:spPr/>
      <dgm:t>
        <a:bodyPr/>
        <a:lstStyle/>
        <a:p>
          <a:endParaRPr lang="en-US"/>
        </a:p>
      </dgm:t>
    </dgm:pt>
    <dgm:pt modelId="{A051F143-4636-470E-AE57-69780C944F9F}">
      <dgm:prSet phldrT="[Text]" custT="1"/>
      <dgm:spPr/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Primary Care Providers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50276016-5C2B-49C7-9B1E-670C0D62CC97}" type="parTrans" cxnId="{CBFB05C6-73D4-4EA3-98DC-63071A149510}">
      <dgm:prSet/>
      <dgm:spPr/>
      <dgm:t>
        <a:bodyPr/>
        <a:lstStyle/>
        <a:p>
          <a:endParaRPr lang="en-US"/>
        </a:p>
      </dgm:t>
    </dgm:pt>
    <dgm:pt modelId="{6E0138E7-BF7B-48CA-97EA-68C46612E0C3}" type="sibTrans" cxnId="{CBFB05C6-73D4-4EA3-98DC-63071A149510}">
      <dgm:prSet/>
      <dgm:spPr/>
      <dgm:t>
        <a:bodyPr/>
        <a:lstStyle/>
        <a:p>
          <a:endParaRPr lang="en-US"/>
        </a:p>
      </dgm:t>
    </dgm:pt>
    <dgm:pt modelId="{D809E1BE-259C-4314-BDF8-4B1611922C93}">
      <dgm:prSet phldrT="[Text]" custT="1"/>
      <dgm:spPr/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Specialists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CEADE074-56CC-4A83-86DC-F49F2B843E4D}" type="parTrans" cxnId="{ABAA1A62-E7BB-4919-A7EB-ECD495BA38C5}">
      <dgm:prSet/>
      <dgm:spPr/>
      <dgm:t>
        <a:bodyPr/>
        <a:lstStyle/>
        <a:p>
          <a:endParaRPr lang="en-US"/>
        </a:p>
      </dgm:t>
    </dgm:pt>
    <dgm:pt modelId="{62BAE364-371D-4B6A-A1FD-8E16D71ECD71}" type="sibTrans" cxnId="{ABAA1A62-E7BB-4919-A7EB-ECD495BA38C5}">
      <dgm:prSet/>
      <dgm:spPr/>
      <dgm:t>
        <a:bodyPr/>
        <a:lstStyle/>
        <a:p>
          <a:endParaRPr lang="en-US"/>
        </a:p>
      </dgm:t>
    </dgm:pt>
    <dgm:pt modelId="{1FB85D23-2047-44F7-B799-3179ADCEFEC2}">
      <dgm:prSet phldrT="[Text]" custT="1"/>
      <dgm:spPr/>
      <dgm:t>
        <a:bodyPr/>
        <a:lstStyle/>
        <a:p>
          <a:r>
            <a:rPr lang="en-US" sz="2000" b="1" dirty="0" smtClean="0">
              <a:latin typeface="Calibri" panose="020F0502020204030204" pitchFamily="34" charset="0"/>
            </a:rPr>
            <a:t>Payers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EB56E151-85FD-4BD5-9392-17BD544E69BF}" type="parTrans" cxnId="{A5154756-5B6F-4D1D-A9A8-62C051E22306}">
      <dgm:prSet/>
      <dgm:spPr/>
      <dgm:t>
        <a:bodyPr/>
        <a:lstStyle/>
        <a:p>
          <a:endParaRPr lang="en-US"/>
        </a:p>
      </dgm:t>
    </dgm:pt>
    <dgm:pt modelId="{5EBF836D-B985-48D9-A76A-DC10F298E454}" type="sibTrans" cxnId="{A5154756-5B6F-4D1D-A9A8-62C051E22306}">
      <dgm:prSet/>
      <dgm:spPr/>
      <dgm:t>
        <a:bodyPr/>
        <a:lstStyle/>
        <a:p>
          <a:endParaRPr lang="en-US"/>
        </a:p>
      </dgm:t>
    </dgm:pt>
    <dgm:pt modelId="{CE854E2D-6A4D-40B9-B35D-01583B127495}" type="pres">
      <dgm:prSet presAssocID="{17F4EE04-A72F-4492-BD93-0275CA6D8A6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830CEE-5958-4CF5-B262-BB856B0FAA60}" type="pres">
      <dgm:prSet presAssocID="{E1D7140A-52FC-4394-B2A8-AA0A313DE6F5}" presName="centerShape" presStyleLbl="node0" presStyleIdx="0" presStyleCnt="1"/>
      <dgm:spPr/>
      <dgm:t>
        <a:bodyPr/>
        <a:lstStyle/>
        <a:p>
          <a:endParaRPr lang="en-US"/>
        </a:p>
      </dgm:t>
    </dgm:pt>
    <dgm:pt modelId="{46C6800C-3C87-48F7-8C0B-3E0640569791}" type="pres">
      <dgm:prSet presAssocID="{70CB7ABC-599A-4A96-A441-20EA808F3AE4}" presName="node" presStyleLbl="node1" presStyleIdx="0" presStyleCnt="5" custScaleX="1131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22A27C-F56F-47BD-BBFC-DDF9EF90B000}" type="pres">
      <dgm:prSet presAssocID="{70CB7ABC-599A-4A96-A441-20EA808F3AE4}" presName="dummy" presStyleCnt="0"/>
      <dgm:spPr/>
    </dgm:pt>
    <dgm:pt modelId="{0CD6DC16-12F9-4513-B9A5-78829DF88B68}" type="pres">
      <dgm:prSet presAssocID="{29D59422-51F2-4756-A12D-D52173FE8CE9}" presName="sibTrans" presStyleLbl="sibTrans2D1" presStyleIdx="0" presStyleCnt="5"/>
      <dgm:spPr/>
      <dgm:t>
        <a:bodyPr/>
        <a:lstStyle/>
        <a:p>
          <a:endParaRPr lang="en-US"/>
        </a:p>
      </dgm:t>
    </dgm:pt>
    <dgm:pt modelId="{BCC1A76F-6BBE-4B1F-960A-FEC8CBEA2CA5}" type="pres">
      <dgm:prSet presAssocID="{5FE18B6D-5832-430F-900B-8A68CB101486}" presName="node" presStyleLbl="node1" presStyleIdx="1" presStyleCnt="5" custScaleX="119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29B29F-4D0E-41CF-A4B9-27AB54B96E92}" type="pres">
      <dgm:prSet presAssocID="{5FE18B6D-5832-430F-900B-8A68CB101486}" presName="dummy" presStyleCnt="0"/>
      <dgm:spPr/>
    </dgm:pt>
    <dgm:pt modelId="{9A714440-4316-402D-B29E-E37B811F4E1A}" type="pres">
      <dgm:prSet presAssocID="{1B5C608B-C26F-482E-8A2B-5DF601F94AA0}" presName="sibTrans" presStyleLbl="sibTrans2D1" presStyleIdx="1" presStyleCnt="5"/>
      <dgm:spPr/>
      <dgm:t>
        <a:bodyPr/>
        <a:lstStyle/>
        <a:p>
          <a:endParaRPr lang="en-US"/>
        </a:p>
      </dgm:t>
    </dgm:pt>
    <dgm:pt modelId="{81CCA2C8-3C3F-4E6B-B2A5-C18CAB107E42}" type="pres">
      <dgm:prSet presAssocID="{A051F143-4636-470E-AE57-69780C944F9F}" presName="node" presStyleLbl="node1" presStyleIdx="2" presStyleCnt="5" custScaleX="119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FD531F-4EBA-46CC-9F80-8EFE8EE47730}" type="pres">
      <dgm:prSet presAssocID="{A051F143-4636-470E-AE57-69780C944F9F}" presName="dummy" presStyleCnt="0"/>
      <dgm:spPr/>
    </dgm:pt>
    <dgm:pt modelId="{EF6EEC31-6F60-49ED-8930-C8B87091221C}" type="pres">
      <dgm:prSet presAssocID="{6E0138E7-BF7B-48CA-97EA-68C46612E0C3}" presName="sibTrans" presStyleLbl="sibTrans2D1" presStyleIdx="2" presStyleCnt="5"/>
      <dgm:spPr/>
      <dgm:t>
        <a:bodyPr/>
        <a:lstStyle/>
        <a:p>
          <a:endParaRPr lang="en-US"/>
        </a:p>
      </dgm:t>
    </dgm:pt>
    <dgm:pt modelId="{4299DD0E-A786-4CED-A92C-E897911EC7BF}" type="pres">
      <dgm:prSet presAssocID="{D809E1BE-259C-4314-BDF8-4B1611922C93}" presName="node" presStyleLbl="node1" presStyleIdx="3" presStyleCnt="5" custScaleX="119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FD0993-7348-4AA2-8B74-8F5388C5EC22}" type="pres">
      <dgm:prSet presAssocID="{D809E1BE-259C-4314-BDF8-4B1611922C93}" presName="dummy" presStyleCnt="0"/>
      <dgm:spPr/>
    </dgm:pt>
    <dgm:pt modelId="{80731BBB-74AB-402E-A35B-803239DBC6A7}" type="pres">
      <dgm:prSet presAssocID="{62BAE364-371D-4B6A-A1FD-8E16D71ECD71}" presName="sibTrans" presStyleLbl="sibTrans2D1" presStyleIdx="3" presStyleCnt="5"/>
      <dgm:spPr/>
      <dgm:t>
        <a:bodyPr/>
        <a:lstStyle/>
        <a:p>
          <a:endParaRPr lang="en-US"/>
        </a:p>
      </dgm:t>
    </dgm:pt>
    <dgm:pt modelId="{554DC7F5-5C53-4132-A29B-BBA168E26B29}" type="pres">
      <dgm:prSet presAssocID="{1FB85D23-2047-44F7-B799-3179ADCEFEC2}" presName="node" presStyleLbl="node1" presStyleIdx="4" presStyleCnt="5" custScaleX="119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FDAA53-8A6D-4F2F-9973-347D4E38C735}" type="pres">
      <dgm:prSet presAssocID="{1FB85D23-2047-44F7-B799-3179ADCEFEC2}" presName="dummy" presStyleCnt="0"/>
      <dgm:spPr/>
    </dgm:pt>
    <dgm:pt modelId="{0DF8EB64-6298-4FB2-9881-20C45568C49D}" type="pres">
      <dgm:prSet presAssocID="{5EBF836D-B985-48D9-A76A-DC10F298E454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1D050E1A-C525-4BCC-9041-0697562855DF}" type="presOf" srcId="{6E0138E7-BF7B-48CA-97EA-68C46612E0C3}" destId="{EF6EEC31-6F60-49ED-8930-C8B87091221C}" srcOrd="0" destOrd="0" presId="urn:microsoft.com/office/officeart/2005/8/layout/radial6"/>
    <dgm:cxn modelId="{CC33A2CD-C9C5-4C5E-9C84-70183496FA5E}" srcId="{17F4EE04-A72F-4492-BD93-0275CA6D8A69}" destId="{E1D7140A-52FC-4394-B2A8-AA0A313DE6F5}" srcOrd="0" destOrd="0" parTransId="{70C4C58C-2643-404D-9B08-515CCF44F95E}" sibTransId="{52F027E6-5153-4772-B271-D1778DA894DD}"/>
    <dgm:cxn modelId="{ABAA1A62-E7BB-4919-A7EB-ECD495BA38C5}" srcId="{E1D7140A-52FC-4394-B2A8-AA0A313DE6F5}" destId="{D809E1BE-259C-4314-BDF8-4B1611922C93}" srcOrd="3" destOrd="0" parTransId="{CEADE074-56CC-4A83-86DC-F49F2B843E4D}" sibTransId="{62BAE364-371D-4B6A-A1FD-8E16D71ECD71}"/>
    <dgm:cxn modelId="{69498659-E26B-4D36-9D91-216F26000843}" type="presOf" srcId="{1B5C608B-C26F-482E-8A2B-5DF601F94AA0}" destId="{9A714440-4316-402D-B29E-E37B811F4E1A}" srcOrd="0" destOrd="0" presId="urn:microsoft.com/office/officeart/2005/8/layout/radial6"/>
    <dgm:cxn modelId="{73B6EF79-9CDA-43E5-A94E-5ECC2762FA54}" type="presOf" srcId="{62BAE364-371D-4B6A-A1FD-8E16D71ECD71}" destId="{80731BBB-74AB-402E-A35B-803239DBC6A7}" srcOrd="0" destOrd="0" presId="urn:microsoft.com/office/officeart/2005/8/layout/radial6"/>
    <dgm:cxn modelId="{5AF125E8-BB3B-4866-AE59-85B710CF2C55}" type="presOf" srcId="{1FB85D23-2047-44F7-B799-3179ADCEFEC2}" destId="{554DC7F5-5C53-4132-A29B-BBA168E26B29}" srcOrd="0" destOrd="0" presId="urn:microsoft.com/office/officeart/2005/8/layout/radial6"/>
    <dgm:cxn modelId="{B92C755C-33EB-464E-B248-2812C71E2DC4}" type="presOf" srcId="{17F4EE04-A72F-4492-BD93-0275CA6D8A69}" destId="{CE854E2D-6A4D-40B9-B35D-01583B127495}" srcOrd="0" destOrd="0" presId="urn:microsoft.com/office/officeart/2005/8/layout/radial6"/>
    <dgm:cxn modelId="{8C79C5E9-57CA-4126-97B0-6AC0EED04828}" type="presOf" srcId="{5EBF836D-B985-48D9-A76A-DC10F298E454}" destId="{0DF8EB64-6298-4FB2-9881-20C45568C49D}" srcOrd="0" destOrd="0" presId="urn:microsoft.com/office/officeart/2005/8/layout/radial6"/>
    <dgm:cxn modelId="{27E3EBC5-8FF8-47C3-AE1A-635AB5DB4928}" type="presOf" srcId="{70CB7ABC-599A-4A96-A441-20EA808F3AE4}" destId="{46C6800C-3C87-48F7-8C0B-3E0640569791}" srcOrd="0" destOrd="0" presId="urn:microsoft.com/office/officeart/2005/8/layout/radial6"/>
    <dgm:cxn modelId="{F4CA9EED-D107-47F2-8615-037B03144EB3}" type="presOf" srcId="{29D59422-51F2-4756-A12D-D52173FE8CE9}" destId="{0CD6DC16-12F9-4513-B9A5-78829DF88B68}" srcOrd="0" destOrd="0" presId="urn:microsoft.com/office/officeart/2005/8/layout/radial6"/>
    <dgm:cxn modelId="{4D249FAA-1DEE-4807-A14C-912C3C99A419}" type="presOf" srcId="{A051F143-4636-470E-AE57-69780C944F9F}" destId="{81CCA2C8-3C3F-4E6B-B2A5-C18CAB107E42}" srcOrd="0" destOrd="0" presId="urn:microsoft.com/office/officeart/2005/8/layout/radial6"/>
    <dgm:cxn modelId="{5338679F-69EB-44E9-832A-9D2A2BD0B78D}" type="presOf" srcId="{D809E1BE-259C-4314-BDF8-4B1611922C93}" destId="{4299DD0E-A786-4CED-A92C-E897911EC7BF}" srcOrd="0" destOrd="0" presId="urn:microsoft.com/office/officeart/2005/8/layout/radial6"/>
    <dgm:cxn modelId="{7736A4ED-8734-4921-A94F-90677C774C7D}" type="presOf" srcId="{E1D7140A-52FC-4394-B2A8-AA0A313DE6F5}" destId="{88830CEE-5958-4CF5-B262-BB856B0FAA60}" srcOrd="0" destOrd="0" presId="urn:microsoft.com/office/officeart/2005/8/layout/radial6"/>
    <dgm:cxn modelId="{74F9863E-5883-4213-B432-DD4E52AA7C44}" type="presOf" srcId="{5FE18B6D-5832-430F-900B-8A68CB101486}" destId="{BCC1A76F-6BBE-4B1F-960A-FEC8CBEA2CA5}" srcOrd="0" destOrd="0" presId="urn:microsoft.com/office/officeart/2005/8/layout/radial6"/>
    <dgm:cxn modelId="{A065771E-FF53-4D1A-A8E3-61A9D8F35C67}" srcId="{E1D7140A-52FC-4394-B2A8-AA0A313DE6F5}" destId="{70CB7ABC-599A-4A96-A441-20EA808F3AE4}" srcOrd="0" destOrd="0" parTransId="{6843287D-F971-4586-AB5E-C2553E6F1FD2}" sibTransId="{29D59422-51F2-4756-A12D-D52173FE8CE9}"/>
    <dgm:cxn modelId="{5AF97F12-62E7-4A64-A8CD-018FFFA4EFAF}" srcId="{E1D7140A-52FC-4394-B2A8-AA0A313DE6F5}" destId="{5FE18B6D-5832-430F-900B-8A68CB101486}" srcOrd="1" destOrd="0" parTransId="{5B6355C6-0DE0-4482-917E-72724BF2904B}" sibTransId="{1B5C608B-C26F-482E-8A2B-5DF601F94AA0}"/>
    <dgm:cxn modelId="{A5154756-5B6F-4D1D-A9A8-62C051E22306}" srcId="{E1D7140A-52FC-4394-B2A8-AA0A313DE6F5}" destId="{1FB85D23-2047-44F7-B799-3179ADCEFEC2}" srcOrd="4" destOrd="0" parTransId="{EB56E151-85FD-4BD5-9392-17BD544E69BF}" sibTransId="{5EBF836D-B985-48D9-A76A-DC10F298E454}"/>
    <dgm:cxn modelId="{CBFB05C6-73D4-4EA3-98DC-63071A149510}" srcId="{E1D7140A-52FC-4394-B2A8-AA0A313DE6F5}" destId="{A051F143-4636-470E-AE57-69780C944F9F}" srcOrd="2" destOrd="0" parTransId="{50276016-5C2B-49C7-9B1E-670C0D62CC97}" sibTransId="{6E0138E7-BF7B-48CA-97EA-68C46612E0C3}"/>
    <dgm:cxn modelId="{C3EF23C1-81FB-43DB-B86E-E82C500D5C14}" type="presParOf" srcId="{CE854E2D-6A4D-40B9-B35D-01583B127495}" destId="{88830CEE-5958-4CF5-B262-BB856B0FAA60}" srcOrd="0" destOrd="0" presId="urn:microsoft.com/office/officeart/2005/8/layout/radial6"/>
    <dgm:cxn modelId="{121B2D66-59CA-4039-8093-5F9B2C817820}" type="presParOf" srcId="{CE854E2D-6A4D-40B9-B35D-01583B127495}" destId="{46C6800C-3C87-48F7-8C0B-3E0640569791}" srcOrd="1" destOrd="0" presId="urn:microsoft.com/office/officeart/2005/8/layout/radial6"/>
    <dgm:cxn modelId="{1C0A08DB-32DA-453F-A823-83CA6A0B3217}" type="presParOf" srcId="{CE854E2D-6A4D-40B9-B35D-01583B127495}" destId="{5122A27C-F56F-47BD-BBFC-DDF9EF90B000}" srcOrd="2" destOrd="0" presId="urn:microsoft.com/office/officeart/2005/8/layout/radial6"/>
    <dgm:cxn modelId="{B7A85953-46D7-4D2F-8896-5D12B11EAF98}" type="presParOf" srcId="{CE854E2D-6A4D-40B9-B35D-01583B127495}" destId="{0CD6DC16-12F9-4513-B9A5-78829DF88B68}" srcOrd="3" destOrd="0" presId="urn:microsoft.com/office/officeart/2005/8/layout/radial6"/>
    <dgm:cxn modelId="{045243FF-7586-4553-A53C-E6C91D3C47D8}" type="presParOf" srcId="{CE854E2D-6A4D-40B9-B35D-01583B127495}" destId="{BCC1A76F-6BBE-4B1F-960A-FEC8CBEA2CA5}" srcOrd="4" destOrd="0" presId="urn:microsoft.com/office/officeart/2005/8/layout/radial6"/>
    <dgm:cxn modelId="{735726D8-D4E1-4308-8AD7-9A5BD2FF7D59}" type="presParOf" srcId="{CE854E2D-6A4D-40B9-B35D-01583B127495}" destId="{7329B29F-4D0E-41CF-A4B9-27AB54B96E92}" srcOrd="5" destOrd="0" presId="urn:microsoft.com/office/officeart/2005/8/layout/radial6"/>
    <dgm:cxn modelId="{E10C78E6-4041-4C26-8D02-0E69DEB8B178}" type="presParOf" srcId="{CE854E2D-6A4D-40B9-B35D-01583B127495}" destId="{9A714440-4316-402D-B29E-E37B811F4E1A}" srcOrd="6" destOrd="0" presId="urn:microsoft.com/office/officeart/2005/8/layout/radial6"/>
    <dgm:cxn modelId="{94DB82BE-1D1E-41EC-AA12-F0BB226E7A4C}" type="presParOf" srcId="{CE854E2D-6A4D-40B9-B35D-01583B127495}" destId="{81CCA2C8-3C3F-4E6B-B2A5-C18CAB107E42}" srcOrd="7" destOrd="0" presId="urn:microsoft.com/office/officeart/2005/8/layout/radial6"/>
    <dgm:cxn modelId="{4797C0CB-12D4-4519-BDA3-B588EDC76AE0}" type="presParOf" srcId="{CE854E2D-6A4D-40B9-B35D-01583B127495}" destId="{58FD531F-4EBA-46CC-9F80-8EFE8EE47730}" srcOrd="8" destOrd="0" presId="urn:microsoft.com/office/officeart/2005/8/layout/radial6"/>
    <dgm:cxn modelId="{237D3C99-EE7B-4403-8132-5C8E22E0BAF4}" type="presParOf" srcId="{CE854E2D-6A4D-40B9-B35D-01583B127495}" destId="{EF6EEC31-6F60-49ED-8930-C8B87091221C}" srcOrd="9" destOrd="0" presId="urn:microsoft.com/office/officeart/2005/8/layout/radial6"/>
    <dgm:cxn modelId="{D34B233F-BF7D-44C8-ADEF-D8B41D795E00}" type="presParOf" srcId="{CE854E2D-6A4D-40B9-B35D-01583B127495}" destId="{4299DD0E-A786-4CED-A92C-E897911EC7BF}" srcOrd="10" destOrd="0" presId="urn:microsoft.com/office/officeart/2005/8/layout/radial6"/>
    <dgm:cxn modelId="{497F9E0A-ED18-4FE0-92B3-A26055799D07}" type="presParOf" srcId="{CE854E2D-6A4D-40B9-B35D-01583B127495}" destId="{17FD0993-7348-4AA2-8B74-8F5388C5EC22}" srcOrd="11" destOrd="0" presId="urn:microsoft.com/office/officeart/2005/8/layout/radial6"/>
    <dgm:cxn modelId="{08A4D4E3-23B3-42B5-B377-23A26ED7D0DC}" type="presParOf" srcId="{CE854E2D-6A4D-40B9-B35D-01583B127495}" destId="{80731BBB-74AB-402E-A35B-803239DBC6A7}" srcOrd="12" destOrd="0" presId="urn:microsoft.com/office/officeart/2005/8/layout/radial6"/>
    <dgm:cxn modelId="{2CBE81CF-0DE3-4E59-8AB1-D2BE339B79C6}" type="presParOf" srcId="{CE854E2D-6A4D-40B9-B35D-01583B127495}" destId="{554DC7F5-5C53-4132-A29B-BBA168E26B29}" srcOrd="13" destOrd="0" presId="urn:microsoft.com/office/officeart/2005/8/layout/radial6"/>
    <dgm:cxn modelId="{1B2B0D48-0FDB-4486-A9BC-76EF2731A3AF}" type="presParOf" srcId="{CE854E2D-6A4D-40B9-B35D-01583B127495}" destId="{37FDAA53-8A6D-4F2F-9973-347D4E38C735}" srcOrd="14" destOrd="0" presId="urn:microsoft.com/office/officeart/2005/8/layout/radial6"/>
    <dgm:cxn modelId="{C22CA786-2572-410B-ABD2-A9BD270196EC}" type="presParOf" srcId="{CE854E2D-6A4D-40B9-B35D-01583B127495}" destId="{0DF8EB64-6298-4FB2-9881-20C45568C49D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311617-E72E-4F13-BBC6-E09144A95FAD}" type="doc">
      <dgm:prSet loTypeId="urn:microsoft.com/office/officeart/2008/layout/RadialCluster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31567A-BCEC-4D87-A8A8-712CFEC21DB6}">
      <dgm:prSet phldrT="[Text]" custT="1"/>
      <dgm:spPr/>
      <dgm:t>
        <a:bodyPr/>
        <a:lstStyle/>
        <a:p>
          <a:r>
            <a:rPr lang="en-US" sz="2000" dirty="0" smtClean="0">
              <a:latin typeface="Calibri" panose="020F0502020204030204" pitchFamily="34" charset="0"/>
            </a:rPr>
            <a:t>Care Coordination</a:t>
          </a:r>
          <a:endParaRPr lang="en-US" sz="2000" dirty="0">
            <a:latin typeface="Calibri" panose="020F0502020204030204" pitchFamily="34" charset="0"/>
          </a:endParaRPr>
        </a:p>
      </dgm:t>
    </dgm:pt>
    <dgm:pt modelId="{7EB2F5FE-4AA6-4447-A36B-34E0B0282782}" type="parTrans" cxnId="{D9E66164-55FE-40F9-AD59-3BEC65F14809}">
      <dgm:prSet/>
      <dgm:spPr/>
      <dgm:t>
        <a:bodyPr/>
        <a:lstStyle/>
        <a:p>
          <a:endParaRPr lang="en-US" dirty="0"/>
        </a:p>
      </dgm:t>
    </dgm:pt>
    <dgm:pt modelId="{BFF2596A-64C5-439F-8184-CBD632459B4F}" type="sibTrans" cxnId="{D9E66164-55FE-40F9-AD59-3BEC65F14809}">
      <dgm:prSet/>
      <dgm:spPr/>
      <dgm:t>
        <a:bodyPr/>
        <a:lstStyle/>
        <a:p>
          <a:endParaRPr lang="en-US"/>
        </a:p>
      </dgm:t>
    </dgm:pt>
    <dgm:pt modelId="{A80CA202-451F-4771-8CB1-12B0113D5059}">
      <dgm:prSet phldrT="[Text]" custT="1"/>
      <dgm:spPr/>
      <dgm:t>
        <a:bodyPr/>
        <a:lstStyle/>
        <a:p>
          <a:r>
            <a:rPr lang="en-US" sz="2000" dirty="0" smtClean="0">
              <a:latin typeface="Calibri" panose="020F0502020204030204" pitchFamily="34" charset="0"/>
            </a:rPr>
            <a:t>Clinical Integration</a:t>
          </a:r>
          <a:endParaRPr lang="en-US" sz="2000" dirty="0">
            <a:latin typeface="Calibri" panose="020F0502020204030204" pitchFamily="34" charset="0"/>
          </a:endParaRPr>
        </a:p>
      </dgm:t>
    </dgm:pt>
    <dgm:pt modelId="{BEA00849-72B7-43ED-9C7D-E5A5415D2154}" type="parTrans" cxnId="{B08D7F0A-7C2A-44F8-A275-EC74B6A3FF19}">
      <dgm:prSet/>
      <dgm:spPr/>
      <dgm:t>
        <a:bodyPr/>
        <a:lstStyle/>
        <a:p>
          <a:endParaRPr lang="en-US" dirty="0"/>
        </a:p>
      </dgm:t>
    </dgm:pt>
    <dgm:pt modelId="{F7115CC7-E5EF-479D-B015-BA14386AFDE7}" type="sibTrans" cxnId="{B08D7F0A-7C2A-44F8-A275-EC74B6A3FF19}">
      <dgm:prSet/>
      <dgm:spPr/>
      <dgm:t>
        <a:bodyPr/>
        <a:lstStyle/>
        <a:p>
          <a:endParaRPr lang="en-US"/>
        </a:p>
      </dgm:t>
    </dgm:pt>
    <dgm:pt modelId="{A736EA13-D72D-4E8F-B913-1410D25D2523}">
      <dgm:prSet phldrT="[Text]" custT="1"/>
      <dgm:spPr/>
      <dgm:t>
        <a:bodyPr/>
        <a:lstStyle/>
        <a:p>
          <a:r>
            <a:rPr lang="en-US" sz="2000" dirty="0" smtClean="0">
              <a:latin typeface="Calibri" panose="020F0502020204030204" pitchFamily="34" charset="0"/>
            </a:rPr>
            <a:t>Care Management</a:t>
          </a:r>
          <a:endParaRPr lang="en-US" sz="2000" dirty="0">
            <a:latin typeface="Calibri" panose="020F0502020204030204" pitchFamily="34" charset="0"/>
          </a:endParaRPr>
        </a:p>
      </dgm:t>
    </dgm:pt>
    <dgm:pt modelId="{87F09F06-27BA-4409-82FB-FD259CFCEB2A}" type="parTrans" cxnId="{9E6F8534-4710-4AEB-A243-07FEC1F411DB}">
      <dgm:prSet/>
      <dgm:spPr/>
      <dgm:t>
        <a:bodyPr/>
        <a:lstStyle/>
        <a:p>
          <a:endParaRPr lang="en-US" dirty="0"/>
        </a:p>
      </dgm:t>
    </dgm:pt>
    <dgm:pt modelId="{90AE02CE-0E65-487B-BBE7-6B48D179C496}" type="sibTrans" cxnId="{9E6F8534-4710-4AEB-A243-07FEC1F411DB}">
      <dgm:prSet/>
      <dgm:spPr/>
      <dgm:t>
        <a:bodyPr/>
        <a:lstStyle/>
        <a:p>
          <a:endParaRPr lang="en-US"/>
        </a:p>
      </dgm:t>
    </dgm:pt>
    <dgm:pt modelId="{2CB2DC67-6DE9-4DC6-9EC1-04DF9B8DD98A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  <a:scene3d>
          <a:camera prst="orthographicFront"/>
          <a:lightRig rig="threePt" dir="t">
            <a:rot lat="0" lon="0" rev="7500000"/>
          </a:lightRig>
        </a:scene3d>
      </dgm:spPr>
      <dgm:t>
        <a:bodyPr/>
        <a:lstStyle/>
        <a:p>
          <a:endParaRPr lang="en-US" dirty="0"/>
        </a:p>
      </dgm:t>
    </dgm:pt>
    <dgm:pt modelId="{D56A8B4F-16C7-4F2A-93FB-5FF9CCB0C2C7}" type="sibTrans" cxnId="{4DF5882E-7178-4EA3-80F4-3A7B9894DFF7}">
      <dgm:prSet/>
      <dgm:spPr/>
      <dgm:t>
        <a:bodyPr/>
        <a:lstStyle/>
        <a:p>
          <a:endParaRPr lang="en-US"/>
        </a:p>
      </dgm:t>
    </dgm:pt>
    <dgm:pt modelId="{CA945936-A338-4AD0-B251-EAA325A0DF60}" type="parTrans" cxnId="{4DF5882E-7178-4EA3-80F4-3A7B9894DFF7}">
      <dgm:prSet/>
      <dgm:spPr/>
      <dgm:t>
        <a:bodyPr/>
        <a:lstStyle/>
        <a:p>
          <a:endParaRPr lang="en-US"/>
        </a:p>
      </dgm:t>
    </dgm:pt>
    <dgm:pt modelId="{181C4680-FFDD-4359-BDF4-8DE4EFDC8BE3}" type="pres">
      <dgm:prSet presAssocID="{57311617-E72E-4F13-BBC6-E09144A95FAD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8993573-84D0-4258-8164-1CBF5C13DE1A}" type="pres">
      <dgm:prSet presAssocID="{2CB2DC67-6DE9-4DC6-9EC1-04DF9B8DD98A}" presName="singleCycle" presStyleCnt="0"/>
      <dgm:spPr/>
      <dgm:t>
        <a:bodyPr/>
        <a:lstStyle/>
        <a:p>
          <a:endParaRPr lang="en-US"/>
        </a:p>
      </dgm:t>
    </dgm:pt>
    <dgm:pt modelId="{BBA1EDEA-715A-40D0-B86B-F85E8507D84D}" type="pres">
      <dgm:prSet presAssocID="{2CB2DC67-6DE9-4DC6-9EC1-04DF9B8DD98A}" presName="singleCenter" presStyleLbl="node1" presStyleIdx="0" presStyleCnt="4" custScaleX="106565" custScaleY="10836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A3745C2B-1EC1-4A2A-B271-6020294FE349}" type="pres">
      <dgm:prSet presAssocID="{7EB2F5FE-4AA6-4447-A36B-34E0B0282782}" presName="Name56" presStyleLbl="parChTrans1D2" presStyleIdx="0" presStyleCnt="3"/>
      <dgm:spPr/>
      <dgm:t>
        <a:bodyPr/>
        <a:lstStyle/>
        <a:p>
          <a:endParaRPr lang="en-US"/>
        </a:p>
      </dgm:t>
    </dgm:pt>
    <dgm:pt modelId="{443A979E-8152-4BFD-B248-82E9F668E25A}" type="pres">
      <dgm:prSet presAssocID="{9131567A-BCEC-4D87-A8A8-712CFEC21DB6}" presName="text0" presStyleLbl="node1" presStyleIdx="1" presStyleCnt="4" custScaleX="185529" custScaleY="95580" custRadScaleRad="76813" custRadScaleInc="-29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9CADE0-FE88-4E90-8D6C-47AD3D1A77D5}" type="pres">
      <dgm:prSet presAssocID="{BEA00849-72B7-43ED-9C7D-E5A5415D2154}" presName="Name56" presStyleLbl="parChTrans1D2" presStyleIdx="1" presStyleCnt="3"/>
      <dgm:spPr/>
      <dgm:t>
        <a:bodyPr/>
        <a:lstStyle/>
        <a:p>
          <a:endParaRPr lang="en-US"/>
        </a:p>
      </dgm:t>
    </dgm:pt>
    <dgm:pt modelId="{47A03869-7C11-4539-9EFF-4D43C3637D55}" type="pres">
      <dgm:prSet presAssocID="{A80CA202-451F-4771-8CB1-12B0113D5059}" presName="text0" presStyleLbl="node1" presStyleIdx="2" presStyleCnt="4" custScaleX="159571" custScaleY="110504" custRadScaleRad="94307" custRadScaleInc="2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099D22-0367-4904-82CD-C004507BAF08}" type="pres">
      <dgm:prSet presAssocID="{87F09F06-27BA-4409-82FB-FD259CFCEB2A}" presName="Name56" presStyleLbl="parChTrans1D2" presStyleIdx="2" presStyleCnt="3"/>
      <dgm:spPr/>
      <dgm:t>
        <a:bodyPr/>
        <a:lstStyle/>
        <a:p>
          <a:endParaRPr lang="en-US"/>
        </a:p>
      </dgm:t>
    </dgm:pt>
    <dgm:pt modelId="{9ADFB388-1BF9-4B81-B28D-DF454CC39C8E}" type="pres">
      <dgm:prSet presAssocID="{A736EA13-D72D-4E8F-B913-1410D25D2523}" presName="text0" presStyleLbl="node1" presStyleIdx="3" presStyleCnt="4" custScaleX="173308" custScaleY="111540" custRadScaleRad="93645" custRadScaleInc="-9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6DBC80-85FC-4056-B997-3DBB4B030FEE}" type="presOf" srcId="{2CB2DC67-6DE9-4DC6-9EC1-04DF9B8DD98A}" destId="{BBA1EDEA-715A-40D0-B86B-F85E8507D84D}" srcOrd="0" destOrd="0" presId="urn:microsoft.com/office/officeart/2008/layout/RadialCluster"/>
    <dgm:cxn modelId="{AA42A9E7-CDFB-483F-87C4-56E10C188D62}" type="presOf" srcId="{57311617-E72E-4F13-BBC6-E09144A95FAD}" destId="{181C4680-FFDD-4359-BDF4-8DE4EFDC8BE3}" srcOrd="0" destOrd="0" presId="urn:microsoft.com/office/officeart/2008/layout/RadialCluster"/>
    <dgm:cxn modelId="{6FCDA869-2F4D-4BDB-B0EF-2D479FCFF574}" type="presOf" srcId="{7EB2F5FE-4AA6-4447-A36B-34E0B0282782}" destId="{A3745C2B-1EC1-4A2A-B271-6020294FE349}" srcOrd="0" destOrd="0" presId="urn:microsoft.com/office/officeart/2008/layout/RadialCluster"/>
    <dgm:cxn modelId="{4DF5882E-7178-4EA3-80F4-3A7B9894DFF7}" srcId="{57311617-E72E-4F13-BBC6-E09144A95FAD}" destId="{2CB2DC67-6DE9-4DC6-9EC1-04DF9B8DD98A}" srcOrd="0" destOrd="0" parTransId="{CA945936-A338-4AD0-B251-EAA325A0DF60}" sibTransId="{D56A8B4F-16C7-4F2A-93FB-5FF9CCB0C2C7}"/>
    <dgm:cxn modelId="{BFD4ABAD-2C52-4A9E-84EE-0A4A10FF2BD7}" type="presOf" srcId="{9131567A-BCEC-4D87-A8A8-712CFEC21DB6}" destId="{443A979E-8152-4BFD-B248-82E9F668E25A}" srcOrd="0" destOrd="0" presId="urn:microsoft.com/office/officeart/2008/layout/RadialCluster"/>
    <dgm:cxn modelId="{4F470B03-1DF7-40D2-A6D6-0CC274AAFF7B}" type="presOf" srcId="{87F09F06-27BA-4409-82FB-FD259CFCEB2A}" destId="{3D099D22-0367-4904-82CD-C004507BAF08}" srcOrd="0" destOrd="0" presId="urn:microsoft.com/office/officeart/2008/layout/RadialCluster"/>
    <dgm:cxn modelId="{EC5C904A-4E8E-44CA-9D15-84FE4C9C539C}" type="presOf" srcId="{A80CA202-451F-4771-8CB1-12B0113D5059}" destId="{47A03869-7C11-4539-9EFF-4D43C3637D55}" srcOrd="0" destOrd="0" presId="urn:microsoft.com/office/officeart/2008/layout/RadialCluster"/>
    <dgm:cxn modelId="{B08D7F0A-7C2A-44F8-A275-EC74B6A3FF19}" srcId="{2CB2DC67-6DE9-4DC6-9EC1-04DF9B8DD98A}" destId="{A80CA202-451F-4771-8CB1-12B0113D5059}" srcOrd="1" destOrd="0" parTransId="{BEA00849-72B7-43ED-9C7D-E5A5415D2154}" sibTransId="{F7115CC7-E5EF-479D-B015-BA14386AFDE7}"/>
    <dgm:cxn modelId="{1F49210F-CAEA-41FA-80E3-56352612EF79}" type="presOf" srcId="{BEA00849-72B7-43ED-9C7D-E5A5415D2154}" destId="{8E9CADE0-FE88-4E90-8D6C-47AD3D1A77D5}" srcOrd="0" destOrd="0" presId="urn:microsoft.com/office/officeart/2008/layout/RadialCluster"/>
    <dgm:cxn modelId="{D9E66164-55FE-40F9-AD59-3BEC65F14809}" srcId="{2CB2DC67-6DE9-4DC6-9EC1-04DF9B8DD98A}" destId="{9131567A-BCEC-4D87-A8A8-712CFEC21DB6}" srcOrd="0" destOrd="0" parTransId="{7EB2F5FE-4AA6-4447-A36B-34E0B0282782}" sibTransId="{BFF2596A-64C5-439F-8184-CBD632459B4F}"/>
    <dgm:cxn modelId="{9E6F8534-4710-4AEB-A243-07FEC1F411DB}" srcId="{2CB2DC67-6DE9-4DC6-9EC1-04DF9B8DD98A}" destId="{A736EA13-D72D-4E8F-B913-1410D25D2523}" srcOrd="2" destOrd="0" parTransId="{87F09F06-27BA-4409-82FB-FD259CFCEB2A}" sibTransId="{90AE02CE-0E65-487B-BBE7-6B48D179C496}"/>
    <dgm:cxn modelId="{3E55C474-652B-44F7-91E7-98390AF56DC8}" type="presOf" srcId="{A736EA13-D72D-4E8F-B913-1410D25D2523}" destId="{9ADFB388-1BF9-4B81-B28D-DF454CC39C8E}" srcOrd="0" destOrd="0" presId="urn:microsoft.com/office/officeart/2008/layout/RadialCluster"/>
    <dgm:cxn modelId="{C75A71FA-6D88-4623-AA84-74324FDF9079}" type="presParOf" srcId="{181C4680-FFDD-4359-BDF4-8DE4EFDC8BE3}" destId="{E8993573-84D0-4258-8164-1CBF5C13DE1A}" srcOrd="0" destOrd="0" presId="urn:microsoft.com/office/officeart/2008/layout/RadialCluster"/>
    <dgm:cxn modelId="{3BAAE4E2-5418-47C5-A6CD-AF0678B7DE50}" type="presParOf" srcId="{E8993573-84D0-4258-8164-1CBF5C13DE1A}" destId="{BBA1EDEA-715A-40D0-B86B-F85E8507D84D}" srcOrd="0" destOrd="0" presId="urn:microsoft.com/office/officeart/2008/layout/RadialCluster"/>
    <dgm:cxn modelId="{941A9A0F-0A8B-46FB-85C4-C617F1A5E2D5}" type="presParOf" srcId="{E8993573-84D0-4258-8164-1CBF5C13DE1A}" destId="{A3745C2B-1EC1-4A2A-B271-6020294FE349}" srcOrd="1" destOrd="0" presId="urn:microsoft.com/office/officeart/2008/layout/RadialCluster"/>
    <dgm:cxn modelId="{7AB3A031-F246-49E2-87EF-F2B81280B7A9}" type="presParOf" srcId="{E8993573-84D0-4258-8164-1CBF5C13DE1A}" destId="{443A979E-8152-4BFD-B248-82E9F668E25A}" srcOrd="2" destOrd="0" presId="urn:microsoft.com/office/officeart/2008/layout/RadialCluster"/>
    <dgm:cxn modelId="{BA82739A-F0A0-41BD-A516-7540537F338E}" type="presParOf" srcId="{E8993573-84D0-4258-8164-1CBF5C13DE1A}" destId="{8E9CADE0-FE88-4E90-8D6C-47AD3D1A77D5}" srcOrd="3" destOrd="0" presId="urn:microsoft.com/office/officeart/2008/layout/RadialCluster"/>
    <dgm:cxn modelId="{3F055999-FBAA-483E-B2A8-F46AB48D8D04}" type="presParOf" srcId="{E8993573-84D0-4258-8164-1CBF5C13DE1A}" destId="{47A03869-7C11-4539-9EFF-4D43C3637D55}" srcOrd="4" destOrd="0" presId="urn:microsoft.com/office/officeart/2008/layout/RadialCluster"/>
    <dgm:cxn modelId="{533490E2-97EB-4484-AC49-8A5A26A5848C}" type="presParOf" srcId="{E8993573-84D0-4258-8164-1CBF5C13DE1A}" destId="{3D099D22-0367-4904-82CD-C004507BAF08}" srcOrd="5" destOrd="0" presId="urn:microsoft.com/office/officeart/2008/layout/RadialCluster"/>
    <dgm:cxn modelId="{B2BC9475-5BC5-4A2F-BF4C-0266520D1BB1}" type="presParOf" srcId="{E8993573-84D0-4258-8164-1CBF5C13DE1A}" destId="{9ADFB388-1BF9-4B81-B28D-DF454CC39C8E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1FCC89-7F16-4C59-8147-545F726180CA}">
      <dsp:nvSpPr>
        <dsp:cNvPr id="0" name=""/>
        <dsp:cNvSpPr/>
      </dsp:nvSpPr>
      <dsp:spPr>
        <a:xfrm>
          <a:off x="2" y="0"/>
          <a:ext cx="8381995" cy="4297362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06F84F-CD82-43E8-AFF2-F09FF92AE62C}">
      <dsp:nvSpPr>
        <dsp:cNvPr id="0" name=""/>
        <dsp:cNvSpPr/>
      </dsp:nvSpPr>
      <dsp:spPr>
        <a:xfrm>
          <a:off x="116419" y="1477957"/>
          <a:ext cx="1366308" cy="1341447"/>
        </a:xfrm>
        <a:prstGeom prst="roundRect">
          <a:avLst/>
        </a:prstGeom>
        <a:solidFill>
          <a:srgbClr val="0099CC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Prepare the RFP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26 weeks</a:t>
          </a:r>
          <a:endParaRPr lang="en-US" sz="1800" kern="1200" dirty="0">
            <a:latin typeface="Calibri" panose="020F0502020204030204" pitchFamily="34" charset="0"/>
          </a:endParaRPr>
        </a:p>
      </dsp:txBody>
      <dsp:txXfrm>
        <a:off x="181903" y="1543441"/>
        <a:ext cx="1235340" cy="1210479"/>
      </dsp:txXfrm>
    </dsp:sp>
    <dsp:sp modelId="{E392FBDE-C53A-4C17-9D6E-76A8BEF62E52}">
      <dsp:nvSpPr>
        <dsp:cNvPr id="0" name=""/>
        <dsp:cNvSpPr/>
      </dsp:nvSpPr>
      <dsp:spPr>
        <a:xfrm>
          <a:off x="1362866" y="1477957"/>
          <a:ext cx="1313012" cy="1341447"/>
        </a:xfrm>
        <a:prstGeom prst="roundRect">
          <a:avLst/>
        </a:prstGeom>
        <a:solidFill>
          <a:srgbClr val="0099CC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Bid the RFP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7 weeks</a:t>
          </a:r>
          <a:endParaRPr lang="en-US" sz="1800" kern="1200" dirty="0">
            <a:latin typeface="Calibri" panose="020F0502020204030204" pitchFamily="34" charset="0"/>
          </a:endParaRPr>
        </a:p>
      </dsp:txBody>
      <dsp:txXfrm>
        <a:off x="1426962" y="1542053"/>
        <a:ext cx="1184820" cy="1213255"/>
      </dsp:txXfrm>
    </dsp:sp>
    <dsp:sp modelId="{D23A4CFF-AA80-40A0-9550-61A11D2B3632}">
      <dsp:nvSpPr>
        <dsp:cNvPr id="0" name=""/>
        <dsp:cNvSpPr/>
      </dsp:nvSpPr>
      <dsp:spPr>
        <a:xfrm>
          <a:off x="2636511" y="1477957"/>
          <a:ext cx="1313012" cy="1341447"/>
        </a:xfrm>
        <a:prstGeom prst="roundRect">
          <a:avLst/>
        </a:prstGeom>
        <a:solidFill>
          <a:srgbClr val="0099CC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Award the RFP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7 weeks</a:t>
          </a:r>
          <a:endParaRPr lang="en-US" sz="1800" kern="1200" dirty="0">
            <a:latin typeface="Calibri" panose="020F0502020204030204" pitchFamily="34" charset="0"/>
          </a:endParaRPr>
        </a:p>
      </dsp:txBody>
      <dsp:txXfrm>
        <a:off x="2700607" y="1542053"/>
        <a:ext cx="1184820" cy="1213255"/>
      </dsp:txXfrm>
    </dsp:sp>
    <dsp:sp modelId="{44AC9C67-EF83-4EBC-9960-DB1D1A092656}">
      <dsp:nvSpPr>
        <dsp:cNvPr id="0" name=""/>
        <dsp:cNvSpPr/>
      </dsp:nvSpPr>
      <dsp:spPr>
        <a:xfrm>
          <a:off x="3894622" y="1477957"/>
          <a:ext cx="1313012" cy="1341447"/>
        </a:xfrm>
        <a:prstGeom prst="roundRect">
          <a:avLst/>
        </a:prstGeom>
        <a:solidFill>
          <a:srgbClr val="0099CC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Prepare to Enroll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6 weeks</a:t>
          </a:r>
          <a:endParaRPr lang="en-US" sz="1800" kern="1200" dirty="0">
            <a:latin typeface="Calibri" panose="020F0502020204030204" pitchFamily="34" charset="0"/>
          </a:endParaRPr>
        </a:p>
      </dsp:txBody>
      <dsp:txXfrm>
        <a:off x="3958718" y="1542053"/>
        <a:ext cx="1184820" cy="1213255"/>
      </dsp:txXfrm>
    </dsp:sp>
    <dsp:sp modelId="{6B25A21D-2A61-4DC4-9DCC-8793B21F182A}">
      <dsp:nvSpPr>
        <dsp:cNvPr id="0" name=""/>
        <dsp:cNvSpPr/>
      </dsp:nvSpPr>
      <dsp:spPr>
        <a:xfrm>
          <a:off x="5142899" y="1477957"/>
          <a:ext cx="1313012" cy="1341447"/>
        </a:xfrm>
        <a:prstGeom prst="roundRect">
          <a:avLst/>
        </a:prstGeom>
        <a:solidFill>
          <a:srgbClr val="0099CC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Enrollment &amp; Launch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 11 weeks</a:t>
          </a:r>
          <a:endParaRPr lang="en-US" sz="1800" kern="1200" dirty="0">
            <a:latin typeface="Calibri" panose="020F0502020204030204" pitchFamily="34" charset="0"/>
          </a:endParaRPr>
        </a:p>
      </dsp:txBody>
      <dsp:txXfrm>
        <a:off x="5206995" y="1542053"/>
        <a:ext cx="1184820" cy="1213255"/>
      </dsp:txXfrm>
    </dsp:sp>
    <dsp:sp modelId="{6A055AF8-CCDE-49FB-967E-3643933359DC}">
      <dsp:nvSpPr>
        <dsp:cNvPr id="0" name=""/>
        <dsp:cNvSpPr/>
      </dsp:nvSpPr>
      <dsp:spPr>
        <a:xfrm>
          <a:off x="6380593" y="1477957"/>
          <a:ext cx="1313012" cy="1341447"/>
        </a:xfrm>
        <a:prstGeom prst="roundRect">
          <a:avLst/>
        </a:prstGeom>
        <a:solidFill>
          <a:srgbClr val="0099CC"/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Total Process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 57 weeks</a:t>
          </a:r>
          <a:endParaRPr lang="en-US" sz="1800" kern="1200" dirty="0">
            <a:latin typeface="Calibri" panose="020F0502020204030204" pitchFamily="34" charset="0"/>
          </a:endParaRPr>
        </a:p>
      </dsp:txBody>
      <dsp:txXfrm>
        <a:off x="6444689" y="1542053"/>
        <a:ext cx="1184820" cy="12132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F8EB64-6298-4FB2-9881-20C45568C49D}">
      <dsp:nvSpPr>
        <dsp:cNvPr id="0" name=""/>
        <dsp:cNvSpPr/>
      </dsp:nvSpPr>
      <dsp:spPr>
        <a:xfrm>
          <a:off x="1855612" y="621420"/>
          <a:ext cx="4137375" cy="4137375"/>
        </a:xfrm>
        <a:prstGeom prst="blockArc">
          <a:avLst>
            <a:gd name="adj1" fmla="val 1188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731BBB-74AB-402E-A35B-803239DBC6A7}">
      <dsp:nvSpPr>
        <dsp:cNvPr id="0" name=""/>
        <dsp:cNvSpPr/>
      </dsp:nvSpPr>
      <dsp:spPr>
        <a:xfrm>
          <a:off x="1855612" y="621420"/>
          <a:ext cx="4137375" cy="4137375"/>
        </a:xfrm>
        <a:prstGeom prst="blockArc">
          <a:avLst>
            <a:gd name="adj1" fmla="val 7560000"/>
            <a:gd name="adj2" fmla="val 1188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6EEC31-6F60-49ED-8930-C8B87091221C}">
      <dsp:nvSpPr>
        <dsp:cNvPr id="0" name=""/>
        <dsp:cNvSpPr/>
      </dsp:nvSpPr>
      <dsp:spPr>
        <a:xfrm>
          <a:off x="1855612" y="621420"/>
          <a:ext cx="4137375" cy="4137375"/>
        </a:xfrm>
        <a:prstGeom prst="blockArc">
          <a:avLst>
            <a:gd name="adj1" fmla="val 3240000"/>
            <a:gd name="adj2" fmla="val 756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714440-4316-402D-B29E-E37B811F4E1A}">
      <dsp:nvSpPr>
        <dsp:cNvPr id="0" name=""/>
        <dsp:cNvSpPr/>
      </dsp:nvSpPr>
      <dsp:spPr>
        <a:xfrm>
          <a:off x="1855612" y="621420"/>
          <a:ext cx="4137375" cy="4137375"/>
        </a:xfrm>
        <a:prstGeom prst="blockArc">
          <a:avLst>
            <a:gd name="adj1" fmla="val 20520000"/>
            <a:gd name="adj2" fmla="val 324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D6DC16-12F9-4513-B9A5-78829DF88B68}">
      <dsp:nvSpPr>
        <dsp:cNvPr id="0" name=""/>
        <dsp:cNvSpPr/>
      </dsp:nvSpPr>
      <dsp:spPr>
        <a:xfrm>
          <a:off x="1855612" y="621420"/>
          <a:ext cx="4137375" cy="4137375"/>
        </a:xfrm>
        <a:prstGeom prst="blockArc">
          <a:avLst>
            <a:gd name="adj1" fmla="val 16200000"/>
            <a:gd name="adj2" fmla="val 2052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830CEE-5958-4CF5-B262-BB856B0FAA60}">
      <dsp:nvSpPr>
        <dsp:cNvPr id="0" name=""/>
        <dsp:cNvSpPr/>
      </dsp:nvSpPr>
      <dsp:spPr>
        <a:xfrm>
          <a:off x="2971967" y="1737776"/>
          <a:ext cx="1904665" cy="1904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Calibri" panose="020F0502020204030204" pitchFamily="34" charset="0"/>
            </a:rPr>
            <a:t>Patients</a:t>
          </a:r>
          <a:endParaRPr lang="en-US" sz="3000" kern="1200" dirty="0">
            <a:latin typeface="Calibri" panose="020F0502020204030204" pitchFamily="34" charset="0"/>
          </a:endParaRPr>
        </a:p>
      </dsp:txBody>
      <dsp:txXfrm>
        <a:off x="3250899" y="2016708"/>
        <a:ext cx="1346801" cy="1346801"/>
      </dsp:txXfrm>
    </dsp:sp>
    <dsp:sp modelId="{46C6800C-3C87-48F7-8C0B-3E0640569791}">
      <dsp:nvSpPr>
        <dsp:cNvPr id="0" name=""/>
        <dsp:cNvSpPr/>
      </dsp:nvSpPr>
      <dsp:spPr>
        <a:xfrm>
          <a:off x="3169745" y="2785"/>
          <a:ext cx="1509109" cy="13332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latin typeface="Calibri" panose="020F0502020204030204" pitchFamily="34" charset="0"/>
            </a:rPr>
            <a:t>Hospital</a:t>
          </a:r>
          <a:endParaRPr lang="en-US" sz="2300" b="1" kern="1200" dirty="0">
            <a:latin typeface="Calibri" panose="020F0502020204030204" pitchFamily="34" charset="0"/>
          </a:endParaRPr>
        </a:p>
      </dsp:txBody>
      <dsp:txXfrm>
        <a:off x="3390749" y="198037"/>
        <a:ext cx="1067101" cy="942761"/>
      </dsp:txXfrm>
    </dsp:sp>
    <dsp:sp modelId="{BCC1A76F-6BBE-4B1F-960A-FEC8CBEA2CA5}">
      <dsp:nvSpPr>
        <dsp:cNvPr id="0" name=""/>
        <dsp:cNvSpPr/>
      </dsp:nvSpPr>
      <dsp:spPr>
        <a:xfrm>
          <a:off x="5052637" y="1399048"/>
          <a:ext cx="1586906" cy="13332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Other Healthcare Providers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5285034" y="1594300"/>
        <a:ext cx="1122112" cy="942761"/>
      </dsp:txXfrm>
    </dsp:sp>
    <dsp:sp modelId="{81CCA2C8-3C3F-4E6B-B2A5-C18CAB107E42}">
      <dsp:nvSpPr>
        <dsp:cNvPr id="0" name=""/>
        <dsp:cNvSpPr/>
      </dsp:nvSpPr>
      <dsp:spPr>
        <a:xfrm>
          <a:off x="4318578" y="3658248"/>
          <a:ext cx="1586906" cy="13332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Primary Care Providers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4550975" y="3853500"/>
        <a:ext cx="1122112" cy="942761"/>
      </dsp:txXfrm>
    </dsp:sp>
    <dsp:sp modelId="{4299DD0E-A786-4CED-A92C-E897911EC7BF}">
      <dsp:nvSpPr>
        <dsp:cNvPr id="0" name=""/>
        <dsp:cNvSpPr/>
      </dsp:nvSpPr>
      <dsp:spPr>
        <a:xfrm>
          <a:off x="1943115" y="3658248"/>
          <a:ext cx="1586906" cy="13332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Specialists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2175512" y="3853500"/>
        <a:ext cx="1122112" cy="942761"/>
      </dsp:txXfrm>
    </dsp:sp>
    <dsp:sp modelId="{554DC7F5-5C53-4132-A29B-BBA168E26B29}">
      <dsp:nvSpPr>
        <dsp:cNvPr id="0" name=""/>
        <dsp:cNvSpPr/>
      </dsp:nvSpPr>
      <dsp:spPr>
        <a:xfrm>
          <a:off x="1209056" y="1399048"/>
          <a:ext cx="1586906" cy="13332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anose="020F0502020204030204" pitchFamily="34" charset="0"/>
            </a:rPr>
            <a:t>Payers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1441453" y="1594300"/>
        <a:ext cx="1122112" cy="9427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A1EDEA-715A-40D0-B86B-F85E8507D84D}">
      <dsp:nvSpPr>
        <dsp:cNvPr id="0" name=""/>
        <dsp:cNvSpPr/>
      </dsp:nvSpPr>
      <dsp:spPr>
        <a:xfrm>
          <a:off x="1818842" y="2133603"/>
          <a:ext cx="1533957" cy="1559852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1893724" y="2208485"/>
        <a:ext cx="1384193" cy="1410088"/>
      </dsp:txXfrm>
    </dsp:sp>
    <dsp:sp modelId="{A3745C2B-1EC1-4A2A-B271-6020294FE349}">
      <dsp:nvSpPr>
        <dsp:cNvPr id="0" name=""/>
        <dsp:cNvSpPr/>
      </dsp:nvSpPr>
      <dsp:spPr>
        <a:xfrm rot="16092972">
          <a:off x="2325705" y="1905006"/>
          <a:ext cx="4574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57414" y="0"/>
              </a:lnTo>
            </a:path>
          </a:pathLst>
        </a:custGeom>
        <a:noFill/>
        <a:ln w="381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A979E-8152-4BFD-B248-82E9F668E25A}">
      <dsp:nvSpPr>
        <dsp:cNvPr id="0" name=""/>
        <dsp:cNvSpPr/>
      </dsp:nvSpPr>
      <dsp:spPr>
        <a:xfrm>
          <a:off x="1638284" y="754602"/>
          <a:ext cx="1789308" cy="92180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3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 panose="020F0502020204030204" pitchFamily="34" charset="0"/>
            </a:rPr>
            <a:t>Care Coordination</a:t>
          </a:r>
          <a:endParaRPr lang="en-US" sz="2000" kern="1200" dirty="0">
            <a:latin typeface="Calibri" panose="020F0502020204030204" pitchFamily="34" charset="0"/>
          </a:endParaRPr>
        </a:p>
      </dsp:txBody>
      <dsp:txXfrm>
        <a:off x="1683283" y="799601"/>
        <a:ext cx="1699310" cy="831809"/>
      </dsp:txXfrm>
    </dsp:sp>
    <dsp:sp modelId="{8E9CADE0-FE88-4E90-8D6C-47AD3D1A77D5}">
      <dsp:nvSpPr>
        <dsp:cNvPr id="0" name=""/>
        <dsp:cNvSpPr/>
      </dsp:nvSpPr>
      <dsp:spPr>
        <a:xfrm rot="1810404">
          <a:off x="3331900" y="3436972"/>
          <a:ext cx="30849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8492" y="0"/>
              </a:lnTo>
            </a:path>
          </a:pathLst>
        </a:custGeom>
        <a:noFill/>
        <a:ln w="381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A03869-7C11-4539-9EFF-4D43C3637D55}">
      <dsp:nvSpPr>
        <dsp:cNvPr id="0" name=""/>
        <dsp:cNvSpPr/>
      </dsp:nvSpPr>
      <dsp:spPr>
        <a:xfrm>
          <a:off x="3619493" y="3428999"/>
          <a:ext cx="1538960" cy="10657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4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 panose="020F0502020204030204" pitchFamily="34" charset="0"/>
            </a:rPr>
            <a:t>Clinical Integration</a:t>
          </a:r>
          <a:endParaRPr lang="en-US" sz="2000" kern="1200" dirty="0">
            <a:latin typeface="Calibri" panose="020F0502020204030204" pitchFamily="34" charset="0"/>
          </a:endParaRPr>
        </a:p>
      </dsp:txBody>
      <dsp:txXfrm>
        <a:off x="3671518" y="3481024"/>
        <a:ext cx="1434910" cy="961690"/>
      </dsp:txXfrm>
    </dsp:sp>
    <dsp:sp modelId="{3D099D22-0367-4904-82CD-C004507BAF08}">
      <dsp:nvSpPr>
        <dsp:cNvPr id="0" name=""/>
        <dsp:cNvSpPr/>
      </dsp:nvSpPr>
      <dsp:spPr>
        <a:xfrm rot="8965800">
          <a:off x="1623724" y="3419901"/>
          <a:ext cx="20969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9690" y="0"/>
              </a:lnTo>
            </a:path>
          </a:pathLst>
        </a:custGeom>
        <a:noFill/>
        <a:ln w="381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DFB388-1BF9-4B81-B28D-DF454CC39C8E}">
      <dsp:nvSpPr>
        <dsp:cNvPr id="0" name=""/>
        <dsp:cNvSpPr/>
      </dsp:nvSpPr>
      <dsp:spPr>
        <a:xfrm>
          <a:off x="-33147" y="3429013"/>
          <a:ext cx="1671444" cy="107573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5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 panose="020F0502020204030204" pitchFamily="34" charset="0"/>
            </a:rPr>
            <a:t>Care Management</a:t>
          </a:r>
          <a:endParaRPr lang="en-US" sz="2000" kern="1200" dirty="0">
            <a:latin typeface="Calibri" panose="020F0502020204030204" pitchFamily="34" charset="0"/>
          </a:endParaRPr>
        </a:p>
      </dsp:txBody>
      <dsp:txXfrm>
        <a:off x="19366" y="3481526"/>
        <a:ext cx="1566418" cy="9707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2604" cy="465614"/>
          </a:xfrm>
          <a:prstGeom prst="rect">
            <a:avLst/>
          </a:prstGeom>
        </p:spPr>
        <p:txBody>
          <a:bodyPr vert="horz" lIns="91538" tIns="45769" rIns="91538" bIns="457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5733" y="0"/>
            <a:ext cx="3042604" cy="465614"/>
          </a:xfrm>
          <a:prstGeom prst="rect">
            <a:avLst/>
          </a:prstGeom>
        </p:spPr>
        <p:txBody>
          <a:bodyPr vert="horz" lIns="91538" tIns="45769" rIns="91538" bIns="45769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2015/06/25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8722"/>
            <a:ext cx="3042604" cy="465614"/>
          </a:xfrm>
          <a:prstGeom prst="rect">
            <a:avLst/>
          </a:prstGeom>
        </p:spPr>
        <p:txBody>
          <a:bodyPr vert="horz" lIns="91538" tIns="45769" rIns="91538" bIns="457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5733" y="8838722"/>
            <a:ext cx="3042604" cy="465614"/>
          </a:xfrm>
          <a:prstGeom prst="rect">
            <a:avLst/>
          </a:prstGeom>
        </p:spPr>
        <p:txBody>
          <a:bodyPr vert="horz" lIns="91538" tIns="45769" rIns="91538" bIns="45769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7" cy="465297"/>
          </a:xfrm>
          <a:prstGeom prst="rect">
            <a:avLst/>
          </a:prstGeom>
        </p:spPr>
        <p:txBody>
          <a:bodyPr vert="horz" lIns="93276" tIns="46639" rIns="93276" bIns="4663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7" cy="465297"/>
          </a:xfrm>
          <a:prstGeom prst="rect">
            <a:avLst/>
          </a:prstGeom>
        </p:spPr>
        <p:txBody>
          <a:bodyPr vert="horz" lIns="93276" tIns="46639" rIns="93276" bIns="46639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2015/06/25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5863" y="698500"/>
            <a:ext cx="4648200" cy="3487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6" tIns="46639" rIns="93276" bIns="4663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7"/>
          </a:xfrm>
          <a:prstGeom prst="rect">
            <a:avLst/>
          </a:prstGeom>
        </p:spPr>
        <p:txBody>
          <a:bodyPr vert="horz" lIns="93276" tIns="46639" rIns="93276" bIns="4663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7" cy="465297"/>
          </a:xfrm>
          <a:prstGeom prst="rect">
            <a:avLst/>
          </a:prstGeom>
        </p:spPr>
        <p:txBody>
          <a:bodyPr vert="horz" lIns="93276" tIns="46639" rIns="93276" bIns="4663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7" cy="465297"/>
          </a:xfrm>
          <a:prstGeom prst="rect">
            <a:avLst/>
          </a:prstGeom>
        </p:spPr>
        <p:txBody>
          <a:bodyPr vert="horz" lIns="93276" tIns="46639" rIns="93276" bIns="46639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Twenty-six weeks:  May 1, 2015-October 30,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366D2-2141-4054-B44D-A4DCDCD43B18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5137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" pitchFamily="-105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926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4269" indent="-286257" defTabSz="931926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5028" indent="-229006" defTabSz="931926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3040" indent="-229006" defTabSz="931926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61052" indent="-229006" defTabSz="931926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9063" indent="-229006" defTabSz="93192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7074" indent="-229006" defTabSz="93192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35086" indent="-229006" defTabSz="93192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93097" indent="-229006" defTabSz="93192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fld id="{CCF2C9A3-CE94-486B-A9BC-36D8390733DB}" type="slidenum">
              <a:rPr lang="en-US" altLang="en-US" sz="1200"/>
              <a:pPr/>
              <a:t>48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62D29-8780-416B-8218-D2174599D257}" type="slidenum">
              <a:rPr lang="en-US" smtClean="0"/>
              <a:pPr/>
              <a:t>49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seven weeks:  November 1, 2015-December 21, 2015</a:t>
            </a:r>
          </a:p>
          <a:p>
            <a:r>
              <a:rPr lang="en-US" dirty="0" smtClean="0"/>
              <a:t>Second seven weeks:  December 21, 2015 –February 8,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366D2-2141-4054-B44D-A4DCDCD43B18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279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Three weeks:  February</a:t>
            </a:r>
            <a:r>
              <a:rPr lang="en-US" baseline="0" dirty="0" smtClean="0"/>
              <a:t> 8-February 29, 2016</a:t>
            </a:r>
          </a:p>
          <a:p>
            <a:r>
              <a:rPr lang="en-US" baseline="0" dirty="0" smtClean="0"/>
              <a:t>Three weeks:  February 29, 2016 –March 17,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366D2-2141-4054-B44D-A4DCDCD43B18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351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Eight to nine weeks:  March 18, 2016-May</a:t>
            </a:r>
            <a:r>
              <a:rPr lang="en-US" baseline="0" dirty="0" smtClean="0"/>
              <a:t> 17, 2016</a:t>
            </a:r>
          </a:p>
          <a:p>
            <a:r>
              <a:rPr lang="en-US" baseline="0" dirty="0" smtClean="0"/>
              <a:t>Two Weeks:  May 17, 2015-June 1,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366D2-2141-4054-B44D-A4DCDCD43B18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904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62D29-8780-416B-8218-D2174599D257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a completely new concept to Medicare. 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62D29-8780-416B-8218-D2174599D257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926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4269" indent="-286257" defTabSz="931926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5028" indent="-229006" defTabSz="931926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3040" indent="-229006" defTabSz="931926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61052" indent="-229006" defTabSz="931926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9063" indent="-229006" defTabSz="93192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7074" indent="-229006" defTabSz="93192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35086" indent="-229006" defTabSz="93192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93097" indent="-229006" defTabSz="93192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fld id="{0AD04C3B-06A0-4304-A287-D945EA31AA5C}" type="slidenum">
              <a:rPr lang="en-US" altLang="en-US" sz="1200"/>
              <a:pPr/>
              <a:t>44</a:t>
            </a:fld>
            <a:endParaRPr lang="en-US" altLang="en-US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1600">
              <a:latin typeface="Times" pitchFamily="-105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5379">
              <a:spcBef>
                <a:spcPct val="0"/>
              </a:spcBef>
              <a:defRPr/>
            </a:pPr>
            <a:r>
              <a:rPr lang="en-US" sz="1100" dirty="0"/>
              <a:t>The diagram shows a range of strategies for improving healthcare cost and quality -- including alternative payment models and techniques that could be applied under the current fee-for-service system -- in terms of in terms of both complexity and comprehensiveness.  </a:t>
            </a:r>
          </a:p>
          <a:p>
            <a:pPr defTabSz="915379">
              <a:spcBef>
                <a:spcPct val="0"/>
              </a:spcBef>
              <a:defRPr/>
            </a:pPr>
            <a:endParaRPr lang="en-US" sz="1100" dirty="0"/>
          </a:p>
          <a:p>
            <a:pPr defTabSz="915379">
              <a:spcBef>
                <a:spcPct val="0"/>
              </a:spcBef>
              <a:defRPr/>
            </a:pPr>
            <a:r>
              <a:rPr lang="en-US" sz="1100" b="1" dirty="0"/>
              <a:t>Predictive care paths </a:t>
            </a:r>
            <a:r>
              <a:rPr lang="en-US" sz="1100" dirty="0"/>
              <a:t>are a gateway or pre-requisite to successful bundled payments. Bundled payments can be designed and implemented for single procedures or for broader episodes of care. </a:t>
            </a:r>
          </a:p>
          <a:p>
            <a:pPr eaLnBrk="1" hangingPunct="1">
              <a:spcBef>
                <a:spcPct val="0"/>
              </a:spcBef>
            </a:pPr>
            <a:endParaRPr lang="en-US" sz="1100" dirty="0"/>
          </a:p>
          <a:p>
            <a:pPr eaLnBrk="1" hangingPunct="1">
              <a:spcBef>
                <a:spcPct val="0"/>
              </a:spcBef>
            </a:pPr>
            <a:r>
              <a:rPr lang="en-US" sz="1100" dirty="0"/>
              <a:t>--healthcare trends reflect increasing focus on quality outcomes, transparency, care integration…</a:t>
            </a:r>
          </a:p>
          <a:p>
            <a:pPr eaLnBrk="1" hangingPunct="1">
              <a:spcBef>
                <a:spcPct val="0"/>
              </a:spcBef>
            </a:pPr>
            <a:endParaRPr lang="en-US" sz="1100" dirty="0"/>
          </a:p>
          <a:p>
            <a:r>
              <a:rPr lang="en-US" sz="1100" b="1" dirty="0"/>
              <a:t>P4P</a:t>
            </a:r>
            <a:r>
              <a:rPr lang="en-US" sz="1100" dirty="0"/>
              <a:t> - • Simplicity and clarity. • Focused approach produces results on select measures. Focused approach limits comprehensive overhaul.</a:t>
            </a:r>
          </a:p>
          <a:p>
            <a:endParaRPr lang="en-US" sz="1100" dirty="0"/>
          </a:p>
          <a:p>
            <a:r>
              <a:rPr lang="en-US" sz="1100" b="1" dirty="0"/>
              <a:t>Shared Savings </a:t>
            </a:r>
            <a:r>
              <a:rPr lang="en-US" sz="1100" dirty="0"/>
              <a:t>- Aligned incentives. • Medicare provides large patient base. • Complex, with significant Infrastructure requirements. Requires care management sophistication and focus. • Limited upside opportunity, especially for communities with relatively low utilization.</a:t>
            </a:r>
          </a:p>
          <a:p>
            <a:endParaRPr lang="en-US" sz="1100" dirty="0"/>
          </a:p>
          <a:p>
            <a:r>
              <a:rPr lang="en-US" sz="1100" b="1" dirty="0"/>
              <a:t>Bundled Payments </a:t>
            </a:r>
            <a:r>
              <a:rPr lang="en-US" sz="1100" dirty="0"/>
              <a:t>- Comprehensive outcomes-based approach. • Complex, and benefits tend to be limited to bundled services. No incentives to reduce episodes. </a:t>
            </a:r>
          </a:p>
          <a:p>
            <a:endParaRPr lang="en-US" sz="1100" dirty="0"/>
          </a:p>
          <a:p>
            <a:r>
              <a:rPr lang="en-US" sz="1100" b="1" dirty="0"/>
              <a:t>Global Payments </a:t>
            </a:r>
            <a:r>
              <a:rPr lang="en-US" sz="1100" dirty="0"/>
              <a:t>- • Greatest financial upside. Requires highest level of integration and financial sophistication, with Significant downside risk.</a:t>
            </a:r>
            <a:endParaRPr lang="en-US" sz="1100" b="1" dirty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3746" indent="-286056">
              <a:defRPr>
                <a:solidFill>
                  <a:schemeClr val="tx1"/>
                </a:solidFill>
                <a:latin typeface="Arial" charset="0"/>
              </a:defRPr>
            </a:lvl2pPr>
            <a:lvl3pPr marL="1144223" indent="-228845">
              <a:defRPr>
                <a:solidFill>
                  <a:schemeClr val="tx1"/>
                </a:solidFill>
                <a:latin typeface="Arial" charset="0"/>
              </a:defRPr>
            </a:lvl3pPr>
            <a:lvl4pPr marL="1601913" indent="-228845">
              <a:defRPr>
                <a:solidFill>
                  <a:schemeClr val="tx1"/>
                </a:solidFill>
                <a:latin typeface="Arial" charset="0"/>
              </a:defRPr>
            </a:lvl4pPr>
            <a:lvl5pPr marL="2059603" indent="-228845">
              <a:defRPr>
                <a:solidFill>
                  <a:schemeClr val="tx1"/>
                </a:solidFill>
                <a:latin typeface="Arial" charset="0"/>
              </a:defRPr>
            </a:lvl5pPr>
            <a:lvl6pPr marL="2517292" indent="-2288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4981" indent="-2288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2671" indent="-2288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0361" indent="-2288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D88962-2DA0-40BB-A6C6-9E137F3B7986}" type="slidenum">
              <a:rPr 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Physicians and their role in ACOs.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For accountable care to take hold, three key  interdependent aspects of transformation must occur, each interdependent upon the other, as in a three-legged stool: Care delivery reform, payment reform and health information technology infrastructure. Under care delivery reform, enabled by technology,  we find</a:t>
            </a:r>
          </a:p>
          <a:p>
            <a:pPr lvl="0"/>
            <a:r>
              <a:rPr lang="en-US" dirty="0" smtClean="0"/>
              <a:t>Care Coordination</a:t>
            </a:r>
          </a:p>
          <a:p>
            <a:pPr lvl="0"/>
            <a:r>
              <a:rPr lang="en-US" dirty="0" smtClean="0"/>
              <a:t>Care Management</a:t>
            </a:r>
          </a:p>
          <a:p>
            <a:pPr lvl="0"/>
            <a:r>
              <a:rPr lang="en-US" dirty="0" smtClean="0"/>
              <a:t>Clinical Integration of providers and care provision ( i.e. health information technology enabled)</a:t>
            </a:r>
          </a:p>
          <a:p>
            <a:pPr lvl="0"/>
            <a:r>
              <a:rPr lang="en-US" dirty="0" smtClean="0"/>
              <a:t>Outcomes-oriented/evidence-based care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E2E77-81D6-4477-94B9-03B2FCE4CC6E}" type="slidenum">
              <a:rPr lang="en-US" smtClean="0">
                <a:solidFill>
                  <a:prstClr val="black"/>
                </a:solidFill>
              </a:rPr>
              <a:pPr/>
              <a:t>47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331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2015/06/25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2015/06/25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2015/06/25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F8078E4-7F87-4C14-9538-6D738AD47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05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2015/06/25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2015/06/25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2015/06/25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2015/06/25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2015/06/25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2015/06/25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2015/06/25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2015/06/25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4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2015/06/25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www.nmcfamilyresourcecenter.com/&amp;ei=rKTGVILWNoa9ggTLxIH4Bg&amp;psig=AFQjCNEDyf0Euhl1L111XXX54glvbEDCmg&amp;ust=1422390826610477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676400"/>
            <a:ext cx="8534400" cy="3124200"/>
          </a:xfrm>
        </p:spPr>
        <p:txBody>
          <a:bodyPr>
            <a:noAutofit/>
          </a:bodyPr>
          <a:lstStyle/>
          <a:p>
            <a:pPr algn="r"/>
            <a:r>
              <a:rPr lang="en-US" sz="6000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Comparing Performance:</a:t>
            </a:r>
            <a:br>
              <a:rPr lang="en-US" sz="6000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</a:br>
            <a:r>
              <a:rPr lang="en-US" sz="32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>Managed Care and Fee-For-Service</a:t>
            </a:r>
            <a:br>
              <a:rPr lang="en-US" sz="32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</a:br>
            <a:r>
              <a:rPr lang="en-US" sz="32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  <a:t/>
            </a:r>
            <a:br>
              <a:rPr lang="en-US" sz="32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Medium" panose="020B0603020102020204" pitchFamily="34" charset="0"/>
              </a:rPr>
            </a:br>
            <a:r>
              <a:rPr lang="en-US" sz="2800" i="1" cap="non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June 16, 2015</a:t>
            </a:r>
            <a:endParaRPr lang="en-US" sz="2400" i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4098" name="Picture 2" descr="Missouri Medicaid | Orthotics &amp; Prosthetics Lab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91200" y="210272"/>
            <a:ext cx="2819400" cy="128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mcfamilyresourcecenter.com/images/dss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6890"/>
            <a:ext cx="32956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762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Key Findings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6629400" cy="4800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800" dirty="0">
                <a:latin typeface="Calibri" panose="020F0502020204030204" pitchFamily="34" charset="0"/>
              </a:rPr>
              <a:t>Annual savings </a:t>
            </a:r>
            <a:r>
              <a:rPr lang="en-US" sz="1800" dirty="0" smtClean="0">
                <a:latin typeface="Calibri" panose="020F0502020204030204" pitchFamily="34" charset="0"/>
              </a:rPr>
              <a:t>in MC ranged </a:t>
            </a:r>
            <a:r>
              <a:rPr lang="en-US" sz="1800" dirty="0">
                <a:latin typeface="Calibri" panose="020F0502020204030204" pitchFamily="34" charset="0"/>
              </a:rPr>
              <a:t>from 0.1</a:t>
            </a:r>
            <a:r>
              <a:rPr lang="en-US" sz="1800" dirty="0" smtClean="0">
                <a:latin typeface="Calibri" panose="020F0502020204030204" pitchFamily="34" charset="0"/>
              </a:rPr>
              <a:t>% to 2.9% </a:t>
            </a:r>
            <a:r>
              <a:rPr lang="en-US" sz="1800" dirty="0">
                <a:latin typeface="Calibri" panose="020F0502020204030204" pitchFamily="34" charset="0"/>
              </a:rPr>
              <a:t>($</a:t>
            </a:r>
            <a:r>
              <a:rPr lang="en-US" sz="1800" dirty="0" smtClean="0">
                <a:latin typeface="Calibri" panose="020F0502020204030204" pitchFamily="34" charset="0"/>
              </a:rPr>
              <a:t>2 to $48 </a:t>
            </a:r>
            <a:r>
              <a:rPr lang="en-US" sz="1800" dirty="0">
                <a:latin typeface="Calibri" panose="020F0502020204030204" pitchFamily="34" charset="0"/>
              </a:rPr>
              <a:t>million) </a:t>
            </a:r>
            <a:r>
              <a:rPr lang="en-US" sz="1800" dirty="0" smtClean="0">
                <a:latin typeface="Calibri" panose="020F0502020204030204" pitchFamily="34" charset="0"/>
              </a:rPr>
              <a:t>over </a:t>
            </a:r>
            <a:r>
              <a:rPr lang="en-US" sz="1800" dirty="0">
                <a:latin typeface="Calibri" panose="020F0502020204030204" pitchFamily="34" charset="0"/>
              </a:rPr>
              <a:t>the four-year </a:t>
            </a:r>
            <a:r>
              <a:rPr lang="en-US" sz="1800" dirty="0" smtClean="0">
                <a:latin typeface="Calibri" panose="020F0502020204030204" pitchFamily="34" charset="0"/>
              </a:rPr>
              <a:t>period. Much of the variation between years is due to rate increases.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800" dirty="0" smtClean="0">
                <a:latin typeface="Calibri" panose="020F0502020204030204" pitchFamily="34" charset="0"/>
              </a:rPr>
              <a:t>The four year average </a:t>
            </a:r>
            <a:r>
              <a:rPr lang="en-US" sz="1800" dirty="0">
                <a:latin typeface="Calibri" panose="020F0502020204030204" pitchFamily="34" charset="0"/>
              </a:rPr>
              <a:t>annual savings </a:t>
            </a:r>
            <a:r>
              <a:rPr lang="en-US" sz="1800" dirty="0" smtClean="0">
                <a:latin typeface="Calibri" panose="020F0502020204030204" pitchFamily="34" charset="0"/>
              </a:rPr>
              <a:t>was 1.7</a:t>
            </a:r>
            <a:r>
              <a:rPr lang="en-US" sz="1800" dirty="0">
                <a:latin typeface="Calibri" panose="020F0502020204030204" pitchFamily="34" charset="0"/>
              </a:rPr>
              <a:t>%</a:t>
            </a:r>
            <a:endParaRPr lang="en-US" sz="1800" dirty="0" smtClean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</a:rPr>
              <a:t>$5.33 PMPM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</a:rPr>
              <a:t>$27 million average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800" dirty="0" smtClean="0">
                <a:latin typeface="Calibri" panose="020F0502020204030204" pitchFamily="34" charset="0"/>
              </a:rPr>
              <a:t>Compared to FFS, MC….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</a:rPr>
              <a:t>Reduces medical costs/payments to providers by $</a:t>
            </a:r>
            <a:r>
              <a:rPr lang="en-US" dirty="0" smtClean="0">
                <a:latin typeface="Calibri" panose="020F0502020204030204" pitchFamily="34" charset="0"/>
              </a:rPr>
              <a:t>23.81 PMPM        (</a:t>
            </a:r>
            <a:r>
              <a:rPr lang="en-US" dirty="0">
                <a:latin typeface="Calibri" panose="020F0502020204030204" pitchFamily="34" charset="0"/>
              </a:rPr>
              <a:t>8% decrease)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</a:rPr>
              <a:t>Increases administrative costs by $18.48 PMPM (149% increase)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800" dirty="0" smtClean="0">
                <a:latin typeface="Calibri" panose="020F0502020204030204" pitchFamily="34" charset="0"/>
              </a:rPr>
              <a:t>For </a:t>
            </a:r>
            <a:r>
              <a:rPr lang="en-US" sz="1800" dirty="0">
                <a:latin typeface="Calibri" panose="020F0502020204030204" pitchFamily="34" charset="0"/>
              </a:rPr>
              <a:t>every $1 PMPM of reduced state costs due to </a:t>
            </a:r>
            <a:r>
              <a:rPr lang="en-US" sz="1800" dirty="0" smtClean="0">
                <a:latin typeface="Calibri" panose="020F0502020204030204" pitchFamily="34" charset="0"/>
              </a:rPr>
              <a:t>MC, medical </a:t>
            </a:r>
            <a:r>
              <a:rPr lang="en-US" sz="1800" dirty="0">
                <a:latin typeface="Calibri" panose="020F0502020204030204" pitchFamily="34" charset="0"/>
              </a:rPr>
              <a:t>costs/payment to providers </a:t>
            </a:r>
            <a:r>
              <a:rPr lang="en-US" sz="1800" dirty="0" smtClean="0">
                <a:latin typeface="Calibri" panose="020F0502020204030204" pitchFamily="34" charset="0"/>
              </a:rPr>
              <a:t>is reduced by </a:t>
            </a:r>
            <a:r>
              <a:rPr lang="en-US" sz="1800" dirty="0">
                <a:latin typeface="Calibri" panose="020F0502020204030204" pitchFamily="34" charset="0"/>
              </a:rPr>
              <a:t>$4.47 </a:t>
            </a:r>
            <a:r>
              <a:rPr lang="en-US" sz="1800" dirty="0" smtClean="0">
                <a:latin typeface="Calibri" panose="020F0502020204030204" pitchFamily="34" charset="0"/>
              </a:rPr>
              <a:t>PMPM and administrative costs are increased by $3.47 PMPM</a:t>
            </a:r>
          </a:p>
          <a:p>
            <a:pPr lvl="1">
              <a:buNone/>
            </a:pPr>
            <a:endParaRPr lang="en-US" sz="2000" dirty="0" smtClean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10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How does Missouri Compare?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010400" cy="37338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endParaRPr lang="en-US" sz="18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Why lower savings in MC?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</a:rPr>
              <a:t>Missouri carves-out specialty behavioral health services and pharmacy services.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</a:rPr>
              <a:t>Missouri runs a FFS program with strong management of pharmacy and Health Homes, similar to MC.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</a:rPr>
              <a:t>Missouri’s unique reimbursement structure for facilities may impede the ability of MC to manage cost and utilization.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</a:rPr>
              <a:t>FFS provider rates that are already as low or lower than MC provider contract rates. </a:t>
            </a:r>
          </a:p>
          <a:p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11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1590516"/>
            <a:ext cx="8763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274320">
              <a:lnSpc>
                <a:spcPct val="114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</a:pPr>
            <a:r>
              <a:rPr lang="en-US" sz="2000" dirty="0" smtClean="0">
                <a:latin typeface="Calibri" panose="020F0502020204030204" pitchFamily="34" charset="0"/>
              </a:rPr>
              <a:t>Mercer reports that “typical” MC savings are 3-6%</a:t>
            </a:r>
            <a:endParaRPr lang="en-US" sz="2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534400" cy="15541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Estimating PROSPECTIVE Impact of Expanding MC in CY 2015</a:t>
            </a:r>
            <a:r>
              <a:rPr lang="en-US" dirty="0" smtClean="0">
                <a:latin typeface="Franklin Gothic Medium" panose="020B0603020102020204" pitchFamily="34" charset="0"/>
              </a:rPr>
              <a:t/>
            </a:r>
            <a:br>
              <a:rPr lang="en-US" dirty="0" smtClean="0">
                <a:latin typeface="Franklin Gothic Medium" panose="020B0603020102020204" pitchFamily="34" charset="0"/>
              </a:rPr>
            </a:br>
            <a:endParaRPr lang="en-US" dirty="0"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267200"/>
          </a:xfrm>
        </p:spPr>
        <p:txBody>
          <a:bodyPr>
            <a:normAutofit fontScale="47500" lnSpcReduction="20000"/>
          </a:bodyPr>
          <a:lstStyle/>
          <a:p>
            <a:endParaRPr lang="en-US" sz="34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800" dirty="0" smtClean="0">
                <a:latin typeface="Calibri" panose="020F0502020204030204" pitchFamily="34" charset="0"/>
              </a:rPr>
              <a:t>Mercer </a:t>
            </a:r>
            <a:r>
              <a:rPr lang="en-US" sz="3800" dirty="0">
                <a:latin typeface="Calibri" panose="020F0502020204030204" pitchFamily="34" charset="0"/>
              </a:rPr>
              <a:t>estimated </a:t>
            </a:r>
            <a:r>
              <a:rPr lang="en-US" sz="3800" dirty="0" smtClean="0">
                <a:latin typeface="Calibri" panose="020F0502020204030204" pitchFamily="34" charset="0"/>
              </a:rPr>
              <a:t>2.2% </a:t>
            </a:r>
            <a:r>
              <a:rPr lang="en-US" sz="3800" dirty="0">
                <a:latin typeface="Calibri" panose="020F0502020204030204" pitchFamily="34" charset="0"/>
              </a:rPr>
              <a:t>savings ($</a:t>
            </a:r>
            <a:r>
              <a:rPr lang="en-US" sz="3800" dirty="0" smtClean="0">
                <a:latin typeface="Calibri" panose="020F0502020204030204" pitchFamily="34" charset="0"/>
              </a:rPr>
              <a:t>14.2 </a:t>
            </a:r>
            <a:r>
              <a:rPr lang="en-US" sz="3800" dirty="0">
                <a:latin typeface="Calibri" panose="020F0502020204030204" pitchFamily="34" charset="0"/>
              </a:rPr>
              <a:t>million) for a </a:t>
            </a:r>
            <a:r>
              <a:rPr lang="en-US" sz="3800" u="sng" dirty="0">
                <a:latin typeface="Calibri" panose="020F0502020204030204" pitchFamily="34" charset="0"/>
              </a:rPr>
              <a:t>typical and mature</a:t>
            </a:r>
            <a:r>
              <a:rPr lang="en-US" sz="3800" dirty="0">
                <a:latin typeface="Calibri" panose="020F0502020204030204" pitchFamily="34" charset="0"/>
              </a:rPr>
              <a:t> </a:t>
            </a:r>
            <a:r>
              <a:rPr lang="en-US" sz="3800" dirty="0" smtClean="0">
                <a:latin typeface="Calibri" panose="020F0502020204030204" pitchFamily="34" charset="0"/>
              </a:rPr>
              <a:t>MC </a:t>
            </a:r>
            <a:r>
              <a:rPr lang="en-US" sz="3800" dirty="0">
                <a:latin typeface="Calibri" panose="020F0502020204030204" pitchFamily="34" charset="0"/>
              </a:rPr>
              <a:t>program </a:t>
            </a:r>
            <a:r>
              <a:rPr lang="en-US" sz="3800" dirty="0" smtClean="0">
                <a:latin typeface="Calibri" panose="020F0502020204030204" pitchFamily="34" charset="0"/>
              </a:rPr>
              <a:t>expanded to serving the remaining  non-elderly, similarly participating women </a:t>
            </a:r>
            <a:r>
              <a:rPr lang="en-US" sz="3800" dirty="0">
                <a:latin typeface="Calibri" panose="020F0502020204030204" pitchFamily="34" charset="0"/>
              </a:rPr>
              <a:t>and </a:t>
            </a:r>
            <a:r>
              <a:rPr lang="en-US" sz="3800" dirty="0" smtClean="0">
                <a:latin typeface="Calibri" panose="020F0502020204030204" pitchFamily="34" charset="0"/>
              </a:rPr>
              <a:t>children currently in FFS.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800" dirty="0" smtClean="0">
                <a:latin typeface="Calibri" panose="020F0502020204030204" pitchFamily="34" charset="0"/>
              </a:rPr>
              <a:t>Expected savings </a:t>
            </a:r>
            <a:r>
              <a:rPr lang="en-US" sz="3800" dirty="0">
                <a:latin typeface="Calibri" panose="020F0502020204030204" pitchFamily="34" charset="0"/>
              </a:rPr>
              <a:t>would be lower for at least the first two years of </a:t>
            </a:r>
            <a:r>
              <a:rPr lang="en-US" sz="3800" dirty="0" smtClean="0">
                <a:latin typeface="Calibri" panose="020F0502020204030204" pitchFamily="34" charset="0"/>
              </a:rPr>
              <a:t>program</a:t>
            </a:r>
            <a:r>
              <a:rPr lang="en-US" sz="3800" dirty="0">
                <a:latin typeface="Calibri" panose="020F0502020204030204" pitchFamily="34" charset="0"/>
              </a:rPr>
              <a:t>. </a:t>
            </a:r>
            <a:endParaRPr lang="en-US" sz="3800" dirty="0" smtClean="0">
              <a:latin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800" dirty="0" smtClean="0">
                <a:latin typeface="Calibri" panose="020F0502020204030204" pitchFamily="34" charset="0"/>
              </a:rPr>
              <a:t>The </a:t>
            </a:r>
            <a:r>
              <a:rPr lang="en-US" sz="3800" dirty="0">
                <a:latin typeface="Calibri" panose="020F0502020204030204" pitchFamily="34" charset="0"/>
              </a:rPr>
              <a:t>estimate </a:t>
            </a:r>
            <a:r>
              <a:rPr lang="en-US" sz="3800" dirty="0" smtClean="0">
                <a:latin typeface="Calibri" panose="020F0502020204030204" pitchFamily="34" charset="0"/>
              </a:rPr>
              <a:t>deducts from savings 2.814% </a:t>
            </a:r>
            <a:r>
              <a:rPr lang="en-US" sz="3800" dirty="0">
                <a:latin typeface="Calibri" panose="020F0502020204030204" pitchFamily="34" charset="0"/>
              </a:rPr>
              <a:t>factor due </a:t>
            </a:r>
            <a:r>
              <a:rPr lang="en-US" sz="3800" dirty="0" smtClean="0">
                <a:latin typeface="Calibri" panose="020F0502020204030204" pitchFamily="34" charset="0"/>
              </a:rPr>
              <a:t>to administrative costs of </a:t>
            </a:r>
            <a:r>
              <a:rPr lang="en-US" sz="3800" dirty="0">
                <a:latin typeface="Calibri" panose="020F0502020204030204" pitchFamily="34" charset="0"/>
              </a:rPr>
              <a:t>the ACA health insurer fee.  </a:t>
            </a:r>
            <a:endParaRPr lang="en-US" sz="3800" dirty="0" smtClean="0">
              <a:latin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800" dirty="0" smtClean="0">
                <a:latin typeface="Calibri" panose="020F0502020204030204" pitchFamily="34" charset="0"/>
              </a:rPr>
              <a:t>Mercer </a:t>
            </a:r>
            <a:r>
              <a:rPr lang="en-US" sz="3800" dirty="0">
                <a:latin typeface="Calibri" panose="020F0502020204030204" pitchFamily="34" charset="0"/>
              </a:rPr>
              <a:t>also noted that achieving “typical” </a:t>
            </a:r>
            <a:r>
              <a:rPr lang="en-US" sz="3800" dirty="0" smtClean="0">
                <a:latin typeface="Calibri" panose="020F0502020204030204" pitchFamily="34" charset="0"/>
              </a:rPr>
              <a:t>MC </a:t>
            </a:r>
            <a:r>
              <a:rPr lang="en-US" sz="3800" dirty="0">
                <a:latin typeface="Calibri" panose="020F0502020204030204" pitchFamily="34" charset="0"/>
              </a:rPr>
              <a:t>savings levels would be limited </a:t>
            </a:r>
            <a:r>
              <a:rPr lang="en-US" sz="3800" dirty="0" smtClean="0">
                <a:latin typeface="Calibri" panose="020F0502020204030204" pitchFamily="34" charset="0"/>
              </a:rPr>
              <a:t>by: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sz="3400" dirty="0" smtClean="0">
                <a:latin typeface="Calibri" panose="020F0502020204030204" pitchFamily="34" charset="0"/>
              </a:rPr>
              <a:t>Missouri’s </a:t>
            </a:r>
            <a:r>
              <a:rPr lang="en-US" sz="3400" dirty="0">
                <a:latin typeface="Calibri" panose="020F0502020204030204" pitchFamily="34" charset="0"/>
              </a:rPr>
              <a:t>policy of carving out certain services such </a:t>
            </a:r>
            <a:r>
              <a:rPr lang="en-US" sz="3400" dirty="0" smtClean="0">
                <a:latin typeface="Calibri" panose="020F0502020204030204" pitchFamily="34" charset="0"/>
              </a:rPr>
              <a:t>as </a:t>
            </a:r>
            <a:r>
              <a:rPr lang="en-US" sz="3400" dirty="0">
                <a:latin typeface="Calibri" panose="020F0502020204030204" pitchFamily="34" charset="0"/>
              </a:rPr>
              <a:t>specialty behavioral </a:t>
            </a:r>
            <a:r>
              <a:rPr lang="en-US" sz="3400" dirty="0" smtClean="0">
                <a:latin typeface="Calibri" panose="020F0502020204030204" pitchFamily="34" charset="0"/>
              </a:rPr>
              <a:t>health and</a:t>
            </a:r>
            <a:r>
              <a:rPr lang="en-US" sz="3400" dirty="0">
                <a:latin typeface="Calibri" panose="020F0502020204030204" pitchFamily="34" charset="0"/>
              </a:rPr>
              <a:t> </a:t>
            </a:r>
            <a:r>
              <a:rPr lang="en-US" sz="3400" dirty="0" smtClean="0">
                <a:latin typeface="Calibri" panose="020F0502020204030204" pitchFamily="34" charset="0"/>
              </a:rPr>
              <a:t>FFS provider rates that are already as low or lower </a:t>
            </a:r>
            <a:r>
              <a:rPr lang="en-US" sz="3400" dirty="0">
                <a:latin typeface="Calibri" panose="020F0502020204030204" pitchFamily="34" charset="0"/>
              </a:rPr>
              <a:t>than </a:t>
            </a:r>
            <a:r>
              <a:rPr lang="en-US" sz="3400" dirty="0" smtClean="0">
                <a:latin typeface="Calibri" panose="020F0502020204030204" pitchFamily="34" charset="0"/>
              </a:rPr>
              <a:t>MC </a:t>
            </a:r>
            <a:r>
              <a:rPr lang="en-US" sz="3400" dirty="0">
                <a:latin typeface="Calibri" panose="020F0502020204030204" pitchFamily="34" charset="0"/>
              </a:rPr>
              <a:t>provider contract rates. 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12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048000"/>
            <a:ext cx="6781800" cy="1524000"/>
          </a:xfrm>
        </p:spPr>
        <p:txBody>
          <a:bodyPr>
            <a:noAutofit/>
          </a:bodyPr>
          <a:lstStyle/>
          <a:p>
            <a:pPr algn="r"/>
            <a:r>
              <a:rPr lang="en-US" sz="6000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Comparing Performance:</a:t>
            </a:r>
            <a:br>
              <a:rPr lang="en-US" sz="6000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</a:br>
            <a:r>
              <a:rPr lang="en-US" sz="5400" i="1" dirty="0">
                <a:solidFill>
                  <a:schemeClr val="tx2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Utilization</a:t>
            </a:r>
            <a:endParaRPr lang="en-US" sz="6000" i="1" dirty="0">
              <a:solidFill>
                <a:schemeClr val="tx2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95400" y="2438400"/>
            <a:ext cx="1544258" cy="1704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Utilization and Quality Comparisons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3733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 panose="020F0502020204030204" pitchFamily="34" charset="0"/>
              </a:rPr>
              <a:t>The results following our initial analysis by MHD in the process of being cross checked by MERCER</a:t>
            </a:r>
          </a:p>
          <a:p>
            <a:pPr>
              <a:buNone/>
            </a:pPr>
            <a:endParaRPr lang="en-US" sz="1600" dirty="0" smtClean="0">
              <a:latin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</a:rPr>
              <a:t>The cause of the variation in results could be due to several different explanations</a:t>
            </a:r>
          </a:p>
          <a:p>
            <a:pPr>
              <a:buNone/>
            </a:pPr>
            <a:endParaRPr lang="en-US" sz="1600" dirty="0" smtClean="0">
              <a:latin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</a:rPr>
              <a:t>Further analysis is in process </a:t>
            </a:r>
            <a:endParaRPr lang="en-US" sz="2800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14</a:t>
            </a:fld>
            <a:endParaRPr lang="en-US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Rural vs. Urban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5929858"/>
              </p:ext>
            </p:extLst>
          </p:nvPr>
        </p:nvGraphicFramePr>
        <p:xfrm>
          <a:off x="304800" y="1524000"/>
          <a:ext cx="45720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0254885"/>
              </p:ext>
            </p:extLst>
          </p:nvPr>
        </p:nvGraphicFramePr>
        <p:xfrm>
          <a:off x="4501243" y="1600200"/>
          <a:ext cx="4267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3205843" y="5157950"/>
            <a:ext cx="3276600" cy="393764"/>
            <a:chOff x="2852057" y="5486400"/>
            <a:chExt cx="3276600" cy="39376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02" r="19538" b="50000"/>
            <a:stretch/>
          </p:blipFill>
          <p:spPr>
            <a:xfrm>
              <a:off x="2852057" y="5486400"/>
              <a:ext cx="3276600" cy="393764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5105400" y="5562600"/>
              <a:ext cx="157843" cy="1524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048000" y="5562600"/>
              <a:ext cx="157843" cy="152400"/>
            </a:xfrm>
            <a:prstGeom prst="rect">
              <a:avLst/>
            </a:prstGeom>
            <a:solidFill>
              <a:srgbClr val="006699"/>
            </a:solidFill>
            <a:ln>
              <a:solidFill>
                <a:srgbClr val="00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15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480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The Utilization Measures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3962399"/>
          </a:xfrm>
        </p:spPr>
        <p:txBody>
          <a:bodyPr>
            <a:normAutofit/>
          </a:bodyPr>
          <a:lstStyle/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ER visits – fewer is better</a:t>
            </a:r>
          </a:p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Inpatient Admissions – fewer is better</a:t>
            </a:r>
          </a:p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Inpatient Days – fewer is better</a:t>
            </a:r>
          </a:p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Hospital Length of Stay (LOS) – fewer is better, 								</a:t>
            </a:r>
            <a:r>
              <a:rPr lang="en-US" u="sng" dirty="0" smtClean="0">
                <a:latin typeface="Calibri" panose="020F0502020204030204" pitchFamily="34" charset="0"/>
              </a:rPr>
              <a:t>unless </a:t>
            </a:r>
            <a:r>
              <a:rPr lang="en-US" dirty="0" smtClean="0">
                <a:latin typeface="Calibri" panose="020F0502020204030204" pitchFamily="34" charset="0"/>
              </a:rPr>
              <a:t>Hospital re-admissions are higher</a:t>
            </a:r>
          </a:p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Out-Patient (E&amp;M) Visits - </a:t>
            </a:r>
            <a:r>
              <a:rPr lang="en-US" dirty="0">
                <a:latin typeface="Calibri" panose="020F0502020204030204" pitchFamily="34" charset="0"/>
              </a:rPr>
              <a:t>fewer is better, </a:t>
            </a:r>
            <a:endParaRPr lang="en-US" dirty="0" smtClean="0">
              <a:latin typeface="Calibri" panose="020F0502020204030204" pitchFamily="34" charset="0"/>
            </a:endParaRP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latin typeface="Calibri" panose="020F0502020204030204" pitchFamily="34" charset="0"/>
              </a:rPr>
              <a:t>	</a:t>
            </a:r>
            <a:r>
              <a:rPr lang="en-US" dirty="0" smtClean="0">
                <a:latin typeface="Calibri" panose="020F0502020204030204" pitchFamily="34" charset="0"/>
              </a:rPr>
              <a:t>		</a:t>
            </a:r>
            <a:r>
              <a:rPr lang="en-US" dirty="0">
                <a:latin typeface="Calibri" panose="020F0502020204030204" pitchFamily="34" charset="0"/>
              </a:rPr>
              <a:t>	</a:t>
            </a:r>
            <a:r>
              <a:rPr lang="en-US" sz="2000" u="sng" dirty="0">
                <a:latin typeface="Calibri" panose="020F0502020204030204" pitchFamily="34" charset="0"/>
              </a:rPr>
              <a:t>unless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ER visits </a:t>
            </a:r>
            <a:r>
              <a:rPr lang="en-US" sz="2000" dirty="0">
                <a:latin typeface="Calibri" panose="020F0502020204030204" pitchFamily="34" charset="0"/>
              </a:rPr>
              <a:t>are </a:t>
            </a:r>
            <a:r>
              <a:rPr lang="en-US" sz="2000" dirty="0" smtClean="0">
                <a:latin typeface="Calibri" panose="020F0502020204030204" pitchFamily="34" charset="0"/>
              </a:rPr>
              <a:t>higher or 					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	Quality Performance Measures are lower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16</a:t>
            </a:fld>
            <a:endParaRPr lang="en-US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961388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95350"/>
            <a:ext cx="7981950" cy="565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738" y="2286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Average ER </a:t>
            </a:r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Visits: All members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052207" y="2665518"/>
            <a:ext cx="1066800" cy="854988"/>
            <a:chOff x="4800600" y="2084365"/>
            <a:chExt cx="1066800" cy="854988"/>
          </a:xfrm>
        </p:grpSpPr>
        <p:sp>
          <p:nvSpPr>
            <p:cNvPr id="21" name="TextBox 20"/>
            <p:cNvSpPr txBox="1"/>
            <p:nvPr/>
          </p:nvSpPr>
          <p:spPr>
            <a:xfrm rot="10800000">
              <a:off x="4800600" y="2084365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80214" y="2438400"/>
              <a:ext cx="734786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6.7%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446895" y="2713156"/>
            <a:ext cx="1066800" cy="854988"/>
            <a:chOff x="4800600" y="2084365"/>
            <a:chExt cx="1066800" cy="854988"/>
          </a:xfrm>
        </p:grpSpPr>
        <p:sp>
          <p:nvSpPr>
            <p:cNvPr id="16" name="TextBox 15"/>
            <p:cNvSpPr txBox="1"/>
            <p:nvPr/>
          </p:nvSpPr>
          <p:spPr>
            <a:xfrm rot="10800000">
              <a:off x="4800600" y="2084365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80214" y="2438400"/>
              <a:ext cx="734786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8.1%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629400" y="2390424"/>
            <a:ext cx="1066800" cy="854988"/>
            <a:chOff x="4800600" y="2084365"/>
            <a:chExt cx="1066800" cy="854988"/>
          </a:xfrm>
        </p:grpSpPr>
        <p:sp>
          <p:nvSpPr>
            <p:cNvPr id="26" name="TextBox 25"/>
            <p:cNvSpPr txBox="1"/>
            <p:nvPr/>
          </p:nvSpPr>
          <p:spPr>
            <a:xfrm rot="10800000">
              <a:off x="4800600" y="2084365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80214" y="2438400"/>
              <a:ext cx="734786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4.1%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828803" y="5562600"/>
            <a:ext cx="6629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34%      38%                            34%      37%                            34%      38%</a:t>
            </a:r>
            <a:endParaRPr lang="en-US" sz="1600" b="1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tx1"/>
                </a:solidFill>
                <a:latin typeface="+mj-lt"/>
              </a:rPr>
              <a:pPr/>
              <a:t>17</a:t>
            </a:fld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3837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952500"/>
            <a:ext cx="7905750" cy="560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Average ER visits: members with 1+ </a:t>
            </a:r>
            <a:r>
              <a:rPr lang="en-US" b="1" dirty="0" err="1">
                <a:solidFill>
                  <a:schemeClr val="accent3"/>
                </a:solidFill>
                <a:latin typeface="Franklin Gothic Medium" panose="020B0603020102020204" pitchFamily="34" charset="0"/>
              </a:rPr>
              <a:t>er</a:t>
            </a:r>
            <a:r>
              <a:rPr lang="en-US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 visit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647543" y="2592059"/>
            <a:ext cx="1066800" cy="854988"/>
            <a:chOff x="7162800" y="1834703"/>
            <a:chExt cx="1066800" cy="854988"/>
          </a:xfrm>
        </p:grpSpPr>
        <p:sp>
          <p:nvSpPr>
            <p:cNvPr id="7" name="TextBox 6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91400" y="1981200"/>
              <a:ext cx="734786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6.9%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038600" y="2744459"/>
            <a:ext cx="1066800" cy="854988"/>
            <a:chOff x="7162800" y="1834703"/>
            <a:chExt cx="1066800" cy="854988"/>
          </a:xfrm>
        </p:grpSpPr>
        <p:sp>
          <p:nvSpPr>
            <p:cNvPr id="10" name="TextBox 9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391400" y="1981200"/>
              <a:ext cx="734786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1.1%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447800" y="2757159"/>
            <a:ext cx="1066800" cy="854988"/>
            <a:chOff x="7162800" y="1834703"/>
            <a:chExt cx="1066800" cy="854988"/>
          </a:xfrm>
        </p:grpSpPr>
        <p:sp>
          <p:nvSpPr>
            <p:cNvPr id="13" name="TextBox 12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91400" y="1981200"/>
              <a:ext cx="734786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2.1%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91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1038225"/>
            <a:ext cx="7915275" cy="566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Average Inpatient admissions:   all members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477000" y="2497812"/>
            <a:ext cx="1214664" cy="854988"/>
            <a:chOff x="7162800" y="1834703"/>
            <a:chExt cx="1066800" cy="854988"/>
          </a:xfrm>
        </p:grpSpPr>
        <p:sp>
          <p:nvSpPr>
            <p:cNvPr id="7" name="TextBox 6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91400" y="1981200"/>
              <a:ext cx="8382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26.9%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524000" y="2421612"/>
            <a:ext cx="1295400" cy="854988"/>
            <a:chOff x="7162800" y="1834703"/>
            <a:chExt cx="1066800" cy="854988"/>
          </a:xfrm>
        </p:grpSpPr>
        <p:sp>
          <p:nvSpPr>
            <p:cNvPr id="10" name="TextBox 9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391400" y="1981200"/>
              <a:ext cx="8382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24.5%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038600" y="2545565"/>
            <a:ext cx="1295400" cy="854988"/>
            <a:chOff x="7162800" y="1834703"/>
            <a:chExt cx="1143000" cy="854988"/>
          </a:xfrm>
        </p:grpSpPr>
        <p:sp>
          <p:nvSpPr>
            <p:cNvPr id="13" name="TextBox 12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91400" y="1981200"/>
              <a:ext cx="9144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26.9%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905000" y="5684222"/>
            <a:ext cx="6629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6.1%      4.6%                         6.0%      4.5%                            6.4%    4.6%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78014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Picture 23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874"/>
          <a:stretch/>
        </p:blipFill>
        <p:spPr>
          <a:xfrm>
            <a:off x="3048000" y="1066800"/>
            <a:ext cx="5436318" cy="4343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4456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Managed care in Missouri</a:t>
            </a:r>
            <a:endParaRPr lang="en-US" b="1" dirty="0">
              <a:solidFill>
                <a:srgbClr val="006699"/>
              </a:solidFill>
              <a:latin typeface="Franklin Gothic Medium" panose="020B06030201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537667"/>
              </p:ext>
            </p:extLst>
          </p:nvPr>
        </p:nvGraphicFramePr>
        <p:xfrm>
          <a:off x="304800" y="4953000"/>
          <a:ext cx="338709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79558"/>
                <a:gridCol w="961352"/>
                <a:gridCol w="64618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Size of Populations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MC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458,338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49%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MC–like FFS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238,165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25%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ABD FFS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240,320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26%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2</a:t>
            </a:fld>
            <a:endParaRPr lang="en-US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861868"/>
              </p:ext>
            </p:extLst>
          </p:nvPr>
        </p:nvGraphicFramePr>
        <p:xfrm>
          <a:off x="1371600" y="1600200"/>
          <a:ext cx="3962397" cy="3048002"/>
        </p:xfrm>
        <a:graphic>
          <a:graphicData uri="http://schemas.openxmlformats.org/drawingml/2006/table">
            <a:tbl>
              <a:tblPr/>
              <a:tblGrid>
                <a:gridCol w="221157"/>
                <a:gridCol w="221157"/>
                <a:gridCol w="221157"/>
                <a:gridCol w="3298926"/>
              </a:tblGrid>
              <a:tr h="34468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Number of Counties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2347"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34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 Eastern Region (13)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34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 Central Region (28)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34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 Western Region (13)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347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192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Current Health Plans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2347"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34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 HealthCare USA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34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 Home State Health Plan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347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Arial Narrow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 Missouri Care Health Plan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8456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1"/>
            <a:ext cx="78486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458200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Average inpatient admissions: members with 1+ inpatient admission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038600" y="2495728"/>
            <a:ext cx="1066800" cy="854988"/>
            <a:chOff x="7162800" y="1834703"/>
            <a:chExt cx="1066800" cy="854988"/>
          </a:xfrm>
        </p:grpSpPr>
        <p:sp>
          <p:nvSpPr>
            <p:cNvPr id="7" name="TextBox 6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91400" y="1981200"/>
              <a:ext cx="734786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1.9%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524023" y="2485250"/>
            <a:ext cx="1066777" cy="783759"/>
            <a:chOff x="5029200" y="1032395"/>
            <a:chExt cx="1066800" cy="854988"/>
          </a:xfrm>
        </p:grpSpPr>
        <p:sp>
          <p:nvSpPr>
            <p:cNvPr id="10" name="TextBox 20"/>
            <p:cNvSpPr txBox="1"/>
            <p:nvPr/>
          </p:nvSpPr>
          <p:spPr>
            <a:xfrm rot="10800000">
              <a:off x="5029200" y="1032395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21"/>
            <p:cNvSpPr txBox="1"/>
            <p:nvPr/>
          </p:nvSpPr>
          <p:spPr>
            <a:xfrm>
              <a:off x="5295011" y="1313788"/>
              <a:ext cx="734786" cy="4028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dirty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0.5%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553200" y="2253198"/>
            <a:ext cx="1219200" cy="859334"/>
            <a:chOff x="5029200" y="1032395"/>
            <a:chExt cx="1066800" cy="854988"/>
          </a:xfrm>
        </p:grpSpPr>
        <p:sp>
          <p:nvSpPr>
            <p:cNvPr id="13" name="TextBox 20"/>
            <p:cNvSpPr txBox="1"/>
            <p:nvPr/>
          </p:nvSpPr>
          <p:spPr>
            <a:xfrm rot="10800000">
              <a:off x="5029200" y="1032395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21"/>
            <p:cNvSpPr txBox="1"/>
            <p:nvPr/>
          </p:nvSpPr>
          <p:spPr>
            <a:xfrm>
              <a:off x="5294539" y="1368290"/>
              <a:ext cx="734786" cy="4028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dirty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0.7%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108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52500"/>
            <a:ext cx="7877175" cy="567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Average inpatient days: all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477000" y="2592059"/>
            <a:ext cx="1214664" cy="854988"/>
            <a:chOff x="7162800" y="1834703"/>
            <a:chExt cx="1066800" cy="854988"/>
          </a:xfrm>
        </p:grpSpPr>
        <p:sp>
          <p:nvSpPr>
            <p:cNvPr id="7" name="TextBox 6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91400" y="1981200"/>
              <a:ext cx="8382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48.7%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447800" y="2971800"/>
            <a:ext cx="1295400" cy="854988"/>
            <a:chOff x="7162801" y="1834703"/>
            <a:chExt cx="1066800" cy="854988"/>
          </a:xfrm>
        </p:grpSpPr>
        <p:sp>
          <p:nvSpPr>
            <p:cNvPr id="10" name="TextBox 9"/>
            <p:cNvSpPr txBox="1"/>
            <p:nvPr/>
          </p:nvSpPr>
          <p:spPr>
            <a:xfrm>
              <a:off x="7162801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391400" y="1981200"/>
              <a:ext cx="8382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40.9%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962400" y="3048000"/>
            <a:ext cx="1219200" cy="854988"/>
            <a:chOff x="7162800" y="1834703"/>
            <a:chExt cx="1066800" cy="854988"/>
          </a:xfrm>
        </p:grpSpPr>
        <p:sp>
          <p:nvSpPr>
            <p:cNvPr id="13" name="TextBox 12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91400" y="1981200"/>
              <a:ext cx="8382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40.3%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588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1123950"/>
            <a:ext cx="7867650" cy="565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Average inpatient days: </a:t>
            </a:r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           members </a:t>
            </a:r>
            <a:r>
              <a:rPr lang="en-US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with 1+ inpatient admission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477000" y="2286000"/>
            <a:ext cx="1214664" cy="854988"/>
            <a:chOff x="7162800" y="1834703"/>
            <a:chExt cx="1066800" cy="854988"/>
          </a:xfrm>
        </p:grpSpPr>
        <p:sp>
          <p:nvSpPr>
            <p:cNvPr id="7" name="TextBox 6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91400" y="1981200"/>
              <a:ext cx="734786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29.3%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572986" y="3367722"/>
            <a:ext cx="1246414" cy="854988"/>
            <a:chOff x="7162800" y="1834703"/>
            <a:chExt cx="1066800" cy="854988"/>
          </a:xfrm>
        </p:grpSpPr>
        <p:sp>
          <p:nvSpPr>
            <p:cNvPr id="10" name="TextBox 9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391400" y="1981200"/>
              <a:ext cx="8382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21.4%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987800" y="3413175"/>
            <a:ext cx="1295400" cy="854988"/>
            <a:chOff x="7162800" y="1834703"/>
            <a:chExt cx="1066800" cy="854988"/>
          </a:xfrm>
        </p:grpSpPr>
        <p:sp>
          <p:nvSpPr>
            <p:cNvPr id="13" name="TextBox 12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91400" y="1981200"/>
              <a:ext cx="8382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19.9%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422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1047750"/>
            <a:ext cx="7896225" cy="565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Average Hospital los (covered days): members with 1+ inpatient admission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553200" y="2286000"/>
            <a:ext cx="1066800" cy="854988"/>
            <a:chOff x="7162800" y="1834703"/>
            <a:chExt cx="1066800" cy="854988"/>
          </a:xfrm>
        </p:grpSpPr>
        <p:sp>
          <p:nvSpPr>
            <p:cNvPr id="7" name="TextBox 6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162800" y="1981200"/>
              <a:ext cx="10668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algn="ctr"/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29.8%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574800" y="3259812"/>
            <a:ext cx="1295400" cy="854988"/>
            <a:chOff x="7162800" y="1834703"/>
            <a:chExt cx="1066800" cy="854988"/>
          </a:xfrm>
        </p:grpSpPr>
        <p:sp>
          <p:nvSpPr>
            <p:cNvPr id="10" name="TextBox 9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391400" y="1981200"/>
              <a:ext cx="734786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21.7%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114800" y="3043356"/>
            <a:ext cx="1066800" cy="854988"/>
            <a:chOff x="7162800" y="1834703"/>
            <a:chExt cx="1066800" cy="854988"/>
          </a:xfrm>
        </p:grpSpPr>
        <p:sp>
          <p:nvSpPr>
            <p:cNvPr id="13" name="TextBox 12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15200" y="1981200"/>
              <a:ext cx="9144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18.4%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24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85825"/>
            <a:ext cx="7839075" cy="566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Hospital Re-Admission’s: members readmitted within 30 days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752600" y="3886200"/>
            <a:ext cx="1066801" cy="854988"/>
            <a:chOff x="4800599" y="2084365"/>
            <a:chExt cx="1066801" cy="854988"/>
          </a:xfrm>
        </p:grpSpPr>
        <p:sp>
          <p:nvSpPr>
            <p:cNvPr id="9" name="TextBox 8"/>
            <p:cNvSpPr txBox="1"/>
            <p:nvPr/>
          </p:nvSpPr>
          <p:spPr>
            <a:xfrm rot="10800000">
              <a:off x="4800600" y="2084365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800599" y="2389165"/>
              <a:ext cx="1066801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algn="ctr"/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18.2%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191000" y="3962400"/>
            <a:ext cx="1066800" cy="854988"/>
            <a:chOff x="4800600" y="2084365"/>
            <a:chExt cx="1066800" cy="854988"/>
          </a:xfrm>
        </p:grpSpPr>
        <p:sp>
          <p:nvSpPr>
            <p:cNvPr id="12" name="TextBox 11"/>
            <p:cNvSpPr txBox="1"/>
            <p:nvPr/>
          </p:nvSpPr>
          <p:spPr>
            <a:xfrm rot="10800000">
              <a:off x="4800600" y="2084365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980214" y="2438400"/>
              <a:ext cx="734786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4.1%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553200" y="3962400"/>
            <a:ext cx="1066777" cy="930580"/>
            <a:chOff x="5029200" y="1032395"/>
            <a:chExt cx="1066800" cy="854988"/>
          </a:xfrm>
        </p:grpSpPr>
        <p:sp>
          <p:nvSpPr>
            <p:cNvPr id="15" name="TextBox 20"/>
            <p:cNvSpPr txBox="1"/>
            <p:nvPr/>
          </p:nvSpPr>
          <p:spPr>
            <a:xfrm rot="10800000">
              <a:off x="5029200" y="1032395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21"/>
            <p:cNvSpPr txBox="1"/>
            <p:nvPr/>
          </p:nvSpPr>
          <p:spPr>
            <a:xfrm>
              <a:off x="5181603" y="1399609"/>
              <a:ext cx="887186" cy="4028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dirty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30.6%</a:t>
              </a:r>
            </a:p>
          </p:txBody>
        </p:sp>
      </p:grpSp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tx1"/>
                </a:solidFill>
                <a:latin typeface="+mj-lt"/>
              </a:rPr>
              <a:pPr/>
              <a:t>24</a:t>
            </a:fld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9049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81075"/>
            <a:ext cx="7924800" cy="564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79216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Averages </a:t>
            </a:r>
            <a:r>
              <a:rPr lang="en-US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E&amp;M </a:t>
            </a:r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Visits: All Members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663723" y="2812248"/>
            <a:ext cx="1066777" cy="783759"/>
            <a:chOff x="2677885" y="874410"/>
            <a:chExt cx="1066800" cy="854988"/>
          </a:xfrm>
        </p:grpSpPr>
        <p:sp>
          <p:nvSpPr>
            <p:cNvPr id="6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19"/>
            <p:cNvSpPr txBox="1"/>
            <p:nvPr/>
          </p:nvSpPr>
          <p:spPr>
            <a:xfrm>
              <a:off x="2830285" y="1026810"/>
              <a:ext cx="838200" cy="369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14.5%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114800" y="3328081"/>
            <a:ext cx="1066777" cy="783759"/>
            <a:chOff x="5029200" y="1032395"/>
            <a:chExt cx="1066800" cy="854988"/>
          </a:xfrm>
        </p:grpSpPr>
        <p:sp>
          <p:nvSpPr>
            <p:cNvPr id="9" name="TextBox 20"/>
            <p:cNvSpPr txBox="1"/>
            <p:nvPr/>
          </p:nvSpPr>
          <p:spPr>
            <a:xfrm rot="10800000">
              <a:off x="5029200" y="1032395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21"/>
            <p:cNvSpPr txBox="1"/>
            <p:nvPr/>
          </p:nvSpPr>
          <p:spPr>
            <a:xfrm>
              <a:off x="5208813" y="1355039"/>
              <a:ext cx="887186" cy="369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23.4%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629400" y="2286000"/>
            <a:ext cx="1066777" cy="783759"/>
            <a:chOff x="2677885" y="874410"/>
            <a:chExt cx="1066800" cy="854988"/>
          </a:xfrm>
        </p:grpSpPr>
        <p:sp>
          <p:nvSpPr>
            <p:cNvPr id="12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9"/>
            <p:cNvSpPr txBox="1"/>
            <p:nvPr/>
          </p:nvSpPr>
          <p:spPr>
            <a:xfrm>
              <a:off x="2830285" y="1026810"/>
              <a:ext cx="838200" cy="369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34.5%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905000" y="5671522"/>
            <a:ext cx="6629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66%      63%                            65%      75%                            69%      57%</a:t>
            </a:r>
            <a:endParaRPr lang="en-US" sz="1600" b="1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tx1"/>
                </a:solidFill>
                <a:latin typeface="+mj-lt"/>
              </a:rPr>
              <a:pPr/>
              <a:t>25</a:t>
            </a:fld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4099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885825"/>
            <a:ext cx="7810500" cy="566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Averages E&amp;M Visits: Members with 1+ E&amp;M VISIT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515100" y="2592058"/>
            <a:ext cx="1219200" cy="917501"/>
            <a:chOff x="7162800" y="1834703"/>
            <a:chExt cx="1066800" cy="854988"/>
          </a:xfrm>
        </p:grpSpPr>
        <p:sp>
          <p:nvSpPr>
            <p:cNvPr id="7" name="TextBox 6"/>
            <p:cNvSpPr txBox="1"/>
            <p:nvPr/>
          </p:nvSpPr>
          <p:spPr>
            <a:xfrm>
              <a:off x="7162800" y="1834703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91400" y="1981200"/>
              <a:ext cx="8382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21.1%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12900" y="2744458"/>
            <a:ext cx="1206500" cy="975053"/>
            <a:chOff x="7162800" y="1834702"/>
            <a:chExt cx="1206500" cy="975053"/>
          </a:xfrm>
        </p:grpSpPr>
        <p:sp>
          <p:nvSpPr>
            <p:cNvPr id="10" name="TextBox 9"/>
            <p:cNvSpPr txBox="1"/>
            <p:nvPr/>
          </p:nvSpPr>
          <p:spPr>
            <a:xfrm>
              <a:off x="7162800" y="1834702"/>
              <a:ext cx="1206500" cy="975053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391400" y="1981200"/>
              <a:ext cx="8382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10.3%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076711" y="2815688"/>
            <a:ext cx="1066777" cy="783759"/>
            <a:chOff x="5029200" y="1032395"/>
            <a:chExt cx="1066800" cy="854988"/>
          </a:xfrm>
        </p:grpSpPr>
        <p:sp>
          <p:nvSpPr>
            <p:cNvPr id="13" name="TextBox 20"/>
            <p:cNvSpPr txBox="1"/>
            <p:nvPr/>
          </p:nvSpPr>
          <p:spPr>
            <a:xfrm rot="10800000">
              <a:off x="5029200" y="1032395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21"/>
            <p:cNvSpPr txBox="1"/>
            <p:nvPr/>
          </p:nvSpPr>
          <p:spPr>
            <a:xfrm>
              <a:off x="5234214" y="1344867"/>
              <a:ext cx="734786" cy="4028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6.5%</a:t>
              </a:r>
              <a:endParaRPr lang="en-US" sz="18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912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35976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Utilization of Services and Provider Access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27</a:t>
            </a:fld>
            <a:endParaRPr lang="en-US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199" y="1752600"/>
            <a:ext cx="7883577" cy="2757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274320"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</a:pPr>
            <a:r>
              <a:rPr lang="en-US" sz="2400" dirty="0">
                <a:latin typeface="Calibri" panose="020F0502020204030204" pitchFamily="34" charset="0"/>
              </a:rPr>
              <a:t>Fewer hospital admissions (25%) </a:t>
            </a:r>
          </a:p>
          <a:p>
            <a:pPr marL="342900" indent="-274320"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</a:pPr>
            <a:r>
              <a:rPr lang="en-US" sz="2400" dirty="0">
                <a:latin typeface="Calibri" panose="020F0502020204030204" pitchFamily="34" charset="0"/>
              </a:rPr>
              <a:t>Fewer Average Hospital days  (40%)</a:t>
            </a:r>
          </a:p>
          <a:p>
            <a:pPr marL="342900" indent="-274320"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</a:pPr>
            <a:r>
              <a:rPr lang="en-US" sz="2400" dirty="0">
                <a:latin typeface="Calibri" panose="020F0502020204030204" pitchFamily="34" charset="0"/>
              </a:rPr>
              <a:t>Shorter length of stay (19%)</a:t>
            </a:r>
          </a:p>
          <a:p>
            <a:pPr marL="342900" indent="-274320"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</a:pPr>
            <a:r>
              <a:rPr lang="en-US" sz="2400" dirty="0">
                <a:latin typeface="Calibri" panose="020F0502020204030204" pitchFamily="34" charset="0"/>
              </a:rPr>
              <a:t>More Hospital Readmissions (18%)</a:t>
            </a:r>
          </a:p>
          <a:p>
            <a:pPr marL="342900" indent="-274320"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</a:pPr>
            <a:r>
              <a:rPr lang="en-US" sz="2400" dirty="0">
                <a:latin typeface="Calibri" panose="020F0502020204030204" pitchFamily="34" charset="0"/>
              </a:rPr>
              <a:t>More ER visits (9%)</a:t>
            </a:r>
          </a:p>
          <a:p>
            <a:pPr marL="342900" indent="-274320"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</a:pPr>
            <a:r>
              <a:rPr lang="en-US" sz="2400" dirty="0">
                <a:latin typeface="Calibri" panose="020F0502020204030204" pitchFamily="34" charset="0"/>
              </a:rPr>
              <a:t>Fewer outpatient visits (15</a:t>
            </a:r>
            <a:r>
              <a:rPr lang="en-US" sz="2400" dirty="0" smtClean="0">
                <a:latin typeface="Calibri" panose="020F0502020204030204" pitchFamily="34" charset="0"/>
              </a:rPr>
              <a:t>%)</a:t>
            </a:r>
            <a:endParaRPr 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45166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3200400"/>
            <a:ext cx="6705600" cy="1524000"/>
          </a:xfrm>
        </p:spPr>
        <p:txBody>
          <a:bodyPr>
            <a:noAutofit/>
          </a:bodyPr>
          <a:lstStyle/>
          <a:p>
            <a:pPr algn="r"/>
            <a:r>
              <a:rPr lang="en-US" sz="6000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Comparing Performance:</a:t>
            </a:r>
            <a:br>
              <a:rPr lang="en-US" sz="6000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</a:br>
            <a:r>
              <a:rPr lang="en-US" sz="5400" i="1" dirty="0">
                <a:solidFill>
                  <a:schemeClr val="tx2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Clinical Quality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14600" y="2057400"/>
            <a:ext cx="1010857" cy="1115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Overall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42900"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Managed Care performed better on 8 measures</a:t>
            </a:r>
          </a:p>
          <a:p>
            <a:pPr indent="-342900"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Fee-for-Service performed better on 10 measures</a:t>
            </a:r>
          </a:p>
          <a:p>
            <a:pPr indent="-342900"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For 3 measures too few persons met criteria to be valid</a:t>
            </a:r>
          </a:p>
          <a:p>
            <a:pPr indent="-342900"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Differences were not large (Average difference 4.3 points)</a:t>
            </a:r>
          </a:p>
          <a:p>
            <a:pPr indent="-342900"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1 additional measure under development </a:t>
            </a:r>
          </a:p>
          <a:p>
            <a:pPr lvl="1" indent="-342900">
              <a:lnSpc>
                <a:spcPct val="150000"/>
              </a:lnSpc>
            </a:pPr>
            <a:r>
              <a:rPr lang="en-US" dirty="0" smtClean="0">
                <a:latin typeface="Calibri" panose="020F0502020204030204" pitchFamily="34" charset="0"/>
              </a:rPr>
              <a:t>Initiation/Engagement of Treatment for Alcohol/Drug Abuse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2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382000" cy="54864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Comparing Managed Care and Fee- for -Service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03859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latin typeface="Calibri" panose="020F0502020204030204" pitchFamily="34" charset="0"/>
              </a:rPr>
              <a:t>Comparing </a:t>
            </a:r>
            <a:r>
              <a:rPr lang="en-US" b="1" dirty="0">
                <a:latin typeface="Calibri" panose="020F0502020204030204" pitchFamily="34" charset="0"/>
              </a:rPr>
              <a:t>Similar Populations </a:t>
            </a:r>
            <a:endParaRPr lang="en-US" dirty="0" smtClean="0">
              <a:latin typeface="Calibri" panose="020F050202020403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Include  </a:t>
            </a:r>
            <a:r>
              <a:rPr lang="en-US" dirty="0">
                <a:latin typeface="Calibri" panose="020F0502020204030204" pitchFamily="34" charset="0"/>
              </a:rPr>
              <a:t>MC eligibility groups with the same eligibility groups in </a:t>
            </a:r>
            <a:r>
              <a:rPr lang="en-US" dirty="0" smtClean="0">
                <a:latin typeface="Calibri" panose="020F0502020204030204" pitchFamily="34" charset="0"/>
              </a:rPr>
              <a:t>FFS  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All currently in MC (TANF, CHIP, and Pregnant women)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</a:rPr>
              <a:t>TANF, CHIP, and Pregnant </a:t>
            </a:r>
            <a:r>
              <a:rPr lang="en-US" dirty="0" smtClean="0">
                <a:latin typeface="Calibri" panose="020F0502020204030204" pitchFamily="34" charset="0"/>
              </a:rPr>
              <a:t>women in non-MC areas of the state currently in FFS</a:t>
            </a:r>
            <a:endParaRPr lang="en-US" dirty="0">
              <a:latin typeface="Calibri" panose="020F050202020403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</a:rPr>
              <a:t>E</a:t>
            </a:r>
            <a:r>
              <a:rPr lang="en-US" dirty="0" smtClean="0">
                <a:latin typeface="Calibri" panose="020F0502020204030204" pitchFamily="34" charset="0"/>
              </a:rPr>
              <a:t>xclude the ABDs</a:t>
            </a:r>
          </a:p>
          <a:p>
            <a:pPr marL="468630" lvl="1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>
              <a:latin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latin typeface="Calibri" panose="020F0502020204030204" pitchFamily="34" charset="0"/>
              </a:rPr>
              <a:t>Three Areas of Comparison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Cost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Utilization of Services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Quality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3</a:t>
            </a:fld>
            <a:endParaRPr lang="en-US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79216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Measures Where </a:t>
            </a:r>
            <a:r>
              <a:rPr lang="en-US" sz="3200" b="1" u="sng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MC</a:t>
            </a:r>
            <a:r>
              <a:rPr lang="en-US" sz="3200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 Performed better</a:t>
            </a:r>
            <a:endParaRPr lang="en-US" sz="3200" b="1" dirty="0">
              <a:solidFill>
                <a:srgbClr val="006699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tx1"/>
                </a:solidFill>
                <a:latin typeface="+mj-lt"/>
              </a:rPr>
              <a:pPr/>
              <a:t>30</a:t>
            </a:fld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0903809"/>
              </p:ext>
            </p:extLst>
          </p:nvPr>
        </p:nvGraphicFramePr>
        <p:xfrm>
          <a:off x="152400" y="1066800"/>
          <a:ext cx="86106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6990992" y="2093198"/>
            <a:ext cx="788543" cy="783759"/>
            <a:chOff x="2677885" y="874410"/>
            <a:chExt cx="1066800" cy="854988"/>
          </a:xfrm>
        </p:grpSpPr>
        <p:sp>
          <p:nvSpPr>
            <p:cNvPr id="21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19"/>
            <p:cNvSpPr txBox="1"/>
            <p:nvPr/>
          </p:nvSpPr>
          <p:spPr>
            <a:xfrm>
              <a:off x="2830215" y="992128"/>
              <a:ext cx="914400" cy="369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4%</a:t>
              </a:r>
              <a:endParaRPr lang="en-US" sz="16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066800" y="2938112"/>
            <a:ext cx="788543" cy="783759"/>
            <a:chOff x="2677885" y="874410"/>
            <a:chExt cx="1066800" cy="854988"/>
          </a:xfrm>
        </p:grpSpPr>
        <p:sp>
          <p:nvSpPr>
            <p:cNvPr id="33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TextBox 19"/>
            <p:cNvSpPr txBox="1"/>
            <p:nvPr/>
          </p:nvSpPr>
          <p:spPr>
            <a:xfrm>
              <a:off x="2830215" y="992128"/>
              <a:ext cx="914400" cy="369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9%</a:t>
              </a:r>
              <a:endParaRPr lang="en-US" sz="16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057400" y="3160859"/>
            <a:ext cx="788543" cy="783759"/>
            <a:chOff x="2677885" y="874410"/>
            <a:chExt cx="1066800" cy="854988"/>
          </a:xfrm>
        </p:grpSpPr>
        <p:sp>
          <p:nvSpPr>
            <p:cNvPr id="36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TextBox 19"/>
            <p:cNvSpPr txBox="1"/>
            <p:nvPr/>
          </p:nvSpPr>
          <p:spPr>
            <a:xfrm>
              <a:off x="2830215" y="992128"/>
              <a:ext cx="914400" cy="369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7%</a:t>
              </a:r>
              <a:endParaRPr lang="en-US" sz="16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048000" y="3613960"/>
            <a:ext cx="788543" cy="783759"/>
            <a:chOff x="2677885" y="874410"/>
            <a:chExt cx="1066800" cy="854988"/>
          </a:xfrm>
        </p:grpSpPr>
        <p:sp>
          <p:nvSpPr>
            <p:cNvPr id="39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TextBox 19"/>
            <p:cNvSpPr txBox="1"/>
            <p:nvPr/>
          </p:nvSpPr>
          <p:spPr>
            <a:xfrm>
              <a:off x="2830215" y="992128"/>
              <a:ext cx="914400" cy="369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6%</a:t>
              </a:r>
              <a:endParaRPr lang="en-US" sz="16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038600" y="3429000"/>
            <a:ext cx="788543" cy="783759"/>
            <a:chOff x="2677885" y="874410"/>
            <a:chExt cx="1066800" cy="854988"/>
          </a:xfrm>
        </p:grpSpPr>
        <p:sp>
          <p:nvSpPr>
            <p:cNvPr id="42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TextBox 19"/>
            <p:cNvSpPr txBox="1"/>
            <p:nvPr/>
          </p:nvSpPr>
          <p:spPr>
            <a:xfrm>
              <a:off x="2830215" y="992128"/>
              <a:ext cx="914400" cy="369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4%</a:t>
              </a:r>
              <a:endParaRPr lang="en-US" sz="16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029200" y="2419233"/>
            <a:ext cx="788543" cy="783759"/>
            <a:chOff x="2677885" y="874410"/>
            <a:chExt cx="1066800" cy="854988"/>
          </a:xfrm>
        </p:grpSpPr>
        <p:sp>
          <p:nvSpPr>
            <p:cNvPr id="45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TextBox 19"/>
            <p:cNvSpPr txBox="1"/>
            <p:nvPr/>
          </p:nvSpPr>
          <p:spPr>
            <a:xfrm>
              <a:off x="2830215" y="992128"/>
              <a:ext cx="914400" cy="369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2%</a:t>
              </a:r>
              <a:endParaRPr lang="en-US" sz="16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019800" y="4005840"/>
            <a:ext cx="788543" cy="783759"/>
            <a:chOff x="2677885" y="874410"/>
            <a:chExt cx="1066800" cy="854988"/>
          </a:xfrm>
        </p:grpSpPr>
        <p:sp>
          <p:nvSpPr>
            <p:cNvPr id="48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TextBox 19"/>
            <p:cNvSpPr txBox="1"/>
            <p:nvPr/>
          </p:nvSpPr>
          <p:spPr>
            <a:xfrm>
              <a:off x="2830215" y="992128"/>
              <a:ext cx="914400" cy="369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.02%</a:t>
              </a:r>
              <a:endParaRPr lang="en-US" sz="16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7917069" y="4648200"/>
            <a:ext cx="788543" cy="783759"/>
            <a:chOff x="2677885" y="874410"/>
            <a:chExt cx="1066800" cy="854988"/>
          </a:xfrm>
        </p:grpSpPr>
        <p:sp>
          <p:nvSpPr>
            <p:cNvPr id="51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TextBox 19"/>
            <p:cNvSpPr txBox="1"/>
            <p:nvPr/>
          </p:nvSpPr>
          <p:spPr>
            <a:xfrm>
              <a:off x="2830215" y="992128"/>
              <a:ext cx="914400" cy="369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0.3%</a:t>
              </a:r>
              <a:endParaRPr lang="en-US" sz="16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Slide Number Placeholder 3"/>
          <p:cNvSpPr txBox="1">
            <a:spLocks/>
          </p:cNvSpPr>
          <p:nvPr/>
        </p:nvSpPr>
        <p:spPr>
          <a:xfrm>
            <a:off x="8610600" y="65690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100" b="1" kern="1200" baseline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30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5457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620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Measures where </a:t>
            </a:r>
            <a:r>
              <a:rPr lang="en-US" sz="3200" b="1" u="sng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FFS</a:t>
            </a:r>
            <a:r>
              <a:rPr lang="en-US" sz="3200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 Performed better</a:t>
            </a:r>
            <a:endParaRPr lang="en-US" sz="3200" b="1" dirty="0">
              <a:solidFill>
                <a:srgbClr val="006699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latin typeface="Calibri" panose="020F0502020204030204" pitchFamily="34" charset="0"/>
              </a:rPr>
              <a:pPr/>
              <a:t>31</a:t>
            </a:fld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3951759"/>
              </p:ext>
            </p:extLst>
          </p:nvPr>
        </p:nvGraphicFramePr>
        <p:xfrm>
          <a:off x="304800" y="990600"/>
          <a:ext cx="85344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914400" y="2057400"/>
            <a:ext cx="1066861" cy="783759"/>
            <a:chOff x="2677885" y="874410"/>
            <a:chExt cx="1066800" cy="854988"/>
          </a:xfrm>
        </p:grpSpPr>
        <p:sp>
          <p:nvSpPr>
            <p:cNvPr id="10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9"/>
            <p:cNvSpPr txBox="1"/>
            <p:nvPr/>
          </p:nvSpPr>
          <p:spPr>
            <a:xfrm>
              <a:off x="2754085" y="992128"/>
              <a:ext cx="914400" cy="335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5.9%</a:t>
              </a:r>
              <a:endParaRPr lang="en-US" sz="14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114774" y="1927321"/>
            <a:ext cx="1066861" cy="783759"/>
            <a:chOff x="2677885" y="874410"/>
            <a:chExt cx="1066800" cy="854988"/>
          </a:xfrm>
        </p:grpSpPr>
        <p:sp>
          <p:nvSpPr>
            <p:cNvPr id="13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9"/>
            <p:cNvSpPr txBox="1"/>
            <p:nvPr/>
          </p:nvSpPr>
          <p:spPr>
            <a:xfrm>
              <a:off x="2754107" y="1026810"/>
              <a:ext cx="914400" cy="335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9.4%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514600" y="2954225"/>
            <a:ext cx="1066861" cy="783759"/>
            <a:chOff x="2677885" y="874410"/>
            <a:chExt cx="1066800" cy="854988"/>
          </a:xfrm>
        </p:grpSpPr>
        <p:sp>
          <p:nvSpPr>
            <p:cNvPr id="16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9"/>
            <p:cNvSpPr txBox="1"/>
            <p:nvPr/>
          </p:nvSpPr>
          <p:spPr>
            <a:xfrm>
              <a:off x="2754081" y="1026810"/>
              <a:ext cx="914400" cy="335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6.8%</a:t>
              </a:r>
              <a:endParaRPr lang="en-US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638800" y="3820879"/>
            <a:ext cx="1066861" cy="783759"/>
            <a:chOff x="2677885" y="874410"/>
            <a:chExt cx="1066800" cy="854988"/>
          </a:xfrm>
        </p:grpSpPr>
        <p:sp>
          <p:nvSpPr>
            <p:cNvPr id="19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754081" y="1026810"/>
              <a:ext cx="914400" cy="335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2.5%</a:t>
              </a:r>
              <a:endParaRPr lang="en-US" sz="14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239000" y="4800600"/>
            <a:ext cx="1066861" cy="783759"/>
            <a:chOff x="2677885" y="874410"/>
            <a:chExt cx="1066800" cy="854988"/>
          </a:xfrm>
        </p:grpSpPr>
        <p:sp>
          <p:nvSpPr>
            <p:cNvPr id="22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19"/>
            <p:cNvSpPr txBox="1"/>
            <p:nvPr/>
          </p:nvSpPr>
          <p:spPr>
            <a:xfrm>
              <a:off x="2754081" y="1026810"/>
              <a:ext cx="914400" cy="335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2.2%</a:t>
              </a:r>
              <a:endParaRPr lang="en-US" sz="14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39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001000" cy="762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Measures where </a:t>
            </a:r>
            <a:r>
              <a:rPr lang="en-US" sz="3200" b="1" u="sng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FFS</a:t>
            </a:r>
            <a:r>
              <a:rPr lang="en-US" sz="3200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 Performed better</a:t>
            </a:r>
            <a:endParaRPr lang="en-US" sz="3200" b="1" dirty="0">
              <a:solidFill>
                <a:srgbClr val="006699"/>
              </a:solidFill>
              <a:latin typeface="Franklin Gothic Medium" panose="020B060302010202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8471704"/>
              </p:ext>
            </p:extLst>
          </p:nvPr>
        </p:nvGraphicFramePr>
        <p:xfrm>
          <a:off x="76200" y="1219200"/>
          <a:ext cx="8839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838200" y="4191000"/>
            <a:ext cx="1066861" cy="783759"/>
            <a:chOff x="2677885" y="874410"/>
            <a:chExt cx="1066800" cy="854988"/>
          </a:xfrm>
        </p:grpSpPr>
        <p:sp>
          <p:nvSpPr>
            <p:cNvPr id="9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19"/>
            <p:cNvSpPr txBox="1"/>
            <p:nvPr/>
          </p:nvSpPr>
          <p:spPr>
            <a:xfrm>
              <a:off x="2754081" y="1026810"/>
              <a:ext cx="914400" cy="335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4.4%</a:t>
              </a:r>
              <a:endParaRPr lang="en-US" sz="14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438400" y="1905000"/>
            <a:ext cx="1066861" cy="783759"/>
            <a:chOff x="2677885" y="874410"/>
            <a:chExt cx="1066800" cy="854988"/>
          </a:xfrm>
        </p:grpSpPr>
        <p:sp>
          <p:nvSpPr>
            <p:cNvPr id="12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9"/>
            <p:cNvSpPr txBox="1"/>
            <p:nvPr/>
          </p:nvSpPr>
          <p:spPr>
            <a:xfrm>
              <a:off x="2754081" y="1026810"/>
              <a:ext cx="914400" cy="335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2.6%</a:t>
              </a:r>
              <a:endParaRPr lang="en-US" sz="14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038568" y="3298790"/>
            <a:ext cx="1066861" cy="783759"/>
            <a:chOff x="2677885" y="874410"/>
            <a:chExt cx="1066800" cy="854988"/>
          </a:xfrm>
        </p:grpSpPr>
        <p:sp>
          <p:nvSpPr>
            <p:cNvPr id="15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9"/>
            <p:cNvSpPr txBox="1"/>
            <p:nvPr/>
          </p:nvSpPr>
          <p:spPr>
            <a:xfrm>
              <a:off x="2754113" y="1026810"/>
              <a:ext cx="914400" cy="335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4.4%</a:t>
              </a:r>
              <a:endParaRPr lang="en-US" sz="14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714999" y="2971662"/>
            <a:ext cx="1066861" cy="783759"/>
            <a:chOff x="2677885" y="874410"/>
            <a:chExt cx="1066800" cy="854988"/>
          </a:xfrm>
        </p:grpSpPr>
        <p:sp>
          <p:nvSpPr>
            <p:cNvPr id="18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2754082" y="1026810"/>
              <a:ext cx="914400" cy="335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3</a:t>
              </a:r>
              <a:r>
                <a:rPr lang="en-US" sz="14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.3</a:t>
              </a:r>
              <a:r>
                <a:rPr lang="en-US" sz="1400" b="1" dirty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%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239000" y="3745255"/>
            <a:ext cx="1066861" cy="783759"/>
            <a:chOff x="2677885" y="874410"/>
            <a:chExt cx="1066800" cy="854988"/>
          </a:xfrm>
        </p:grpSpPr>
        <p:sp>
          <p:nvSpPr>
            <p:cNvPr id="21" name="TextBox 18"/>
            <p:cNvSpPr txBox="1"/>
            <p:nvPr/>
          </p:nvSpPr>
          <p:spPr>
            <a:xfrm>
              <a:off x="2677885" y="874410"/>
              <a:ext cx="1066800" cy="854988"/>
            </a:xfrm>
            <a:prstGeom prst="upArrow">
              <a:avLst>
                <a:gd name="adj1" fmla="val 37755"/>
                <a:gd name="adj2" fmla="val 5382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19"/>
            <p:cNvSpPr txBox="1"/>
            <p:nvPr/>
          </p:nvSpPr>
          <p:spPr>
            <a:xfrm>
              <a:off x="2754081" y="1026810"/>
              <a:ext cx="914400" cy="335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 smtClean="0">
                  <a:ln w="12700">
                    <a:noFill/>
                    <a:prstDash val="solid"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4.8%</a:t>
              </a:r>
              <a:endParaRPr lang="en-US" sz="1400" b="1" dirty="0">
                <a:ln w="12700">
                  <a:noFill/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682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Actual MC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724401"/>
            <a:ext cx="6705600" cy="1523999"/>
          </a:xfrm>
        </p:spPr>
        <p:txBody>
          <a:bodyPr>
            <a:normAutofit/>
          </a:bodyPr>
          <a:lstStyle/>
          <a:p>
            <a:pPr marL="468630" lvl="1" indent="0">
              <a:buNone/>
            </a:pPr>
            <a:endParaRPr lang="en-US" sz="1050" dirty="0" smtClean="0">
              <a:latin typeface="Calibri" panose="020F0502020204030204" pitchFamily="34" charset="0"/>
            </a:endParaRPr>
          </a:p>
          <a:p>
            <a:r>
              <a:rPr lang="en-US" b="1" dirty="0" smtClean="0">
                <a:latin typeface="Calibri" panose="020F0502020204030204" pitchFamily="34" charset="0"/>
              </a:rPr>
              <a:t>Clinical Quality</a:t>
            </a:r>
          </a:p>
          <a:p>
            <a:pPr marL="811530" lvl="1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</a:rPr>
              <a:t>Lower on </a:t>
            </a:r>
            <a:r>
              <a:rPr lang="en-US" sz="1800" dirty="0" smtClean="0">
                <a:latin typeface="Calibri" panose="020F0502020204030204" pitchFamily="34" charset="0"/>
              </a:rPr>
              <a:t>10 </a:t>
            </a:r>
            <a:r>
              <a:rPr lang="en-US" sz="1800" dirty="0">
                <a:latin typeface="Calibri" panose="020F0502020204030204" pitchFamily="34" charset="0"/>
              </a:rPr>
              <a:t>of </a:t>
            </a:r>
            <a:r>
              <a:rPr lang="en-US" sz="1800" dirty="0" smtClean="0">
                <a:latin typeface="Calibri" panose="020F0502020204030204" pitchFamily="34" charset="0"/>
              </a:rPr>
              <a:t>18 </a:t>
            </a:r>
            <a:r>
              <a:rPr lang="en-US" sz="1800" dirty="0">
                <a:latin typeface="Calibri" panose="020F0502020204030204" pitchFamily="34" charset="0"/>
              </a:rPr>
              <a:t>clinical quality </a:t>
            </a:r>
            <a:r>
              <a:rPr lang="en-US" sz="1800" dirty="0" smtClean="0">
                <a:latin typeface="Calibri" panose="020F0502020204030204" pitchFamily="34" charset="0"/>
              </a:rPr>
              <a:t>measures (1 </a:t>
            </a:r>
            <a:r>
              <a:rPr lang="en-US" sz="1800" dirty="0">
                <a:latin typeface="Calibri" panose="020F0502020204030204" pitchFamily="34" charset="0"/>
              </a:rPr>
              <a:t>more pending)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33</a:t>
            </a:fld>
            <a:endParaRPr lang="en-US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219200"/>
            <a:ext cx="7883577" cy="1133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274320"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</a:pPr>
            <a:r>
              <a:rPr lang="en-US" sz="2000" b="1" dirty="0" smtClean="0">
                <a:latin typeface="Calibri" panose="020F0502020204030204" pitchFamily="34" charset="0"/>
              </a:rPr>
              <a:t>Cost</a:t>
            </a:r>
          </a:p>
          <a:p>
            <a:pPr marL="811530" lvl="1" indent="-285750">
              <a:spcBef>
                <a:spcPts val="700"/>
              </a:spcBef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Lower overall cost (1.7%)</a:t>
            </a:r>
          </a:p>
          <a:p>
            <a:pPr marL="811530" lvl="1" indent="-285750">
              <a:spcBef>
                <a:spcPts val="700"/>
              </a:spcBef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Higher care management and administrative costs (149%)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362200"/>
            <a:ext cx="7578777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274320"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</a:pPr>
            <a:r>
              <a:rPr lang="en-US" sz="2000" b="1" dirty="0" smtClean="0">
                <a:latin typeface="Calibri" panose="020F0502020204030204" pitchFamily="34" charset="0"/>
              </a:rPr>
              <a:t>Utilization of Services and Provider Access</a:t>
            </a:r>
          </a:p>
          <a:p>
            <a:pPr marL="811530" lvl="1" indent="-285750">
              <a:spcBef>
                <a:spcPts val="700"/>
              </a:spcBef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Fewer </a:t>
            </a:r>
            <a:r>
              <a:rPr lang="en-US" dirty="0">
                <a:latin typeface="Calibri" panose="020F0502020204030204" pitchFamily="34" charset="0"/>
              </a:rPr>
              <a:t>hospital </a:t>
            </a:r>
            <a:r>
              <a:rPr lang="en-US" dirty="0" smtClean="0">
                <a:latin typeface="Calibri" panose="020F0502020204030204" pitchFamily="34" charset="0"/>
              </a:rPr>
              <a:t>admissions (</a:t>
            </a:r>
            <a:r>
              <a:rPr lang="en-US" dirty="0">
                <a:latin typeface="Calibri" panose="020F0502020204030204" pitchFamily="34" charset="0"/>
              </a:rPr>
              <a:t>25%) </a:t>
            </a:r>
            <a:endParaRPr lang="en-US" dirty="0" smtClean="0">
              <a:latin typeface="Calibri" panose="020F0502020204030204" pitchFamily="34" charset="0"/>
            </a:endParaRPr>
          </a:p>
          <a:p>
            <a:pPr marL="811530" lvl="1" indent="-285750">
              <a:spcBef>
                <a:spcPts val="700"/>
              </a:spcBef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Fewer </a:t>
            </a:r>
            <a:r>
              <a:rPr lang="en-US" dirty="0">
                <a:latin typeface="Calibri" panose="020F0502020204030204" pitchFamily="34" charset="0"/>
              </a:rPr>
              <a:t>Average Hospital days  (40%)</a:t>
            </a:r>
            <a:endParaRPr lang="en-US" dirty="0" smtClean="0">
              <a:latin typeface="Calibri" panose="020F0502020204030204" pitchFamily="34" charset="0"/>
            </a:endParaRPr>
          </a:p>
          <a:p>
            <a:pPr marL="811530" lvl="1" indent="-285750">
              <a:spcBef>
                <a:spcPts val="700"/>
              </a:spcBef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Shorter </a:t>
            </a:r>
            <a:r>
              <a:rPr lang="en-US" dirty="0">
                <a:latin typeface="Calibri" panose="020F0502020204030204" pitchFamily="34" charset="0"/>
              </a:rPr>
              <a:t>length of </a:t>
            </a:r>
            <a:r>
              <a:rPr lang="en-US" dirty="0" smtClean="0">
                <a:latin typeface="Calibri" panose="020F0502020204030204" pitchFamily="34" charset="0"/>
              </a:rPr>
              <a:t>stay (19%)</a:t>
            </a:r>
            <a:endParaRPr lang="en-US" dirty="0">
              <a:latin typeface="Calibri" panose="020F0502020204030204" pitchFamily="34" charset="0"/>
            </a:endParaRPr>
          </a:p>
          <a:p>
            <a:pPr marL="811530" lvl="1" indent="-285750">
              <a:spcBef>
                <a:spcPts val="700"/>
              </a:spcBef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More Hospital Readmissions (18%)</a:t>
            </a:r>
          </a:p>
          <a:p>
            <a:pPr marL="811530" lvl="1" indent="-285750">
              <a:spcBef>
                <a:spcPts val="700"/>
              </a:spcBef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More </a:t>
            </a:r>
            <a:r>
              <a:rPr lang="en-US" dirty="0">
                <a:latin typeface="Calibri" panose="020F0502020204030204" pitchFamily="34" charset="0"/>
              </a:rPr>
              <a:t>ER visits </a:t>
            </a:r>
            <a:r>
              <a:rPr lang="en-US" dirty="0" smtClean="0">
                <a:latin typeface="Calibri" panose="020F0502020204030204" pitchFamily="34" charset="0"/>
              </a:rPr>
              <a:t>(9%)</a:t>
            </a:r>
            <a:endParaRPr lang="en-US" dirty="0">
              <a:latin typeface="Calibri" panose="020F0502020204030204" pitchFamily="34" charset="0"/>
            </a:endParaRPr>
          </a:p>
          <a:p>
            <a:pPr marL="811530" lvl="1" indent="-285750">
              <a:spcBef>
                <a:spcPts val="700"/>
              </a:spcBef>
              <a:buClr>
                <a:schemeClr val="tx2"/>
              </a:buClr>
              <a:buSzPct val="85000"/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</a:rPr>
              <a:t>Fewer outpatient </a:t>
            </a:r>
            <a:r>
              <a:rPr lang="en-US" dirty="0" smtClean="0">
                <a:latin typeface="Calibri" panose="020F0502020204030204" pitchFamily="34" charset="0"/>
              </a:rPr>
              <a:t>visits (15%)</a:t>
            </a:r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05000"/>
            <a:ext cx="8153400" cy="3352800"/>
          </a:xfrm>
        </p:spPr>
        <p:txBody>
          <a:bodyPr>
            <a:noAutofit/>
          </a:bodyPr>
          <a:lstStyle/>
          <a:p>
            <a:pPr algn="r"/>
            <a:r>
              <a:rPr lang="en-US" sz="6000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Timeline for Bidding Managed Care Contracts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55799" y="3962400"/>
            <a:ext cx="1010857" cy="1115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15543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6405452"/>
              </p:ext>
            </p:extLst>
          </p:nvPr>
        </p:nvGraphicFramePr>
        <p:xfrm>
          <a:off x="457200" y="1447800"/>
          <a:ext cx="8382000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PROCESS REVIEW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35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505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Assumptions</a:t>
            </a:r>
            <a:endParaRPr lang="en-US" b="1" dirty="0">
              <a:solidFill>
                <a:srgbClr val="006699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Calibri" panose="020F0502020204030204" pitchFamily="34" charset="0"/>
              </a:rPr>
              <a:t>Normal procurement takes 18 months. 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Calibri" panose="020F0502020204030204" pitchFamily="34" charset="0"/>
              </a:rPr>
              <a:t>Eliminates the review, discussion, changes we would normally conduct with the other departments (DHSS, DMH, </a:t>
            </a:r>
            <a:r>
              <a:rPr lang="en-US" dirty="0" smtClean="0">
                <a:latin typeface="Calibri" panose="020F0502020204030204" pitchFamily="34" charset="0"/>
              </a:rPr>
              <a:t>DESE.) (Recently </a:t>
            </a:r>
            <a:r>
              <a:rPr lang="en-US" dirty="0">
                <a:latin typeface="Calibri" panose="020F0502020204030204" pitchFamily="34" charset="0"/>
              </a:rPr>
              <a:t>did that with the other departments for the SFY16 </a:t>
            </a:r>
            <a:r>
              <a:rPr lang="en-US" dirty="0" smtClean="0">
                <a:latin typeface="Calibri" panose="020F0502020204030204" pitchFamily="34" charset="0"/>
              </a:rPr>
              <a:t>contract.)</a:t>
            </a:r>
            <a:endParaRPr lang="en-US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Calibri" panose="020F0502020204030204" pitchFamily="34" charset="0"/>
              </a:rPr>
              <a:t>Assumes there would not be any major contract changes that required policy and rate development. 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Calibri" panose="020F0502020204030204" pitchFamily="34" charset="0"/>
              </a:rPr>
              <a:t>Can be shortened by reducing  the Open Enrollment </a:t>
            </a:r>
            <a:r>
              <a:rPr lang="en-US" dirty="0" smtClean="0">
                <a:latin typeface="Calibri" panose="020F0502020204030204" pitchFamily="34" charset="0"/>
              </a:rPr>
              <a:t>phase.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1938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810000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b="1" dirty="0">
                <a:latin typeface="Calibri" panose="020F0502020204030204" pitchFamily="34" charset="0"/>
              </a:rPr>
              <a:t>26 weeks</a:t>
            </a:r>
          </a:p>
          <a:p>
            <a:pPr marL="912813" lvl="2" indent="-342900"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Meetings with MHD and Mercer on decision </a:t>
            </a:r>
            <a:r>
              <a:rPr lang="en-US" sz="2200" dirty="0" smtClean="0">
                <a:latin typeface="Calibri" panose="020F0502020204030204" pitchFamily="34" charset="0"/>
              </a:rPr>
              <a:t>items</a:t>
            </a:r>
            <a:endParaRPr lang="en-US" sz="2200" dirty="0">
              <a:latin typeface="Calibri" panose="020F0502020204030204" pitchFamily="34" charset="0"/>
            </a:endParaRPr>
          </a:p>
          <a:p>
            <a:pPr marL="912813" lvl="2" indent="-342900"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Rate </a:t>
            </a:r>
            <a:r>
              <a:rPr lang="en-US" sz="2200" dirty="0" smtClean="0">
                <a:latin typeface="Calibri" panose="020F0502020204030204" pitchFamily="34" charset="0"/>
              </a:rPr>
              <a:t>development </a:t>
            </a:r>
            <a:r>
              <a:rPr lang="en-US" sz="2200" dirty="0">
                <a:latin typeface="Calibri" panose="020F0502020204030204" pitchFamily="34" charset="0"/>
              </a:rPr>
              <a:t>t</a:t>
            </a:r>
            <a:r>
              <a:rPr lang="en-US" sz="2200" dirty="0" smtClean="0">
                <a:latin typeface="Calibri" panose="020F0502020204030204" pitchFamily="34" charset="0"/>
              </a:rPr>
              <a:t>asks </a:t>
            </a:r>
            <a:endParaRPr lang="en-US" sz="2200" dirty="0">
              <a:latin typeface="Calibri" panose="020F0502020204030204" pitchFamily="34" charset="0"/>
            </a:endParaRPr>
          </a:p>
          <a:p>
            <a:pPr marL="912813" lvl="2" indent="-342900"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Draft RFP to Mercer</a:t>
            </a:r>
          </a:p>
          <a:p>
            <a:pPr marL="912813" lvl="2" indent="-342900"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Draft to DFAS/OA, review, questions, discussion</a:t>
            </a:r>
          </a:p>
          <a:p>
            <a:pPr marL="912813" lvl="2" indent="-342900"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Review/approve rates from Mercer</a:t>
            </a:r>
          </a:p>
          <a:p>
            <a:pPr marL="912813" lvl="2" indent="-342900"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Systems work</a:t>
            </a:r>
          </a:p>
          <a:p>
            <a:pPr marL="912813" lvl="2" indent="-342900"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RFP and </a:t>
            </a:r>
            <a:r>
              <a:rPr lang="en-US" sz="2200" dirty="0" smtClean="0">
                <a:latin typeface="Calibri" panose="020F0502020204030204" pitchFamily="34" charset="0"/>
              </a:rPr>
              <a:t>data </a:t>
            </a:r>
            <a:r>
              <a:rPr lang="en-US" sz="2200" dirty="0">
                <a:latin typeface="Calibri" panose="020F0502020204030204" pitchFamily="34" charset="0"/>
              </a:rPr>
              <a:t>b</a:t>
            </a:r>
            <a:r>
              <a:rPr lang="en-US" sz="2200" dirty="0" smtClean="0">
                <a:latin typeface="Calibri" panose="020F0502020204030204" pitchFamily="34" charset="0"/>
              </a:rPr>
              <a:t>ook </a:t>
            </a:r>
            <a:r>
              <a:rPr lang="en-US" sz="2200" dirty="0">
                <a:latin typeface="Calibri" panose="020F0502020204030204" pitchFamily="34" charset="0"/>
              </a:rPr>
              <a:t>r</a:t>
            </a:r>
            <a:r>
              <a:rPr lang="en-US" sz="2200" dirty="0" smtClean="0">
                <a:latin typeface="Calibri" panose="020F0502020204030204" pitchFamily="34" charset="0"/>
              </a:rPr>
              <a:t>elease </a:t>
            </a:r>
            <a:endParaRPr lang="en-US" sz="2200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9647"/>
            <a:ext cx="8381260" cy="1091953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PREPARING THE RFP</a:t>
            </a:r>
            <a:r>
              <a:rPr lang="en-US" sz="4800" dirty="0" smtClean="0">
                <a:latin typeface="Franklin Gothic Demi" panose="020B0703020102020204" pitchFamily="34" charset="0"/>
              </a:rPr>
              <a:t/>
            </a:r>
            <a:br>
              <a:rPr lang="en-US" sz="4800" dirty="0" smtClean="0">
                <a:latin typeface="Franklin Gothic Demi" panose="020B0703020102020204" pitchFamily="34" charset="0"/>
              </a:rPr>
            </a:br>
            <a:r>
              <a:rPr lang="en-US" sz="32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</a:rPr>
              <a:t>26 Weeks</a:t>
            </a:r>
            <a:endParaRPr lang="en-US" sz="3200" dirty="0">
              <a:solidFill>
                <a:schemeClr val="tx2">
                  <a:lumMod val="90000"/>
                  <a:lumOff val="1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37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8491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3886200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b="1" dirty="0">
                <a:latin typeface="Calibri" panose="020F0502020204030204" pitchFamily="34" charset="0"/>
              </a:rPr>
              <a:t>Bidding the RFP – 7 weeks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Pre-proposal conference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Meet with enrollment broker to plan open enrollment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Review/revise enrollment packets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Bids due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b="1" dirty="0">
                <a:latin typeface="Calibri" panose="020F0502020204030204" pitchFamily="34" charset="0"/>
              </a:rPr>
              <a:t>Awarding the contracts – 7 weeks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Evaluation of bids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Contract </a:t>
            </a:r>
            <a:r>
              <a:rPr lang="en-US" sz="2400" dirty="0" smtClean="0">
                <a:latin typeface="Calibri" panose="020F0502020204030204" pitchFamily="34" charset="0"/>
              </a:rPr>
              <a:t>awarded 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 smtClean="0">
                <a:latin typeface="Calibri" panose="020F0502020204030204" pitchFamily="34" charset="0"/>
              </a:rPr>
              <a:t>Legal protests to the award decision can prolong this step </a:t>
            </a:r>
            <a:endParaRPr lang="en-US" sz="2400" dirty="0">
              <a:latin typeface="Calibri" panose="020F0502020204030204" pitchFamily="34" charset="0"/>
            </a:endParaRP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Contract and rates to CMS for approval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Renew 1915(b) Waiver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9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BIDDING &amp; AWARDING</a:t>
            </a:r>
            <a:r>
              <a:rPr lang="en-US" sz="4400" dirty="0" smtClean="0">
                <a:latin typeface="Franklin Gothic Demi" panose="020B0703020102020204" pitchFamily="34" charset="0"/>
              </a:rPr>
              <a:t/>
            </a:r>
            <a:br>
              <a:rPr lang="en-US" sz="4400" dirty="0" smtClean="0">
                <a:latin typeface="Franklin Gothic Demi" panose="020B0703020102020204" pitchFamily="34" charset="0"/>
              </a:rPr>
            </a:b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</a:rPr>
              <a:t>14 Weeks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38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5544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3962400"/>
          </a:xfrm>
        </p:spPr>
        <p:txBody>
          <a:bodyPr>
            <a:normAutofit lnSpcReduction="10000"/>
          </a:bodyPr>
          <a:lstStyle/>
          <a:p>
            <a:pPr marL="457200" lvl="1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b="1" dirty="0">
                <a:latin typeface="Calibri" panose="020F0502020204030204" pitchFamily="34" charset="0"/>
              </a:rPr>
              <a:t>3 weeks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Finalize enrollment broker forms</a:t>
            </a:r>
          </a:p>
          <a:p>
            <a:pPr marL="457200" lvl="1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b="1" dirty="0">
                <a:latin typeface="Calibri" panose="020F0502020204030204" pitchFamily="34" charset="0"/>
              </a:rPr>
              <a:t>3 weeks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Mail enrollment packets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Readiness reviews 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Preparation of 1915(b) Waiver Amendment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Systems work with health plans and state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Health Plan provider demographic files to state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200" dirty="0">
                <a:latin typeface="Calibri" panose="020F0502020204030204" pitchFamily="34" charset="0"/>
              </a:rPr>
              <a:t>Begin member and Provider Forums </a:t>
            </a:r>
          </a:p>
          <a:p>
            <a:pPr marL="57150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9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PREPARING TO ENROLL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</a:rPr>
              <a:t>6 Weeks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39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2603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2819400"/>
            <a:ext cx="6858000" cy="1676400"/>
          </a:xfrm>
        </p:spPr>
        <p:txBody>
          <a:bodyPr>
            <a:noAutofit/>
          </a:bodyPr>
          <a:lstStyle/>
          <a:p>
            <a:pPr algn="r"/>
            <a:r>
              <a:rPr lang="en-US" sz="6000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Comparing Performance:</a:t>
            </a:r>
            <a:br>
              <a:rPr lang="en-US" sz="6000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</a:br>
            <a:r>
              <a:rPr lang="en-US" sz="6000" i="1" dirty="0">
                <a:solidFill>
                  <a:schemeClr val="tx2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Cost</a:t>
            </a:r>
            <a:endParaRPr lang="en-US" sz="3200" i="1" dirty="0">
              <a:solidFill>
                <a:schemeClr val="tx2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52600" y="2286000"/>
            <a:ext cx="1490294" cy="16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/>
          </a:bodyPr>
          <a:lstStyle/>
          <a:p>
            <a:pPr marL="457200" lvl="1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b="1" dirty="0">
                <a:latin typeface="Calibri" panose="020F0502020204030204" pitchFamily="34" charset="0"/>
              </a:rPr>
              <a:t>8-9 weeks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Open Enrollment occurs for </a:t>
            </a:r>
            <a:r>
              <a:rPr lang="en-US" sz="2400" dirty="0" smtClean="0">
                <a:latin typeface="Calibri" panose="020F0502020204030204" pitchFamily="34" charset="0"/>
              </a:rPr>
              <a:t>8-9 </a:t>
            </a:r>
            <a:r>
              <a:rPr lang="en-US" sz="2400" dirty="0">
                <a:latin typeface="Calibri" panose="020F0502020204030204" pitchFamily="34" charset="0"/>
              </a:rPr>
              <a:t>weeks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Continue </a:t>
            </a:r>
            <a:r>
              <a:rPr lang="en-US" sz="2400" dirty="0" smtClean="0">
                <a:latin typeface="Calibri" panose="020F0502020204030204" pitchFamily="34" charset="0"/>
              </a:rPr>
              <a:t>member/provider forums </a:t>
            </a:r>
            <a:endParaRPr lang="en-US" sz="2400" dirty="0">
              <a:latin typeface="Calibri" panose="020F0502020204030204" pitchFamily="34" charset="0"/>
            </a:endParaRP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Begin processing new/revised marketing materials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System work for health plans and state </a:t>
            </a:r>
          </a:p>
          <a:p>
            <a:pPr marL="457200" lvl="1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b="1" dirty="0">
                <a:latin typeface="Calibri" panose="020F0502020204030204" pitchFamily="34" charset="0"/>
              </a:rPr>
              <a:t>2 weeks</a:t>
            </a:r>
          </a:p>
          <a:p>
            <a:pPr marL="912813" lvl="2" indent="-3429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Auto-assignments</a:t>
            </a:r>
          </a:p>
          <a:p>
            <a:pPr marL="457200" lvl="1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b="1" dirty="0">
                <a:latin typeface="Calibri" panose="020F0502020204030204" pitchFamily="34" charset="0"/>
              </a:rPr>
              <a:t>Services begin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ENROLLMENT &amp; PREP FOR LAUNCH</a:t>
            </a:r>
            <a:r>
              <a:rPr lang="en-US" sz="4800" dirty="0" smtClean="0">
                <a:latin typeface="Franklin Gothic Demi" panose="020B0703020102020204" pitchFamily="34" charset="0"/>
              </a:rPr>
              <a:t/>
            </a:r>
            <a:br>
              <a:rPr lang="en-US" sz="4800" dirty="0" smtClean="0">
                <a:latin typeface="Franklin Gothic Demi" panose="020B0703020102020204" pitchFamily="34" charset="0"/>
              </a:rPr>
            </a:b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entury Gothic" panose="020B0502020202020204" pitchFamily="34" charset="0"/>
              </a:rPr>
              <a:t>11-12 Weeks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40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573160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895600"/>
            <a:ext cx="8001000" cy="1524000"/>
          </a:xfrm>
        </p:spPr>
        <p:txBody>
          <a:bodyPr>
            <a:noAutofit/>
          </a:bodyPr>
          <a:lstStyle/>
          <a:p>
            <a:pPr algn="r"/>
            <a:r>
              <a:rPr lang="en-US" sz="6000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What is an </a:t>
            </a:r>
            <a:br>
              <a:rPr lang="en-US" sz="6000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</a:br>
            <a:r>
              <a:rPr lang="en-US" sz="6000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Accountable Care </a:t>
            </a:r>
            <a:br>
              <a:rPr lang="en-US" sz="6000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</a:br>
            <a:r>
              <a:rPr lang="en-US" sz="6000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Organization?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65299" y="3417271"/>
            <a:ext cx="1010857" cy="1115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96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458200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A Key Difference Across Payment Models -</a:t>
            </a:r>
            <a:r>
              <a:rPr lang="en-US" sz="3200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Who </a:t>
            </a:r>
            <a:r>
              <a:rPr lang="en-US" sz="32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Is At Risk For the Cost </a:t>
            </a:r>
            <a:r>
              <a:rPr lang="en-US" sz="3200" b="1" dirty="0" err="1">
                <a:solidFill>
                  <a:srgbClr val="006699"/>
                </a:solidFill>
                <a:latin typeface="Franklin Gothic Medium" panose="020B0603020102020204" pitchFamily="34" charset="0"/>
              </a:rPr>
              <a:t>oF</a:t>
            </a:r>
            <a:r>
              <a:rPr lang="en-US" sz="32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lvl="1" indent="-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100" b="1" dirty="0">
                <a:latin typeface="Calibri" panose="020F0502020204030204" pitchFamily="34" charset="0"/>
              </a:rPr>
              <a:t>Pure Models 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Patient – Uninsured People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Payer – FFS Medicaid and Companies that self-insure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Insurance Company – MC Medicaid and Companies  that buy healthcare insurance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Providers – Accountable Care Organizations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100" b="1" dirty="0">
                <a:latin typeface="Calibri" panose="020F0502020204030204" pitchFamily="34" charset="0"/>
              </a:rPr>
              <a:t>In Practice – Most are mixed Models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100" b="1" dirty="0">
                <a:latin typeface="Calibri" panose="020F0502020204030204" pitchFamily="34" charset="0"/>
              </a:rPr>
              <a:t>Historical Shifts – over past 30 years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More big Companies keep the risk and self-insure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More of Medicaid contracts out the risk to Managed Care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400" dirty="0">
                <a:latin typeface="Calibri" panose="020F0502020204030204" pitchFamily="34" charset="0"/>
              </a:rPr>
              <a:t>Since 2010 several States are contracting Medicaid risk directly to providers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626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ACO</a:t>
            </a:r>
            <a:r>
              <a:rPr lang="en-US" sz="4000" b="1" cap="none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s</a:t>
            </a:r>
            <a:r>
              <a:rPr lang="en-US" sz="4000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Defined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191000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n-US" b="1" dirty="0" smtClean="0">
                <a:latin typeface="Calibri" panose="020F0502020204030204" pitchFamily="34" charset="0"/>
              </a:rPr>
              <a:t>Generally </a:t>
            </a:r>
            <a:r>
              <a:rPr lang="en-US" dirty="0" smtClean="0">
                <a:latin typeface="Calibri" panose="020F0502020204030204" pitchFamily="34" charset="0"/>
              </a:rPr>
              <a:t>– ACOs are a group of providers who are held accountable for improving health care quality while lowering the rate of growth in health care  spending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n-US" b="1" dirty="0" smtClean="0">
                <a:latin typeface="Calibri" panose="020F0502020204030204" pitchFamily="34" charset="0"/>
              </a:rPr>
              <a:t>Medicare Shared Savings Program ACO </a:t>
            </a:r>
            <a:r>
              <a:rPr lang="en-US" dirty="0" smtClean="0">
                <a:latin typeface="Calibri" panose="020F0502020204030204" pitchFamily="34" charset="0"/>
              </a:rPr>
              <a:t>– a legal entity that is recognized and authorized under applicable State law…comprised of an eligible group of ACO participants that work together to manage and coordinate care for Medicare fee-for-service beneficiaries…established a mechanism of shared governance that provides all ACO participants with an appropriate proportionate control over the ACOs decision-making process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43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9317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457200"/>
            <a:ext cx="77724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en-US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ACO Envisions Integrated Care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39" name="Footer Placeholder 7"/>
          <p:cNvSpPr txBox="1">
            <a:spLocks/>
          </p:cNvSpPr>
          <p:nvPr/>
        </p:nvSpPr>
        <p:spPr bwMode="auto">
          <a:xfrm>
            <a:off x="0" y="65532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eaLnBrk="1" hangingPunct="1"/>
            <a:fld id="{D1B574FD-9D35-4890-8B8C-1D5683247F81}" type="slidenum">
              <a:rPr lang="en-US" altLang="en-US" sz="1200"/>
              <a:pPr eaLnBrk="1" hangingPunct="1"/>
              <a:t>44</a:t>
            </a:fld>
            <a:endParaRPr lang="en-US" altLang="en-US" sz="120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268808895"/>
              </p:ext>
            </p:extLst>
          </p:nvPr>
        </p:nvGraphicFramePr>
        <p:xfrm>
          <a:off x="838200" y="1447800"/>
          <a:ext cx="7848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tx1"/>
                </a:solidFill>
                <a:latin typeface="+mj-lt"/>
              </a:rPr>
              <a:pPr/>
              <a:t>44</a:t>
            </a:fld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871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820025" cy="60960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en-US" altLang="en-US" sz="2800" b="1" dirty="0" smtClean="0">
                <a:latin typeface="Calibri" panose="020F0502020204030204" pitchFamily="34" charset="0"/>
              </a:rPr>
              <a:t>Fee-For-Service</a:t>
            </a:r>
          </a:p>
        </p:txBody>
      </p:sp>
      <p:sp>
        <p:nvSpPr>
          <p:cNvPr id="51203" name="Content Placeholder 2"/>
          <p:cNvSpPr txBox="1">
            <a:spLocks/>
          </p:cNvSpPr>
          <p:nvPr/>
        </p:nvSpPr>
        <p:spPr bwMode="auto">
          <a:xfrm>
            <a:off x="533400" y="3649663"/>
            <a:ext cx="77946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Aft>
                <a:spcPts val="6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en-US" altLang="en-US" sz="2800" b="1" dirty="0">
                <a:latin typeface="Calibri" pitchFamily="34" charset="0"/>
                <a:ea typeface="MS PGothic" pitchFamily="34" charset="-128"/>
              </a:rPr>
              <a:t>Population Management 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90800" y="2092325"/>
            <a:ext cx="0" cy="9144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591050" y="2092325"/>
            <a:ext cx="0" cy="9144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705600" y="2092325"/>
            <a:ext cx="0" cy="9144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207" name="TextBox 9"/>
          <p:cNvSpPr txBox="1">
            <a:spLocks noChangeArrowheads="1"/>
          </p:cNvSpPr>
          <p:nvPr/>
        </p:nvSpPr>
        <p:spPr bwMode="auto">
          <a:xfrm>
            <a:off x="2590800" y="2066925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ea typeface="MS PGothic" pitchFamily="34" charset="-128"/>
              </a:rPr>
              <a:t>Encounter</a:t>
            </a:r>
          </a:p>
        </p:txBody>
      </p:sp>
      <p:sp>
        <p:nvSpPr>
          <p:cNvPr id="51208" name="TextBox 10"/>
          <p:cNvSpPr txBox="1">
            <a:spLocks noChangeArrowheads="1"/>
          </p:cNvSpPr>
          <p:nvPr/>
        </p:nvSpPr>
        <p:spPr bwMode="auto">
          <a:xfrm>
            <a:off x="2563813" y="2460625"/>
            <a:ext cx="1998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87C2B"/>
                </a:solidFill>
                <a:ea typeface="MS PGothic" pitchFamily="34" charset="-128"/>
              </a:rPr>
              <a:t>$$$$$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590800" y="5029200"/>
            <a:ext cx="0" cy="9144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495800" y="5029200"/>
            <a:ext cx="0" cy="9144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858000" y="5029200"/>
            <a:ext cx="0" cy="9144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212" name="TextBox 14"/>
          <p:cNvSpPr txBox="1">
            <a:spLocks noChangeArrowheads="1"/>
          </p:cNvSpPr>
          <p:nvPr/>
        </p:nvSpPr>
        <p:spPr bwMode="auto">
          <a:xfrm>
            <a:off x="2590800" y="500380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ea typeface="MS PGothic" pitchFamily="34" charset="-128"/>
              </a:rPr>
              <a:t>Encounter</a:t>
            </a:r>
          </a:p>
        </p:txBody>
      </p:sp>
      <p:sp>
        <p:nvSpPr>
          <p:cNvPr id="51213" name="TextBox 15"/>
          <p:cNvSpPr txBox="1">
            <a:spLocks noChangeArrowheads="1"/>
          </p:cNvSpPr>
          <p:nvPr/>
        </p:nvSpPr>
        <p:spPr bwMode="auto">
          <a:xfrm>
            <a:off x="2563813" y="5397500"/>
            <a:ext cx="1998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87C2B"/>
                </a:solidFill>
                <a:ea typeface="MS PGothic" pitchFamily="34" charset="-128"/>
              </a:rPr>
              <a:t>$$</a:t>
            </a:r>
          </a:p>
        </p:txBody>
      </p:sp>
      <p:sp>
        <p:nvSpPr>
          <p:cNvPr id="51214" name="TextBox 16"/>
          <p:cNvSpPr txBox="1">
            <a:spLocks noChangeArrowheads="1"/>
          </p:cNvSpPr>
          <p:nvPr/>
        </p:nvSpPr>
        <p:spPr bwMode="auto">
          <a:xfrm>
            <a:off x="466725" y="5018088"/>
            <a:ext cx="2000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ea typeface="MS PGothic" pitchFamily="34" charset="-128"/>
              </a:rPr>
              <a:t>Pre-Encounter</a:t>
            </a:r>
          </a:p>
        </p:txBody>
      </p:sp>
      <p:sp>
        <p:nvSpPr>
          <p:cNvPr id="51215" name="TextBox 17"/>
          <p:cNvSpPr txBox="1">
            <a:spLocks noChangeArrowheads="1"/>
          </p:cNvSpPr>
          <p:nvPr/>
        </p:nvSpPr>
        <p:spPr bwMode="auto">
          <a:xfrm>
            <a:off x="439738" y="5411788"/>
            <a:ext cx="2000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87C2B"/>
                </a:solidFill>
                <a:ea typeface="MS PGothic" pitchFamily="34" charset="-128"/>
              </a:rPr>
              <a:t>$</a:t>
            </a:r>
          </a:p>
        </p:txBody>
      </p:sp>
      <p:sp>
        <p:nvSpPr>
          <p:cNvPr id="51216" name="TextBox 18"/>
          <p:cNvSpPr txBox="1">
            <a:spLocks noChangeArrowheads="1"/>
          </p:cNvSpPr>
          <p:nvPr/>
        </p:nvSpPr>
        <p:spPr bwMode="auto">
          <a:xfrm>
            <a:off x="4692650" y="5005388"/>
            <a:ext cx="2000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ea typeface="MS PGothic" pitchFamily="34" charset="-128"/>
              </a:rPr>
              <a:t>Post-Encounter</a:t>
            </a:r>
          </a:p>
        </p:txBody>
      </p:sp>
      <p:sp>
        <p:nvSpPr>
          <p:cNvPr id="51217" name="TextBox 19"/>
          <p:cNvSpPr txBox="1">
            <a:spLocks noChangeArrowheads="1"/>
          </p:cNvSpPr>
          <p:nvPr/>
        </p:nvSpPr>
        <p:spPr bwMode="auto">
          <a:xfrm>
            <a:off x="4665663" y="5399088"/>
            <a:ext cx="2000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87C2B"/>
                </a:solidFill>
                <a:ea typeface="MS PGothic" pitchFamily="34" charset="-128"/>
              </a:rPr>
              <a:t>$</a:t>
            </a:r>
          </a:p>
        </p:txBody>
      </p:sp>
      <p:sp>
        <p:nvSpPr>
          <p:cNvPr id="51218" name="TextBox 20"/>
          <p:cNvSpPr txBox="1">
            <a:spLocks noChangeArrowheads="1"/>
          </p:cNvSpPr>
          <p:nvPr/>
        </p:nvSpPr>
        <p:spPr bwMode="auto">
          <a:xfrm>
            <a:off x="6848475" y="5003800"/>
            <a:ext cx="199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ea typeface="MS PGothic" pitchFamily="34" charset="-128"/>
              </a:rPr>
              <a:t>Disengaged</a:t>
            </a:r>
          </a:p>
        </p:txBody>
      </p:sp>
      <p:sp>
        <p:nvSpPr>
          <p:cNvPr id="51219" name="TextBox 21"/>
          <p:cNvSpPr txBox="1">
            <a:spLocks noChangeArrowheads="1"/>
          </p:cNvSpPr>
          <p:nvPr/>
        </p:nvSpPr>
        <p:spPr bwMode="auto">
          <a:xfrm>
            <a:off x="6819900" y="539750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87C2B"/>
                </a:solidFill>
                <a:ea typeface="MS PGothic" pitchFamily="34" charset="-128"/>
              </a:rPr>
              <a:t>$</a:t>
            </a:r>
          </a:p>
        </p:txBody>
      </p:sp>
      <p:sp>
        <p:nvSpPr>
          <p:cNvPr id="51220" name="TextBox 22"/>
          <p:cNvSpPr txBox="1">
            <a:spLocks noChangeArrowheads="1"/>
          </p:cNvSpPr>
          <p:nvPr/>
        </p:nvSpPr>
        <p:spPr bwMode="auto">
          <a:xfrm>
            <a:off x="668338" y="2484438"/>
            <a:ext cx="2000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C00000"/>
                </a:solidFill>
                <a:ea typeface="MS PGothic" pitchFamily="34" charset="-128"/>
              </a:rPr>
              <a:t>X</a:t>
            </a:r>
          </a:p>
        </p:txBody>
      </p:sp>
      <p:sp>
        <p:nvSpPr>
          <p:cNvPr id="51221" name="TextBox 23"/>
          <p:cNvSpPr txBox="1">
            <a:spLocks noChangeArrowheads="1"/>
          </p:cNvSpPr>
          <p:nvPr/>
        </p:nvSpPr>
        <p:spPr bwMode="auto">
          <a:xfrm>
            <a:off x="4622800" y="2487613"/>
            <a:ext cx="2000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C00000"/>
                </a:solidFill>
                <a:ea typeface="MS PGothic" pitchFamily="34" charset="-128"/>
              </a:rPr>
              <a:t>X</a:t>
            </a:r>
          </a:p>
        </p:txBody>
      </p:sp>
      <p:sp>
        <p:nvSpPr>
          <p:cNvPr id="51222" name="TextBox 24"/>
          <p:cNvSpPr txBox="1">
            <a:spLocks noChangeArrowheads="1"/>
          </p:cNvSpPr>
          <p:nvPr/>
        </p:nvSpPr>
        <p:spPr bwMode="auto">
          <a:xfrm>
            <a:off x="6797675" y="248285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C00000"/>
                </a:solidFill>
                <a:ea typeface="MS PGothic" pitchFamily="34" charset="-128"/>
              </a:rPr>
              <a:t>X</a:t>
            </a:r>
          </a:p>
        </p:txBody>
      </p:sp>
      <p:sp>
        <p:nvSpPr>
          <p:cNvPr id="51226" name="Title 1"/>
          <p:cNvSpPr>
            <a:spLocks noGrp="1"/>
          </p:cNvSpPr>
          <p:nvPr>
            <p:ph type="title"/>
          </p:nvPr>
        </p:nvSpPr>
        <p:spPr>
          <a:xfrm>
            <a:off x="-9525" y="76200"/>
            <a:ext cx="9144000" cy="1219199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…from encounters…to ongoing </a:t>
            </a:r>
            <a:r>
              <a:rPr lang="en-US" altLang="en-US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MGMT</a:t>
            </a:r>
            <a:endParaRPr lang="en-US" altLang="en-US" b="1" dirty="0">
              <a:solidFill>
                <a:srgbClr val="006699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51227" name="TextBox 41"/>
          <p:cNvSpPr txBox="1">
            <a:spLocks noChangeArrowheads="1"/>
          </p:cNvSpPr>
          <p:nvPr/>
        </p:nvSpPr>
        <p:spPr bwMode="auto">
          <a:xfrm>
            <a:off x="466725" y="2073275"/>
            <a:ext cx="2000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ea typeface="MS PGothic" pitchFamily="34" charset="-128"/>
              </a:rPr>
              <a:t>Pre-Encounter</a:t>
            </a:r>
          </a:p>
        </p:txBody>
      </p:sp>
      <p:sp>
        <p:nvSpPr>
          <p:cNvPr id="51228" name="TextBox 42"/>
          <p:cNvSpPr txBox="1">
            <a:spLocks noChangeArrowheads="1"/>
          </p:cNvSpPr>
          <p:nvPr/>
        </p:nvSpPr>
        <p:spPr bwMode="auto">
          <a:xfrm>
            <a:off x="4692650" y="2058988"/>
            <a:ext cx="2000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ea typeface="MS PGothic" pitchFamily="34" charset="-128"/>
              </a:rPr>
              <a:t>Post-Encounter</a:t>
            </a:r>
          </a:p>
        </p:txBody>
      </p:sp>
      <p:sp>
        <p:nvSpPr>
          <p:cNvPr id="51229" name="TextBox 43"/>
          <p:cNvSpPr txBox="1">
            <a:spLocks noChangeArrowheads="1"/>
          </p:cNvSpPr>
          <p:nvPr/>
        </p:nvSpPr>
        <p:spPr bwMode="auto">
          <a:xfrm>
            <a:off x="6848475" y="2058988"/>
            <a:ext cx="19986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ea typeface="MS PGothic" pitchFamily="34" charset="-128"/>
              </a:rPr>
              <a:t>Disengaged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0" y="3349625"/>
            <a:ext cx="9144000" cy="14288"/>
          </a:xfrm>
          <a:prstGeom prst="line">
            <a:avLst/>
          </a:prstGeom>
          <a:ln>
            <a:solidFill>
              <a:srgbClr val="C0000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1439863" y="4343400"/>
            <a:ext cx="6639006" cy="4935537"/>
            <a:chOff x="1229859" y="4390231"/>
            <a:chExt cx="6639006" cy="4935537"/>
          </a:xfrm>
        </p:grpSpPr>
        <p:sp>
          <p:nvSpPr>
            <p:cNvPr id="32" name="Arc 31"/>
            <p:cNvSpPr/>
            <p:nvPr/>
          </p:nvSpPr>
          <p:spPr>
            <a:xfrm rot="19526299">
              <a:off x="1229859" y="4747418"/>
              <a:ext cx="2219325" cy="1092200"/>
            </a:xfrm>
            <a:prstGeom prst="arc">
              <a:avLst>
                <a:gd name="adj1" fmla="val 16200000"/>
                <a:gd name="adj2" fmla="val 493590"/>
              </a:avLst>
            </a:prstGeom>
            <a:ln>
              <a:solidFill>
                <a:srgbClr val="C00000"/>
              </a:solidFill>
              <a:head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33" name="Arc 32"/>
            <p:cNvSpPr/>
            <p:nvPr/>
          </p:nvSpPr>
          <p:spPr>
            <a:xfrm rot="8868729" flipH="1" flipV="1">
              <a:off x="2385964" y="4675820"/>
              <a:ext cx="2740577" cy="1738207"/>
            </a:xfrm>
            <a:prstGeom prst="arc">
              <a:avLst>
                <a:gd name="adj1" fmla="val 16200000"/>
                <a:gd name="adj2" fmla="val 439004"/>
              </a:avLst>
            </a:prstGeom>
            <a:ln>
              <a:solidFill>
                <a:srgbClr val="C00000"/>
              </a:solidFill>
              <a:headEnd type="non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" name="Arc 33"/>
            <p:cNvSpPr/>
            <p:nvPr/>
          </p:nvSpPr>
          <p:spPr>
            <a:xfrm rot="8704139" flipH="1" flipV="1">
              <a:off x="1536328" y="4390231"/>
              <a:ext cx="6332537" cy="4935537"/>
            </a:xfrm>
            <a:prstGeom prst="arc">
              <a:avLst/>
            </a:prstGeom>
            <a:ln>
              <a:solidFill>
                <a:srgbClr val="C00000"/>
              </a:solidFill>
              <a:headEnd type="none" w="lg" len="med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tx1"/>
                </a:solidFill>
                <a:latin typeface="+mj-lt"/>
              </a:rPr>
              <a:pPr/>
              <a:t>45</a:t>
            </a:fld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502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1490124"/>
            <a:ext cx="8097133" cy="483447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39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Getting to the Goal: </a:t>
            </a:r>
            <a:r>
              <a:rPr lang="en-US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/>
            </a:r>
            <a:br>
              <a:rPr lang="en-US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</a:br>
            <a:r>
              <a:rPr lang="en-US" sz="3200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Better Outcomes at Lower Cost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7352" y="1490124"/>
            <a:ext cx="6940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</a:rPr>
              <a:t>Range of Strategies for Improving Healthcare Cost and Quality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49648" y="5094873"/>
            <a:ext cx="2660553" cy="6096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none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</a:rPr>
              <a:t>Fee-for-Service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35897" y="3762300"/>
            <a:ext cx="2619152" cy="669448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</a:rPr>
              <a:t>Bundled Payments for Episodes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89294" y="2332340"/>
            <a:ext cx="2151755" cy="726073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txBody>
          <a:bodyPr wrap="none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</a:rPr>
              <a:t>Full Capitation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01977" y="3071113"/>
            <a:ext cx="2640030" cy="677399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</a:rPr>
              <a:t>Bundled Payments across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</a:rPr>
              <a:t>the Continuum of Care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87493" y="4434473"/>
            <a:ext cx="2546529" cy="678808"/>
          </a:xfrm>
          <a:prstGeom prst="rect">
            <a:avLst/>
          </a:prstGeom>
          <a:solidFill>
            <a:srgbClr val="003399"/>
          </a:solidFill>
          <a:ln>
            <a:solidFill>
              <a:srgbClr val="003399"/>
            </a:solidFill>
          </a:ln>
          <a:effectLst/>
        </p:spPr>
        <p:txBody>
          <a:bodyPr wrap="square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</a:rPr>
              <a:t>Pay for Performance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838200" y="2057400"/>
            <a:ext cx="0" cy="3656827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>
          <a:xfrm>
            <a:off x="859660" y="5711745"/>
            <a:ext cx="7548727" cy="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 rot="16200000">
            <a:off x="-1988095" y="2937907"/>
            <a:ext cx="5178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latin typeface="Calibri" panose="020F0502020204030204" pitchFamily="34" charset="0"/>
              </a:rPr>
              <a:t>Degree of Complexity and Risk Sharing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27572" y="5791200"/>
            <a:ext cx="32617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Degree of Comprehensiveness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63246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kern="0" dirty="0" smtClean="0">
                <a:solidFill>
                  <a:srgbClr val="003399"/>
                </a:solidFill>
                <a:latin typeface="Calibri" panose="020F0502020204030204" pitchFamily="34" charset="0"/>
              </a:rPr>
              <a:t>Alternate payment </a:t>
            </a:r>
            <a:r>
              <a:rPr lang="en-US" b="1" i="1" kern="0" dirty="0">
                <a:solidFill>
                  <a:srgbClr val="003399"/>
                </a:solidFill>
                <a:latin typeface="Calibri" panose="020F0502020204030204" pitchFamily="34" charset="0"/>
              </a:rPr>
              <a:t>m</a:t>
            </a:r>
            <a:r>
              <a:rPr lang="en-US" b="1" i="1" kern="0" dirty="0" smtClean="0">
                <a:solidFill>
                  <a:srgbClr val="003399"/>
                </a:solidFill>
                <a:latin typeface="Calibri" panose="020F0502020204030204" pitchFamily="34" charset="0"/>
              </a:rPr>
              <a:t>odels </a:t>
            </a:r>
            <a:r>
              <a:rPr lang="en-US" b="1" i="1" kern="0" dirty="0">
                <a:solidFill>
                  <a:srgbClr val="003399"/>
                </a:solidFill>
                <a:latin typeface="Calibri" panose="020F0502020204030204" pitchFamily="34" charset="0"/>
              </a:rPr>
              <a:t>r</a:t>
            </a:r>
            <a:r>
              <a:rPr lang="en-US" b="1" i="1" kern="0" dirty="0" smtClean="0">
                <a:solidFill>
                  <a:srgbClr val="003399"/>
                </a:solidFill>
                <a:latin typeface="Calibri" panose="020F0502020204030204" pitchFamily="34" charset="0"/>
              </a:rPr>
              <a:t>equire quality </a:t>
            </a:r>
            <a:r>
              <a:rPr lang="en-US" b="1" i="1" kern="0" dirty="0">
                <a:solidFill>
                  <a:srgbClr val="003399"/>
                </a:solidFill>
                <a:latin typeface="Calibri" panose="020F0502020204030204" pitchFamily="34" charset="0"/>
              </a:rPr>
              <a:t>i</a:t>
            </a:r>
            <a:r>
              <a:rPr lang="en-US" b="1" i="1" kern="0" dirty="0" smtClean="0">
                <a:solidFill>
                  <a:srgbClr val="003399"/>
                </a:solidFill>
                <a:latin typeface="Calibri" panose="020F0502020204030204" pitchFamily="34" charset="0"/>
              </a:rPr>
              <a:t>mprovements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5800" y="3535680"/>
            <a:ext cx="2313432" cy="5029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Quality &amp; Efficiency Improvements</a:t>
            </a:r>
            <a:endParaRPr kumimoji="0" lang="en-US" sz="15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362200" y="3128918"/>
            <a:ext cx="1875834" cy="30008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0" b="1" i="0" u="none" strike="noStrike" kern="0" cap="none" spc="0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Predictive Care Paths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581400" y="2233136"/>
            <a:ext cx="1806905" cy="73866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500" b="1" i="0" u="none" strike="noStrike" kern="0" cap="none" spc="0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Care Coordination / </a:t>
            </a:r>
            <a:br>
              <a:rPr lang="en-US" dirty="0"/>
            </a:br>
            <a:r>
              <a:rPr lang="en-US" dirty="0"/>
              <a:t>Partnerships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948364" y="4046224"/>
            <a:ext cx="172050" cy="355600"/>
          </a:xfrm>
          <a:prstGeom prst="line">
            <a:avLst/>
          </a:prstGeom>
          <a:noFill/>
          <a:ln w="254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Connector 22"/>
          <p:cNvCxnSpPr/>
          <p:nvPr/>
        </p:nvCxnSpPr>
        <p:spPr bwMode="auto">
          <a:xfrm>
            <a:off x="3217131" y="3409812"/>
            <a:ext cx="132177" cy="273188"/>
          </a:xfrm>
          <a:prstGeom prst="line">
            <a:avLst/>
          </a:prstGeom>
          <a:noFill/>
          <a:ln w="254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Connector 33"/>
          <p:cNvCxnSpPr/>
          <p:nvPr/>
        </p:nvCxnSpPr>
        <p:spPr bwMode="auto">
          <a:xfrm>
            <a:off x="4444048" y="2695376"/>
            <a:ext cx="146480" cy="302751"/>
          </a:xfrm>
          <a:prstGeom prst="line">
            <a:avLst/>
          </a:prstGeom>
          <a:noFill/>
          <a:ln w="254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tx1"/>
                </a:solidFill>
                <a:latin typeface="+mj-lt"/>
              </a:rPr>
              <a:pPr/>
              <a:t>46</a:t>
            </a:fld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4753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1" grpId="0"/>
      <p:bldP spid="32" grpId="0"/>
      <p:bldP spid="33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Important Provider Competencies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932062"/>
              </p:ext>
            </p:extLst>
          </p:nvPr>
        </p:nvGraphicFramePr>
        <p:xfrm>
          <a:off x="3733800" y="764411"/>
          <a:ext cx="5105400" cy="4798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Pentagon 4"/>
          <p:cNvSpPr/>
          <p:nvPr/>
        </p:nvSpPr>
        <p:spPr>
          <a:xfrm>
            <a:off x="-25400" y="1066800"/>
            <a:ext cx="3149600" cy="4343400"/>
          </a:xfrm>
          <a:prstGeom prst="homePlate">
            <a:avLst>
              <a:gd name="adj" fmla="val 28264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/>
            <a:r>
              <a:rPr lang="en-US" sz="20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Characteristics</a:t>
            </a:r>
            <a:r>
              <a:rPr lang="en-US" sz="20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:</a:t>
            </a:r>
          </a:p>
          <a:p>
            <a:pPr marL="171450" indent="-171450"/>
            <a:endParaRPr lang="en-US" sz="1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bg1"/>
                </a:solidFill>
              </a:rPr>
              <a:t>Outcomes-oriented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Enabled by technology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bg1"/>
                </a:solidFill>
              </a:rPr>
              <a:t>Patient-centered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Use of data and analytics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Performance transparency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</a:rPr>
              <a:t>Ability to partner across organizations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47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4266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" y="457200"/>
            <a:ext cx="8815388" cy="91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altLang="en-US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ACO</a:t>
            </a:r>
            <a:r>
              <a:rPr lang="en-US" altLang="en-US" b="1" cap="none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s</a:t>
            </a:r>
            <a:r>
              <a:rPr lang="en-US" altLang="en-US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 </a:t>
            </a:r>
            <a:r>
              <a:rPr lang="en-US" altLang="en-US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vs. Earlier Delivery Models </a:t>
            </a:r>
          </a:p>
        </p:txBody>
      </p:sp>
      <p:sp>
        <p:nvSpPr>
          <p:cNvPr id="19459" name="Text Placeholder 6"/>
          <p:cNvSpPr>
            <a:spLocks noGrp="1"/>
          </p:cNvSpPr>
          <p:nvPr>
            <p:ph type="body" sz="half" idx="1"/>
          </p:nvPr>
        </p:nvSpPr>
        <p:spPr bwMode="auto">
          <a:xfrm>
            <a:off x="190500" y="1371600"/>
            <a:ext cx="87249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/>
          <a:p>
            <a:pPr marL="457200" indent="-457200"/>
            <a:r>
              <a:rPr lang="en-US" altLang="en-US" sz="2200" b="1" dirty="0">
                <a:latin typeface="Calibri" panose="020F0502020204030204" pitchFamily="34" charset="0"/>
              </a:rPr>
              <a:t>ACOs and Managed Care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altLang="en-US" sz="2200" dirty="0">
                <a:latin typeface="Calibri" panose="020F0502020204030204" pitchFamily="34" charset="0"/>
              </a:rPr>
              <a:t>In Managed Care an insurance company bears the risk for profit or loss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altLang="en-US" sz="2200" dirty="0">
                <a:latin typeface="Calibri" panose="020F0502020204030204" pitchFamily="34" charset="0"/>
              </a:rPr>
              <a:t>In ACOs healthcare providers bear the risk for profit or loss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altLang="en-US" sz="2200" dirty="0">
                <a:latin typeface="Calibri" panose="020F0502020204030204" pitchFamily="34" charset="0"/>
              </a:rPr>
              <a:t>ACOs give providers more flexibility to decide how they use resources to care for patients</a:t>
            </a:r>
          </a:p>
          <a:p>
            <a:pPr marL="457200" indent="-457200"/>
            <a:r>
              <a:rPr lang="en-US" altLang="en-US" sz="2200" b="1" dirty="0">
                <a:latin typeface="Calibri" panose="020F0502020204030204" pitchFamily="34" charset="0"/>
              </a:rPr>
              <a:t>ACOs and Health Homes (HHs)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altLang="en-US" sz="2200" dirty="0">
                <a:latin typeface="Calibri" panose="020F0502020204030204" pitchFamily="34" charset="0"/>
              </a:rPr>
              <a:t>Both models promote the use of enhanced resources (e.g., EHRs, patient registries)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altLang="en-US" sz="2200" dirty="0">
                <a:latin typeface="Calibri" panose="020F0502020204030204" pitchFamily="34" charset="0"/>
              </a:rPr>
              <a:t>Both models require providers to measure and report quality of care and outcomes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altLang="en-US" sz="2200" dirty="0">
                <a:latin typeface="Calibri" panose="020F0502020204030204" pitchFamily="34" charset="0"/>
              </a:rPr>
              <a:t>HHs do not offer explicit incentives for providers to work collaboratively to reduce costs/improve quality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altLang="en-US" sz="2200" dirty="0">
                <a:latin typeface="Calibri" panose="020F0502020204030204" pitchFamily="34" charset="0"/>
              </a:rPr>
              <a:t>HH models calls for providers to take responsibility for coordinating care</a:t>
            </a:r>
          </a:p>
        </p:txBody>
      </p:sp>
      <p:sp>
        <p:nvSpPr>
          <p:cNvPr id="19460" name="Footer Placeholder 7"/>
          <p:cNvSpPr txBox="1">
            <a:spLocks/>
          </p:cNvSpPr>
          <p:nvPr/>
        </p:nvSpPr>
        <p:spPr bwMode="auto">
          <a:xfrm>
            <a:off x="0" y="65532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eaLnBrk="1" hangingPunct="1"/>
            <a:fld id="{C5BCD005-6DF2-4F73-ACE9-62E08BF0D1C9}" type="slidenum">
              <a:rPr lang="en-US" altLang="en-US" sz="1200"/>
              <a:pPr eaLnBrk="1" hangingPunct="1"/>
              <a:t>48</a:t>
            </a:fld>
            <a:endParaRPr lang="en-US" altLang="en-US" sz="120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/>
          <a:p>
            <a:pPr algn="r"/>
            <a:fld id="{A001C670-DC88-4376-AA6B-FD9548DDC9F2}" type="slidenum">
              <a:rPr lang="en-US" sz="1100" b="1">
                <a:latin typeface="+mj-lt"/>
              </a:rPr>
              <a:pPr algn="r"/>
              <a:t>48</a:t>
            </a:fld>
            <a:endParaRPr lang="en-US" sz="11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5480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What </a:t>
            </a:r>
            <a:r>
              <a:rPr lang="en-US" sz="4000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ACO</a:t>
            </a:r>
            <a:r>
              <a:rPr lang="en-US" sz="4000" b="1" cap="none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s</a:t>
            </a:r>
            <a:r>
              <a:rPr lang="en-US" sz="4000" b="1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Are out there?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0386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latin typeface="Calibri" panose="020F0502020204030204" pitchFamily="34" charset="0"/>
              </a:rPr>
              <a:t>Medicare Pioneer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 smtClean="0">
                <a:latin typeface="Calibri" panose="020F0502020204030204" pitchFamily="34" charset="0"/>
              </a:rPr>
              <a:t>32 nationally </a:t>
            </a:r>
            <a:r>
              <a:rPr lang="en-US" sz="2000" dirty="0">
                <a:latin typeface="Calibri" panose="020F0502020204030204" pitchFamily="34" charset="0"/>
              </a:rPr>
              <a:t>– none in Missouri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latin typeface="Calibri" panose="020F0502020204030204" pitchFamily="34" charset="0"/>
              </a:rPr>
              <a:t>Medicare Shared Savings Program (MSSP)</a:t>
            </a: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 smtClean="0">
                <a:latin typeface="Calibri" panose="020F0502020204030204" pitchFamily="34" charset="0"/>
              </a:rPr>
              <a:t>BJC</a:t>
            </a:r>
            <a:r>
              <a:rPr lang="en-US" sz="2000" dirty="0">
                <a:latin typeface="Calibri" panose="020F0502020204030204" pitchFamily="34" charset="0"/>
              </a:rPr>
              <a:t>, Mercy, </a:t>
            </a:r>
            <a:r>
              <a:rPr lang="en-US" sz="2000" dirty="0" smtClean="0">
                <a:latin typeface="Calibri" panose="020F0502020204030204" pitchFamily="34" charset="0"/>
              </a:rPr>
              <a:t>Mosaic, St Louis Physician Alliance</a:t>
            </a:r>
            <a:endParaRPr lang="en-US" sz="2000" dirty="0">
              <a:latin typeface="Calibri" panose="020F0502020204030204" pitchFamily="34" charset="0"/>
            </a:endParaRPr>
          </a:p>
          <a:p>
            <a:pPr marL="457200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latin typeface="Calibri" panose="020F0502020204030204" pitchFamily="34" charset="0"/>
              </a:rPr>
              <a:t>Center for Medicare and Medicaid Innovation</a:t>
            </a:r>
          </a:p>
          <a:p>
            <a:pPr marL="457200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latin typeface="Calibri" panose="020F0502020204030204" pitchFamily="34" charset="0"/>
              </a:rPr>
              <a:t>Medicaid waivers and state plan amendments </a:t>
            </a:r>
          </a:p>
          <a:p>
            <a:pPr marL="457200" indent="-4572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latin typeface="Calibri" panose="020F0502020204030204" pitchFamily="34" charset="0"/>
              </a:rPr>
              <a:t>Medicaid</a:t>
            </a:r>
            <a:endParaRPr lang="en-US" sz="2400" dirty="0">
              <a:latin typeface="Calibri" panose="020F0502020204030204" pitchFamily="34" charset="0"/>
            </a:endParaRPr>
          </a:p>
          <a:p>
            <a:pPr marL="912813" lvl="2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Children’s Mercy under </a:t>
            </a:r>
            <a:r>
              <a:rPr lang="en-US" sz="2000" dirty="0" smtClean="0">
                <a:latin typeface="Calibri" panose="020F0502020204030204" pitchFamily="34" charset="0"/>
              </a:rPr>
              <a:t>HealthCare </a:t>
            </a:r>
            <a:r>
              <a:rPr lang="en-US" sz="2000" dirty="0">
                <a:latin typeface="Calibri" panose="020F0502020204030204" pitchFamily="34" charset="0"/>
              </a:rPr>
              <a:t>USA and </a:t>
            </a:r>
            <a:r>
              <a:rPr lang="en-US" sz="2000" dirty="0" smtClean="0">
                <a:latin typeface="Calibri" panose="020F0502020204030204" pitchFamily="34" charset="0"/>
              </a:rPr>
              <a:t>Missouri Care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457200" cy="365125"/>
          </a:xfrm>
        </p:spPr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49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69033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6324600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Retrospective Cost Comparison by Mercer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3962400"/>
          </a:xfrm>
        </p:spPr>
        <p:txBody>
          <a:bodyPr>
            <a:normAutofit/>
          </a:bodyPr>
          <a:lstStyle/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Review last done by Mercer for SFY 2009 found MC saved 2.7% ($38 million) compared to FFS</a:t>
            </a:r>
          </a:p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Compared MC and FFS costs with adjustments</a:t>
            </a:r>
          </a:p>
          <a:p>
            <a:pPr marL="685800" lvl="1" indent="-347663">
              <a:spcBef>
                <a:spcPts val="0"/>
              </a:spcBef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</a:rPr>
              <a:t>MC total cost = capitation payments + FFS services carved out + MHD admin costs of managing contracts</a:t>
            </a:r>
          </a:p>
          <a:p>
            <a:pPr marL="685800" lvl="1" indent="-347663">
              <a:spcBef>
                <a:spcPts val="0"/>
              </a:spcBef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</a:rPr>
              <a:t>FFS total costs = FFS costs + MHD admin costs for operating </a:t>
            </a:r>
            <a:r>
              <a:rPr lang="en-US" sz="1800" dirty="0" smtClean="0">
                <a:latin typeface="Calibri" panose="020F0502020204030204" pitchFamily="34" charset="0"/>
              </a:rPr>
              <a:t>FFS</a:t>
            </a:r>
            <a:endParaRPr lang="en-US" sz="1100" dirty="0" smtClean="0">
              <a:latin typeface="Calibri" panose="020F0502020204030204" pitchFamily="34" charset="0"/>
            </a:endParaRPr>
          </a:p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Compared MC eligibility groups with the same eligibility groups in FFS</a:t>
            </a:r>
            <a:r>
              <a:rPr lang="en-US" sz="1800" dirty="0" smtClean="0">
                <a:latin typeface="Calibri" panose="020F0502020204030204" pitchFamily="34" charset="0"/>
              </a:rPr>
              <a:t>.</a:t>
            </a:r>
          </a:p>
          <a:p>
            <a:pPr indent="-342900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5</a:t>
            </a:fld>
            <a:endParaRPr lang="en-US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cap="none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Total ACOs in U.S. 2010-2013</a:t>
            </a:r>
            <a:endParaRPr lang="en-US" sz="4000" b="1" cap="none" dirty="0">
              <a:solidFill>
                <a:srgbClr val="006699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50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69900" y="1447800"/>
            <a:ext cx="7988299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433066"/>
            <a:ext cx="6934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</a:rPr>
              <a:t>Source: Leavitt Partners Center for Accountable Care Intelligence</a:t>
            </a:r>
            <a:endParaRPr lang="en-US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9721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cap="none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Total ACOs by Sponsoring Entity 2011-2013</a:t>
            </a:r>
            <a:endParaRPr lang="en-US" sz="4000" b="1" cap="none" dirty="0">
              <a:solidFill>
                <a:srgbClr val="006699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51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19200"/>
            <a:ext cx="72390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4800" y="6433066"/>
            <a:ext cx="6934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</a:rPr>
              <a:t>Source: Leavitt Partners Center for Accountable Care Intelligence</a:t>
            </a:r>
            <a:endParaRPr lang="en-US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8663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Estimated ACO Covered Lives</a:t>
            </a:r>
            <a:endParaRPr lang="en-US" b="1" cap="none" dirty="0">
              <a:solidFill>
                <a:srgbClr val="006699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52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8077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4800" y="6433066"/>
            <a:ext cx="6934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</a:rPr>
              <a:t>Source: Leavitt Partners Center for Accountable Care Intelligence</a:t>
            </a:r>
            <a:endParaRPr lang="en-US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6886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ACOs by State</a:t>
            </a:r>
            <a:endParaRPr lang="en-US" sz="4400" b="1" cap="none" dirty="0">
              <a:solidFill>
                <a:srgbClr val="006699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53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752600"/>
            <a:ext cx="8698237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4800" y="6433066"/>
            <a:ext cx="6934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</a:rPr>
              <a:t>Source: Leavitt Partners Center for Accountable Care Intelligence</a:t>
            </a:r>
            <a:endParaRPr lang="en-US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2130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Colorado Medicaid ACO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620000" cy="4572000"/>
          </a:xfrm>
        </p:spPr>
        <p:txBody>
          <a:bodyPr>
            <a:normAutofit fontScale="85000" lnSpcReduction="20000"/>
          </a:bodyPr>
          <a:lstStyle/>
          <a:p>
            <a:pPr indent="-342900">
              <a:buSzPct val="100000"/>
            </a:pPr>
            <a:r>
              <a:rPr lang="en-US" b="1" dirty="0">
                <a:latin typeface="Calibri" panose="020F0502020204030204" pitchFamily="34" charset="0"/>
              </a:rPr>
              <a:t>First Medicaid ACO in the nation began May 2011 following discontinuation of traditional managed </a:t>
            </a:r>
            <a:r>
              <a:rPr lang="en-US" b="1" dirty="0" smtClean="0">
                <a:latin typeface="Calibri" panose="020F0502020204030204" pitchFamily="34" charset="0"/>
              </a:rPr>
              <a:t>care</a:t>
            </a:r>
          </a:p>
          <a:p>
            <a:pPr indent="-342900">
              <a:buSzPct val="100000"/>
            </a:pPr>
            <a:r>
              <a:rPr lang="en-US" b="1" dirty="0" smtClean="0">
                <a:latin typeface="Calibri" panose="020F0502020204030204" pitchFamily="34" charset="0"/>
              </a:rPr>
              <a:t>Model (Primary Care Case Management State Plan Option)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Services continue to be paid fee-for-service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PCPs receive $4 PMPM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Seven Regional Care Collaborative Organizations (RCCO) get $8-$10 PMPM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$1 PMPMIs withhold from the PCPs and RCCOs and later paid out on a performance incentive basis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Independent data and analytics contractor reports on performance to state</a:t>
            </a:r>
          </a:p>
          <a:p>
            <a:pPr indent="-342900">
              <a:buSzPct val="100000"/>
            </a:pPr>
            <a:r>
              <a:rPr lang="en-US" b="1" dirty="0">
                <a:latin typeface="Calibri" panose="020F0502020204030204" pitchFamily="34" charset="0"/>
              </a:rPr>
              <a:t>Outcomes from 2014 Annual Report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58% of Medicaid clients enrolled at 70% of those in a medical home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Decreased: ER visits, hospital readmissions, and high-cost imaging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Savings: $100 M gross, $69 M program cost, $31 M net savings to the state</a:t>
            </a:r>
          </a:p>
          <a:p>
            <a:endParaRPr lang="en-US" dirty="0" smtClean="0"/>
          </a:p>
          <a:p>
            <a:pPr marL="46863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3744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Utah Medicaid ACO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620000" cy="44958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</a:pPr>
            <a:r>
              <a:rPr lang="en-US" b="1" dirty="0">
                <a:latin typeface="Calibri" panose="020F0502020204030204" pitchFamily="34" charset="0"/>
              </a:rPr>
              <a:t>Medicaid ACO  began January 2013 delivered through 4 MCOs</a:t>
            </a:r>
          </a:p>
          <a:p>
            <a:pPr marL="457200" indent="-457200">
              <a:lnSpc>
                <a:spcPct val="90000"/>
              </a:lnSpc>
            </a:pPr>
            <a:r>
              <a:rPr lang="en-US" b="1" dirty="0">
                <a:latin typeface="Calibri" panose="020F0502020204030204" pitchFamily="34" charset="0"/>
              </a:rPr>
              <a:t>Model (Managed Care 1915b Waiver)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Operates I 4 urban counties with 70% of state population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Modified existing MCO contracts 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ACOs receive monthly risk adjusted full risk capitation payments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Pharmacy carved in except for hemophilia and psychiatric medications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2000" dirty="0">
                <a:latin typeface="Calibri" panose="020F0502020204030204" pitchFamily="34" charset="0"/>
              </a:rPr>
              <a:t>Mental health in separate pre-paid plans</a:t>
            </a:r>
          </a:p>
          <a:p>
            <a:pPr marL="457200" indent="-457200">
              <a:lnSpc>
                <a:spcPct val="90000"/>
              </a:lnSpc>
            </a:pPr>
            <a:r>
              <a:rPr lang="en-US" b="1" dirty="0">
                <a:latin typeface="Calibri" panose="020F0502020204030204" pitchFamily="34" charset="0"/>
              </a:rPr>
              <a:t>Outcomes – none yet</a:t>
            </a:r>
          </a:p>
          <a:p>
            <a:endParaRPr lang="en-US" dirty="0" smtClean="0"/>
          </a:p>
          <a:p>
            <a:pPr marL="46863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86703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Oregon Medicaid ACO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620000" cy="47244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</a:pPr>
            <a:r>
              <a:rPr lang="en-US" b="1" dirty="0">
                <a:latin typeface="Calibri" panose="020F0502020204030204" pitchFamily="34" charset="0"/>
              </a:rPr>
              <a:t>Began 2013 delivered through 16 Coordinated Care Organizations (CCO) statewide</a:t>
            </a:r>
          </a:p>
          <a:p>
            <a:pPr marL="457200" indent="-457200">
              <a:lnSpc>
                <a:spcPct val="90000"/>
              </a:lnSpc>
            </a:pPr>
            <a:r>
              <a:rPr lang="en-US" b="1" dirty="0">
                <a:latin typeface="Calibri" panose="020F0502020204030204" pitchFamily="34" charset="0"/>
              </a:rPr>
              <a:t>Model (1115 Waiver)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90% of Medicaid enrollees are in a CCO including dual </a:t>
            </a:r>
            <a:r>
              <a:rPr lang="en-US" sz="1700" dirty="0" err="1">
                <a:latin typeface="Calibri" panose="020F0502020204030204" pitchFamily="34" charset="0"/>
              </a:rPr>
              <a:t>eligibles</a:t>
            </a:r>
            <a:r>
              <a:rPr lang="en-US" sz="1700" dirty="0">
                <a:latin typeface="Calibri" panose="020F0502020204030204" pitchFamily="34" charset="0"/>
              </a:rPr>
              <a:t> and CHIP, considering adding state employees  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1% of capitation withheld for quality reporting and bonus pool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CMS waiver provides $1.9 billion over five years with potential for reduction if one to 2% cost reductions not met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CCOs are a mixture of not-for-profit and for-profit organizations</a:t>
            </a:r>
          </a:p>
          <a:p>
            <a:pPr marL="457200" indent="-457200">
              <a:lnSpc>
                <a:spcPct val="90000"/>
              </a:lnSpc>
            </a:pPr>
            <a:r>
              <a:rPr lang="en-US" b="1" dirty="0">
                <a:latin typeface="Calibri" panose="020F0502020204030204" pitchFamily="34" charset="0"/>
              </a:rPr>
              <a:t>Outcomes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85% of Medicaid population enrolled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Decreased ER use, hospital admissions, and hospital readmissions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Reduced cost of care for 19 out of 21 financial measures monitored</a:t>
            </a:r>
          </a:p>
          <a:p>
            <a:pPr lvl="1"/>
            <a:endParaRPr lang="en-US" dirty="0" smtClean="0"/>
          </a:p>
          <a:p>
            <a:pPr marL="46863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56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86307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Comparison of Medicaid </a:t>
            </a:r>
            <a:r>
              <a:rPr lang="en-US" sz="4000" b="1" cap="none" dirty="0" smtClean="0">
                <a:solidFill>
                  <a:srgbClr val="006699"/>
                </a:solidFill>
                <a:latin typeface="Franklin Gothic Medium" panose="020B0603020102020204" pitchFamily="34" charset="0"/>
              </a:rPr>
              <a:t>ACOs</a:t>
            </a:r>
            <a:endParaRPr lang="en-US" sz="4000" b="1" cap="none" dirty="0">
              <a:solidFill>
                <a:srgbClr val="006699"/>
              </a:solidFill>
              <a:latin typeface="Franklin Gothic Medium" panose="020B06030201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2183595"/>
              </p:ext>
            </p:extLst>
          </p:nvPr>
        </p:nvGraphicFramePr>
        <p:xfrm>
          <a:off x="381000" y="1143000"/>
          <a:ext cx="8534400" cy="4800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264"/>
                <a:gridCol w="2769936"/>
                <a:gridCol w="2320758"/>
                <a:gridCol w="1946442"/>
              </a:tblGrid>
              <a:tr h="4479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Colorado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Utah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Oregon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7792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Delivery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FFS plus PMPMs for networks and providers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Capitated payments 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Capitated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</a:rPr>
                        <a:t> payments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81589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Payment at risk based on quality?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Yes, small amount of PMPM at risk based on quality/utilization targets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No, but contract requires quality performance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Yes, additional bonus pool for quality performance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105385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Services included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Help beneficiaries access behavioral health, long-term care (but those services not part of payment)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Physical health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Physical health, Behavioral health, Dental health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81589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Populations excluded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Excludes beneficiaries residing in an institution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Excludes beneficiaries residing in an institution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Excludes program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</a:rPr>
                        <a:t> for all-inclusive care for the elderly (PACE)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557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Mandatory enrollment?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Passive enrollment with opt-out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Yes, for four most populous counties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Yes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%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</a:rPr>
                        <a:t> of Medicaid enrollees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47%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70%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anose="020F0502020204030204" pitchFamily="34" charset="0"/>
                        </a:rPr>
                        <a:t>90%</a:t>
                      </a:r>
                      <a:endParaRPr lang="en-U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63246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Rice, D. (2014). </a:t>
            </a:r>
            <a:r>
              <a:rPr lang="en-US" sz="1200" i="1" dirty="0" smtClean="0">
                <a:latin typeface="Calibri" panose="020F0502020204030204" pitchFamily="34" charset="0"/>
              </a:rPr>
              <a:t>Medicaid accountable care organizations in other states</a:t>
            </a:r>
            <a:r>
              <a:rPr lang="en-US" sz="1200" dirty="0" smtClean="0">
                <a:latin typeface="Calibri" panose="020F0502020204030204" pitchFamily="34" charset="0"/>
              </a:rPr>
              <a:t>. Fiscal Research Division. North Carolina General Assembly. </a:t>
            </a:r>
            <a:endParaRPr lang="en-US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441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Iowa Medicaid ACO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620000" cy="4876800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10000"/>
              </a:lnSpc>
            </a:pPr>
            <a:r>
              <a:rPr lang="en-US" sz="2200" b="1" dirty="0">
                <a:latin typeface="Calibri" panose="020F0502020204030204" pitchFamily="34" charset="0"/>
              </a:rPr>
              <a:t>Began July 2012</a:t>
            </a:r>
          </a:p>
          <a:p>
            <a:pPr marL="457200" indent="-457200">
              <a:lnSpc>
                <a:spcPct val="110000"/>
              </a:lnSpc>
            </a:pPr>
            <a:r>
              <a:rPr lang="en-US" sz="2200" b="1" dirty="0">
                <a:latin typeface="Calibri" panose="020F0502020204030204" pitchFamily="34" charset="0"/>
              </a:rPr>
              <a:t>Model (1115 Waiver)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Implemented as part of an Innovations Grant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Services are paid fee for service with each ACO allocated a global budget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Five Regional ACOs with 30,000 attributed patients</a:t>
            </a:r>
          </a:p>
          <a:p>
            <a:pPr marL="457200" indent="-457200">
              <a:lnSpc>
                <a:spcPct val="110000"/>
              </a:lnSpc>
            </a:pPr>
            <a:r>
              <a:rPr lang="en-US" sz="2200" b="1" dirty="0">
                <a:latin typeface="Calibri" panose="020F0502020204030204" pitchFamily="34" charset="0"/>
              </a:rPr>
              <a:t>Payments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$4 PMPM PC </a:t>
            </a:r>
            <a:r>
              <a:rPr lang="en-US" sz="1700" dirty="0" smtClean="0">
                <a:latin typeface="Calibri" panose="020F0502020204030204" pitchFamily="34" charset="0"/>
              </a:rPr>
              <a:t>Case Manager </a:t>
            </a:r>
            <a:r>
              <a:rPr lang="en-US" sz="1700" dirty="0">
                <a:latin typeface="Calibri" panose="020F0502020204030204" pitchFamily="34" charset="0"/>
              </a:rPr>
              <a:t>fee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$25 per patient per year for a Health Risk Assessment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$10 per patient if over 50% get an annual physical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$4 PMPM for after hours access and supporting healthy behaviors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Up to $4 PMPM for meeting quality measures</a:t>
            </a:r>
          </a:p>
          <a:p>
            <a:pPr marL="457200" indent="-457200">
              <a:lnSpc>
                <a:spcPct val="110000"/>
              </a:lnSpc>
            </a:pPr>
            <a:r>
              <a:rPr lang="en-US" sz="2200" b="1" dirty="0">
                <a:latin typeface="Calibri" panose="020F0502020204030204" pitchFamily="34" charset="0"/>
              </a:rPr>
              <a:t>Outcomes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83% of providers qualify to participate</a:t>
            </a:r>
          </a:p>
          <a:p>
            <a:pPr marL="912813" lvl="2" indent="-3429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700" dirty="0">
                <a:latin typeface="Calibri" panose="020F0502020204030204" pitchFamily="34" charset="0"/>
              </a:rPr>
              <a:t>Third Quarter 2014 performance payments totaled $126,368 statewide</a:t>
            </a:r>
          </a:p>
          <a:p>
            <a:pPr lvl="1"/>
            <a:endParaRPr lang="en-US" dirty="0" smtClean="0"/>
          </a:p>
          <a:p>
            <a:pPr marL="468630" lvl="1" indent="0">
              <a:buNone/>
            </a:pPr>
            <a:endParaRPr lang="en-US" dirty="0"/>
          </a:p>
          <a:p>
            <a:pPr marL="46863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58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0416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Minnesota Medicaid ACO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620000" cy="4876800"/>
          </a:xfrm>
        </p:spPr>
        <p:txBody>
          <a:bodyPr>
            <a:normAutofit/>
          </a:bodyPr>
          <a:lstStyle/>
          <a:p>
            <a:pPr marL="457200" indent="-457200"/>
            <a:r>
              <a:rPr lang="en-US" b="1" dirty="0">
                <a:latin typeface="Calibri" panose="020F0502020204030204" pitchFamily="34" charset="0"/>
              </a:rPr>
              <a:t>Developed and issued RFP in 2011, Implemented January 2013</a:t>
            </a:r>
          </a:p>
          <a:p>
            <a:pPr marL="457200" indent="-457200"/>
            <a:r>
              <a:rPr lang="en-US" b="1" dirty="0">
                <a:latin typeface="Calibri" panose="020F0502020204030204" pitchFamily="34" charset="0"/>
              </a:rPr>
              <a:t>Model </a:t>
            </a:r>
            <a:r>
              <a:rPr lang="en-US" b="1" dirty="0" smtClean="0">
                <a:latin typeface="Calibri" panose="020F0502020204030204" pitchFamily="34" charset="0"/>
              </a:rPr>
              <a:t>(1115 Waiver)</a:t>
            </a:r>
            <a:endParaRPr lang="en-US" b="1" dirty="0">
              <a:latin typeface="Calibri" panose="020F0502020204030204" pitchFamily="34" charset="0"/>
            </a:endParaRP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600" dirty="0">
                <a:latin typeface="Calibri" panose="020F0502020204030204" pitchFamily="34" charset="0"/>
              </a:rPr>
              <a:t>Similar to Medicare MSSP  - services paid FFS with performance bonus based on quality and shared savings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600" dirty="0">
                <a:latin typeface="Calibri" panose="020F0502020204030204" pitchFamily="34" charset="0"/>
              </a:rPr>
              <a:t>All Medicaid except Dual </a:t>
            </a:r>
            <a:r>
              <a:rPr lang="en-US" sz="1600" dirty="0" err="1">
                <a:latin typeface="Calibri" panose="020F0502020204030204" pitchFamily="34" charset="0"/>
              </a:rPr>
              <a:t>Eligibles</a:t>
            </a:r>
            <a:endParaRPr lang="en-US" sz="1600" dirty="0">
              <a:latin typeface="Calibri" panose="020F0502020204030204" pitchFamily="34" charset="0"/>
            </a:endParaRP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600" dirty="0">
                <a:latin typeface="Calibri" panose="020F0502020204030204" pitchFamily="34" charset="0"/>
              </a:rPr>
              <a:t>Patient attribution based on Health Care Homes and PCPs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600" dirty="0">
                <a:latin typeface="Calibri" panose="020F0502020204030204" pitchFamily="34" charset="0"/>
              </a:rPr>
              <a:t>Seven Clinical and 2 patient experience measures</a:t>
            </a:r>
          </a:p>
          <a:p>
            <a:pPr marL="457200" indent="-457200"/>
            <a:r>
              <a:rPr lang="en-US" b="1" dirty="0">
                <a:latin typeface="Calibri" panose="020F0502020204030204" pitchFamily="34" charset="0"/>
              </a:rPr>
              <a:t>Outcomes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600" dirty="0">
                <a:latin typeface="Calibri" panose="020F0502020204030204" pitchFamily="34" charset="0"/>
              </a:rPr>
              <a:t>$10.5 M savings across 6 ACOs serving 100,000 patient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600" dirty="0">
                <a:latin typeface="Calibri" panose="020F0502020204030204" pitchFamily="34" charset="0"/>
              </a:rPr>
              <a:t>Three of the six ACOs saved enough to get a shared savings payment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600" dirty="0">
                <a:latin typeface="Calibri" panose="020F0502020204030204" pitchFamily="34" charset="0"/>
              </a:rPr>
              <a:t>Three additional ACOs added in 2014</a:t>
            </a:r>
          </a:p>
          <a:p>
            <a:pPr lvl="1"/>
            <a:endParaRPr lang="en-US" dirty="0" smtClean="0"/>
          </a:p>
          <a:p>
            <a:pPr marL="46863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59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813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Categories of Services Reviewed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41148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sz="2300" b="1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MC covers standard benefit minus carved-out services provided through FFS </a:t>
            </a:r>
          </a:p>
          <a:p>
            <a:pPr algn="ctr">
              <a:buNone/>
            </a:pPr>
            <a:endParaRPr lang="en-US" b="1" i="1" dirty="0" smtClean="0"/>
          </a:p>
          <a:p>
            <a:r>
              <a:rPr lang="en-US" sz="2600" dirty="0" smtClean="0">
                <a:latin typeface="Calibri" panose="020F0502020204030204" pitchFamily="34" charset="0"/>
              </a:rPr>
              <a:t>Medical </a:t>
            </a:r>
            <a:r>
              <a:rPr lang="en-US" sz="2600" dirty="0">
                <a:latin typeface="Calibri" panose="020F0502020204030204" pitchFamily="34" charset="0"/>
              </a:rPr>
              <a:t>Services Covered under </a:t>
            </a:r>
            <a:r>
              <a:rPr lang="en-US" sz="2600" dirty="0" smtClean="0">
                <a:latin typeface="Calibri" panose="020F0502020204030204" pitchFamily="34" charset="0"/>
              </a:rPr>
              <a:t>MC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300" dirty="0" smtClean="0">
                <a:latin typeface="Calibri" panose="020F0502020204030204" pitchFamily="34" charset="0"/>
              </a:rPr>
              <a:t>Inpatient, outpatient, physician services, dental, mental health, transportation, etc.</a:t>
            </a:r>
          </a:p>
          <a:p>
            <a:pPr marL="468630" lvl="1" indent="0">
              <a:buNone/>
            </a:pPr>
            <a:endParaRPr lang="en-US" sz="2200" dirty="0" smtClean="0">
              <a:latin typeface="Calibri" panose="020F0502020204030204" pitchFamily="34" charset="0"/>
            </a:endParaRPr>
          </a:p>
          <a:p>
            <a:r>
              <a:rPr lang="en-US" sz="2600" dirty="0" smtClean="0">
                <a:latin typeface="Calibri" panose="020F0502020204030204" pitchFamily="34" charset="0"/>
              </a:rPr>
              <a:t>Medical Services Carved out from MC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latin typeface="Calibri" panose="020F0502020204030204" pitchFamily="34" charset="0"/>
              </a:rPr>
              <a:t>Pharmacy, specialty mental health, some adult dental and transplants</a:t>
            </a:r>
          </a:p>
          <a:p>
            <a:pPr marL="468630" lvl="1" indent="0">
              <a:buNone/>
            </a:pPr>
            <a:endParaRPr lang="en-US" sz="2200" dirty="0" smtClean="0">
              <a:latin typeface="Calibri" panose="020F0502020204030204" pitchFamily="34" charset="0"/>
            </a:endParaRPr>
          </a:p>
          <a:p>
            <a:r>
              <a:rPr lang="en-US" sz="2600" dirty="0" smtClean="0">
                <a:latin typeface="Calibri" panose="020F0502020204030204" pitchFamily="34" charset="0"/>
              </a:rPr>
              <a:t>Other Medical Transactions Included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latin typeface="Calibri" panose="020F0502020204030204" pitchFamily="34" charset="0"/>
              </a:rPr>
              <a:t>FQHC and RHC wrap-around</a:t>
            </a:r>
          </a:p>
          <a:p>
            <a:pPr marL="468630" lvl="1" indent="0">
              <a:buNone/>
            </a:pPr>
            <a:endParaRPr lang="en-US" sz="2200" dirty="0" smtClean="0">
              <a:latin typeface="Calibri" panose="020F0502020204030204" pitchFamily="34" charset="0"/>
            </a:endParaRPr>
          </a:p>
          <a:p>
            <a:r>
              <a:rPr lang="en-US" sz="2600" dirty="0" smtClean="0">
                <a:latin typeface="Calibri" panose="020F0502020204030204" pitchFamily="34" charset="0"/>
              </a:rPr>
              <a:t>Other medical costs transactions </a:t>
            </a:r>
            <a:r>
              <a:rPr lang="en-US" sz="2600" dirty="0">
                <a:latin typeface="Calibri" panose="020F0502020204030204" pitchFamily="34" charset="0"/>
              </a:rPr>
              <a:t>e</a:t>
            </a:r>
            <a:r>
              <a:rPr lang="en-US" sz="2600" dirty="0" smtClean="0">
                <a:latin typeface="Calibri" panose="020F0502020204030204" pitchFamily="34" charset="0"/>
              </a:rPr>
              <a:t>xcluded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latin typeface="Calibri" panose="020F0502020204030204" pitchFamily="34" charset="0"/>
              </a:rPr>
              <a:t>Hospital direct payment and waiver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6</a:t>
            </a:fld>
            <a:endParaRPr lang="en-US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6699"/>
                </a:solidFill>
                <a:latin typeface="Franklin Gothic Medium" panose="020B0603020102020204" pitchFamily="34" charset="0"/>
              </a:rPr>
              <a:t>New Jersey Medicaid ACO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620000" cy="4343400"/>
          </a:xfrm>
        </p:spPr>
        <p:txBody>
          <a:bodyPr>
            <a:normAutofit/>
          </a:bodyPr>
          <a:lstStyle/>
          <a:p>
            <a:pPr marL="457200" indent="-457200"/>
            <a:r>
              <a:rPr lang="en-US" b="1" dirty="0">
                <a:latin typeface="Calibri" panose="020F0502020204030204" pitchFamily="34" charset="0"/>
              </a:rPr>
              <a:t>Law enacted August 2011, Draft regulations released May 2013, planned to launch in 2015</a:t>
            </a:r>
          </a:p>
          <a:p>
            <a:pPr marL="457200" indent="-457200"/>
            <a:r>
              <a:rPr lang="en-US" b="1" dirty="0">
                <a:latin typeface="Calibri" panose="020F0502020204030204" pitchFamily="34" charset="0"/>
              </a:rPr>
              <a:t>Model (1115 Waiver)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800" dirty="0">
                <a:latin typeface="Calibri" panose="020F0502020204030204" pitchFamily="34" charset="0"/>
              </a:rPr>
              <a:t>ACO responsible for all Medicaid enrollees in a set geographic area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800" dirty="0">
                <a:latin typeface="Calibri" panose="020F0502020204030204" pitchFamily="34" charset="0"/>
              </a:rPr>
              <a:t>ACOs must be non-profit provider collaborations that include Hospitals, PCPs, BH providers, and Community members</a:t>
            </a:r>
          </a:p>
          <a:p>
            <a:pPr marL="912813" lvl="2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anose="020B0604020202020204" pitchFamily="34" charset="0"/>
              <a:buChar char="–"/>
            </a:pPr>
            <a:r>
              <a:rPr lang="en-US" sz="1800" dirty="0">
                <a:latin typeface="Calibri" panose="020F0502020204030204" pitchFamily="34" charset="0"/>
              </a:rPr>
              <a:t>Medicaid MCOs (4 total) permitted but not required to participate</a:t>
            </a:r>
          </a:p>
          <a:p>
            <a:pPr lvl="1"/>
            <a:endParaRPr lang="en-US" dirty="0" smtClean="0"/>
          </a:p>
          <a:p>
            <a:pPr marL="46863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60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765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146" y="152400"/>
            <a:ext cx="77724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5% Geographic Adjustment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4038600"/>
          </a:xfrm>
        </p:spPr>
        <p:txBody>
          <a:bodyPr>
            <a:noAutofit/>
          </a:bodyPr>
          <a:lstStyle/>
          <a:p>
            <a:pPr marL="68580" indent="0">
              <a:lnSpc>
                <a:spcPct val="134000"/>
              </a:lnSpc>
              <a:buNone/>
            </a:pPr>
            <a:endParaRPr lang="en-US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 smtClean="0">
                <a:latin typeface="Calibri" panose="020F0502020204030204" pitchFamily="34" charset="0"/>
              </a:rPr>
              <a:t>The </a:t>
            </a:r>
            <a:r>
              <a:rPr lang="en-US" sz="1800" dirty="0">
                <a:latin typeface="Calibri" panose="020F0502020204030204" pitchFamily="34" charset="0"/>
              </a:rPr>
              <a:t>previous Mercer report comparing MC to fee-for-service (FFS) costs in 2008 used a 5% adjustment factor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</a:rPr>
              <a:t>For the ABD population the rural/urban difference for CY2005-2008 was 9.6%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</a:rPr>
              <a:t>When managed-care expanded in the central region and 2008 Mercer’s total adjustment was 6%.  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</a:rPr>
              <a:t>3% adjustment area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</a:rPr>
              <a:t>3% lower cost in </a:t>
            </a:r>
            <a:r>
              <a:rPr lang="en-US" sz="1800" dirty="0">
                <a:latin typeface="Calibri" panose="020F0502020204030204" pitchFamily="34" charset="0"/>
              </a:rPr>
              <a:t>the central region than </a:t>
            </a:r>
            <a:r>
              <a:rPr lang="en-US" sz="1800" dirty="0" smtClean="0">
                <a:latin typeface="Calibri" panose="020F0502020204030204" pitchFamily="34" charset="0"/>
              </a:rPr>
              <a:t>the Eastern and Western regions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</a:rPr>
              <a:t>Medicare per capita expenditures or St. Louis and Kansas City are 4.6% higher than the surrounding rural areas</a:t>
            </a:r>
          </a:p>
          <a:p>
            <a:pPr>
              <a:lnSpc>
                <a:spcPct val="134000"/>
              </a:lnSpc>
            </a:pPr>
            <a:endParaRPr lang="en-US" sz="700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7</a:t>
            </a:fld>
            <a:endParaRPr lang="en-US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100807"/>
            <a:ext cx="85344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4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</a:pPr>
            <a:r>
              <a:rPr lang="en-US" sz="2000" dirty="0">
                <a:latin typeface="Calibri" panose="020F0502020204030204" pitchFamily="34" charset="0"/>
              </a:rPr>
              <a:t>Rationale: Medical care is more expensive in urban areas than in rural areas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4495800"/>
            <a:ext cx="85344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4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</a:pPr>
            <a:r>
              <a:rPr lang="en-US" sz="2000" dirty="0" smtClean="0">
                <a:latin typeface="Calibri" panose="020F0502020204030204" pitchFamily="34" charset="0"/>
              </a:rPr>
              <a:t>The current SFY 2010 – 2013 analysis uses a 5% adjustment factor</a:t>
            </a:r>
            <a:endParaRPr lang="en-US" sz="2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Re-Allocation Adjustments</a:t>
            </a:r>
            <a:endParaRPr lang="en-US" b="1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8229600" cy="3733800"/>
          </a:xfrm>
        </p:spPr>
        <p:txBody>
          <a:bodyPr>
            <a:normAutofit/>
          </a:bodyPr>
          <a:lstStyle/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Calibri" panose="020F0502020204030204" pitchFamily="34" charset="0"/>
              </a:rPr>
              <a:t>Retroactive Eligibility and the first 15 days allowed for </a:t>
            </a:r>
            <a:r>
              <a:rPr lang="en-US" dirty="0" smtClean="0">
                <a:latin typeface="Calibri" panose="020F0502020204030204" pitchFamily="34" charset="0"/>
              </a:rPr>
              <a:t>MC </a:t>
            </a:r>
            <a:r>
              <a:rPr lang="en-US" dirty="0">
                <a:latin typeface="Calibri" panose="020F0502020204030204" pitchFamily="34" charset="0"/>
              </a:rPr>
              <a:t>plan </a:t>
            </a:r>
            <a:r>
              <a:rPr lang="en-US" dirty="0" smtClean="0">
                <a:latin typeface="Calibri" panose="020F0502020204030204" pitchFamily="34" charset="0"/>
              </a:rPr>
              <a:t>enrollment</a:t>
            </a:r>
          </a:p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Special health care needs opt out population</a:t>
            </a:r>
          </a:p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Calibri" panose="020F0502020204030204" pitchFamily="34" charset="0"/>
              </a:rPr>
              <a:t>Specialty Behavioral Health Services - </a:t>
            </a:r>
            <a:r>
              <a:rPr lang="en-US" dirty="0" smtClean="0">
                <a:latin typeface="Calibri" panose="020F0502020204030204" pitchFamily="34" charset="0"/>
              </a:rPr>
              <a:t>CPR, </a:t>
            </a:r>
            <a:r>
              <a:rPr lang="en-US" dirty="0">
                <a:latin typeface="Calibri" panose="020F0502020204030204" pitchFamily="34" charset="0"/>
              </a:rPr>
              <a:t>CSTAR, </a:t>
            </a:r>
            <a:r>
              <a:rPr lang="en-US" dirty="0" smtClean="0">
                <a:latin typeface="Calibri" panose="020F0502020204030204" pitchFamily="34" charset="0"/>
              </a:rPr>
              <a:t>TCM</a:t>
            </a:r>
          </a:p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Pharmacy and Transplants</a:t>
            </a:r>
          </a:p>
          <a:p>
            <a:pPr indent="-342900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Calibri" panose="020F0502020204030204" pitchFamily="34" charset="0"/>
              </a:rPr>
              <a:t>MHD Administrative and IT services supporting MC contracting and payments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8</a:t>
            </a:fld>
            <a:endParaRPr lang="en-US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MC &amp; FFS Retrospective Costs </a:t>
            </a:r>
            <a:br>
              <a:rPr lang="en-US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</a:br>
            <a:r>
              <a:rPr lang="en-US" sz="2200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Amounts reflect total GR and Federal expense</a:t>
            </a:r>
            <a:endParaRPr lang="en-US" sz="2200" dirty="0"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9646018"/>
              </p:ext>
            </p:extLst>
          </p:nvPr>
        </p:nvGraphicFramePr>
        <p:xfrm>
          <a:off x="402963" y="1447799"/>
          <a:ext cx="8504238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037"/>
                <a:gridCol w="1332709"/>
                <a:gridCol w="1417373"/>
                <a:gridCol w="1417373"/>
                <a:gridCol w="1417373"/>
                <a:gridCol w="1417373"/>
              </a:tblGrid>
              <a:tr h="602320"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SFY 2010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SFY 2011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SFY 2012 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SFY  2013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alibri" panose="020F0502020204030204" pitchFamily="34" charset="0"/>
                        </a:rPr>
                        <a:t>Average</a:t>
                      </a:r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10396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Fee for Service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dirty="0" smtClean="0">
                          <a:latin typeface="Calibri" panose="020F0502020204030204" pitchFamily="34" charset="0"/>
                        </a:rPr>
                        <a:t>(FFS)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$1.524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 Billion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$1.517 Billion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$1.579 Billion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$1.644 Billion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alibri" panose="020F0502020204030204" pitchFamily="34" charset="0"/>
                        </a:rPr>
                        <a:t>$1.566 Billion</a:t>
                      </a:r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10396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Managed Care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dirty="0" smtClean="0">
                          <a:latin typeface="Calibri" panose="020F0502020204030204" pitchFamily="34" charset="0"/>
                        </a:rPr>
                        <a:t>(MC)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$1.501 Billion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$1.481 </a:t>
                      </a:r>
                      <a:r>
                        <a:rPr lang="en-US" i="0" dirty="0" smtClean="0">
                          <a:latin typeface="Calibri" panose="020F0502020204030204" pitchFamily="34" charset="0"/>
                        </a:rPr>
                        <a:t>Billion</a:t>
                      </a:r>
                      <a:endParaRPr lang="en-US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$1.578 Billion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$1.596 Billion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alibri" panose="020F0502020204030204" pitchFamily="34" charset="0"/>
                        </a:rPr>
                        <a:t>$1.539 Billion</a:t>
                      </a:r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602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Savings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23 Million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36 Million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2 Million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48 Million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alibri" panose="020F0502020204030204" pitchFamily="34" charset="0"/>
                        </a:rPr>
                        <a:t>27 Million</a:t>
                      </a:r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602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Percent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1.5%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2.4%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0.1%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2.9%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alibri" panose="020F0502020204030204" pitchFamily="34" charset="0"/>
                        </a:rPr>
                        <a:t>1.7%</a:t>
                      </a:r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  <a:latin typeface="+mj-lt"/>
              </a:rPr>
              <a:pPr/>
              <a:t>9</a:t>
            </a:fld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33600" y="5410200"/>
            <a:ext cx="502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Source: MANAGED CARE COST AVOIDANCE MODEL - December 2014</a:t>
            </a:r>
            <a:endParaRPr lang="en-US" sz="1200" i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3142</Words>
  <Application>Microsoft Office PowerPoint</Application>
  <PresentationFormat>On-screen Show (4:3)</PresentationFormat>
  <Paragraphs>591</Paragraphs>
  <Slides>60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Urban Pop</vt:lpstr>
      <vt:lpstr>Comparing Performance: Managed Care and Fee-For-Service  June 16, 2015</vt:lpstr>
      <vt:lpstr>Managed care in Missouri</vt:lpstr>
      <vt:lpstr>Comparing Managed Care and Fee- for -Service</vt:lpstr>
      <vt:lpstr>Comparing Performance: Cost</vt:lpstr>
      <vt:lpstr>Retrospective Cost Comparison by Mercer</vt:lpstr>
      <vt:lpstr>Categories of Services Reviewed</vt:lpstr>
      <vt:lpstr>5% Geographic Adjustment</vt:lpstr>
      <vt:lpstr>Re-Allocation Adjustments</vt:lpstr>
      <vt:lpstr>MC &amp; FFS Retrospective Costs  Amounts reflect total GR and Federal expense</vt:lpstr>
      <vt:lpstr>Key Findings</vt:lpstr>
      <vt:lpstr>How does Missouri Compare?</vt:lpstr>
      <vt:lpstr>Estimating PROSPECTIVE Impact of Expanding MC in CY 2015 </vt:lpstr>
      <vt:lpstr>Comparing Performance: Utilization</vt:lpstr>
      <vt:lpstr>Utilization and Quality Comparisons</vt:lpstr>
      <vt:lpstr>Rural vs. Urban</vt:lpstr>
      <vt:lpstr>The Utilization Measures</vt:lpstr>
      <vt:lpstr>Average ER Visits: All members</vt:lpstr>
      <vt:lpstr>Average ER visits: members with 1+ er visit</vt:lpstr>
      <vt:lpstr>Average Inpatient admissions:   all members</vt:lpstr>
      <vt:lpstr>Average inpatient admissions: members with 1+ inpatient admission</vt:lpstr>
      <vt:lpstr>Average inpatient days: all members</vt:lpstr>
      <vt:lpstr>Average inpatient days:            members with 1+ inpatient admission</vt:lpstr>
      <vt:lpstr>Average Hospital los (covered days): members with 1+ inpatient admission</vt:lpstr>
      <vt:lpstr>Hospital Re-Admission’s: members readmitted within 30 days</vt:lpstr>
      <vt:lpstr>Averages E&amp;M Visits: All Members</vt:lpstr>
      <vt:lpstr>Averages E&amp;M Visits: Members with 1+ E&amp;M VISIT</vt:lpstr>
      <vt:lpstr>Utilization of Services and Provider Access</vt:lpstr>
      <vt:lpstr>Comparing Performance: Clinical Quality</vt:lpstr>
      <vt:lpstr>Overall</vt:lpstr>
      <vt:lpstr>Measures Where MC Performed better</vt:lpstr>
      <vt:lpstr>Measures where FFS Performed better</vt:lpstr>
      <vt:lpstr>Measures where FFS Performed better</vt:lpstr>
      <vt:lpstr>Actual MC Performance</vt:lpstr>
      <vt:lpstr>Timeline for Bidding Managed Care Contracts</vt:lpstr>
      <vt:lpstr>PROCESS REVIEW</vt:lpstr>
      <vt:lpstr>Assumptions</vt:lpstr>
      <vt:lpstr>PREPARING THE RFP 26 Weeks</vt:lpstr>
      <vt:lpstr>BIDDING &amp; AWARDING 14 Weeks</vt:lpstr>
      <vt:lpstr>PREPARING TO ENROLL 6 Weeks</vt:lpstr>
      <vt:lpstr>ENROLLMENT &amp; PREP FOR LAUNCH 11-12 Weeks</vt:lpstr>
      <vt:lpstr>What is an  Accountable Care  Organization? </vt:lpstr>
      <vt:lpstr>A Key Difference Across Payment Models -Who Is At Risk For the Cost oF Care</vt:lpstr>
      <vt:lpstr>ACOs Defined </vt:lpstr>
      <vt:lpstr>ACO Envisions Integrated Care</vt:lpstr>
      <vt:lpstr>…from encounters…to ongoing MGMT</vt:lpstr>
      <vt:lpstr>Getting to the Goal:  Better Outcomes at Lower Cost</vt:lpstr>
      <vt:lpstr>Important Provider Competencies</vt:lpstr>
      <vt:lpstr>ACOs vs. Earlier Delivery Models </vt:lpstr>
      <vt:lpstr>What ACOs Are out there? </vt:lpstr>
      <vt:lpstr>Total ACOs in U.S. 2010-2013</vt:lpstr>
      <vt:lpstr>Total ACOs by Sponsoring Entity 2011-2013</vt:lpstr>
      <vt:lpstr>Estimated ACO Covered Lives</vt:lpstr>
      <vt:lpstr>ACOs by State</vt:lpstr>
      <vt:lpstr>Colorado Medicaid ACO</vt:lpstr>
      <vt:lpstr>Utah Medicaid ACO</vt:lpstr>
      <vt:lpstr>Oregon Medicaid ACO</vt:lpstr>
      <vt:lpstr>Comparison of Medicaid ACOs</vt:lpstr>
      <vt:lpstr>Iowa Medicaid ACO</vt:lpstr>
      <vt:lpstr>Minnesota Medicaid ACO</vt:lpstr>
      <vt:lpstr>New Jersey Medicaid ACO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2015-06-25T16:19:35Z</dcterms:created>
  <dcterms:modified xsi:type="dcterms:W3CDTF">2015-06-25T16:27:11Z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