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notesMasterIdLst>
    <p:notesMasterId r:id="rId28"/>
  </p:notesMasterIdLst>
  <p:sldIdLst>
    <p:sldId id="256" r:id="rId2"/>
    <p:sldId id="257" r:id="rId3"/>
    <p:sldId id="266" r:id="rId4"/>
    <p:sldId id="265" r:id="rId5"/>
    <p:sldId id="261" r:id="rId6"/>
    <p:sldId id="262" r:id="rId7"/>
    <p:sldId id="263" r:id="rId8"/>
    <p:sldId id="264" r:id="rId9"/>
    <p:sldId id="267" r:id="rId10"/>
    <p:sldId id="268" r:id="rId11"/>
    <p:sldId id="269" r:id="rId12"/>
    <p:sldId id="270" r:id="rId13"/>
    <p:sldId id="275" r:id="rId14"/>
    <p:sldId id="274" r:id="rId15"/>
    <p:sldId id="277" r:id="rId16"/>
    <p:sldId id="278" r:id="rId17"/>
    <p:sldId id="280" r:id="rId18"/>
    <p:sldId id="279" r:id="rId19"/>
    <p:sldId id="281" r:id="rId20"/>
    <p:sldId id="283" r:id="rId21"/>
    <p:sldId id="284" r:id="rId22"/>
    <p:sldId id="285" r:id="rId23"/>
    <p:sldId id="286" r:id="rId24"/>
    <p:sldId id="258" r:id="rId25"/>
    <p:sldId id="259" r:id="rId26"/>
    <p:sldId id="287"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nny, Melissa L" initials="KML" lastIdx="3" clrIdx="0">
    <p:extLst>
      <p:ext uri="{19B8F6BF-5375-455C-9EA6-DF929625EA0E}">
        <p15:presenceInfo xmlns:p15="http://schemas.microsoft.com/office/powerpoint/2012/main" userId="Kenny, Melissa L" providerId="None"/>
      </p:ext>
    </p:extLst>
  </p:cmAuthor>
  <p:cmAuthor id="2" name="Masterson, Lauren" initials="ML" lastIdx="3" clrIdx="1">
    <p:extLst>
      <p:ext uri="{19B8F6BF-5375-455C-9EA6-DF929625EA0E}">
        <p15:presenceInfo xmlns:p15="http://schemas.microsoft.com/office/powerpoint/2012/main" userId="S-1-5-21-508124448-3695470602-466989033-7724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89" autoAdjust="0"/>
    <p:restoredTop sz="80126" autoAdjust="0"/>
  </p:normalViewPr>
  <p:slideViewPr>
    <p:cSldViewPr snapToGrid="0">
      <p:cViewPr varScale="1">
        <p:scale>
          <a:sx n="101" d="100"/>
          <a:sy n="101" d="100"/>
        </p:scale>
        <p:origin x="86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E9A328-F08F-499A-ACF7-AD16BF01081C}" type="datetimeFigureOut">
              <a:rPr lang="en-US" smtClean="0"/>
              <a:t>3/12/2024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049C03-0D6B-4724-8FAC-FAFD2364985C}" type="slidenum">
              <a:rPr lang="en-US" smtClean="0"/>
              <a:t>‹#›</a:t>
            </a:fld>
            <a:endParaRPr lang="en-US"/>
          </a:p>
        </p:txBody>
      </p:sp>
    </p:spTree>
    <p:extLst>
      <p:ext uri="{BB962C8B-B14F-4D97-AF65-F5344CB8AC3E}">
        <p14:creationId xmlns:p14="http://schemas.microsoft.com/office/powerpoint/2010/main" val="1976560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2</a:t>
            </a:fld>
            <a:endParaRPr lang="en-US"/>
          </a:p>
        </p:txBody>
      </p:sp>
    </p:spTree>
    <p:extLst>
      <p:ext uri="{BB962C8B-B14F-4D97-AF65-F5344CB8AC3E}">
        <p14:creationId xmlns:p14="http://schemas.microsoft.com/office/powerpoint/2010/main" val="22231074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CD 265 – Monthly Medical Log</a:t>
            </a:r>
          </a:p>
          <a:p>
            <a:endParaRPr lang="en-US" dirty="0" smtClean="0"/>
          </a:p>
          <a:p>
            <a:r>
              <a:rPr lang="en-US" dirty="0" smtClean="0"/>
              <a:t>Record</a:t>
            </a:r>
            <a:r>
              <a:rPr lang="en-US" baseline="0" dirty="0" smtClean="0"/>
              <a:t> monthly account of the health care activities and aide in the communication with parents, other CD workers and medical and behavioral health providers. The CD 265 is used as a communication tool between resource providers and case managers and the Health Information Specialist team (HIS) use the form to collect medical records to assist in case managements compilation of a complete medical record for a child in care.</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CD 265 is to be completed by the resource provider every month ( this includes foster parents, relative providers, residential providers, children in dual custody facilities and medical care placements).  This form should be provided monthly to the case manager. Be sure that all information is captured including the current medication list.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Copies are to be given to any subsequent resource provider upon placement and to use when visiting medical and behavioral health providers. </a:t>
            </a: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Resource providers are required by law to maintain a medical file for each child and this form is a way to assist and support them in meeting this expectation. 13 CSR 35-60.050 Care of Children </a:t>
            </a: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12</a:t>
            </a:fld>
            <a:endParaRPr lang="en-US"/>
          </a:p>
        </p:txBody>
      </p:sp>
    </p:spTree>
    <p:extLst>
      <p:ext uri="{BB962C8B-B14F-4D97-AF65-F5344CB8AC3E}">
        <p14:creationId xmlns:p14="http://schemas.microsoft.com/office/powerpoint/2010/main" val="33164970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13</a:t>
            </a:fld>
            <a:endParaRPr lang="en-US"/>
          </a:p>
        </p:txBody>
      </p:sp>
    </p:spTree>
    <p:extLst>
      <p:ext uri="{BB962C8B-B14F-4D97-AF65-F5344CB8AC3E}">
        <p14:creationId xmlns:p14="http://schemas.microsoft.com/office/powerpoint/2010/main" val="28112686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14</a:t>
            </a:fld>
            <a:endParaRPr lang="en-US"/>
          </a:p>
        </p:txBody>
      </p:sp>
    </p:spTree>
    <p:extLst>
      <p:ext uri="{BB962C8B-B14F-4D97-AF65-F5344CB8AC3E}">
        <p14:creationId xmlns:p14="http://schemas.microsoft.com/office/powerpoint/2010/main" val="40354755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15</a:t>
            </a:fld>
            <a:endParaRPr lang="en-US"/>
          </a:p>
        </p:txBody>
      </p:sp>
    </p:spTree>
    <p:extLst>
      <p:ext uri="{BB962C8B-B14F-4D97-AF65-F5344CB8AC3E}">
        <p14:creationId xmlns:p14="http://schemas.microsoft.com/office/powerpoint/2010/main" val="4625888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t>Making an informed consent decision has to be without undue influence or coercion</a:t>
            </a:r>
            <a:r>
              <a:rPr lang="en-US" dirty="0" smtClean="0"/>
              <a:t>, which means that the consenter is deciding based on what is best for the child, not because of pressure. </a:t>
            </a:r>
            <a:r>
              <a:rPr lang="en-US" b="1" dirty="0" smtClean="0"/>
              <a:t>Example:</a:t>
            </a:r>
            <a:r>
              <a:rPr lang="en-US" dirty="0" smtClean="0"/>
              <a:t> a decision cannot be based on somebody’s insistence that a child take medication in order to receive services, or continue placement</a:t>
            </a:r>
            <a:r>
              <a:rPr lang="en-US" dirty="0" smtClean="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*Resource Providers should not consent to behavioral</a:t>
            </a:r>
            <a:r>
              <a:rPr lang="en-US" baseline="0" dirty="0" smtClean="0"/>
              <a:t> health care for children in care including the use of psychotropic medications. Resource providers should make the case manager aware of a prescribers recommendation for psychotropic medication and allow for the case manager to complete the informed consent process. A child in care should not begin a psychotropic medication until the case manager is able to complete the informed consent process. </a:t>
            </a:r>
            <a:endParaRPr lang="en-US" dirty="0" smtClean="0"/>
          </a:p>
          <a:p>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17</a:t>
            </a:fld>
            <a:endParaRPr lang="en-US"/>
          </a:p>
        </p:txBody>
      </p:sp>
    </p:spTree>
    <p:extLst>
      <p:ext uri="{BB962C8B-B14F-4D97-AF65-F5344CB8AC3E}">
        <p14:creationId xmlns:p14="http://schemas.microsoft.com/office/powerpoint/2010/main" val="10972695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fontAlgn="ctr"/>
            <a:r>
              <a:rPr lang="en-US" sz="1200" kern="1200" dirty="0" smtClean="0">
                <a:solidFill>
                  <a:schemeClr val="tx1"/>
                </a:solidFill>
                <a:effectLst/>
                <a:latin typeface="+mn-lt"/>
                <a:ea typeface="+mn-ea"/>
                <a:cs typeface="+mn-cs"/>
              </a:rPr>
              <a:t>If</a:t>
            </a:r>
            <a:r>
              <a:rPr lang="en-US" sz="1200" kern="1200" baseline="0" dirty="0" smtClean="0">
                <a:solidFill>
                  <a:schemeClr val="tx1"/>
                </a:solidFill>
                <a:effectLst/>
                <a:latin typeface="+mn-lt"/>
                <a:ea typeface="+mn-ea"/>
                <a:cs typeface="+mn-cs"/>
              </a:rPr>
              <a:t> an alternative consenter is appointed by the court that person is responsible for providing informed consent. The case manager will provide support and ensure appropriate forms are completed. </a:t>
            </a:r>
          </a:p>
          <a:p>
            <a:pPr lvl="0" fontAlgn="ctr"/>
            <a:endParaRPr lang="en-US" sz="1200" kern="1200" baseline="0" dirty="0" smtClean="0">
              <a:solidFill>
                <a:schemeClr val="tx1"/>
              </a:solidFill>
              <a:effectLst/>
              <a:latin typeface="+mn-lt"/>
              <a:ea typeface="+mn-ea"/>
              <a:cs typeface="+mn-cs"/>
            </a:endParaRPr>
          </a:p>
          <a:p>
            <a:r>
              <a:rPr lang="en-US" dirty="0" smtClean="0"/>
              <a:t>Some examples of when </a:t>
            </a:r>
            <a:r>
              <a:rPr lang="en-US" baseline="0" dirty="0" smtClean="0"/>
              <a:t>to </a:t>
            </a:r>
            <a:r>
              <a:rPr lang="en-US" baseline="0" dirty="0" smtClean="0"/>
              <a:t>name an alternative consenter could include a relative provider who has been involved in the child’s medical decisions or ensures their best interests, a pre-adoptive placement provider or a biological parent when the child is placed on trial home placement. </a:t>
            </a:r>
            <a:r>
              <a:rPr lang="en-US" baseline="0" dirty="0" smtClean="0"/>
              <a:t>These examples are not all inclusive. A resource provider could also request to be named as the alternative consent to a child new to their care. </a:t>
            </a:r>
            <a:endParaRPr lang="en-US" dirty="0" smtClean="0"/>
          </a:p>
          <a:p>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18</a:t>
            </a:fld>
            <a:endParaRPr lang="en-US"/>
          </a:p>
        </p:txBody>
      </p:sp>
    </p:spTree>
    <p:extLst>
      <p:ext uri="{BB962C8B-B14F-4D97-AF65-F5344CB8AC3E}">
        <p14:creationId xmlns:p14="http://schemas.microsoft.com/office/powerpoint/2010/main" val="20292112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13 CSR 35-60.050 Care of Children        </a:t>
            </a:r>
          </a:p>
          <a:p>
            <a:endParaRPr lang="en-US" dirty="0" smtClean="0"/>
          </a:p>
          <a:p>
            <a:r>
              <a:rPr lang="en-US" dirty="0" smtClean="0"/>
              <a:t> 5. The foster parent(s) shall maintain a medical file on each </a:t>
            </a:r>
          </a:p>
          <a:p>
            <a:r>
              <a:rPr lang="en-US" dirty="0" smtClean="0"/>
              <a:t>foster child placed in the home. The file is to follow the child in </a:t>
            </a:r>
          </a:p>
          <a:p>
            <a:r>
              <a:rPr lang="en-US" dirty="0" smtClean="0"/>
              <a:t>the event of removal from the foster home.</a:t>
            </a:r>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19</a:t>
            </a:fld>
            <a:endParaRPr lang="en-US"/>
          </a:p>
        </p:txBody>
      </p:sp>
    </p:spTree>
    <p:extLst>
      <p:ext uri="{BB962C8B-B14F-4D97-AF65-F5344CB8AC3E}">
        <p14:creationId xmlns:p14="http://schemas.microsoft.com/office/powerpoint/2010/main" val="15459125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20</a:t>
            </a:fld>
            <a:endParaRPr lang="en-US"/>
          </a:p>
        </p:txBody>
      </p:sp>
    </p:spTree>
    <p:extLst>
      <p:ext uri="{BB962C8B-B14F-4D97-AF65-F5344CB8AC3E}">
        <p14:creationId xmlns:p14="http://schemas.microsoft.com/office/powerpoint/2010/main" val="10150951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21</a:t>
            </a:fld>
            <a:endParaRPr lang="en-US"/>
          </a:p>
        </p:txBody>
      </p:sp>
    </p:spTree>
    <p:extLst>
      <p:ext uri="{BB962C8B-B14F-4D97-AF65-F5344CB8AC3E}">
        <p14:creationId xmlns:p14="http://schemas.microsoft.com/office/powerpoint/2010/main" val="27692740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important to have conversations about prescribed medication or treatment, as age and developmentally appropriate, with all children. For youth ages 12 and above, informed assent shall be obtained.</a:t>
            </a:r>
          </a:p>
          <a:p>
            <a:endParaRPr lang="en-US" dirty="0" smtClean="0"/>
          </a:p>
          <a:p>
            <a:r>
              <a:rPr lang="en-US" dirty="0" smtClean="0"/>
              <a:t>Before providing informed consent for a psychotropic medication, the case manager or supervisor (in coordination with the alternative consenter, if applicable) must seek to obtain informed assent from the youth, consistent with the following:</a:t>
            </a:r>
          </a:p>
          <a:p>
            <a:endParaRPr lang="en-US" dirty="0" smtClean="0"/>
          </a:p>
          <a:p>
            <a:r>
              <a:rPr lang="en-US" dirty="0" smtClean="0"/>
              <a:t>In partnership with the child’s treating health care provider, ensure the child is provided an opportunity to voice his or her reactions or concerns regarding prescribed medication(s). </a:t>
            </a:r>
          </a:p>
          <a:p>
            <a:r>
              <a:rPr lang="en-US" dirty="0" smtClean="0"/>
              <a:t>Ensure that the child (if over age 12) and the child’s attorney/GAL (for a child of any age), are provided the Learn Your Rights flyer CD-281 to provide notice in writing of</a:t>
            </a:r>
            <a:r>
              <a:rPr lang="en-US" baseline="0" dirty="0" smtClean="0"/>
              <a:t> their rights.</a:t>
            </a:r>
            <a:r>
              <a:rPr lang="en-US" dirty="0" smtClean="0"/>
              <a:t> </a:t>
            </a:r>
          </a:p>
          <a:p>
            <a:endParaRPr lang="en-US" baseline="0" dirty="0" smtClean="0"/>
          </a:p>
          <a:p>
            <a:r>
              <a:rPr lang="en-US" baseline="0" dirty="0" smtClean="0"/>
              <a:t>Children and youth should be encouraged by the team members to communicate information or worries about their health to their parents, resource providers, case manager and health care provider. The case managers should continue to engage the youth on an ongoing basis about the medications they are taking. Are they experiencing any side effects, changes in behavior, </a:t>
            </a:r>
            <a:r>
              <a:rPr lang="en-US" baseline="0" dirty="0" err="1" smtClean="0"/>
              <a:t>ect</a:t>
            </a:r>
            <a:r>
              <a:rPr lang="en-US" baseline="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22</a:t>
            </a:fld>
            <a:endParaRPr lang="en-US"/>
          </a:p>
        </p:txBody>
      </p:sp>
    </p:spTree>
    <p:extLst>
      <p:ext uri="{BB962C8B-B14F-4D97-AF65-F5344CB8AC3E}">
        <p14:creationId xmlns:p14="http://schemas.microsoft.com/office/powerpoint/2010/main" val="734579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While children are in the custody of Children’s Division (CD), the case manager shall be primarily responsible for granting informed consent for non-routine treatment, unless an alternative consenter has been appointed by the Court. Resource providers may continue to provide informed consent for routine or standard treatment.</a:t>
            </a:r>
          </a:p>
          <a:p>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3</a:t>
            </a:fld>
            <a:endParaRPr lang="en-US"/>
          </a:p>
        </p:txBody>
      </p:sp>
    </p:spTree>
    <p:extLst>
      <p:ext uri="{BB962C8B-B14F-4D97-AF65-F5344CB8AC3E}">
        <p14:creationId xmlns:p14="http://schemas.microsoft.com/office/powerpoint/2010/main" val="31467570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FST members include the child, child’s parents</a:t>
            </a:r>
            <a:r>
              <a:rPr lang="en-US" baseline="0" dirty="0" smtClean="0"/>
              <a:t> or legal guardian, the child’s GAL or CASA, the child’s resource provider, and the Juvenile Officer.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CFE – is a third</a:t>
            </a:r>
            <a:r>
              <a:rPr lang="en-US" sz="1200" kern="1200" baseline="0" dirty="0" smtClean="0">
                <a:solidFill>
                  <a:schemeClr val="tx1"/>
                </a:solidFill>
                <a:effectLst/>
                <a:latin typeface="+mn-lt"/>
                <a:ea typeface="+mn-ea"/>
                <a:cs typeface="+mn-cs"/>
              </a:rPr>
              <a:t> party reviewer providing</a:t>
            </a:r>
            <a:r>
              <a:rPr lang="en-US" sz="1200" kern="1200" dirty="0" smtClean="0">
                <a:solidFill>
                  <a:schemeClr val="tx1"/>
                </a:solidFill>
                <a:effectLst/>
                <a:latin typeface="+mn-lt"/>
                <a:ea typeface="+mn-ea"/>
                <a:cs typeface="+mn-cs"/>
              </a:rPr>
              <a:t> clinical guidance regarding best practices related to prescribing psychotropic medications to children in foster care. The Center provides recommendations only. The final decision regarding consent belongs to the case manager.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Recommendations could assist all parties in making informed decisions for youth. </a:t>
            </a:r>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23</a:t>
            </a:fld>
            <a:endParaRPr lang="en-US"/>
          </a:p>
        </p:txBody>
      </p:sp>
    </p:spTree>
    <p:extLst>
      <p:ext uri="{BB962C8B-B14F-4D97-AF65-F5344CB8AC3E}">
        <p14:creationId xmlns:p14="http://schemas.microsoft.com/office/powerpoint/2010/main" val="18651984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What if you take a child to the doctor and psychotropic medication is recommended?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	If you are expecting this conversation to occur before the appointment contact the case manager. The case manager or their supervisor will attend the 	appointment</a:t>
            </a:r>
            <a:r>
              <a:rPr lang="en-US" baseline="0" dirty="0" smtClean="0"/>
              <a:t> in person or by phone.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	If this recommendation happens during an appointment unexpectedly gather information from the prescriber and contact the case manager as soon as 	possible to provide information. Case managers can contact the prescriber for any additional information they may need. </a:t>
            </a: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What should you do when a child refuses to take their medication?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	Discuss with the child their reason</a:t>
            </a:r>
            <a:r>
              <a:rPr lang="en-US" baseline="0" dirty="0" smtClean="0"/>
              <a:t> for refusing their medication.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	Contact the child’s prescriber. Some medications may be dangerous to stop suddenly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	Inform the child’s case manager. </a:t>
            </a:r>
            <a:endParaRPr lang="en-US" dirty="0" smtClean="0"/>
          </a:p>
          <a:p>
            <a:endParaRPr lang="en-US" dirty="0" smtClean="0"/>
          </a:p>
          <a:p>
            <a:r>
              <a:rPr lang="en-US" dirty="0" smtClean="0"/>
              <a:t>What if a child enters care on medications?</a:t>
            </a:r>
          </a:p>
          <a:p>
            <a:pPr lvl="3"/>
            <a:r>
              <a:rPr lang="en-US" dirty="0" smtClean="0"/>
              <a:t>Continue to administer medications as prescribed. </a:t>
            </a:r>
          </a:p>
          <a:p>
            <a:pPr lvl="3"/>
            <a:r>
              <a:rPr lang="en-US" dirty="0" smtClean="0"/>
              <a:t>Case manager must complete informed consent prior to the expiration of the current prescription or promptly after the child’s first appointment with the prescriber upon entering care, whichever comes first. </a:t>
            </a:r>
          </a:p>
          <a:p>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25</a:t>
            </a:fld>
            <a:endParaRPr lang="en-US"/>
          </a:p>
        </p:txBody>
      </p:sp>
    </p:spTree>
    <p:extLst>
      <p:ext uri="{BB962C8B-B14F-4D97-AF65-F5344CB8AC3E}">
        <p14:creationId xmlns:p14="http://schemas.microsoft.com/office/powerpoint/2010/main" val="36104060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Link HIS</a:t>
            </a:r>
            <a:r>
              <a:rPr lang="en-US" baseline="0" dirty="0" smtClean="0"/>
              <a:t> Map and Settlement page for more information. Psych med settle email for questions. </a:t>
            </a:r>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26</a:t>
            </a:fld>
            <a:endParaRPr lang="en-US"/>
          </a:p>
        </p:txBody>
      </p:sp>
    </p:spTree>
    <p:extLst>
      <p:ext uri="{BB962C8B-B14F-4D97-AF65-F5344CB8AC3E}">
        <p14:creationId xmlns:p14="http://schemas.microsoft.com/office/powerpoint/2010/main" val="4225777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purpose of the initial health examination is to identify the need for immediate medical or mental health care and assess for infectious and communicable diseases. When possible, this initial health examination should be completed by the child’s current primary care physician.</a:t>
            </a:r>
          </a:p>
          <a:p>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5</a:t>
            </a:fld>
            <a:endParaRPr lang="en-US"/>
          </a:p>
        </p:txBody>
      </p:sp>
    </p:spTree>
    <p:extLst>
      <p:ext uri="{BB962C8B-B14F-4D97-AF65-F5344CB8AC3E}">
        <p14:creationId xmlns:p14="http://schemas.microsoft.com/office/powerpoint/2010/main" val="2364959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purpose of the 30 day HCY is for the child to have a more comprehensive exam than the initial exam provides in order to best determine the health needs of a particular child. </a:t>
            </a:r>
          </a:p>
          <a:p>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6</a:t>
            </a:fld>
            <a:endParaRPr lang="en-US"/>
          </a:p>
        </p:txBody>
      </p:sp>
    </p:spTree>
    <p:extLst>
      <p:ext uri="{BB962C8B-B14F-4D97-AF65-F5344CB8AC3E}">
        <p14:creationId xmlns:p14="http://schemas.microsoft.com/office/powerpoint/2010/main" val="3106427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Vision and Hearing exams are only needed if recommended by a physician.</a:t>
            </a:r>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7</a:t>
            </a:fld>
            <a:endParaRPr lang="en-US"/>
          </a:p>
        </p:txBody>
      </p:sp>
    </p:spTree>
    <p:extLst>
      <p:ext uri="{BB962C8B-B14F-4D97-AF65-F5344CB8AC3E}">
        <p14:creationId xmlns:p14="http://schemas.microsoft.com/office/powerpoint/2010/main" val="22308036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A child’s developing primary teeth (or “baby teeth”) are susceptible to decay as soon as they appear. This first visit provides the early opportunity to check existing teeth for decay and to assess any potential problems with the child’s gums, bite, oral tissues, and jaw. The dentist can provide guidance on baby bottle tooth decay, infant feeding practice, teething, pacifier habits, finger-sucking habits, and mouth cleaning.    </a:t>
            </a:r>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8</a:t>
            </a:fld>
            <a:endParaRPr lang="en-US"/>
          </a:p>
        </p:txBody>
      </p:sp>
    </p:spTree>
    <p:extLst>
      <p:ext uri="{BB962C8B-B14F-4D97-AF65-F5344CB8AC3E}">
        <p14:creationId xmlns:p14="http://schemas.microsoft.com/office/powerpoint/2010/main" val="305278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a:t>
            </a:r>
            <a:r>
              <a:rPr lang="en-US" baseline="0" dirty="0" smtClean="0"/>
              <a:t> a child is in the Children’s Division custody it is in the child’s, parents, resource providers and case managers best interests to have access to that child’s medical information and share that information with those individuals who are providing care. </a:t>
            </a:r>
            <a:r>
              <a:rPr lang="en-US" baseline="0" dirty="0" smtClean="0"/>
              <a:t>Sharing this information with resource providers is required by law, 210.566 Foster Parents’ Bill of Rights. The Children's Division and its contractors shall provide full access to the child's medical, psychological, and psychiatric records in its possession at the time of placement… </a:t>
            </a:r>
          </a:p>
          <a:p>
            <a:endParaRPr lang="en-US" baseline="0" dirty="0" smtClean="0"/>
          </a:p>
          <a:p>
            <a:r>
              <a:rPr lang="en-US" baseline="0" dirty="0" smtClean="0"/>
              <a:t>https://revisor.mo.gov/main/OneSection.aspx?section=210.566&amp;bid=11385&amp;hl=  </a:t>
            </a:r>
            <a:endParaRPr lang="en-US" baseline="0" dirty="0" smtClean="0"/>
          </a:p>
          <a:p>
            <a:endParaRPr lang="en-US" baseline="0" dirty="0" smtClean="0"/>
          </a:p>
          <a:p>
            <a:r>
              <a:rPr lang="en-US" baseline="0" dirty="0" smtClean="0"/>
              <a:t>This section will explain the Children’s Divisions medical forms and the intended purpose of the forms. </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These forms assist in the best practice of health care management for youth in foster care.  They provide a comprehensive medical history.  They will assist with improved medical management when shared with medical staff who provide care for our youth. </a:t>
            </a:r>
            <a:r>
              <a:rPr lang="en-US" baseline="0" dirty="0" smtClean="0"/>
              <a:t> Unfortunately children in foster care are likely to experience changes in their case managers as well as changes in their placement while in care. These forms serve as communication tools between members of the child’s team to help prevent any lapse in their health care management and assist in the team members in being proactive in addressing any health care needs. </a:t>
            </a:r>
            <a:endParaRPr lang="en-US" dirty="0" smtClean="0"/>
          </a:p>
          <a:p>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9</a:t>
            </a:fld>
            <a:endParaRPr lang="en-US"/>
          </a:p>
        </p:txBody>
      </p:sp>
    </p:spTree>
    <p:extLst>
      <p:ext uri="{BB962C8B-B14F-4D97-AF65-F5344CB8AC3E}">
        <p14:creationId xmlns:p14="http://schemas.microsoft.com/office/powerpoint/2010/main" val="33228264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CW-103 Child/Family Health and Developmental</a:t>
            </a:r>
            <a:r>
              <a:rPr lang="en-US" baseline="0" dirty="0" smtClean="0"/>
              <a:t> Assessment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CW103 is utilized to gather pertinent health history for the child and their parents</a:t>
            </a:r>
          </a:p>
          <a:p>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10</a:t>
            </a:fld>
            <a:endParaRPr lang="en-US"/>
          </a:p>
        </p:txBody>
      </p:sp>
    </p:spTree>
    <p:extLst>
      <p:ext uri="{BB962C8B-B14F-4D97-AF65-F5344CB8AC3E}">
        <p14:creationId xmlns:p14="http://schemas.microsoft.com/office/powerpoint/2010/main" val="8519225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CD-264 is the Health Care Information</a:t>
            </a:r>
            <a:r>
              <a:rPr lang="en-US" baseline="0" dirty="0" smtClean="0"/>
              <a:t> Summary form</a:t>
            </a:r>
          </a:p>
          <a:p>
            <a:endParaRPr lang="en-US" baseline="0" dirty="0" smtClean="0"/>
          </a:p>
          <a:p>
            <a:r>
              <a:rPr lang="en-US" baseline="0" dirty="0" smtClean="0"/>
              <a:t>To ensure a child's receives the best possible care the collection of comprehensive medical history is important and required by law. When a child is placed in alternative care the case worker placing the child will request pertinent medical information from the parents or other care givers to include information necessary to provide immediate care for the child.  Including present illness, other health concerns, allergies, pending appointments and current medications, if any. This information shall be given to  each new resource parent/placement using the CD264. </a:t>
            </a:r>
            <a:endParaRPr lang="en-US" dirty="0"/>
          </a:p>
        </p:txBody>
      </p:sp>
      <p:sp>
        <p:nvSpPr>
          <p:cNvPr id="4" name="Slide Number Placeholder 3"/>
          <p:cNvSpPr>
            <a:spLocks noGrp="1"/>
          </p:cNvSpPr>
          <p:nvPr>
            <p:ph type="sldNum" sz="quarter" idx="10"/>
          </p:nvPr>
        </p:nvSpPr>
        <p:spPr/>
        <p:txBody>
          <a:bodyPr/>
          <a:lstStyle/>
          <a:p>
            <a:fld id="{43049C03-0D6B-4724-8FAC-FAFD2364985C}" type="slidenum">
              <a:rPr lang="en-US" smtClean="0"/>
              <a:t>11</a:t>
            </a:fld>
            <a:endParaRPr lang="en-US"/>
          </a:p>
        </p:txBody>
      </p:sp>
    </p:spTree>
    <p:extLst>
      <p:ext uri="{BB962C8B-B14F-4D97-AF65-F5344CB8AC3E}">
        <p14:creationId xmlns:p14="http://schemas.microsoft.com/office/powerpoint/2010/main" val="3836345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3/12/2024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3/12/2024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3/12/2024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3/12/2024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3/12/2024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3/12/2024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3/12/2024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3/12/2024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3/12/2024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3/12/2024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3/12/2024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3/12/2024</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edica/Mandatory.Secondary%20Flowchart%2011.20%20FINAL.pdf"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mailto:MHD.PharmacyAdmin@dss.mo.gov"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downloads.aap.org/AAP/PDF/periodicity_schedule.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Resource Provider Training</a:t>
            </a:r>
            <a:endParaRPr lang="en-US" dirty="0"/>
          </a:p>
        </p:txBody>
      </p:sp>
      <p:sp>
        <p:nvSpPr>
          <p:cNvPr id="3" name="Subtitle 2"/>
          <p:cNvSpPr>
            <a:spLocks noGrp="1"/>
          </p:cNvSpPr>
          <p:nvPr>
            <p:ph type="subTitle" idx="1"/>
          </p:nvPr>
        </p:nvSpPr>
        <p:spPr/>
        <p:txBody>
          <a:bodyPr/>
          <a:lstStyle/>
          <a:p>
            <a:r>
              <a:rPr lang="en-US" dirty="0" smtClean="0"/>
              <a:t>2024 </a:t>
            </a:r>
          </a:p>
          <a:p>
            <a:r>
              <a:rPr lang="en-US" dirty="0" smtClean="0"/>
              <a:t>Training Code D170</a:t>
            </a:r>
            <a:endParaRPr lang="en-US" dirty="0"/>
          </a:p>
        </p:txBody>
      </p:sp>
    </p:spTree>
    <p:extLst>
      <p:ext uri="{BB962C8B-B14F-4D97-AF65-F5344CB8AC3E}">
        <p14:creationId xmlns:p14="http://schemas.microsoft.com/office/powerpoint/2010/main" val="23595241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CW 103 Child/Family health Development assessment</a:t>
            </a:r>
            <a:endParaRPr lang="en-US" dirty="0"/>
          </a:p>
        </p:txBody>
      </p:sp>
      <p:sp>
        <p:nvSpPr>
          <p:cNvPr id="3" name="Content Placeholder 2"/>
          <p:cNvSpPr>
            <a:spLocks noGrp="1"/>
          </p:cNvSpPr>
          <p:nvPr>
            <p:ph idx="1"/>
          </p:nvPr>
        </p:nvSpPr>
        <p:spPr/>
        <p:txBody>
          <a:bodyPr>
            <a:normAutofit/>
          </a:bodyPr>
          <a:lstStyle/>
          <a:p>
            <a:r>
              <a:rPr lang="en-US" dirty="0">
                <a:ea typeface="Cambria" panose="02040503050406030204" pitchFamily="18" charset="0"/>
                <a:cs typeface="Calibri" panose="020F0502020204030204" pitchFamily="34" charset="0"/>
              </a:rPr>
              <a:t>Provides detailed past medical history for child and </a:t>
            </a:r>
            <a:r>
              <a:rPr lang="en-US" dirty="0" smtClean="0">
                <a:ea typeface="Cambria" panose="02040503050406030204" pitchFamily="18" charset="0"/>
                <a:cs typeface="Calibri" panose="020F0502020204030204" pitchFamily="34" charset="0"/>
              </a:rPr>
              <a:t>parents.</a:t>
            </a:r>
            <a:endParaRPr lang="en-US" dirty="0">
              <a:ea typeface="Cambria" panose="02040503050406030204" pitchFamily="18" charset="0"/>
              <a:cs typeface="Calibri" panose="020F0502020204030204" pitchFamily="34" charset="0"/>
            </a:endParaRPr>
          </a:p>
          <a:p>
            <a:r>
              <a:rPr lang="en-US" dirty="0">
                <a:ea typeface="Cambria" panose="02040503050406030204" pitchFamily="18" charset="0"/>
                <a:cs typeface="Calibri" panose="020F0502020204030204" pitchFamily="34" charset="0"/>
              </a:rPr>
              <a:t>Gives a starting point in obtaining a medical history on a </a:t>
            </a:r>
            <a:r>
              <a:rPr lang="en-US" dirty="0" smtClean="0">
                <a:ea typeface="Cambria" panose="02040503050406030204" pitchFamily="18" charset="0"/>
                <a:cs typeface="Calibri" panose="020F0502020204030204" pitchFamily="34" charset="0"/>
              </a:rPr>
              <a:t>youth.</a:t>
            </a:r>
            <a:endParaRPr lang="en-US" dirty="0">
              <a:ea typeface="Cambria" panose="02040503050406030204" pitchFamily="18" charset="0"/>
              <a:cs typeface="Calibri" panose="020F0502020204030204" pitchFamily="34" charset="0"/>
            </a:endParaRPr>
          </a:p>
          <a:p>
            <a:r>
              <a:rPr lang="en-US" dirty="0">
                <a:ea typeface="Cambria" panose="02040503050406030204" pitchFamily="18" charset="0"/>
                <a:cs typeface="Calibri" panose="020F0502020204030204" pitchFamily="34" charset="0"/>
              </a:rPr>
              <a:t>Provides information on past </a:t>
            </a:r>
            <a:r>
              <a:rPr lang="en-US" dirty="0" smtClean="0">
                <a:ea typeface="Cambria" panose="02040503050406030204" pitchFamily="18" charset="0"/>
                <a:cs typeface="Calibri" panose="020F0502020204030204" pitchFamily="34" charset="0"/>
              </a:rPr>
              <a:t>medications and medical events as applicable. </a:t>
            </a:r>
            <a:endParaRPr lang="en-US" dirty="0">
              <a:ea typeface="Cambria" panose="02040503050406030204" pitchFamily="18" charset="0"/>
              <a:cs typeface="Calibri" panose="020F0502020204030204" pitchFamily="34" charset="0"/>
            </a:endParaRPr>
          </a:p>
          <a:p>
            <a:r>
              <a:rPr lang="en-US" dirty="0" smtClean="0">
                <a:cs typeface="Calibri" panose="020F0502020204030204" pitchFamily="34" charset="0"/>
              </a:rPr>
              <a:t>Ideally this form is completed by the child’s parents when the child initially enters care. </a:t>
            </a:r>
          </a:p>
          <a:p>
            <a:r>
              <a:rPr lang="en-US" dirty="0" smtClean="0">
                <a:cs typeface="Calibri" panose="020F0502020204030204" pitchFamily="34" charset="0"/>
              </a:rPr>
              <a:t>A copy of the CW 103 should be given to the resource provider within 30 days of a child’s initial placement into foster care and within 72 hours for subsequent placements. Subsequent placements should receive an updated form. </a:t>
            </a:r>
            <a:endParaRPr lang="en-US" dirty="0">
              <a:cs typeface="Calibri" panose="020F0502020204030204" pitchFamily="34" charset="0"/>
            </a:endParaRPr>
          </a:p>
        </p:txBody>
      </p:sp>
    </p:spTree>
    <p:extLst>
      <p:ext uri="{BB962C8B-B14F-4D97-AF65-F5344CB8AC3E}">
        <p14:creationId xmlns:p14="http://schemas.microsoft.com/office/powerpoint/2010/main" val="4251351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CD 264 Health Care information summary</a:t>
            </a:r>
            <a:endParaRPr lang="en-US" dirty="0"/>
          </a:p>
        </p:txBody>
      </p:sp>
      <p:sp>
        <p:nvSpPr>
          <p:cNvPr id="3" name="Content Placeholder 2"/>
          <p:cNvSpPr>
            <a:spLocks noGrp="1"/>
          </p:cNvSpPr>
          <p:nvPr>
            <p:ph idx="1"/>
          </p:nvPr>
        </p:nvSpPr>
        <p:spPr/>
        <p:txBody>
          <a:bodyPr>
            <a:normAutofit fontScale="92500" lnSpcReduction="20000"/>
          </a:bodyPr>
          <a:lstStyle/>
          <a:p>
            <a:r>
              <a:rPr lang="en-US" dirty="0">
                <a:ea typeface="Cambria" panose="02040503050406030204" pitchFamily="18" charset="0"/>
              </a:rPr>
              <a:t>Provides current information about the child’s medical providers, medications/dosages, and upcoming medical </a:t>
            </a:r>
            <a:r>
              <a:rPr lang="en-US" dirty="0" smtClean="0">
                <a:ea typeface="Cambria" panose="02040503050406030204" pitchFamily="18" charset="0"/>
              </a:rPr>
              <a:t>appointments. </a:t>
            </a:r>
            <a:endParaRPr lang="en-US" dirty="0">
              <a:ea typeface="Cambria" panose="02040503050406030204" pitchFamily="18" charset="0"/>
            </a:endParaRPr>
          </a:p>
          <a:p>
            <a:r>
              <a:rPr lang="en-US" dirty="0">
                <a:ea typeface="Cambria" panose="02040503050406030204" pitchFamily="18" charset="0"/>
              </a:rPr>
              <a:t>Communicates to the resource provider about important health information about the </a:t>
            </a:r>
            <a:r>
              <a:rPr lang="en-US" dirty="0" smtClean="0">
                <a:ea typeface="Cambria" panose="02040503050406030204" pitchFamily="18" charset="0"/>
              </a:rPr>
              <a:t>child. </a:t>
            </a:r>
            <a:endParaRPr lang="en-US" dirty="0">
              <a:ea typeface="Cambria" panose="02040503050406030204" pitchFamily="18" charset="0"/>
            </a:endParaRPr>
          </a:p>
          <a:p>
            <a:r>
              <a:rPr lang="en-US" dirty="0">
                <a:ea typeface="Cambria" panose="02040503050406030204" pitchFamily="18" charset="0"/>
              </a:rPr>
              <a:t>Provides a summary of important medical information when </a:t>
            </a:r>
            <a:r>
              <a:rPr lang="en-US" dirty="0" smtClean="0">
                <a:ea typeface="Cambria" panose="02040503050406030204" pitchFamily="18" charset="0"/>
              </a:rPr>
              <a:t>a child changes placements. </a:t>
            </a:r>
          </a:p>
          <a:p>
            <a:r>
              <a:rPr lang="en-US" dirty="0" smtClean="0">
                <a:ea typeface="Cambria" panose="02040503050406030204" pitchFamily="18" charset="0"/>
              </a:rPr>
              <a:t>It is the responsibility of the case manager to complete this form.</a:t>
            </a:r>
          </a:p>
          <a:p>
            <a:r>
              <a:rPr lang="en-US" dirty="0" smtClean="0">
                <a:ea typeface="Cambria" panose="02040503050406030204" pitchFamily="18" charset="0"/>
              </a:rPr>
              <a:t> </a:t>
            </a:r>
            <a:r>
              <a:rPr lang="en-US" dirty="0"/>
              <a:t>A copy of the </a:t>
            </a:r>
            <a:r>
              <a:rPr lang="en-US" dirty="0" smtClean="0"/>
              <a:t>CD 264 should </a:t>
            </a:r>
            <a:r>
              <a:rPr lang="en-US" dirty="0"/>
              <a:t>be given to the resource provider within </a:t>
            </a:r>
            <a:r>
              <a:rPr lang="en-US" dirty="0" smtClean="0"/>
              <a:t>72 hours whenever possible but not later than 30 days following for a child’s first placement.  </a:t>
            </a:r>
            <a:endParaRPr lang="en-US" dirty="0"/>
          </a:p>
          <a:p>
            <a:r>
              <a:rPr lang="en-US" dirty="0" smtClean="0"/>
              <a:t>An updated copy of the CD 264 should be provided to the resource provider within 72 hours for all placement changes.</a:t>
            </a:r>
            <a:endParaRPr lang="en-US" dirty="0"/>
          </a:p>
          <a:p>
            <a:endParaRPr lang="en-US" dirty="0">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650872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CD 265 Monthly Medical Log</a:t>
            </a:r>
            <a:endParaRPr lang="en-US" dirty="0"/>
          </a:p>
        </p:txBody>
      </p:sp>
      <p:sp>
        <p:nvSpPr>
          <p:cNvPr id="3" name="Content Placeholder 2"/>
          <p:cNvSpPr>
            <a:spLocks noGrp="1"/>
          </p:cNvSpPr>
          <p:nvPr>
            <p:ph idx="1"/>
          </p:nvPr>
        </p:nvSpPr>
        <p:spPr/>
        <p:txBody>
          <a:bodyPr>
            <a:normAutofit lnSpcReduction="10000"/>
          </a:bodyPr>
          <a:lstStyle/>
          <a:p>
            <a:r>
              <a:rPr lang="en-US" dirty="0" smtClean="0"/>
              <a:t>The CD 265 was </a:t>
            </a:r>
            <a:r>
              <a:rPr lang="en-US" dirty="0"/>
              <a:t>created to assist the resource provider </a:t>
            </a:r>
            <a:r>
              <a:rPr lang="en-US" dirty="0" smtClean="0"/>
              <a:t>in </a:t>
            </a:r>
            <a:r>
              <a:rPr lang="en-US" dirty="0"/>
              <a:t>documenting health related needs, informed consent decisions for routine care, medications, and appointments regarding the child</a:t>
            </a:r>
            <a:r>
              <a:rPr lang="en-US" dirty="0" smtClean="0"/>
              <a:t>.</a:t>
            </a:r>
          </a:p>
          <a:p>
            <a:r>
              <a:rPr lang="en-US" dirty="0"/>
              <a:t>The CD-265 also offers an opportunity for the resource provider to provide information about the child’s progress and needs related to the child’s health</a:t>
            </a:r>
            <a:r>
              <a:rPr lang="en-US" dirty="0" smtClean="0"/>
              <a:t>.</a:t>
            </a:r>
          </a:p>
          <a:p>
            <a:r>
              <a:rPr lang="en-US" dirty="0" smtClean="0"/>
              <a:t>It is the responsibility of the resource provider to complete this form monthly </a:t>
            </a:r>
            <a:r>
              <a:rPr lang="en-US" dirty="0"/>
              <a:t>and </a:t>
            </a:r>
            <a:r>
              <a:rPr lang="en-US" dirty="0" smtClean="0"/>
              <a:t>submit to </a:t>
            </a:r>
            <a:r>
              <a:rPr lang="en-US" dirty="0"/>
              <a:t>the case </a:t>
            </a:r>
            <a:r>
              <a:rPr lang="en-US" dirty="0" smtClean="0"/>
              <a:t>manager monthly, </a:t>
            </a:r>
            <a:r>
              <a:rPr lang="en-US" dirty="0"/>
              <a:t>primarily during the case manager’s visit with the child in the child’s placement</a:t>
            </a:r>
            <a:r>
              <a:rPr lang="en-US" dirty="0" smtClean="0"/>
              <a:t>.</a:t>
            </a:r>
          </a:p>
          <a:p>
            <a:r>
              <a:rPr lang="en-US" dirty="0" smtClean="0"/>
              <a:t>Copies of all previously completed CD 265’s are to be give to any subsequent resource providers within 72 hours of placement. </a:t>
            </a:r>
            <a:endParaRPr lang="en-US" dirty="0"/>
          </a:p>
        </p:txBody>
      </p:sp>
    </p:spTree>
    <p:extLst>
      <p:ext uri="{BB962C8B-B14F-4D97-AF65-F5344CB8AC3E}">
        <p14:creationId xmlns:p14="http://schemas.microsoft.com/office/powerpoint/2010/main" val="619772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CD 265 continued</a:t>
            </a:r>
            <a:endParaRPr lang="en-US" dirty="0"/>
          </a:p>
        </p:txBody>
      </p:sp>
      <p:sp>
        <p:nvSpPr>
          <p:cNvPr id="3" name="Content Placeholder 2"/>
          <p:cNvSpPr>
            <a:spLocks noGrp="1"/>
          </p:cNvSpPr>
          <p:nvPr>
            <p:ph idx="1"/>
          </p:nvPr>
        </p:nvSpPr>
        <p:spPr/>
        <p:txBody>
          <a:bodyPr/>
          <a:lstStyle/>
          <a:p>
            <a:r>
              <a:rPr lang="en-US" dirty="0" smtClean="0"/>
              <a:t>The log should record illnesses, medical events, and all medications administered (the amount given) to the child.</a:t>
            </a:r>
          </a:p>
          <a:p>
            <a:r>
              <a:rPr lang="en-US" dirty="0" smtClean="0"/>
              <a:t>Visits to physicians/therapists (if applicable), the purpose of the visit and any upcoming appointments.</a:t>
            </a:r>
          </a:p>
          <a:p>
            <a:r>
              <a:rPr lang="en-US" dirty="0" smtClean="0"/>
              <a:t>The form needs to be completed in its entirety each month.</a:t>
            </a:r>
          </a:p>
          <a:p>
            <a:r>
              <a:rPr lang="en-US" dirty="0" smtClean="0"/>
              <a:t>Resource providers should record the child’s weight and date the weight was taken each month. </a:t>
            </a:r>
            <a:r>
              <a:rPr lang="en-US" dirty="0"/>
              <a:t> </a:t>
            </a:r>
            <a:r>
              <a:rPr lang="en-US" dirty="0" smtClean="0"/>
              <a:t>The child can be weighed on a home scale.  This information is required to determine if medication dosages are excessive or not and if a review is needed from the Center For Excellence. </a:t>
            </a:r>
            <a:endParaRPr lang="en-US" dirty="0"/>
          </a:p>
        </p:txBody>
      </p:sp>
    </p:spTree>
    <p:extLst>
      <p:ext uri="{BB962C8B-B14F-4D97-AF65-F5344CB8AC3E}">
        <p14:creationId xmlns:p14="http://schemas.microsoft.com/office/powerpoint/2010/main" val="35542324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Frequently Asked questions</a:t>
            </a:r>
            <a:endParaRPr lang="en-US" dirty="0"/>
          </a:p>
        </p:txBody>
      </p:sp>
      <p:sp>
        <p:nvSpPr>
          <p:cNvPr id="3" name="Content Placeholder 2"/>
          <p:cNvSpPr>
            <a:spLocks noGrp="1"/>
          </p:cNvSpPr>
          <p:nvPr>
            <p:ph idx="1"/>
          </p:nvPr>
        </p:nvSpPr>
        <p:spPr>
          <a:xfrm>
            <a:off x="2231136" y="2278966"/>
            <a:ext cx="7729728" cy="4360985"/>
          </a:xfrm>
        </p:spPr>
        <p:txBody>
          <a:bodyPr>
            <a:normAutofit fontScale="85000" lnSpcReduction="10000"/>
          </a:bodyPr>
          <a:lstStyle/>
          <a:p>
            <a:pPr marL="285750" indent="-285750"/>
            <a:r>
              <a:rPr lang="en-US" b="1" dirty="0">
                <a:solidFill>
                  <a:schemeClr val="tx1"/>
                </a:solidFill>
              </a:rPr>
              <a:t>Do I need to fill out the CD-265 every month if there are no appointments?</a:t>
            </a:r>
          </a:p>
          <a:p>
            <a:endParaRPr lang="en-US" dirty="0">
              <a:solidFill>
                <a:schemeClr val="tx1"/>
              </a:solidFill>
            </a:endParaRPr>
          </a:p>
          <a:p>
            <a:pPr marL="1657350" lvl="3" indent="-285750">
              <a:buFont typeface="Courier New" panose="02070309020205020404" pitchFamily="49" charset="0"/>
              <a:buChar char="o"/>
            </a:pPr>
            <a:r>
              <a:rPr lang="en-US" dirty="0">
                <a:solidFill>
                  <a:schemeClr val="tx1"/>
                </a:solidFill>
              </a:rPr>
              <a:t>YES! It is your responsibility to make sure the CD-265 is updated monthly even if there is no new information </a:t>
            </a:r>
          </a:p>
          <a:p>
            <a:endParaRPr lang="en-US" dirty="0">
              <a:solidFill>
                <a:schemeClr val="tx1"/>
              </a:solidFill>
            </a:endParaRPr>
          </a:p>
          <a:p>
            <a:pPr marL="285750" indent="-285750"/>
            <a:r>
              <a:rPr lang="en-US" b="1" dirty="0">
                <a:solidFill>
                  <a:schemeClr val="tx1"/>
                </a:solidFill>
              </a:rPr>
              <a:t>Who can I contact if I have questions completing the CD 265?</a:t>
            </a:r>
          </a:p>
          <a:p>
            <a:pPr lvl="3"/>
            <a:endParaRPr lang="en-US" dirty="0">
              <a:solidFill>
                <a:schemeClr val="tx1"/>
              </a:solidFill>
            </a:endParaRPr>
          </a:p>
          <a:p>
            <a:pPr marL="1657350" lvl="3" indent="-285750">
              <a:buFont typeface="Courier New" panose="02070309020205020404" pitchFamily="49" charset="0"/>
              <a:buChar char="o"/>
            </a:pPr>
            <a:r>
              <a:rPr lang="en-US" dirty="0">
                <a:solidFill>
                  <a:schemeClr val="tx1"/>
                </a:solidFill>
              </a:rPr>
              <a:t>You can contact the youth’s case manager, your licensing worker or a Health Information </a:t>
            </a:r>
            <a:r>
              <a:rPr lang="en-US" dirty="0" smtClean="0">
                <a:solidFill>
                  <a:schemeClr val="tx1"/>
                </a:solidFill>
              </a:rPr>
              <a:t>Specialist </a:t>
            </a:r>
            <a:endParaRPr lang="en-US" dirty="0">
              <a:solidFill>
                <a:schemeClr val="tx1"/>
              </a:solidFill>
            </a:endParaRPr>
          </a:p>
          <a:p>
            <a:endParaRPr lang="en-US" dirty="0">
              <a:solidFill>
                <a:schemeClr val="tx1"/>
              </a:solidFill>
            </a:endParaRPr>
          </a:p>
          <a:p>
            <a:pPr marL="285750" indent="-285750"/>
            <a:r>
              <a:rPr lang="en-US" b="1" dirty="0">
                <a:solidFill>
                  <a:schemeClr val="tx1"/>
                </a:solidFill>
              </a:rPr>
              <a:t>How often does the CD 265 need to be completed and sent to the case manager?</a:t>
            </a:r>
          </a:p>
          <a:p>
            <a:endParaRPr lang="en-US" dirty="0">
              <a:solidFill>
                <a:schemeClr val="tx1"/>
              </a:solidFill>
            </a:endParaRPr>
          </a:p>
          <a:p>
            <a:pPr marL="1657350" lvl="3" indent="-285750">
              <a:buFont typeface="Courier New" panose="02070309020205020404" pitchFamily="49" charset="0"/>
              <a:buChar char="o"/>
            </a:pPr>
            <a:r>
              <a:rPr lang="en-US" dirty="0">
                <a:solidFill>
                  <a:schemeClr val="tx1"/>
                </a:solidFill>
              </a:rPr>
              <a:t>Every child, Every month forms need to be filled out or updated and sent to the case manager</a:t>
            </a:r>
          </a:p>
          <a:p>
            <a:endParaRPr lang="en-US" dirty="0"/>
          </a:p>
        </p:txBody>
      </p:sp>
    </p:spTree>
    <p:extLst>
      <p:ext uri="{BB962C8B-B14F-4D97-AF65-F5344CB8AC3E}">
        <p14:creationId xmlns:p14="http://schemas.microsoft.com/office/powerpoint/2010/main" val="2457198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Consent</a:t>
            </a:r>
            <a:endParaRPr lang="en-US" dirty="0"/>
          </a:p>
        </p:txBody>
      </p:sp>
      <p:sp>
        <p:nvSpPr>
          <p:cNvPr id="3" name="Content Placeholder 2"/>
          <p:cNvSpPr>
            <a:spLocks noGrp="1"/>
          </p:cNvSpPr>
          <p:nvPr>
            <p:ph idx="1"/>
          </p:nvPr>
        </p:nvSpPr>
        <p:spPr/>
        <p:txBody>
          <a:bodyPr>
            <a:normAutofit/>
          </a:bodyPr>
          <a:lstStyle/>
          <a:p>
            <a:r>
              <a:rPr lang="en-US" dirty="0"/>
              <a:t>Medical Consenter is a person who makes medical decisions for a child in CD custody. </a:t>
            </a:r>
            <a:endParaRPr lang="en-US" dirty="0" smtClean="0"/>
          </a:p>
          <a:p>
            <a:r>
              <a:rPr lang="en-US" dirty="0" smtClean="0"/>
              <a:t>When a child is in state custody, resource providers can give permission for any routine medical treatment for a child in their care, like:</a:t>
            </a:r>
          </a:p>
          <a:p>
            <a:pPr lvl="3"/>
            <a:r>
              <a:rPr lang="en-US" dirty="0" smtClean="0"/>
              <a:t>Preventative care</a:t>
            </a:r>
          </a:p>
          <a:p>
            <a:pPr lvl="3"/>
            <a:r>
              <a:rPr lang="en-US" dirty="0" smtClean="0"/>
              <a:t>Dental appointments</a:t>
            </a:r>
          </a:p>
          <a:p>
            <a:pPr lvl="3"/>
            <a:r>
              <a:rPr lang="en-US" dirty="0" smtClean="0"/>
              <a:t>Immunizations</a:t>
            </a:r>
          </a:p>
          <a:p>
            <a:pPr lvl="3"/>
            <a:endParaRPr lang="en-US" dirty="0"/>
          </a:p>
          <a:p>
            <a:endParaRPr lang="en-US" dirty="0"/>
          </a:p>
        </p:txBody>
      </p:sp>
    </p:spTree>
    <p:extLst>
      <p:ext uri="{BB962C8B-B14F-4D97-AF65-F5344CB8AC3E}">
        <p14:creationId xmlns:p14="http://schemas.microsoft.com/office/powerpoint/2010/main" val="29241091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Consent continued</a:t>
            </a:r>
            <a:endParaRPr lang="en-US" dirty="0"/>
          </a:p>
        </p:txBody>
      </p:sp>
      <p:sp>
        <p:nvSpPr>
          <p:cNvPr id="3" name="Content Placeholder 2"/>
          <p:cNvSpPr>
            <a:spLocks noGrp="1"/>
          </p:cNvSpPr>
          <p:nvPr>
            <p:ph idx="1"/>
          </p:nvPr>
        </p:nvSpPr>
        <p:spPr/>
        <p:txBody>
          <a:bodyPr/>
          <a:lstStyle/>
          <a:p>
            <a:r>
              <a:rPr lang="en-US" dirty="0" smtClean="0"/>
              <a:t>The Children’s Division must give permission for anything beyond routine care, like: </a:t>
            </a:r>
          </a:p>
          <a:p>
            <a:pPr lvl="2"/>
            <a:r>
              <a:rPr lang="en-US" dirty="0" smtClean="0"/>
              <a:t>Surgeries</a:t>
            </a:r>
          </a:p>
          <a:p>
            <a:pPr lvl="2"/>
            <a:r>
              <a:rPr lang="en-US" dirty="0" smtClean="0"/>
              <a:t>Hospitalizations</a:t>
            </a:r>
          </a:p>
          <a:p>
            <a:pPr lvl="2"/>
            <a:r>
              <a:rPr lang="en-US" dirty="0" smtClean="0"/>
              <a:t>Certain dental procedures</a:t>
            </a:r>
          </a:p>
          <a:p>
            <a:pPr lvl="2"/>
            <a:r>
              <a:rPr lang="en-US" dirty="0" smtClean="0"/>
              <a:t>Medical testing</a:t>
            </a:r>
          </a:p>
          <a:p>
            <a:pPr lvl="2"/>
            <a:r>
              <a:rPr lang="en-US" dirty="0" smtClean="0"/>
              <a:t>Behavioral therapy</a:t>
            </a:r>
          </a:p>
          <a:p>
            <a:pPr lvl="2"/>
            <a:r>
              <a:rPr lang="en-US" dirty="0" smtClean="0"/>
              <a:t>Psychiatric treatment (including psychotropic medication prescriptions)</a:t>
            </a:r>
            <a:endParaRPr lang="en-US" dirty="0"/>
          </a:p>
        </p:txBody>
      </p:sp>
    </p:spTree>
    <p:extLst>
      <p:ext uri="{BB962C8B-B14F-4D97-AF65-F5344CB8AC3E}">
        <p14:creationId xmlns:p14="http://schemas.microsoft.com/office/powerpoint/2010/main" val="28912315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a:t>
            </a:r>
            <a:endParaRPr lang="en-US" dirty="0"/>
          </a:p>
        </p:txBody>
      </p:sp>
      <p:sp>
        <p:nvSpPr>
          <p:cNvPr id="3" name="Content Placeholder 2"/>
          <p:cNvSpPr>
            <a:spLocks noGrp="1"/>
          </p:cNvSpPr>
          <p:nvPr>
            <p:ph idx="1"/>
          </p:nvPr>
        </p:nvSpPr>
        <p:spPr>
          <a:xfrm>
            <a:off x="2231136" y="2638044"/>
            <a:ext cx="7729728" cy="3734621"/>
          </a:xfrm>
        </p:spPr>
        <p:txBody>
          <a:bodyPr>
            <a:normAutofit/>
          </a:bodyPr>
          <a:lstStyle/>
          <a:p>
            <a:r>
              <a:rPr lang="en-US" dirty="0"/>
              <a:t>Agreement to any medical or behavioral health treatment</a:t>
            </a:r>
          </a:p>
          <a:p>
            <a:r>
              <a:rPr lang="en-US" dirty="0"/>
              <a:t>Decision is made based on what is best for the child without undue influence</a:t>
            </a:r>
          </a:p>
          <a:p>
            <a:r>
              <a:rPr lang="en-US" dirty="0" smtClean="0"/>
              <a:t>Children’s </a:t>
            </a:r>
            <a:r>
              <a:rPr lang="en-US" dirty="0"/>
              <a:t>Division case manager is the consenter for </a:t>
            </a:r>
            <a:r>
              <a:rPr lang="en-US" dirty="0" smtClean="0"/>
              <a:t>behavioral </a:t>
            </a:r>
            <a:r>
              <a:rPr lang="en-US" dirty="0"/>
              <a:t>health care for children in care.  </a:t>
            </a:r>
          </a:p>
          <a:p>
            <a:r>
              <a:rPr lang="en-US" dirty="0"/>
              <a:t>Decision can only be made after the following: </a:t>
            </a:r>
          </a:p>
          <a:p>
            <a:pPr lvl="1"/>
            <a:r>
              <a:rPr lang="en-US" dirty="0"/>
              <a:t>Having the opportunity to consider the risks and benefits of the recommended treatment.  </a:t>
            </a:r>
          </a:p>
          <a:p>
            <a:pPr lvl="1"/>
            <a:r>
              <a:rPr lang="en-US" dirty="0"/>
              <a:t>Engaging the youth and parent(s) in the decision</a:t>
            </a:r>
          </a:p>
          <a:p>
            <a:pPr lvl="1"/>
            <a:r>
              <a:rPr lang="en-US" dirty="0"/>
              <a:t>Determining if a secondary or mandatory review is needed</a:t>
            </a:r>
          </a:p>
          <a:p>
            <a:endParaRPr lang="en-US" dirty="0"/>
          </a:p>
          <a:p>
            <a:endParaRPr lang="en-US" dirty="0"/>
          </a:p>
        </p:txBody>
      </p:sp>
    </p:spTree>
    <p:extLst>
      <p:ext uri="{BB962C8B-B14F-4D97-AF65-F5344CB8AC3E}">
        <p14:creationId xmlns:p14="http://schemas.microsoft.com/office/powerpoint/2010/main" val="22533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 Consenter</a:t>
            </a:r>
            <a:endParaRPr lang="en-US" dirty="0"/>
          </a:p>
        </p:txBody>
      </p:sp>
      <p:sp>
        <p:nvSpPr>
          <p:cNvPr id="3" name="Content Placeholder 2"/>
          <p:cNvSpPr>
            <a:spLocks noGrp="1"/>
          </p:cNvSpPr>
          <p:nvPr>
            <p:ph idx="1"/>
          </p:nvPr>
        </p:nvSpPr>
        <p:spPr/>
        <p:txBody>
          <a:bodyPr>
            <a:normAutofit lnSpcReduction="10000"/>
          </a:bodyPr>
          <a:lstStyle/>
          <a:p>
            <a:r>
              <a:rPr lang="en-US" dirty="0" smtClean="0"/>
              <a:t>Any member of the child’s Family Support Team can ask to give permission (consent) for a child’s medical care, including psychotropic medication</a:t>
            </a:r>
            <a:r>
              <a:rPr lang="en-US" dirty="0" smtClean="0"/>
              <a:t>. This includes the child’s resource provider.</a:t>
            </a:r>
            <a:endParaRPr lang="en-US" dirty="0" smtClean="0"/>
          </a:p>
          <a:p>
            <a:r>
              <a:rPr lang="en-US" dirty="0" smtClean="0"/>
              <a:t>The interested person would contact the child’s case manager.  Children’s Division may ask for the request in writing. </a:t>
            </a:r>
          </a:p>
          <a:p>
            <a:r>
              <a:rPr lang="en-US" dirty="0" smtClean="0"/>
              <a:t>Children’s Division will let the court know of the request as soon as they are able and ask that the interested person have a chance to be heard by the court. </a:t>
            </a:r>
          </a:p>
          <a:p>
            <a:r>
              <a:rPr lang="en-US" dirty="0" smtClean="0"/>
              <a:t>The final decision granting someone as an alternative consenter lies with the court. </a:t>
            </a:r>
            <a:endParaRPr lang="en-US" dirty="0"/>
          </a:p>
        </p:txBody>
      </p:sp>
    </p:spTree>
    <p:extLst>
      <p:ext uri="{BB962C8B-B14F-4D97-AF65-F5344CB8AC3E}">
        <p14:creationId xmlns:p14="http://schemas.microsoft.com/office/powerpoint/2010/main" val="42677963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 Provider Responsibilities</a:t>
            </a:r>
            <a:endParaRPr lang="en-US" dirty="0"/>
          </a:p>
        </p:txBody>
      </p:sp>
      <p:sp>
        <p:nvSpPr>
          <p:cNvPr id="3" name="Content Placeholder 2"/>
          <p:cNvSpPr>
            <a:spLocks noGrp="1"/>
          </p:cNvSpPr>
          <p:nvPr>
            <p:ph idx="1"/>
          </p:nvPr>
        </p:nvSpPr>
        <p:spPr/>
        <p:txBody>
          <a:bodyPr/>
          <a:lstStyle/>
          <a:p>
            <a:r>
              <a:rPr lang="en-US" dirty="0" smtClean="0"/>
              <a:t>Provide the case manager a summary of the child’s medical care.</a:t>
            </a:r>
          </a:p>
          <a:p>
            <a:pPr lvl="2"/>
            <a:r>
              <a:rPr lang="en-US" dirty="0" smtClean="0"/>
              <a:t>Give regular updates on the child’s medical and behavioral health.</a:t>
            </a:r>
          </a:p>
          <a:p>
            <a:pPr lvl="2"/>
            <a:r>
              <a:rPr lang="en-US" dirty="0" smtClean="0"/>
              <a:t>Complete the Monthly Medical Log (CD-265)</a:t>
            </a:r>
          </a:p>
          <a:p>
            <a:r>
              <a:rPr lang="en-US" dirty="0" smtClean="0"/>
              <a:t>Inform the case manager promptly about any serious medical condition.</a:t>
            </a:r>
          </a:p>
          <a:p>
            <a:r>
              <a:rPr lang="en-US" dirty="0" smtClean="0"/>
              <a:t>Promptly communicate about changes in the psychotropic medication dosage prior to administration.</a:t>
            </a:r>
          </a:p>
          <a:p>
            <a:endParaRPr lang="en-US" dirty="0"/>
          </a:p>
        </p:txBody>
      </p:sp>
    </p:spTree>
    <p:extLst>
      <p:ext uri="{BB962C8B-B14F-4D97-AF65-F5344CB8AC3E}">
        <p14:creationId xmlns:p14="http://schemas.microsoft.com/office/powerpoint/2010/main" val="3988894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Medical Needs/Requirements Overview</a:t>
            </a:r>
          </a:p>
          <a:p>
            <a:r>
              <a:rPr lang="en-US" dirty="0" smtClean="0"/>
              <a:t>Forms</a:t>
            </a:r>
          </a:p>
          <a:p>
            <a:r>
              <a:rPr lang="en-US" dirty="0"/>
              <a:t>Informed Consent </a:t>
            </a:r>
            <a:endParaRPr lang="en-US" dirty="0" smtClean="0"/>
          </a:p>
          <a:p>
            <a:r>
              <a:rPr lang="en-US" dirty="0" smtClean="0"/>
              <a:t>Alternative Consenter</a:t>
            </a:r>
          </a:p>
          <a:p>
            <a:r>
              <a:rPr lang="en-US" dirty="0"/>
              <a:t>Pharmacy Information</a:t>
            </a:r>
          </a:p>
          <a:p>
            <a:endParaRPr lang="en-US" dirty="0"/>
          </a:p>
        </p:txBody>
      </p:sp>
    </p:spTree>
    <p:extLst>
      <p:ext uri="{BB962C8B-B14F-4D97-AF65-F5344CB8AC3E}">
        <p14:creationId xmlns:p14="http://schemas.microsoft.com/office/powerpoint/2010/main" val="9268218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manager responsibilities Prior to informed consent</a:t>
            </a:r>
            <a:endParaRPr lang="en-US" dirty="0"/>
          </a:p>
        </p:txBody>
      </p:sp>
      <p:sp>
        <p:nvSpPr>
          <p:cNvPr id="3" name="Content Placeholder 2"/>
          <p:cNvSpPr>
            <a:spLocks noGrp="1"/>
          </p:cNvSpPr>
          <p:nvPr>
            <p:ph idx="1"/>
          </p:nvPr>
        </p:nvSpPr>
        <p:spPr/>
        <p:txBody>
          <a:bodyPr/>
          <a:lstStyle/>
          <a:p>
            <a:r>
              <a:rPr lang="en-US" dirty="0"/>
              <a:t>Prior to beginning a psychotropic medication for youth in care, case managers shall:</a:t>
            </a:r>
          </a:p>
          <a:p>
            <a:pPr lvl="1"/>
            <a:r>
              <a:rPr lang="en-US" dirty="0"/>
              <a:t>Ensure the youth is utilizing non-pharmacological interventions such as therapy, skills building, </a:t>
            </a:r>
            <a:r>
              <a:rPr lang="en-US" dirty="0" smtClean="0"/>
              <a:t>sleep hygiene, </a:t>
            </a:r>
            <a:r>
              <a:rPr lang="en-US" dirty="0"/>
              <a:t>etc.</a:t>
            </a:r>
          </a:p>
          <a:p>
            <a:pPr lvl="1"/>
            <a:r>
              <a:rPr lang="en-US" dirty="0"/>
              <a:t>Ensure the youth has had a </a:t>
            </a:r>
            <a:r>
              <a:rPr lang="en-US" dirty="0" smtClean="0"/>
              <a:t>mental </a:t>
            </a:r>
            <a:r>
              <a:rPr lang="en-US" dirty="0"/>
              <a:t>health assessment, with a DSM-based diagnosis, documented in the case record.</a:t>
            </a:r>
          </a:p>
          <a:p>
            <a:pPr lvl="1"/>
            <a:r>
              <a:rPr lang="en-US" dirty="0"/>
              <a:t>Attend the initial appointments for psychiatric assessment or care</a:t>
            </a:r>
          </a:p>
          <a:p>
            <a:pPr lvl="1"/>
            <a:r>
              <a:rPr lang="en-US" dirty="0"/>
              <a:t>Obtain necessary information regarding the </a:t>
            </a:r>
            <a:r>
              <a:rPr lang="en-US" dirty="0" smtClean="0"/>
              <a:t>prescribers recommendation for treatment.</a:t>
            </a:r>
            <a:endParaRPr lang="en-US" dirty="0"/>
          </a:p>
          <a:p>
            <a:endParaRPr lang="en-US" dirty="0"/>
          </a:p>
        </p:txBody>
      </p:sp>
    </p:spTree>
    <p:extLst>
      <p:ext uri="{BB962C8B-B14F-4D97-AF65-F5344CB8AC3E}">
        <p14:creationId xmlns:p14="http://schemas.microsoft.com/office/powerpoint/2010/main" val="8307102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manager responsibilities Engaging the Parents</a:t>
            </a:r>
            <a:endParaRPr lang="en-US" dirty="0"/>
          </a:p>
        </p:txBody>
      </p:sp>
      <p:sp>
        <p:nvSpPr>
          <p:cNvPr id="3" name="Content Placeholder 2"/>
          <p:cNvSpPr>
            <a:spLocks noGrp="1"/>
          </p:cNvSpPr>
          <p:nvPr>
            <p:ph idx="1"/>
          </p:nvPr>
        </p:nvSpPr>
        <p:spPr/>
        <p:txBody>
          <a:bodyPr/>
          <a:lstStyle/>
          <a:p>
            <a:r>
              <a:rPr lang="en-US" dirty="0" smtClean="0"/>
              <a:t>Contact parents to have a conversation about the recommended treatment such as diagnosis, purpose, names and dosage, possible side effects, required follow up or monitoring, availability of alternatives, prognosis without an intervention and prescriber contact information.</a:t>
            </a:r>
          </a:p>
          <a:p>
            <a:r>
              <a:rPr lang="en-US" dirty="0" smtClean="0"/>
              <a:t>Provide parents with Learn Your Rights Parent flyer (CD 287)</a:t>
            </a:r>
            <a:endParaRPr lang="en-US" dirty="0"/>
          </a:p>
          <a:p>
            <a:r>
              <a:rPr lang="en-US" dirty="0"/>
              <a:t>At least 2 attempts on different days (may occur within 24 hours) and should be by at least 2 methods (phone, email, in person, </a:t>
            </a:r>
            <a:r>
              <a:rPr lang="en-US" dirty="0" err="1"/>
              <a:t>etc</a:t>
            </a:r>
            <a:r>
              <a:rPr lang="en-US" dirty="0"/>
              <a:t>).</a:t>
            </a:r>
          </a:p>
          <a:p>
            <a:endParaRPr lang="en-US" dirty="0"/>
          </a:p>
        </p:txBody>
      </p:sp>
    </p:spTree>
    <p:extLst>
      <p:ext uri="{BB962C8B-B14F-4D97-AF65-F5344CB8AC3E}">
        <p14:creationId xmlns:p14="http://schemas.microsoft.com/office/powerpoint/2010/main" val="40174336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manager responsibilities Engaging the </a:t>
            </a:r>
            <a:r>
              <a:rPr lang="en-US" dirty="0" smtClean="0"/>
              <a:t>youth</a:t>
            </a:r>
            <a:endParaRPr lang="en-US" dirty="0"/>
          </a:p>
        </p:txBody>
      </p:sp>
      <p:sp>
        <p:nvSpPr>
          <p:cNvPr id="3" name="Content Placeholder 2"/>
          <p:cNvSpPr>
            <a:spLocks noGrp="1"/>
          </p:cNvSpPr>
          <p:nvPr>
            <p:ph idx="1"/>
          </p:nvPr>
        </p:nvSpPr>
        <p:spPr/>
        <p:txBody>
          <a:bodyPr>
            <a:normAutofit fontScale="92500" lnSpcReduction="10000"/>
          </a:bodyPr>
          <a:lstStyle/>
          <a:p>
            <a:r>
              <a:rPr lang="en-US" dirty="0"/>
              <a:t>Ensure all youth are informed, in an age and developmentally appropriate manner, of the </a:t>
            </a:r>
            <a:r>
              <a:rPr lang="en-US" dirty="0" smtClean="0"/>
              <a:t>prescribers recommendation.</a:t>
            </a:r>
            <a:endParaRPr lang="en-US" dirty="0"/>
          </a:p>
          <a:p>
            <a:r>
              <a:rPr lang="en-US" dirty="0"/>
              <a:t>Case managers need to obtain informed assent (agreement) with the </a:t>
            </a:r>
            <a:r>
              <a:rPr lang="en-US" dirty="0" smtClean="0"/>
              <a:t>recommended </a:t>
            </a:r>
            <a:r>
              <a:rPr lang="en-US" dirty="0"/>
              <a:t>medication or treatment for youth 12 and </a:t>
            </a:r>
            <a:r>
              <a:rPr lang="en-US" dirty="0" smtClean="0"/>
              <a:t>older.  </a:t>
            </a:r>
            <a:endParaRPr lang="en-US" dirty="0"/>
          </a:p>
          <a:p>
            <a:r>
              <a:rPr lang="en-US" dirty="0" smtClean="0"/>
              <a:t>Provide Learn Your Rights (youth flyer) CD 281to youth 12 and older.</a:t>
            </a:r>
          </a:p>
          <a:p>
            <a:r>
              <a:rPr lang="en-US" dirty="0" smtClean="0"/>
              <a:t>Provide Learn Your Rights CD 281 to the child’s attorney/GAL for youth of any age.</a:t>
            </a:r>
            <a:endParaRPr lang="en-US" dirty="0"/>
          </a:p>
          <a:p>
            <a:r>
              <a:rPr lang="en-US" dirty="0"/>
              <a:t>Ensure the youth has had the opportunity to voice questions or </a:t>
            </a:r>
            <a:r>
              <a:rPr lang="en-US" dirty="0" smtClean="0"/>
              <a:t>concerns privately </a:t>
            </a:r>
            <a:r>
              <a:rPr lang="en-US" dirty="0"/>
              <a:t>with the health care </a:t>
            </a:r>
            <a:r>
              <a:rPr lang="en-US" dirty="0" smtClean="0"/>
              <a:t>provider.</a:t>
            </a:r>
            <a:endParaRPr lang="en-US" dirty="0"/>
          </a:p>
          <a:p>
            <a:r>
              <a:rPr lang="en-US" dirty="0"/>
              <a:t>Continue to engage the youth on an ongoing basis to monitor </a:t>
            </a:r>
            <a:r>
              <a:rPr lang="en-US" dirty="0" smtClean="0"/>
              <a:t>progress.</a:t>
            </a:r>
            <a:endParaRPr lang="en-US" dirty="0"/>
          </a:p>
          <a:p>
            <a:endParaRPr lang="en-US" dirty="0"/>
          </a:p>
        </p:txBody>
      </p:sp>
    </p:spTree>
    <p:extLst>
      <p:ext uri="{BB962C8B-B14F-4D97-AF65-F5344CB8AC3E}">
        <p14:creationId xmlns:p14="http://schemas.microsoft.com/office/powerpoint/2010/main" val="17345003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manager responsibilities </a:t>
            </a:r>
            <a:r>
              <a:rPr lang="en-US" dirty="0" smtClean="0"/>
              <a:t>Reviews and recommendations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a:t>After engaging the parents involved and the youth regarding the recommended medication, the next step is to determine if a </a:t>
            </a:r>
            <a:r>
              <a:rPr lang="en-US" dirty="0">
                <a:hlinkClick r:id="rId3" action="ppaction://hlinkfile"/>
              </a:rPr>
              <a:t>Secondary or Mandatory Review </a:t>
            </a:r>
            <a:r>
              <a:rPr lang="en-US" dirty="0"/>
              <a:t>to the Center For Excellence is necessary.</a:t>
            </a:r>
          </a:p>
          <a:p>
            <a:r>
              <a:rPr lang="en-US" dirty="0" smtClean="0"/>
              <a:t>Recommendations shall </a:t>
            </a:r>
            <a:r>
              <a:rPr lang="en-US" dirty="0"/>
              <a:t>be provided to the parents or legal guardian, the alternative consenter if applicable, child’s resource provider and any other persons authorized by the court to receive the recommendations within 3 business days. </a:t>
            </a:r>
          </a:p>
          <a:p>
            <a:r>
              <a:rPr lang="en-US" dirty="0" smtClean="0"/>
              <a:t>Recommendations may </a:t>
            </a:r>
            <a:r>
              <a:rPr lang="en-US" dirty="0"/>
              <a:t>be provided to other individuals as appropriate such as: GAL, CASA, FST members, medical providers</a:t>
            </a:r>
            <a:r>
              <a:rPr lang="en-US" dirty="0" smtClean="0"/>
              <a:t>.</a:t>
            </a:r>
          </a:p>
          <a:p>
            <a:r>
              <a:rPr lang="en-US" dirty="0" smtClean="0"/>
              <a:t>Case manager should submit a request for a secondary review if a member of the child’s Family Support Team makes such a request.  Resource providers would contact the child’s case manager to request a review be completed. </a:t>
            </a:r>
            <a:endParaRPr lang="en-US" dirty="0"/>
          </a:p>
        </p:txBody>
      </p:sp>
    </p:spTree>
    <p:extLst>
      <p:ext uri="{BB962C8B-B14F-4D97-AF65-F5344CB8AC3E}">
        <p14:creationId xmlns:p14="http://schemas.microsoft.com/office/powerpoint/2010/main" val="31645460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Pharmacy Information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What should you do if a medication you are trying to get filled at the pharmacy is denied by MO </a:t>
            </a:r>
            <a:r>
              <a:rPr lang="en-US" dirty="0" err="1" smtClean="0"/>
              <a:t>HealthNet</a:t>
            </a:r>
            <a:r>
              <a:rPr lang="en-US" dirty="0" smtClean="0"/>
              <a:t>? </a:t>
            </a:r>
          </a:p>
          <a:p>
            <a:r>
              <a:rPr lang="en-US" b="1" dirty="0" smtClean="0"/>
              <a:t>Do not have anyone pay out of pocket or assume the medication can be obtained.</a:t>
            </a:r>
          </a:p>
          <a:p>
            <a:r>
              <a:rPr lang="en-US" dirty="0" smtClean="0"/>
              <a:t>Medications may be denied for concerns of serious health risks to the child. </a:t>
            </a:r>
          </a:p>
          <a:p>
            <a:r>
              <a:rPr lang="en-US" dirty="0" smtClean="0"/>
              <a:t>The case manager as well as the resource provider can call the MO </a:t>
            </a:r>
            <a:r>
              <a:rPr lang="en-US" dirty="0" err="1" smtClean="0"/>
              <a:t>HealthNet</a:t>
            </a:r>
            <a:r>
              <a:rPr lang="en-US" dirty="0" smtClean="0"/>
              <a:t> Pharmacy Administration Unit for more information about why the medication was denied and how the situation may be resolved: 573-751-6963, option 3.</a:t>
            </a:r>
          </a:p>
          <a:p>
            <a:r>
              <a:rPr lang="en-US" dirty="0" smtClean="0"/>
              <a:t>For non urgent questions email </a:t>
            </a:r>
            <a:r>
              <a:rPr lang="en-US" dirty="0" smtClean="0">
                <a:hlinkClick r:id="rId2"/>
              </a:rPr>
              <a:t>MHD.PharmacyAdmin@dss.mo.gov</a:t>
            </a:r>
            <a:endParaRPr lang="en-US" dirty="0" smtClean="0"/>
          </a:p>
          <a:p>
            <a:r>
              <a:rPr lang="en-US" dirty="0" smtClean="0"/>
              <a:t>If these options have been tried and additional assistance is still needed the child’s case manager can reach out to the CD MO </a:t>
            </a:r>
            <a:r>
              <a:rPr lang="en-US" dirty="0" err="1" smtClean="0"/>
              <a:t>HealthNet</a:t>
            </a:r>
            <a:r>
              <a:rPr lang="en-US" dirty="0" smtClean="0"/>
              <a:t> liaisons. </a:t>
            </a:r>
          </a:p>
          <a:p>
            <a:endParaRPr lang="en-US" dirty="0"/>
          </a:p>
        </p:txBody>
      </p:sp>
    </p:spTree>
    <p:extLst>
      <p:ext uri="{BB962C8B-B14F-4D97-AF65-F5344CB8AC3E}">
        <p14:creationId xmlns:p14="http://schemas.microsoft.com/office/powerpoint/2010/main" val="3845776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Scenario’s </a:t>
            </a:r>
            <a:endParaRPr lang="en-US" dirty="0"/>
          </a:p>
        </p:txBody>
      </p:sp>
      <p:sp>
        <p:nvSpPr>
          <p:cNvPr id="3" name="Content Placeholder 2"/>
          <p:cNvSpPr>
            <a:spLocks noGrp="1"/>
          </p:cNvSpPr>
          <p:nvPr>
            <p:ph idx="1"/>
          </p:nvPr>
        </p:nvSpPr>
        <p:spPr/>
        <p:txBody>
          <a:bodyPr/>
          <a:lstStyle/>
          <a:p>
            <a:r>
              <a:rPr lang="en-US" dirty="0" smtClean="0"/>
              <a:t>What if you take a child to the doctor and psychotropic medication is recommended? </a:t>
            </a:r>
          </a:p>
          <a:p>
            <a:r>
              <a:rPr lang="en-US" dirty="0" smtClean="0"/>
              <a:t>What should you do when a child refuses to take their medication?</a:t>
            </a:r>
          </a:p>
          <a:p>
            <a:r>
              <a:rPr lang="en-US" dirty="0" smtClean="0"/>
              <a:t>What if a child enters care on medications?</a:t>
            </a:r>
          </a:p>
          <a:p>
            <a:pPr lvl="3"/>
            <a:endParaRPr lang="en-US" dirty="0" smtClean="0"/>
          </a:p>
        </p:txBody>
      </p:sp>
    </p:spTree>
    <p:extLst>
      <p:ext uri="{BB962C8B-B14F-4D97-AF65-F5344CB8AC3E}">
        <p14:creationId xmlns:p14="http://schemas.microsoft.com/office/powerpoint/2010/main" val="587742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Information Specialist </a:t>
            </a:r>
            <a:endParaRPr lang="en-US" dirty="0"/>
          </a:p>
        </p:txBody>
      </p:sp>
      <p:sp>
        <p:nvSpPr>
          <p:cNvPr id="3" name="Content Placeholder 2"/>
          <p:cNvSpPr>
            <a:spLocks noGrp="1"/>
          </p:cNvSpPr>
          <p:nvPr>
            <p:ph idx="1"/>
          </p:nvPr>
        </p:nvSpPr>
        <p:spPr/>
        <p:txBody>
          <a:bodyPr/>
          <a:lstStyle/>
          <a:p>
            <a:r>
              <a:rPr lang="en-US" dirty="0" smtClean="0"/>
              <a:t>The Children’s Divisions Health Information Specialist (HIS) Unit provides support with everything medical and behavioral health related for children in our care. </a:t>
            </a:r>
          </a:p>
          <a:p>
            <a:r>
              <a:rPr lang="en-US" dirty="0" smtClean="0"/>
              <a:t>One important role of the HIS is to gather information and submit referrals to the Center For Excellence when a review is required. </a:t>
            </a:r>
          </a:p>
          <a:p>
            <a:r>
              <a:rPr lang="en-US" dirty="0" smtClean="0"/>
              <a:t>At times, the HIS may reach out to the resource provider directly to gather important information such as a list of the child’s current medications, current weight or where recently lab work was completed. </a:t>
            </a:r>
            <a:endParaRPr lang="en-US" dirty="0"/>
          </a:p>
        </p:txBody>
      </p:sp>
    </p:spTree>
    <p:extLst>
      <p:ext uri="{BB962C8B-B14F-4D97-AF65-F5344CB8AC3E}">
        <p14:creationId xmlns:p14="http://schemas.microsoft.com/office/powerpoint/2010/main" val="21915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583436" y="2313433"/>
            <a:ext cx="4270248" cy="704087"/>
          </a:xfrm>
        </p:spPr>
        <p:txBody>
          <a:bodyPr>
            <a:normAutofit fontScale="85000" lnSpcReduction="20000"/>
          </a:bodyPr>
          <a:lstStyle/>
          <a:p>
            <a:r>
              <a:rPr lang="en-US" dirty="0"/>
              <a:t>Routine (standard) Medical Treatment Includes, but is not limited to</a:t>
            </a:r>
            <a:r>
              <a:rPr lang="en-US" dirty="0" smtClean="0"/>
              <a:t>:</a:t>
            </a:r>
            <a:endParaRPr lang="en-US" dirty="0"/>
          </a:p>
        </p:txBody>
      </p:sp>
      <p:sp>
        <p:nvSpPr>
          <p:cNvPr id="3" name="Content Placeholder 2"/>
          <p:cNvSpPr>
            <a:spLocks noGrp="1"/>
          </p:cNvSpPr>
          <p:nvPr>
            <p:ph sz="half" idx="2"/>
          </p:nvPr>
        </p:nvSpPr>
        <p:spPr/>
        <p:txBody>
          <a:bodyPr>
            <a:normAutofit fontScale="92500" lnSpcReduction="10000"/>
          </a:bodyPr>
          <a:lstStyle/>
          <a:p>
            <a:r>
              <a:rPr lang="en-US" dirty="0"/>
              <a:t>Ordinary illnesses</a:t>
            </a:r>
          </a:p>
          <a:p>
            <a:r>
              <a:rPr lang="en-US" dirty="0"/>
              <a:t>Routine dental care</a:t>
            </a:r>
          </a:p>
          <a:p>
            <a:r>
              <a:rPr lang="en-US" dirty="0"/>
              <a:t>Immunizations</a:t>
            </a:r>
          </a:p>
          <a:p>
            <a:r>
              <a:rPr lang="en-US" dirty="0"/>
              <a:t>Well child visits</a:t>
            </a:r>
          </a:p>
          <a:p>
            <a:r>
              <a:rPr lang="en-US" dirty="0"/>
              <a:t>Preventative health services</a:t>
            </a:r>
          </a:p>
          <a:p>
            <a:r>
              <a:rPr lang="en-US" dirty="0"/>
              <a:t>Ongoing treatment and testing for chronic medical conditions such as asthma, diabetes and ear infections</a:t>
            </a:r>
          </a:p>
          <a:p>
            <a:endParaRPr lang="en-US" dirty="0"/>
          </a:p>
        </p:txBody>
      </p:sp>
      <p:sp>
        <p:nvSpPr>
          <p:cNvPr id="4" name="Content Placeholder 3"/>
          <p:cNvSpPr>
            <a:spLocks noGrp="1"/>
          </p:cNvSpPr>
          <p:nvPr>
            <p:ph sz="quarter" idx="4"/>
          </p:nvPr>
        </p:nvSpPr>
        <p:spPr/>
        <p:txBody>
          <a:bodyPr/>
          <a:lstStyle/>
          <a:p>
            <a:r>
              <a:rPr lang="en-US" dirty="0"/>
              <a:t>Surgery </a:t>
            </a:r>
          </a:p>
          <a:p>
            <a:r>
              <a:rPr lang="en-US" dirty="0"/>
              <a:t>Inpatient hospitalization</a:t>
            </a:r>
          </a:p>
          <a:p>
            <a:r>
              <a:rPr lang="en-US" dirty="0"/>
              <a:t>Behavioral therapy</a:t>
            </a:r>
          </a:p>
          <a:p>
            <a:r>
              <a:rPr lang="en-US" dirty="0"/>
              <a:t>Behavioral health services</a:t>
            </a:r>
          </a:p>
          <a:p>
            <a:r>
              <a:rPr lang="en-US" dirty="0"/>
              <a:t>Psychiatric treatment</a:t>
            </a:r>
          </a:p>
          <a:p>
            <a:r>
              <a:rPr lang="en-US" dirty="0"/>
              <a:t>Psychotropic medication</a:t>
            </a:r>
          </a:p>
          <a:p>
            <a:endParaRPr lang="en-US" dirty="0"/>
          </a:p>
        </p:txBody>
      </p:sp>
      <p:sp>
        <p:nvSpPr>
          <p:cNvPr id="5" name="Text Placeholder 4"/>
          <p:cNvSpPr>
            <a:spLocks noGrp="1"/>
          </p:cNvSpPr>
          <p:nvPr>
            <p:ph type="body" sz="quarter" idx="13"/>
          </p:nvPr>
        </p:nvSpPr>
        <p:spPr/>
        <p:txBody>
          <a:bodyPr>
            <a:normAutofit fontScale="92500"/>
          </a:bodyPr>
          <a:lstStyle/>
          <a:p>
            <a:r>
              <a:rPr lang="en-US" dirty="0"/>
              <a:t>Non-Routine Treatment includes, but is not limited to</a:t>
            </a:r>
            <a:r>
              <a:rPr lang="en-US" dirty="0" smtClean="0"/>
              <a:t>:</a:t>
            </a:r>
            <a:endParaRPr lang="en-US" dirty="0"/>
          </a:p>
        </p:txBody>
      </p:sp>
      <p:sp>
        <p:nvSpPr>
          <p:cNvPr id="6" name="Title 5"/>
          <p:cNvSpPr>
            <a:spLocks noGrp="1"/>
          </p:cNvSpPr>
          <p:nvPr>
            <p:ph type="title"/>
          </p:nvPr>
        </p:nvSpPr>
        <p:spPr/>
        <p:txBody>
          <a:bodyPr/>
          <a:lstStyle/>
          <a:p>
            <a:r>
              <a:rPr lang="en-US" dirty="0"/>
              <a:t>Routine vs. Non-Routine Treatment</a:t>
            </a:r>
          </a:p>
        </p:txBody>
      </p:sp>
    </p:spTree>
    <p:extLst>
      <p:ext uri="{BB962C8B-B14F-4D97-AF65-F5344CB8AC3E}">
        <p14:creationId xmlns:p14="http://schemas.microsoft.com/office/powerpoint/2010/main" val="3276748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b="1" dirty="0" smtClean="0"/>
              <a:t>Screening</a:t>
            </a:r>
            <a:endParaRPr lang="en-US" b="1" dirty="0"/>
          </a:p>
        </p:txBody>
      </p:sp>
      <p:sp>
        <p:nvSpPr>
          <p:cNvPr id="3" name="Content Placeholder 2"/>
          <p:cNvSpPr>
            <a:spLocks noGrp="1"/>
          </p:cNvSpPr>
          <p:nvPr>
            <p:ph sz="half" idx="2"/>
          </p:nvPr>
        </p:nvSpPr>
        <p:spPr/>
        <p:txBody>
          <a:bodyPr/>
          <a:lstStyle/>
          <a:p>
            <a:r>
              <a:rPr lang="en-US" dirty="0"/>
              <a:t>Screenings are performed as part of a comprehensive assessment </a:t>
            </a:r>
            <a:r>
              <a:rPr lang="en-US" dirty="0" smtClean="0"/>
              <a:t>(Healthy Child and Youth (HCY) </a:t>
            </a:r>
            <a:r>
              <a:rPr lang="en-US" dirty="0"/>
              <a:t>exam or well child check). These screenings are performed by a primary care professional or other appropriately trained professional. </a:t>
            </a:r>
            <a:r>
              <a:rPr lang="en-US" dirty="0" smtClean="0"/>
              <a:t> They </a:t>
            </a:r>
            <a:r>
              <a:rPr lang="en-US" dirty="0"/>
              <a:t>look for any problematic issues and provide guidance on how to address them. </a:t>
            </a:r>
          </a:p>
          <a:p>
            <a:endParaRPr lang="en-US" dirty="0"/>
          </a:p>
        </p:txBody>
      </p:sp>
      <p:sp>
        <p:nvSpPr>
          <p:cNvPr id="4" name="Content Placeholder 3"/>
          <p:cNvSpPr>
            <a:spLocks noGrp="1"/>
          </p:cNvSpPr>
          <p:nvPr>
            <p:ph sz="quarter" idx="4"/>
          </p:nvPr>
        </p:nvSpPr>
        <p:spPr/>
        <p:txBody>
          <a:bodyPr/>
          <a:lstStyle/>
          <a:p>
            <a:r>
              <a:rPr lang="en-US" dirty="0"/>
              <a:t>Exams are completed by a specialist in the particular field. (dentist, optometrist, audiologist, </a:t>
            </a:r>
            <a:r>
              <a:rPr lang="en-US" dirty="0" err="1"/>
              <a:t>ect</a:t>
            </a:r>
            <a:r>
              <a:rPr lang="en-US" dirty="0"/>
              <a:t>). Exams incorporate a more thorough assessment. </a:t>
            </a:r>
          </a:p>
          <a:p>
            <a:endParaRPr lang="en-US" dirty="0"/>
          </a:p>
        </p:txBody>
      </p:sp>
      <p:sp>
        <p:nvSpPr>
          <p:cNvPr id="5" name="Text Placeholder 4"/>
          <p:cNvSpPr>
            <a:spLocks noGrp="1"/>
          </p:cNvSpPr>
          <p:nvPr>
            <p:ph type="body" sz="quarter" idx="13"/>
          </p:nvPr>
        </p:nvSpPr>
        <p:spPr/>
        <p:txBody>
          <a:bodyPr/>
          <a:lstStyle/>
          <a:p>
            <a:r>
              <a:rPr lang="en-US" b="1" dirty="0" smtClean="0"/>
              <a:t>Examination</a:t>
            </a:r>
            <a:endParaRPr lang="en-US" b="1" dirty="0"/>
          </a:p>
        </p:txBody>
      </p:sp>
      <p:sp>
        <p:nvSpPr>
          <p:cNvPr id="6" name="Title 5"/>
          <p:cNvSpPr>
            <a:spLocks noGrp="1"/>
          </p:cNvSpPr>
          <p:nvPr>
            <p:ph type="title"/>
          </p:nvPr>
        </p:nvSpPr>
        <p:spPr/>
        <p:txBody>
          <a:bodyPr/>
          <a:lstStyle/>
          <a:p>
            <a:r>
              <a:rPr lang="en-US" dirty="0" smtClean="0"/>
              <a:t>Screening vs. examination</a:t>
            </a:r>
            <a:endParaRPr lang="en-US" dirty="0"/>
          </a:p>
        </p:txBody>
      </p:sp>
    </p:spTree>
    <p:extLst>
      <p:ext uri="{BB962C8B-B14F-4D97-AF65-F5344CB8AC3E}">
        <p14:creationId xmlns:p14="http://schemas.microsoft.com/office/powerpoint/2010/main" val="1150403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Health Exam</a:t>
            </a:r>
            <a:endParaRPr lang="en-US" dirty="0"/>
          </a:p>
        </p:txBody>
      </p:sp>
      <p:sp>
        <p:nvSpPr>
          <p:cNvPr id="3" name="Content Placeholder 2"/>
          <p:cNvSpPr>
            <a:spLocks noGrp="1"/>
          </p:cNvSpPr>
          <p:nvPr>
            <p:ph idx="1"/>
          </p:nvPr>
        </p:nvSpPr>
        <p:spPr/>
        <p:txBody>
          <a:bodyPr/>
          <a:lstStyle/>
          <a:p>
            <a:r>
              <a:rPr lang="en-US" dirty="0"/>
              <a:t>An initial exam should </a:t>
            </a:r>
            <a:r>
              <a:rPr lang="en-US" dirty="0" smtClean="0"/>
              <a:t>occur within 24 hours of the </a:t>
            </a:r>
            <a:r>
              <a:rPr lang="en-US" dirty="0"/>
              <a:t>child </a:t>
            </a:r>
            <a:r>
              <a:rPr lang="en-US" dirty="0" smtClean="0"/>
              <a:t>coming into care. </a:t>
            </a:r>
          </a:p>
          <a:p>
            <a:r>
              <a:rPr lang="en-US" dirty="0" smtClean="0"/>
              <a:t>When possible, this should be completed by the current primary care physician as they are already familiar with the child’s medical history. </a:t>
            </a:r>
            <a:endParaRPr lang="en-US" dirty="0"/>
          </a:p>
          <a:p>
            <a:r>
              <a:rPr lang="en-US" dirty="0"/>
              <a:t>If a provider is not readily accessible this exam must occur within 72 hours of initial placement. </a:t>
            </a:r>
            <a:endParaRPr lang="en-US" dirty="0" smtClean="0"/>
          </a:p>
          <a:p>
            <a:r>
              <a:rPr lang="en-US" dirty="0" smtClean="0"/>
              <a:t>The case manager does not need to attend this exam; however, they should receive documentation of the results and ensure compliance with any recommended follow up treatment. </a:t>
            </a:r>
            <a:endParaRPr lang="en-US" dirty="0"/>
          </a:p>
          <a:p>
            <a:endParaRPr lang="en-US" dirty="0"/>
          </a:p>
        </p:txBody>
      </p:sp>
    </p:spTree>
    <p:extLst>
      <p:ext uri="{BB962C8B-B14F-4D97-AF65-F5344CB8AC3E}">
        <p14:creationId xmlns:p14="http://schemas.microsoft.com/office/powerpoint/2010/main" val="60911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Full HCY Screenings</a:t>
            </a:r>
            <a:endParaRPr lang="en-US" dirty="0"/>
          </a:p>
        </p:txBody>
      </p:sp>
      <p:sp>
        <p:nvSpPr>
          <p:cNvPr id="3" name="Content Placeholder 2"/>
          <p:cNvSpPr>
            <a:spLocks noGrp="1"/>
          </p:cNvSpPr>
          <p:nvPr>
            <p:ph idx="1"/>
          </p:nvPr>
        </p:nvSpPr>
        <p:spPr/>
        <p:txBody>
          <a:bodyPr/>
          <a:lstStyle/>
          <a:p>
            <a:r>
              <a:rPr lang="en-US" dirty="0"/>
              <a:t>A full Healthy Children and Youth Screening consists of a physical exam and other developmental </a:t>
            </a:r>
            <a:r>
              <a:rPr lang="en-US" dirty="0" smtClean="0"/>
              <a:t>components, including but not limited to vision, hearing, social/emotional and dental screenings. </a:t>
            </a:r>
          </a:p>
          <a:p>
            <a:r>
              <a:rPr lang="en-US" dirty="0"/>
              <a:t>The screening shall be completed no later than </a:t>
            </a:r>
            <a:r>
              <a:rPr lang="en-US" b="1" dirty="0"/>
              <a:t>30 days </a:t>
            </a:r>
            <a:r>
              <a:rPr lang="en-US" dirty="0"/>
              <a:t>after the child is placed in CD custody. </a:t>
            </a:r>
          </a:p>
          <a:p>
            <a:r>
              <a:rPr lang="en-US" dirty="0" smtClean="0"/>
              <a:t>An initial health examination may be considered a full HCY screening if the initial health examination contains the elements required for an HCY exam.</a:t>
            </a:r>
            <a:endParaRPr lang="en-US" dirty="0"/>
          </a:p>
        </p:txBody>
      </p:sp>
    </p:spTree>
    <p:extLst>
      <p:ext uri="{BB962C8B-B14F-4D97-AF65-F5344CB8AC3E}">
        <p14:creationId xmlns:p14="http://schemas.microsoft.com/office/powerpoint/2010/main" val="1881361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Ongoing Medical Assessments</a:t>
            </a:r>
            <a:endParaRPr lang="en-US" dirty="0"/>
          </a:p>
        </p:txBody>
      </p:sp>
      <p:sp>
        <p:nvSpPr>
          <p:cNvPr id="3" name="Content Placeholder 2"/>
          <p:cNvSpPr>
            <a:spLocks noGrp="1"/>
          </p:cNvSpPr>
          <p:nvPr>
            <p:ph idx="1"/>
          </p:nvPr>
        </p:nvSpPr>
        <p:spPr/>
        <p:txBody>
          <a:bodyPr/>
          <a:lstStyle/>
          <a:p>
            <a:r>
              <a:rPr lang="en-US" dirty="0"/>
              <a:t>All children in the custody of the Children’s Division shall receive medical assessments </a:t>
            </a:r>
            <a:r>
              <a:rPr lang="en-US" dirty="0" smtClean="0"/>
              <a:t>in </a:t>
            </a:r>
            <a:r>
              <a:rPr lang="en-US" dirty="0"/>
              <a:t>accordance with the </a:t>
            </a:r>
            <a:r>
              <a:rPr lang="en-US" b="1" dirty="0">
                <a:hlinkClick r:id="rId3"/>
              </a:rPr>
              <a:t>“Bright Futures /American Academy of Pediatrics (AAP) Recommendations for Preventive Pediatric Health Care” </a:t>
            </a:r>
            <a:r>
              <a:rPr lang="en-US" dirty="0"/>
              <a:t>also known as the “Periodicity Schedule.” The periodicity schedule is based on age and may require some children to have more frequent visits than children in other age groups</a:t>
            </a:r>
            <a:r>
              <a:rPr lang="en-US" dirty="0" smtClean="0"/>
              <a:t>.</a:t>
            </a:r>
          </a:p>
          <a:p>
            <a:r>
              <a:rPr lang="en-US" dirty="0">
                <a:hlinkClick r:id="rId3"/>
              </a:rPr>
              <a:t>https://</a:t>
            </a:r>
            <a:r>
              <a:rPr lang="en-US" dirty="0" smtClean="0">
                <a:hlinkClick r:id="rId3"/>
              </a:rPr>
              <a:t>downloads.aap.org/AAP/PDF/periodicity_schedule.pdf</a:t>
            </a:r>
            <a:r>
              <a:rPr lang="en-US" dirty="0" smtClean="0"/>
              <a:t> </a:t>
            </a:r>
            <a:endParaRPr lang="en-US" dirty="0"/>
          </a:p>
        </p:txBody>
      </p:sp>
    </p:spTree>
    <p:extLst>
      <p:ext uri="{BB962C8B-B14F-4D97-AF65-F5344CB8AC3E}">
        <p14:creationId xmlns:p14="http://schemas.microsoft.com/office/powerpoint/2010/main" val="2559904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Dental Examinations</a:t>
            </a:r>
            <a:endParaRPr lang="en-US" dirty="0"/>
          </a:p>
        </p:txBody>
      </p:sp>
      <p:sp>
        <p:nvSpPr>
          <p:cNvPr id="3" name="Content Placeholder 2"/>
          <p:cNvSpPr>
            <a:spLocks noGrp="1"/>
          </p:cNvSpPr>
          <p:nvPr>
            <p:ph idx="1"/>
          </p:nvPr>
        </p:nvSpPr>
        <p:spPr/>
        <p:txBody>
          <a:bodyPr/>
          <a:lstStyle/>
          <a:p>
            <a:r>
              <a:rPr lang="en-US" dirty="0"/>
              <a:t>Immediately following placement the resource provider should obtain a dental examination for the child as recommended by the dentist or every six (6) months; but at least annually</a:t>
            </a:r>
            <a:r>
              <a:rPr lang="en-US" dirty="0" smtClean="0"/>
              <a:t>.</a:t>
            </a:r>
          </a:p>
          <a:p>
            <a:r>
              <a:rPr lang="en-US" b="1" dirty="0"/>
              <a:t>First Dental Exam:</a:t>
            </a:r>
            <a:r>
              <a:rPr lang="en-US" dirty="0"/>
              <a:t> The American Academy of Pediatric Dentistry (AAPD) recommends the first dental examination occur at the time of the child’s </a:t>
            </a:r>
            <a:r>
              <a:rPr lang="en-US" b="1" dirty="0"/>
              <a:t>first tooth eruption</a:t>
            </a:r>
            <a:r>
              <a:rPr lang="en-US" dirty="0"/>
              <a:t>, or no later than 12 months of age</a:t>
            </a:r>
            <a:r>
              <a:rPr lang="en-US" dirty="0" smtClean="0"/>
              <a:t>.</a:t>
            </a:r>
          </a:p>
          <a:p>
            <a:r>
              <a:rPr lang="en-US" b="1" dirty="0"/>
              <a:t>Ongoing Dental Exams:</a:t>
            </a:r>
            <a:r>
              <a:rPr lang="en-US" dirty="0"/>
              <a:t> Dental exams are recommended </a:t>
            </a:r>
            <a:r>
              <a:rPr lang="en-US" b="1" dirty="0"/>
              <a:t>every six (6) months</a:t>
            </a:r>
            <a:r>
              <a:rPr lang="en-US" dirty="0"/>
              <a:t>, or more frequently if recommended by the dentist based on the child’s risk status.</a:t>
            </a:r>
          </a:p>
        </p:txBody>
      </p:sp>
    </p:spTree>
    <p:extLst>
      <p:ext uri="{BB962C8B-B14F-4D97-AF65-F5344CB8AC3E}">
        <p14:creationId xmlns:p14="http://schemas.microsoft.com/office/powerpoint/2010/main" val="3540971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Forms</a:t>
            </a:r>
            <a:endParaRPr lang="en-US" dirty="0"/>
          </a:p>
        </p:txBody>
      </p:sp>
      <p:sp>
        <p:nvSpPr>
          <p:cNvPr id="3" name="Content Placeholder 2"/>
          <p:cNvSpPr>
            <a:spLocks noGrp="1"/>
          </p:cNvSpPr>
          <p:nvPr>
            <p:ph idx="1"/>
          </p:nvPr>
        </p:nvSpPr>
        <p:spPr/>
        <p:txBody>
          <a:bodyPr/>
          <a:lstStyle/>
          <a:p>
            <a:r>
              <a:rPr lang="en-US" dirty="0" smtClean="0"/>
              <a:t>CW 103 Child/Family Health and Development Assessment</a:t>
            </a:r>
          </a:p>
          <a:p>
            <a:r>
              <a:rPr lang="en-US" dirty="0" smtClean="0"/>
              <a:t>CD 264 Health Care Information Summary</a:t>
            </a:r>
          </a:p>
          <a:p>
            <a:r>
              <a:rPr lang="en-US" dirty="0" smtClean="0"/>
              <a:t>CD 265 Monthly Medical Log</a:t>
            </a:r>
          </a:p>
          <a:p>
            <a:r>
              <a:rPr lang="en-US" dirty="0" smtClean="0"/>
              <a:t>CD 275 Informed Consent for Psychotropic Medication</a:t>
            </a:r>
            <a:endParaRPr lang="en-US" dirty="0"/>
          </a:p>
        </p:txBody>
      </p:sp>
    </p:spTree>
    <p:extLst>
      <p:ext uri="{BB962C8B-B14F-4D97-AF65-F5344CB8AC3E}">
        <p14:creationId xmlns:p14="http://schemas.microsoft.com/office/powerpoint/2010/main" val="949338033"/>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TM10001115[[fn=Parcel]]</Template>
  <TotalTime>17113</TotalTime>
  <Words>3652</Words>
  <Application>Microsoft Office PowerPoint</Application>
  <PresentationFormat>Widescreen</PresentationFormat>
  <Paragraphs>237</Paragraphs>
  <Slides>26</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Cambria</vt:lpstr>
      <vt:lpstr>Courier New</vt:lpstr>
      <vt:lpstr>Gill Sans MT</vt:lpstr>
      <vt:lpstr>Parcel</vt:lpstr>
      <vt:lpstr>Resource Provider Training</vt:lpstr>
      <vt:lpstr>Overview</vt:lpstr>
      <vt:lpstr>Routine vs. Non-Routine Treatment</vt:lpstr>
      <vt:lpstr>Screening vs. examination</vt:lpstr>
      <vt:lpstr>Initial Health Exam</vt:lpstr>
      <vt:lpstr>Full HCY Screenings</vt:lpstr>
      <vt:lpstr>Ongoing Medical Assessments</vt:lpstr>
      <vt:lpstr>Dental Examinations</vt:lpstr>
      <vt:lpstr>Medical Forms</vt:lpstr>
      <vt:lpstr>CW 103 Child/Family health Development assessment</vt:lpstr>
      <vt:lpstr>CD 264 Health Care information summary</vt:lpstr>
      <vt:lpstr>CD 265 Monthly Medical Log</vt:lpstr>
      <vt:lpstr>CD 265 continued</vt:lpstr>
      <vt:lpstr>Frequently Asked questions</vt:lpstr>
      <vt:lpstr>Medical Consent</vt:lpstr>
      <vt:lpstr>Medical Consent continued</vt:lpstr>
      <vt:lpstr>Informed Consent</vt:lpstr>
      <vt:lpstr>Alternative Consenter</vt:lpstr>
      <vt:lpstr>Resource Provider Responsibilities</vt:lpstr>
      <vt:lpstr>Case manager responsibilities Prior to informed consent</vt:lpstr>
      <vt:lpstr>Case manager responsibilities Engaging the Parents</vt:lpstr>
      <vt:lpstr>Case manager responsibilities Engaging the youth</vt:lpstr>
      <vt:lpstr>Case manager responsibilities Reviews and recommendations</vt:lpstr>
      <vt:lpstr>Pharmacy Information</vt:lpstr>
      <vt:lpstr>Scenario’s </vt:lpstr>
      <vt:lpstr>Health Information Specialist </vt:lpstr>
    </vt:vector>
  </TitlesOfParts>
  <Company>State of Missouri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Resource Provider Training</dc:title>
  <dc:creator>Pingel, Jill M</dc:creator>
  <cp:lastModifiedBy>Pingel, Jill M</cp:lastModifiedBy>
  <cp:revision>53</cp:revision>
  <dcterms:created xsi:type="dcterms:W3CDTF">2024-01-22T19:28:59Z</dcterms:created>
  <dcterms:modified xsi:type="dcterms:W3CDTF">2024-03-12T15:33:13Z</dcterms:modified>
</cp:coreProperties>
</file>