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handoutMasterIdLst>
    <p:handoutMasterId r:id="rId40"/>
  </p:handoutMasterIdLst>
  <p:sldIdLst>
    <p:sldId id="505" r:id="rId5"/>
    <p:sldId id="553" r:id="rId6"/>
    <p:sldId id="401" r:id="rId7"/>
    <p:sldId id="391" r:id="rId8"/>
    <p:sldId id="466" r:id="rId9"/>
    <p:sldId id="557" r:id="rId10"/>
    <p:sldId id="400" r:id="rId11"/>
    <p:sldId id="555" r:id="rId12"/>
    <p:sldId id="449" r:id="rId13"/>
    <p:sldId id="463" r:id="rId14"/>
    <p:sldId id="549" r:id="rId15"/>
    <p:sldId id="548" r:id="rId16"/>
    <p:sldId id="451" r:id="rId17"/>
    <p:sldId id="480" r:id="rId18"/>
    <p:sldId id="481" r:id="rId19"/>
    <p:sldId id="482" r:id="rId20"/>
    <p:sldId id="484" r:id="rId21"/>
    <p:sldId id="488" r:id="rId22"/>
    <p:sldId id="489" r:id="rId23"/>
    <p:sldId id="490" r:id="rId24"/>
    <p:sldId id="558" r:id="rId25"/>
    <p:sldId id="457" r:id="rId26"/>
    <p:sldId id="547" r:id="rId27"/>
    <p:sldId id="552" r:id="rId28"/>
    <p:sldId id="493" r:id="rId29"/>
    <p:sldId id="495" r:id="rId30"/>
    <p:sldId id="494" r:id="rId31"/>
    <p:sldId id="496" r:id="rId32"/>
    <p:sldId id="471" r:id="rId33"/>
    <p:sldId id="459" r:id="rId34"/>
    <p:sldId id="556" r:id="rId35"/>
    <p:sldId id="474" r:id="rId36"/>
    <p:sldId id="475" r:id="rId37"/>
    <p:sldId id="476" r:id="rId3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orient="horz" pos="288" userDrawn="1">
          <p15:clr>
            <a:srgbClr val="A4A3A4"/>
          </p15:clr>
        </p15:guide>
        <p15:guide id="3" pos="288" userDrawn="1">
          <p15:clr>
            <a:srgbClr val="A4A3A4"/>
          </p15:clr>
        </p15:guide>
        <p15:guide id="4" orient="horz" pos="1080" userDrawn="1">
          <p15:clr>
            <a:srgbClr val="A4A3A4"/>
          </p15:clr>
        </p15:guide>
        <p15:guide id="5" orient="horz" pos="2520" userDrawn="1">
          <p15:clr>
            <a:srgbClr val="A4A3A4"/>
          </p15:clr>
        </p15:guide>
        <p15:guide id="6" pos="2856" userDrawn="1">
          <p15:clr>
            <a:srgbClr val="A4A3A4"/>
          </p15:clr>
        </p15:guide>
        <p15:guide id="7" pos="2040" userDrawn="1">
          <p15:clr>
            <a:srgbClr val="A4A3A4"/>
          </p15:clr>
        </p15:guide>
        <p15:guide id="8" pos="3696" userDrawn="1">
          <p15:clr>
            <a:srgbClr val="A4A3A4"/>
          </p15:clr>
        </p15:guide>
        <p15:guide id="9" pos="5472" userDrawn="1">
          <p15:clr>
            <a:srgbClr val="A4A3A4"/>
          </p15:clr>
        </p15:guide>
        <p15:guide id="10" orient="horz" pos="2544"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806" userDrawn="1">
          <p15:clr>
            <a:srgbClr val="A4A3A4"/>
          </p15:clr>
        </p15:guide>
        <p15:guide id="4" pos="2411" userDrawn="1">
          <p15:clr>
            <a:srgbClr val="A4A3A4"/>
          </p15:clr>
        </p15:guide>
        <p15:guide id="5" orient="horz" pos="6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u334" initials="h" lastIdx="20" clrIdx="6">
    <p:extLst>
      <p:ext uri="{19B8F6BF-5375-455C-9EA6-DF929625EA0E}">
        <p15:presenceInfo xmlns:p15="http://schemas.microsoft.com/office/powerpoint/2012/main" userId="hu334" providerId="Non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Tiffany Yee" initials="TY" lastIdx="2" clrIdx="7">
    <p:extLst>
      <p:ext uri="{19B8F6BF-5375-455C-9EA6-DF929625EA0E}">
        <p15:presenceInfo xmlns:p15="http://schemas.microsoft.com/office/powerpoint/2012/main" userId="Tiffany Yee" providerId="None"/>
      </p:ext>
    </p:extLst>
  </p:cmAuthor>
  <p:cmAuthor id="2" name="Michelle Nolin" initials="MN" lastIdx="139" clrIdx="1">
    <p:extLst>
      <p:ext uri="{19B8F6BF-5375-455C-9EA6-DF929625EA0E}">
        <p15:presenceInfo xmlns:p15="http://schemas.microsoft.com/office/powerpoint/2012/main" userId="S::mnolin@learnethos.com::f39d2788-15a0-418f-a7f4-7d6381543f47" providerId="AD"/>
      </p:ext>
    </p:extLst>
  </p:cmAuthor>
  <p:cmAuthor id="9" name="Karen Norton" initials="" lastIdx="1" clrIdx="8"/>
  <p:cmAuthor id="3" name="Leslie Wright" initials="LW" lastIdx="106" clrIdx="2">
    <p:extLst>
      <p:ext uri="{19B8F6BF-5375-455C-9EA6-DF929625EA0E}">
        <p15:presenceInfo xmlns:p15="http://schemas.microsoft.com/office/powerpoint/2012/main" userId="S::wright@adoptionsupport.org::a0e2a280-92a5-487a-a56c-f1146a8f46ca" providerId="AD"/>
      </p:ext>
    </p:extLst>
  </p:cmAuthor>
  <p:cmAuthor id="4" name="Debbie Riley" initials="DR" lastIdx="31" clrIdx="3">
    <p:extLst>
      <p:ext uri="{19B8F6BF-5375-455C-9EA6-DF929625EA0E}">
        <p15:presenceInfo xmlns:p15="http://schemas.microsoft.com/office/powerpoint/2012/main" userId="S::Riley@adoptionsupport.org::bdca124d-4d7b-4253-a6e2-d4cb4228555e" providerId="AD"/>
      </p:ext>
    </p:extLst>
  </p:cmAuthor>
  <p:cmAuthor id="5" name="Microsoft Office User" initials="MOU" lastIdx="102" clrIdx="4">
    <p:extLst>
      <p:ext uri="{19B8F6BF-5375-455C-9EA6-DF929625EA0E}">
        <p15:presenceInfo xmlns:p15="http://schemas.microsoft.com/office/powerpoint/2012/main" userId="Microsoft Office User" providerId="None"/>
      </p:ext>
    </p:extLst>
  </p:cmAuthor>
  <p:cmAuthor id="6" name="Ed Baldwin" initials="EB" lastIdx="145"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B74"/>
    <a:srgbClr val="183250"/>
    <a:srgbClr val="F5F5F5"/>
    <a:srgbClr val="B09D90"/>
    <a:srgbClr val="EA5671"/>
    <a:srgbClr val="C8D1D2"/>
    <a:srgbClr val="C7C7DC"/>
    <a:srgbClr val="A4DEE8"/>
    <a:srgbClr val="486993"/>
    <a:srgbClr val="FCC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9D3F2-4FD6-4D16-A1AB-1BE982033143}" v="5" dt="2022-04-19T17:11:08.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9" autoAdjust="0"/>
    <p:restoredTop sz="83915" autoAdjust="0"/>
  </p:normalViewPr>
  <p:slideViewPr>
    <p:cSldViewPr snapToGrid="0" snapToObjects="1">
      <p:cViewPr varScale="1">
        <p:scale>
          <a:sx n="82" d="100"/>
          <a:sy n="82" d="100"/>
        </p:scale>
        <p:origin x="964" y="64"/>
      </p:cViewPr>
      <p:guideLst>
        <p:guide orient="horz" pos="4032"/>
        <p:guide orient="horz" pos="288"/>
        <p:guide pos="288"/>
        <p:guide orient="horz" pos="1080"/>
        <p:guide orient="horz" pos="2520"/>
        <p:guide pos="2856"/>
        <p:guide pos="2040"/>
        <p:guide pos="3696"/>
        <p:guide pos="5472"/>
        <p:guide orient="horz" pos="25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11" d="100"/>
          <a:sy n="111" d="100"/>
        </p:scale>
        <p:origin x="5004" y="126"/>
      </p:cViewPr>
      <p:guideLst>
        <p:guide orient="horz" pos="3024"/>
        <p:guide pos="2304"/>
        <p:guide orient="horz" pos="806"/>
        <p:guide pos="2411"/>
        <p:guide orient="horz" pos="63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ie Wright" userId="a0e2a280-92a5-487a-a56c-f1146a8f46ca" providerId="ADAL" clId="{3A69D3F2-4FD6-4D16-A1AB-1BE982033143}"/>
    <pc:docChg chg="undo custSel modSld modNotesMaster modHandout">
      <pc:chgData name="Leslie Wright" userId="a0e2a280-92a5-487a-a56c-f1146a8f46ca" providerId="ADAL" clId="{3A69D3F2-4FD6-4D16-A1AB-1BE982033143}" dt="2022-04-19T17:49:40.620" v="6009" actId="20577"/>
      <pc:docMkLst>
        <pc:docMk/>
      </pc:docMkLst>
      <pc:sldChg chg="modNotes">
        <pc:chgData name="Leslie Wright" userId="a0e2a280-92a5-487a-a56c-f1146a8f46ca" providerId="ADAL" clId="{3A69D3F2-4FD6-4D16-A1AB-1BE982033143}" dt="2022-04-19T17:11:08.786" v="5690"/>
        <pc:sldMkLst>
          <pc:docMk/>
          <pc:sldMk cId="3186500811" sldId="391"/>
        </pc:sldMkLst>
      </pc:sldChg>
      <pc:sldChg chg="modNotes">
        <pc:chgData name="Leslie Wright" userId="a0e2a280-92a5-487a-a56c-f1146a8f46ca" providerId="ADAL" clId="{3A69D3F2-4FD6-4D16-A1AB-1BE982033143}" dt="2022-04-19T17:11:08.786" v="5690"/>
        <pc:sldMkLst>
          <pc:docMk/>
          <pc:sldMk cId="1166768548" sldId="400"/>
        </pc:sldMkLst>
      </pc:sldChg>
      <pc:sldChg chg="modNotes modNotesTx">
        <pc:chgData name="Leslie Wright" userId="a0e2a280-92a5-487a-a56c-f1146a8f46ca" providerId="ADAL" clId="{3A69D3F2-4FD6-4D16-A1AB-1BE982033143}" dt="2022-04-19T17:11:08.786" v="5690"/>
        <pc:sldMkLst>
          <pc:docMk/>
          <pc:sldMk cId="1188566734" sldId="401"/>
        </pc:sldMkLst>
      </pc:sldChg>
      <pc:sldChg chg="modNotes">
        <pc:chgData name="Leslie Wright" userId="a0e2a280-92a5-487a-a56c-f1146a8f46ca" providerId="ADAL" clId="{3A69D3F2-4FD6-4D16-A1AB-1BE982033143}" dt="2022-04-19T17:11:08.786" v="5690"/>
        <pc:sldMkLst>
          <pc:docMk/>
          <pc:sldMk cId="4191918102" sldId="449"/>
        </pc:sldMkLst>
      </pc:sldChg>
      <pc:sldChg chg="modNotes">
        <pc:chgData name="Leslie Wright" userId="a0e2a280-92a5-487a-a56c-f1146a8f46ca" providerId="ADAL" clId="{3A69D3F2-4FD6-4D16-A1AB-1BE982033143}" dt="2022-04-19T17:11:08.786" v="5690"/>
        <pc:sldMkLst>
          <pc:docMk/>
          <pc:sldMk cId="260379375" sldId="451"/>
        </pc:sldMkLst>
      </pc:sldChg>
      <pc:sldChg chg="modNotes">
        <pc:chgData name="Leslie Wright" userId="a0e2a280-92a5-487a-a56c-f1146a8f46ca" providerId="ADAL" clId="{3A69D3F2-4FD6-4D16-A1AB-1BE982033143}" dt="2022-04-19T17:11:08.786" v="5690"/>
        <pc:sldMkLst>
          <pc:docMk/>
          <pc:sldMk cId="90122155" sldId="457"/>
        </pc:sldMkLst>
      </pc:sldChg>
      <pc:sldChg chg="modNotes">
        <pc:chgData name="Leslie Wright" userId="a0e2a280-92a5-487a-a56c-f1146a8f46ca" providerId="ADAL" clId="{3A69D3F2-4FD6-4D16-A1AB-1BE982033143}" dt="2022-04-19T17:11:08.786" v="5690"/>
        <pc:sldMkLst>
          <pc:docMk/>
          <pc:sldMk cId="2370852123" sldId="459"/>
        </pc:sldMkLst>
      </pc:sldChg>
      <pc:sldChg chg="modNotes">
        <pc:chgData name="Leslie Wright" userId="a0e2a280-92a5-487a-a56c-f1146a8f46ca" providerId="ADAL" clId="{3A69D3F2-4FD6-4D16-A1AB-1BE982033143}" dt="2022-04-19T17:11:08.786" v="5690"/>
        <pc:sldMkLst>
          <pc:docMk/>
          <pc:sldMk cId="4257501825" sldId="463"/>
        </pc:sldMkLst>
      </pc:sldChg>
      <pc:sldChg chg="modNotes">
        <pc:chgData name="Leslie Wright" userId="a0e2a280-92a5-487a-a56c-f1146a8f46ca" providerId="ADAL" clId="{3A69D3F2-4FD6-4D16-A1AB-1BE982033143}" dt="2022-04-19T17:11:08.786" v="5690"/>
        <pc:sldMkLst>
          <pc:docMk/>
          <pc:sldMk cId="2273495508" sldId="466"/>
        </pc:sldMkLst>
      </pc:sldChg>
      <pc:sldChg chg="modNotes">
        <pc:chgData name="Leslie Wright" userId="a0e2a280-92a5-487a-a56c-f1146a8f46ca" providerId="ADAL" clId="{3A69D3F2-4FD6-4D16-A1AB-1BE982033143}" dt="2022-04-19T17:11:08.786" v="5690"/>
        <pc:sldMkLst>
          <pc:docMk/>
          <pc:sldMk cId="3542768919" sldId="471"/>
        </pc:sldMkLst>
      </pc:sldChg>
      <pc:sldChg chg="modNotes">
        <pc:chgData name="Leslie Wright" userId="a0e2a280-92a5-487a-a56c-f1146a8f46ca" providerId="ADAL" clId="{3A69D3F2-4FD6-4D16-A1AB-1BE982033143}" dt="2022-04-19T17:11:08.786" v="5690"/>
        <pc:sldMkLst>
          <pc:docMk/>
          <pc:sldMk cId="4293628977" sldId="474"/>
        </pc:sldMkLst>
      </pc:sldChg>
      <pc:sldChg chg="modNotes">
        <pc:chgData name="Leslie Wright" userId="a0e2a280-92a5-487a-a56c-f1146a8f46ca" providerId="ADAL" clId="{3A69D3F2-4FD6-4D16-A1AB-1BE982033143}" dt="2022-04-19T17:11:08.786" v="5690"/>
        <pc:sldMkLst>
          <pc:docMk/>
          <pc:sldMk cId="2097963155" sldId="475"/>
        </pc:sldMkLst>
      </pc:sldChg>
      <pc:sldChg chg="modNotes">
        <pc:chgData name="Leslie Wright" userId="a0e2a280-92a5-487a-a56c-f1146a8f46ca" providerId="ADAL" clId="{3A69D3F2-4FD6-4D16-A1AB-1BE982033143}" dt="2022-04-19T17:11:08.786" v="5690"/>
        <pc:sldMkLst>
          <pc:docMk/>
          <pc:sldMk cId="3412656720" sldId="476"/>
        </pc:sldMkLst>
      </pc:sldChg>
      <pc:sldChg chg="modNotes">
        <pc:chgData name="Leslie Wright" userId="a0e2a280-92a5-487a-a56c-f1146a8f46ca" providerId="ADAL" clId="{3A69D3F2-4FD6-4D16-A1AB-1BE982033143}" dt="2022-04-19T17:11:08.786" v="5690"/>
        <pc:sldMkLst>
          <pc:docMk/>
          <pc:sldMk cId="1352370126" sldId="480"/>
        </pc:sldMkLst>
      </pc:sldChg>
      <pc:sldChg chg="addSp delSp modSp mod modNotes">
        <pc:chgData name="Leslie Wright" userId="a0e2a280-92a5-487a-a56c-f1146a8f46ca" providerId="ADAL" clId="{3A69D3F2-4FD6-4D16-A1AB-1BE982033143}" dt="2022-04-19T17:11:08.786" v="5690"/>
        <pc:sldMkLst>
          <pc:docMk/>
          <pc:sldMk cId="2419659806" sldId="481"/>
        </pc:sldMkLst>
        <pc:spChg chg="add del">
          <ac:chgData name="Leslie Wright" userId="a0e2a280-92a5-487a-a56c-f1146a8f46ca" providerId="ADAL" clId="{3A69D3F2-4FD6-4D16-A1AB-1BE982033143}" dt="2022-03-31T13:43:22.364" v="915" actId="22"/>
          <ac:spMkLst>
            <pc:docMk/>
            <pc:sldMk cId="2419659806" sldId="481"/>
            <ac:spMk id="6" creationId="{F61E0850-DB6A-429C-8938-0C3C1E1EC20C}"/>
          </ac:spMkLst>
        </pc:spChg>
        <pc:spChg chg="add mod">
          <ac:chgData name="Leslie Wright" userId="a0e2a280-92a5-487a-a56c-f1146a8f46ca" providerId="ADAL" clId="{3A69D3F2-4FD6-4D16-A1AB-1BE982033143}" dt="2022-03-31T13:45:01.613" v="957" actId="20577"/>
          <ac:spMkLst>
            <pc:docMk/>
            <pc:sldMk cId="2419659806" sldId="481"/>
            <ac:spMk id="8" creationId="{D16D1CDD-9606-422C-9060-2C3EB6851C03}"/>
          </ac:spMkLst>
        </pc:spChg>
        <pc:spChg chg="mod">
          <ac:chgData name="Leslie Wright" userId="a0e2a280-92a5-487a-a56c-f1146a8f46ca" providerId="ADAL" clId="{3A69D3F2-4FD6-4D16-A1AB-1BE982033143}" dt="2022-03-31T13:47:47.031" v="960" actId="14100"/>
          <ac:spMkLst>
            <pc:docMk/>
            <pc:sldMk cId="2419659806" sldId="481"/>
            <ac:spMk id="9" creationId="{F9561667-F72D-564A-BEDB-07810DBEE7FF}"/>
          </ac:spMkLst>
        </pc:spChg>
        <pc:picChg chg="mod">
          <ac:chgData name="Leslie Wright" userId="a0e2a280-92a5-487a-a56c-f1146a8f46ca" providerId="ADAL" clId="{3A69D3F2-4FD6-4D16-A1AB-1BE982033143}" dt="2022-03-31T13:48:03.065" v="962" actId="14100"/>
          <ac:picMkLst>
            <pc:docMk/>
            <pc:sldMk cId="2419659806" sldId="481"/>
            <ac:picMk id="12" creationId="{99D1D233-516C-994D-842C-9793630500A5}"/>
          </ac:picMkLst>
        </pc:picChg>
      </pc:sldChg>
      <pc:sldChg chg="modNotes">
        <pc:chgData name="Leslie Wright" userId="a0e2a280-92a5-487a-a56c-f1146a8f46ca" providerId="ADAL" clId="{3A69D3F2-4FD6-4D16-A1AB-1BE982033143}" dt="2022-04-19T17:11:08.786" v="5690"/>
        <pc:sldMkLst>
          <pc:docMk/>
          <pc:sldMk cId="2640823738" sldId="482"/>
        </pc:sldMkLst>
      </pc:sldChg>
      <pc:sldChg chg="modSp mod modNotes">
        <pc:chgData name="Leslie Wright" userId="a0e2a280-92a5-487a-a56c-f1146a8f46ca" providerId="ADAL" clId="{3A69D3F2-4FD6-4D16-A1AB-1BE982033143}" dt="2022-04-19T17:11:08.786" v="5690"/>
        <pc:sldMkLst>
          <pc:docMk/>
          <pc:sldMk cId="783256164" sldId="484"/>
        </pc:sldMkLst>
        <pc:spChg chg="mod">
          <ac:chgData name="Leslie Wright" userId="a0e2a280-92a5-487a-a56c-f1146a8f46ca" providerId="ADAL" clId="{3A69D3F2-4FD6-4D16-A1AB-1BE982033143}" dt="2022-04-18T17:19:15.724" v="4383" actId="255"/>
          <ac:spMkLst>
            <pc:docMk/>
            <pc:sldMk cId="783256164" sldId="484"/>
            <ac:spMk id="2" creationId="{AC785894-B3E7-4ADE-B2AD-584B6176FB9C}"/>
          </ac:spMkLst>
        </pc:spChg>
      </pc:sldChg>
      <pc:sldChg chg="modSp mod modNotes">
        <pc:chgData name="Leslie Wright" userId="a0e2a280-92a5-487a-a56c-f1146a8f46ca" providerId="ADAL" clId="{3A69D3F2-4FD6-4D16-A1AB-1BE982033143}" dt="2022-04-19T17:11:08.786" v="5690"/>
        <pc:sldMkLst>
          <pc:docMk/>
          <pc:sldMk cId="1319388963" sldId="488"/>
        </pc:sldMkLst>
        <pc:spChg chg="mod">
          <ac:chgData name="Leslie Wright" userId="a0e2a280-92a5-487a-a56c-f1146a8f46ca" providerId="ADAL" clId="{3A69D3F2-4FD6-4D16-A1AB-1BE982033143}" dt="2022-04-19T17:09:32.449" v="5687" actId="2"/>
          <ac:spMkLst>
            <pc:docMk/>
            <pc:sldMk cId="1319388963" sldId="488"/>
            <ac:spMk id="3" creationId="{46F3A510-5D27-4050-84E6-9FDCE2DA5C1E}"/>
          </ac:spMkLst>
        </pc:spChg>
      </pc:sldChg>
      <pc:sldChg chg="modNotes">
        <pc:chgData name="Leslie Wright" userId="a0e2a280-92a5-487a-a56c-f1146a8f46ca" providerId="ADAL" clId="{3A69D3F2-4FD6-4D16-A1AB-1BE982033143}" dt="2022-04-19T17:11:08.786" v="5690"/>
        <pc:sldMkLst>
          <pc:docMk/>
          <pc:sldMk cId="3256449165" sldId="489"/>
        </pc:sldMkLst>
      </pc:sldChg>
      <pc:sldChg chg="modNotes">
        <pc:chgData name="Leslie Wright" userId="a0e2a280-92a5-487a-a56c-f1146a8f46ca" providerId="ADAL" clId="{3A69D3F2-4FD6-4D16-A1AB-1BE982033143}" dt="2022-04-19T17:11:08.786" v="5690"/>
        <pc:sldMkLst>
          <pc:docMk/>
          <pc:sldMk cId="837577359" sldId="490"/>
        </pc:sldMkLst>
      </pc:sldChg>
      <pc:sldChg chg="modNotes">
        <pc:chgData name="Leslie Wright" userId="a0e2a280-92a5-487a-a56c-f1146a8f46ca" providerId="ADAL" clId="{3A69D3F2-4FD6-4D16-A1AB-1BE982033143}" dt="2022-04-19T17:11:08.786" v="5690"/>
        <pc:sldMkLst>
          <pc:docMk/>
          <pc:sldMk cId="2525382376" sldId="493"/>
        </pc:sldMkLst>
      </pc:sldChg>
      <pc:sldChg chg="modSp mod modNotes modNotesTx">
        <pc:chgData name="Leslie Wright" userId="a0e2a280-92a5-487a-a56c-f1146a8f46ca" providerId="ADAL" clId="{3A69D3F2-4FD6-4D16-A1AB-1BE982033143}" dt="2022-04-19T17:49:40.620" v="6009" actId="20577"/>
        <pc:sldMkLst>
          <pc:docMk/>
          <pc:sldMk cId="2141052566" sldId="494"/>
        </pc:sldMkLst>
        <pc:spChg chg="mod">
          <ac:chgData name="Leslie Wright" userId="a0e2a280-92a5-487a-a56c-f1146a8f46ca" providerId="ADAL" clId="{3A69D3F2-4FD6-4D16-A1AB-1BE982033143}" dt="2022-03-31T17:49:01.448" v="2523" actId="1076"/>
          <ac:spMkLst>
            <pc:docMk/>
            <pc:sldMk cId="2141052566" sldId="494"/>
            <ac:spMk id="9" creationId="{CBD48103-AF51-440E-BBE0-5342876EC0D3}"/>
          </ac:spMkLst>
        </pc:spChg>
      </pc:sldChg>
      <pc:sldChg chg="modSp mod modNotes">
        <pc:chgData name="Leslie Wright" userId="a0e2a280-92a5-487a-a56c-f1146a8f46ca" providerId="ADAL" clId="{3A69D3F2-4FD6-4D16-A1AB-1BE982033143}" dt="2022-04-19T17:11:08.786" v="5690"/>
        <pc:sldMkLst>
          <pc:docMk/>
          <pc:sldMk cId="6188348" sldId="495"/>
        </pc:sldMkLst>
        <pc:spChg chg="mod">
          <ac:chgData name="Leslie Wright" userId="a0e2a280-92a5-487a-a56c-f1146a8f46ca" providerId="ADAL" clId="{3A69D3F2-4FD6-4D16-A1AB-1BE982033143}" dt="2022-03-31T15:50:14.829" v="2169" actId="20577"/>
          <ac:spMkLst>
            <pc:docMk/>
            <pc:sldMk cId="6188348" sldId="495"/>
            <ac:spMk id="6" creationId="{4302C45E-8F33-456E-8B71-A74CCF081D60}"/>
          </ac:spMkLst>
        </pc:spChg>
      </pc:sldChg>
      <pc:sldChg chg="modNotes">
        <pc:chgData name="Leslie Wright" userId="a0e2a280-92a5-487a-a56c-f1146a8f46ca" providerId="ADAL" clId="{3A69D3F2-4FD6-4D16-A1AB-1BE982033143}" dt="2022-04-19T17:11:08.786" v="5690"/>
        <pc:sldMkLst>
          <pc:docMk/>
          <pc:sldMk cId="2978747984" sldId="496"/>
        </pc:sldMkLst>
      </pc:sldChg>
      <pc:sldChg chg="modNotes">
        <pc:chgData name="Leslie Wright" userId="a0e2a280-92a5-487a-a56c-f1146a8f46ca" providerId="ADAL" clId="{3A69D3F2-4FD6-4D16-A1AB-1BE982033143}" dt="2022-04-19T17:11:08.786" v="5690"/>
        <pc:sldMkLst>
          <pc:docMk/>
          <pc:sldMk cId="1139048977" sldId="505"/>
        </pc:sldMkLst>
      </pc:sldChg>
      <pc:sldChg chg="modNotes">
        <pc:chgData name="Leslie Wright" userId="a0e2a280-92a5-487a-a56c-f1146a8f46ca" providerId="ADAL" clId="{3A69D3F2-4FD6-4D16-A1AB-1BE982033143}" dt="2022-04-19T16:13:31.679" v="4889" actId="20577"/>
        <pc:sldMkLst>
          <pc:docMk/>
          <pc:sldMk cId="4059025932" sldId="547"/>
        </pc:sldMkLst>
      </pc:sldChg>
      <pc:sldChg chg="modNotes">
        <pc:chgData name="Leslie Wright" userId="a0e2a280-92a5-487a-a56c-f1146a8f46ca" providerId="ADAL" clId="{3A69D3F2-4FD6-4D16-A1AB-1BE982033143}" dt="2022-04-19T17:11:08.786" v="5690"/>
        <pc:sldMkLst>
          <pc:docMk/>
          <pc:sldMk cId="3552602648" sldId="548"/>
        </pc:sldMkLst>
      </pc:sldChg>
      <pc:sldChg chg="modNotes">
        <pc:chgData name="Leslie Wright" userId="a0e2a280-92a5-487a-a56c-f1146a8f46ca" providerId="ADAL" clId="{3A69D3F2-4FD6-4D16-A1AB-1BE982033143}" dt="2022-04-19T17:11:08.786" v="5690"/>
        <pc:sldMkLst>
          <pc:docMk/>
          <pc:sldMk cId="3344514861" sldId="549"/>
        </pc:sldMkLst>
      </pc:sldChg>
      <pc:sldChg chg="modNotes">
        <pc:chgData name="Leslie Wright" userId="a0e2a280-92a5-487a-a56c-f1146a8f46ca" providerId="ADAL" clId="{3A69D3F2-4FD6-4D16-A1AB-1BE982033143}" dt="2022-04-19T17:11:08.786" v="5690"/>
        <pc:sldMkLst>
          <pc:docMk/>
          <pc:sldMk cId="334312040" sldId="552"/>
        </pc:sldMkLst>
      </pc:sldChg>
      <pc:sldChg chg="modNotes modNotesTx">
        <pc:chgData name="Leslie Wright" userId="a0e2a280-92a5-487a-a56c-f1146a8f46ca" providerId="ADAL" clId="{3A69D3F2-4FD6-4D16-A1AB-1BE982033143}" dt="2022-04-19T17:11:08.786" v="5690"/>
        <pc:sldMkLst>
          <pc:docMk/>
          <pc:sldMk cId="2196608340" sldId="553"/>
        </pc:sldMkLst>
      </pc:sldChg>
      <pc:sldChg chg="modNotes">
        <pc:chgData name="Leslie Wright" userId="a0e2a280-92a5-487a-a56c-f1146a8f46ca" providerId="ADAL" clId="{3A69D3F2-4FD6-4D16-A1AB-1BE982033143}" dt="2022-04-19T17:11:08.786" v="5690"/>
        <pc:sldMkLst>
          <pc:docMk/>
          <pc:sldMk cId="142024308" sldId="555"/>
        </pc:sldMkLst>
      </pc:sldChg>
      <pc:sldChg chg="modNotes modNotesTx">
        <pc:chgData name="Leslie Wright" userId="a0e2a280-92a5-487a-a56c-f1146a8f46ca" providerId="ADAL" clId="{3A69D3F2-4FD6-4D16-A1AB-1BE982033143}" dt="2022-04-19T17:11:08.786" v="5690"/>
        <pc:sldMkLst>
          <pc:docMk/>
          <pc:sldMk cId="366934309" sldId="556"/>
        </pc:sldMkLst>
      </pc:sldChg>
      <pc:sldChg chg="modNotes">
        <pc:chgData name="Leslie Wright" userId="a0e2a280-92a5-487a-a56c-f1146a8f46ca" providerId="ADAL" clId="{3A69D3F2-4FD6-4D16-A1AB-1BE982033143}" dt="2022-04-19T17:11:08.786" v="5690"/>
        <pc:sldMkLst>
          <pc:docMk/>
          <pc:sldMk cId="2448783923" sldId="557"/>
        </pc:sldMkLst>
      </pc:sldChg>
      <pc:sldChg chg="modSp mod modNotes">
        <pc:chgData name="Leslie Wright" userId="a0e2a280-92a5-487a-a56c-f1146a8f46ca" providerId="ADAL" clId="{3A69D3F2-4FD6-4D16-A1AB-1BE982033143}" dt="2022-04-19T17:11:08.786" v="5690"/>
        <pc:sldMkLst>
          <pc:docMk/>
          <pc:sldMk cId="1378227304" sldId="558"/>
        </pc:sldMkLst>
        <pc:spChg chg="mod">
          <ac:chgData name="Leslie Wright" userId="a0e2a280-92a5-487a-a56c-f1146a8f46ca" providerId="ADAL" clId="{3A69D3F2-4FD6-4D16-A1AB-1BE982033143}" dt="2022-04-19T16:05:25.236" v="4789" actId="6549"/>
          <ac:spMkLst>
            <pc:docMk/>
            <pc:sldMk cId="1378227304" sldId="558"/>
            <ac:spMk id="2" creationId="{7F0E4C08-840C-4019-A570-A0AA96E1387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3" tIns="48317" rIns="96633" bIns="48317"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33" tIns="48317" rIns="96633" bIns="48317" rtlCol="0"/>
          <a:lstStyle>
            <a:lvl1pPr algn="r">
              <a:defRPr sz="1300"/>
            </a:lvl1pPr>
          </a:lstStyle>
          <a:p>
            <a:fld id="{8961167D-9768-E245-828B-3A7AB24A1AD7}" type="datetimeFigureOut">
              <a:rPr lang="en-US" smtClean="0"/>
              <a:t>5/10/2022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33" tIns="48317" rIns="96633" bIns="48317"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3" tIns="48317" rIns="96633" bIns="48317" rtlCol="0" anchor="b"/>
          <a:lstStyle>
            <a:lvl1pPr algn="r">
              <a:defRPr sz="13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828980" y="9124226"/>
            <a:ext cx="484528" cy="47697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marL="0" marR="0" lvl="0" indent="0" algn="ctr" defTabSz="9663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97013" y="839788"/>
            <a:ext cx="4321175" cy="3240087"/>
          </a:xfrm>
          <a:prstGeom prst="rect">
            <a:avLst/>
          </a:prstGeom>
          <a:noFill/>
          <a:ln w="12700">
            <a:solidFill>
              <a:prstClr val="black"/>
            </a:solidFill>
          </a:ln>
        </p:spPr>
        <p:txBody>
          <a:bodyPr vert="horz" lIns="96633" tIns="48317" rIns="96633" bIns="48317" rtlCol="0" anchor="ctr"/>
          <a:lstStyle/>
          <a:p>
            <a:endParaRPr lang="en-US" dirty="0"/>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33" tIns="48317" rIns="96633"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980" y="9119475"/>
            <a:ext cx="484529" cy="481726"/>
          </a:xfrm>
          <a:prstGeom prst="rect">
            <a:avLst/>
          </a:prstGeom>
        </p:spPr>
        <p:txBody>
          <a:bodyPr vert="horz" lIns="96633" tIns="48317" rIns="96633" bIns="48317" rtlCol="0" anchor="ctr" anchorCtr="0"/>
          <a:lstStyle>
            <a:lvl1pPr algn="ctr">
              <a:defRPr sz="11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2" y="481729"/>
            <a:ext cx="494453" cy="3780473"/>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marL="0" marR="0" lvl="0" indent="0" algn="ctr" defTabSz="9663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1" y="-3333"/>
            <a:ext cx="494454" cy="485061"/>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marL="0" marR="0" lvl="0" indent="0" algn="ctr" defTabSz="9663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408" y="9228161"/>
            <a:ext cx="268546" cy="264350"/>
          </a:xfrm>
          <a:prstGeom prst="rect">
            <a:avLst/>
          </a:prstGeom>
        </p:spPr>
      </p:pic>
      <p:pic>
        <p:nvPicPr>
          <p:cNvPr id="15" name="Picture 14" descr="NTDC-Horizontal-Gradient-Orange.png">
            <a:extLst>
              <a:ext uri="{FF2B5EF4-FFF2-40B4-BE49-F238E27FC236}">
                <a16:creationId xmlns:a16="http://schemas.microsoft.com/office/drawing/2014/main" id="{8FDF0472-C71C-D446-800B-F8A83A618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22272" y="6684476"/>
            <a:ext cx="5338999" cy="494452"/>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6.png"/><Relationship Id="rId4" Type="http://schemas.openxmlformats.org/officeDocument/2006/relationships/image" Target="../media/image15.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hrc-assets.s3-website-us-east-1.amazonaws.com/files/assets/resources/HRC-YouthFosterCare-IssueBrief-FINAL.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CDB5-73EE-CC4D-A21B-EC4D7E93854D}"/>
              </a:ext>
            </a:extLst>
          </p:cNvPr>
          <p:cNvSpPr/>
          <p:nvPr/>
        </p:nvSpPr>
        <p:spPr>
          <a:xfrm>
            <a:off x="2" y="1"/>
            <a:ext cx="7313507"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algn="ctr"/>
            <a:endParaRPr lang="en-US" dirty="0"/>
          </a:p>
        </p:txBody>
      </p:sp>
      <p:pic>
        <p:nvPicPr>
          <p:cNvPr id="5" name="Picture 4" descr="NTDC-Horizontal-Gradient-Orange.png">
            <a:extLst>
              <a:ext uri="{FF2B5EF4-FFF2-40B4-BE49-F238E27FC236}">
                <a16:creationId xmlns:a16="http://schemas.microsoft.com/office/drawing/2014/main" id="{80CB78FA-7A60-4748-B5E5-DAA0D6209F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103" y="9094199"/>
            <a:ext cx="6192404" cy="509222"/>
          </a:xfrm>
          <a:prstGeom prst="rect">
            <a:avLst/>
          </a:prstGeom>
        </p:spPr>
      </p:pic>
      <p:sp>
        <p:nvSpPr>
          <p:cNvPr id="6" name="Rectangle 5">
            <a:extLst>
              <a:ext uri="{FF2B5EF4-FFF2-40B4-BE49-F238E27FC236}">
                <a16:creationId xmlns:a16="http://schemas.microsoft.com/office/drawing/2014/main" id="{171A1C2F-6019-B24F-8FF1-C9257EA4C38A}"/>
              </a:ext>
            </a:extLst>
          </p:cNvPr>
          <p:cNvSpPr/>
          <p:nvPr/>
        </p:nvSpPr>
        <p:spPr>
          <a:xfrm>
            <a:off x="1121100" y="2537966"/>
            <a:ext cx="6192404" cy="6125186"/>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algn="ctr" defTabSz="966327">
              <a:defRPr/>
            </a:pPr>
            <a:endParaRPr lang="en-US" sz="1300" dirty="0">
              <a:solidFill>
                <a:prstClr val="white"/>
              </a:solidFill>
              <a:latin typeface="Palatino Linotype"/>
            </a:endParaRPr>
          </a:p>
        </p:txBody>
      </p:sp>
      <p:pic>
        <p:nvPicPr>
          <p:cNvPr id="7" name="Picture 6">
            <a:extLst>
              <a:ext uri="{FF2B5EF4-FFF2-40B4-BE49-F238E27FC236}">
                <a16:creationId xmlns:a16="http://schemas.microsoft.com/office/drawing/2014/main" id="{1ECA67AA-C08C-384C-992E-1B134CBE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31" y="834128"/>
            <a:ext cx="4008962" cy="712637"/>
          </a:xfrm>
          <a:prstGeom prst="rect">
            <a:avLst/>
          </a:prstGeom>
        </p:spPr>
      </p:pic>
      <p:pic>
        <p:nvPicPr>
          <p:cNvPr id="8" name="Picture 7">
            <a:extLst>
              <a:ext uri="{FF2B5EF4-FFF2-40B4-BE49-F238E27FC236}">
                <a16:creationId xmlns:a16="http://schemas.microsoft.com/office/drawing/2014/main" id="{6AB808B2-C332-EC45-9B14-6CE6F25F9827}"/>
              </a:ext>
            </a:extLst>
          </p:cNvPr>
          <p:cNvPicPr>
            <a:picLocks noChangeAspect="1"/>
          </p:cNvPicPr>
          <p:nvPr/>
        </p:nvPicPr>
        <p:blipFill rotWithShape="1">
          <a:blip r:embed="rId5"/>
          <a:srcRect l="881" t="34411" r="3607" b="23761"/>
          <a:stretch/>
        </p:blipFill>
        <p:spPr>
          <a:xfrm>
            <a:off x="1121096" y="1933450"/>
            <a:ext cx="6192411" cy="604518"/>
          </a:xfrm>
          <a:prstGeom prst="rect">
            <a:avLst/>
          </a:prstGeom>
        </p:spPr>
      </p:pic>
      <p:sp>
        <p:nvSpPr>
          <p:cNvPr id="9" name="Rectangle 8">
            <a:extLst>
              <a:ext uri="{FF2B5EF4-FFF2-40B4-BE49-F238E27FC236}">
                <a16:creationId xmlns:a16="http://schemas.microsoft.com/office/drawing/2014/main" id="{0D6229DE-988F-4C49-8E07-0BC02A6F82A3}"/>
              </a:ext>
            </a:extLst>
          </p:cNvPr>
          <p:cNvSpPr/>
          <p:nvPr/>
        </p:nvSpPr>
        <p:spPr>
          <a:xfrm>
            <a:off x="1121095" y="1961281"/>
            <a:ext cx="6192411" cy="581129"/>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algn="ctr" defTabSz="966327">
              <a:defRPr/>
            </a:pPr>
            <a:endParaRPr lang="en-US" sz="1300" dirty="0">
              <a:solidFill>
                <a:prstClr val="white"/>
              </a:solidFill>
              <a:latin typeface="Palatino Linotype"/>
            </a:endParaRPr>
          </a:p>
        </p:txBody>
      </p:sp>
      <p:sp>
        <p:nvSpPr>
          <p:cNvPr id="13" name="Title 2">
            <a:extLst>
              <a:ext uri="{FF2B5EF4-FFF2-40B4-BE49-F238E27FC236}">
                <a16:creationId xmlns:a16="http://schemas.microsoft.com/office/drawing/2014/main" id="{F4F4063C-8A04-3A4A-8005-9E6D36C0210B}"/>
              </a:ext>
            </a:extLst>
          </p:cNvPr>
          <p:cNvSpPr txBox="1">
            <a:spLocks/>
          </p:cNvSpPr>
          <p:nvPr/>
        </p:nvSpPr>
        <p:spPr>
          <a:xfrm>
            <a:off x="1386579" y="2479741"/>
            <a:ext cx="5568669" cy="1920240"/>
          </a:xfrm>
          <a:prstGeom prst="rect">
            <a:avLst/>
          </a:prstGeom>
        </p:spPr>
        <p:txBody>
          <a:bodyPr lIns="96633" tIns="48317" rIns="96633" bIns="48317"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solidFill>
                  <a:schemeClr val="bg1"/>
                </a:solidFill>
                <a:latin typeface="Arial Rounded MT Bold" panose="020F0704030504030204" pitchFamily="34" charset="77"/>
              </a:rPr>
              <a:t>CULTURAL HUMILITY</a:t>
            </a:r>
            <a:endParaRPr lang="en-US" sz="3800" dirty="0">
              <a:solidFill>
                <a:schemeClr val="bg1"/>
              </a:solidFill>
              <a:highlight>
                <a:srgbClr val="FFFF00"/>
              </a:highlight>
              <a:latin typeface="Arial Rounded MT Bold" panose="020F0704030504030204" pitchFamily="34" charset="77"/>
            </a:endParaRPr>
          </a:p>
        </p:txBody>
      </p:sp>
      <p:sp>
        <p:nvSpPr>
          <p:cNvPr id="14" name="Subtitle 1">
            <a:extLst>
              <a:ext uri="{FF2B5EF4-FFF2-40B4-BE49-F238E27FC236}">
                <a16:creationId xmlns:a16="http://schemas.microsoft.com/office/drawing/2014/main" id="{A65B5B5B-9AF3-2B45-935F-616A525C9909}"/>
              </a:ext>
            </a:extLst>
          </p:cNvPr>
          <p:cNvSpPr txBox="1">
            <a:spLocks/>
          </p:cNvSpPr>
          <p:nvPr/>
        </p:nvSpPr>
        <p:spPr>
          <a:xfrm>
            <a:off x="1424291" y="4377910"/>
            <a:ext cx="4420083" cy="628382"/>
          </a:xfrm>
          <a:prstGeom prst="rect">
            <a:avLst/>
          </a:prstGeom>
        </p:spPr>
        <p:txBody>
          <a:bodyPr lIns="96633" tIns="48317" rIns="96633" bIns="48317"/>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bg1"/>
                </a:solidFill>
                <a:latin typeface="Arial" panose="020B0604020202020204" pitchFamily="34" charset="0"/>
                <a:cs typeface="Arial" panose="020B0604020202020204" pitchFamily="34" charset="0"/>
              </a:rPr>
              <a:t>FACILITATOR CLASSROOM GUIDE</a:t>
            </a:r>
            <a:br>
              <a:rPr lang="en-US" sz="1700" dirty="0">
                <a:solidFill>
                  <a:schemeClr val="bg1"/>
                </a:solidFill>
                <a:latin typeface="Arial" panose="020B0604020202020204" pitchFamily="34" charset="0"/>
                <a:cs typeface="Arial" panose="020B0604020202020204" pitchFamily="34" charset="0"/>
              </a:rPr>
            </a:br>
            <a:r>
              <a:rPr lang="en-US" sz="1700" dirty="0">
                <a:solidFill>
                  <a:schemeClr val="bg1"/>
                </a:solidFill>
                <a:latin typeface="Arial" panose="020B0604020202020204" pitchFamily="34" charset="0"/>
                <a:cs typeface="Arial" panose="020B0604020202020204" pitchFamily="34" charset="0"/>
              </a:rPr>
              <a:t>Modified January 2022</a:t>
            </a:r>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778796"/>
          </a:xfrm>
        </p:spPr>
        <p:txBody>
          <a:bodyPr/>
          <a:lstStyle/>
          <a:p>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This slide is shown at the start of each theme. Although the graphic will remain the same, the bricks that are colored in red will change based on the characteristics that will be touched upon in this theme. The characteristics were obtained from a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content they are sharing throughout the training. Remind participants that their </a:t>
            </a:r>
            <a:r>
              <a:rPr lang="en-US" b="1" kern="1200" dirty="0">
                <a:solidFill>
                  <a:srgbClr val="000000"/>
                </a:solidFill>
                <a:effectLst/>
                <a:latin typeface="Calibri" panose="020F0502020204030204" pitchFamily="34" charset="0"/>
                <a:ea typeface="+mn-ea"/>
                <a:cs typeface="+mn-cs"/>
              </a:rPr>
              <a:t>Participant Resource</a:t>
            </a:r>
            <a:r>
              <a:rPr lang="en-US" kern="1200" dirty="0">
                <a:solidFill>
                  <a:srgbClr val="000000"/>
                </a:solidFill>
                <a:effectLst/>
                <a:latin typeface="Calibri" panose="020F0502020204030204" pitchFamily="34" charset="0"/>
                <a:ea typeface="+mn-ea"/>
                <a:cs typeface="+mn-cs"/>
              </a:rPr>
              <a:t> </a:t>
            </a:r>
            <a:r>
              <a:rPr lang="en-US" b="1" kern="1200" dirty="0">
                <a:solidFill>
                  <a:srgbClr val="000000"/>
                </a:solidFill>
                <a:effectLst/>
                <a:latin typeface="Calibri" panose="020F0502020204030204" pitchFamily="34" charset="0"/>
                <a:ea typeface="+mn-ea"/>
                <a:cs typeface="+mn-cs"/>
              </a:rPr>
              <a:t>Manual </a:t>
            </a:r>
            <a:r>
              <a:rPr lang="en-US" kern="1200" dirty="0">
                <a:solidFill>
                  <a:srgbClr val="000000"/>
                </a:solidFill>
                <a:effectLst/>
                <a:latin typeface="Calibri" panose="020F0502020204030204" pitchFamily="34" charset="0"/>
                <a:ea typeface="+mn-ea"/>
                <a:cs typeface="+mn-cs"/>
              </a:rPr>
              <a:t>contains the definitions for these characteristics. </a:t>
            </a: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SAY</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Before we get into the content let’s look at the 14 characteristics of successful foster and adoptive parents. When you took your self-assessment, you were asked about these characteristics. </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mn-cs"/>
              </a:rPr>
              <a:t> </a:t>
            </a:r>
          </a:p>
          <a:p>
            <a:pPr lvl="0"/>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10</a:t>
            </a:fld>
            <a:endParaRPr lang="en-US" dirty="0"/>
          </a:p>
        </p:txBody>
      </p:sp>
    </p:spTree>
    <p:extLst>
      <p:ext uri="{BB962C8B-B14F-4D97-AF65-F5344CB8AC3E}">
        <p14:creationId xmlns:p14="http://schemas.microsoft.com/office/powerpoint/2010/main" val="140268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9" y="4518204"/>
            <a:ext cx="5681980" cy="3696712"/>
          </a:xfrm>
          <a:prstGeom prst="rect">
            <a:avLst/>
          </a:prstGeom>
        </p:spPr>
        <p:txBody>
          <a:bodyPr/>
          <a:lstStyle/>
          <a:p>
            <a:pPr defTabSz="966079">
              <a:defRPr/>
            </a:pPr>
            <a:r>
              <a:rPr lang="en-US" b="1" dirty="0">
                <a:solidFill>
                  <a:srgbClr val="000000"/>
                </a:solidFill>
                <a:latin typeface="Calibri" panose="020F0502020204030204" pitchFamily="34" charset="0"/>
              </a:rPr>
              <a:t>FACILITATOR’S NOTE</a:t>
            </a:r>
          </a:p>
          <a:p>
            <a:pPr defTabSz="966079">
              <a:defRPr/>
            </a:pPr>
            <a:r>
              <a:rPr lang="en-US" dirty="0">
                <a:solidFill>
                  <a:srgbClr val="000000"/>
                </a:solidFill>
                <a:latin typeface="+mn-lt"/>
              </a:rPr>
              <a:t>Move to the next slide after reviewing this one, then ask the question after reading all 3 Characteristics.</a:t>
            </a:r>
          </a:p>
          <a:p>
            <a:pPr defTabSz="913997">
              <a:defRPr/>
            </a:pPr>
            <a:endParaRPr lang="en-US" b="1" dirty="0">
              <a:solidFill>
                <a:srgbClr val="000000"/>
              </a:solidFill>
              <a:latin typeface="+mn-lt"/>
            </a:endParaRPr>
          </a:p>
          <a:p>
            <a:pPr defTabSz="913997">
              <a:defRPr/>
            </a:pPr>
            <a:r>
              <a:rPr lang="en-US" b="1" dirty="0">
                <a:solidFill>
                  <a:srgbClr val="000000"/>
                </a:solidFill>
                <a:latin typeface="+mn-lt"/>
              </a:rPr>
              <a:t>SAY</a:t>
            </a:r>
            <a:endParaRPr lang="en-US" dirty="0">
              <a:solidFill>
                <a:srgbClr val="000000"/>
              </a:solidFill>
              <a:latin typeface="+mn-lt"/>
            </a:endParaRPr>
          </a:p>
          <a:p>
            <a:r>
              <a:rPr lang="en-US" dirty="0">
                <a:solidFill>
                  <a:srgbClr val="000000"/>
                </a:solidFill>
                <a:latin typeface="+mn-lt"/>
              </a:rPr>
              <a:t>The Cultural Humility theme will cover the following characteristics:</a:t>
            </a:r>
          </a:p>
          <a:p>
            <a:pPr marL="176627" indent="-176627" defTabSz="942012">
              <a:buFont typeface="Arial" panose="020B0604020202020204" pitchFamily="34" charset="0"/>
              <a:buChar char="•"/>
              <a:defRPr/>
            </a:pPr>
            <a:r>
              <a:rPr lang="en-US" dirty="0">
                <a:solidFill>
                  <a:srgbClr val="000000"/>
                </a:solidFill>
                <a:latin typeface="+mn-lt"/>
              </a:rPr>
              <a:t>Self-Awareness/Self-Reflection</a:t>
            </a:r>
          </a:p>
          <a:p>
            <a:pPr marL="176627" indent="-176627" defTabSz="942012">
              <a:buFont typeface="Arial" panose="020B0604020202020204" pitchFamily="34" charset="0"/>
              <a:buChar char="•"/>
              <a:defRPr/>
            </a:pPr>
            <a:r>
              <a:rPr lang="en-US" dirty="0">
                <a:solidFill>
                  <a:srgbClr val="000000"/>
                </a:solidFill>
                <a:latin typeface="+mn-lt"/>
              </a:rPr>
              <a:t>Appreciation for Diversity/Other World Views</a:t>
            </a:r>
          </a:p>
          <a:p>
            <a:pPr marL="176627" indent="-176627" defTabSz="942012">
              <a:buFont typeface="Arial" panose="020B0604020202020204" pitchFamily="34" charset="0"/>
              <a:buChar char="•"/>
              <a:defRPr/>
            </a:pPr>
            <a:r>
              <a:rPr lang="en-US" dirty="0">
                <a:solidFill>
                  <a:srgbClr val="000000"/>
                </a:solidFill>
                <a:latin typeface="+mn-lt"/>
              </a:rPr>
              <a:t>Adaptability/Flexibility</a:t>
            </a:r>
          </a:p>
          <a:p>
            <a:pPr defTabSz="966221">
              <a:defRPr/>
            </a:pPr>
            <a:endParaRPr lang="en-US" dirty="0">
              <a:solidFill>
                <a:srgbClr val="000000"/>
              </a:solidFill>
              <a:latin typeface="+mn-lt"/>
            </a:endParaRPr>
          </a:p>
          <a:p>
            <a:pPr defTabSz="966221">
              <a:defRPr/>
            </a:pPr>
            <a:r>
              <a:rPr lang="en-US" dirty="0">
                <a:solidFill>
                  <a:srgbClr val="000000"/>
                </a:solidFill>
                <a:latin typeface="+mn-lt"/>
              </a:rPr>
              <a:t>Take a moment to think back to how you assessed yourself with these characteristics. It is important as you start this journey to assess your characteristics as they are qualities that can strengthen your ability to successfully parent a child who is in foster care or has been adopted.  </a:t>
            </a:r>
          </a:p>
          <a:p>
            <a:endParaRPr lang="en-US" dirty="0">
              <a:latin typeface="+mn-lt"/>
            </a:endParaRPr>
          </a:p>
          <a:p>
            <a:pPr defTabSz="966079">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264266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9" y="4518205"/>
            <a:ext cx="5681980" cy="4988558"/>
          </a:xfrm>
          <a:prstGeom prst="rect">
            <a:avLst/>
          </a:prstGeom>
        </p:spPr>
        <p:txBody>
          <a:bodyPr/>
          <a:lstStyle/>
          <a:p>
            <a:pPr defTabSz="913997">
              <a:defRPr/>
            </a:pPr>
            <a:r>
              <a:rPr lang="en-US" b="1" dirty="0">
                <a:solidFill>
                  <a:srgbClr val="000000"/>
                </a:solidFill>
                <a:latin typeface="+mn-lt"/>
              </a:rPr>
              <a:t>SAY</a:t>
            </a:r>
          </a:p>
          <a:p>
            <a:pPr defTabSz="966079">
              <a:defRPr/>
            </a:pPr>
            <a:r>
              <a:rPr lang="en-US" dirty="0">
                <a:solidFill>
                  <a:srgbClr val="000000"/>
                </a:solidFill>
                <a:latin typeface="Calibri" panose="020F0502020204030204" pitchFamily="34" charset="0"/>
              </a:rPr>
              <a:t>Now that we have reviewed the definitions, why do you think these specific characteristics are important to understanding a child that you may foster or adopt? </a:t>
            </a:r>
          </a:p>
          <a:p>
            <a:pPr defTabSz="966079">
              <a:defRPr/>
            </a:pPr>
            <a:endParaRPr lang="en-US" dirty="0">
              <a:solidFill>
                <a:srgbClr val="000000"/>
              </a:solidFill>
              <a:latin typeface="Calibri" panose="020F0502020204030204" pitchFamily="34" charset="0"/>
            </a:endParaRPr>
          </a:p>
          <a:p>
            <a:pPr defTabSz="966079">
              <a:defRPr/>
            </a:pPr>
            <a:r>
              <a:rPr lang="en-US" dirty="0">
                <a:solidFill>
                  <a:srgbClr val="000000"/>
                </a:solidFill>
                <a:latin typeface="Calibri" panose="020F0502020204030204" pitchFamily="34" charset="0"/>
              </a:rPr>
              <a:t>Reinforce:</a:t>
            </a:r>
          </a:p>
          <a:p>
            <a:pPr marL="171399" indent="-171399">
              <a:lnSpc>
                <a:spcPct val="107000"/>
              </a:lnSpc>
              <a:buFont typeface="Arial" panose="020B0604020202020204" pitchFamily="34" charset="0"/>
              <a:buChar char="•"/>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Self-awareness/Self-reflection: </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How we talk and think about culture is impacted by our life experiences. It will be important for us to step outside our own experiences and expectations to focus on the child’s needs and values. </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It’s not unusual for topics </a:t>
            </a:r>
            <a:r>
              <a:rPr lang="en-US" dirty="0">
                <a:latin typeface="Calibri" panose="020F0502020204030204" pitchFamily="34" charset="0"/>
                <a:ea typeface="Calibri" panose="020F0502020204030204" pitchFamily="34" charset="0"/>
                <a:cs typeface="Times New Roman" panose="02020603050405020304" pitchFamily="18" charset="0"/>
              </a:rPr>
              <a:t>about </a:t>
            </a:r>
            <a:r>
              <a:rPr lang="en-US" dirty="0">
                <a:effectLst/>
                <a:latin typeface="Calibri" panose="020F0502020204030204" pitchFamily="34" charset="0"/>
                <a:ea typeface="Calibri" panose="020F0502020204030204" pitchFamily="34" charset="0"/>
                <a:cs typeface="Times New Roman" panose="02020603050405020304" pitchFamily="18" charset="0"/>
              </a:rPr>
              <a:t>culture to evoke strong opinions. It’s important to have an open mind and support the child with what is important to them, even if it doesn’t feel familiar and comfortable at first.</a:t>
            </a:r>
          </a:p>
          <a:p>
            <a:pPr marL="171399" indent="-171399">
              <a:lnSpc>
                <a:spcPct val="107000"/>
              </a:lnSpc>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Appreciation for Diversity/Other World Views:</a:t>
            </a:r>
          </a:p>
          <a:p>
            <a:pPr marL="537052" lvl="2" indent="-171399">
              <a:lnSpc>
                <a:spcPct val="107000"/>
              </a:lnSpc>
              <a:buFont typeface="Wingdings" panose="05000000000000000000" pitchFamily="2" charset="2"/>
              <a:buChar char="Ø"/>
            </a:pPr>
            <a:r>
              <a:rPr lang="en-US" dirty="0">
                <a:effectLst/>
                <a:latin typeface="Calibri" panose="020F0502020204030204" pitchFamily="34" charset="0"/>
                <a:ea typeface="Calibri" panose="020F0502020204030204" pitchFamily="34" charset="0"/>
                <a:cs typeface="Times New Roman" panose="02020603050405020304" pitchFamily="18" charset="0"/>
              </a:rPr>
              <a:t>Children who have experienced loss and trauma have </a:t>
            </a:r>
            <a:r>
              <a:rPr lang="en-US" dirty="0">
                <a:latin typeface="Calibri" panose="020F0502020204030204" pitchFamily="34" charset="0"/>
                <a:ea typeface="Calibri" panose="020F0502020204030204" pitchFamily="34" charset="0"/>
                <a:cs typeface="Times New Roman" panose="02020603050405020304" pitchFamily="18" charset="0"/>
              </a:rPr>
              <a:t>a </a:t>
            </a:r>
            <a:r>
              <a:rPr lang="en-US" dirty="0">
                <a:effectLst/>
                <a:latin typeface="Calibri" panose="020F0502020204030204" pitchFamily="34" charset="0"/>
                <a:ea typeface="Calibri" panose="020F0502020204030204" pitchFamily="34" charset="0"/>
                <a:cs typeface="Times New Roman" panose="02020603050405020304" pitchFamily="18" charset="0"/>
              </a:rPr>
              <a:t>critical need to develop healthy identities. When we value the views and experiences of the child and their family, we show the child that we value who they are. </a:t>
            </a:r>
          </a:p>
          <a:p>
            <a:pPr marL="537052" lvl="2" indent="-171399">
              <a:lnSpc>
                <a:spcPct val="107000"/>
              </a:lnSpc>
              <a:buFont typeface="Wingdings" panose="05000000000000000000" pitchFamily="2" charset="2"/>
              <a:buChar char="Ø"/>
            </a:pPr>
            <a:r>
              <a:rPr lang="en-US" dirty="0">
                <a:effectLst/>
                <a:latin typeface="Calibri" panose="020F0502020204030204" pitchFamily="34" charset="0"/>
                <a:ea typeface="Calibri" panose="020F0502020204030204" pitchFamily="34" charset="0"/>
                <a:cs typeface="Times New Roman" panose="02020603050405020304" pitchFamily="18" charset="0"/>
              </a:rPr>
              <a:t>When we appreciate diversity rather than believing our way is the “best” way, we show children that we care for all parts of them. This </a:t>
            </a:r>
            <a:r>
              <a:rPr lang="en-US" dirty="0">
                <a:latin typeface="Calibri" panose="020F0502020204030204" pitchFamily="34" charset="0"/>
                <a:ea typeface="Calibri" panose="020F0502020204030204" pitchFamily="34" charset="0"/>
                <a:cs typeface="Times New Roman" panose="02020603050405020304" pitchFamily="18" charset="0"/>
              </a:rPr>
              <a:t>helps</a:t>
            </a:r>
            <a:r>
              <a:rPr lang="en-US" dirty="0">
                <a:effectLst/>
                <a:latin typeface="Calibri" panose="020F0502020204030204" pitchFamily="34" charset="0"/>
                <a:ea typeface="Calibri" panose="020F0502020204030204" pitchFamily="34" charset="0"/>
                <a:cs typeface="Times New Roman" panose="02020603050405020304" pitchFamily="18" charset="0"/>
              </a:rPr>
              <a:t> them feel pride </a:t>
            </a:r>
            <a:r>
              <a:rPr lang="en-US" dirty="0">
                <a:latin typeface="Calibri" panose="020F0502020204030204" pitchFamily="34" charset="0"/>
                <a:ea typeface="Calibri" panose="020F0502020204030204" pitchFamily="34" charset="0"/>
                <a:cs typeface="Times New Roman" panose="02020603050405020304" pitchFamily="18" charset="0"/>
              </a:rPr>
              <a:t>in</a:t>
            </a:r>
            <a:r>
              <a:rPr lang="en-US" dirty="0">
                <a:effectLst/>
                <a:latin typeface="Calibri" panose="020F0502020204030204" pitchFamily="34" charset="0"/>
                <a:ea typeface="Calibri" panose="020F0502020204030204" pitchFamily="34" charset="0"/>
                <a:cs typeface="Times New Roman" panose="02020603050405020304" pitchFamily="18" charset="0"/>
              </a:rPr>
              <a:t> who they are and what they bring to the world. </a:t>
            </a:r>
          </a:p>
          <a:p>
            <a:pPr marL="342799" indent="-342799">
              <a:lnSpc>
                <a:spcPct val="107000"/>
              </a:lnSpc>
              <a:buFont typeface="Arial" panose="020B0604020202020204" pitchFamily="34" charset="0"/>
              <a:buChar char="•"/>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Adaptability/Flexibility</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It will be important to get to know children and </a:t>
            </a:r>
            <a:r>
              <a:rPr lang="en-US" dirty="0">
                <a:latin typeface="Calibri" panose="020F0502020204030204" pitchFamily="34" charset="0"/>
                <a:ea typeface="Calibri" panose="020F0502020204030204" pitchFamily="34" charset="0"/>
                <a:cs typeface="Times New Roman" panose="02020603050405020304" pitchFamily="18" charset="0"/>
              </a:rPr>
              <a:t>their</a:t>
            </a:r>
            <a:r>
              <a:rPr lang="en-US" dirty="0">
                <a:effectLst/>
                <a:latin typeface="Calibri" panose="020F0502020204030204" pitchFamily="34" charset="0"/>
                <a:ea typeface="Calibri" panose="020F0502020204030204" pitchFamily="34" charset="0"/>
                <a:cs typeface="Times New Roman" panose="02020603050405020304" pitchFamily="18" charset="0"/>
              </a:rPr>
              <a:t> culture(s) so that families can </a:t>
            </a:r>
            <a:r>
              <a:rPr lang="en-US" dirty="0">
                <a:latin typeface="Calibri" panose="020F0502020204030204" pitchFamily="34" charset="0"/>
                <a:ea typeface="Calibri" panose="020F0502020204030204" pitchFamily="34" charset="0"/>
                <a:cs typeface="Times New Roman" panose="02020603050405020304" pitchFamily="18" charset="0"/>
              </a:rPr>
              <a:t>blend</a:t>
            </a:r>
            <a:r>
              <a:rPr lang="en-US" dirty="0">
                <a:effectLst/>
                <a:latin typeface="Calibri" panose="020F0502020204030204" pitchFamily="34" charset="0"/>
                <a:ea typeface="Calibri" panose="020F0502020204030204" pitchFamily="34" charset="0"/>
                <a:cs typeface="Times New Roman" panose="02020603050405020304" pitchFamily="18" charset="0"/>
              </a:rPr>
              <a:t> the child’s culture </a:t>
            </a:r>
            <a:r>
              <a:rPr lang="en-US" dirty="0">
                <a:latin typeface="Calibri" panose="020F0502020204030204" pitchFamily="34" charset="0"/>
                <a:ea typeface="Calibri" panose="020F0502020204030204" pitchFamily="34" charset="0"/>
                <a:cs typeface="Times New Roman" panose="02020603050405020304" pitchFamily="18" charset="0"/>
              </a:rPr>
              <a:t>with</a:t>
            </a:r>
            <a:r>
              <a:rPr lang="en-US" dirty="0">
                <a:effectLst/>
                <a:latin typeface="Calibri" panose="020F0502020204030204" pitchFamily="34" charset="0"/>
                <a:ea typeface="Calibri" panose="020F0502020204030204" pitchFamily="34" charset="0"/>
                <a:cs typeface="Times New Roman" panose="02020603050405020304" pitchFamily="18" charset="0"/>
              </a:rPr>
              <a:t> their own. </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It’s important to move beyond our own comfort zone in conversations with children so we </a:t>
            </a:r>
            <a:r>
              <a:rPr lang="en-US" dirty="0">
                <a:latin typeface="Calibri" panose="020F0502020204030204" pitchFamily="34" charset="0"/>
                <a:ea typeface="Calibri" panose="020F0502020204030204" pitchFamily="34" charset="0"/>
                <a:cs typeface="Times New Roman" panose="02020603050405020304" pitchFamily="18" charset="0"/>
              </a:rPr>
              <a:t>can </a:t>
            </a:r>
            <a:r>
              <a:rPr lang="en-US" dirty="0">
                <a:effectLst/>
                <a:latin typeface="Calibri" panose="020F0502020204030204" pitchFamily="34" charset="0"/>
                <a:ea typeface="Calibri" panose="020F0502020204030204" pitchFamily="34" charset="0"/>
                <a:cs typeface="Times New Roman" panose="02020603050405020304" pitchFamily="18" charset="0"/>
              </a:rPr>
              <a:t>support the child in exploring all parts of their identity. </a:t>
            </a: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20 minutes. </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We’ll start with a discussion about culture and identity.</a:t>
            </a:r>
          </a:p>
          <a:p>
            <a:endParaRPr lang="en-US" dirty="0">
              <a:solidFill>
                <a:srgbClr val="000000"/>
              </a:solidFill>
              <a:latin typeface="Calibri" panose="020F0502020204030204" pitchFamily="34" charset="0"/>
            </a:endParaRPr>
          </a:p>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endParaRPr lang="en-US" b="0" kern="1200" dirty="0">
              <a:solidFill>
                <a:srgbClr val="000000"/>
              </a:solidFill>
              <a:effectLst/>
              <a:latin typeface="Calibri" panose="020F0502020204030204" pitchFamily="34" charset="0"/>
              <a:ea typeface="+mn-ea"/>
              <a:cs typeface="+mn-cs"/>
            </a:endParaRPr>
          </a:p>
          <a:p>
            <a:pPr marL="181186" indent="-181186">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A person’s identity evolves throughout their life, though much of a person’s identity develops during childhood and adolescence. </a:t>
            </a:r>
          </a:p>
          <a:p>
            <a:pPr marL="181186" indent="-181186">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A child’s race, ethnicity, and culture, as well as the people they have connected with in their past and present, shape their identity.</a:t>
            </a:r>
          </a:p>
          <a:p>
            <a:pPr marL="181186" indent="-181186">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Part of your job as a parent will be to reinforce their identity and self-worth by supporting the child and their cultural identity.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13</a:t>
            </a:fld>
            <a:endParaRPr lang="en-US" dirty="0"/>
          </a:p>
        </p:txBody>
      </p:sp>
    </p:spTree>
    <p:extLst>
      <p:ext uri="{BB962C8B-B14F-4D97-AF65-F5344CB8AC3E}">
        <p14:creationId xmlns:p14="http://schemas.microsoft.com/office/powerpoint/2010/main" val="224449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498896"/>
          </a:xfrm>
        </p:spPr>
        <p:txBody>
          <a:bodyPr/>
          <a:lstStyle/>
          <a:p>
            <a:r>
              <a:rPr lang="en-US" b="1" dirty="0">
                <a:solidFill>
                  <a:srgbClr val="000000"/>
                </a:solidFill>
                <a:latin typeface="Calibri" panose="020F0502020204030204" pitchFamily="34" charset="0"/>
              </a:rPr>
              <a:t>ASK</a:t>
            </a:r>
          </a:p>
          <a:p>
            <a:r>
              <a:rPr lang="en-US" dirty="0">
                <a:solidFill>
                  <a:srgbClr val="000000"/>
                </a:solidFill>
                <a:latin typeface="Calibri" panose="020F0502020204030204" pitchFamily="34" charset="0"/>
              </a:rPr>
              <a:t>Let’s pick this apart. First, what is identity?</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pPr marL="181186" indent="-181186">
              <a:buFont typeface="Arial" panose="020B0604020202020204" pitchFamily="34" charset="0"/>
              <a:buChar char="•"/>
            </a:pPr>
            <a:r>
              <a:rPr lang="en-US" dirty="0">
                <a:solidFill>
                  <a:srgbClr val="000000"/>
                </a:solidFill>
                <a:latin typeface="Calibri" panose="020F0502020204030204" pitchFamily="34" charset="0"/>
              </a:rPr>
              <a:t>Encourage participants to share their thoughts about identity.</a:t>
            </a:r>
          </a:p>
          <a:p>
            <a:pPr marL="181186" indent="-181186">
              <a:buFont typeface="Arial" panose="020B0604020202020204" pitchFamily="34" charset="0"/>
              <a:buChar char="•"/>
            </a:pPr>
            <a:r>
              <a:rPr lang="en-US" dirty="0">
                <a:solidFill>
                  <a:srgbClr val="000000"/>
                </a:solidFill>
                <a:latin typeface="Calibri" panose="020F0502020204030204" pitchFamily="34" charset="0"/>
              </a:rPr>
              <a:t>Facilitate a discussion around participants’ thoughts and ideas.</a:t>
            </a:r>
          </a:p>
          <a:p>
            <a:pPr marL="181186" indent="-181186">
              <a:buFont typeface="Arial" panose="020B0604020202020204" pitchFamily="34" charset="0"/>
              <a:buChar char="•"/>
            </a:pPr>
            <a:r>
              <a:rPr lang="en-US" dirty="0">
                <a:solidFill>
                  <a:srgbClr val="000000"/>
                </a:solidFill>
                <a:latin typeface="Calibri" panose="020F0502020204030204" pitchFamily="34" charset="0"/>
              </a:rPr>
              <a:t>Write the ideas on a flipchart or whiteboard.</a:t>
            </a:r>
          </a:p>
          <a:p>
            <a:pPr marL="181186" indent="-181186">
              <a:buFont typeface="Arial" panose="020B0604020202020204" pitchFamily="34" charset="0"/>
              <a:buChar char="•"/>
            </a:pPr>
            <a:r>
              <a:rPr lang="en-US" dirty="0">
                <a:solidFill>
                  <a:srgbClr val="000000"/>
                </a:solidFill>
                <a:latin typeface="Calibri" panose="020F0502020204030204" pitchFamily="34" charset="0"/>
              </a:rPr>
              <a:t>Reinforce the points in the list below, highlighting any that participants bring up. If any points are not covered by participants, bring them up yourself. </a:t>
            </a:r>
          </a:p>
          <a:p>
            <a:endParaRPr lang="en-US" dirty="0">
              <a:solidFill>
                <a:srgbClr val="000000"/>
              </a:solidFill>
              <a:latin typeface="Calibri" panose="020F050202020403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Key Points to Reinforce:</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In some cultures,</a:t>
            </a:r>
            <a:r>
              <a:rPr lang="en-US" b="1" kern="1200" dirty="0">
                <a:solidFill>
                  <a:srgbClr val="000000"/>
                </a:solidFill>
                <a:effectLst/>
                <a:latin typeface="Calibri" panose="020F0502020204030204" pitchFamily="34" charset="0"/>
                <a:ea typeface="+mn-ea"/>
                <a:cs typeface="Arial" panose="020B0604020202020204" pitchFamily="34" charset="0"/>
              </a:rPr>
              <a:t> ‘I’</a:t>
            </a:r>
            <a:r>
              <a:rPr lang="en-US" kern="1200" dirty="0">
                <a:solidFill>
                  <a:srgbClr val="000000"/>
                </a:solidFill>
                <a:effectLst/>
                <a:latin typeface="Calibri" panose="020F0502020204030204" pitchFamily="34" charset="0"/>
                <a:ea typeface="+mn-ea"/>
                <a:cs typeface="Arial" panose="020B0604020202020204" pitchFamily="34" charset="0"/>
              </a:rPr>
              <a:t> is a capital letter because of the importance placed on the sense of an individual self. In other cultures, identity may be perceived more collectively, such as being a member of a family or group.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Identity shapes the definition of who we are as a person.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Identity begins to form very early in life. (As an example: children learn gender and skin color differences by preschool.)</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Identity continues to evolve and broaden over time, with a peak time for identity exploration and development occurring in adolescence.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14</a:t>
            </a:fld>
            <a:endParaRPr lang="en-US" dirty="0"/>
          </a:p>
        </p:txBody>
      </p:sp>
    </p:spTree>
    <p:extLst>
      <p:ext uri="{BB962C8B-B14F-4D97-AF65-F5344CB8AC3E}">
        <p14:creationId xmlns:p14="http://schemas.microsoft.com/office/powerpoint/2010/main" val="352369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51035"/>
          </a:xfrm>
        </p:spPr>
        <p:txBody>
          <a:bodyPr/>
          <a:lstStyle/>
          <a:p>
            <a:r>
              <a:rPr lang="en-US" b="1" dirty="0">
                <a:solidFill>
                  <a:srgbClr val="000000"/>
                </a:solidFill>
                <a:latin typeface="Calibri" panose="020F0502020204030204" pitchFamily="34" charset="0"/>
              </a:rPr>
              <a:t>SAY</a:t>
            </a: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A big part of our identity comes from the people we are connected to, both biologically and emotionally, and from our life experiences.</a:t>
            </a:r>
          </a:p>
          <a:p>
            <a:pPr defTabSz="966327">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Now, let’s think about and share some things that play a role in our sense of identity? </a:t>
            </a:r>
          </a:p>
          <a:p>
            <a:pPr defTabSz="966327">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186" indent="-181186" defTabSz="966327">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Continue to facilitate the discussion.</a:t>
            </a:r>
          </a:p>
          <a:p>
            <a:pPr marL="181186" indent="-181186" defTabSz="966327">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Write participants’ ideas on the flipchart or whiteboard. </a:t>
            </a:r>
          </a:p>
          <a:p>
            <a:pPr marL="181186" indent="-181186" defTabSz="966327">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Allow about 1 minute of discussion, then continue the discussion on the next slide. </a:t>
            </a:r>
          </a:p>
          <a:p>
            <a:pPr marL="181186" indent="-181186" defTabSz="966327">
              <a:buFont typeface="Arial" panose="020B0604020202020204" pitchFamily="34" charset="0"/>
              <a:buChar char="•"/>
              <a:defRPr/>
            </a:pPr>
            <a:r>
              <a:rPr lang="en-US" dirty="0">
                <a:solidFill>
                  <a:srgbClr val="000000"/>
                </a:solidFill>
                <a:latin typeface="Calibri" panose="020F0502020204030204" pitchFamily="34" charset="0"/>
              </a:rPr>
              <a:t>If participants don’t mention, be sure to include:</a:t>
            </a:r>
          </a:p>
          <a:p>
            <a:pPr marL="374452" lvl="1" indent="-181186">
              <a:buFont typeface="Wingdings" panose="05000000000000000000" pitchFamily="2" charset="2"/>
              <a:buChar char="Ø"/>
              <a:defRPr/>
            </a:pPr>
            <a:r>
              <a:rPr lang="en-US" dirty="0">
                <a:solidFill>
                  <a:srgbClr val="000000"/>
                </a:solidFill>
                <a:latin typeface="Calibri" panose="020F0502020204030204" pitchFamily="34" charset="0"/>
              </a:rPr>
              <a:t>A person’s name</a:t>
            </a:r>
          </a:p>
          <a:p>
            <a:pPr marL="374452" lvl="1" indent="-181186">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Family </a:t>
            </a:r>
            <a:r>
              <a:rPr lang="en-US" dirty="0">
                <a:solidFill>
                  <a:srgbClr val="000000"/>
                </a:solidFill>
                <a:latin typeface="Calibri" panose="020F0502020204030204" pitchFamily="34" charset="0"/>
              </a:rPr>
              <a:t>stories/history</a:t>
            </a:r>
          </a:p>
          <a:p>
            <a:pPr marL="374452" lvl="1" indent="-181186">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Family values</a:t>
            </a:r>
          </a:p>
          <a:p>
            <a:pPr marL="374452" lvl="1" indent="-181186">
              <a:buFont typeface="Wingdings" panose="05000000000000000000" pitchFamily="2" charset="2"/>
              <a:buChar char="Ø"/>
              <a:defRPr/>
            </a:pPr>
            <a:r>
              <a:rPr lang="en-US" dirty="0">
                <a:solidFill>
                  <a:srgbClr val="000000"/>
                </a:solidFill>
                <a:latin typeface="Calibri" panose="020F0502020204030204" pitchFamily="34" charset="0"/>
              </a:rPr>
              <a:t>Immigration stories</a:t>
            </a:r>
          </a:p>
          <a:p>
            <a:pPr marL="374452" lvl="1" indent="-181186">
              <a:buFont typeface="Wingdings" panose="05000000000000000000" pitchFamily="2" charset="2"/>
              <a:buChar char="Ø"/>
              <a:defRPr/>
            </a:pPr>
            <a:r>
              <a:rPr lang="en-US" dirty="0">
                <a:solidFill>
                  <a:srgbClr val="000000"/>
                </a:solidFill>
                <a:latin typeface="Calibri" panose="020F0502020204030204" pitchFamily="34" charset="0"/>
              </a:rPr>
              <a:t>Sexual orientation, gender identity and expression (SOGIE)</a:t>
            </a:r>
          </a:p>
          <a:p>
            <a:pPr marL="193265" lvl="1">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marL="193265" lvl="1">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marL="193265" lvl="1">
              <a:defRPr/>
            </a:pPr>
            <a:r>
              <a:rPr lang="en-US" dirty="0">
                <a:solidFill>
                  <a:srgbClr val="000000"/>
                </a:solidFill>
                <a:latin typeface="Calibri" panose="020F0502020204030204" pitchFamily="34" charset="0"/>
              </a:rPr>
              <a:t>Let’s talk about a few of these. </a:t>
            </a:r>
          </a:p>
          <a:p>
            <a:pPr marL="193265" lvl="1">
              <a:defRPr/>
            </a:pPr>
            <a:endParaRPr lang="en-US" dirty="0">
              <a:solidFill>
                <a:srgbClr val="000000"/>
              </a:solidFill>
              <a:latin typeface="Calibri" panose="020F0502020204030204" pitchFamily="34" charset="0"/>
            </a:endParaRPr>
          </a:p>
          <a:p>
            <a:pPr marL="193265" lvl="1" defTabSz="914131">
              <a:defRPr/>
            </a:pPr>
            <a:r>
              <a:rPr lang="en-US" dirty="0">
                <a:solidFill>
                  <a:srgbClr val="000000"/>
                </a:solidFill>
                <a:latin typeface="Calibri" panose="020F0502020204030204" pitchFamily="34" charset="0"/>
              </a:rPr>
              <a:t>Let’s start with names. </a:t>
            </a:r>
            <a:r>
              <a:rPr lang="en-US" b="0" i="0" kern="1200" dirty="0">
                <a:solidFill>
                  <a:srgbClr val="000000"/>
                </a:solidFill>
                <a:effectLst/>
                <a:latin typeface="Calibri" panose="020F0502020204030204" pitchFamily="34" charset="0"/>
                <a:ea typeface="+mn-ea"/>
                <a:cs typeface="Arial" panose="020B0604020202020204" pitchFamily="34" charset="0"/>
              </a:rPr>
              <a:t>Our names and where they come from can be a very important part of our identity.</a:t>
            </a:r>
          </a:p>
          <a:p>
            <a:pPr marL="193265" lvl="1">
              <a:defRPr/>
            </a:pPr>
            <a:endParaRPr lang="en-US" dirty="0">
              <a:solidFill>
                <a:srgbClr val="000000"/>
              </a:solidFill>
              <a:latin typeface="Calibri" panose="020F0502020204030204" pitchFamily="34" charset="0"/>
            </a:endParaRPr>
          </a:p>
          <a:p>
            <a:pPr marL="193265" lvl="1">
              <a:defRPr/>
            </a:pPr>
            <a:r>
              <a:rPr lang="en-US" b="1" dirty="0">
                <a:solidFill>
                  <a:srgbClr val="000000"/>
                </a:solidFill>
                <a:latin typeface="Calibri" panose="020F0502020204030204" pitchFamily="34" charset="0"/>
              </a:rPr>
              <a:t>ASK</a:t>
            </a:r>
          </a:p>
          <a:p>
            <a:pPr marL="193265" lvl="1">
              <a:defRPr/>
            </a:pPr>
            <a:r>
              <a:rPr lang="en-US" dirty="0">
                <a:solidFill>
                  <a:srgbClr val="000000"/>
                </a:solidFill>
                <a:latin typeface="Calibri" panose="020F0502020204030204" pitchFamily="34" charset="0"/>
              </a:rPr>
              <a:t>Maybe some of you were given the name of a relative, or your name came from a place, song, or experience that was special to your parents. Does anybody have a quick story to share about the significance of a name in your family? For example, how your parents chose your name or how a child’s name in your family was chosen? </a:t>
            </a:r>
          </a:p>
          <a:p>
            <a:pPr marL="193265" lvl="1">
              <a:defRPr/>
            </a:pPr>
            <a:endParaRPr lang="en-US" b="1" i="1" dirty="0">
              <a:solidFill>
                <a:srgbClr val="000000"/>
              </a:solidFill>
              <a:latin typeface="Calibri" panose="020F0502020204030204" pitchFamily="34" charset="0"/>
            </a:endParaRPr>
          </a:p>
          <a:p>
            <a:pPr marL="193265" lvl="1">
              <a:defRPr/>
            </a:pPr>
            <a:r>
              <a:rPr lang="en-US" b="1" i="0" dirty="0">
                <a:solidFill>
                  <a:srgbClr val="000000"/>
                </a:solidFill>
                <a:latin typeface="Calibri" panose="020F0502020204030204" pitchFamily="34" charset="0"/>
              </a:rPr>
              <a:t>PARAPHRASE</a:t>
            </a:r>
          </a:p>
          <a:p>
            <a:pPr marL="193265" lvl="1" defTabSz="914131">
              <a:defRPr/>
            </a:pPr>
            <a:r>
              <a:rPr lang="en-US" b="0" i="0" kern="1200" dirty="0">
                <a:solidFill>
                  <a:srgbClr val="000000"/>
                </a:solidFill>
                <a:effectLst/>
                <a:latin typeface="Calibri" panose="020F0502020204030204" pitchFamily="34" charset="0"/>
                <a:ea typeface="+mn-ea"/>
                <a:cs typeface="Arial" panose="020B0604020202020204" pitchFamily="34" charset="0"/>
              </a:rPr>
              <a:t>There are so many things that make up our identity. Another part of our identity is our sexual identity. Yes, we all do have sexual identities! These days, there’s a lot of talk amongst young people about their sexual identities and it can </a:t>
            </a:r>
            <a:r>
              <a:rPr lang="en-US" b="0" i="0" dirty="0">
                <a:solidFill>
                  <a:srgbClr val="000000"/>
                </a:solidFill>
                <a:latin typeface="Calibri" panose="020F0502020204030204" pitchFamily="34" charset="0"/>
              </a:rPr>
              <a:t>feel </a:t>
            </a:r>
            <a:r>
              <a:rPr lang="en-US" b="0" i="0" kern="1200" dirty="0">
                <a:solidFill>
                  <a:srgbClr val="000000"/>
                </a:solidFill>
                <a:effectLst/>
                <a:latin typeface="Calibri" panose="020F0502020204030204" pitchFamily="34" charset="0"/>
                <a:ea typeface="+mn-ea"/>
                <a:cs typeface="Arial" panose="020B0604020202020204" pitchFamily="34" charset="0"/>
              </a:rPr>
              <a:t>complicated to many of us! We created a Right-Time Theme on it for this topic for this very reason. Also check out </a:t>
            </a:r>
            <a:r>
              <a:rPr lang="en-US" b="0" i="0" u="sng" kern="1200" dirty="0">
                <a:solidFill>
                  <a:srgbClr val="000000"/>
                </a:solidFill>
                <a:effectLst/>
                <a:latin typeface="Calibri" panose="020F0502020204030204" pitchFamily="34" charset="0"/>
                <a:ea typeface="+mn-ea"/>
                <a:cs typeface="Arial" panose="020B0604020202020204" pitchFamily="34" charset="0"/>
              </a:rPr>
              <a:t>Handout #1:  A Glossary of Terms on Sexual Orientation and Gender Identity Expression (SOGIE)</a:t>
            </a:r>
            <a:r>
              <a:rPr lang="en-US" b="0" kern="1200" dirty="0">
                <a:solidFill>
                  <a:srgbClr val="000000"/>
                </a:solidFill>
                <a:effectLst/>
                <a:latin typeface="Calibri" panose="020F0502020204030204" pitchFamily="34" charset="0"/>
                <a:ea typeface="+mn-ea"/>
                <a:cs typeface="Arial" panose="020B0604020202020204" pitchFamily="34" charset="0"/>
              </a:rPr>
              <a:t> in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b="0" i="0" kern="1200" dirty="0">
                <a:solidFill>
                  <a:srgbClr val="000000"/>
                </a:solidFill>
                <a:effectLst/>
                <a:latin typeface="Calibri" panose="020F0502020204030204" pitchFamily="34" charset="0"/>
                <a:ea typeface="+mn-ea"/>
                <a:cs typeface="Arial" panose="020B0604020202020204" pitchFamily="34" charset="0"/>
              </a:rPr>
              <a:t>Like all areas of identity, it’s important that we are able to talk about this because all children and teens have sexual identities, so we need to develop some comfort and understanding in this area, too.</a:t>
            </a:r>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123186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64526"/>
          </a:xfrm>
        </p:spPr>
        <p:txBody>
          <a:bodyPr/>
          <a:lstStyle/>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Use this slide to reinforce key points.</a:t>
            </a:r>
          </a:p>
          <a:p>
            <a:pPr defTabSz="966327">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b="0" kern="1200" dirty="0">
                <a:solidFill>
                  <a:srgbClr val="000000"/>
                </a:solidFill>
                <a:effectLst/>
                <a:latin typeface="Calibri" panose="020F0502020204030204" pitchFamily="34" charset="0"/>
                <a:ea typeface="+mn-ea"/>
                <a:cs typeface="Arial" panose="020B0604020202020204" pitchFamily="34" charset="0"/>
              </a:rPr>
              <a:t>Good job identifying some of the things that help form our identity. Of course, our families, our friends, and our culture are all key ingredients in shaping our identity.</a:t>
            </a:r>
          </a:p>
          <a:p>
            <a:pPr lvl="0"/>
            <a:endParaRPr lang="en-US" b="0" kern="1200" dirty="0">
              <a:solidFill>
                <a:srgbClr val="000000"/>
              </a:solidFill>
              <a:effectLst/>
              <a:latin typeface="Calibri" panose="020F0502020204030204" pitchFamily="34" charset="0"/>
              <a:ea typeface="+mn-ea"/>
              <a:cs typeface="Arial" panose="020B0604020202020204" pitchFamily="34" charset="0"/>
            </a:endParaRPr>
          </a:p>
          <a:p>
            <a:pPr lvl="0"/>
            <a:r>
              <a:rPr lang="en-US" b="0" kern="1200" dirty="0">
                <a:solidFill>
                  <a:srgbClr val="000000"/>
                </a:solidFill>
                <a:effectLst/>
                <a:latin typeface="Calibri" panose="020F0502020204030204" pitchFamily="34" charset="0"/>
                <a:ea typeface="+mn-ea"/>
                <a:cs typeface="Arial" panose="020B0604020202020204" pitchFamily="34" charset="0"/>
              </a:rPr>
              <a:t>Additionally, a </a:t>
            </a:r>
            <a:r>
              <a:rPr lang="en-US" kern="1200" dirty="0">
                <a:solidFill>
                  <a:srgbClr val="000000"/>
                </a:solidFill>
                <a:effectLst/>
                <a:latin typeface="Calibri" panose="020F0502020204030204" pitchFamily="34" charset="0"/>
                <a:ea typeface="+mn-ea"/>
                <a:cs typeface="Arial" panose="020B0604020202020204" pitchFamily="34" charset="0"/>
              </a:rPr>
              <a:t>big part of our Identity is developed through experiences or messages we receive:</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Subtle or obvious messages that we get from others or society.</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One time or over a long time.</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More positive (like I am a successful student) or negative (like I am a terrible singer).</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Unfortunately, children who have experienced trauma, separation, or loss have often received more negative than positive messages about who they are.</a:t>
            </a:r>
          </a:p>
          <a:p>
            <a:pPr marL="374452" lvl="1" indent="-181186">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Sometimes, a person doesn’t even have to experience the negativity directly. Their identity </a:t>
            </a:r>
            <a:r>
              <a:rPr lang="en-US" dirty="0">
                <a:solidFill>
                  <a:srgbClr val="000000"/>
                </a:solidFill>
                <a:latin typeface="Calibri" panose="020F0502020204030204" pitchFamily="34" charset="0"/>
              </a:rPr>
              <a:t>is</a:t>
            </a:r>
            <a:r>
              <a:rPr lang="en-US" kern="1200" dirty="0">
                <a:solidFill>
                  <a:srgbClr val="000000"/>
                </a:solidFill>
                <a:effectLst/>
                <a:latin typeface="Calibri" panose="020F0502020204030204" pitchFamily="34" charset="0"/>
                <a:ea typeface="+mn-ea"/>
                <a:cs typeface="Arial" panose="020B0604020202020204" pitchFamily="34" charset="0"/>
              </a:rPr>
              <a:t> impacted by hearing stories </a:t>
            </a:r>
            <a:r>
              <a:rPr lang="en-US" dirty="0">
                <a:solidFill>
                  <a:srgbClr val="000000"/>
                </a:solidFill>
                <a:latin typeface="Calibri" panose="020F0502020204030204" pitchFamily="34" charset="0"/>
              </a:rPr>
              <a:t>or feeling the strong emotions </a:t>
            </a:r>
            <a:r>
              <a:rPr lang="en-US" kern="1200" dirty="0">
                <a:solidFill>
                  <a:srgbClr val="000000"/>
                </a:solidFill>
                <a:effectLst/>
                <a:latin typeface="Calibri" panose="020F0502020204030204" pitchFamily="34" charset="0"/>
                <a:ea typeface="+mn-ea"/>
                <a:cs typeface="Arial" panose="020B0604020202020204" pitchFamily="34" charset="0"/>
              </a:rPr>
              <a:t>from their family’s experiences. </a:t>
            </a:r>
            <a:r>
              <a:rPr lang="en-US" dirty="0">
                <a:solidFill>
                  <a:srgbClr val="000000"/>
                </a:solidFill>
                <a:latin typeface="Calibri" panose="020F0502020204030204" pitchFamily="34" charset="0"/>
              </a:rPr>
              <a:t>Some family experiences can be extremely painful, and they </a:t>
            </a:r>
            <a:r>
              <a:rPr lang="en-US" kern="1200" dirty="0">
                <a:solidFill>
                  <a:srgbClr val="000000"/>
                </a:solidFill>
                <a:effectLst/>
                <a:latin typeface="Calibri" panose="020F0502020204030204" pitchFamily="34" charset="0"/>
                <a:ea typeface="+mn-ea"/>
                <a:cs typeface="Arial" panose="020B0604020202020204" pitchFamily="34" charset="0"/>
              </a:rPr>
              <a:t>are passed on </a:t>
            </a:r>
            <a:r>
              <a:rPr lang="en-US" dirty="0">
                <a:solidFill>
                  <a:srgbClr val="000000"/>
                </a:solidFill>
                <a:latin typeface="Calibri" panose="020F0502020204030204" pitchFamily="34" charset="0"/>
              </a:rPr>
              <a:t>in families to children who are born later through stories and emotions. T</a:t>
            </a:r>
            <a:r>
              <a:rPr lang="en-US" kern="1200" dirty="0">
                <a:solidFill>
                  <a:srgbClr val="000000"/>
                </a:solidFill>
                <a:effectLst/>
                <a:latin typeface="Calibri" panose="020F0502020204030204" pitchFamily="34" charset="0"/>
                <a:ea typeface="+mn-ea"/>
                <a:cs typeface="Arial" panose="020B0604020202020204" pitchFamily="34" charset="0"/>
              </a:rPr>
              <a:t>his is known as intergenerational trauma. This kind of trauma</a:t>
            </a:r>
            <a:r>
              <a:rPr lang="en-US" dirty="0">
                <a:solidFill>
                  <a:srgbClr val="000000"/>
                </a:solidFill>
                <a:latin typeface="Calibri" panose="020F0502020204030204" pitchFamily="34" charset="0"/>
              </a:rPr>
              <a:t> can affect how children see or feel about themselves, even though the trauma happened to their family and not them directly. Another experience that can impact a child or teen’s identity is when there has been a community or collective trauma to the people that the child or teenager identifies with. When people have experienced an atrocity as a group, this is known as historical trauma. </a:t>
            </a:r>
          </a:p>
          <a:p>
            <a:pPr defTabSz="966327">
              <a:defRPr/>
            </a:pPr>
            <a:endParaRPr lang="en-US" b="1" dirty="0">
              <a:solidFill>
                <a:srgbClr val="000000"/>
              </a:solidFill>
              <a:highlight>
                <a:srgbClr val="FFFF00"/>
              </a:highlight>
              <a:latin typeface="Calibri" panose="020F0502020204030204" pitchFamily="34" charset="0"/>
            </a:endParaRPr>
          </a:p>
          <a:p>
            <a:pPr defTabSz="966327">
              <a:defRPr/>
            </a:pPr>
            <a:r>
              <a:rPr lang="en-US" b="1" dirty="0">
                <a:solidFill>
                  <a:srgbClr val="000000"/>
                </a:solidFill>
                <a:latin typeface="Calibri" panose="020F0502020204030204" pitchFamily="34" charset="0"/>
              </a:rPr>
              <a:t>DO</a:t>
            </a:r>
          </a:p>
          <a:p>
            <a:pPr defTabSz="966327">
              <a:defRPr/>
            </a:pPr>
            <a:r>
              <a:rPr lang="en-US" dirty="0">
                <a:solidFill>
                  <a:srgbClr val="000000"/>
                </a:solidFill>
                <a:latin typeface="Calibri" panose="020F0502020204030204" pitchFamily="34" charset="0"/>
              </a:rPr>
              <a:t>Use an example of a historical trauma that may have occurred in your state, tribe, or community. Some examples may be:</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Slavery </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Land being taken from American Indian/ Alaska Native people, or their children being sent off in masses to boarding schools</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War</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The Holocaust</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Genocide in countries around the world</a:t>
            </a:r>
          </a:p>
          <a:p>
            <a:pPr defTabSz="966327">
              <a:defRPr/>
            </a:pPr>
            <a:endParaRPr lang="en-US" b="1" dirty="0">
              <a:solidFill>
                <a:srgbClr val="000000"/>
              </a:solidFill>
              <a:latin typeface="Calibri" panose="020F0502020204030204" pitchFamily="34" charset="0"/>
            </a:endParaRPr>
          </a:p>
          <a:p>
            <a:pPr defTabSz="966327">
              <a:defRPr/>
            </a:pPr>
            <a:r>
              <a:rPr lang="en-US" b="1" dirty="0">
                <a:solidFill>
                  <a:srgbClr val="000000"/>
                </a:solidFill>
                <a:latin typeface="Calibri" panose="020F0502020204030204" pitchFamily="34" charset="0"/>
              </a:rPr>
              <a:t>SAY</a:t>
            </a:r>
          </a:p>
          <a:p>
            <a:pPr defTabSz="966327">
              <a:defRPr/>
            </a:pPr>
            <a:r>
              <a:rPr lang="en-US" dirty="0">
                <a:solidFill>
                  <a:srgbClr val="000000"/>
                </a:solidFill>
                <a:latin typeface="Calibri" panose="020F0502020204030204" pitchFamily="34" charset="0"/>
              </a:rPr>
              <a:t>The effects of these past traumas and losses can become part of a person’s identity, sometimes without the person even being conscious of it. Many of the children you will parent will have identities impacted by individual, intergenerational, and historical traumas. </a:t>
            </a: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endParaRPr lang="en-US" dirty="0">
              <a:solidFill>
                <a:srgbClr val="000000"/>
              </a:solidFill>
              <a:latin typeface="Calibri" panose="020F050202020403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pPr marL="181186" indent="-181186">
              <a:buFont typeface="Arial" panose="020B0604020202020204" pitchFamily="34" charset="0"/>
              <a:buChar char="•"/>
            </a:pP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167042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28550"/>
          </a:xfrm>
        </p:spPr>
        <p:txBody>
          <a:bodyPr/>
          <a:lstStyle/>
          <a:p>
            <a:pPr defTabSz="966327">
              <a:defRPr/>
            </a:pPr>
            <a:r>
              <a:rPr lang="en-US" b="1" kern="1200" dirty="0">
                <a:solidFill>
                  <a:srgbClr val="000000"/>
                </a:solidFill>
                <a:effectLst/>
                <a:latin typeface="+mn-lt"/>
                <a:ea typeface="+mn-ea"/>
                <a:cs typeface="Arial" panose="020B0604020202020204" pitchFamily="34" charset="0"/>
              </a:rPr>
              <a:t>FACILITATOR'S NOTE </a:t>
            </a:r>
          </a:p>
          <a:p>
            <a:pPr defTabSz="966327">
              <a:defRPr/>
            </a:pPr>
            <a:r>
              <a:rPr lang="en-US" kern="1200" dirty="0">
                <a:solidFill>
                  <a:srgbClr val="000000"/>
                </a:solidFill>
                <a:effectLst/>
                <a:latin typeface="+mn-lt"/>
                <a:ea typeface="+mn-ea"/>
                <a:cs typeface="Arial" panose="020B0604020202020204" pitchFamily="34" charset="0"/>
              </a:rPr>
              <a:t>This theme is meant to focus on overall cultures. While it touches on race, it does not focus on race, racism, and related issues. If the conversation becomes focused on race and related issues, validate it, but redirect participants to the Parenting in Racially and Culturally Diverse Families theme because you will not have enough time to focus on race in this short theme. </a:t>
            </a:r>
            <a:endParaRPr lang="en-US" b="1" kern="1200" dirty="0">
              <a:solidFill>
                <a:srgbClr val="000000"/>
              </a:solidFill>
              <a:effectLst/>
              <a:latin typeface="+mn-lt"/>
              <a:ea typeface="+mn-ea"/>
              <a:cs typeface="Arial" panose="020B0604020202020204" pitchFamily="34" charset="0"/>
            </a:endParaRPr>
          </a:p>
          <a:p>
            <a:pPr defTabSz="966327">
              <a:defRPr/>
            </a:pPr>
            <a:endParaRPr lang="en-US" b="1" dirty="0">
              <a:solidFill>
                <a:srgbClr val="000000"/>
              </a:solidFill>
              <a:latin typeface="+mn-lt"/>
            </a:endParaRPr>
          </a:p>
          <a:p>
            <a:pPr defTabSz="966327">
              <a:defRPr/>
            </a:pPr>
            <a:r>
              <a:rPr lang="en-US" b="1" kern="1200" dirty="0">
                <a:solidFill>
                  <a:srgbClr val="000000"/>
                </a:solidFill>
                <a:effectLst/>
                <a:latin typeface="+mn-lt"/>
                <a:ea typeface="+mn-ea"/>
                <a:cs typeface="Arial" panose="020B0604020202020204" pitchFamily="34" charset="0"/>
              </a:rPr>
              <a:t>PARAPHRASE</a:t>
            </a:r>
          </a:p>
          <a:p>
            <a:pPr defTabSz="966327">
              <a:defRPr/>
            </a:pPr>
            <a:r>
              <a:rPr lang="en-US" kern="1200" dirty="0">
                <a:solidFill>
                  <a:srgbClr val="000000"/>
                </a:solidFill>
                <a:effectLst/>
                <a:latin typeface="+mn-lt"/>
                <a:ea typeface="+mn-ea"/>
                <a:cs typeface="Arial" panose="020B0604020202020204" pitchFamily="34" charset="0"/>
              </a:rPr>
              <a:t>As we’ve been discussing,</a:t>
            </a:r>
            <a:r>
              <a:rPr lang="en-US" dirty="0">
                <a:solidFill>
                  <a:srgbClr val="000000"/>
                </a:solidFill>
                <a:latin typeface="+mn-lt"/>
              </a:rPr>
              <a:t> what’s happening in</a:t>
            </a:r>
            <a:r>
              <a:rPr lang="en-US" kern="1200" dirty="0">
                <a:solidFill>
                  <a:srgbClr val="000000"/>
                </a:solidFill>
                <a:effectLst/>
                <a:latin typeface="+mn-lt"/>
                <a:ea typeface="+mn-ea"/>
                <a:cs typeface="Arial" panose="020B0604020202020204" pitchFamily="34" charset="0"/>
              </a:rPr>
              <a:t> the world around children is a strong influence on how their identity will develop. Culture is one of the most profound influences, because it surrounds </a:t>
            </a:r>
            <a:r>
              <a:rPr lang="en-US" dirty="0">
                <a:solidFill>
                  <a:srgbClr val="000000"/>
                </a:solidFill>
                <a:latin typeface="+mn-lt"/>
              </a:rPr>
              <a:t>us</a:t>
            </a:r>
            <a:r>
              <a:rPr lang="en-US" kern="1200" dirty="0">
                <a:solidFill>
                  <a:srgbClr val="000000"/>
                </a:solidFill>
                <a:effectLst/>
                <a:latin typeface="+mn-lt"/>
                <a:ea typeface="+mn-ea"/>
                <a:cs typeface="Arial" panose="020B0604020202020204" pitchFamily="34" charset="0"/>
              </a:rPr>
              <a:t> all the time. In the Parenting in Racially and Culturally Diverse Families theme, we will target our discussion to the experience of multiracial and multicultural children and families. In this theme, we’re putting our focus on supporting children with their cultural backgrounds and developing identities. </a:t>
            </a:r>
          </a:p>
          <a:p>
            <a:pPr defTabSz="966327">
              <a:defRPr/>
            </a:pPr>
            <a:endParaRPr lang="en-US" kern="1200" dirty="0">
              <a:solidFill>
                <a:srgbClr val="000000"/>
              </a:solidFill>
              <a:effectLst/>
              <a:latin typeface="+mn-lt"/>
              <a:ea typeface="+mn-ea"/>
              <a:cs typeface="Arial" panose="020B0604020202020204" pitchFamily="34" charset="0"/>
            </a:endParaRPr>
          </a:p>
          <a:p>
            <a:pPr defTabSz="966327">
              <a:defRPr/>
            </a:pPr>
            <a:r>
              <a:rPr lang="en-US" kern="1200" dirty="0">
                <a:solidFill>
                  <a:srgbClr val="000000"/>
                </a:solidFill>
                <a:effectLst/>
                <a:latin typeface="+mn-lt"/>
                <a:ea typeface="+mn-ea"/>
                <a:cs typeface="Arial" panose="020B0604020202020204" pitchFamily="34" charset="0"/>
              </a:rPr>
              <a:t>Let’s </a:t>
            </a:r>
            <a:r>
              <a:rPr lang="en-US" dirty="0">
                <a:solidFill>
                  <a:srgbClr val="000000"/>
                </a:solidFill>
                <a:latin typeface="+mn-lt"/>
              </a:rPr>
              <a:t>look at</a:t>
            </a:r>
            <a:r>
              <a:rPr lang="en-US" kern="1200" dirty="0">
                <a:solidFill>
                  <a:srgbClr val="000000"/>
                </a:solidFill>
                <a:effectLst/>
                <a:latin typeface="+mn-lt"/>
                <a:ea typeface="+mn-ea"/>
                <a:cs typeface="Arial" panose="020B0604020202020204" pitchFamily="34" charset="0"/>
              </a:rPr>
              <a:t> a definition of culture so we’re all on the same page for our discussion. There are many ways to define culture. One definition of </a:t>
            </a:r>
            <a:r>
              <a:rPr lang="en-US" u="none" kern="1200" dirty="0">
                <a:solidFill>
                  <a:srgbClr val="000000"/>
                </a:solidFill>
                <a:effectLst/>
                <a:latin typeface="+mn-lt"/>
                <a:ea typeface="+mn-ea"/>
                <a:cs typeface="Arial" panose="020B0604020202020204" pitchFamily="34" charset="0"/>
              </a:rPr>
              <a:t>culture is </a:t>
            </a:r>
            <a:r>
              <a:rPr lang="en-US" kern="1200" dirty="0">
                <a:solidFill>
                  <a:srgbClr val="000000"/>
                </a:solidFill>
                <a:effectLst/>
                <a:latin typeface="+mn-lt"/>
                <a:ea typeface="+mn-ea"/>
                <a:cs typeface="Arial" panose="020B0604020202020204" pitchFamily="34" charset="0"/>
              </a:rPr>
              <a:t>on the slide</a:t>
            </a:r>
            <a:r>
              <a:rPr lang="en-US" dirty="0">
                <a:solidFill>
                  <a:srgbClr val="000000"/>
                </a:solidFill>
                <a:latin typeface="+mn-lt"/>
              </a:rPr>
              <a:t>. Let’s use this as a springboard to come up with our own thoughts about what makes up  culture and how we express it.</a:t>
            </a:r>
          </a:p>
          <a:p>
            <a:pPr defTabSz="966327">
              <a:defRPr/>
            </a:pPr>
            <a:endParaRPr lang="en-US" dirty="0">
              <a:solidFill>
                <a:srgbClr val="000000"/>
              </a:solidFill>
              <a:latin typeface="+mn-lt"/>
            </a:endParaRPr>
          </a:p>
          <a:p>
            <a:pPr defTabSz="966327">
              <a:defRPr/>
            </a:pPr>
            <a:r>
              <a:rPr lang="en-US" b="1" dirty="0">
                <a:solidFill>
                  <a:srgbClr val="000000"/>
                </a:solidFill>
                <a:latin typeface="+mn-lt"/>
              </a:rPr>
              <a:t>DO</a:t>
            </a:r>
          </a:p>
          <a:p>
            <a:pPr defTabSz="966327">
              <a:defRPr/>
            </a:pPr>
            <a:r>
              <a:rPr lang="en-US" dirty="0">
                <a:solidFill>
                  <a:srgbClr val="000000"/>
                </a:solidFill>
                <a:latin typeface="+mn-lt"/>
              </a:rPr>
              <a:t>Write or have a volunteer write responses on a white board/flip chart.</a:t>
            </a:r>
          </a:p>
          <a:p>
            <a:pPr defTabSz="966327">
              <a:defRPr/>
            </a:pPr>
            <a:endParaRPr lang="en-US" dirty="0">
              <a:solidFill>
                <a:srgbClr val="000000"/>
              </a:solidFill>
              <a:latin typeface="+mn-lt"/>
            </a:endParaRPr>
          </a:p>
          <a:p>
            <a:r>
              <a:rPr lang="en-US" b="1" i="1" u="sng" dirty="0">
                <a:solidFill>
                  <a:srgbClr val="FF0000"/>
                </a:solidFill>
                <a:latin typeface="+mn-lt"/>
              </a:rPr>
              <a:t>Adaptation for Remote Platform</a:t>
            </a:r>
            <a:r>
              <a:rPr lang="en-US" dirty="0">
                <a:latin typeface="+mn-lt"/>
              </a:rPr>
              <a:t> </a:t>
            </a:r>
          </a:p>
          <a:p>
            <a:r>
              <a:rPr lang="en-US" b="0" dirty="0">
                <a:latin typeface="+mn-lt"/>
              </a:rPr>
              <a:t>Have the co-facilitator or a volunteer write responses in the chat.</a:t>
            </a:r>
            <a:endParaRPr lang="en-US" dirty="0">
              <a:solidFill>
                <a:srgbClr val="000000"/>
              </a:solidFill>
              <a:latin typeface="+mn-lt"/>
            </a:endParaRPr>
          </a:p>
          <a:p>
            <a:pPr defTabSz="966327">
              <a:defRPr/>
            </a:pPr>
            <a:endParaRPr lang="en-US" dirty="0">
              <a:solidFill>
                <a:srgbClr val="000000"/>
              </a:solidFill>
              <a:latin typeface="+mn-lt"/>
            </a:endParaRPr>
          </a:p>
          <a:p>
            <a:pPr defTabSz="966327">
              <a:defRPr/>
            </a:pPr>
            <a:r>
              <a:rPr lang="en-US" b="1" dirty="0">
                <a:solidFill>
                  <a:srgbClr val="000000"/>
                </a:solidFill>
                <a:latin typeface="+mn-lt"/>
              </a:rPr>
              <a:t>ASK</a:t>
            </a:r>
          </a:p>
          <a:p>
            <a:pPr defTabSz="966327">
              <a:defRPr/>
            </a:pPr>
            <a:r>
              <a:rPr lang="en-US" dirty="0">
                <a:solidFill>
                  <a:srgbClr val="000000"/>
                </a:solidFill>
                <a:latin typeface="+mn-lt"/>
              </a:rPr>
              <a:t>What do you think makes up culture/what are some examples of how we express culture? </a:t>
            </a:r>
          </a:p>
          <a:p>
            <a:pPr defTabSz="966327">
              <a:defRPr/>
            </a:pPr>
            <a:r>
              <a:rPr lang="en-US" dirty="0">
                <a:solidFill>
                  <a:srgbClr val="000000"/>
                </a:solidFill>
                <a:latin typeface="+mn-lt"/>
              </a:rPr>
              <a:t>Reinforce:</a:t>
            </a:r>
          </a:p>
          <a:p>
            <a:pPr marL="171399" indent="-171399" defTabSz="966327">
              <a:buFont typeface="Wingdings" panose="05000000000000000000" pitchFamily="2" charset="2"/>
              <a:buChar char="Ø"/>
              <a:defRPr/>
            </a:pPr>
            <a:r>
              <a:rPr lang="en-US" dirty="0">
                <a:solidFill>
                  <a:srgbClr val="000000"/>
                </a:solidFill>
                <a:latin typeface="+mn-lt"/>
              </a:rPr>
              <a:t>Customs</a:t>
            </a:r>
          </a:p>
          <a:p>
            <a:pPr marL="171399" indent="-171399" defTabSz="966327">
              <a:buFont typeface="Wingdings" panose="05000000000000000000" pitchFamily="2" charset="2"/>
              <a:buChar char="Ø"/>
              <a:defRPr/>
            </a:pPr>
            <a:r>
              <a:rPr lang="en-US" dirty="0">
                <a:solidFill>
                  <a:srgbClr val="000000"/>
                </a:solidFill>
                <a:latin typeface="+mn-lt"/>
              </a:rPr>
              <a:t>Traditions </a:t>
            </a:r>
          </a:p>
          <a:p>
            <a:pPr marL="171399" indent="-171399" defTabSz="966327">
              <a:buFont typeface="Wingdings" panose="05000000000000000000" pitchFamily="2" charset="2"/>
              <a:buChar char="Ø"/>
              <a:defRPr/>
            </a:pPr>
            <a:r>
              <a:rPr lang="en-US" dirty="0">
                <a:solidFill>
                  <a:srgbClr val="000000"/>
                </a:solidFill>
                <a:latin typeface="+mn-lt"/>
              </a:rPr>
              <a:t>Family</a:t>
            </a:r>
          </a:p>
          <a:p>
            <a:pPr marL="171399" indent="-171399" defTabSz="966327">
              <a:buFont typeface="Wingdings" panose="05000000000000000000" pitchFamily="2" charset="2"/>
              <a:buChar char="Ø"/>
              <a:defRPr/>
            </a:pPr>
            <a:r>
              <a:rPr lang="en-US" dirty="0">
                <a:solidFill>
                  <a:srgbClr val="000000"/>
                </a:solidFill>
                <a:latin typeface="+mn-lt"/>
              </a:rPr>
              <a:t>Food</a:t>
            </a:r>
          </a:p>
          <a:p>
            <a:pPr marL="171399" indent="-171399" defTabSz="966327">
              <a:buFont typeface="Wingdings" panose="05000000000000000000" pitchFamily="2" charset="2"/>
              <a:buChar char="Ø"/>
              <a:defRPr/>
            </a:pPr>
            <a:r>
              <a:rPr lang="en-US" dirty="0">
                <a:solidFill>
                  <a:srgbClr val="000000"/>
                </a:solidFill>
                <a:latin typeface="+mn-lt"/>
              </a:rPr>
              <a:t>Language</a:t>
            </a:r>
          </a:p>
          <a:p>
            <a:pPr marL="171399" indent="-171399" defTabSz="966327">
              <a:buFont typeface="Wingdings" panose="05000000000000000000" pitchFamily="2" charset="2"/>
              <a:buChar char="Ø"/>
              <a:defRPr/>
            </a:pPr>
            <a:r>
              <a:rPr lang="en-US" dirty="0">
                <a:solidFill>
                  <a:srgbClr val="000000"/>
                </a:solidFill>
                <a:latin typeface="+mn-lt"/>
              </a:rPr>
              <a:t>Music</a:t>
            </a:r>
          </a:p>
          <a:p>
            <a:pPr marL="171399" indent="-171399" defTabSz="966327">
              <a:buFont typeface="Wingdings" panose="05000000000000000000" pitchFamily="2" charset="2"/>
              <a:buChar char="Ø"/>
              <a:defRPr/>
            </a:pPr>
            <a:r>
              <a:rPr lang="en-US" dirty="0">
                <a:solidFill>
                  <a:srgbClr val="000000"/>
                </a:solidFill>
                <a:latin typeface="+mn-lt"/>
              </a:rPr>
              <a:t>Arts</a:t>
            </a:r>
          </a:p>
          <a:p>
            <a:pPr marL="171399" indent="-171399" defTabSz="966327">
              <a:buFont typeface="Wingdings" panose="05000000000000000000" pitchFamily="2" charset="2"/>
              <a:buChar char="Ø"/>
              <a:defRPr/>
            </a:pPr>
            <a:r>
              <a:rPr lang="en-US" dirty="0">
                <a:solidFill>
                  <a:srgbClr val="000000"/>
                </a:solidFill>
                <a:latin typeface="+mn-lt"/>
              </a:rPr>
              <a:t>Literature</a:t>
            </a:r>
          </a:p>
          <a:p>
            <a:pPr marL="171399" indent="-171399" defTabSz="966327">
              <a:buFont typeface="Wingdings" panose="05000000000000000000" pitchFamily="2" charset="2"/>
              <a:buChar char="Ø"/>
              <a:defRPr/>
            </a:pPr>
            <a:r>
              <a:rPr lang="en-US" dirty="0">
                <a:solidFill>
                  <a:srgbClr val="000000"/>
                </a:solidFill>
                <a:latin typeface="+mn-lt"/>
              </a:rPr>
              <a:t>Music</a:t>
            </a:r>
          </a:p>
          <a:p>
            <a:pPr marL="171399" indent="-171399" defTabSz="966327">
              <a:buFont typeface="Wingdings" panose="05000000000000000000" pitchFamily="2" charset="2"/>
              <a:buChar char="Ø"/>
              <a:defRPr/>
            </a:pPr>
            <a:r>
              <a:rPr lang="en-US" dirty="0">
                <a:solidFill>
                  <a:srgbClr val="000000"/>
                </a:solidFill>
                <a:latin typeface="+mn-lt"/>
              </a:rPr>
              <a:t>Dance</a:t>
            </a:r>
          </a:p>
          <a:p>
            <a:pPr marL="171399" indent="-171399" defTabSz="966327">
              <a:buFont typeface="Wingdings" panose="05000000000000000000" pitchFamily="2" charset="2"/>
              <a:buChar char="Ø"/>
              <a:defRPr/>
            </a:pPr>
            <a:r>
              <a:rPr lang="en-US" dirty="0">
                <a:solidFill>
                  <a:srgbClr val="000000"/>
                </a:solidFill>
                <a:latin typeface="+mn-lt"/>
              </a:rPr>
              <a:t>Theater</a:t>
            </a:r>
          </a:p>
          <a:p>
            <a:pPr defTabSz="966327">
              <a:defRPr/>
            </a:pPr>
            <a:endParaRPr lang="en-US" kern="1200" dirty="0">
              <a:solidFill>
                <a:srgbClr val="000000"/>
              </a:solidFill>
              <a:effectLst/>
              <a:latin typeface="+mn-lt"/>
              <a:ea typeface="+mn-ea"/>
              <a:cs typeface="Arial" panose="020B0604020202020204" pitchFamily="34" charset="0"/>
            </a:endParaRPr>
          </a:p>
          <a:p>
            <a:pPr defTabSz="966327">
              <a:defRPr/>
            </a:pPr>
            <a:r>
              <a:rPr lang="en-US" dirty="0">
                <a:solidFill>
                  <a:srgbClr val="000000"/>
                </a:solidFill>
                <a:latin typeface="+mn-lt"/>
              </a:rPr>
              <a:t>Let’s keep our definition broad. We can </a:t>
            </a:r>
            <a:r>
              <a:rPr lang="en-US" kern="1200" dirty="0">
                <a:solidFill>
                  <a:srgbClr val="000000"/>
                </a:solidFill>
                <a:effectLst/>
                <a:latin typeface="+mn-lt"/>
                <a:ea typeface="+mn-ea"/>
                <a:cs typeface="Arial" panose="020B0604020202020204" pitchFamily="34" charset="0"/>
              </a:rPr>
              <a:t>refer to ethnic and racial cultures, and also to a range of cultures in children and family’s lives, such as the economic circumstances that surround them like wealth or poverty. We can also refer to culture related to one’s gender identity and/or sexual orientation.  All of </a:t>
            </a:r>
            <a:r>
              <a:rPr lang="en-US" dirty="0">
                <a:solidFill>
                  <a:srgbClr val="000000"/>
                </a:solidFill>
                <a:latin typeface="+mn-lt"/>
              </a:rPr>
              <a:t>these cultural components </a:t>
            </a:r>
            <a:r>
              <a:rPr lang="en-US" kern="1200" dirty="0">
                <a:solidFill>
                  <a:srgbClr val="000000"/>
                </a:solidFill>
                <a:effectLst/>
                <a:latin typeface="+mn-lt"/>
                <a:ea typeface="+mn-ea"/>
                <a:cs typeface="Arial" panose="020B0604020202020204" pitchFamily="34" charset="0"/>
              </a:rPr>
              <a:t>impact our identity, sometimes without us even realizing it. </a:t>
            </a:r>
          </a:p>
          <a:p>
            <a:pPr defTabSz="966327">
              <a:defRPr/>
            </a:pPr>
            <a:endParaRPr lang="en-US" kern="1200" dirty="0">
              <a:solidFill>
                <a:srgbClr val="000000"/>
              </a:solidFill>
              <a:effectLst/>
              <a:latin typeface="+mn-lt"/>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2826822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740593"/>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In addition to individual experiences, shared cultural experiences impact the identity of a developing person. For example, most cultures have rites of passages as teens move from childhood to adulthood.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kern="1200" dirty="0">
                <a:solidFill>
                  <a:srgbClr val="000000"/>
                </a:solidFill>
                <a:effectLst/>
                <a:latin typeface="Calibri" panose="020F0502020204030204" pitchFamily="34" charset="0"/>
                <a:ea typeface="+mn-ea"/>
                <a:cs typeface="Arial" panose="020B0604020202020204" pitchFamily="34" charset="0"/>
              </a:rPr>
              <a:t>What examples can you think of for teenagers going through rites of passage?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dirty="0">
                <a:solidFill>
                  <a:srgbClr val="000000"/>
                </a:solidFill>
                <a:latin typeface="Calibri" panose="020F0502020204030204" pitchFamily="34" charset="0"/>
              </a:rPr>
              <a:t>Validate e</a:t>
            </a:r>
            <a:r>
              <a:rPr lang="en-US" kern="1200" dirty="0">
                <a:solidFill>
                  <a:srgbClr val="000000"/>
                </a:solidFill>
                <a:effectLst/>
                <a:latin typeface="Calibri" panose="020F0502020204030204" pitchFamily="34" charset="0"/>
                <a:ea typeface="+mn-ea"/>
                <a:cs typeface="Arial" panose="020B0604020202020204" pitchFamily="34" charset="0"/>
              </a:rPr>
              <a:t>xamples of “U.S.-centric” rites of passage </a:t>
            </a:r>
            <a:r>
              <a:rPr lang="en-US" dirty="0">
                <a:solidFill>
                  <a:srgbClr val="000000"/>
                </a:solidFill>
                <a:latin typeface="Calibri" panose="020F0502020204030204" pitchFamily="34" charset="0"/>
              </a:rPr>
              <a:t>like</a:t>
            </a:r>
            <a:r>
              <a:rPr lang="en-US" kern="1200" dirty="0">
                <a:solidFill>
                  <a:srgbClr val="000000"/>
                </a:solidFill>
                <a:effectLst/>
                <a:latin typeface="Calibri" panose="020F0502020204030204" pitchFamily="34" charset="0"/>
                <a:ea typeface="+mn-ea"/>
                <a:cs typeface="Arial" panose="020B0604020202020204" pitchFamily="34" charset="0"/>
              </a:rPr>
              <a:t> school graduations, getting a first job, getting a driver’s license, etc. Be sure to also include rites of passage from a broad diversity of cultures, such as </a:t>
            </a:r>
            <a:r>
              <a:rPr lang="es-MX" kern="1200" noProof="0" dirty="0">
                <a:solidFill>
                  <a:srgbClr val="000000"/>
                </a:solidFill>
                <a:effectLst/>
                <a:latin typeface="Calibri" panose="020F0502020204030204" pitchFamily="34" charset="0"/>
                <a:ea typeface="+mn-ea"/>
                <a:cs typeface="Arial" panose="020B0604020202020204" pitchFamily="34" charset="0"/>
              </a:rPr>
              <a:t>Quinceañeras</a:t>
            </a:r>
            <a:r>
              <a:rPr lang="en-US" kern="1200" dirty="0">
                <a:solidFill>
                  <a:srgbClr val="000000"/>
                </a:solidFill>
                <a:effectLst/>
                <a:latin typeface="Calibri" panose="020F0502020204030204" pitchFamily="34" charset="0"/>
                <a:ea typeface="+mn-ea"/>
                <a:cs typeface="Arial" panose="020B0604020202020204" pitchFamily="34" charset="0"/>
              </a:rPr>
              <a:t> from Central/South American cultures, Bar &amp; Bat mitzvahs in Judaism, or coming-of-age ceremonies that are done in tribal nations.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Because of what they represent, these rites of passage help teenagers feel more mature, capable, and ready to take on the next step in their lives.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How a child or teen perceives their family and immediate community’s culture is critical to developing their identity. It’s also important to realize that how others view the  culture, in all the ways that we’ve defined, is also taken in by the </a:t>
            </a:r>
            <a:r>
              <a:rPr lang="en-US" dirty="0">
                <a:solidFill>
                  <a:srgbClr val="000000"/>
                </a:solidFill>
                <a:latin typeface="Calibri" panose="020F0502020204030204" pitchFamily="34" charset="0"/>
              </a:rPr>
              <a:t>child or teen</a:t>
            </a:r>
            <a:r>
              <a:rPr lang="en-US" kern="1200" dirty="0">
                <a:solidFill>
                  <a:srgbClr val="000000"/>
                </a:solidFill>
                <a:effectLst/>
                <a:latin typeface="Calibri" panose="020F0502020204030204" pitchFamily="34" charset="0"/>
                <a:ea typeface="+mn-ea"/>
                <a:cs typeface="Arial" panose="020B0604020202020204" pitchFamily="34" charset="0"/>
              </a:rPr>
              <a:t>. That outside view also becomes part of their identity. When positive, this combination can allow for a positive sense of belonging and pride.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331841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350428"/>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b="0" kern="1200" dirty="0">
                <a:solidFill>
                  <a:srgbClr val="000000"/>
                </a:solidFill>
                <a:effectLst/>
                <a:latin typeface="Calibri" panose="020F0502020204030204" pitchFamily="34" charset="0"/>
                <a:ea typeface="+mn-ea"/>
                <a:cs typeface="Arial" panose="020B0604020202020204" pitchFamily="34" charset="0"/>
              </a:rPr>
              <a:t>The views and actions of others can also have a negative impact. It is important to be aware of the ways the children you will be caring for, and their families, might have experienced forces </a:t>
            </a:r>
            <a:r>
              <a:rPr lang="en-US" kern="1200" dirty="0">
                <a:solidFill>
                  <a:srgbClr val="000000"/>
                </a:solidFill>
                <a:effectLst/>
                <a:latin typeface="Calibri" panose="020F0502020204030204" pitchFamily="34" charset="0"/>
                <a:ea typeface="+mn-ea"/>
                <a:cs typeface="Arial" panose="020B0604020202020204" pitchFamily="34" charset="0"/>
              </a:rPr>
              <a:t>that have negatively impacted their identity. Things </a:t>
            </a:r>
            <a:r>
              <a:rPr lang="en-US" b="0" kern="1200" dirty="0">
                <a:solidFill>
                  <a:srgbClr val="000000"/>
                </a:solidFill>
                <a:effectLst/>
                <a:latin typeface="Calibri" panose="020F0502020204030204" pitchFamily="34" charset="0"/>
                <a:ea typeface="+mn-ea"/>
                <a:cs typeface="Arial" panose="020B0604020202020204" pitchFamily="34" charset="0"/>
              </a:rPr>
              <a:t>like classism, racism, heterosexism, </a:t>
            </a:r>
            <a:r>
              <a:rPr lang="en-US" kern="1200" dirty="0">
                <a:solidFill>
                  <a:srgbClr val="000000"/>
                </a:solidFill>
                <a:effectLst/>
                <a:latin typeface="Calibri" panose="020F0502020204030204" pitchFamily="34" charset="0"/>
                <a:ea typeface="+mn-ea"/>
                <a:cs typeface="Arial" panose="020B0604020202020204" pitchFamily="34" charset="0"/>
              </a:rPr>
              <a:t>discrimination, power and privilege differences may have  </a:t>
            </a:r>
            <a:r>
              <a:rPr lang="en-US" dirty="0">
                <a:solidFill>
                  <a:srgbClr val="000000"/>
                </a:solidFill>
                <a:latin typeface="Calibri" panose="020F0502020204030204" pitchFamily="34" charset="0"/>
              </a:rPr>
              <a:t>affected their lives in negative ways. </a:t>
            </a:r>
            <a:r>
              <a:rPr lang="en-US" i="0" kern="1200" dirty="0">
                <a:solidFill>
                  <a:srgbClr val="000000"/>
                </a:solidFill>
                <a:effectLst/>
                <a:latin typeface="Calibri" panose="020F0502020204030204" pitchFamily="34" charset="0"/>
                <a:ea typeface="+mn-ea"/>
                <a:cs typeface="Arial" panose="020B0604020202020204" pitchFamily="34" charset="0"/>
              </a:rPr>
              <a:t>Often,</a:t>
            </a:r>
            <a:r>
              <a:rPr lang="en-US" b="0" i="0" dirty="0">
                <a:solidFill>
                  <a:srgbClr val="000000"/>
                </a:solidFill>
                <a:latin typeface="Calibri" panose="020F0502020204030204" pitchFamily="34" charset="0"/>
              </a:rPr>
              <a:t> children who are in foster care have experienced many of these ISM’s given the stigma and powerlessness that happens along this painful journey.</a:t>
            </a:r>
            <a:endParaRPr lang="en-US" b="0" i="0" kern="1200" dirty="0">
              <a:solidFill>
                <a:srgbClr val="000000"/>
              </a:solidFill>
              <a:effectLst/>
              <a:latin typeface="Calibri" panose="020F0502020204030204" pitchFamily="34" charset="0"/>
              <a:ea typeface="+mn-ea"/>
              <a:cs typeface="Arial" panose="020B0604020202020204" pitchFamily="34" charset="0"/>
            </a:endParaRPr>
          </a:p>
          <a:p>
            <a:endParaRPr lang="en-US" b="0" i="0" dirty="0">
              <a:solidFill>
                <a:srgbClr val="000000"/>
              </a:solidFill>
              <a:latin typeface="Calibri" panose="020F0502020204030204" pitchFamily="34" charset="0"/>
            </a:endParaRPr>
          </a:p>
          <a:p>
            <a:r>
              <a:rPr lang="en-US" b="0" i="0" dirty="0">
                <a:solidFill>
                  <a:srgbClr val="000000"/>
                </a:solidFill>
                <a:latin typeface="Calibri" panose="020F0502020204030204" pitchFamily="34" charset="0"/>
              </a:rPr>
              <a:t>As we think about supporting children who have spent time in foster care or with multiple caregivers, it’s important for us to recognize that they have been bombarded by a slew of ISM’s. </a:t>
            </a:r>
            <a:r>
              <a:rPr lang="en-US" dirty="0">
                <a:solidFill>
                  <a:srgbClr val="000000"/>
                </a:solidFill>
                <a:latin typeface="Calibri" panose="020F0502020204030204" pitchFamily="34" charset="0"/>
              </a:rPr>
              <a:t>W</a:t>
            </a:r>
            <a:r>
              <a:rPr lang="en-US" b="0" i="0" dirty="0">
                <a:solidFill>
                  <a:srgbClr val="000000"/>
                </a:solidFill>
                <a:latin typeface="Calibri" panose="020F0502020204030204" pitchFamily="34" charset="0"/>
              </a:rPr>
              <a:t>e need to understand the collective weight of this and how these ISM’s multiply risks </a:t>
            </a:r>
            <a:r>
              <a:rPr lang="en-US" dirty="0">
                <a:solidFill>
                  <a:srgbClr val="000000"/>
                </a:solidFill>
                <a:latin typeface="Calibri" panose="020F0502020204030204" pitchFamily="34" charset="0"/>
              </a:rPr>
              <a:t>for</a:t>
            </a:r>
            <a:r>
              <a:rPr lang="en-US" b="0" i="0" dirty="0">
                <a:solidFill>
                  <a:srgbClr val="000000"/>
                </a:solidFill>
                <a:latin typeface="Calibri" panose="020F0502020204030204" pitchFamily="34" charset="0"/>
              </a:rPr>
              <a:t> children who have already experienced loss and trauma.</a:t>
            </a:r>
            <a:r>
              <a:rPr lang="en-US" b="1" i="1" dirty="0">
                <a:solidFill>
                  <a:srgbClr val="000000"/>
                </a:solidFill>
                <a:latin typeface="Calibri" panose="020F0502020204030204" pitchFamily="34" charset="0"/>
              </a:rPr>
              <a:t> </a:t>
            </a:r>
          </a:p>
          <a:p>
            <a:endParaRPr lang="en-US" b="0" i="0" dirty="0">
              <a:solidFill>
                <a:srgbClr val="000000"/>
              </a:solidFill>
              <a:latin typeface="Calibri" panose="020F0502020204030204" pitchFamily="34" charset="0"/>
            </a:endParaRPr>
          </a:p>
          <a:p>
            <a:r>
              <a:rPr lang="en-US" b="0" i="0" kern="1200" dirty="0">
                <a:solidFill>
                  <a:srgbClr val="000000"/>
                </a:solidFill>
                <a:effectLst/>
                <a:latin typeface="Calibri" panose="020F0502020204030204" pitchFamily="34" charset="0"/>
                <a:ea typeface="+mn-ea"/>
                <a:cs typeface="Arial" panose="020B0604020202020204" pitchFamily="34" charset="0"/>
              </a:rPr>
              <a:t>A particular ISM for some children and teens that we need to be aware of stems from their sexual </a:t>
            </a:r>
            <a:r>
              <a:rPr lang="en-US" b="0" i="0" dirty="0">
                <a:solidFill>
                  <a:srgbClr val="000000"/>
                </a:solidFill>
                <a:latin typeface="Calibri" panose="020F0502020204030204" pitchFamily="34" charset="0"/>
              </a:rPr>
              <a:t>orientation and/or the way they express their gender. I</a:t>
            </a:r>
            <a:r>
              <a:rPr lang="en-US" b="0" i="0" kern="1200" dirty="0">
                <a:solidFill>
                  <a:srgbClr val="000000"/>
                </a:solidFill>
                <a:effectLst/>
                <a:latin typeface="Calibri" panose="020F0502020204030204" pitchFamily="34" charset="0"/>
                <a:ea typeface="+mn-ea"/>
                <a:cs typeface="Arial" panose="020B0604020202020204" pitchFamily="34" charset="0"/>
              </a:rPr>
              <a:t>n foster care, 20% of children identify as LGBTQ+.* What we have learned is that these children are at high risk </a:t>
            </a:r>
            <a:r>
              <a:rPr lang="en-US" dirty="0">
                <a:solidFill>
                  <a:srgbClr val="000000"/>
                </a:solidFill>
                <a:latin typeface="Calibri" panose="020F0502020204030204" pitchFamily="34" charset="0"/>
              </a:rPr>
              <a:t>for being</a:t>
            </a:r>
            <a:r>
              <a:rPr lang="en-US" b="0" i="0" kern="1200" dirty="0">
                <a:solidFill>
                  <a:srgbClr val="000000"/>
                </a:solidFill>
                <a:effectLst/>
                <a:latin typeface="Calibri" panose="020F0502020204030204" pitchFamily="34" charset="0"/>
                <a:ea typeface="+mn-ea"/>
                <a:cs typeface="Arial" panose="020B0604020202020204" pitchFamily="34" charset="0"/>
              </a:rPr>
              <a:t> bullied, running away, homelessness, and drug use </a:t>
            </a:r>
            <a:r>
              <a:rPr lang="en-US" dirty="0">
                <a:solidFill>
                  <a:srgbClr val="000000"/>
                </a:solidFill>
                <a:latin typeface="Calibri" panose="020F0502020204030204" pitchFamily="34" charset="0"/>
              </a:rPr>
              <a:t>due</a:t>
            </a:r>
            <a:r>
              <a:rPr lang="en-US" b="0" i="0" kern="1200" dirty="0">
                <a:solidFill>
                  <a:srgbClr val="000000"/>
                </a:solidFill>
                <a:effectLst/>
                <a:latin typeface="Calibri" panose="020F0502020204030204" pitchFamily="34" charset="0"/>
                <a:ea typeface="+mn-ea"/>
                <a:cs typeface="Arial" panose="020B0604020202020204" pitchFamily="34" charset="0"/>
              </a:rPr>
              <a:t> to </a:t>
            </a:r>
            <a:r>
              <a:rPr lang="en-US" dirty="0">
                <a:solidFill>
                  <a:srgbClr val="000000"/>
                </a:solidFill>
                <a:latin typeface="Calibri" panose="020F0502020204030204" pitchFamily="34" charset="0"/>
              </a:rPr>
              <a:t>feelings of rejection and lack of support. </a:t>
            </a:r>
            <a:r>
              <a:rPr lang="en-US" b="0" i="0" kern="1200" dirty="0">
                <a:solidFill>
                  <a:srgbClr val="000000"/>
                </a:solidFill>
                <a:effectLst/>
                <a:latin typeface="Calibri" panose="020F0502020204030204" pitchFamily="34" charset="0"/>
                <a:ea typeface="+mn-ea"/>
                <a:cs typeface="Arial" panose="020B0604020202020204" pitchFamily="34" charset="0"/>
              </a:rPr>
              <a:t>For example, males who report being rejected by their families are 8 times more likely to attempt suicide.**  One of the best ways to protect LGBTQ+ youth from these risks is for their families to actively show  acceptance and support for all parts who they are. </a:t>
            </a:r>
          </a:p>
          <a:p>
            <a:endParaRPr lang="en-US" b="0" i="0" dirty="0">
              <a:solidFill>
                <a:srgbClr val="000000"/>
              </a:solidFill>
              <a:latin typeface="Calibri" panose="020F0502020204030204" pitchFamily="34" charset="0"/>
            </a:endParaRPr>
          </a:p>
          <a:p>
            <a:pPr defTabSz="914131">
              <a:defRPr/>
            </a:pPr>
            <a:r>
              <a:rPr lang="en-US" kern="1200" dirty="0">
                <a:solidFill>
                  <a:srgbClr val="000000"/>
                </a:solidFill>
                <a:effectLst/>
                <a:latin typeface="Calibri" panose="020F0502020204030204" pitchFamily="34" charset="0"/>
                <a:ea typeface="+mn-ea"/>
                <a:cs typeface="Arial" panose="020B0604020202020204" pitchFamily="34" charset="0"/>
              </a:rPr>
              <a:t>It will be important for you to be able to see, acknowledge, address, and help buffer the effects of any or all “isms” the child or teen you are fostering or adopting might be facing.</a:t>
            </a:r>
            <a:r>
              <a:rPr lang="en-US" b="0" i="0"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We understand it can get tricky, so we’ll do an activity in a few minutes to practice talking with a child about when they are feeling like they don’t belong or are not feeling good about themselves and who they are.</a:t>
            </a:r>
            <a:endParaRPr lang="en-US" dirty="0">
              <a:solidFill>
                <a:srgbClr val="000000"/>
              </a:solidFill>
              <a:latin typeface="Calibri" panose="020F050202020403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 NOTE</a:t>
            </a:r>
          </a:p>
          <a:p>
            <a:r>
              <a:rPr lang="en-US" b="0" kern="1200" dirty="0">
                <a:solidFill>
                  <a:srgbClr val="000000"/>
                </a:solidFill>
                <a:effectLst/>
                <a:latin typeface="Calibri" panose="020F0502020204030204" pitchFamily="34" charset="0"/>
                <a:ea typeface="+mn-ea"/>
                <a:cs typeface="Arial" panose="020B0604020202020204" pitchFamily="34" charset="0"/>
              </a:rPr>
              <a:t>You may need to slow down in particular for the reference to heterosexism or to spell out the definition of LGBTQ+. To get more in depth in this area, families can be referred to the Right-Time Theme, Sexual Development and Identity to </a:t>
            </a:r>
            <a:r>
              <a:rPr lang="en-US" dirty="0">
                <a:solidFill>
                  <a:srgbClr val="000000"/>
                </a:solidFill>
                <a:latin typeface="Calibri" panose="020F0502020204030204" pitchFamily="34" charset="0"/>
              </a:rPr>
              <a:t>learn </a:t>
            </a:r>
            <a:r>
              <a:rPr lang="en-US" b="0" kern="1200" dirty="0">
                <a:solidFill>
                  <a:srgbClr val="000000"/>
                </a:solidFill>
                <a:effectLst/>
                <a:latin typeface="Calibri" panose="020F0502020204030204" pitchFamily="34" charset="0"/>
                <a:ea typeface="+mn-ea"/>
                <a:cs typeface="Arial" panose="020B0604020202020204" pitchFamily="34" charset="0"/>
              </a:rPr>
              <a:t>more. </a:t>
            </a:r>
            <a:r>
              <a:rPr lang="en-US" dirty="0">
                <a:solidFill>
                  <a:srgbClr val="000000"/>
                </a:solidFill>
                <a:latin typeface="Calibri" panose="020F0502020204030204" pitchFamily="34" charset="0"/>
              </a:rPr>
              <a:t>For this theme, </a:t>
            </a:r>
            <a:r>
              <a:rPr lang="en-US" b="0" kern="1200" dirty="0">
                <a:solidFill>
                  <a:srgbClr val="000000"/>
                </a:solidFill>
                <a:effectLst/>
                <a:latin typeface="Calibri" panose="020F0502020204030204" pitchFamily="34" charset="0"/>
                <a:ea typeface="+mn-ea"/>
                <a:cs typeface="Arial" panose="020B0604020202020204" pitchFamily="34" charset="0"/>
              </a:rPr>
              <a:t>the focus is on the weight of both individual and collective ISM’s and the impact of not being accepted.</a:t>
            </a:r>
          </a:p>
          <a:p>
            <a:endParaRPr lang="en-US" sz="1800" i="1" dirty="0">
              <a:solidFill>
                <a:srgbClr val="554F4F"/>
              </a:solidFill>
            </a:endParaRPr>
          </a:p>
          <a:p>
            <a:r>
              <a:rPr lang="en-US" sz="800" i="1" dirty="0">
                <a:solidFill>
                  <a:srgbClr val="554F4F"/>
                </a:solidFill>
              </a:rPr>
              <a:t>*</a:t>
            </a:r>
            <a:r>
              <a:rPr lang="en-US" sz="800" dirty="0">
                <a:solidFill>
                  <a:srgbClr val="554F4F"/>
                </a:solidFill>
              </a:rPr>
              <a:t>Human Rights Campaign. (n.d.). </a:t>
            </a:r>
            <a:r>
              <a:rPr lang="en-US" sz="800" i="1" dirty="0">
                <a:solidFill>
                  <a:srgbClr val="554F4F"/>
                </a:solidFill>
              </a:rPr>
              <a:t>LGBTQ youth in the foster care system. </a:t>
            </a:r>
            <a:r>
              <a:rPr lang="en-US" sz="800" dirty="0">
                <a:solidFill>
                  <a:srgbClr val="554F4F"/>
                </a:solidFill>
              </a:rPr>
              <a:t>Retrieved from </a:t>
            </a:r>
            <a:r>
              <a:rPr lang="en-US" sz="800" dirty="0">
                <a:solidFill>
                  <a:srgbClr val="003982"/>
                </a:solidFill>
                <a:hlinkClick r:id="rId3"/>
              </a:rPr>
              <a:t>http://hrc-assets.s3-website-us-east-1.amazonaws.com//files/assets/resources/HRC-YouthFosterCare-IssueBrief-FINAL.pdf</a:t>
            </a:r>
            <a:endParaRPr lang="en-US" sz="800" dirty="0">
              <a:solidFill>
                <a:srgbClr val="003982"/>
              </a:solidFill>
            </a:endParaRPr>
          </a:p>
          <a:p>
            <a:endParaRPr lang="en-US" sz="800" dirty="0">
              <a:solidFill>
                <a:srgbClr val="003982"/>
              </a:solidFill>
            </a:endParaRPr>
          </a:p>
          <a:p>
            <a:r>
              <a:rPr lang="en-US" sz="800" i="1" dirty="0">
                <a:solidFill>
                  <a:srgbClr val="554F4F"/>
                </a:solidFill>
              </a:rPr>
              <a:t>** </a:t>
            </a:r>
            <a:r>
              <a:rPr lang="en-US" sz="800" dirty="0">
                <a:solidFill>
                  <a:srgbClr val="554F4F"/>
                </a:solidFill>
              </a:rPr>
              <a:t>Ryan, C., Huebner, D., Diaz, R., &amp; Sanchez, J. Family rejection as a predictor of negative health outcomes in white and Latino lesbian, gay, and bisexual young adults. </a:t>
            </a:r>
            <a:r>
              <a:rPr lang="en-US" sz="800" i="1" dirty="0">
                <a:solidFill>
                  <a:srgbClr val="554F4F"/>
                </a:solidFill>
              </a:rPr>
              <a:t>Pediatrics, 123</a:t>
            </a:r>
            <a:r>
              <a:rPr lang="en-US" sz="800" dirty="0">
                <a:solidFill>
                  <a:srgbClr val="554F4F"/>
                </a:solidFill>
              </a:rPr>
              <a:t>(1).</a:t>
            </a:r>
            <a:r>
              <a:rPr lang="en-US" sz="800" dirty="0">
                <a:solidFill>
                  <a:srgbClr val="555050"/>
                </a:solidFill>
              </a:rPr>
              <a:t>MODULE </a:t>
            </a:r>
            <a:endParaRPr lang="en-US" sz="800"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2320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1143000"/>
            <a:ext cx="5486400" cy="7276070"/>
          </a:xfrm>
        </p:spPr>
        <p:txBody>
          <a:bodyPr/>
          <a:lstStyle/>
          <a:p>
            <a:r>
              <a:rPr lang="en-US" b="1" dirty="0">
                <a:solidFill>
                  <a:srgbClr val="000000"/>
                </a:solidFill>
                <a:latin typeface="Calibri" panose="020F0502020204030204" pitchFamily="34" charset="0"/>
              </a:rPr>
              <a:t>To prepare for this class, you should: </a:t>
            </a:r>
          </a:p>
          <a:p>
            <a:pPr marL="181140" indent="-181140">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81140" indent="-181140">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CapLEARN (https://learn.childwelfare.gov/) or NTDC website (https://ntdcportal.org/).</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 Ensure that participants have a copy of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that it is accessible to them.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have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a:t>
            </a:r>
          </a:p>
          <a:p>
            <a:pPr marL="181140" indent="-181140">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67571" lvl="2" indent="-181140">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67571" lvl="2" indent="-181140">
              <a:buFont typeface="Wingdings" panose="05000000000000000000" pitchFamily="2" charset="2"/>
              <a:buChar char="Ø"/>
            </a:pPr>
            <a:r>
              <a:rPr lang="en-US" dirty="0">
                <a:solidFill>
                  <a:srgbClr val="000000"/>
                </a:solidFill>
                <a:latin typeface="Calibri" panose="020F0502020204030204" pitchFamily="34" charset="0"/>
              </a:rPr>
              <a:t>Link to them from CapLEARN or the NTDC website.</a:t>
            </a:r>
          </a:p>
          <a:p>
            <a:pPr marL="181140" indent="-181140">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81140" indent="-181140">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81140" indent="-181140">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688330" lvl="2" indent="-205291">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688330" lvl="2" indent="-205291">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p>
          <a:p>
            <a:pPr marL="171399" indent="-171399">
              <a:buFont typeface="Arial" panose="020B0604020202020204" pitchFamily="34" charset="0"/>
              <a:buChar char="•"/>
            </a:pPr>
            <a:r>
              <a:rPr lang="en-US" dirty="0">
                <a:latin typeface="Calibri" panose="020F0502020204030204" pitchFamily="34" charset="0"/>
              </a:rPr>
              <a:t>Classroom activities have been adapted so that they can be done on a remote platform. Adaptations will be marked as follows so that they can be easily spotted throughout the Facilitator Classroom Guide: </a:t>
            </a: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dirty="0">
              <a:solidFill>
                <a:schemeClr val="tx1"/>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99A446FE-42FF-F741-A998-1A0F77FF89A3}"/>
              </a:ext>
            </a:extLst>
          </p:cNvPr>
          <p:cNvSpPr/>
          <p:nvPr/>
        </p:nvSpPr>
        <p:spPr>
          <a:xfrm>
            <a:off x="685801" y="666672"/>
            <a:ext cx="1919831" cy="377986"/>
          </a:xfrm>
          <a:prstGeom prst="rect">
            <a:avLst/>
          </a:prstGeom>
        </p:spPr>
        <p:txBody>
          <a:bodyPr wrap="none" lIns="91413" tIns="45707" rIns="91413" bIns="45707">
            <a:spAutoFit/>
          </a:bodyPr>
          <a:lstStyle/>
          <a:p>
            <a:r>
              <a:rPr lang="en-US" dirty="0">
                <a:solidFill>
                  <a:srgbClr val="183250"/>
                </a:solidFill>
                <a:latin typeface="Arial Rounded MT Bold" panose="020F0704030504030204" pitchFamily="34" charset="77"/>
              </a:rPr>
              <a:t>PREPARATION</a:t>
            </a:r>
          </a:p>
        </p:txBody>
      </p:sp>
      <p:sp>
        <p:nvSpPr>
          <p:cNvPr id="7" name="Slide Number Placeholder 6">
            <a:extLst>
              <a:ext uri="{FF2B5EF4-FFF2-40B4-BE49-F238E27FC236}">
                <a16:creationId xmlns:a16="http://schemas.microsoft.com/office/drawing/2014/main" id="{59D65E82-151F-3746-A46B-0F704E72CAF2}"/>
              </a:ext>
            </a:extLst>
          </p:cNvPr>
          <p:cNvSpPr>
            <a:spLocks noGrp="1"/>
          </p:cNvSpPr>
          <p:nvPr>
            <p:ph type="sldNum" sz="quarter" idx="5"/>
          </p:nvPr>
        </p:nvSpPr>
        <p:spPr>
          <a:xfrm>
            <a:off x="6402168" y="8685214"/>
            <a:ext cx="454246" cy="458787"/>
          </a:xfrm>
          <a:prstGeom prst="rect">
            <a:avLst/>
          </a:prstGeom>
        </p:spPr>
        <p:txBody>
          <a:bodyPr vert="horz" lIns="91413" tIns="45707" rIns="91413" bIns="45707" rtlCol="0" anchor="ctr" anchorCtr="0"/>
          <a:lstStyle>
            <a:lvl1pPr algn="ctr">
              <a:defRPr sz="1000">
                <a:solidFill>
                  <a:schemeClr val="bg1"/>
                </a:solidFill>
              </a:defRPr>
            </a:lvl1pPr>
          </a:lstStyle>
          <a:p>
            <a:fld id="{3B90169C-AFAA-4B3F-91CC-5EC03E22AE25}" type="slidenum">
              <a:rPr lang="en-US" smtClean="0"/>
              <a:pPr/>
              <a:t>2</a:t>
            </a:fld>
            <a:endParaRPr lang="en-US" dirty="0"/>
          </a:p>
        </p:txBody>
      </p:sp>
    </p:spTree>
    <p:extLst>
      <p:ext uri="{BB962C8B-B14F-4D97-AF65-F5344CB8AC3E}">
        <p14:creationId xmlns:p14="http://schemas.microsoft.com/office/powerpoint/2010/main" val="378984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First, let’s reflect on self-worth: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 person’s culture and identity will impact not only how a person views themselves, but also how they</a:t>
            </a:r>
            <a:r>
              <a:rPr lang="en-US" i="1" kern="1200" dirty="0">
                <a:solidFill>
                  <a:srgbClr val="000000"/>
                </a:solidFill>
                <a:effectLst/>
                <a:latin typeface="Calibri" panose="020F0502020204030204" pitchFamily="34" charset="0"/>
                <a:ea typeface="+mn-ea"/>
                <a:cs typeface="Arial" panose="020B0604020202020204" pitchFamily="34" charset="0"/>
              </a:rPr>
              <a:t> feel </a:t>
            </a:r>
            <a:r>
              <a:rPr lang="en-US" kern="1200" dirty="0">
                <a:solidFill>
                  <a:srgbClr val="000000"/>
                </a:solidFill>
                <a:effectLst/>
                <a:latin typeface="Calibri" panose="020F0502020204030204" pitchFamily="34" charset="0"/>
                <a:ea typeface="+mn-ea"/>
                <a:cs typeface="Arial" panose="020B0604020202020204" pitchFamily="34" charset="0"/>
              </a:rPr>
              <a:t>about themselves</a:t>
            </a:r>
            <a:r>
              <a:rPr lang="en-US" dirty="0">
                <a:solidFill>
                  <a:srgbClr val="000000"/>
                </a:solidFill>
                <a:latin typeface="Calibri" panose="020F0502020204030204" pitchFamily="34" charset="0"/>
              </a:rPr>
              <a:t>, or their</a:t>
            </a:r>
            <a:r>
              <a:rPr lang="en-US" kern="1200" dirty="0">
                <a:solidFill>
                  <a:srgbClr val="000000"/>
                </a:solidFill>
                <a:effectLst/>
                <a:latin typeface="Calibri" panose="020F0502020204030204" pitchFamily="34" charset="0"/>
                <a:ea typeface="+mn-ea"/>
                <a:cs typeface="Arial" panose="020B0604020202020204" pitchFamily="34" charset="0"/>
              </a:rPr>
              <a:t> “self-worth.”</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As you now know, children who have experienced separations, loss, and trauma have already had many hits to their feelings of worth.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To improve self-worth and the behaviors that result, it </a:t>
            </a:r>
            <a:r>
              <a:rPr lang="en-US" dirty="0">
                <a:solidFill>
                  <a:srgbClr val="000000"/>
                </a:solidFill>
                <a:latin typeface="Calibri" panose="020F0502020204030204" pitchFamily="34" charset="0"/>
              </a:rPr>
              <a:t>is</a:t>
            </a:r>
            <a:r>
              <a:rPr lang="en-US" kern="1200" dirty="0">
                <a:solidFill>
                  <a:srgbClr val="000000"/>
                </a:solidFill>
                <a:effectLst/>
                <a:latin typeface="Calibri" panose="020F0502020204030204" pitchFamily="34" charset="0"/>
                <a:ea typeface="+mn-ea"/>
                <a:cs typeface="Arial" panose="020B0604020202020204" pitchFamily="34" charset="0"/>
              </a:rPr>
              <a:t> valuable to help </a:t>
            </a:r>
            <a:r>
              <a:rPr lang="en-US" dirty="0">
                <a:solidFill>
                  <a:srgbClr val="000000"/>
                </a:solidFill>
                <a:latin typeface="Calibri" panose="020F0502020204030204" pitchFamily="34" charset="0"/>
              </a:rPr>
              <a:t>children</a:t>
            </a:r>
            <a:r>
              <a:rPr lang="en-US" kern="1200" dirty="0">
                <a:solidFill>
                  <a:srgbClr val="000000"/>
                </a:solidFill>
                <a:effectLst/>
                <a:latin typeface="Calibri" panose="020F0502020204030204" pitchFamily="34" charset="0"/>
                <a:ea typeface="+mn-ea"/>
                <a:cs typeface="Arial" panose="020B0604020202020204" pitchFamily="34" charset="0"/>
              </a:rPr>
              <a:t> and teenagers feel a sense of pride and belonging. One powerful way to do this is to connect them to their culture of origin and those cultures they feel they belong to.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When we do or say nothing about the child or teen’s culture, the result is</a:t>
            </a:r>
            <a:r>
              <a:rPr lang="en-US" i="1" kern="1200" dirty="0">
                <a:solidFill>
                  <a:srgbClr val="000000"/>
                </a:solidFill>
                <a:effectLst/>
                <a:latin typeface="Calibri" panose="020F0502020204030204" pitchFamily="34" charset="0"/>
                <a:ea typeface="+mn-ea"/>
                <a:cs typeface="Arial" panose="020B0604020202020204" pitchFamily="34" charset="0"/>
              </a:rPr>
              <a:t> not </a:t>
            </a:r>
            <a:r>
              <a:rPr lang="en-US" kern="1200" dirty="0">
                <a:solidFill>
                  <a:srgbClr val="000000"/>
                </a:solidFill>
                <a:effectLst/>
                <a:latin typeface="Calibri" panose="020F0502020204030204" pitchFamily="34" charset="0"/>
                <a:ea typeface="+mn-ea"/>
                <a:cs typeface="Arial" panose="020B0604020202020204" pitchFamily="34" charset="0"/>
              </a:rPr>
              <a:t>neutral. We unknowingly run the risk of sending the message that their culture is not okay with us, and therefore, that they (as a person) are not okay with us. </a:t>
            </a:r>
          </a:p>
          <a:p>
            <a:pPr marL="181186" indent="-181186">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Getting to know and understand more about the child’s culture(s) and that of their family is a meaningful task for parents who will be fostering or adopting, and you’ll likely need some extra </a:t>
            </a:r>
            <a:r>
              <a:rPr lang="en-US" dirty="0">
                <a:solidFill>
                  <a:srgbClr val="000000"/>
                </a:solidFill>
                <a:latin typeface="Calibri" panose="020F0502020204030204" pitchFamily="34" charset="0"/>
              </a:rPr>
              <a:t>tools</a:t>
            </a:r>
            <a:r>
              <a:rPr lang="en-US" kern="1200" dirty="0">
                <a:solidFill>
                  <a:srgbClr val="000000"/>
                </a:solidFill>
                <a:effectLst/>
                <a:latin typeface="Calibri" panose="020F0502020204030204" pitchFamily="34" charset="0"/>
                <a:ea typeface="+mn-ea"/>
                <a:cs typeface="Arial" panose="020B0604020202020204" pitchFamily="34" charset="0"/>
              </a:rPr>
              <a:t> to do that. </a:t>
            </a:r>
          </a:p>
          <a:p>
            <a:pPr marL="181186" indent="-181186">
              <a:buFont typeface="Arial" panose="020B0604020202020204" pitchFamily="34" charset="0"/>
              <a:buChar char="•"/>
            </a:pP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112433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6"/>
            <a:ext cx="5852160" cy="4636319"/>
          </a:xfrm>
        </p:spPr>
        <p:txBody>
          <a:bodyPr/>
          <a:lstStyle/>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defTabSz="966327">
              <a:defRPr/>
            </a:pPr>
            <a:r>
              <a:rPr lang="en-US" b="0" kern="1200" dirty="0">
                <a:solidFill>
                  <a:srgbClr val="000000"/>
                </a:solidFill>
                <a:effectLst/>
                <a:latin typeface="+mn-lt"/>
                <a:ea typeface="+mn-ea"/>
                <a:cs typeface="Arial" panose="020B0604020202020204" pitchFamily="34" charset="0"/>
              </a:rPr>
              <a:t>While this area of content is not intended to provoke discussion, be sure you are familiar with these concepts so that you have a fuller understanding and can address any questions </a:t>
            </a:r>
            <a:r>
              <a:rPr lang="en-US" dirty="0">
                <a:solidFill>
                  <a:srgbClr val="000000"/>
                </a:solidFill>
                <a:latin typeface="+mn-lt"/>
              </a:rPr>
              <a:t>regarding the</a:t>
            </a:r>
            <a:r>
              <a:rPr lang="en-US" b="0" kern="1200" dirty="0">
                <a:solidFill>
                  <a:srgbClr val="000000"/>
                </a:solidFill>
                <a:effectLst/>
                <a:latin typeface="+mn-lt"/>
                <a:ea typeface="+mn-ea"/>
                <a:cs typeface="Arial" panose="020B0604020202020204" pitchFamily="34" charset="0"/>
              </a:rPr>
              <a:t> definitions slide. </a:t>
            </a:r>
          </a:p>
          <a:p>
            <a:pPr defTabSz="966327">
              <a:defRPr/>
            </a:pPr>
            <a:endParaRPr lang="en-US" b="0" kern="1200" dirty="0">
              <a:solidFill>
                <a:srgbClr val="000000"/>
              </a:solidFill>
              <a:effectLst/>
              <a:latin typeface="+mn-lt"/>
              <a:ea typeface="+mn-ea"/>
              <a:cs typeface="Arial" panose="020B0604020202020204" pitchFamily="34" charset="0"/>
            </a:endParaRPr>
          </a:p>
          <a:p>
            <a:pPr defTabSz="966327">
              <a:defRPr/>
            </a:pPr>
            <a:r>
              <a:rPr lang="en-US" b="0" kern="1200" dirty="0">
                <a:solidFill>
                  <a:srgbClr val="000000"/>
                </a:solidFill>
                <a:effectLst/>
                <a:latin typeface="+mn-lt"/>
                <a:ea typeface="+mn-ea"/>
                <a:cs typeface="Arial" panose="020B0604020202020204" pitchFamily="34" charset="0"/>
              </a:rPr>
              <a:t>It may be useful to know, according to Georgetown University’s National Center on Cultural Competence, there is no one definition of cultural competence, as definitions of cultural competence have evolved from diverse perspectives, interests, and needs.</a:t>
            </a:r>
          </a:p>
          <a:p>
            <a:endParaRPr lang="en-US" b="1" kern="1200" dirty="0">
              <a:solidFill>
                <a:srgbClr val="000000"/>
              </a:solidFill>
              <a:effectLst/>
              <a:latin typeface="+mn-lt"/>
              <a:ea typeface="+mn-ea"/>
              <a:cs typeface="Arial" panose="020B0604020202020204" pitchFamily="34" charset="0"/>
            </a:endParaRPr>
          </a:p>
          <a:p>
            <a:r>
              <a:rPr lang="en-US" b="1" dirty="0">
                <a:solidFill>
                  <a:srgbClr val="000000"/>
                </a:solidFill>
                <a:latin typeface="+mn-lt"/>
              </a:rPr>
              <a:t>PARAPHRASE</a:t>
            </a:r>
            <a:r>
              <a:rPr lang="en-US" b="1" kern="1200" dirty="0">
                <a:solidFill>
                  <a:srgbClr val="000000"/>
                </a:solidFill>
                <a:effectLst/>
                <a:latin typeface="+mn-lt"/>
                <a:ea typeface="+mn-ea"/>
                <a:cs typeface="Arial" panose="020B0604020202020204" pitchFamily="34" charset="0"/>
              </a:rPr>
              <a:t> </a:t>
            </a:r>
          </a:p>
          <a:p>
            <a:r>
              <a:rPr lang="en-US" u="none" kern="1200" dirty="0">
                <a:solidFill>
                  <a:srgbClr val="000000"/>
                </a:solidFill>
                <a:effectLst/>
                <a:latin typeface="+mn-lt"/>
                <a:ea typeface="+mn-ea"/>
                <a:cs typeface="Arial" panose="020B0604020202020204" pitchFamily="34" charset="0"/>
              </a:rPr>
              <a:t>Let’s talk about tools you will need to sharpen </a:t>
            </a:r>
            <a:r>
              <a:rPr lang="en-US" dirty="0">
                <a:solidFill>
                  <a:srgbClr val="000000"/>
                </a:solidFill>
                <a:latin typeface="+mn-lt"/>
              </a:rPr>
              <a:t>in</a:t>
            </a:r>
            <a:r>
              <a:rPr lang="en-US" u="none" kern="1200" dirty="0">
                <a:solidFill>
                  <a:srgbClr val="000000"/>
                </a:solidFill>
                <a:effectLst/>
                <a:latin typeface="+mn-lt"/>
                <a:ea typeface="+mn-ea"/>
                <a:cs typeface="Arial" panose="020B0604020202020204" pitchFamily="34" charset="0"/>
              </a:rPr>
              <a:t> your toolbox to support children. The first is Cultural Responsiveness. For this class, we’re going to describe this as “learning from another and acting respectfully.” An example might be showing interest about holiday traditions a child and family have by asking them about their traditions and then incorporating the child’s traditions into your family traditions. </a:t>
            </a:r>
            <a:r>
              <a:rPr lang="en-US" dirty="0">
                <a:solidFill>
                  <a:srgbClr val="000000"/>
                </a:solidFill>
                <a:latin typeface="+mn-lt"/>
              </a:rPr>
              <a:t>O</a:t>
            </a:r>
            <a:r>
              <a:rPr lang="en-US" u="none" kern="1200" dirty="0">
                <a:solidFill>
                  <a:srgbClr val="000000"/>
                </a:solidFill>
                <a:effectLst/>
                <a:latin typeface="+mn-lt"/>
                <a:ea typeface="+mn-ea"/>
                <a:cs typeface="Arial" panose="020B0604020202020204" pitchFamily="34" charset="0"/>
              </a:rPr>
              <a:t>ften, these traditions are influenced by their cultural heritage, so this is a </a:t>
            </a:r>
            <a:r>
              <a:rPr lang="en-US" dirty="0">
                <a:solidFill>
                  <a:srgbClr val="000000"/>
                </a:solidFill>
                <a:latin typeface="+mn-lt"/>
              </a:rPr>
              <a:t>good</a:t>
            </a:r>
            <a:r>
              <a:rPr lang="en-US" u="none" kern="1200" dirty="0">
                <a:solidFill>
                  <a:srgbClr val="000000"/>
                </a:solidFill>
                <a:effectLst/>
                <a:latin typeface="+mn-lt"/>
                <a:ea typeface="+mn-ea"/>
                <a:cs typeface="Arial" panose="020B0604020202020204" pitchFamily="34" charset="0"/>
              </a:rPr>
              <a:t> way to keep that connection.  </a:t>
            </a:r>
          </a:p>
          <a:p>
            <a:endParaRPr lang="en-US" u="none" kern="1200" dirty="0">
              <a:solidFill>
                <a:srgbClr val="000000"/>
              </a:solidFill>
              <a:effectLst/>
              <a:latin typeface="+mn-lt"/>
              <a:ea typeface="+mn-ea"/>
              <a:cs typeface="Arial" panose="020B0604020202020204" pitchFamily="34" charset="0"/>
            </a:endParaRPr>
          </a:p>
          <a:p>
            <a:r>
              <a:rPr lang="en-US" u="none" kern="1200" dirty="0">
                <a:solidFill>
                  <a:srgbClr val="000000"/>
                </a:solidFill>
                <a:effectLst/>
                <a:latin typeface="+mn-lt"/>
                <a:ea typeface="+mn-ea"/>
                <a:cs typeface="Arial" panose="020B0604020202020204" pitchFamily="34" charset="0"/>
              </a:rPr>
              <a:t>Cultural Competence is the next tool. The definition we’re going to use in this class is “effectively interacting with people from other cultures.” </a:t>
            </a:r>
            <a:r>
              <a:rPr lang="en-US" b="0" kern="1200" dirty="0">
                <a:solidFill>
                  <a:srgbClr val="000000"/>
                </a:solidFill>
                <a:effectLst/>
                <a:latin typeface="+mn-lt"/>
                <a:ea typeface="+mn-ea"/>
                <a:cs typeface="Arial" panose="020B0604020202020204" pitchFamily="34" charset="0"/>
              </a:rPr>
              <a:t>In the holiday example we were just using, if you learn that a child and family have particular traditions, cultural competence would be understanding and respecting the traditions the child has when they’re with you. This might include having a visit at certain times so the family can honor a particular tradition together. </a:t>
            </a:r>
          </a:p>
          <a:p>
            <a:endParaRPr lang="en-US" b="0" kern="1200" dirty="0">
              <a:solidFill>
                <a:srgbClr val="000000"/>
              </a:solidFill>
              <a:effectLst/>
              <a:latin typeface="+mn-lt"/>
              <a:ea typeface="+mn-ea"/>
              <a:cs typeface="Arial" panose="020B0604020202020204" pitchFamily="34" charset="0"/>
            </a:endParaRPr>
          </a:p>
          <a:p>
            <a:pPr defTabSz="914131">
              <a:defRPr/>
            </a:pPr>
            <a:r>
              <a:rPr lang="en-US" u="none" kern="1200" dirty="0">
                <a:effectLst/>
                <a:latin typeface="+mn-lt"/>
                <a:ea typeface="+mn-ea"/>
                <a:cs typeface="Arial" panose="020B0604020202020204" pitchFamily="34" charset="0"/>
              </a:rPr>
              <a:t>The third tool is Cultural Humility. We’re going to define this as “</a:t>
            </a:r>
            <a:r>
              <a:rPr lang="en-US" b="0" i="0" u="none" kern="1200" dirty="0">
                <a:effectLst/>
                <a:latin typeface="+mn-lt"/>
                <a:ea typeface="+mn-ea"/>
                <a:cs typeface="Arial" panose="020B0604020202020204" pitchFamily="34" charset="0"/>
              </a:rPr>
              <a:t>a</a:t>
            </a:r>
            <a:r>
              <a:rPr lang="en-US" b="0" i="0" dirty="0">
                <a:effectLst/>
                <a:latin typeface="+mn-lt"/>
              </a:rPr>
              <a:t> humble and respectful attitude toward individuals of other cultures that pushes one to challenge their own cultural biases, realize they cannot possibly know everything about other cultures, and approach learning about other cultures as a lifelong goal and process.</a:t>
            </a:r>
            <a:r>
              <a:rPr lang="en-US" u="none" kern="1200" dirty="0">
                <a:effectLst/>
                <a:latin typeface="+mn-lt"/>
                <a:ea typeface="+mn-ea"/>
                <a:cs typeface="Arial" panose="020B0604020202020204" pitchFamily="34" charset="0"/>
              </a:rPr>
              <a:t>” Being thoughtful to start conversations about each child and family’s traditions</a:t>
            </a:r>
            <a:r>
              <a:rPr lang="en-US" dirty="0">
                <a:latin typeface="+mn-lt"/>
              </a:rPr>
              <a:t> </a:t>
            </a:r>
            <a:r>
              <a:rPr lang="en-US" u="none" kern="1200" dirty="0">
                <a:effectLst/>
                <a:latin typeface="+mn-lt"/>
                <a:ea typeface="+mn-ea"/>
                <a:cs typeface="Arial" panose="020B0604020202020204" pitchFamily="34" charset="0"/>
              </a:rPr>
              <a:t>and being open to understanding and valuing them even if they’re different from your own, is an example of cultural humility. </a:t>
            </a:r>
          </a:p>
          <a:p>
            <a:endParaRPr lang="en-US" u="none" kern="1200" dirty="0">
              <a:solidFill>
                <a:srgbClr val="000000"/>
              </a:solidFill>
              <a:effectLst/>
              <a:latin typeface="+mn-lt"/>
              <a:ea typeface="+mn-ea"/>
              <a:cs typeface="Arial" panose="020B0604020202020204" pitchFamily="34" charset="0"/>
            </a:endParaRPr>
          </a:p>
          <a:p>
            <a:r>
              <a:rPr lang="en-US" u="none" kern="1200" dirty="0">
                <a:solidFill>
                  <a:srgbClr val="000000"/>
                </a:solidFill>
                <a:effectLst/>
                <a:latin typeface="+mn-lt"/>
                <a:ea typeface="+mn-ea"/>
                <a:cs typeface="Arial" panose="020B0604020202020204" pitchFamily="34" charset="0"/>
              </a:rPr>
              <a:t>Cultural Responsiveness, Cultural Competence, and Cultural Humility are a powerful combination of tools for parents who will be fostering and adopting as </a:t>
            </a:r>
            <a:r>
              <a:rPr lang="en-US" dirty="0">
                <a:solidFill>
                  <a:srgbClr val="000000"/>
                </a:solidFill>
                <a:latin typeface="+mn-lt"/>
              </a:rPr>
              <a:t>you use them to</a:t>
            </a:r>
            <a:r>
              <a:rPr lang="en-US" u="none" kern="1200" dirty="0">
                <a:solidFill>
                  <a:srgbClr val="000000"/>
                </a:solidFill>
                <a:effectLst/>
                <a:latin typeface="+mn-lt"/>
                <a:ea typeface="+mn-ea"/>
                <a:cs typeface="Arial" panose="020B0604020202020204" pitchFamily="34" charset="0"/>
              </a:rPr>
              <a:t> help a child feel comfortable with you and in their new environment. </a:t>
            </a:r>
          </a:p>
          <a:p>
            <a:pPr defTabSz="966327">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3873103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10 minutes. </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b="0" dirty="0">
                <a:solidFill>
                  <a:srgbClr val="000000"/>
                </a:solidFill>
                <a:latin typeface="Calibri" panose="020F0502020204030204" pitchFamily="34" charset="0"/>
              </a:rPr>
              <a:t>Let’s reflect for a few minutes on how our experiences affect our expectations.</a:t>
            </a:r>
          </a:p>
        </p:txBody>
      </p:sp>
      <p:sp>
        <p:nvSpPr>
          <p:cNvPr id="4" name="Slide Number Placeholder 3"/>
          <p:cNvSpPr>
            <a:spLocks noGrp="1"/>
          </p:cNvSpPr>
          <p:nvPr>
            <p:ph type="sldNum" sz="quarter" idx="5"/>
          </p:nvPr>
        </p:nvSpPr>
        <p:spPr/>
        <p:txBody>
          <a:bodyPr/>
          <a:lstStyle/>
          <a:p>
            <a:fld id="{3B90169C-AFAA-4B3F-91CC-5EC03E22AE25}" type="slidenum">
              <a:rPr lang="en-US" smtClean="0"/>
              <a:t>22</a:t>
            </a:fld>
            <a:endParaRPr lang="en-US" dirty="0"/>
          </a:p>
        </p:txBody>
      </p:sp>
    </p:spTree>
    <p:extLst>
      <p:ext uri="{BB962C8B-B14F-4D97-AF65-F5344CB8AC3E}">
        <p14:creationId xmlns:p14="http://schemas.microsoft.com/office/powerpoint/2010/main" val="3278338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When a new family comes together, it is not unusual for there to be cultural misunderstandings if they come from different cultural </a:t>
            </a:r>
            <a:r>
              <a:rPr lang="en-US" dirty="0">
                <a:solidFill>
                  <a:srgbClr val="000000"/>
                </a:solidFill>
                <a:latin typeface="Calibri" panose="020F0502020204030204" pitchFamily="34" charset="0"/>
              </a:rPr>
              <a:t>backgrounds and experiences</a:t>
            </a:r>
            <a:r>
              <a:rPr lang="en-US" kern="1200" dirty="0">
                <a:solidFill>
                  <a:srgbClr val="000000"/>
                </a:solidFill>
                <a:effectLst/>
                <a:latin typeface="Calibri" panose="020F0502020204030204" pitchFamily="34" charset="0"/>
                <a:ea typeface="+mn-ea"/>
                <a:cs typeface="Arial" panose="020B0604020202020204" pitchFamily="34" charset="0"/>
              </a:rPr>
              <a:t>. Misunderstandings can happen because our cultural und</a:t>
            </a:r>
            <a:r>
              <a:rPr lang="en-US" dirty="0">
                <a:solidFill>
                  <a:srgbClr val="000000"/>
                </a:solidFill>
                <a:latin typeface="Calibri" panose="020F0502020204030204" pitchFamily="34" charset="0"/>
              </a:rPr>
              <a:t>erstanding of the way things should be is a byproduct of our experiences.</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dirty="0">
                <a:solidFill>
                  <a:srgbClr val="000000"/>
                </a:solidFill>
                <a:latin typeface="Calibri" panose="020F0502020204030204" pitchFamily="34" charset="0"/>
              </a:rPr>
              <a:t>Whether we realize it or not, the culture(s) that surrounded us shaped and continues to shape our views and expectations about so many things.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As we all know, human beings have a </a:t>
            </a:r>
            <a:r>
              <a:rPr lang="en-US" u="none" dirty="0">
                <a:solidFill>
                  <a:srgbClr val="000000"/>
                </a:solidFill>
                <a:latin typeface="Calibri" panose="020F0502020204030204" pitchFamily="34" charset="0"/>
              </a:rPr>
              <a:t>natural bias toward things we are familiar with </a:t>
            </a:r>
            <a:r>
              <a:rPr lang="en-US" dirty="0">
                <a:solidFill>
                  <a:srgbClr val="000000"/>
                </a:solidFill>
                <a:latin typeface="Calibri" panose="020F0502020204030204" pitchFamily="34" charset="0"/>
              </a:rPr>
              <a:t>because it simply feels more comfortable and most of us prefer our comfort zones. This can create a cultural clash because our first instinct may be to distance or judge when there is discomfort over a difference. But</a:t>
            </a:r>
            <a:r>
              <a:rPr lang="en-US" u="sng" dirty="0">
                <a:solidFill>
                  <a:srgbClr val="000000"/>
                </a:solidFill>
                <a:latin typeface="Calibri" panose="020F0502020204030204" pitchFamily="34" charset="0"/>
              </a:rPr>
              <a:t> </a:t>
            </a:r>
            <a:r>
              <a:rPr lang="en-US" u="none" dirty="0">
                <a:solidFill>
                  <a:srgbClr val="000000"/>
                </a:solidFill>
                <a:latin typeface="Calibri" panose="020F0502020204030204" pitchFamily="34" charset="0"/>
              </a:rPr>
              <a:t>a cultural clash can also be an opportunity </a:t>
            </a:r>
            <a:r>
              <a:rPr lang="en-US" dirty="0">
                <a:solidFill>
                  <a:srgbClr val="000000"/>
                </a:solidFill>
                <a:latin typeface="Calibri" panose="020F0502020204030204" pitchFamily="34" charset="0"/>
              </a:rPr>
              <a:t>to bring people closer together as they work to understand one another. It is important that parents who are fostering or adopting have </a:t>
            </a:r>
            <a:r>
              <a:rPr lang="en-US" b="1" dirty="0">
                <a:solidFill>
                  <a:srgbClr val="000000"/>
                </a:solidFill>
                <a:latin typeface="Calibri" panose="020F0502020204030204" pitchFamily="34" charset="0"/>
              </a:rPr>
              <a:t>self-awareness </a:t>
            </a:r>
            <a:r>
              <a:rPr lang="en-US" dirty="0">
                <a:solidFill>
                  <a:srgbClr val="000000"/>
                </a:solidFill>
                <a:latin typeface="Calibri" panose="020F0502020204030204" pitchFamily="34" charset="0"/>
              </a:rPr>
              <a:t>and </a:t>
            </a:r>
            <a:r>
              <a:rPr lang="en-US" b="1" dirty="0">
                <a:solidFill>
                  <a:srgbClr val="000000"/>
                </a:solidFill>
                <a:latin typeface="Calibri" panose="020F0502020204030204" pitchFamily="34" charset="0"/>
              </a:rPr>
              <a:t>self-reflection </a:t>
            </a:r>
            <a:r>
              <a:rPr lang="en-US" b="0" dirty="0">
                <a:solidFill>
                  <a:srgbClr val="000000"/>
                </a:solidFill>
                <a:latin typeface="Calibri" panose="020F0502020204030204" pitchFamily="34" charset="0"/>
              </a:rPr>
              <a:t>to do this</a:t>
            </a:r>
            <a:r>
              <a:rPr lang="en-US" b="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as well as </a:t>
            </a:r>
            <a:r>
              <a:rPr lang="en-US" b="1" dirty="0">
                <a:solidFill>
                  <a:srgbClr val="000000"/>
                </a:solidFill>
                <a:latin typeface="Calibri" panose="020F0502020204030204" pitchFamily="34" charset="0"/>
              </a:rPr>
              <a:t>adaptability and flexibility </a:t>
            </a:r>
            <a:r>
              <a:rPr lang="en-US" dirty="0">
                <a:solidFill>
                  <a:srgbClr val="000000"/>
                </a:solidFill>
                <a:latin typeface="Calibri" panose="020F0502020204030204" pitchFamily="34" charset="0"/>
              </a:rPr>
              <a:t>(characteristics) to make any changes. </a:t>
            </a:r>
          </a:p>
          <a:p>
            <a:pPr defTabSz="914131">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14131">
              <a:defRPr/>
            </a:pPr>
            <a:r>
              <a:rPr lang="en-US" kern="1200" dirty="0">
                <a:solidFill>
                  <a:srgbClr val="000000"/>
                </a:solidFill>
                <a:effectLst/>
                <a:latin typeface="Calibri" panose="020F0502020204030204" pitchFamily="34" charset="0"/>
                <a:ea typeface="+mn-ea"/>
                <a:cs typeface="Arial" panose="020B0604020202020204" pitchFamily="34" charset="0"/>
              </a:rPr>
              <a:t>It will be critical for families who are fostering or adopting to have humility in handling any cultural clashes so they can be used to build connections rather than break them down. </a:t>
            </a:r>
          </a:p>
          <a:p>
            <a:endParaRPr lang="en-US" b="1" i="1" dirty="0"/>
          </a:p>
          <a:p>
            <a:endParaRPr lang="en-US" b="1" i="1" dirty="0"/>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2200922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698362"/>
          </a:xfrm>
        </p:spPr>
        <p:txBody>
          <a:bodyPr/>
          <a:lstStyle/>
          <a:p>
            <a:r>
              <a:rPr lang="en-US" b="1" dirty="0">
                <a:latin typeface="+mn-lt"/>
              </a:rPr>
              <a:t>ASK</a:t>
            </a:r>
          </a:p>
          <a:p>
            <a:r>
              <a:rPr lang="en-US" b="0" dirty="0">
                <a:latin typeface="+mn-lt"/>
              </a:rPr>
              <a:t>Let’s use an example. Quickly, without thinking, throw out one word to describe your first </a:t>
            </a:r>
            <a:r>
              <a:rPr lang="en-US" dirty="0">
                <a:latin typeface="+mn-lt"/>
              </a:rPr>
              <a:t>thoughts</a:t>
            </a:r>
            <a:r>
              <a:rPr lang="en-US" b="0" dirty="0">
                <a:latin typeface="+mn-lt"/>
              </a:rPr>
              <a:t> about what this image brings up for you?</a:t>
            </a:r>
          </a:p>
          <a:p>
            <a:endParaRPr lang="en-US" b="0" dirty="0">
              <a:latin typeface="+mn-lt"/>
            </a:endParaRPr>
          </a:p>
          <a:p>
            <a:r>
              <a:rPr lang="en-US" b="0" dirty="0">
                <a:latin typeface="+mn-lt"/>
              </a:rPr>
              <a:t>Responses may include:</a:t>
            </a:r>
          </a:p>
          <a:p>
            <a:pPr marL="171399" indent="-171399">
              <a:buFont typeface="Arial" panose="020B0604020202020204" pitchFamily="34" charset="0"/>
              <a:buChar char="•"/>
            </a:pPr>
            <a:r>
              <a:rPr lang="en-US" b="0" dirty="0">
                <a:latin typeface="+mn-lt"/>
              </a:rPr>
              <a:t>Holidays/Christmas</a:t>
            </a:r>
          </a:p>
          <a:p>
            <a:pPr marL="171399" indent="-171399">
              <a:buFont typeface="Arial" panose="020B0604020202020204" pitchFamily="34" charset="0"/>
              <a:buChar char="•"/>
            </a:pPr>
            <a:r>
              <a:rPr lang="en-US" b="0" dirty="0">
                <a:latin typeface="+mn-lt"/>
              </a:rPr>
              <a:t>Joy/cheer</a:t>
            </a:r>
          </a:p>
          <a:p>
            <a:pPr marL="171399" indent="-171399">
              <a:buFont typeface="Arial" panose="020B0604020202020204" pitchFamily="34" charset="0"/>
              <a:buChar char="•"/>
            </a:pPr>
            <a:r>
              <a:rPr lang="en-US" b="0" dirty="0">
                <a:latin typeface="+mn-lt"/>
              </a:rPr>
              <a:t>Drama</a:t>
            </a:r>
          </a:p>
          <a:p>
            <a:pPr marL="171399" indent="-171399">
              <a:buFont typeface="Arial" panose="020B0604020202020204" pitchFamily="34" charset="0"/>
              <a:buChar char="•"/>
            </a:pPr>
            <a:r>
              <a:rPr lang="en-US" b="0" dirty="0">
                <a:latin typeface="+mn-lt"/>
              </a:rPr>
              <a:t>Family</a:t>
            </a:r>
          </a:p>
          <a:p>
            <a:pPr marL="171399" indent="-171399" defTabSz="914131">
              <a:buFont typeface="Arial" panose="020B0604020202020204" pitchFamily="34" charset="0"/>
              <a:buChar char="•"/>
              <a:defRPr/>
            </a:pPr>
            <a:r>
              <a:rPr lang="en-US" b="0" dirty="0">
                <a:latin typeface="+mn-lt"/>
              </a:rPr>
              <a:t>Traditions</a:t>
            </a:r>
          </a:p>
          <a:p>
            <a:pPr marL="171399" indent="-171399">
              <a:buFont typeface="Arial" panose="020B0604020202020204" pitchFamily="34" charset="0"/>
              <a:buChar char="•"/>
            </a:pPr>
            <a:r>
              <a:rPr lang="en-US" b="0" dirty="0">
                <a:latin typeface="+mn-lt"/>
              </a:rPr>
              <a:t>Fights</a:t>
            </a:r>
          </a:p>
          <a:p>
            <a:pPr marL="171399" indent="-171399">
              <a:buFont typeface="Arial" panose="020B0604020202020204" pitchFamily="34" charset="0"/>
              <a:buChar char="•"/>
            </a:pPr>
            <a:r>
              <a:rPr lang="en-US" b="0" dirty="0">
                <a:latin typeface="+mn-lt"/>
              </a:rPr>
              <a:t>Presents</a:t>
            </a:r>
          </a:p>
          <a:p>
            <a:pPr marL="171399" indent="-171399" defTabSz="914131">
              <a:buFont typeface="Arial" panose="020B0604020202020204" pitchFamily="34" charset="0"/>
              <a:buChar char="•"/>
              <a:defRPr/>
            </a:pPr>
            <a:r>
              <a:rPr lang="en-US" b="0" dirty="0">
                <a:latin typeface="+mn-lt"/>
              </a:rPr>
              <a:t>Stress</a:t>
            </a:r>
          </a:p>
          <a:p>
            <a:pPr marL="171399" indent="-171399">
              <a:buFont typeface="Arial" panose="020B0604020202020204" pitchFamily="34" charset="0"/>
              <a:buChar char="•"/>
            </a:pPr>
            <a:r>
              <a:rPr lang="en-US" dirty="0">
                <a:latin typeface="+mn-lt"/>
              </a:rPr>
              <a:t>Memories of childhood</a:t>
            </a:r>
            <a:endParaRPr lang="en-US" b="0" dirty="0">
              <a:latin typeface="+mn-lt"/>
            </a:endParaRPr>
          </a:p>
          <a:p>
            <a:pPr marL="171399" indent="-171399">
              <a:buFont typeface="Arial" panose="020B0604020202020204" pitchFamily="34" charset="0"/>
              <a:buChar char="•"/>
            </a:pPr>
            <a:r>
              <a:rPr lang="en-US" b="0" dirty="0">
                <a:latin typeface="+mn-lt"/>
              </a:rPr>
              <a:t>Religion</a:t>
            </a:r>
          </a:p>
          <a:p>
            <a:pPr marL="171399" indent="-171399">
              <a:buFont typeface="Arial" panose="020B0604020202020204" pitchFamily="34" charset="0"/>
              <a:buChar char="•"/>
            </a:pPr>
            <a:r>
              <a:rPr lang="en-US" b="0" dirty="0">
                <a:latin typeface="+mn-lt"/>
              </a:rPr>
              <a:t>Consumerism/commercialism</a:t>
            </a:r>
          </a:p>
          <a:p>
            <a:pPr marL="171399" indent="-171399" defTabSz="914131">
              <a:buFont typeface="Arial" panose="020B0604020202020204" pitchFamily="34" charset="0"/>
              <a:buChar char="•"/>
              <a:defRPr/>
            </a:pPr>
            <a:r>
              <a:rPr lang="en-US" b="0" dirty="0">
                <a:latin typeface="+mn-lt"/>
              </a:rPr>
              <a:t>Warmth</a:t>
            </a:r>
            <a:endParaRPr lang="en-US" b="1" dirty="0">
              <a:latin typeface="+mn-lt"/>
            </a:endParaRPr>
          </a:p>
          <a:p>
            <a:pPr defTabSz="914131">
              <a:defRPr/>
            </a:pPr>
            <a:endParaRPr lang="en-US" b="1" dirty="0">
              <a:latin typeface="+mn-lt"/>
            </a:endParaRPr>
          </a:p>
          <a:p>
            <a:r>
              <a:rPr lang="en-US" b="1" dirty="0">
                <a:latin typeface="+mn-lt"/>
              </a:rPr>
              <a:t>DO</a:t>
            </a:r>
          </a:p>
          <a:p>
            <a:r>
              <a:rPr lang="en-US" dirty="0">
                <a:latin typeface="+mn-lt"/>
              </a:rPr>
              <a:t>Quickly v</a:t>
            </a:r>
            <a:r>
              <a:rPr lang="en-US" b="0" dirty="0">
                <a:latin typeface="+mn-lt"/>
              </a:rPr>
              <a:t>erbally reinforce the words in responses or write them on a flip chart if you have time. A volunteer could also be asked to scribe.</a:t>
            </a:r>
          </a:p>
          <a:p>
            <a:endParaRPr lang="en-US" b="1" i="1" u="sng" dirty="0">
              <a:solidFill>
                <a:srgbClr val="FF0000"/>
              </a:solidFill>
              <a:latin typeface="+mn-lt"/>
            </a:endParaRPr>
          </a:p>
          <a:p>
            <a:r>
              <a:rPr lang="en-US" b="1" i="1" u="sng" dirty="0">
                <a:solidFill>
                  <a:srgbClr val="FF0000"/>
                </a:solidFill>
                <a:latin typeface="+mn-lt"/>
              </a:rPr>
              <a:t>Adaptation for Remote Platform</a:t>
            </a:r>
            <a:r>
              <a:rPr lang="en-US" dirty="0">
                <a:latin typeface="+mn-lt"/>
              </a:rPr>
              <a:t> </a:t>
            </a:r>
          </a:p>
          <a:p>
            <a:r>
              <a:rPr lang="en-US" b="0" dirty="0">
                <a:latin typeface="+mn-lt"/>
              </a:rPr>
              <a:t>Have the co-facilitator or a volunteer write responses in the chat.</a:t>
            </a:r>
          </a:p>
          <a:p>
            <a:pPr defTabSz="914131">
              <a:defRPr/>
            </a:pPr>
            <a:endParaRPr lang="en-US" b="1" dirty="0">
              <a:latin typeface="+mn-lt"/>
            </a:endParaRPr>
          </a:p>
          <a:p>
            <a:pPr defTabSz="914131">
              <a:defRPr/>
            </a:pPr>
            <a:r>
              <a:rPr lang="en-US" b="1" dirty="0">
                <a:latin typeface="+mn-lt"/>
              </a:rPr>
              <a:t>PARAPHRASE</a:t>
            </a:r>
          </a:p>
          <a:p>
            <a:r>
              <a:rPr lang="en-US" b="0" i="0" dirty="0">
                <a:latin typeface="+mn-lt"/>
              </a:rPr>
              <a:t>For those of you who responded positively to this image, it likely means you had positive experiences </a:t>
            </a:r>
            <a:r>
              <a:rPr lang="en-US" dirty="0">
                <a:latin typeface="+mn-lt"/>
              </a:rPr>
              <a:t>with </a:t>
            </a:r>
            <a:r>
              <a:rPr lang="en-US" b="0" i="0" dirty="0">
                <a:latin typeface="+mn-lt"/>
              </a:rPr>
              <a:t>trees with presents under them. Do you think all children who will come into your home will have had the same experiences of trees with presents that you have had? Maybe they celebrated a holiday </a:t>
            </a:r>
            <a:r>
              <a:rPr lang="en-US" dirty="0">
                <a:latin typeface="+mn-lt"/>
              </a:rPr>
              <a:t>with</a:t>
            </a:r>
            <a:r>
              <a:rPr lang="en-US" b="0" i="0" dirty="0">
                <a:latin typeface="+mn-lt"/>
              </a:rPr>
              <a:t> an outing to a fast-food restaurant or they did not celebrate that holiday at all. Perhaps poverty may have affected how the family celebrated or maybe they were of a religion that did not celebrate the same holidays. In any of these cases, what might it feel like for a child or teen if their experience with </a:t>
            </a:r>
            <a:r>
              <a:rPr lang="en-US" dirty="0">
                <a:latin typeface="+mn-lt"/>
              </a:rPr>
              <a:t>a family who is fostering or adopting</a:t>
            </a:r>
            <a:r>
              <a:rPr lang="en-US" b="0" i="0" dirty="0">
                <a:latin typeface="+mn-lt"/>
              </a:rPr>
              <a:t> is a tree with lots of presents? For example, what if a Jewish child came into a Christian home?</a:t>
            </a:r>
          </a:p>
          <a:p>
            <a:endParaRPr lang="en-US" b="0" dirty="0">
              <a:latin typeface="+mn-lt"/>
            </a:endParaRPr>
          </a:p>
          <a:p>
            <a:r>
              <a:rPr lang="en-US" b="0" dirty="0">
                <a:latin typeface="+mn-lt"/>
              </a:rPr>
              <a:t>Reinforce any range of responses, including:</a:t>
            </a:r>
            <a:endParaRPr lang="en-US" b="1" i="1" dirty="0">
              <a:latin typeface="+mn-lt"/>
            </a:endParaRPr>
          </a:p>
          <a:p>
            <a:pPr marL="171399" indent="-171399">
              <a:buFont typeface="Wingdings" panose="05000000000000000000" pitchFamily="2" charset="2"/>
              <a:buChar char="Ø"/>
            </a:pPr>
            <a:r>
              <a:rPr lang="en-US" b="0" i="0" dirty="0">
                <a:latin typeface="+mn-lt"/>
              </a:rPr>
              <a:t>Uncomfortable because it is different from what they are used to</a:t>
            </a:r>
          </a:p>
          <a:p>
            <a:pPr marL="171399" indent="-171399" defTabSz="914131">
              <a:buFont typeface="Wingdings" panose="05000000000000000000" pitchFamily="2" charset="2"/>
              <a:buChar char="Ø"/>
              <a:defRPr/>
            </a:pPr>
            <a:r>
              <a:rPr lang="en-US" b="0" i="0" dirty="0">
                <a:latin typeface="+mn-lt"/>
              </a:rPr>
              <a:t>Good because they have lots of new toys to play with </a:t>
            </a:r>
          </a:p>
          <a:p>
            <a:pPr marL="171399" indent="-171399">
              <a:buFont typeface="Wingdings" panose="05000000000000000000" pitchFamily="2" charset="2"/>
              <a:buChar char="Ø"/>
            </a:pPr>
            <a:r>
              <a:rPr lang="en-US" b="0" i="0" dirty="0">
                <a:latin typeface="+mn-lt"/>
              </a:rPr>
              <a:t>Rejecting of the presents</a:t>
            </a:r>
          </a:p>
          <a:p>
            <a:pPr marL="171399" indent="-171399">
              <a:buFont typeface="Wingdings" panose="05000000000000000000" pitchFamily="2" charset="2"/>
              <a:buChar char="Ø"/>
            </a:pPr>
            <a:r>
              <a:rPr lang="en-US" b="0" i="0" dirty="0">
                <a:latin typeface="+mn-lt"/>
              </a:rPr>
              <a:t>Confused</a:t>
            </a:r>
          </a:p>
          <a:p>
            <a:pPr marL="171399" indent="-171399">
              <a:buFont typeface="Wingdings" panose="05000000000000000000" pitchFamily="2" charset="2"/>
              <a:buChar char="Ø"/>
            </a:pPr>
            <a:r>
              <a:rPr lang="en-US" b="0" i="0" dirty="0">
                <a:latin typeface="+mn-lt"/>
              </a:rPr>
              <a:t>Guilty (they are getting more than their family members are or for practicing a different tradition)</a:t>
            </a:r>
          </a:p>
          <a:p>
            <a:pPr marL="171399" indent="-171399">
              <a:buFont typeface="Wingdings" panose="05000000000000000000" pitchFamily="2" charset="2"/>
              <a:buChar char="Ø"/>
            </a:pPr>
            <a:r>
              <a:rPr lang="en-US" b="0" i="0" dirty="0">
                <a:latin typeface="+mn-lt"/>
              </a:rPr>
              <a:t>Missing family</a:t>
            </a:r>
          </a:p>
          <a:p>
            <a:pPr marL="171399" indent="-171399">
              <a:buFont typeface="Wingdings" panose="05000000000000000000" pitchFamily="2" charset="2"/>
              <a:buChar char="Ø"/>
            </a:pPr>
            <a:r>
              <a:rPr lang="en-US" b="0" i="0" dirty="0">
                <a:latin typeface="+mn-lt"/>
              </a:rPr>
              <a:t>Insisting/wanting to do what they’re used to</a:t>
            </a:r>
          </a:p>
          <a:p>
            <a:pPr marL="171399" indent="-171399">
              <a:buFont typeface="Wingdings" panose="05000000000000000000" pitchFamily="2" charset="2"/>
              <a:buChar char="Ø"/>
            </a:pPr>
            <a:r>
              <a:rPr lang="en-US" b="0" i="0" dirty="0">
                <a:latin typeface="+mn-lt"/>
              </a:rPr>
              <a:t>Sad </a:t>
            </a:r>
          </a:p>
          <a:p>
            <a:pPr marL="171399" indent="-171399">
              <a:buFont typeface="Wingdings" panose="05000000000000000000" pitchFamily="2" charset="2"/>
              <a:buChar char="Ø"/>
            </a:pPr>
            <a:r>
              <a:rPr lang="en-US" b="0" i="0" dirty="0">
                <a:latin typeface="+mn-lt"/>
              </a:rPr>
              <a:t>Wanting to share the nice things with their family</a:t>
            </a:r>
          </a:p>
          <a:p>
            <a:pPr marL="171399" indent="-171399">
              <a:buFont typeface="Wingdings" panose="05000000000000000000" pitchFamily="2" charset="2"/>
              <a:buChar char="Ø"/>
            </a:pPr>
            <a:r>
              <a:rPr lang="en-US" b="0" i="0" dirty="0">
                <a:latin typeface="+mn-lt"/>
              </a:rPr>
              <a:t>All of the above</a:t>
            </a:r>
          </a:p>
          <a:p>
            <a:endParaRPr lang="en-US" b="1" i="1" dirty="0">
              <a:latin typeface="+mn-lt"/>
            </a:endParaRPr>
          </a:p>
          <a:p>
            <a:r>
              <a:rPr lang="en-US" b="1" i="0" dirty="0">
                <a:latin typeface="+mn-lt"/>
              </a:rPr>
              <a:t>ASK</a:t>
            </a:r>
          </a:p>
          <a:p>
            <a:r>
              <a:rPr lang="en-US" b="0" i="0" dirty="0">
                <a:latin typeface="+mn-lt"/>
              </a:rPr>
              <a:t>Using your cultural humility skills, what might the parent who is fostering or adopting be able to do with this possible culture clash?</a:t>
            </a:r>
          </a:p>
          <a:p>
            <a:pPr marL="186900" indent="-181186">
              <a:buFont typeface="Wingdings" panose="05000000000000000000" pitchFamily="2" charset="2"/>
              <a:buChar char="Ø"/>
            </a:pPr>
            <a:r>
              <a:rPr lang="en-US" dirty="0">
                <a:solidFill>
                  <a:srgbClr val="000000"/>
                </a:solidFill>
                <a:latin typeface="+mn-lt"/>
              </a:rPr>
              <a:t>Don’t approach the situation from a “right or wrong” stance but see it as an opportunity to practice cultural humility and to learn something from and about the child.</a:t>
            </a:r>
            <a:endParaRPr lang="en-US" kern="1200" dirty="0">
              <a:solidFill>
                <a:srgbClr val="000000"/>
              </a:solidFill>
              <a:effectLst/>
              <a:latin typeface="+mn-lt"/>
              <a:ea typeface="+mn-ea"/>
              <a:cs typeface="Arial" panose="020B0604020202020204" pitchFamily="34" charset="0"/>
            </a:endParaRPr>
          </a:p>
          <a:p>
            <a:pPr marL="186900" indent="-181186">
              <a:buFont typeface="Wingdings" panose="05000000000000000000" pitchFamily="2" charset="2"/>
              <a:buChar char="Ø"/>
            </a:pPr>
            <a:r>
              <a:rPr lang="en-US" u="none" kern="1200" dirty="0">
                <a:solidFill>
                  <a:srgbClr val="000000"/>
                </a:solidFill>
                <a:effectLst/>
                <a:latin typeface="+mn-lt"/>
                <a:ea typeface="+mn-ea"/>
                <a:cs typeface="Arial" panose="020B0604020202020204" pitchFamily="34" charset="0"/>
              </a:rPr>
              <a:t>If children </a:t>
            </a:r>
            <a:r>
              <a:rPr lang="en-US" dirty="0">
                <a:solidFill>
                  <a:srgbClr val="000000"/>
                </a:solidFill>
                <a:latin typeface="+mn-lt"/>
              </a:rPr>
              <a:t>don’t seem</a:t>
            </a:r>
            <a:r>
              <a:rPr lang="en-US" u="none" kern="1200" dirty="0">
                <a:solidFill>
                  <a:srgbClr val="000000"/>
                </a:solidFill>
                <a:effectLst/>
                <a:latin typeface="+mn-lt"/>
                <a:ea typeface="+mn-ea"/>
                <a:cs typeface="Arial" panose="020B0604020202020204" pitchFamily="34" charset="0"/>
              </a:rPr>
              <a:t> happy </a:t>
            </a:r>
            <a:r>
              <a:rPr lang="en-US" dirty="0">
                <a:solidFill>
                  <a:srgbClr val="000000"/>
                </a:solidFill>
                <a:latin typeface="+mn-lt"/>
              </a:rPr>
              <a:t>with the</a:t>
            </a:r>
            <a:r>
              <a:rPr lang="en-US" u="none" kern="1200" dirty="0">
                <a:solidFill>
                  <a:srgbClr val="000000"/>
                </a:solidFill>
                <a:effectLst/>
                <a:latin typeface="+mn-lt"/>
                <a:ea typeface="+mn-ea"/>
                <a:cs typeface="Arial" panose="020B0604020202020204" pitchFamily="34" charset="0"/>
              </a:rPr>
              <a:t> gifts, rather than being upset, adults can start </a:t>
            </a:r>
            <a:r>
              <a:rPr lang="en-US" dirty="0">
                <a:solidFill>
                  <a:srgbClr val="000000"/>
                </a:solidFill>
                <a:latin typeface="+mn-lt"/>
              </a:rPr>
              <a:t>a </a:t>
            </a:r>
            <a:r>
              <a:rPr lang="en-US" kern="1200" dirty="0">
                <a:solidFill>
                  <a:srgbClr val="000000"/>
                </a:solidFill>
                <a:effectLst/>
                <a:latin typeface="+mn-lt"/>
                <a:ea typeface="+mn-ea"/>
                <a:cs typeface="Arial" panose="020B0604020202020204" pitchFamily="34" charset="0"/>
              </a:rPr>
              <a:t>discussion to learn more about the child’s background and to validate their feelings.</a:t>
            </a:r>
          </a:p>
          <a:p>
            <a:pPr marL="186900" indent="-181186">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Parents can keep the tradition of having a tree and presents</a:t>
            </a:r>
            <a:r>
              <a:rPr lang="en-US" dirty="0">
                <a:solidFill>
                  <a:srgbClr val="000000"/>
                </a:solidFill>
                <a:latin typeface="+mn-lt"/>
              </a:rPr>
              <a:t> and also</a:t>
            </a:r>
            <a:r>
              <a:rPr lang="en-US" kern="1200" dirty="0">
                <a:solidFill>
                  <a:srgbClr val="000000"/>
                </a:solidFill>
                <a:effectLst/>
                <a:latin typeface="+mn-lt"/>
                <a:ea typeface="+mn-ea"/>
                <a:cs typeface="Arial" panose="020B0604020202020204" pitchFamily="34" charset="0"/>
              </a:rPr>
              <a:t> use it as an opportunity for connection with a child to ask what traditions they would like to bring into the family.</a:t>
            </a:r>
          </a:p>
          <a:p>
            <a:pPr marL="193265" lvl="1" defTabSz="914131">
              <a:defRPr/>
            </a:pPr>
            <a:endParaRPr lang="en-US" b="0" u="none" kern="1200" dirty="0">
              <a:solidFill>
                <a:srgbClr val="000000"/>
              </a:solidFill>
              <a:effectLst/>
              <a:latin typeface="+mn-lt"/>
              <a:ea typeface="+mn-ea"/>
              <a:cs typeface="Arial" panose="020B0604020202020204" pitchFamily="34" charset="0"/>
            </a:endParaRPr>
          </a:p>
          <a:p>
            <a:pPr marL="193265" lvl="1" defTabSz="914131">
              <a:defRPr/>
            </a:pPr>
            <a:r>
              <a:rPr lang="en-US" b="1" dirty="0">
                <a:latin typeface="+mn-lt"/>
              </a:rPr>
              <a:t>PARAPHRASE</a:t>
            </a:r>
          </a:p>
          <a:p>
            <a:pPr marL="193265" lvl="1"/>
            <a:r>
              <a:rPr lang="en-US" u="none" kern="1200" dirty="0">
                <a:solidFill>
                  <a:srgbClr val="000000"/>
                </a:solidFill>
                <a:effectLst/>
                <a:latin typeface="+mn-lt"/>
                <a:ea typeface="+mn-ea"/>
                <a:cs typeface="Arial" panose="020B0604020202020204" pitchFamily="34" charset="0"/>
              </a:rPr>
              <a:t>Using “Both/And” rather than “Either/Or” thinking </a:t>
            </a:r>
            <a:r>
              <a:rPr lang="en-US" kern="1200" dirty="0">
                <a:solidFill>
                  <a:srgbClr val="000000"/>
                </a:solidFill>
                <a:effectLst/>
                <a:latin typeface="+mn-lt"/>
                <a:ea typeface="+mn-ea"/>
                <a:cs typeface="Arial" panose="020B0604020202020204" pitchFamily="34" charset="0"/>
              </a:rPr>
              <a:t>shows everyone’s experiences and expectations have value and will eventually allow people to feel that all are included and welcome in this home. </a:t>
            </a:r>
          </a:p>
          <a:p>
            <a:pPr marL="181186" indent="-181186">
              <a:buFont typeface="Arial" panose="020B0604020202020204" pitchFamily="34" charset="0"/>
              <a:buChar char="•"/>
            </a:pPr>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b="0" dirty="0">
              <a:latin typeface="+mn-lt"/>
            </a:endParaRPr>
          </a:p>
          <a:p>
            <a:endParaRPr lang="en-US" b="0" dirty="0">
              <a:latin typeface="+mn-lt"/>
            </a:endParaRPr>
          </a:p>
          <a:p>
            <a:endParaRPr lang="en-US" b="0" dirty="0"/>
          </a:p>
          <a:p>
            <a:endParaRPr lang="en-US" b="0"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3752694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mn-lt"/>
              </a:rPr>
              <a:t>FACILITATOR'S NOTE</a:t>
            </a:r>
          </a:p>
          <a:p>
            <a:r>
              <a:rPr lang="en-US" dirty="0">
                <a:solidFill>
                  <a:srgbClr val="000000"/>
                </a:solidFill>
                <a:latin typeface="+mn-lt"/>
              </a:rPr>
              <a:t>This section will take approximately 20 minutes. </a:t>
            </a:r>
          </a:p>
          <a:p>
            <a:endParaRPr lang="en-US" b="1" dirty="0">
              <a:solidFill>
                <a:srgbClr val="000000"/>
              </a:solidFill>
              <a:latin typeface="+mn-lt"/>
            </a:endParaRPr>
          </a:p>
          <a:p>
            <a:r>
              <a:rPr lang="en-US" b="1" dirty="0">
                <a:solidFill>
                  <a:srgbClr val="000000"/>
                </a:solidFill>
                <a:latin typeface="+mn-lt"/>
              </a:rPr>
              <a:t>PARAPHRASE</a:t>
            </a:r>
          </a:p>
          <a:p>
            <a:r>
              <a:rPr lang="en-US" kern="1200" dirty="0">
                <a:solidFill>
                  <a:srgbClr val="000000"/>
                </a:solidFill>
                <a:effectLst/>
                <a:latin typeface="+mn-lt"/>
                <a:ea typeface="+mn-ea"/>
                <a:cs typeface="Arial" panose="020B0604020202020204" pitchFamily="34" charset="0"/>
              </a:rPr>
              <a:t>As children get older, you will be able to talk more in depth about their culture(s) and developing identities. These conversations may not always be easy, and you may not know how to support them, especially if they are expressing things that are uncomfortable for you. Yet, it will be critical to support them, and they will likely be hoping for more than just words.</a:t>
            </a:r>
          </a:p>
          <a:p>
            <a:endParaRPr lang="en-US" dirty="0">
              <a:latin typeface="+mn-lt"/>
            </a:endParaRPr>
          </a:p>
          <a:p>
            <a:r>
              <a:rPr lang="en-US" dirty="0">
                <a:latin typeface="+mn-lt"/>
              </a:rPr>
              <a:t>While the topics may get complicated, your role can be simplified into what they need from you. They main things they need from you in these talks is for you to listen, learn and understand. </a:t>
            </a:r>
            <a:endParaRPr lang="en-US" b="1" i="1" kern="1200" dirty="0">
              <a:solidFill>
                <a:srgbClr val="000000"/>
              </a:solidFill>
              <a:effectLst/>
              <a:latin typeface="+mn-lt"/>
              <a:ea typeface="+mn-ea"/>
              <a:cs typeface="Arial" panose="020B0604020202020204" pitchFamily="34" charset="0"/>
            </a:endParaRPr>
          </a:p>
          <a:p>
            <a:pPr defTabSz="914131">
              <a:defRPr/>
            </a:pPr>
            <a:r>
              <a:rPr lang="en-US" b="1" i="1" kern="1200" dirty="0">
                <a:solidFill>
                  <a:srgbClr val="000000"/>
                </a:solidFill>
                <a:effectLst/>
                <a:latin typeface="+mn-lt"/>
                <a:ea typeface="+mn-ea"/>
                <a:cs typeface="Arial" panose="020B0604020202020204" pitchFamily="34" charset="0"/>
              </a:rPr>
              <a:t> </a:t>
            </a:r>
            <a:r>
              <a:rPr lang="en-US" b="1" i="1" dirty="0">
                <a:effectLst/>
                <a:latin typeface="+mn-lt"/>
                <a:ea typeface="Calibri" panose="020F0502020204030204" pitchFamily="34" charset="0"/>
                <a:cs typeface="Times New Roman" panose="02020603050405020304" pitchFamily="18" charset="0"/>
              </a:rPr>
              <a:t> </a:t>
            </a:r>
            <a:endParaRPr lang="en-US" kern="1200" dirty="0">
              <a:solidFill>
                <a:srgbClr val="000000"/>
              </a:solidFill>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25</a:t>
            </a:fld>
            <a:endParaRPr lang="en-US" dirty="0"/>
          </a:p>
        </p:txBody>
      </p:sp>
    </p:spTree>
    <p:extLst>
      <p:ext uri="{BB962C8B-B14F-4D97-AF65-F5344CB8AC3E}">
        <p14:creationId xmlns:p14="http://schemas.microsoft.com/office/powerpoint/2010/main" val="3631287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3708083"/>
          </a:xfrm>
        </p:spPr>
        <p:txBody>
          <a:bodyPr/>
          <a:lstStyle/>
          <a:p>
            <a:r>
              <a:rPr lang="en-US" b="1" dirty="0">
                <a:solidFill>
                  <a:srgbClr val="000000"/>
                </a:solidFill>
                <a:latin typeface="Calibri" panose="020F0502020204030204" pitchFamily="34" charset="0"/>
              </a:rPr>
              <a:t>FACILITATOR'S NOTE </a:t>
            </a:r>
          </a:p>
          <a:p>
            <a:r>
              <a:rPr lang="en-US" b="0" dirty="0">
                <a:solidFill>
                  <a:srgbClr val="000000"/>
                </a:solidFill>
                <a:latin typeface="Calibri" panose="020F0502020204030204" pitchFamily="34" charset="0"/>
              </a:rPr>
              <a:t>This slide sets up the role-play activity that follows. </a:t>
            </a:r>
          </a:p>
          <a:p>
            <a:endParaRPr lang="en-US" b="0" dirty="0">
              <a:solidFill>
                <a:srgbClr val="000000"/>
              </a:solidFill>
              <a:latin typeface="Calibri" panose="020F0502020204030204" pitchFamily="34" charset="0"/>
            </a:endParaRPr>
          </a:p>
          <a:p>
            <a:pPr defTabSz="966327">
              <a:defRPr/>
            </a:pPr>
            <a:r>
              <a:rPr lang="en-US" b="1" dirty="0">
                <a:solidFill>
                  <a:srgbClr val="000000"/>
                </a:solidFill>
                <a:latin typeface="Calibri" panose="020F050202020403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We’re going to be practicing how to have conversations with children about their culture(s) and developing identities in a few minutes. To get us thinking, here are a few tips that teens have shared that help them feel </a:t>
            </a:r>
            <a:r>
              <a:rPr lang="en-US" dirty="0">
                <a:solidFill>
                  <a:srgbClr val="000000"/>
                </a:solidFill>
                <a:latin typeface="Calibri" panose="020F0502020204030204" pitchFamily="34" charset="0"/>
              </a:rPr>
              <a:t>that</a:t>
            </a:r>
            <a:r>
              <a:rPr lang="en-US" kern="1200" dirty="0">
                <a:solidFill>
                  <a:srgbClr val="000000"/>
                </a:solidFill>
                <a:effectLst/>
                <a:latin typeface="Calibri" panose="020F0502020204030204" pitchFamily="34" charset="0"/>
                <a:ea typeface="+mn-ea"/>
                <a:cs typeface="Arial" panose="020B0604020202020204" pitchFamily="34" charset="0"/>
              </a:rPr>
              <a:t> adults are not only hearing them but also giving support or encouragement about who they are or who they are becoming. This kind of affirmation is incredibly important to teenager’s developing identity and to strengthen their self-worth, especially for </a:t>
            </a:r>
            <a:r>
              <a:rPr lang="en-US" dirty="0">
                <a:solidFill>
                  <a:srgbClr val="000000"/>
                </a:solidFill>
                <a:latin typeface="Calibri" panose="020F0502020204030204" pitchFamily="34" charset="0"/>
              </a:rPr>
              <a:t>those</a:t>
            </a:r>
            <a:r>
              <a:rPr lang="en-US" kern="1200" dirty="0">
                <a:solidFill>
                  <a:srgbClr val="000000"/>
                </a:solidFill>
                <a:effectLst/>
                <a:latin typeface="Calibri" panose="020F0502020204030204" pitchFamily="34" charset="0"/>
                <a:ea typeface="+mn-ea"/>
                <a:cs typeface="Arial" panose="020B0604020202020204" pitchFamily="34" charset="0"/>
              </a:rPr>
              <a:t> who have experienced trauma and loss</a:t>
            </a:r>
            <a:r>
              <a:rPr lang="en-US" dirty="0">
                <a:solidFill>
                  <a:srgbClr val="000000"/>
                </a:solidFill>
                <a:latin typeface="Calibri" panose="020F0502020204030204" pitchFamily="34" charset="0"/>
              </a:rPr>
              <a:t>.</a:t>
            </a:r>
            <a:endParaRPr lang="en-US" b="0"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endParaRPr lang="en-US" b="0" dirty="0">
              <a:solidFill>
                <a:srgbClr val="000000"/>
              </a:solidFill>
              <a:latin typeface="Calibri" panose="020F0502020204030204" pitchFamily="34" charset="0"/>
            </a:endParaRPr>
          </a:p>
          <a:p>
            <a:pPr defTabSz="966327">
              <a:defRPr/>
            </a:pPr>
            <a:r>
              <a:rPr lang="en-US" dirty="0">
                <a:solidFill>
                  <a:srgbClr val="000000"/>
                </a:solidFill>
                <a:latin typeface="Calibri" panose="020F0502020204030204" pitchFamily="34" charset="0"/>
              </a:rPr>
              <a:t>Ask a volunteer to read the seven points on the slide aloud. (Alternatively, you can have seven participants each read one point.)</a:t>
            </a: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896335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498896"/>
          </a:xfrm>
        </p:spPr>
        <p:txBody>
          <a:bodyPr/>
          <a:lstStyle/>
          <a:p>
            <a:r>
              <a:rPr lang="en-US" b="1" dirty="0">
                <a:solidFill>
                  <a:srgbClr val="000000"/>
                </a:solidFill>
                <a:latin typeface="+mn-lt"/>
              </a:rPr>
              <a:t>PARAPHRASE</a:t>
            </a:r>
          </a:p>
          <a:p>
            <a:r>
              <a:rPr lang="en-US" kern="1200" dirty="0">
                <a:solidFill>
                  <a:srgbClr val="000000"/>
                </a:solidFill>
                <a:effectLst/>
                <a:latin typeface="+mn-lt"/>
                <a:ea typeface="+mn-ea"/>
                <a:cs typeface="Arial" panose="020B0604020202020204" pitchFamily="34" charset="0"/>
              </a:rPr>
              <a:t>These tips teach us that helping older children and teens feel like you truly have their back is a thoughtful, active process. It will require many conversations, not just one. The stage beyond just giving verbal support to children and teens is called being an ally. Being an ally is more powerful than general support because it a more active process that goes beyond making it okay for a child to explore an identity or culture on their own. When an adult allies, they stand beside the child in each step of their journey. Allying includes:</a:t>
            </a:r>
          </a:p>
          <a:p>
            <a:pPr marL="181186" indent="-181186">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Listening carefully while keeping your attitude open, language affirming, and the child as the priority in each of these conversations</a:t>
            </a:r>
          </a:p>
          <a:p>
            <a:pPr marL="181186" indent="-181186"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Acknowledging their feelings and experiences</a:t>
            </a:r>
          </a:p>
          <a:p>
            <a:pPr marL="181186" indent="-181186"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Brainstorming possible action plans that they can take themselves or those that they   need your help with</a:t>
            </a:r>
          </a:p>
          <a:p>
            <a:pPr marL="181186" indent="-181186" defTabSz="914131">
              <a:buFont typeface="Arial" panose="020B0604020202020204" pitchFamily="34" charset="0"/>
              <a:buChar char="•"/>
              <a:defRPr/>
            </a:pPr>
            <a:endParaRPr lang="en-US" kern="1200" dirty="0">
              <a:solidFill>
                <a:srgbClr val="000000"/>
              </a:solidFill>
              <a:effectLst/>
              <a:latin typeface="+mn-lt"/>
              <a:ea typeface="+mn-ea"/>
              <a:cs typeface="Arial" panose="020B0604020202020204" pitchFamily="34" charset="0"/>
            </a:endParaRPr>
          </a:p>
          <a:p>
            <a:pPr defTabSz="914131">
              <a:defRPr/>
            </a:pPr>
            <a:r>
              <a:rPr lang="en-US" kern="1200" dirty="0">
                <a:solidFill>
                  <a:srgbClr val="000000"/>
                </a:solidFill>
                <a:effectLst/>
                <a:latin typeface="+mn-lt"/>
                <a:ea typeface="+mn-ea"/>
                <a:cs typeface="Arial" panose="020B0604020202020204" pitchFamily="34" charset="0"/>
              </a:rPr>
              <a:t>It’s important for action plans to come last or </a:t>
            </a:r>
            <a:r>
              <a:rPr lang="en-US" dirty="0">
                <a:solidFill>
                  <a:srgbClr val="000000"/>
                </a:solidFill>
                <a:latin typeface="+mn-lt"/>
              </a:rPr>
              <a:t>an action step may or may not be needed</a:t>
            </a:r>
            <a:r>
              <a:rPr lang="en-US" kern="1200" dirty="0">
                <a:solidFill>
                  <a:srgbClr val="000000"/>
                </a:solidFill>
                <a:effectLst/>
                <a:latin typeface="+mn-lt"/>
                <a:ea typeface="+mn-ea"/>
                <a:cs typeface="Arial" panose="020B0604020202020204" pitchFamily="34" charset="0"/>
              </a:rPr>
              <a:t>. The first two steps are </a:t>
            </a:r>
            <a:r>
              <a:rPr lang="en-US" dirty="0">
                <a:solidFill>
                  <a:srgbClr val="000000"/>
                </a:solidFill>
                <a:latin typeface="+mn-lt"/>
              </a:rPr>
              <a:t>always</a:t>
            </a:r>
            <a:r>
              <a:rPr lang="en-US" kern="1200" dirty="0">
                <a:solidFill>
                  <a:srgbClr val="000000"/>
                </a:solidFill>
                <a:effectLst/>
                <a:latin typeface="+mn-lt"/>
                <a:ea typeface="+mn-ea"/>
                <a:cs typeface="Arial" panose="020B0604020202020204" pitchFamily="34" charset="0"/>
              </a:rPr>
              <a:t> important so that children and teens feel validated in their daily experiences.  In some cases, that will be enough, in others, they will need your help to brainstorm their own action plan. Some plans may be better with your involvement, and this is something for you and the child or teen to talk about and decide on together. </a:t>
            </a:r>
          </a:p>
          <a:p>
            <a:pPr defTabSz="914131">
              <a:defRPr/>
            </a:pPr>
            <a:endParaRPr lang="en-US" kern="1200" dirty="0">
              <a:solidFill>
                <a:srgbClr val="000000"/>
              </a:solidFill>
              <a:effectLst/>
              <a:latin typeface="+mn-lt"/>
              <a:ea typeface="+mn-ea"/>
              <a:cs typeface="Arial" panose="020B0604020202020204" pitchFamily="34" charset="0"/>
            </a:endParaRPr>
          </a:p>
          <a:p>
            <a:pPr defTabSz="914131">
              <a:defRPr/>
            </a:pPr>
            <a:r>
              <a:rPr lang="en-US" kern="1200" dirty="0">
                <a:solidFill>
                  <a:srgbClr val="000000"/>
                </a:solidFill>
                <a:effectLst/>
                <a:latin typeface="+mn-lt"/>
                <a:ea typeface="+mn-ea"/>
                <a:cs typeface="Arial" panose="020B0604020202020204" pitchFamily="34" charset="0"/>
              </a:rPr>
              <a:t>Now let’s see what allying looks like. We’re going to need some volunteers who don’t mind reading.</a:t>
            </a:r>
          </a:p>
          <a:p>
            <a:pPr defTabSz="914131">
              <a:defRPr/>
            </a:pPr>
            <a:endParaRPr lang="en-US" b="1" kern="1200" dirty="0">
              <a:solidFill>
                <a:srgbClr val="000000"/>
              </a:solidFill>
              <a:effectLst/>
              <a:latin typeface="+mn-lt"/>
              <a:ea typeface="+mn-ea"/>
              <a:cs typeface="Arial" panose="020B0604020202020204" pitchFamily="34" charset="0"/>
            </a:endParaRPr>
          </a:p>
          <a:p>
            <a:r>
              <a:rPr lang="en-US" b="1" dirty="0">
                <a:solidFill>
                  <a:srgbClr val="000000"/>
                </a:solidFill>
                <a:latin typeface="+mn-lt"/>
              </a:rPr>
              <a:t>FACILITATOR'S NOTE</a:t>
            </a:r>
          </a:p>
          <a:p>
            <a:pPr defTabSz="914131">
              <a:defRPr/>
            </a:pPr>
            <a:r>
              <a:rPr lang="en-US" b="0" dirty="0">
                <a:solidFill>
                  <a:srgbClr val="000000"/>
                </a:solidFill>
                <a:latin typeface="+mn-lt"/>
              </a:rPr>
              <a:t>The </a:t>
            </a:r>
            <a:r>
              <a:rPr lang="en-US" dirty="0">
                <a:solidFill>
                  <a:srgbClr val="000000"/>
                </a:solidFill>
                <a:latin typeface="+mn-lt"/>
              </a:rPr>
              <a:t>following</a:t>
            </a:r>
            <a:r>
              <a:rPr lang="en-US" b="0" dirty="0">
                <a:solidFill>
                  <a:srgbClr val="000000"/>
                </a:solidFill>
                <a:latin typeface="+mn-lt"/>
              </a:rPr>
              <a:t> role-play activity is designed to reinforce the skill of allying. Be</a:t>
            </a:r>
            <a:r>
              <a:rPr lang="en-US" b="1" i="1" dirty="0">
                <a:solidFill>
                  <a:srgbClr val="000000"/>
                </a:solidFill>
                <a:latin typeface="+mn-lt"/>
              </a:rPr>
              <a:t> </a:t>
            </a:r>
            <a:r>
              <a:rPr lang="en-US" b="0" dirty="0">
                <a:solidFill>
                  <a:srgbClr val="000000"/>
                </a:solidFill>
                <a:latin typeface="+mn-lt"/>
              </a:rPr>
              <a:t>sure you read </a:t>
            </a:r>
            <a:r>
              <a:rPr lang="en-US" u="sng" dirty="0">
                <a:solidFill>
                  <a:srgbClr val="000000"/>
                </a:solidFill>
                <a:latin typeface="+mn-lt"/>
                <a:cs typeface="Times New Roman" panose="02020603050405020304" pitchFamily="18" charset="0"/>
              </a:rPr>
              <a:t>Handout #2: Enhancing Your Toolbox: Conversations that Ally</a:t>
            </a:r>
            <a:r>
              <a:rPr lang="en-US" dirty="0">
                <a:solidFill>
                  <a:srgbClr val="000000"/>
                </a:solidFill>
                <a:latin typeface="+mn-lt"/>
                <a:cs typeface="Times New Roman" panose="02020603050405020304" pitchFamily="18" charset="0"/>
              </a:rPr>
              <a:t> i</a:t>
            </a:r>
            <a:r>
              <a:rPr lang="en-US" b="0" dirty="0">
                <a:solidFill>
                  <a:srgbClr val="000000"/>
                </a:solidFill>
                <a:latin typeface="+mn-lt"/>
              </a:rPr>
              <a:t>n advance to choose which scenario(s) you will have the group practice. Allow about 12 minutes for the entire activity. </a:t>
            </a:r>
          </a:p>
          <a:p>
            <a:pPr defTabSz="914131">
              <a:defRPr/>
            </a:pPr>
            <a:endParaRPr lang="en-US" kern="1200" dirty="0">
              <a:solidFill>
                <a:srgbClr val="000000"/>
              </a:solidFill>
              <a:effectLst/>
              <a:latin typeface="+mn-lt"/>
              <a:ea typeface="+mn-ea"/>
              <a:cs typeface="Arial" panose="020B0604020202020204" pitchFamily="34" charset="0"/>
            </a:endParaRPr>
          </a:p>
          <a:p>
            <a:pPr defTabSz="966327">
              <a:defRPr/>
            </a:pPr>
            <a:r>
              <a:rPr lang="en-US" b="1" i="1" u="sng" dirty="0">
                <a:solidFill>
                  <a:srgbClr val="FF0000"/>
                </a:solidFill>
                <a:latin typeface="+mn-lt"/>
              </a:rPr>
              <a:t>Adaptation for Remote Platform</a:t>
            </a:r>
            <a:r>
              <a:rPr lang="en-US" dirty="0">
                <a:latin typeface="+mn-lt"/>
              </a:rPr>
              <a:t> </a:t>
            </a:r>
          </a:p>
          <a:p>
            <a:pPr defTabSz="966327">
              <a:defRPr/>
            </a:pPr>
            <a:r>
              <a:rPr lang="en-US" dirty="0">
                <a:solidFill>
                  <a:srgbClr val="000000"/>
                </a:solidFill>
                <a:latin typeface="+mn-lt"/>
              </a:rPr>
              <a:t>A</a:t>
            </a:r>
            <a:r>
              <a:rPr lang="en-US" b="0" u="none" kern="1200" dirty="0">
                <a:solidFill>
                  <a:srgbClr val="000000"/>
                </a:solidFill>
                <a:effectLst/>
                <a:latin typeface="+mn-lt"/>
                <a:ea typeface="+mn-ea"/>
                <a:cs typeface="Arial" panose="020B0604020202020204" pitchFamily="34" charset="0"/>
              </a:rPr>
              <a:t>sk for volunteers to do a role play </a:t>
            </a:r>
            <a:r>
              <a:rPr lang="en-US" dirty="0">
                <a:solidFill>
                  <a:srgbClr val="000000"/>
                </a:solidFill>
                <a:latin typeface="+mn-lt"/>
              </a:rPr>
              <a:t>while the large group stays together. The volunteers will need to have their copy of </a:t>
            </a:r>
            <a:r>
              <a:rPr lang="en-US" u="sng" dirty="0">
                <a:solidFill>
                  <a:srgbClr val="000000"/>
                </a:solidFill>
                <a:latin typeface="+mn-lt"/>
              </a:rPr>
              <a:t>Handout #2</a:t>
            </a:r>
            <a:r>
              <a:rPr lang="en-US" dirty="0">
                <a:solidFill>
                  <a:srgbClr val="000000"/>
                </a:solidFill>
                <a:latin typeface="+mn-lt"/>
              </a:rPr>
              <a:t>, so they can read the script. Processing with the large group can happen during the activity or at the end through the chat function.</a:t>
            </a:r>
            <a:endParaRPr lang="en-US" b="1" u="none" kern="1200" dirty="0">
              <a:solidFill>
                <a:srgbClr val="000000"/>
              </a:solidFill>
              <a:effectLst/>
              <a:latin typeface="+mn-lt"/>
              <a:ea typeface="+mn-ea"/>
              <a:cs typeface="Arial" panose="020B0604020202020204" pitchFamily="34" charset="0"/>
            </a:endParaRPr>
          </a:p>
          <a:p>
            <a:pPr defTabSz="914131">
              <a:defRPr/>
            </a:pPr>
            <a:endParaRPr lang="en-US" b="1" kern="1200" dirty="0">
              <a:solidFill>
                <a:srgbClr val="000000"/>
              </a:solidFill>
              <a:effectLst/>
              <a:latin typeface="+mn-lt"/>
              <a:ea typeface="+mn-ea"/>
              <a:cs typeface="Arial" panose="020B0604020202020204" pitchFamily="34" charset="0"/>
            </a:endParaRPr>
          </a:p>
          <a:p>
            <a:pPr defTabSz="914131">
              <a:defRPr/>
            </a:pPr>
            <a:endParaRPr lang="en-US" b="1" kern="1200" dirty="0">
              <a:solidFill>
                <a:srgbClr val="000000"/>
              </a:solidFill>
              <a:effectLst/>
              <a:latin typeface="+mn-lt"/>
              <a:ea typeface="+mn-ea"/>
              <a:cs typeface="Arial" panose="020B0604020202020204" pitchFamily="34" charset="0"/>
            </a:endParaRPr>
          </a:p>
          <a:p>
            <a:pPr defTabSz="914131">
              <a:defRPr/>
            </a:pPr>
            <a:r>
              <a:rPr lang="en-US" b="1" kern="1200" dirty="0">
                <a:solidFill>
                  <a:srgbClr val="000000"/>
                </a:solidFill>
                <a:effectLst/>
                <a:latin typeface="+mn-lt"/>
                <a:ea typeface="+mn-ea"/>
                <a:cs typeface="Arial" panose="020B0604020202020204" pitchFamily="34" charset="0"/>
              </a:rPr>
              <a:t>DO</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Choose </a:t>
            </a:r>
            <a:r>
              <a:rPr lang="en-US" dirty="0">
                <a:solidFill>
                  <a:srgbClr val="000000"/>
                </a:solidFill>
                <a:latin typeface="+mn-lt"/>
              </a:rPr>
              <a:t>the</a:t>
            </a:r>
            <a:r>
              <a:rPr lang="en-US" b="0" kern="1200" dirty="0">
                <a:solidFill>
                  <a:srgbClr val="000000"/>
                </a:solidFill>
                <a:effectLst/>
                <a:latin typeface="+mn-lt"/>
                <a:ea typeface="+mn-ea"/>
                <a:cs typeface="Arial" panose="020B0604020202020204" pitchFamily="34" charset="0"/>
              </a:rPr>
              <a:t> role plays for the class to practice, one at a time (You can choose to do between 1 and 3, depending on your time)</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Have two volunteers come to the front of the room with </a:t>
            </a:r>
            <a:r>
              <a:rPr lang="en-US" u="sng" dirty="0">
                <a:solidFill>
                  <a:srgbClr val="000000"/>
                </a:solidFill>
                <a:latin typeface="+mn-lt"/>
                <a:cs typeface="Times New Roman" panose="02020603050405020304" pitchFamily="18" charset="0"/>
              </a:rPr>
              <a:t>Handout #2: Enhancing Your Toolbox: Conversations that Ally </a:t>
            </a:r>
            <a:r>
              <a:rPr lang="en-US" b="0" kern="1200" dirty="0">
                <a:solidFill>
                  <a:srgbClr val="000000"/>
                </a:solidFill>
                <a:effectLst/>
                <a:latin typeface="+mn-lt"/>
                <a:ea typeface="+mn-ea"/>
                <a:cs typeface="Arial" panose="020B0604020202020204" pitchFamily="34" charset="0"/>
              </a:rPr>
              <a:t>to read each script </a:t>
            </a:r>
            <a:endParaRPr lang="en-US" u="sng" dirty="0">
              <a:solidFill>
                <a:srgbClr val="000000"/>
              </a:solidFill>
              <a:latin typeface="+mn-lt"/>
              <a:cs typeface="Times New Roman" panose="02020603050405020304" pitchFamily="18" charset="0"/>
            </a:endParaRPr>
          </a:p>
          <a:p>
            <a:pPr marL="171399" indent="-171399" defTabSz="914131">
              <a:buFont typeface="Arial" panose="020B0604020202020204" pitchFamily="34" charset="0"/>
              <a:buChar char="•"/>
              <a:defRPr/>
            </a:pPr>
            <a:r>
              <a:rPr lang="en-US" dirty="0">
                <a:solidFill>
                  <a:srgbClr val="000000"/>
                </a:solidFill>
                <a:latin typeface="+mn-lt"/>
                <a:cs typeface="Times New Roman" panose="02020603050405020304" pitchFamily="18" charset="0"/>
              </a:rPr>
              <a:t>Point out which scenario they are to read from the handout</a:t>
            </a:r>
            <a:endParaRPr lang="en-US" b="0" kern="1200" dirty="0">
              <a:solidFill>
                <a:srgbClr val="000000"/>
              </a:solidFill>
              <a:effectLst/>
              <a:latin typeface="+mn-lt"/>
              <a:ea typeface="+mn-ea"/>
              <a:cs typeface="Arial" panose="020B0604020202020204" pitchFamily="34" charset="0"/>
            </a:endParaRP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Have the volunteers choose who will be the parent and who will play the child in their scenario</a:t>
            </a:r>
          </a:p>
          <a:p>
            <a:pPr marL="171399" indent="-171399"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For those playing the child, instruct them to act like a real child. </a:t>
            </a:r>
          </a:p>
          <a:p>
            <a:pPr marL="171399" indent="-171399"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For those playing the parent, remind them </a:t>
            </a:r>
            <a:r>
              <a:rPr lang="en-US" dirty="0">
                <a:solidFill>
                  <a:srgbClr val="000000"/>
                </a:solidFill>
                <a:latin typeface="+mn-lt"/>
              </a:rPr>
              <a:t>their body language and tone of voice is also sending messages </a:t>
            </a:r>
            <a:endParaRPr lang="en-US" kern="1200" dirty="0">
              <a:solidFill>
                <a:srgbClr val="000000"/>
              </a:solidFill>
              <a:effectLst/>
              <a:latin typeface="+mn-lt"/>
              <a:ea typeface="+mn-ea"/>
              <a:cs typeface="Arial" panose="020B0604020202020204" pitchFamily="34" charset="0"/>
            </a:endParaRPr>
          </a:p>
          <a:p>
            <a:pPr marL="171399" indent="-171399" defTabSz="914131">
              <a:buFont typeface="Arial" panose="020B0604020202020204" pitchFamily="34" charset="0"/>
              <a:buChar char="•"/>
              <a:defRPr/>
            </a:pPr>
            <a:r>
              <a:rPr lang="en-US" dirty="0">
                <a:solidFill>
                  <a:srgbClr val="000000"/>
                </a:solidFill>
                <a:latin typeface="+mn-lt"/>
              </a:rPr>
              <a:t>L</a:t>
            </a:r>
            <a:r>
              <a:rPr lang="en-US" kern="1200" dirty="0">
                <a:solidFill>
                  <a:srgbClr val="000000"/>
                </a:solidFill>
                <a:effectLst/>
                <a:latin typeface="+mn-lt"/>
                <a:ea typeface="+mn-ea"/>
                <a:cs typeface="Arial" panose="020B0604020202020204" pitchFamily="34" charset="0"/>
              </a:rPr>
              <a:t>eave the slide up so the class can refer to the allying steps during the role plays</a:t>
            </a:r>
            <a:endParaRPr lang="en-US" b="0" kern="1200" dirty="0">
              <a:solidFill>
                <a:srgbClr val="000000"/>
              </a:solidFill>
              <a:effectLst/>
              <a:latin typeface="+mn-lt"/>
              <a:ea typeface="+mn-ea"/>
              <a:cs typeface="Arial" panose="020B0604020202020204" pitchFamily="34" charset="0"/>
            </a:endParaRP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Ask the volunteers to read their script aloud</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Thank the volunteers for reading and send them back to their seat</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Process the role play in the large group</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Call up the next set of volunteers and repeat the process with another scenario as time permits</a:t>
            </a:r>
          </a:p>
          <a:p>
            <a:pPr defTabSz="914131">
              <a:defRPr/>
            </a:pPr>
            <a:endParaRPr lang="en-US" b="0" kern="1200" dirty="0">
              <a:solidFill>
                <a:srgbClr val="000000"/>
              </a:solidFill>
              <a:effectLst/>
              <a:latin typeface="+mn-lt"/>
              <a:ea typeface="+mn-ea"/>
              <a:cs typeface="Arial" panose="020B0604020202020204" pitchFamily="34" charset="0"/>
            </a:endParaRPr>
          </a:p>
          <a:p>
            <a:pPr algn="l"/>
            <a:r>
              <a:rPr lang="en-US" u="sng" dirty="0">
                <a:latin typeface="+mn-lt"/>
              </a:rPr>
              <a:t>Scripts For Enhancing Your Toolbox Activity</a:t>
            </a:r>
            <a:r>
              <a:rPr lang="en-US" b="1" u="sng" dirty="0">
                <a:latin typeface="+mn-lt"/>
              </a:rPr>
              <a:t>:</a:t>
            </a:r>
            <a:endParaRPr lang="en-US" b="1" i="0" u="sng" strike="noStrike" baseline="0" dirty="0">
              <a:latin typeface="+mn-lt"/>
            </a:endParaRPr>
          </a:p>
          <a:p>
            <a:pPr algn="l"/>
            <a:r>
              <a:rPr lang="en-US" b="1" i="0" u="none" strike="noStrike" baseline="0" dirty="0">
                <a:latin typeface="+mn-lt"/>
              </a:rPr>
              <a:t>Scenario #1: Mariana, age 12 </a:t>
            </a:r>
          </a:p>
          <a:p>
            <a:pPr algn="l"/>
            <a:r>
              <a:rPr lang="en-US" i="0" u="none" strike="noStrike" baseline="0" dirty="0">
                <a:latin typeface="+mn-lt"/>
              </a:rPr>
              <a:t>Child: School sucks</a:t>
            </a:r>
          </a:p>
          <a:p>
            <a:pPr algn="l"/>
            <a:r>
              <a:rPr lang="en-US" i="0" u="none" strike="noStrike" baseline="0" dirty="0">
                <a:latin typeface="+mn-lt"/>
              </a:rPr>
              <a:t>Parent: Sometimes it does. Sounds like you didn’t have a great day.</a:t>
            </a:r>
          </a:p>
          <a:p>
            <a:pPr algn="l"/>
            <a:r>
              <a:rPr lang="en-US" i="0" u="none" strike="noStrike" baseline="0" dirty="0">
                <a:latin typeface="+mn-lt"/>
              </a:rPr>
              <a:t>Child: Obviously not! After you dropped me off at school, the kids made fun of me </a:t>
            </a:r>
            <a:r>
              <a:rPr lang="en-US" dirty="0">
                <a:latin typeface="+mn-lt"/>
              </a:rPr>
              <a:t>‘</a:t>
            </a:r>
            <a:r>
              <a:rPr lang="en-US" i="0" u="none" strike="noStrike" baseline="0" dirty="0">
                <a:latin typeface="+mn-lt"/>
              </a:rPr>
              <a:t>cause you’re a different color than me! </a:t>
            </a:r>
          </a:p>
          <a:p>
            <a:pPr algn="l"/>
            <a:r>
              <a:rPr lang="en-US" i="0" u="none" strike="noStrike" baseline="0" dirty="0">
                <a:latin typeface="+mn-lt"/>
              </a:rPr>
              <a:t>Parent: Oh, that’s awful, I’m so sorry! People can be so mean.</a:t>
            </a:r>
          </a:p>
          <a:p>
            <a:pPr algn="l"/>
            <a:r>
              <a:rPr lang="en-US" i="0" u="none" strike="noStrike" baseline="0" dirty="0">
                <a:latin typeface="+mn-lt"/>
              </a:rPr>
              <a:t>Child: They kept teasing me about it and told me that I would never really be part of the family because I look so different from you.</a:t>
            </a:r>
          </a:p>
          <a:p>
            <a:pPr algn="l"/>
            <a:r>
              <a:rPr lang="en-US" i="0" u="none" strike="noStrike" baseline="0" dirty="0">
                <a:latin typeface="+mn-lt"/>
              </a:rPr>
              <a:t>Parent: That must be so painful to hear even if they are totally wrong. How terrible!</a:t>
            </a:r>
          </a:p>
          <a:p>
            <a:pPr algn="l"/>
            <a:r>
              <a:rPr lang="en-US" i="0" u="none" strike="noStrike" baseline="0" dirty="0">
                <a:latin typeface="+mn-lt"/>
              </a:rPr>
              <a:t>Child: It does feel terrible. Sometimes I wonder if it could be true.</a:t>
            </a:r>
          </a:p>
          <a:p>
            <a:pPr algn="l"/>
            <a:r>
              <a:rPr lang="en-US" i="0" u="none" strike="noStrike" baseline="0" dirty="0">
                <a:latin typeface="+mn-lt"/>
              </a:rPr>
              <a:t>Parent: I see why you would wonder that, it’s natural, but I want you to know how proud I am </a:t>
            </a:r>
            <a:r>
              <a:rPr lang="en-US" dirty="0">
                <a:latin typeface="+mn-lt"/>
              </a:rPr>
              <a:t>of who you are and</a:t>
            </a:r>
            <a:r>
              <a:rPr lang="en-US" i="0" u="none" strike="noStrike" baseline="0" dirty="0">
                <a:latin typeface="+mn-lt"/>
              </a:rPr>
              <a:t> your being in the family makes our family’s life better.</a:t>
            </a:r>
          </a:p>
          <a:p>
            <a:pPr algn="l"/>
            <a:r>
              <a:rPr lang="en-US" i="0" u="none" strike="noStrike" baseline="0" dirty="0">
                <a:latin typeface="+mn-lt"/>
              </a:rPr>
              <a:t>Child: Are you sure? Maybe a kid who looks like you wouldn’t have all these problems.</a:t>
            </a:r>
          </a:p>
          <a:p>
            <a:pPr algn="l"/>
            <a:r>
              <a:rPr lang="en-US" i="0" u="none" strike="noStrike" baseline="0" dirty="0">
                <a:latin typeface="+mn-lt"/>
              </a:rPr>
              <a:t>Parent: I can’t imagine our life without you and everything you </a:t>
            </a:r>
            <a:r>
              <a:rPr lang="en-US" dirty="0">
                <a:latin typeface="+mn-lt"/>
              </a:rPr>
              <a:t>have added including making us a family that has more than one race</a:t>
            </a:r>
            <a:r>
              <a:rPr lang="en-US" i="0" u="none" strike="noStrike" baseline="0" dirty="0">
                <a:latin typeface="+mn-lt"/>
              </a:rPr>
              <a:t>. You are our child, beautiful exactly as you are, I wouldn’t want one percent of your looks changed for anything in the world. </a:t>
            </a:r>
          </a:p>
          <a:p>
            <a:pPr algn="l"/>
            <a:r>
              <a:rPr lang="en-US" i="0" u="none" strike="noStrike" baseline="0" dirty="0">
                <a:latin typeface="+mn-lt"/>
              </a:rPr>
              <a:t>Child: I’m sick of those kids.</a:t>
            </a:r>
          </a:p>
          <a:p>
            <a:pPr algn="l"/>
            <a:r>
              <a:rPr lang="en-US" i="0" u="none" strike="noStrike" baseline="0" dirty="0">
                <a:latin typeface="+mn-lt"/>
              </a:rPr>
              <a:t>Parent: </a:t>
            </a:r>
            <a:r>
              <a:rPr lang="en-US" kern="1200" dirty="0">
                <a:solidFill>
                  <a:srgbClr val="000000"/>
                </a:solidFill>
                <a:effectLst/>
                <a:latin typeface="+mn-lt"/>
                <a:ea typeface="+mn-ea"/>
              </a:rPr>
              <a:t>You’re right, let’s spend some more time with the kids from your dance classes. Some of those families don’t look like each other either. (Laughing) We need more families that look like us around! I am really glad that you brought this up. </a:t>
            </a:r>
          </a:p>
          <a:p>
            <a:pPr algn="l"/>
            <a:endParaRPr lang="en-US" i="0" u="none" strike="noStrike" baseline="0" dirty="0">
              <a:latin typeface="+mn-lt"/>
            </a:endParaRPr>
          </a:p>
          <a:p>
            <a:pPr algn="l"/>
            <a:r>
              <a:rPr lang="en-US" b="1" i="0" u="none" strike="noStrike" baseline="0" dirty="0">
                <a:latin typeface="+mn-lt"/>
              </a:rPr>
              <a:t>Scenari</a:t>
            </a:r>
            <a:r>
              <a:rPr lang="en-US" b="1" dirty="0">
                <a:latin typeface="+mn-lt"/>
              </a:rPr>
              <a:t>o </a:t>
            </a:r>
            <a:r>
              <a:rPr lang="en-US" b="1" i="0" u="none" strike="noStrike" baseline="0" dirty="0">
                <a:latin typeface="+mn-lt"/>
              </a:rPr>
              <a:t>#2: Jessica, age 14</a:t>
            </a:r>
          </a:p>
          <a:p>
            <a:pPr algn="l"/>
            <a:r>
              <a:rPr lang="en-US" b="0" i="0" u="none" strike="noStrike" baseline="0" dirty="0">
                <a:latin typeface="+mn-lt"/>
              </a:rPr>
              <a:t>Child: (crying) Everybody on Instagram is making fun of me and saying mean things. </a:t>
            </a:r>
          </a:p>
          <a:p>
            <a:pPr algn="l"/>
            <a:r>
              <a:rPr lang="en-US" b="0" i="0" u="none" strike="noStrike" baseline="0" dirty="0">
                <a:latin typeface="+mn-lt"/>
              </a:rPr>
              <a:t>Parent: Oh no, honey, that’s awful. What’s it about?</a:t>
            </a:r>
          </a:p>
          <a:p>
            <a:pPr algn="l"/>
            <a:r>
              <a:rPr lang="en-US" b="0" i="0" u="none" strike="noStrike" baseline="0" dirty="0">
                <a:latin typeface="+mn-lt"/>
              </a:rPr>
              <a:t>Child: It’s because my girlfriend and I held hands today at lunch.</a:t>
            </a:r>
            <a:r>
              <a:rPr lang="en-US" b="1" i="1" dirty="0">
                <a:latin typeface="+mn-lt"/>
              </a:rPr>
              <a:t> </a:t>
            </a:r>
          </a:p>
          <a:p>
            <a:pPr algn="l"/>
            <a:r>
              <a:rPr lang="en-US" b="0" i="0" dirty="0">
                <a:latin typeface="+mn-lt"/>
              </a:rPr>
              <a:t>Parent: Oh Jessica, how cruel! You have a right to hold hands like everybody else at school.</a:t>
            </a:r>
          </a:p>
          <a:p>
            <a:pPr algn="l"/>
            <a:r>
              <a:rPr lang="en-US" b="0" i="0" u="none" strike="noStrike" baseline="0" dirty="0">
                <a:latin typeface="+mn-lt"/>
              </a:rPr>
              <a:t>Child: I </a:t>
            </a:r>
            <a:r>
              <a:rPr lang="en-US" b="0" u="none" strike="noStrike" baseline="0" dirty="0">
                <a:latin typeface="+mn-lt"/>
              </a:rPr>
              <a:t>don’t know what to say to them, am I weird because I like girls, not boys?”</a:t>
            </a:r>
          </a:p>
          <a:p>
            <a:pPr algn="l"/>
            <a:r>
              <a:rPr lang="en-US" b="0" u="none" strike="noStrike" baseline="0" dirty="0">
                <a:latin typeface="+mn-lt"/>
              </a:rPr>
              <a:t>Parent: Absolutely not! Some girls have liked girls instead of boys from the beginning of time. You’re great just the way you are. Do you want me to talk to someone at the school or this kid’s parents?</a:t>
            </a:r>
          </a:p>
          <a:p>
            <a:pPr algn="l"/>
            <a:r>
              <a:rPr lang="en-US" b="0" u="none" strike="noStrike" baseline="0" dirty="0">
                <a:latin typeface="+mn-lt"/>
              </a:rPr>
              <a:t>Child: No, I got this Mom. I know you’ve got my back. I’m gonna try talking to the kid who started it first. Or maybe I’ll send a message to everyone. If I need your help, I’ll let you know.</a:t>
            </a:r>
          </a:p>
          <a:p>
            <a:pPr algn="l"/>
            <a:r>
              <a:rPr lang="en-US" b="0" u="none" strike="noStrike" baseline="0" dirty="0">
                <a:latin typeface="+mn-lt"/>
              </a:rPr>
              <a:t>Parent: Ok, well think about it and let’s talk after dinner about the pros and cons of sending a message to everyone if you decide to do that. </a:t>
            </a:r>
          </a:p>
          <a:p>
            <a:pPr algn="l"/>
            <a:r>
              <a:rPr lang="en-US" b="0" u="none" strike="noStrike" baseline="0" dirty="0">
                <a:latin typeface="+mn-lt"/>
              </a:rPr>
              <a:t>Child: Ok, maybe that’s a bit much. I’ll start with the kid first. </a:t>
            </a:r>
          </a:p>
          <a:p>
            <a:pPr algn="l"/>
            <a:r>
              <a:rPr lang="en-US" b="0" u="none" strike="noStrike" baseline="0" dirty="0">
                <a:latin typeface="+mn-lt"/>
              </a:rPr>
              <a:t>Parent: I’ll check in with you tomorrow after school to see how you’re feeling about how it went. I wish </a:t>
            </a:r>
            <a:r>
              <a:rPr lang="en-US" b="0" u="none" strike="noStrike" baseline="0">
                <a:latin typeface="+mn-lt"/>
              </a:rPr>
              <a:t>this didn’t happen </a:t>
            </a:r>
            <a:r>
              <a:rPr lang="en-US" b="0" u="none" strike="noStrike" baseline="0" dirty="0">
                <a:latin typeface="+mn-lt"/>
              </a:rPr>
              <a:t>and sorry to say this may not be the last time. The world is not educated enough. I’m here whenever you need me, and we’ll keep figuring it out together. </a:t>
            </a:r>
          </a:p>
          <a:p>
            <a:pPr algn="l"/>
            <a:endParaRPr lang="en-US" dirty="0">
              <a:latin typeface="+mn-lt"/>
            </a:endParaRPr>
          </a:p>
          <a:p>
            <a:pPr algn="l"/>
            <a:r>
              <a:rPr lang="en-US" b="1" i="0" u="none" strike="noStrike" baseline="0" dirty="0">
                <a:latin typeface="+mn-lt"/>
              </a:rPr>
              <a:t>Scenario </a:t>
            </a:r>
            <a:r>
              <a:rPr lang="en-US" b="1" dirty="0">
                <a:latin typeface="+mn-lt"/>
              </a:rPr>
              <a:t>#3: Paul, age 16 </a:t>
            </a:r>
          </a:p>
          <a:p>
            <a:pPr algn="l"/>
            <a:r>
              <a:rPr lang="en-US" dirty="0">
                <a:latin typeface="+mn-lt"/>
              </a:rPr>
              <a:t>Child: I feel so different than the other kids at school and on my team. </a:t>
            </a:r>
          </a:p>
          <a:p>
            <a:pPr algn="l"/>
            <a:r>
              <a:rPr lang="en-US" dirty="0">
                <a:latin typeface="+mn-lt"/>
              </a:rPr>
              <a:t>Parent: Oh, that’s hard. Glad we’re talking about it though. What’s making you feel different right now?</a:t>
            </a:r>
          </a:p>
          <a:p>
            <a:pPr algn="l"/>
            <a:r>
              <a:rPr lang="en-US" dirty="0">
                <a:latin typeface="+mn-lt"/>
              </a:rPr>
              <a:t>Child: The food here doesn’t look like what I’m used to. I like rice for breakfast, not cereal. </a:t>
            </a:r>
          </a:p>
          <a:p>
            <a:pPr algn="l"/>
            <a:r>
              <a:rPr lang="en-US" dirty="0">
                <a:latin typeface="+mn-lt"/>
              </a:rPr>
              <a:t>Parent: Oh no, I’m sorry I didn’t realize that sooner. That would be very uncomfortable for anyone! You’ve probably been hungry every day, this is my mistake.</a:t>
            </a:r>
          </a:p>
          <a:p>
            <a:pPr algn="l"/>
            <a:r>
              <a:rPr lang="en-US" dirty="0">
                <a:latin typeface="+mn-lt"/>
              </a:rPr>
              <a:t>Child: Anyway, I can’t eat much food like this, and I don’t even care that the kids call me skinny. </a:t>
            </a:r>
          </a:p>
          <a:p>
            <a:pPr algn="l"/>
            <a:r>
              <a:rPr lang="en-US" dirty="0">
                <a:latin typeface="+mn-lt"/>
              </a:rPr>
              <a:t>Parent: This is definitely something we can fix. I want you to join me in making the shopping list and I’d better learn some new recipes! I was just used to what I’m used to, but maybe I’ll like your food even better.</a:t>
            </a:r>
          </a:p>
          <a:p>
            <a:pPr algn="l"/>
            <a:r>
              <a:rPr lang="en-US" dirty="0">
                <a:latin typeface="+mn-lt"/>
              </a:rPr>
              <a:t>Child: That’s nice of you but that’s not the only thing. When I get lonely like this, I wish I had someone to talk to in the language my family uses at home. But I never hear that around here, and my teacher keeps saying how perfect my English is. So, I’m thinking I should just forget it all and work harder to fit in. What do you think?</a:t>
            </a:r>
          </a:p>
          <a:p>
            <a:pPr algn="l"/>
            <a:r>
              <a:rPr lang="en-US" dirty="0">
                <a:latin typeface="+mn-lt"/>
              </a:rPr>
              <a:t>Parent: No, no, no. It’s not your job to fit in. It’s your job to be you. I’m so thankful we’re talking about it so I can find more people and places where you can speak your language. It makes me sad to realize you haven’t been able to do that. How hard on you. You deserve so much more and the more we keep talking about it, the more we can get there!</a:t>
            </a:r>
            <a:endParaRPr lang="en-US" kern="1200" dirty="0">
              <a:solidFill>
                <a:srgbClr val="000000"/>
              </a:solidFill>
              <a:effectLst/>
              <a:latin typeface="+mn-lt"/>
              <a:ea typeface="+mn-ea"/>
              <a:cs typeface="Arial" panose="020B0604020202020204" pitchFamily="34" charset="0"/>
            </a:endParaRPr>
          </a:p>
          <a:p>
            <a:pPr defTabSz="966327">
              <a:defRPr/>
            </a:pPr>
            <a:endParaRPr lang="en-US" b="1" i="1" u="sng" dirty="0">
              <a:solidFill>
                <a:srgbClr val="FF0000"/>
              </a:solidFill>
              <a:latin typeface="+mn-lt"/>
            </a:endParaRPr>
          </a:p>
          <a:p>
            <a:pPr defTabSz="966327">
              <a:defRPr/>
            </a:pPr>
            <a:r>
              <a:rPr lang="en-US" b="1" dirty="0">
                <a:solidFill>
                  <a:srgbClr val="000000"/>
                </a:solidFill>
                <a:latin typeface="+mn-lt"/>
              </a:rPr>
              <a:t>DO</a:t>
            </a:r>
            <a:endParaRPr lang="en-US" b="1" u="none" kern="1200" dirty="0">
              <a:solidFill>
                <a:srgbClr val="000000"/>
              </a:solidFill>
              <a:effectLst/>
              <a:latin typeface="+mn-lt"/>
              <a:ea typeface="+mn-ea"/>
              <a:cs typeface="Arial" panose="020B0604020202020204" pitchFamily="34" charset="0"/>
            </a:endParaRPr>
          </a:p>
          <a:p>
            <a:pPr defTabSz="966327">
              <a:defRPr/>
            </a:pPr>
            <a:r>
              <a:rPr lang="en-US" u="none" kern="1200" dirty="0">
                <a:solidFill>
                  <a:srgbClr val="000000"/>
                </a:solidFill>
                <a:effectLst/>
                <a:latin typeface="+mn-lt"/>
                <a:ea typeface="+mn-ea"/>
                <a:cs typeface="Arial" panose="020B0604020202020204" pitchFamily="34" charset="0"/>
              </a:rPr>
              <a:t>Take a moment at the end of </a:t>
            </a:r>
            <a:r>
              <a:rPr lang="en-US" dirty="0">
                <a:solidFill>
                  <a:srgbClr val="000000"/>
                </a:solidFill>
                <a:latin typeface="+mn-lt"/>
              </a:rPr>
              <a:t>each</a:t>
            </a:r>
            <a:r>
              <a:rPr lang="en-US" u="none" kern="1200" dirty="0">
                <a:solidFill>
                  <a:srgbClr val="000000"/>
                </a:solidFill>
                <a:effectLst/>
                <a:latin typeface="+mn-lt"/>
                <a:ea typeface="+mn-ea"/>
                <a:cs typeface="Arial" panose="020B0604020202020204" pitchFamily="34" charset="0"/>
              </a:rPr>
              <a:t> role play to </a:t>
            </a:r>
            <a:r>
              <a:rPr lang="en-US" dirty="0">
                <a:solidFill>
                  <a:srgbClr val="000000"/>
                </a:solidFill>
                <a:latin typeface="+mn-lt"/>
              </a:rPr>
              <a:t>p</a:t>
            </a:r>
            <a:r>
              <a:rPr lang="en-US" u="none" kern="1200" dirty="0">
                <a:solidFill>
                  <a:srgbClr val="000000"/>
                </a:solidFill>
                <a:effectLst/>
                <a:latin typeface="+mn-lt"/>
                <a:ea typeface="+mn-ea"/>
                <a:cs typeface="Arial" panose="020B0604020202020204" pitchFamily="34" charset="0"/>
              </a:rPr>
              <a:t>rocess the activity with the </a:t>
            </a:r>
            <a:r>
              <a:rPr lang="en-US" dirty="0">
                <a:solidFill>
                  <a:srgbClr val="000000"/>
                </a:solidFill>
                <a:latin typeface="+mn-lt"/>
              </a:rPr>
              <a:t>v</a:t>
            </a:r>
            <a:r>
              <a:rPr lang="en-US" u="none" kern="1200" dirty="0">
                <a:solidFill>
                  <a:srgbClr val="000000"/>
                </a:solidFill>
                <a:effectLst/>
                <a:latin typeface="+mn-lt"/>
                <a:ea typeface="+mn-ea"/>
                <a:cs typeface="Arial" panose="020B0604020202020204" pitchFamily="34" charset="0"/>
              </a:rPr>
              <a:t>olunteers or class with questions like:</a:t>
            </a:r>
          </a:p>
          <a:p>
            <a:pPr marL="171399" indent="-171399" defTabSz="966327">
              <a:buFont typeface="Wingdings" panose="05000000000000000000" pitchFamily="2" charset="2"/>
              <a:buChar char="Ø"/>
              <a:defRPr/>
            </a:pPr>
            <a:r>
              <a:rPr lang="en-US" kern="1200" dirty="0">
                <a:solidFill>
                  <a:srgbClr val="000000"/>
                </a:solidFill>
                <a:effectLst/>
                <a:latin typeface="+mn-lt"/>
                <a:ea typeface="+mn-ea"/>
                <a:cs typeface="Arial" panose="020B0604020202020204" pitchFamily="34" charset="0"/>
              </a:rPr>
              <a:t>How do you think this helped the child feel?</a:t>
            </a:r>
          </a:p>
          <a:p>
            <a:pPr marL="171399" indent="-171399" defTabSz="966327">
              <a:buFont typeface="Wingdings" panose="05000000000000000000" pitchFamily="2" charset="2"/>
              <a:buChar char="Ø"/>
              <a:defRPr/>
            </a:pPr>
            <a:r>
              <a:rPr lang="en-US" kern="1200" dirty="0">
                <a:solidFill>
                  <a:srgbClr val="000000"/>
                </a:solidFill>
                <a:effectLst/>
                <a:latin typeface="+mn-lt"/>
                <a:ea typeface="+mn-ea"/>
                <a:cs typeface="Arial" panose="020B0604020202020204" pitchFamily="34" charset="0"/>
              </a:rPr>
              <a:t>Do you think this was easy or hard for the parent and why?</a:t>
            </a:r>
          </a:p>
          <a:p>
            <a:pPr marL="171399" indent="-171399" defTabSz="966327">
              <a:buFont typeface="Wingdings" panose="05000000000000000000" pitchFamily="2" charset="2"/>
              <a:buChar char="Ø"/>
              <a:defRPr/>
            </a:pPr>
            <a:r>
              <a:rPr lang="en-US" dirty="0">
                <a:solidFill>
                  <a:srgbClr val="000000"/>
                </a:solidFill>
                <a:latin typeface="+mn-lt"/>
              </a:rPr>
              <a:t>Did you notice any</a:t>
            </a:r>
            <a:r>
              <a:rPr lang="en-US" kern="1200" dirty="0">
                <a:solidFill>
                  <a:srgbClr val="000000"/>
                </a:solidFill>
                <a:effectLst/>
                <a:latin typeface="+mn-lt"/>
                <a:ea typeface="+mn-ea"/>
                <a:cs typeface="Arial" panose="020B0604020202020204" pitchFamily="34" charset="0"/>
              </a:rPr>
              <a:t> a particular tone of voice or body language that showed the parents feelings?</a:t>
            </a:r>
          </a:p>
          <a:p>
            <a:pPr defTabSz="966327">
              <a:defRPr/>
            </a:pPr>
            <a:r>
              <a:rPr lang="en-US" kern="1200" dirty="0">
                <a:solidFill>
                  <a:srgbClr val="000000"/>
                </a:solidFill>
                <a:effectLst/>
                <a:latin typeface="+mn-lt"/>
                <a:ea typeface="+mn-ea"/>
                <a:cs typeface="Arial" panose="020B0604020202020204" pitchFamily="34" charset="0"/>
              </a:rPr>
              <a:t>Reinforce the three steps of allying when you hear them in participant responses.</a:t>
            </a:r>
          </a:p>
          <a:p>
            <a:pPr defTabSz="966327">
              <a:defRPr/>
            </a:pPr>
            <a:endParaRPr lang="en-US" b="1" dirty="0">
              <a:solidFill>
                <a:srgbClr val="000000"/>
              </a:solidFill>
              <a:latin typeface="+mn-lt"/>
            </a:endParaRPr>
          </a:p>
          <a:p>
            <a:pPr defTabSz="966327">
              <a:defRPr/>
            </a:pPr>
            <a:r>
              <a:rPr lang="en-US" b="1" dirty="0">
                <a:solidFill>
                  <a:srgbClr val="000000"/>
                </a:solidFill>
                <a:latin typeface="+mn-lt"/>
              </a:rPr>
              <a:t>PARAPHRASE</a:t>
            </a:r>
          </a:p>
          <a:p>
            <a:pPr defTabSz="966327">
              <a:defRPr/>
            </a:pPr>
            <a:r>
              <a:rPr lang="en-US" kern="1200" dirty="0">
                <a:solidFill>
                  <a:srgbClr val="000000"/>
                </a:solidFill>
                <a:effectLst/>
                <a:latin typeface="+mn-lt"/>
                <a:ea typeface="+mn-ea"/>
                <a:cs typeface="Arial" panose="020B0604020202020204" pitchFamily="34" charset="0"/>
              </a:rPr>
              <a:t>Whether it be growing up in a racially or culturally diverse family or talking about their sexual identity, these are challenging situations for children to navigate on their own. </a:t>
            </a:r>
            <a:r>
              <a:rPr lang="en-US" dirty="0">
                <a:solidFill>
                  <a:srgbClr val="000000"/>
                </a:solidFill>
                <a:latin typeface="+mn-lt"/>
              </a:rPr>
              <a:t>It will take practice, but it</a:t>
            </a:r>
            <a:r>
              <a:rPr lang="en-US" kern="1200" dirty="0">
                <a:solidFill>
                  <a:srgbClr val="000000"/>
                </a:solidFill>
                <a:effectLst/>
                <a:latin typeface="+mn-lt"/>
                <a:ea typeface="+mn-ea"/>
                <a:cs typeface="Arial" panose="020B0604020202020204" pitchFamily="34" charset="0"/>
              </a:rPr>
              <a:t> is critical that you learn to be an ally for children like Jessica, Mariana, and Paul, so that you show you are truly supportive of their developing identity and can help them to sort it out with their peers and the world around them.</a:t>
            </a:r>
            <a:endParaRPr lang="en-US" b="0" dirty="0">
              <a:solidFill>
                <a:srgbClr val="000000"/>
              </a:solidFill>
              <a:latin typeface="+mn-lt"/>
            </a:endParaRPr>
          </a:p>
          <a:p>
            <a:pPr defTabSz="966327">
              <a:defRPr/>
            </a:pPr>
            <a:endParaRPr lang="en-US" b="0" u="none" kern="1200" dirty="0">
              <a:solidFill>
                <a:srgbClr val="000000"/>
              </a:solidFill>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3165674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pPr defTabSz="966327">
              <a:defRPr/>
            </a:pPr>
            <a:r>
              <a:rPr lang="en-US" b="1" u="none" kern="1200" dirty="0">
                <a:solidFill>
                  <a:srgbClr val="000000"/>
                </a:solidFill>
                <a:effectLst/>
                <a:latin typeface="Calibri" panose="020F0502020204030204" pitchFamily="34" charset="0"/>
                <a:ea typeface="+mn-ea"/>
                <a:cs typeface="Arial" panose="020B0604020202020204" pitchFamily="34" charset="0"/>
              </a:rPr>
              <a:t>FACILITATOR'S NOTE</a:t>
            </a: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This slide is intended to wrap-up the role-play activity. </a:t>
            </a:r>
          </a:p>
          <a:p>
            <a:pPr marL="181186" indent="-181186" defTabSz="966327">
              <a:buFont typeface="Arial" panose="020B0604020202020204" pitchFamily="34" charset="0"/>
              <a:buChar char="•"/>
              <a:defRPr/>
            </a:pPr>
            <a:endParaRPr lang="en-US" b="1" u="none"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It is</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b="0" kern="1200" dirty="0">
                <a:solidFill>
                  <a:srgbClr val="000000"/>
                </a:solidFill>
                <a:effectLst/>
                <a:latin typeface="Calibri" panose="020F0502020204030204" pitchFamily="34" charset="0"/>
                <a:ea typeface="+mn-ea"/>
                <a:cs typeface="Arial" panose="020B0604020202020204" pitchFamily="34" charset="0"/>
              </a:rPr>
              <a:t>not</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important to say exactly the perfect thing in these conversations or that you have all the answers. </a:t>
            </a:r>
            <a:r>
              <a:rPr lang="en-US" dirty="0">
                <a:solidFill>
                  <a:srgbClr val="000000"/>
                </a:solidFill>
                <a:latin typeface="Calibri" panose="020F0502020204030204" pitchFamily="34" charset="0"/>
              </a:rPr>
              <a:t>The</a:t>
            </a:r>
            <a:r>
              <a:rPr lang="en-US" kern="1200" dirty="0">
                <a:solidFill>
                  <a:srgbClr val="000000"/>
                </a:solidFill>
                <a:effectLst/>
                <a:latin typeface="Calibri" panose="020F0502020204030204" pitchFamily="34" charset="0"/>
                <a:ea typeface="+mn-ea"/>
                <a:cs typeface="Arial" panose="020B0604020202020204" pitchFamily="34" charset="0"/>
              </a:rPr>
              <a:t> important thing here is to affirm the child’s feelings and to provide support to the child in dealing with the challenges before them. </a:t>
            </a:r>
          </a:p>
          <a:p>
            <a:endParaRPr lang="en-US" strike="noStrike" kern="1200" dirty="0">
              <a:solidFill>
                <a:srgbClr val="000000"/>
              </a:solidFill>
              <a:effectLst/>
              <a:highlight>
                <a:srgbClr val="FFFF00"/>
              </a:highlight>
              <a:latin typeface="Calibri" panose="020F0502020204030204" pitchFamily="34" charset="0"/>
              <a:ea typeface="+mn-ea"/>
              <a:cs typeface="Arial" panose="020B0604020202020204" pitchFamily="34" charset="0"/>
            </a:endParaRPr>
          </a:p>
          <a:p>
            <a:r>
              <a:rPr lang="en-US" strike="noStrike" kern="1200" dirty="0">
                <a:solidFill>
                  <a:srgbClr val="000000"/>
                </a:solidFill>
                <a:effectLst/>
                <a:latin typeface="Calibri" panose="020F0502020204030204" pitchFamily="34" charset="0"/>
                <a:ea typeface="+mn-ea"/>
                <a:cs typeface="Arial" panose="020B0604020202020204" pitchFamily="34" charset="0"/>
              </a:rPr>
              <a:t>When we ally with children and teens on their developing identity over time, this active adult participation can result in an improved sense of belonging, freedom, and pride for the child, which </a:t>
            </a:r>
            <a:r>
              <a:rPr lang="en-US" dirty="0">
                <a:solidFill>
                  <a:srgbClr val="000000"/>
                </a:solidFill>
                <a:latin typeface="Calibri" panose="020F0502020204030204" pitchFamily="34" charset="0"/>
              </a:rPr>
              <a:t>can positively impact</a:t>
            </a:r>
            <a:r>
              <a:rPr lang="en-US" strike="noStrike" kern="1200" dirty="0">
                <a:solidFill>
                  <a:srgbClr val="000000"/>
                </a:solidFill>
                <a:effectLst/>
                <a:latin typeface="Calibri" panose="020F0502020204030204" pitchFamily="34" charset="0"/>
                <a:ea typeface="+mn-ea"/>
                <a:cs typeface="Arial" panose="020B0604020202020204" pitchFamily="34" charset="0"/>
              </a:rPr>
              <a:t> the child’s overall well-being. We want them to feel proud and strong in who they uniquely are! Allying with children and teens also  builds the relationship with the adult who is willing to go there with them which is a huge plus. </a:t>
            </a:r>
          </a:p>
          <a:p>
            <a:endParaRPr lang="en-US" strike="noStrike"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3697607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695340"/>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kern="1200" dirty="0">
                <a:solidFill>
                  <a:srgbClr val="000000"/>
                </a:solidFill>
                <a:effectLst/>
                <a:latin typeface="Calibri" panose="020F0502020204030204" pitchFamily="34" charset="0"/>
                <a:ea typeface="+mn-ea"/>
                <a:cs typeface="Arial" panose="020B0604020202020204" pitchFamily="34" charset="0"/>
              </a:rPr>
              <a:t>Participants should do this activity at home. </a:t>
            </a:r>
          </a:p>
          <a:p>
            <a:pPr defTabSz="966327">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Having cultural humility means that we will always be growing. Take a moment to reflect at home this week about what would help you </a:t>
            </a:r>
            <a:r>
              <a:rPr lang="en-US" dirty="0">
                <a:solidFill>
                  <a:srgbClr val="000000"/>
                </a:solidFill>
                <a:latin typeface="Calibri" panose="020F0502020204030204" pitchFamily="34" charset="0"/>
              </a:rPr>
              <a:t>to be</a:t>
            </a:r>
            <a:r>
              <a:rPr lang="en-US" kern="1200" dirty="0">
                <a:solidFill>
                  <a:srgbClr val="000000"/>
                </a:solidFill>
                <a:effectLst/>
                <a:latin typeface="Calibri" panose="020F0502020204030204" pitchFamily="34" charset="0"/>
                <a:ea typeface="+mn-ea"/>
                <a:cs typeface="Arial" panose="020B0604020202020204" pitchFamily="34" charset="0"/>
              </a:rPr>
              <a:t> more prepared to parent children from cultures and backgrounds that are different from yours.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To help guide your thoughts, there are sample statements in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kern="1200" dirty="0">
                <a:solidFill>
                  <a:srgbClr val="000000"/>
                </a:solidFill>
                <a:effectLst/>
                <a:latin typeface="Calibri" panose="020F0502020204030204" pitchFamily="34" charset="0"/>
                <a:ea typeface="+mn-ea"/>
                <a:cs typeface="Arial" panose="020B0604020202020204" pitchFamily="34" charset="0"/>
              </a:rPr>
              <a:t>you can use.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For your reference, the statements in the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kern="1200" dirty="0">
                <a:solidFill>
                  <a:srgbClr val="000000"/>
                </a:solidFill>
                <a:effectLst/>
                <a:latin typeface="Calibri" panose="020F0502020204030204" pitchFamily="34" charset="0"/>
                <a:ea typeface="+mn-ea"/>
                <a:cs typeface="Arial" panose="020B0604020202020204" pitchFamily="34" charset="0"/>
              </a:rPr>
              <a:t>are: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How I would like to become more prepared to take children from cultures and backgrounds that are different from mine: </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Educate myself about ______.</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Educate family members about ______.</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 will stay open by_______.</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Expand my social network by_______.</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endParaRPr lang="en-US" b="0"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29</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50990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1" y="1129789"/>
            <a:ext cx="5716367" cy="7469004"/>
          </a:xfrm>
        </p:spPr>
        <p:txBody>
          <a:bodyPr/>
          <a:lstStyle/>
          <a:p>
            <a:r>
              <a:rPr lang="en-US" b="1" dirty="0">
                <a:solidFill>
                  <a:srgbClr val="000000"/>
                </a:solidFill>
                <a:latin typeface="Calibri" panose="020F0502020204030204" pitchFamily="34" charset="0"/>
              </a:rPr>
              <a:t>FACILITATOR'S NOTE</a:t>
            </a:r>
          </a:p>
          <a:p>
            <a:pPr marL="218039" indent="-181140" defTabSz="966079">
              <a:buFont typeface="Arial" panose="020B0604020202020204" pitchFamily="34" charset="0"/>
              <a:buChar char="•"/>
              <a:defRPr/>
            </a:pPr>
            <a:r>
              <a:rPr lang="en-US" b="0" dirty="0">
                <a:solidFill>
                  <a:srgbClr val="000000"/>
                </a:solidFill>
                <a:latin typeface="Calibri" panose="020F0502020204030204" pitchFamily="34" charset="0"/>
              </a:rPr>
              <a:t>Participants are expected to have the </a:t>
            </a:r>
            <a:r>
              <a:rPr lang="en-US" b="1" dirty="0">
                <a:solidFill>
                  <a:srgbClr val="000000"/>
                </a:solidFill>
                <a:latin typeface="Calibri" panose="020F0502020204030204" pitchFamily="34" charset="0"/>
              </a:rPr>
              <a:t>Participant Resource Manual </a:t>
            </a:r>
            <a:r>
              <a:rPr lang="en-US" b="0" dirty="0">
                <a:solidFill>
                  <a:srgbClr val="000000"/>
                </a:solidFill>
                <a:latin typeface="Calibri" panose="020F0502020204030204" pitchFamily="34" charset="0"/>
              </a:rPr>
              <a:t>available for every session.</a:t>
            </a:r>
          </a:p>
          <a:p>
            <a:pPr marL="36900"/>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MATERIALS NEEDED</a:t>
            </a:r>
          </a:p>
          <a:p>
            <a:pPr defTabSz="966079">
              <a:defRPr/>
            </a:pPr>
            <a:r>
              <a:rPr lang="en-US" kern="1200" dirty="0">
                <a:solidFill>
                  <a:srgbClr val="000000"/>
                </a:solidFill>
                <a:effectLst/>
                <a:latin typeface="Calibri" panose="020F0502020204030204" pitchFamily="34" charset="0"/>
                <a:ea typeface="+mn-ea"/>
                <a:cs typeface="+mn-cs"/>
              </a:rPr>
              <a:t>You will need the following if conducting the session in the classroom:</a:t>
            </a:r>
          </a:p>
          <a:p>
            <a:pPr marL="181140" indent="-181140"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screen and projector</a:t>
            </a:r>
            <a:r>
              <a:rPr lang="en-US" dirty="0">
                <a:solidFill>
                  <a:srgbClr val="000000"/>
                </a:solidFill>
                <a:latin typeface="Calibri" panose="020F0502020204030204" pitchFamily="34" charset="0"/>
                <a:cs typeface="+mn-cs"/>
              </a:rPr>
              <a:t> </a:t>
            </a:r>
            <a:r>
              <a:rPr lang="en-US" kern="1200" dirty="0">
                <a:solidFill>
                  <a:srgbClr val="000000"/>
                </a:solidFill>
                <a:effectLst/>
                <a:latin typeface="Calibri" panose="020F0502020204030204" pitchFamily="34" charset="0"/>
                <a:ea typeface="+mn-ea"/>
                <a:cs typeface="+mn-cs"/>
              </a:rPr>
              <a:t>(test before the session with the computer and cables you will use)</a:t>
            </a:r>
          </a:p>
          <a:p>
            <a:pPr marL="181140" indent="-181140"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flipchart or whiteboard and markers for several of the activities. A flipchart with a sticky backing on each sheet may be useful </a:t>
            </a:r>
            <a:r>
              <a:rPr lang="en-US" dirty="0">
                <a:solidFill>
                  <a:srgbClr val="000000"/>
                </a:solidFill>
                <a:latin typeface="Calibri" panose="020F0502020204030204" pitchFamily="34" charset="0"/>
                <a:cs typeface="+mn-cs"/>
              </a:rPr>
              <a:t>and will allow </a:t>
            </a:r>
            <a:r>
              <a:rPr lang="en-US" kern="1200" dirty="0">
                <a:solidFill>
                  <a:srgbClr val="000000"/>
                </a:solidFill>
                <a:effectLst/>
                <a:latin typeface="Calibri" panose="020F0502020204030204" pitchFamily="34" charset="0"/>
                <a:ea typeface="+mn-ea"/>
                <a:cs typeface="+mn-cs"/>
              </a:rPr>
              <a:t>you </a:t>
            </a:r>
            <a:r>
              <a:rPr lang="en-US" dirty="0">
                <a:solidFill>
                  <a:srgbClr val="000000"/>
                </a:solidFill>
                <a:latin typeface="Calibri" panose="020F0502020204030204" pitchFamily="34" charset="0"/>
                <a:cs typeface="+mn-cs"/>
              </a:rPr>
              <a:t>to </a:t>
            </a:r>
            <a:r>
              <a:rPr lang="en-US" kern="1200" dirty="0">
                <a:solidFill>
                  <a:srgbClr val="000000"/>
                </a:solidFill>
                <a:effectLst/>
                <a:latin typeface="Calibri" panose="020F0502020204030204" pitchFamily="34" charset="0"/>
                <a:ea typeface="+mn-ea"/>
                <a:cs typeface="+mn-cs"/>
              </a:rPr>
              <a:t>post completed flipchart sheets on the wall for reference.</a:t>
            </a:r>
          </a:p>
          <a:p>
            <a:pPr marL="181140" indent="-181140" defTabSz="966079">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defTabSz="966079">
              <a:defRPr/>
            </a:pPr>
            <a:endParaRPr lang="en-US" kern="1200" dirty="0">
              <a:solidFill>
                <a:srgbClr val="000000"/>
              </a:solidFill>
              <a:effectLst/>
              <a:latin typeface="Calibri" panose="020F0502020204030204" pitchFamily="34" charset="0"/>
              <a:ea typeface="+mn-ea"/>
              <a:cs typeface="+mn-cs"/>
            </a:endParaRPr>
          </a:p>
          <a:p>
            <a:pPr defTabSz="966079">
              <a:defRPr/>
            </a:pPr>
            <a:r>
              <a:rPr lang="en-US" kern="1200" dirty="0">
                <a:solidFill>
                  <a:srgbClr val="000000"/>
                </a:solidFill>
                <a:effectLst/>
                <a:latin typeface="Calibri" panose="020F0502020204030204" pitchFamily="34" charset="0"/>
                <a:ea typeface="+mn-ea"/>
                <a:cs typeface="+mn-cs"/>
              </a:rPr>
              <a:t>You will need the following if conducting the session via a remote platform:</a:t>
            </a:r>
          </a:p>
          <a:p>
            <a:pPr marL="171373" indent="-171373"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Access to a strong internet connection</a:t>
            </a:r>
          </a:p>
          <a:p>
            <a:pPr marL="171373" indent="-171373"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back-up plan in the event your internet and/or computer do not work</a:t>
            </a:r>
          </a:p>
          <a:p>
            <a:pPr marL="171373" indent="-171373"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computer that has the ability to connect to a remote platform- Zoom is recommended</a:t>
            </a:r>
          </a:p>
          <a:p>
            <a:endParaRPr lang="en-US"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HANDOUTS</a:t>
            </a:r>
          </a:p>
          <a:p>
            <a:pPr defTabSz="966079">
              <a:defRPr/>
            </a:pPr>
            <a:r>
              <a:rPr lang="en-US" kern="1200" dirty="0">
                <a:solidFill>
                  <a:srgbClr val="000000"/>
                </a:solidFill>
                <a:effectLst/>
                <a:latin typeface="Calibri" panose="020F0502020204030204" pitchFamily="34" charset="0"/>
                <a:ea typeface="+mn-ea"/>
                <a:cs typeface="+mn-cs"/>
              </a:rPr>
              <a:t>Have the following handouts accessible. Participants will have all handouts listed below in their </a:t>
            </a:r>
            <a:r>
              <a:rPr lang="en-US" b="1" kern="1200" dirty="0">
                <a:solidFill>
                  <a:srgbClr val="000000"/>
                </a:solidFill>
                <a:effectLst/>
                <a:latin typeface="Calibri" panose="020F0502020204030204" pitchFamily="34" charset="0"/>
                <a:ea typeface="+mn-ea"/>
                <a:cs typeface="+mn-cs"/>
              </a:rPr>
              <a:t>Participant Resource Manual</a:t>
            </a:r>
            <a:r>
              <a:rPr lang="en-US" b="1" dirty="0">
                <a:solidFill>
                  <a:srgbClr val="000000"/>
                </a:solidFill>
                <a:latin typeface="Calibri" panose="020F0502020204030204" pitchFamily="34" charset="0"/>
                <a:cs typeface="+mn-cs"/>
              </a:rPr>
              <a:t>:</a:t>
            </a:r>
            <a:endParaRPr lang="en-US" kern="1200" dirty="0">
              <a:solidFill>
                <a:srgbClr val="000000"/>
              </a:solidFill>
              <a:effectLst/>
              <a:latin typeface="Calibri" panose="020F0502020204030204" pitchFamily="34" charset="0"/>
              <a:ea typeface="+mn-ea"/>
              <a:cs typeface="+mn-cs"/>
            </a:endParaRPr>
          </a:p>
          <a:p>
            <a:pPr marL="181186" indent="-181186" defTabSz="914131">
              <a:buFont typeface="Arial" panose="020B0604020202020204" pitchFamily="34" charset="0"/>
              <a:buChar char="•"/>
              <a:defRPr/>
            </a:pPr>
            <a:r>
              <a:rPr lang="en-US" u="none" dirty="0">
                <a:solidFill>
                  <a:srgbClr val="000000"/>
                </a:solidFill>
                <a:latin typeface="Calibri" panose="020F0502020204030204" pitchFamily="34" charset="0"/>
                <a:cs typeface="Times New Roman" panose="02020603050405020304" pitchFamily="18" charset="0"/>
              </a:rPr>
              <a:t>Handout #1: </a:t>
            </a:r>
            <a:r>
              <a:rPr lang="en-US" b="0" i="0" u="none" dirty="0">
                <a:solidFill>
                  <a:srgbClr val="000000"/>
                </a:solidFill>
                <a:latin typeface="Calibri" panose="020F0502020204030204" pitchFamily="34" charset="0"/>
                <a:cs typeface="Times New Roman" panose="02020603050405020304" pitchFamily="18" charset="0"/>
              </a:rPr>
              <a:t>A Glossary of Terms on Sexual Orientation and Gender Identity Expression (SOGIE) </a:t>
            </a:r>
          </a:p>
          <a:p>
            <a:pPr marL="181186" indent="-181186">
              <a:buFont typeface="Arial" panose="020B0604020202020204" pitchFamily="34" charset="0"/>
              <a:buChar char="•"/>
            </a:pPr>
            <a:r>
              <a:rPr lang="en-US" u="none" dirty="0">
                <a:solidFill>
                  <a:srgbClr val="000000"/>
                </a:solidFill>
                <a:latin typeface="Calibri" panose="020F0502020204030204" pitchFamily="34" charset="0"/>
                <a:cs typeface="Times New Roman" panose="02020603050405020304" pitchFamily="18" charset="0"/>
              </a:rPr>
              <a:t>Handout #2: Enhancing Your Toolbox: Conversations that Ally</a:t>
            </a:r>
          </a:p>
          <a:p>
            <a:pPr marL="181186" indent="-181186">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#3: NTDC Parent Tip Sheet: Cultural Humility</a:t>
            </a:r>
          </a:p>
          <a:p>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VIDEOS AND PODCASTS</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None for this theme.</a:t>
            </a:r>
          </a:p>
          <a:p>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CapLEARN and provided to participants. Participants will need to complete the pre-survey prior to the theme and the post-survey upon completion of the theme.  If conducting the class on a remote platform, the facilitator will need to put the surveys into an online format such as survey monkey.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185A570-1F2F-7241-B7A3-228C8C8DFCD6}"/>
              </a:ext>
            </a:extLst>
          </p:cNvPr>
          <p:cNvSpPr/>
          <p:nvPr/>
        </p:nvSpPr>
        <p:spPr>
          <a:xfrm>
            <a:off x="685800" y="603619"/>
            <a:ext cx="3483400" cy="369306"/>
          </a:xfrm>
          <a:prstGeom prst="rect">
            <a:avLst/>
          </a:prstGeom>
        </p:spPr>
        <p:txBody>
          <a:bodyPr wrap="none" lIns="91413" tIns="45707" rIns="91413" bIns="45707">
            <a:spAutoFit/>
          </a:bodyPr>
          <a:lstStyle/>
          <a:p>
            <a:r>
              <a:rPr lang="en-US" dirty="0">
                <a:solidFill>
                  <a:srgbClr val="183250"/>
                </a:solidFill>
                <a:latin typeface="Arial Rounded MT Bold" panose="020F0704030504030204" pitchFamily="34" charset="77"/>
              </a:rPr>
              <a:t>MATERIALS AND HANDOUTS</a:t>
            </a:r>
          </a:p>
        </p:txBody>
      </p:sp>
      <p:sp>
        <p:nvSpPr>
          <p:cNvPr id="7" name="Slide Number Placeholder 6">
            <a:extLst>
              <a:ext uri="{FF2B5EF4-FFF2-40B4-BE49-F238E27FC236}">
                <a16:creationId xmlns:a16="http://schemas.microsoft.com/office/drawing/2014/main" id="{CF089E85-71C3-F74C-89D6-642FAF63A26F}"/>
              </a:ext>
            </a:extLst>
          </p:cNvPr>
          <p:cNvSpPr>
            <a:spLocks noGrp="1"/>
          </p:cNvSpPr>
          <p:nvPr>
            <p:ph type="sldNum" sz="quarter" idx="5"/>
          </p:nvPr>
        </p:nvSpPr>
        <p:spPr>
          <a:xfrm>
            <a:off x="6402168" y="8685214"/>
            <a:ext cx="454246" cy="458787"/>
          </a:xfrm>
          <a:prstGeom prst="rect">
            <a:avLst/>
          </a:prstGeom>
        </p:spPr>
        <p:txBody>
          <a:bodyPr vert="horz" lIns="91413" tIns="45707" rIns="91413" bIns="45707" rtlCol="0" anchor="ctr" anchorCtr="0"/>
          <a:lstStyle>
            <a:lvl1pPr algn="ctr">
              <a:defRPr sz="1000">
                <a:solidFill>
                  <a:schemeClr val="bg1"/>
                </a:solidFill>
              </a:defRPr>
            </a:lvl1pPr>
          </a:lstStyle>
          <a:p>
            <a:fld id="{3B90169C-AFAA-4B3F-91CC-5EC03E22AE25}" type="slidenum">
              <a:rPr lang="en-US" smtClean="0"/>
              <a:pPr/>
              <a:t>3</a:t>
            </a:fld>
            <a:endParaRPr lang="en-US" dirty="0"/>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4400222"/>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5 minutes. </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dirty="0">
                <a:solidFill>
                  <a:srgbClr val="000000"/>
                </a:solidFill>
                <a:latin typeface="Calibri" panose="020F0502020204030204" pitchFamily="34" charset="0"/>
              </a:rPr>
              <a:t>Now, it’s time to wrap up. Before we do, I want to briefly highlight the key points from this theme:</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Children </a:t>
            </a:r>
            <a:r>
              <a:rPr lang="en-US" dirty="0">
                <a:solidFill>
                  <a:srgbClr val="000000"/>
                </a:solidFill>
                <a:latin typeface="Calibri" panose="020F0502020204030204" pitchFamily="34" charset="0"/>
              </a:rPr>
              <a:t>c</a:t>
            </a:r>
            <a:r>
              <a:rPr lang="en-US" kern="1200" dirty="0">
                <a:solidFill>
                  <a:srgbClr val="000000"/>
                </a:solidFill>
                <a:effectLst/>
                <a:latin typeface="Calibri" panose="020F0502020204030204" pitchFamily="34" charset="0"/>
                <a:ea typeface="+mn-ea"/>
                <a:cs typeface="Arial" panose="020B0604020202020204" pitchFamily="34" charset="0"/>
              </a:rPr>
              <a:t>ome from various backgrounds, beliefs, values, cultures, and perspectives that will be meaningful to them, if not now, in the future. A parent who is fostering or adopting should be working to include these things into the family</a:t>
            </a:r>
            <a:r>
              <a:rPr lang="en-US" dirty="0">
                <a:solidFill>
                  <a:srgbClr val="000000"/>
                </a:solidFill>
                <a:latin typeface="Calibri" panose="020F0502020204030204" pitchFamily="34" charset="0"/>
              </a:rPr>
              <a:t> to help the child feel welcome and valued</a:t>
            </a:r>
            <a:r>
              <a:rPr lang="en-US" kern="1200" dirty="0">
                <a:solidFill>
                  <a:srgbClr val="000000"/>
                </a:solidFill>
                <a:effectLst/>
                <a:latin typeface="Calibri" panose="020F0502020204030204" pitchFamily="34" charset="0"/>
                <a:ea typeface="+mn-ea"/>
                <a:cs typeface="Arial" panose="020B0604020202020204" pitchFamily="34" charset="0"/>
              </a:rPr>
              <a:t>.</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We all benefit by learning and listening more. For tips check out </a:t>
            </a:r>
            <a:r>
              <a:rPr lang="en-US" u="sng" kern="1200" dirty="0">
                <a:solidFill>
                  <a:srgbClr val="000000"/>
                </a:solidFill>
                <a:effectLst/>
                <a:latin typeface="Calibri" panose="020F0502020204030204" pitchFamily="34" charset="0"/>
                <a:ea typeface="+mn-ea"/>
                <a:cs typeface="Arial" panose="020B0604020202020204" pitchFamily="34" charset="0"/>
              </a:rPr>
              <a:t>Handout #3: </a:t>
            </a:r>
            <a:r>
              <a:rPr lang="en-US" b="0" u="sng" kern="1200" dirty="0">
                <a:solidFill>
                  <a:srgbClr val="000000"/>
                </a:solidFill>
                <a:effectLst/>
                <a:latin typeface="Calibri" panose="020F0502020204030204" pitchFamily="34" charset="0"/>
                <a:ea typeface="+mn-ea"/>
                <a:cs typeface="Arial" panose="020B0604020202020204" pitchFamily="34" charset="0"/>
              </a:rPr>
              <a:t>NTDC Parent Tip Sheet: Cultural Humility</a:t>
            </a:r>
            <a:r>
              <a:rPr lang="en-US" dirty="0">
                <a:solidFill>
                  <a:srgbClr val="000000"/>
                </a:solidFill>
                <a:latin typeface="Calibri" panose="020F0502020204030204" pitchFamily="34" charset="0"/>
              </a:rPr>
              <a:t> in your </a:t>
            </a:r>
            <a:r>
              <a:rPr lang="en-US" b="1" dirty="0">
                <a:solidFill>
                  <a:srgbClr val="000000"/>
                </a:solidFill>
                <a:latin typeface="Calibri" panose="020F0502020204030204" pitchFamily="34" charset="0"/>
              </a:rPr>
              <a:t>Participant Resource Manual.</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Our personal expectations and experiences will impact our view on many of the things that will come up in parenting conversations. To have effective and meaningful conversations with the child, we will need to move beyond our own experiences to see the world through the child’s eyes so we can acknowledge their perspective.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You will need to be self-aware, appreciate diversity and other world views, and be  adaptable in order to successfully promote a child’s positive identify when their culture and/or race is different than our own.  </a:t>
            </a:r>
          </a:p>
          <a:p>
            <a:endParaRPr lang="en-US"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30</a:t>
            </a:fld>
            <a:endParaRPr lang="en-US" dirty="0"/>
          </a:p>
        </p:txBody>
      </p:sp>
    </p:spTree>
    <p:extLst>
      <p:ext uri="{BB962C8B-B14F-4D97-AF65-F5344CB8AC3E}">
        <p14:creationId xmlns:p14="http://schemas.microsoft.com/office/powerpoint/2010/main" val="2165770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00100"/>
            <a:ext cx="4114800" cy="3086100"/>
          </a:xfrm>
        </p:spPr>
      </p:sp>
      <p:sp>
        <p:nvSpPr>
          <p:cNvPr id="3" name="Notes Placeholder 2"/>
          <p:cNvSpPr>
            <a:spLocks noGrp="1"/>
          </p:cNvSpPr>
          <p:nvPr>
            <p:ph type="body" idx="1"/>
          </p:nvPr>
        </p:nvSpPr>
        <p:spPr/>
        <p:txBody>
          <a:bodyPr/>
          <a:lstStyle/>
          <a:p>
            <a:r>
              <a:rPr lang="en-US" b="1" u="none" kern="1200" dirty="0">
                <a:solidFill>
                  <a:srgbClr val="000000"/>
                </a:solidFill>
                <a:effectLst/>
                <a:latin typeface="+mn-lt"/>
                <a:ea typeface="+mn-ea"/>
                <a:cs typeface="+mn-cs"/>
              </a:rPr>
              <a:t>SAY</a:t>
            </a:r>
          </a:p>
          <a:p>
            <a:r>
              <a:rPr lang="en-US" kern="1200" dirty="0">
                <a:solidFill>
                  <a:srgbClr val="000000"/>
                </a:solidFill>
                <a:effectLst/>
                <a:latin typeface="+mn-lt"/>
                <a:ea typeface="+mn-ea"/>
                <a:cs typeface="+mn-cs"/>
              </a:rPr>
              <a:t>It is critical that as you go through this journey, you continue to enhance your knowledge and skills. It is important that you continue your own learning by taking advantage of resources that are available to you. This theme has resources that will help you continue to learn more about this topic. One suggested resource is an article </a:t>
            </a:r>
            <a:r>
              <a:rPr lang="en-US" b="1" kern="1200" dirty="0">
                <a:solidFill>
                  <a:srgbClr val="000000"/>
                </a:solidFill>
                <a:effectLst/>
                <a:latin typeface="+mn-lt"/>
                <a:ea typeface="+mn-ea"/>
                <a:cs typeface="+mn-cs"/>
              </a:rPr>
              <a:t>How to Honor Your Child’s Birth Family </a:t>
            </a:r>
            <a:r>
              <a:rPr lang="en-US" kern="1200" dirty="0">
                <a:solidFill>
                  <a:srgbClr val="000000"/>
                </a:solidFill>
                <a:effectLst/>
                <a:latin typeface="+mn-lt"/>
                <a:ea typeface="+mn-ea"/>
                <a:cs typeface="+mn-cs"/>
              </a:rPr>
              <a:t>by Tony Hynes, Training Specialist and adopted person. </a:t>
            </a:r>
          </a:p>
          <a:p>
            <a:endParaRPr lang="en-US" dirty="0">
              <a:solidFill>
                <a:srgbClr val="000000"/>
              </a:solidFill>
              <a:latin typeface="+mn-lt"/>
              <a:cs typeface="+mn-cs"/>
            </a:endParaRPr>
          </a:p>
          <a:p>
            <a:r>
              <a:rPr lang="en-US" kern="1200" dirty="0">
                <a:solidFill>
                  <a:srgbClr val="000000"/>
                </a:solidFill>
                <a:effectLst/>
                <a:latin typeface="+mn-lt"/>
                <a:ea typeface="+mn-ea"/>
                <a:cs typeface="+mn-cs"/>
              </a:rPr>
              <a:t> You can find the</a:t>
            </a:r>
            <a:r>
              <a:rPr lang="en-US" b="1" i="1" kern="1200" dirty="0">
                <a:solidFill>
                  <a:srgbClr val="000000"/>
                </a:solidFill>
                <a:effectLst/>
                <a:latin typeface="+mn-lt"/>
                <a:ea typeface="+mn-ea"/>
                <a:cs typeface="+mn-cs"/>
              </a:rPr>
              <a:t> </a:t>
            </a:r>
            <a:r>
              <a:rPr lang="en-US" b="0" i="0" kern="1200" dirty="0">
                <a:solidFill>
                  <a:srgbClr val="000000"/>
                </a:solidFill>
                <a:effectLst/>
                <a:latin typeface="+mn-lt"/>
                <a:ea typeface="+mn-ea"/>
                <a:cs typeface="+mn-cs"/>
              </a:rPr>
              <a:t>re</a:t>
            </a:r>
            <a:r>
              <a:rPr lang="en-US" kern="1200" dirty="0">
                <a:solidFill>
                  <a:srgbClr val="000000"/>
                </a:solidFill>
                <a:effectLst/>
                <a:latin typeface="+mn-lt"/>
                <a:ea typeface="+mn-ea"/>
                <a:cs typeface="+mn-cs"/>
              </a:rPr>
              <a:t>sources on the NTDC website or in CapLEARN.  </a:t>
            </a:r>
          </a:p>
          <a:p>
            <a:endParaRPr lang="en-US" kern="1200" dirty="0">
              <a:solidFill>
                <a:srgbClr val="000000"/>
              </a:solidFill>
              <a:effectLst/>
              <a:latin typeface="+mn-lt"/>
              <a:ea typeface="+mn-ea"/>
              <a:cs typeface="+mn-cs"/>
            </a:endParaRPr>
          </a:p>
          <a:p>
            <a:endParaRPr lang="en-US" kern="1200" dirty="0">
              <a:solidFill>
                <a:srgbClr val="000000"/>
              </a:solidFill>
              <a:effectLst/>
              <a:latin typeface="+mn-lt"/>
              <a:ea typeface="+mn-ea"/>
              <a:cs typeface="+mn-cs"/>
            </a:endParaRPr>
          </a:p>
          <a:p>
            <a:endParaRPr lang="en-US" b="1" i="1" dirty="0">
              <a:solidFill>
                <a:srgbClr val="000000"/>
              </a:solidFill>
              <a:latin typeface="Calibri" panose="020F0502020204030204" pitchFamily="34" charset="0"/>
            </a:endParaRPr>
          </a:p>
          <a:p>
            <a:endParaRPr lang="en-US" b="1" i="1" dirty="0">
              <a:solidFill>
                <a:srgbClr val="000000"/>
              </a:solidFill>
              <a:latin typeface="Calibri" panose="020F0502020204030204" pitchFamily="34" charset="0"/>
            </a:endParaRPr>
          </a:p>
          <a:p>
            <a:r>
              <a:rPr lang="en-US" kern="1200" dirty="0">
                <a:solidFill>
                  <a:srgbClr val="000000"/>
                </a:solidFill>
                <a:effectLst/>
                <a:latin typeface="+mn-lt"/>
                <a:ea typeface="+mn-ea"/>
                <a:cs typeface="+mn-cs"/>
              </a:rPr>
              <a:t>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31</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612375"/>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for the day.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75778" indent="-175778">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75778" indent="-175778">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75778" indent="-175778">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75778" indent="-175778">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75778" indent="-175778">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75778" indent="-175778">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32</a:t>
            </a:fld>
            <a:endParaRPr lang="en-US" dirty="0"/>
          </a:p>
        </p:txBody>
      </p:sp>
      <p:sp>
        <p:nvSpPr>
          <p:cNvPr id="6" name="Slide Number Placeholder 6">
            <a:extLst>
              <a:ext uri="{FF2B5EF4-FFF2-40B4-BE49-F238E27FC236}">
                <a16:creationId xmlns:a16="http://schemas.microsoft.com/office/drawing/2014/main" id="{96321C1E-B752-F447-B6B1-C2F64B8CCEAE}"/>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3414423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33</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33</a:t>
            </a:fld>
            <a:endParaRPr lang="en-US" dirty="0"/>
          </a:p>
        </p:txBody>
      </p:sp>
    </p:spTree>
    <p:extLst>
      <p:ext uri="{BB962C8B-B14F-4D97-AF65-F5344CB8AC3E}">
        <p14:creationId xmlns:p14="http://schemas.microsoft.com/office/powerpoint/2010/main" val="890806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828980" y="9119475"/>
            <a:ext cx="484529" cy="481726"/>
          </a:xfrm>
          <a:prstGeom prst="rect">
            <a:avLst/>
          </a:prstGeom>
        </p:spPr>
        <p:txBody>
          <a:bodyPr vert="horz" lIns="96633" tIns="48317" rIns="96633" bIns="48317" rtlCol="0" anchor="ctr" anchorCtr="0"/>
          <a:lstStyle>
            <a:lvl1pPr algn="ctr">
              <a:defRPr sz="1100">
                <a:solidFill>
                  <a:schemeClr val="bg1"/>
                </a:solidFill>
              </a:defRPr>
            </a:lvl1pPr>
          </a:lstStyle>
          <a:p>
            <a:fld id="{3B90169C-AFAA-4B3F-91CC-5EC03E22AE25}" type="slidenum">
              <a:rPr lang="en-US" smtClean="0"/>
              <a:pPr/>
              <a:t>34</a:t>
            </a:fld>
            <a:endParaRPr lang="en-US" dirty="0"/>
          </a:p>
        </p:txBody>
      </p:sp>
    </p:spTree>
    <p:extLst>
      <p:ext uri="{BB962C8B-B14F-4D97-AF65-F5344CB8AC3E}">
        <p14:creationId xmlns:p14="http://schemas.microsoft.com/office/powerpoint/2010/main" val="351827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1" y="1200151"/>
            <a:ext cx="5852160" cy="378047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Before beginning, review the theme and competencies. You will not read these aloud to participants. Participants can access all competencies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a:t>
            </a: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4</a:t>
            </a:fld>
            <a:endParaRPr lang="en-US" dirty="0"/>
          </a:p>
        </p:txBody>
      </p:sp>
      <p:sp>
        <p:nvSpPr>
          <p:cNvPr id="7" name="Rectangle 6">
            <a:extLst>
              <a:ext uri="{FF2B5EF4-FFF2-40B4-BE49-F238E27FC236}">
                <a16:creationId xmlns:a16="http://schemas.microsoft.com/office/drawing/2014/main" id="{B0D834C1-73E9-4646-ADA5-3E0ADCC13448}"/>
              </a:ext>
            </a:extLst>
          </p:cNvPr>
          <p:cNvSpPr/>
          <p:nvPr/>
        </p:nvSpPr>
        <p:spPr>
          <a:xfrm>
            <a:off x="731520" y="700007"/>
            <a:ext cx="3521385" cy="374577"/>
          </a:xfrm>
          <a:prstGeom prst="rect">
            <a:avLst/>
          </a:prstGeom>
        </p:spPr>
        <p:txBody>
          <a:bodyPr wrap="none" lIns="96633" tIns="48317" rIns="96633" bIns="48317">
            <a:spAutoFit/>
          </a:bodyPr>
          <a:lstStyle/>
          <a:p>
            <a:r>
              <a:rPr lang="en-US" dirty="0">
                <a:solidFill>
                  <a:srgbClr val="183250"/>
                </a:solidFill>
                <a:latin typeface="Arial Rounded MT Bold" panose="020F0704030504030204" pitchFamily="34" charset="77"/>
              </a:rPr>
              <a:t>THEME AND COMPETENCIES</a:t>
            </a:r>
          </a:p>
        </p:txBody>
      </p:sp>
      <p:sp>
        <p:nvSpPr>
          <p:cNvPr id="10" name="Slide Number Placeholder 6">
            <a:extLst>
              <a:ext uri="{FF2B5EF4-FFF2-40B4-BE49-F238E27FC236}">
                <a16:creationId xmlns:a16="http://schemas.microsoft.com/office/drawing/2014/main" id="{E531E76F-3AB0-4C4F-A6AF-BE7C3CEFCC33}"/>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a:t>
            </a:fld>
            <a:endParaRPr lang="en-US" dirty="0"/>
          </a:p>
        </p:txBody>
      </p:sp>
      <p:graphicFrame>
        <p:nvGraphicFramePr>
          <p:cNvPr id="8" name="Table 7">
            <a:extLst>
              <a:ext uri="{FF2B5EF4-FFF2-40B4-BE49-F238E27FC236}">
                <a16:creationId xmlns:a16="http://schemas.microsoft.com/office/drawing/2014/main" id="{E79BBB44-4F98-4FFD-8801-D85E805691D5}"/>
              </a:ext>
            </a:extLst>
          </p:cNvPr>
          <p:cNvGraphicFramePr>
            <a:graphicFrameLocks/>
          </p:cNvGraphicFramePr>
          <p:nvPr>
            <p:extLst>
              <p:ext uri="{D42A27DB-BD31-4B8C-83A1-F6EECF244321}">
                <p14:modId xmlns:p14="http://schemas.microsoft.com/office/powerpoint/2010/main" val="1245023444"/>
              </p:ext>
            </p:extLst>
          </p:nvPr>
        </p:nvGraphicFramePr>
        <p:xfrm>
          <a:off x="795528" y="3837265"/>
          <a:ext cx="6132892" cy="4818138"/>
        </p:xfrm>
        <a:graphic>
          <a:graphicData uri="http://schemas.openxmlformats.org/drawingml/2006/table">
            <a:tbl>
              <a:tblPr firstRow="1" bandRow="1">
                <a:tableStyleId>{69CF1AB2-1976-4502-BF36-3FF5EA218861}</a:tableStyleId>
              </a:tblPr>
              <a:tblGrid>
                <a:gridCol w="6132892">
                  <a:extLst>
                    <a:ext uri="{9D8B030D-6E8A-4147-A177-3AD203B41FA5}">
                      <a16:colId xmlns:a16="http://schemas.microsoft.com/office/drawing/2014/main" val="2179853046"/>
                    </a:ext>
                  </a:extLst>
                </a:gridCol>
              </a:tblGrid>
              <a:tr h="300628">
                <a:tc>
                  <a:txBody>
                    <a:bodyPr/>
                    <a:lstStyle/>
                    <a:p>
                      <a:r>
                        <a:rPr lang="en-US" sz="1300" dirty="0"/>
                        <a:t>Competencies</a:t>
                      </a:r>
                    </a:p>
                  </a:txBody>
                  <a:tcPr marL="97536" marR="97536" marT="48006" marB="48006"/>
                </a:tc>
                <a:extLst>
                  <a:ext uri="{0D108BD9-81ED-4DB2-BD59-A6C34878D82A}">
                    <a16:rowId xmlns:a16="http://schemas.microsoft.com/office/drawing/2014/main" val="2795227620"/>
                  </a:ext>
                </a:extLst>
              </a:tr>
              <a:tr h="284888">
                <a:tc>
                  <a:txBody>
                    <a:bodyPr/>
                    <a:lstStyle/>
                    <a:p>
                      <a:r>
                        <a:rPr lang="en-US" sz="1200" dirty="0"/>
                        <a:t>Knowledge</a:t>
                      </a:r>
                      <a:endParaRPr lang="en-US" sz="1200" b="1" dirty="0">
                        <a:solidFill>
                          <a:schemeClr val="tx1"/>
                        </a:solidFill>
                      </a:endParaRPr>
                    </a:p>
                  </a:txBody>
                  <a:tcPr marL="97536" marR="97536" marT="48006" marB="48006"/>
                </a:tc>
                <a:extLst>
                  <a:ext uri="{0D108BD9-81ED-4DB2-BD59-A6C34878D82A}">
                    <a16:rowId xmlns:a16="http://schemas.microsoft.com/office/drawing/2014/main" val="809970072"/>
                  </a:ext>
                </a:extLst>
              </a:tr>
              <a:tr h="1906205">
                <a:tc>
                  <a:txBody>
                    <a:bodyPr/>
                    <a:lstStyle/>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Know strategies that can be used to demonstrate respect, inclusion, and support of children and parents’ intersecting identities (including cultural and racial backgrounds as well as SOGIE.)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Understand the meaning and importance of cultural humility and cultural responsiveness when fostering/adopting children when interacting with or talking about families.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Identify ways in which the family who is fostering or adopting may be culturally responsive when parenting children whose culture and identity is similar or different than their own. 	</a:t>
                      </a:r>
                    </a:p>
                  </a:txBody>
                  <a:tcPr marL="97536" marR="97536" marT="48006" marB="48006"/>
                </a:tc>
                <a:extLst>
                  <a:ext uri="{0D108BD9-81ED-4DB2-BD59-A6C34878D82A}">
                    <a16:rowId xmlns:a16="http://schemas.microsoft.com/office/drawing/2014/main" val="936663550"/>
                  </a:ext>
                </a:extLst>
              </a:tr>
              <a:tr h="284888">
                <a:tc>
                  <a:txBody>
                    <a:bodyPr/>
                    <a:lstStyle/>
                    <a:p>
                      <a:r>
                        <a:rPr lang="en-US" sz="1200" b="1" dirty="0">
                          <a:solidFill>
                            <a:schemeClr val="tx1"/>
                          </a:solidFill>
                        </a:rPr>
                        <a:t>Attitudes</a:t>
                      </a:r>
                    </a:p>
                  </a:txBody>
                  <a:tcPr marL="97536" marR="97536" marT="48006" marB="48006"/>
                </a:tc>
                <a:extLst>
                  <a:ext uri="{0D108BD9-81ED-4DB2-BD59-A6C34878D82A}">
                    <a16:rowId xmlns:a16="http://schemas.microsoft.com/office/drawing/2014/main" val="2744852601"/>
                  </a:ext>
                </a:extLst>
              </a:tr>
              <a:tr h="1361313">
                <a:tc>
                  <a:txBody>
                    <a:bodyPr/>
                    <a:lstStyle/>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Believe showing respect for similarities and differences in race, ethnicity, economic status, sexual orientation and gender is critical to healthy child development.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Open to making changes in order to honor and respect children and their families from  varying backgrounds.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Believe children should be allowed to maintain areas of difference from mine, now and as they develop. </a:t>
                      </a:r>
                    </a:p>
                  </a:txBody>
                  <a:tcPr marL="73152" marR="73152" marT="0" marB="0"/>
                </a:tc>
                <a:extLst>
                  <a:ext uri="{0D108BD9-81ED-4DB2-BD59-A6C34878D82A}">
                    <a16:rowId xmlns:a16="http://schemas.microsoft.com/office/drawing/2014/main" val="482859436"/>
                  </a:ext>
                </a:extLst>
              </a:tr>
              <a:tr h="284888">
                <a:tc>
                  <a:txBody>
                    <a:bodyPr/>
                    <a:lstStyle/>
                    <a:p>
                      <a:r>
                        <a:rPr lang="en-US" sz="1200" b="1" dirty="0">
                          <a:solidFill>
                            <a:schemeClr val="tx1"/>
                          </a:solidFill>
                        </a:rPr>
                        <a:t>Skill</a:t>
                      </a:r>
                    </a:p>
                  </a:txBody>
                  <a:tcPr marL="97536" marR="97536" marT="48006" marB="48006"/>
                </a:tc>
                <a:extLst>
                  <a:ext uri="{0D108BD9-81ED-4DB2-BD59-A6C34878D82A}">
                    <a16:rowId xmlns:a16="http://schemas.microsoft.com/office/drawing/2014/main" val="722994886"/>
                  </a:ext>
                </a:extLst>
              </a:tr>
              <a:tr h="395328">
                <a:tc>
                  <a:txBody>
                    <a:bodyPr/>
                    <a:lstStyle/>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Can demonstrate the ability to ally with children in conversations about their developing identities. </a:t>
                      </a:r>
                    </a:p>
                  </a:txBody>
                  <a:tcPr marL="73152" marR="73152" marT="0" marB="0"/>
                </a:tc>
                <a:extLst>
                  <a:ext uri="{0D108BD9-81ED-4DB2-BD59-A6C34878D82A}">
                    <a16:rowId xmlns:a16="http://schemas.microsoft.com/office/drawing/2014/main" val="1074823317"/>
                  </a:ext>
                </a:extLst>
              </a:tr>
            </a:tbl>
          </a:graphicData>
        </a:graphic>
      </p:graphicFrame>
      <p:graphicFrame>
        <p:nvGraphicFramePr>
          <p:cNvPr id="9" name="Table 8">
            <a:extLst>
              <a:ext uri="{FF2B5EF4-FFF2-40B4-BE49-F238E27FC236}">
                <a16:creationId xmlns:a16="http://schemas.microsoft.com/office/drawing/2014/main" id="{D7AA9B5A-8EA9-453F-BC23-B33E82E9CB58}"/>
              </a:ext>
            </a:extLst>
          </p:cNvPr>
          <p:cNvGraphicFramePr>
            <a:graphicFrameLocks noGrp="1"/>
          </p:cNvGraphicFramePr>
          <p:nvPr>
            <p:extLst>
              <p:ext uri="{D42A27DB-BD31-4B8C-83A1-F6EECF244321}">
                <p14:modId xmlns:p14="http://schemas.microsoft.com/office/powerpoint/2010/main" val="1015266775"/>
              </p:ext>
            </p:extLst>
          </p:nvPr>
        </p:nvGraphicFramePr>
        <p:xfrm>
          <a:off x="795528" y="2180522"/>
          <a:ext cx="6132892" cy="1718772"/>
        </p:xfrm>
        <a:graphic>
          <a:graphicData uri="http://schemas.openxmlformats.org/drawingml/2006/table">
            <a:tbl>
              <a:tblPr firstRow="1" bandRow="1">
                <a:tableStyleId>{22838BEF-8BB2-4498-84A7-C5851F593DF1}</a:tableStyleId>
              </a:tblPr>
              <a:tblGrid>
                <a:gridCol w="6132892">
                  <a:extLst>
                    <a:ext uri="{9D8B030D-6E8A-4147-A177-3AD203B41FA5}">
                      <a16:colId xmlns:a16="http://schemas.microsoft.com/office/drawing/2014/main" val="2041831815"/>
                    </a:ext>
                  </a:extLst>
                </a:gridCol>
              </a:tblGrid>
              <a:tr h="300628">
                <a:tc>
                  <a:txBody>
                    <a:bodyPr/>
                    <a:lstStyle/>
                    <a:p>
                      <a:r>
                        <a:rPr lang="en-US" sz="1300" b="1" dirty="0">
                          <a:solidFill>
                            <a:schemeClr val="tx1"/>
                          </a:solidFill>
                          <a:latin typeface="+mn-lt"/>
                        </a:rPr>
                        <a:t>Theme: Cultural Humility</a:t>
                      </a:r>
                    </a:p>
                  </a:txBody>
                  <a:tcPr marL="97536" marR="97536" marT="48006" marB="48006"/>
                </a:tc>
                <a:extLst>
                  <a:ext uri="{0D108BD9-81ED-4DB2-BD59-A6C34878D82A}">
                    <a16:rowId xmlns:a16="http://schemas.microsoft.com/office/drawing/2014/main" val="72925292"/>
                  </a:ext>
                </a:extLst>
              </a:tr>
              <a:tr h="1418144">
                <a:tc>
                  <a:txBody>
                    <a:bodyPr/>
                    <a:lstStyle/>
                    <a:p>
                      <a:pPr marL="0" indent="0">
                        <a:buFont typeface="Arial" panose="020B0604020202020204" pitchFamily="34" charset="0"/>
                        <a:buNone/>
                      </a:pPr>
                      <a:r>
                        <a:rPr lang="en-US" sz="1200" dirty="0"/>
                        <a:t>Obtain an overview of cultural humility; recognize the importance of honoring and incorporating children’s cultural identity and respecting families from varying races, religions, ethnicities, and economic statuses; openness to a child’s sexual orientation and gender identity and expression; able to view these differences from a strengths based perspective; strategies for parents who are fostering or adopting to respect as well as navigate differences in values from the children and families; acknowledge imbalances of power and inequities. </a:t>
                      </a:r>
                    </a:p>
                  </a:txBody>
                  <a:tcPr marL="97536" marR="97536" marT="48006" marB="48006"/>
                </a:tc>
                <a:extLst>
                  <a:ext uri="{0D108BD9-81ED-4DB2-BD59-A6C34878D82A}">
                    <a16:rowId xmlns:a16="http://schemas.microsoft.com/office/drawing/2014/main" val="2262000146"/>
                  </a:ext>
                </a:extLst>
              </a:tr>
            </a:tbl>
          </a:graphicData>
        </a:graphic>
      </p:graphicFrame>
    </p:spTree>
    <p:extLst>
      <p:ext uri="{BB962C8B-B14F-4D97-AF65-F5344CB8AC3E}">
        <p14:creationId xmlns:p14="http://schemas.microsoft.com/office/powerpoint/2010/main" val="62463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otes Placeholder 13">
            <a:extLst>
              <a:ext uri="{FF2B5EF4-FFF2-40B4-BE49-F238E27FC236}">
                <a16:creationId xmlns:a16="http://schemas.microsoft.com/office/drawing/2014/main" id="{CBC7F420-C76F-42D3-9134-2A3F1373AAFB}"/>
              </a:ext>
            </a:extLst>
          </p:cNvPr>
          <p:cNvSpPr>
            <a:spLocks noGrp="1"/>
          </p:cNvSpPr>
          <p:nvPr>
            <p:ph type="body" idx="1"/>
          </p:nvPr>
        </p:nvSpPr>
        <p:spPr>
          <a:xfrm>
            <a:off x="807742" y="1219203"/>
            <a:ext cx="5852160" cy="7992255"/>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slide shows a suggested agenda and timing for this theme. Before the session, please review this agenda and incorporate it into your overall agenda for this and any other themes you are conducting along with it.</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five sections. This content is based on approximately 1 hour of classroom material.</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CLASS</a:t>
            </a: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81140" indent="-181140">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81140" indent="-181140">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81140" indent="-181140">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5</a:t>
            </a:fld>
            <a:endParaRPr lang="en-US" dirty="0"/>
          </a:p>
        </p:txBody>
      </p:sp>
      <p:sp>
        <p:nvSpPr>
          <p:cNvPr id="5" name="Notes Placeholder 8">
            <a:extLst>
              <a:ext uri="{FF2B5EF4-FFF2-40B4-BE49-F238E27FC236}">
                <a16:creationId xmlns:a16="http://schemas.microsoft.com/office/drawing/2014/main" id="{0F8F39C1-EC2A-4114-A6E5-15B2EE699C01}"/>
              </a:ext>
            </a:extLst>
          </p:cNvPr>
          <p:cNvSpPr txBox="1">
            <a:spLocks/>
          </p:cNvSpPr>
          <p:nvPr/>
        </p:nvSpPr>
        <p:spPr>
          <a:xfrm>
            <a:off x="731521" y="1200151"/>
            <a:ext cx="5852160" cy="7200900"/>
          </a:xfrm>
          <a:prstGeom prst="rect">
            <a:avLst/>
          </a:prstGeom>
        </p:spPr>
        <p:txBody>
          <a:bodyPr vert="horz" lIns="96633" tIns="48317" rIns="96633" bIns="48317" rtlCol="0"/>
          <a:lst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solidFill>
                <a:srgbClr val="000000"/>
              </a:solidFill>
              <a:latin typeface="Calibri" panose="020F0502020204030204" pitchFamily="34" charset="0"/>
            </a:endParaRPr>
          </a:p>
        </p:txBody>
      </p:sp>
      <p:sp>
        <p:nvSpPr>
          <p:cNvPr id="6" name="Rectangle 5">
            <a:extLst>
              <a:ext uri="{FF2B5EF4-FFF2-40B4-BE49-F238E27FC236}">
                <a16:creationId xmlns:a16="http://schemas.microsoft.com/office/drawing/2014/main" id="{3AC83021-B06E-406A-9586-7B10814EEC11}"/>
              </a:ext>
            </a:extLst>
          </p:cNvPr>
          <p:cNvSpPr/>
          <p:nvPr/>
        </p:nvSpPr>
        <p:spPr>
          <a:xfrm>
            <a:off x="731521" y="692339"/>
            <a:ext cx="3599996" cy="374577"/>
          </a:xfrm>
          <a:prstGeom prst="rect">
            <a:avLst/>
          </a:prstGeom>
        </p:spPr>
        <p:txBody>
          <a:bodyPr wrap="none" lIns="96633" tIns="48317" rIns="96633" bIns="48317">
            <a:spAutoFit/>
          </a:bodyPr>
          <a:lstStyle/>
          <a:p>
            <a:r>
              <a:rPr lang="en-US" dirty="0">
                <a:solidFill>
                  <a:srgbClr val="183250"/>
                </a:solidFill>
                <a:latin typeface="Arial Rounded MT Bold" panose="020F0704030504030204" pitchFamily="34" charset="77"/>
              </a:rPr>
              <a:t>SUGGESTED THEME AGENDA</a:t>
            </a:r>
          </a:p>
        </p:txBody>
      </p:sp>
      <p:graphicFrame>
        <p:nvGraphicFramePr>
          <p:cNvPr id="10" name="Table 9">
            <a:extLst>
              <a:ext uri="{FF2B5EF4-FFF2-40B4-BE49-F238E27FC236}">
                <a16:creationId xmlns:a16="http://schemas.microsoft.com/office/drawing/2014/main" id="{5068164D-75B3-4406-A5EC-00CEC78F7160}"/>
              </a:ext>
            </a:extLst>
          </p:cNvPr>
          <p:cNvGraphicFramePr>
            <a:graphicFrameLocks/>
          </p:cNvGraphicFramePr>
          <p:nvPr>
            <p:extLst>
              <p:ext uri="{D42A27DB-BD31-4B8C-83A1-F6EECF244321}">
                <p14:modId xmlns:p14="http://schemas.microsoft.com/office/powerpoint/2010/main" val="4249223874"/>
              </p:ext>
            </p:extLst>
          </p:nvPr>
        </p:nvGraphicFramePr>
        <p:xfrm>
          <a:off x="831836" y="2879770"/>
          <a:ext cx="5803973" cy="2061372"/>
        </p:xfrm>
        <a:graphic>
          <a:graphicData uri="http://schemas.openxmlformats.org/drawingml/2006/table">
            <a:tbl>
              <a:tblPr firstRow="1" bandRow="1">
                <a:tableStyleId>{22838BEF-8BB2-4498-84A7-C5851F593DF1}</a:tableStyleId>
              </a:tblPr>
              <a:tblGrid>
                <a:gridCol w="1376739">
                  <a:extLst>
                    <a:ext uri="{9D8B030D-6E8A-4147-A177-3AD203B41FA5}">
                      <a16:colId xmlns:a16="http://schemas.microsoft.com/office/drawing/2014/main" val="2179853046"/>
                    </a:ext>
                  </a:extLst>
                </a:gridCol>
                <a:gridCol w="4427234">
                  <a:extLst>
                    <a:ext uri="{9D8B030D-6E8A-4147-A177-3AD203B41FA5}">
                      <a16:colId xmlns:a16="http://schemas.microsoft.com/office/drawing/2014/main" val="3069621994"/>
                    </a:ext>
                  </a:extLst>
                </a:gridCol>
              </a:tblGrid>
              <a:tr h="473764">
                <a:tc>
                  <a:txBody>
                    <a:bodyPr/>
                    <a:lstStyle/>
                    <a:p>
                      <a:r>
                        <a:rPr lang="en-US" sz="1200" b="0" dirty="0"/>
                        <a:t>Prior to the Session start time</a:t>
                      </a:r>
                    </a:p>
                  </a:txBody>
                  <a:tcPr marL="97536" marR="97536" marT="48006" marB="48006"/>
                </a:tc>
                <a:tc>
                  <a:txBody>
                    <a:bodyPr/>
                    <a:lstStyle/>
                    <a:p>
                      <a:r>
                        <a:rPr lang="en-US" sz="1200" b="0" dirty="0"/>
                        <a:t>Color Wheel of Emotions exercise</a:t>
                      </a:r>
                    </a:p>
                  </a:txBody>
                  <a:tcPr marL="97536" marR="97536" marT="48006" marB="48006"/>
                </a:tc>
                <a:extLst>
                  <a:ext uri="{0D108BD9-81ED-4DB2-BD59-A6C34878D82A}">
                    <a16:rowId xmlns:a16="http://schemas.microsoft.com/office/drawing/2014/main" val="12709079"/>
                  </a:ext>
                </a:extLst>
              </a:tr>
              <a:tr h="448056">
                <a:tc>
                  <a:txBody>
                    <a:bodyPr/>
                    <a:lstStyle/>
                    <a:p>
                      <a:pPr marL="0" algn="l" defTabSz="914400" rtl="0" eaLnBrk="1" latinLnBrk="0" hangingPunct="1"/>
                      <a:r>
                        <a:rPr lang="en-US" sz="1200" b="0" kern="1200" dirty="0">
                          <a:solidFill>
                            <a:schemeClr val="dk1"/>
                          </a:solidFill>
                          <a:latin typeface="+mn-lt"/>
                          <a:ea typeface="+mn-ea"/>
                          <a:cs typeface="+mn-cs"/>
                        </a:rPr>
                        <a:t>5 minutes</a:t>
                      </a:r>
                    </a:p>
                  </a:txBody>
                  <a:tcPr marL="97536" marR="97536" marT="48006" marB="48006"/>
                </a:tc>
                <a:tc>
                  <a:txBody>
                    <a:bodyPr/>
                    <a:lstStyle/>
                    <a:p>
                      <a:pPr marL="0" algn="l" defTabSz="914400" rtl="0" eaLnBrk="1" latinLnBrk="0" hangingPunct="1"/>
                      <a:r>
                        <a:rPr lang="en-US" sz="1200" b="0" kern="1200" dirty="0">
                          <a:solidFill>
                            <a:schemeClr val="dk1"/>
                          </a:solidFill>
                          <a:latin typeface="+mn-lt"/>
                          <a:ea typeface="+mn-ea"/>
                          <a:cs typeface="+mn-cs"/>
                        </a:rPr>
                        <a:t>Section 1: Introduction: Cultural Humility</a:t>
                      </a:r>
                    </a:p>
                  </a:txBody>
                  <a:tcPr marL="97536" marR="97536" marT="48006" marB="48006"/>
                </a:tc>
                <a:extLst>
                  <a:ext uri="{0D108BD9-81ED-4DB2-BD59-A6C34878D82A}">
                    <a16:rowId xmlns:a16="http://schemas.microsoft.com/office/drawing/2014/main" val="235620429"/>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20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2: How are Identity and Culture Connected? </a:t>
                      </a:r>
                    </a:p>
                  </a:txBody>
                  <a:tcPr marL="97536" marR="97536" marT="48006" marB="48006"/>
                </a:tc>
                <a:extLst>
                  <a:ext uri="{0D108BD9-81ED-4DB2-BD59-A6C34878D82A}">
                    <a16:rowId xmlns:a16="http://schemas.microsoft.com/office/drawing/2014/main" val="1637158076"/>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10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3: Experiences and Expectations</a:t>
                      </a:r>
                    </a:p>
                  </a:txBody>
                  <a:tcPr marL="97536" marR="97536" marT="48006" marB="48006"/>
                </a:tc>
                <a:extLst>
                  <a:ext uri="{0D108BD9-81ED-4DB2-BD59-A6C34878D82A}">
                    <a16:rowId xmlns:a16="http://schemas.microsoft.com/office/drawing/2014/main" val="2410713331"/>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20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4: Practicing Cultural Humility</a:t>
                      </a:r>
                    </a:p>
                  </a:txBody>
                  <a:tcPr marL="97536" marR="97536" marT="48006" marB="48006"/>
                </a:tc>
                <a:extLst>
                  <a:ext uri="{0D108BD9-81ED-4DB2-BD59-A6C34878D82A}">
                    <a16:rowId xmlns:a16="http://schemas.microsoft.com/office/drawing/2014/main" val="115365606"/>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5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5: Wrap-Up</a:t>
                      </a:r>
                    </a:p>
                  </a:txBody>
                  <a:tcPr marL="97536" marR="97536" marT="48006" marB="48006"/>
                </a:tc>
                <a:extLst>
                  <a:ext uri="{0D108BD9-81ED-4DB2-BD59-A6C34878D82A}">
                    <a16:rowId xmlns:a16="http://schemas.microsoft.com/office/drawing/2014/main" val="710922214"/>
                  </a:ext>
                </a:extLst>
              </a:tr>
            </a:tbl>
          </a:graphicData>
        </a:graphic>
      </p:graphicFrame>
    </p:spTree>
    <p:extLst>
      <p:ext uri="{BB962C8B-B14F-4D97-AF65-F5344CB8AC3E}">
        <p14:creationId xmlns:p14="http://schemas.microsoft.com/office/powerpoint/2010/main" val="51932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235099"/>
          </a:xfrm>
        </p:spPr>
        <p:txBody>
          <a:bodyPr/>
          <a:lstStyle/>
          <a:p>
            <a:pPr>
              <a:defRPr/>
            </a:pPr>
            <a:r>
              <a:rPr lang="en-US" b="1" dirty="0">
                <a:solidFill>
                  <a:srgbClr val="000000"/>
                </a:solidFill>
                <a:latin typeface="Calibri" panose="020F0502020204030204" pitchFamily="34" charset="0"/>
              </a:rPr>
              <a:t>FACILITATOR'S NOTE</a:t>
            </a:r>
            <a:r>
              <a:rPr lang="en-US" dirty="0">
                <a:solidFill>
                  <a:srgbClr val="000000"/>
                </a:solidFill>
                <a:latin typeface="Calibri" panose="020F0502020204030204" pitchFamily="34" charset="0"/>
              </a:rPr>
              <a:t> </a:t>
            </a:r>
          </a:p>
          <a:p>
            <a:pPr>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endParaRPr lang="en-US" b="1" dirty="0">
              <a:solidFill>
                <a:srgbClr val="000000"/>
              </a:solidFill>
              <a:latin typeface="Calibri" panose="020F050202020403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A4D4FF90-BBA9-0441-A845-A77742F0EB79}"/>
              </a:ext>
            </a:extLst>
          </p:cNvPr>
          <p:cNvSpPr>
            <a:spLocks noGrp="1"/>
          </p:cNvSpPr>
          <p:nvPr>
            <p:ph type="sldNum" sz="quarter" idx="5"/>
          </p:nvPr>
        </p:nvSpPr>
        <p:spPr>
          <a:xfrm>
            <a:off x="6828980" y="9119475"/>
            <a:ext cx="484529" cy="481726"/>
          </a:xfrm>
          <a:prstGeom prst="rect">
            <a:avLst/>
          </a:prstGeom>
        </p:spPr>
        <p:txBody>
          <a:bodyPr vert="horz" lIns="96633" tIns="48317" rIns="96633" bIns="48317" rtlCol="0" anchor="ctr" anchorCtr="0"/>
          <a:lstStyle>
            <a:lvl1pPr algn="ctr">
              <a:defRPr sz="1100">
                <a:solidFill>
                  <a:schemeClr val="bg1"/>
                </a:solidFill>
              </a:defRPr>
            </a:lvl1pPr>
          </a:lstStyle>
          <a:p>
            <a:fld id="{3B90169C-AFAA-4B3F-91CC-5EC03E22AE25}" type="slidenum">
              <a:rPr lang="en-US" smtClean="0"/>
              <a:pPr/>
              <a:t>6</a:t>
            </a:fld>
            <a:endParaRPr lang="en-US" dirty="0"/>
          </a:p>
        </p:txBody>
      </p:sp>
    </p:spTree>
    <p:extLst>
      <p:ext uri="{BB962C8B-B14F-4D97-AF65-F5344CB8AC3E}">
        <p14:creationId xmlns:p14="http://schemas.microsoft.com/office/powerpoint/2010/main" val="145171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theme.</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Cultural Humility theme.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7</a:t>
            </a:fld>
            <a:endParaRPr lang="en-US" dirty="0"/>
          </a:p>
        </p:txBody>
      </p:sp>
      <p:sp>
        <p:nvSpPr>
          <p:cNvPr id="7" name="Slide Number Placeholder 6">
            <a:extLst>
              <a:ext uri="{FF2B5EF4-FFF2-40B4-BE49-F238E27FC236}">
                <a16:creationId xmlns:a16="http://schemas.microsoft.com/office/drawing/2014/main" id="{03052C4B-B221-6C4B-A61F-26592927948A}"/>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7</a:t>
            </a:fld>
            <a:endParaRPr lang="en-US" dirty="0"/>
          </a:p>
        </p:txBody>
      </p:sp>
    </p:spTree>
    <p:extLst>
      <p:ext uri="{BB962C8B-B14F-4D97-AF65-F5344CB8AC3E}">
        <p14:creationId xmlns:p14="http://schemas.microsoft.com/office/powerpoint/2010/main" val="368305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00100"/>
            <a:ext cx="4114800" cy="30861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 opening quote slide should only be used for the first theme of the day. If combining several themes together on one day, the opening quote slide would only be shown after the Color Wheel at the beginning of </a:t>
            </a:r>
            <a:r>
              <a:rPr lang="en-US" kern="1200" dirty="0">
                <a:solidFill>
                  <a:srgbClr val="000000"/>
                </a:solidFill>
                <a:latin typeface="Calibri" panose="020F0502020204030204" pitchFamily="34" charset="0"/>
                <a:ea typeface="+mn-ea"/>
                <a:cs typeface="Arial" panose="020B0604020202020204" pitchFamily="34" charset="0"/>
              </a:rPr>
              <a:t>the first theme</a:t>
            </a:r>
            <a:r>
              <a:rPr lang="en-US" kern="1200" dirty="0">
                <a:solidFill>
                  <a:srgbClr val="000000"/>
                </a:solidFill>
                <a:effectLst/>
                <a:latin typeface="Calibri" panose="020F0502020204030204" pitchFamily="34" charset="0"/>
                <a:ea typeface="+mn-ea"/>
                <a:cs typeface="Arial" panose="020B0604020202020204" pitchFamily="34" charset="0"/>
              </a:rPr>
              <a:t>. 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 are excited to share this lesson with all of you today. We are going to start with Cultural Humility. As the slide states, this information will help to develop your capacity to support children and families. This type of parenting will require continuous learning</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So,</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let’s</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solidFill>
                  <a:srgbClr val="000000"/>
                </a:solidFill>
                <a:effectLst/>
                <a:latin typeface="Calibri" panose="020F0502020204030204" pitchFamily="34" charset="0"/>
                <a:ea typeface="+mn-ea"/>
                <a:cs typeface="Arial" panose="020B0604020202020204" pitchFamily="34" charset="0"/>
              </a:rPr>
              <a:t>dive </a:t>
            </a:r>
            <a:r>
              <a:rPr lang="en-US" kern="1200" dirty="0">
                <a:solidFill>
                  <a:srgbClr val="000000"/>
                </a:solidFill>
                <a:effectLst/>
                <a:latin typeface="Calibri" panose="020F0502020204030204" pitchFamily="34" charset="0"/>
                <a:ea typeface="+mn-ea"/>
                <a:cs typeface="Arial" panose="020B0604020202020204" pitchFamily="34" charset="0"/>
              </a:rPr>
              <a:t>in and see what important information we have to share with you today. </a:t>
            </a:r>
          </a:p>
          <a:p>
            <a:endParaRPr lang="en-US" b="1"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a:xfrm>
            <a:off x="3884613" y="8685214"/>
            <a:ext cx="2971800" cy="458787"/>
          </a:xfrm>
          <a:prstGeom prst="rect">
            <a:avLst/>
          </a:prstGeom>
        </p:spPr>
        <p:txBody>
          <a:bodyPr/>
          <a:lstStyle/>
          <a:p>
            <a:fld id="{3B90169C-AFAA-4B3F-91CC-5EC03E22AE25}" type="slidenum">
              <a:rPr lang="en-US" smtClean="0"/>
              <a:t>8</a:t>
            </a:fld>
            <a:endParaRPr lang="en-US" dirty="0"/>
          </a:p>
        </p:txBody>
      </p:sp>
      <p:sp>
        <p:nvSpPr>
          <p:cNvPr id="7" name="Slide Number Placeholder 6">
            <a:extLst>
              <a:ext uri="{FF2B5EF4-FFF2-40B4-BE49-F238E27FC236}">
                <a16:creationId xmlns:a16="http://schemas.microsoft.com/office/drawing/2014/main" id="{830566B2-051D-D348-8B55-5D2F344B460E}"/>
              </a:ext>
            </a:extLst>
          </p:cNvPr>
          <p:cNvSpPr txBox="1">
            <a:spLocks/>
          </p:cNvSpPr>
          <p:nvPr/>
        </p:nvSpPr>
        <p:spPr>
          <a:xfrm>
            <a:off x="6402168" y="8685214"/>
            <a:ext cx="454246" cy="458787"/>
          </a:xfrm>
          <a:prstGeom prst="rect">
            <a:avLst/>
          </a:prstGeom>
        </p:spPr>
        <p:txBody>
          <a:bodyPr vert="horz" lIns="91413" tIns="45707" rIns="91413" bIns="4570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4141172"/>
          </a:xfrm>
        </p:spPr>
        <p:txBody>
          <a:bodyPr/>
          <a:lstStyle/>
          <a:p>
            <a:pPr lvl="0">
              <a:defRPr/>
            </a:pPr>
            <a:r>
              <a:rPr lang="en-US" b="1" dirty="0">
                <a:solidFill>
                  <a:srgbClr val="000000"/>
                </a:solidFill>
                <a:latin typeface="Calibri" panose="020F0502020204030204" pitchFamily="34" charset="0"/>
              </a:rPr>
              <a:t>FACILITATOR’S NOTE</a:t>
            </a:r>
          </a:p>
          <a:p>
            <a:pPr lvl="0">
              <a:defRPr/>
            </a:pPr>
            <a:r>
              <a:rPr lang="en-US" dirty="0">
                <a:latin typeface="Calibri" panose="020F0502020204030204" pitchFamily="34" charset="0"/>
              </a:rPr>
              <a:t>We know that people generally feel most comfortable with what is familiar. At any time in this theme, participants may become uncomfortable or start to disconnect. Pause any time it seems needed to acknowledge discomfort and thank them for staying present and open. Reinforce how children in foster care or who are adopted often live their lives with a sense of discomfort </a:t>
            </a:r>
            <a:r>
              <a:rPr lang="en-US" dirty="0">
                <a:effectLst/>
                <a:latin typeface="Calibri" panose="020F0502020204030204" pitchFamily="34" charset="0"/>
                <a:ea typeface="Calibri" panose="020F0502020204030204" pitchFamily="34" charset="0"/>
                <a:cs typeface="Times New Roman" panose="02020603050405020304" pitchFamily="18" charset="0"/>
              </a:rPr>
              <a:t>related to issues of identity and culture </a:t>
            </a:r>
            <a:r>
              <a:rPr lang="en-US" dirty="0">
                <a:latin typeface="Calibri" panose="020F0502020204030204" pitchFamily="34" charset="0"/>
              </a:rPr>
              <a:t>as well, which is why we are all working so hard to understand what they need.</a:t>
            </a:r>
            <a:endParaRPr lang="en-US" kern="1200" dirty="0">
              <a:effectLst/>
              <a:latin typeface="Calibri" panose="020F0502020204030204" pitchFamily="34" charset="0"/>
              <a:ea typeface="+mn-ea"/>
              <a:cs typeface="Arial" panose="020B0604020202020204" pitchFamily="34" charset="0"/>
            </a:endParaRPr>
          </a:p>
          <a:p>
            <a:pPr defTabSz="914131">
              <a:defRPr/>
            </a:pPr>
            <a:endParaRPr lang="en-US" b="1" dirty="0">
              <a:solidFill>
                <a:srgbClr val="000000"/>
              </a:solidFill>
              <a:latin typeface="Calibri" panose="020F0502020204030204" pitchFamily="34" charset="0"/>
            </a:endParaRPr>
          </a:p>
          <a:p>
            <a:pPr defTabSz="914131">
              <a:defRPr/>
            </a:pPr>
            <a:r>
              <a:rPr lang="en-US" b="1" dirty="0">
                <a:solidFill>
                  <a:srgbClr val="000000"/>
                </a:solidFill>
                <a:latin typeface="Calibri" panose="020F0502020204030204" pitchFamily="34" charset="0"/>
              </a:rPr>
              <a:t>PARAPHRASE</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0" kern="1200" dirty="0">
                <a:solidFill>
                  <a:srgbClr val="000000"/>
                </a:solidFill>
                <a:effectLst/>
                <a:latin typeface="Calibri" panose="020F0502020204030204" pitchFamily="34" charset="0"/>
                <a:ea typeface="+mn-ea"/>
                <a:cs typeface="+mn-cs"/>
              </a:rPr>
              <a:t>This theme focuses on the importance of identity, culture, and cultural humility.</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All children have certain core needs in common when they come to your home. </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They </a:t>
            </a:r>
            <a:r>
              <a:rPr lang="en-US" dirty="0">
                <a:latin typeface="Calibri" panose="020F0502020204030204" pitchFamily="34" charset="0"/>
              </a:rPr>
              <a:t>need to feel safe and valued, and to feel a sense of belonging.</a:t>
            </a:r>
            <a:endParaRPr lang="en-US" b="1" strike="sngStrike" kern="1200" dirty="0">
              <a:solidFill>
                <a:srgbClr val="FF0000"/>
              </a:solidFill>
              <a:effectLst/>
              <a:latin typeface="Calibri" panose="020F0502020204030204" pitchFamily="34" charset="0"/>
            </a:endParaRPr>
          </a:p>
          <a:p>
            <a:pPr marL="176621" indent="-176621">
              <a:buFont typeface="Arial" panose="020B0604020202020204" pitchFamily="34" charset="0"/>
              <a:buChar char="•"/>
            </a:pPr>
            <a:r>
              <a:rPr lang="en-US" dirty="0">
                <a:latin typeface="Calibri" panose="020F0502020204030204" pitchFamily="34" charset="0"/>
              </a:rPr>
              <a:t>Even when</a:t>
            </a:r>
            <a:r>
              <a:rPr lang="en-US" kern="1200" dirty="0">
                <a:effectLst/>
                <a:latin typeface="Calibri" panose="020F0502020204030204" pitchFamily="34" charset="0"/>
                <a:ea typeface="+mn-ea"/>
                <a:cs typeface="Arial" panose="020B0604020202020204" pitchFamily="34" charset="0"/>
              </a:rPr>
              <a:t> their basic needs are met,</a:t>
            </a:r>
            <a:r>
              <a:rPr lang="en-US" b="1" dirty="0">
                <a:solidFill>
                  <a:srgbClr val="FF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children may continue to feel</a:t>
            </a:r>
            <a:r>
              <a:rPr lang="en-US" b="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a</a:t>
            </a:r>
            <a:r>
              <a:rPr lang="en-US" kern="1200" dirty="0">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lack </a:t>
            </a:r>
            <a:r>
              <a:rPr lang="en-US" u="none" kern="1200" dirty="0">
                <a:solidFill>
                  <a:srgbClr val="000000"/>
                </a:solidFill>
                <a:effectLst/>
                <a:latin typeface="Calibri" panose="020F0502020204030204" pitchFamily="34" charset="0"/>
                <a:ea typeface="+mn-ea"/>
                <a:cs typeface="Arial" panose="020B0604020202020204" pitchFamily="34" charset="0"/>
              </a:rPr>
              <a:t>of belonging. </a:t>
            </a:r>
            <a:r>
              <a:rPr lang="en-US" dirty="0">
                <a:solidFill>
                  <a:srgbClr val="000000"/>
                </a:solidFill>
                <a:latin typeface="Calibri" panose="020F0502020204030204" pitchFamily="34" charset="0"/>
              </a:rPr>
              <a:t>Children need to feel supported in staying connected with people, places, and things that they care about, while also helping them to adjust to what is currently happening in their lives. </a:t>
            </a:r>
            <a:r>
              <a:rPr lang="en-US" u="none" dirty="0">
                <a:solidFill>
                  <a:srgbClr val="000000"/>
                </a:solidFill>
                <a:latin typeface="Calibri" panose="020F0502020204030204" pitchFamily="34" charset="0"/>
              </a:rPr>
              <a:t>They may need our h</a:t>
            </a:r>
            <a:r>
              <a:rPr lang="en-US" dirty="0">
                <a:solidFill>
                  <a:srgbClr val="000000"/>
                </a:solidFill>
                <a:latin typeface="Calibri" panose="020F0502020204030204" pitchFamily="34" charset="0"/>
              </a:rPr>
              <a:t>elp in talking about and</a:t>
            </a:r>
            <a:r>
              <a:rPr lang="en-US" kern="1200" dirty="0">
                <a:solidFill>
                  <a:srgbClr val="000000"/>
                </a:solidFill>
                <a:effectLst/>
                <a:latin typeface="Calibri" panose="020F0502020204030204" pitchFamily="34" charset="0"/>
                <a:ea typeface="+mn-ea"/>
                <a:cs typeface="Arial" panose="020B0604020202020204" pitchFamily="34" charset="0"/>
              </a:rPr>
              <a:t> making sense of it all.  </a:t>
            </a:r>
          </a:p>
          <a:p>
            <a:pPr marL="176621" indent="-176621">
              <a:buFont typeface="Arial" panose="020B0604020202020204" pitchFamily="34" charset="0"/>
              <a:buChar char="•"/>
            </a:pPr>
            <a:r>
              <a:rPr lang="en-US" dirty="0">
                <a:latin typeface="Calibri" panose="020F0502020204030204" pitchFamily="34" charset="0"/>
              </a:rPr>
              <a:t>Children may feel </a:t>
            </a:r>
            <a:r>
              <a:rPr lang="en-US" kern="1200" dirty="0">
                <a:solidFill>
                  <a:srgbClr val="000000"/>
                </a:solidFill>
                <a:effectLst/>
                <a:latin typeface="Calibri" panose="020F0502020204030204" pitchFamily="34" charset="0"/>
                <a:ea typeface="+mn-ea"/>
                <a:cs typeface="Arial" panose="020B0604020202020204" pitchFamily="34" charset="0"/>
              </a:rPr>
              <a:t>overwhelmed </a:t>
            </a:r>
            <a:r>
              <a:rPr lang="en-US" dirty="0">
                <a:latin typeface="Calibri" panose="020F0502020204030204" pitchFamily="34" charset="0"/>
              </a:rPr>
              <a:t>in their new environments even when they are safe</a:t>
            </a:r>
            <a:r>
              <a:rPr lang="en-US" b="1" dirty="0">
                <a:solidFill>
                  <a:srgbClr val="183250"/>
                </a:solidFill>
                <a:latin typeface="Calibri" panose="020F0502020204030204" pitchFamily="34" charset="0"/>
              </a:rPr>
              <a:t>.</a:t>
            </a:r>
            <a:r>
              <a:rPr lang="en-US" b="1"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They will need the support of caring adults to sort out confusing emotions connected with loss, </a:t>
            </a:r>
            <a:r>
              <a:rPr lang="en-US" dirty="0">
                <a:solidFill>
                  <a:srgbClr val="000000"/>
                </a:solidFill>
                <a:latin typeface="Calibri" panose="020F0502020204030204" pitchFamily="34" charset="0"/>
              </a:rPr>
              <a:t>divided loyalties</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kern="1200" dirty="0">
                <a:effectLst/>
                <a:latin typeface="Calibri" panose="020F0502020204030204" pitchFamily="34" charset="0"/>
                <a:ea typeface="+mn-ea"/>
                <a:cs typeface="Arial" panose="020B0604020202020204" pitchFamily="34" charset="0"/>
              </a:rPr>
              <a:t>and</a:t>
            </a:r>
            <a:r>
              <a:rPr lang="en-US" b="1" kern="1200" dirty="0">
                <a:solidFill>
                  <a:srgbClr val="FF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guilt</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Parents need to talk openly with children about these confusing feelings, and parents may need to </a:t>
            </a:r>
            <a:r>
              <a:rPr lang="en-US" dirty="0">
                <a:solidFill>
                  <a:srgbClr val="000000"/>
                </a:solidFill>
                <a:latin typeface="Calibri" panose="020F0502020204030204" pitchFamily="34" charset="0"/>
              </a:rPr>
              <a:t>strengthen</a:t>
            </a:r>
            <a:r>
              <a:rPr lang="en-US" kern="1200" dirty="0">
                <a:solidFill>
                  <a:srgbClr val="000000"/>
                </a:solidFill>
                <a:effectLst/>
                <a:latin typeface="Calibri" panose="020F0502020204030204" pitchFamily="34" charset="0"/>
                <a:ea typeface="+mn-ea"/>
                <a:cs typeface="Arial" panose="020B0604020202020204" pitchFamily="34" charset="0"/>
              </a:rPr>
              <a:t> skills </a:t>
            </a:r>
            <a:r>
              <a:rPr lang="en-US" dirty="0">
                <a:solidFill>
                  <a:srgbClr val="000000"/>
                </a:solidFill>
                <a:latin typeface="Calibri" panose="020F0502020204030204" pitchFamily="34" charset="0"/>
              </a:rPr>
              <a:t>in knowing how to</a:t>
            </a:r>
            <a:r>
              <a:rPr lang="en-US" kern="1200" dirty="0">
                <a:solidFill>
                  <a:srgbClr val="000000"/>
                </a:solidFill>
                <a:effectLst/>
                <a:latin typeface="Calibri" panose="020F0502020204030204" pitchFamily="34" charset="0"/>
                <a:ea typeface="+mn-ea"/>
                <a:cs typeface="Arial" panose="020B0604020202020204" pitchFamily="34" charset="0"/>
              </a:rPr>
              <a:t> help a child who feels they do not belong,</a:t>
            </a:r>
            <a:r>
              <a:rPr lang="en-US" dirty="0">
                <a:solidFill>
                  <a:srgbClr val="000000"/>
                </a:solidFill>
                <a:latin typeface="Calibri" panose="020F0502020204030204" pitchFamily="34" charset="0"/>
              </a:rPr>
              <a:t> begin to feel like they do belong.</a:t>
            </a:r>
            <a:r>
              <a:rPr lang="en-US" kern="1200" dirty="0">
                <a:solidFill>
                  <a:srgbClr val="000000"/>
                </a:solidFill>
                <a:effectLst/>
                <a:latin typeface="Calibri" panose="020F0502020204030204" pitchFamily="34" charset="0"/>
                <a:ea typeface="+mn-ea"/>
                <a:cs typeface="Arial" panose="020B0604020202020204" pitchFamily="34" charset="0"/>
              </a:rPr>
              <a:t> </a:t>
            </a:r>
          </a:p>
          <a:p>
            <a:pPr marL="176621" indent="-176621">
              <a:buFont typeface="Arial" panose="020B0604020202020204" pitchFamily="34" charset="0"/>
              <a:buChar char="•"/>
            </a:pPr>
            <a:r>
              <a:rPr lang="en-US" dirty="0">
                <a:latin typeface="Calibri" panose="020F0502020204030204" pitchFamily="34" charset="0"/>
              </a:rPr>
              <a:t>The children you parent may come from a different background or culture than yours. This will require parents who foster or adopt to be extra mindful of when the child needs support. For example, their p</a:t>
            </a:r>
            <a:r>
              <a:rPr lang="en-US" kern="1200" dirty="0">
                <a:effectLst/>
                <a:latin typeface="Calibri" panose="020F0502020204030204" pitchFamily="34" charset="0"/>
                <a:ea typeface="+mn-ea"/>
                <a:cs typeface="Arial" panose="020B0604020202020204" pitchFamily="34" charset="0"/>
              </a:rPr>
              <a:t>eers may see them as different, exclude, or bully them because of things like appearance, race/ethnicity, “foster child” status, sexual orientation, or because they had a first language other than English. </a:t>
            </a:r>
          </a:p>
          <a:p>
            <a:pPr lvl="0">
              <a:defRPr/>
            </a:pPr>
            <a:endParaRPr lang="en-US" b="1" dirty="0">
              <a:solidFill>
                <a:srgbClr val="000000"/>
              </a:solidFill>
              <a:latin typeface="Calibri" panose="020F0502020204030204" pitchFamily="34" charset="0"/>
            </a:endParaRPr>
          </a:p>
          <a:p>
            <a:endParaRPr lang="en-US" b="0"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9</a:t>
            </a:fld>
            <a:endParaRPr lang="en-US" dirty="0"/>
          </a:p>
        </p:txBody>
      </p:sp>
    </p:spTree>
    <p:extLst>
      <p:ext uri="{BB962C8B-B14F-4D97-AF65-F5344CB8AC3E}">
        <p14:creationId xmlns:p14="http://schemas.microsoft.com/office/powerpoint/2010/main" val="3975868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384799"/>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514600"/>
            <a:ext cx="6731456" cy="1828800"/>
          </a:xfrm>
        </p:spPr>
        <p:txBody>
          <a:bodyPr anchor="b"/>
          <a:lstStyle>
            <a:lvl1pPr algn="l">
              <a:defRPr sz="3150" cap="none"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a:srcRect l="881" t="34411" r="3607" b="23761"/>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rgbClr val="183250"/>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5/10/2022</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686003" y="550532"/>
            <a:ext cx="7722166" cy="1054394"/>
          </a:xfrm>
        </p:spPr>
        <p:txBody>
          <a:body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5/10/2022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5/10/2022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03470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93B-2BE0-9448-A901-C62514EB467F}"/>
              </a:ext>
            </a:extLst>
          </p:cNvPr>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01FE6DE-4927-614F-8762-E1C7FA243898}"/>
              </a:ext>
            </a:extLst>
          </p:cNvPr>
          <p:cNvSpPr>
            <a:spLocks noGrp="1"/>
          </p:cNvSpPr>
          <p:nvPr>
            <p:ph type="dt" sz="half" idx="10"/>
          </p:nvPr>
        </p:nvSpPr>
        <p:spPr/>
        <p:txBody>
          <a:bodyPr/>
          <a:lstStyle/>
          <a:p>
            <a:fld id="{4E05282C-4F37-834B-AEC1-CD0B849C1834}" type="datetime1">
              <a:rPr lang="en-US" smtClean="0">
                <a:solidFill>
                  <a:srgbClr val="1F497D"/>
                </a:solidFill>
              </a:rPr>
              <a:pPr/>
              <a:t>5/10/2022</a:t>
            </a:fld>
            <a:endParaRPr lang="en-US" dirty="0">
              <a:solidFill>
                <a:srgbClr val="1F497D"/>
              </a:solidFill>
            </a:endParaRPr>
          </a:p>
        </p:txBody>
      </p:sp>
      <p:sp>
        <p:nvSpPr>
          <p:cNvPr id="5" name="Rectangle 4">
            <a:extLst>
              <a:ext uri="{FF2B5EF4-FFF2-40B4-BE49-F238E27FC236}">
                <a16:creationId xmlns:a16="http://schemas.microsoft.com/office/drawing/2014/main" id="{05DD01E6-E3DF-114D-82F3-5F68E20AFC47}"/>
              </a:ext>
            </a:extLst>
          </p:cNvPr>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6" name="Picture 5">
            <a:extLst>
              <a:ext uri="{FF2B5EF4-FFF2-40B4-BE49-F238E27FC236}">
                <a16:creationId xmlns:a16="http://schemas.microsoft.com/office/drawing/2014/main" id="{42C6B316-B9F1-A741-BA81-AEC99253FA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sp>
        <p:nvSpPr>
          <p:cNvPr id="7" name="Slide Number Placeholder 5">
            <a:extLst>
              <a:ext uri="{FF2B5EF4-FFF2-40B4-BE49-F238E27FC236}">
                <a16:creationId xmlns:a16="http://schemas.microsoft.com/office/drawing/2014/main" id="{A09ECD12-86A7-8349-BC0A-C6C8AB29B1D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60942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chemeClr val="tx2">
                    <a:lumMod val="50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5/10/2022</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solidFill>
                  <a:schemeClr val="tx2">
                    <a:lumMod val="50000"/>
                  </a:schemeClr>
                </a:solidFill>
              </a:defRPr>
            </a:lvl1pPr>
          </a:lstStyle>
          <a:p>
            <a:r>
              <a:rPr lang="en-US" dirty="0"/>
              <a:t>Click to edit Master title style</a:t>
            </a:r>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5" name="Rectangle 14"/>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6665350" y="452438"/>
            <a:ext cx="2023037" cy="5942012"/>
          </a:xfrm>
          <a:prstGeom prst="rect">
            <a:avLst/>
          </a:prstGeom>
          <a:solidFill>
            <a:srgbClr val="18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2"/>
          </p:nvPr>
        </p:nvSpPr>
        <p:spPr>
          <a:xfrm>
            <a:off x="6853832" y="2297171"/>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14" name="Title 10"/>
          <p:cNvSpPr>
            <a:spLocks noGrp="1"/>
          </p:cNvSpPr>
          <p:nvPr>
            <p:ph type="title"/>
          </p:nvPr>
        </p:nvSpPr>
        <p:spPr>
          <a:xfrm>
            <a:off x="6853835" y="614547"/>
            <a:ext cx="1675660" cy="1673352"/>
          </a:xfrm>
        </p:spPr>
        <p:txBody>
          <a:bodyPr anchor="b"/>
          <a:lstStyle>
            <a:lvl1pPr algn="l">
              <a:defRPr sz="1500" spc="113" baseline="0">
                <a:solidFill>
                  <a:srgbClr val="FFFFFF"/>
                </a:solidFill>
              </a:defRPr>
            </a:lvl1pPr>
          </a:lstStyle>
          <a:p>
            <a:r>
              <a:rPr lang="en-US" dirty="0"/>
              <a:t>Click to edit Master title style</a:t>
            </a:r>
          </a:p>
        </p:txBody>
      </p:sp>
      <p:sp>
        <p:nvSpPr>
          <p:cNvPr id="15" name="Rectangle 14"/>
          <p:cNvSpPr/>
          <p:nvPr userDrawn="1"/>
        </p:nvSpPr>
        <p:spPr>
          <a:xfrm>
            <a:off x="8689755" y="6394210"/>
            <a:ext cx="454245" cy="463790"/>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Picture Placeholder 2"/>
          <p:cNvSpPr>
            <a:spLocks noGrp="1"/>
          </p:cNvSpPr>
          <p:nvPr>
            <p:ph type="pic" idx="1"/>
          </p:nvPr>
        </p:nvSpPr>
        <p:spPr>
          <a:xfrm>
            <a:off x="455612" y="461963"/>
            <a:ext cx="6117035" cy="5932488"/>
          </a:xfrm>
        </p:spPr>
        <p:txBody>
          <a:bodyPr anchor="ct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9" name="Slide Number Placeholder 5">
            <a:extLst>
              <a:ext uri="{FF2B5EF4-FFF2-40B4-BE49-F238E27FC236}">
                <a16:creationId xmlns:a16="http://schemas.microsoft.com/office/drawing/2014/main" id="{B7A3B706-F386-E641-AB4D-FB01DF1689A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820655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3406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044355" y="2750421"/>
            <a:ext cx="5932489" cy="1355574"/>
          </a:xfrm>
          <a:prstGeom prst="rect">
            <a:avLst/>
          </a:prstGeom>
        </p:spPr>
      </p:pic>
      <p:sp>
        <p:nvSpPr>
          <p:cNvPr id="2" name="Vertical Title 1"/>
          <p:cNvSpPr>
            <a:spLocks noGrp="1"/>
          </p:cNvSpPr>
          <p:nvPr>
            <p:ph type="title" orient="vert"/>
          </p:nvPr>
        </p:nvSpPr>
        <p:spPr>
          <a:xfrm>
            <a:off x="7427626" y="852903"/>
            <a:ext cx="1177329" cy="5282543"/>
          </a:xfrm>
        </p:spPr>
        <p:txBody>
          <a:bodyPr vert="eaVert"/>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461963"/>
            <a:ext cx="6597504" cy="5932487"/>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3" name="Slide Number Placeholder 5">
            <a:extLst>
              <a:ext uri="{FF2B5EF4-FFF2-40B4-BE49-F238E27FC236}">
                <a16:creationId xmlns:a16="http://schemas.microsoft.com/office/drawing/2014/main" id="{C309BC1B-6D72-5746-8F95-8514FB6037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136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9051"/>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9E1C47-BAA0-487A-B79F-79A34A35BBDE}"/>
              </a:ext>
            </a:extLst>
          </p:cNvPr>
          <p:cNvGrpSpPr/>
          <p:nvPr userDrawn="1"/>
        </p:nvGrpSpPr>
        <p:grpSpPr>
          <a:xfrm>
            <a:off x="448619" y="461961"/>
            <a:ext cx="8714450" cy="5931888"/>
            <a:chOff x="448619" y="461961"/>
            <a:chExt cx="8714450" cy="5931888"/>
          </a:xfrm>
        </p:grpSpPr>
        <p:pic>
          <p:nvPicPr>
            <p:cNvPr id="3" name="Picture 2">
              <a:extLst>
                <a:ext uri="{FF2B5EF4-FFF2-40B4-BE49-F238E27FC236}">
                  <a16:creationId xmlns:a16="http://schemas.microsoft.com/office/drawing/2014/main" id="{E32A5EA3-8641-4922-BD94-3C71E631B8F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7" t="14087" r="10926" b="21"/>
            <a:stretch/>
          </p:blipFill>
          <p:spPr bwMode="auto">
            <a:xfrm flipH="1">
              <a:off x="448619" y="461961"/>
              <a:ext cx="4285304" cy="29132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0057254-9220-4FA7-9C93-896C8B9D2426}"/>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366" t="2790" r="22895" b="20521"/>
            <a:stretch/>
          </p:blipFill>
          <p:spPr bwMode="auto">
            <a:xfrm>
              <a:off x="4843104" y="3478530"/>
              <a:ext cx="4318727" cy="2915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656836-5CA0-4407-96CC-E47FA310CA06}"/>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41" t="8235" r="5443"/>
            <a:stretch/>
          </p:blipFill>
          <p:spPr bwMode="auto">
            <a:xfrm>
              <a:off x="4843105" y="462691"/>
              <a:ext cx="4319964" cy="29132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31BC9A5-4926-4DF7-A8FE-80975189614A}"/>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5258" t="1422" r="2752" b="14912"/>
            <a:stretch/>
          </p:blipFill>
          <p:spPr bwMode="auto">
            <a:xfrm>
              <a:off x="448620" y="3478530"/>
              <a:ext cx="4285305" cy="2915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ADAAF50-EE28-4F99-B6AD-9D4D6706F51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p:blipFill>
          <p:spPr bwMode="auto">
            <a:xfrm>
              <a:off x="2929414" y="2140299"/>
              <a:ext cx="3653676" cy="2435784"/>
            </a:xfrm>
            <a:prstGeom prst="rect">
              <a:avLst/>
            </a:prstGeom>
            <a:noFill/>
            <a:ln w="101600">
              <a:solidFill>
                <a:schemeClr val="bg1"/>
              </a:solidFill>
            </a:ln>
            <a:extLst>
              <a:ext uri="{909E8E84-426E-40DD-AFC4-6F175D3DCCD1}">
                <a14:hiddenFill xmlns:a14="http://schemas.microsoft.com/office/drawing/2010/main">
                  <a:solidFill>
                    <a:srgbClr val="FFFFFF"/>
                  </a:solidFill>
                </a14:hiddenFill>
              </a:ext>
            </a:extLst>
          </p:spPr>
        </p:pic>
      </p:grpSp>
      <p:pic>
        <p:nvPicPr>
          <p:cNvPr id="15" name="Picture 14" descr="NTDC-Horizontal-Gradient-Light.png"/>
          <p:cNvPicPr>
            <a:picLocks noChangeAspect="1"/>
          </p:cNvPicPr>
          <p:nvPr userDrawn="1"/>
        </p:nvPicPr>
        <p:blipFill>
          <a:blip r:embed="rId7" cstate="print">
            <a:alphaModFix amt="67000"/>
            <a:extLst>
              <a:ext uri="{28A0092B-C50C-407E-A947-70E740481C1C}">
                <a14:useLocalDpi xmlns:a14="http://schemas.microsoft.com/office/drawing/2010/main"/>
              </a:ext>
            </a:extLst>
          </a:blip>
          <a:stretch>
            <a:fillRect/>
          </a:stretch>
        </p:blipFill>
        <p:spPr>
          <a:xfrm>
            <a:off x="469480" y="460567"/>
            <a:ext cx="8686801" cy="5932487"/>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799" y="3186545"/>
            <a:ext cx="8095579"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864493147"/>
      </p:ext>
    </p:extLst>
  </p:cSld>
  <p:clrMapOvr>
    <a:masterClrMapping/>
  </p:clrMapOvr>
  <p:extLst>
    <p:ext uri="{DCECCB84-F9BA-43D5-87BE-67443E8EF086}">
      <p15:sldGuideLst xmlns:p15="http://schemas.microsoft.com/office/powerpoint/2012/main">
        <p15:guide id="1" pos="2928" userDrawn="1">
          <p15:clr>
            <a:srgbClr val="FBAE40"/>
          </p15:clr>
        </p15:guide>
        <p15:guide id="2" orient="horz" pos="2064" userDrawn="1">
          <p15:clr>
            <a:srgbClr val="FBAE40"/>
          </p15:clr>
        </p15:guide>
        <p15:guide id="3" orient="horz" pos="2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61963"/>
            <a:ext cx="4114801" cy="5932487"/>
          </a:xfrm>
          <a:prstGeom prst="rect">
            <a:avLst/>
          </a:prstGeom>
        </p:spPr>
      </p:pic>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821765" y="1778000"/>
            <a:ext cx="3137647" cy="3346824"/>
          </a:xfrm>
        </p:spPr>
        <p:txBody>
          <a:bodyPr/>
          <a:lstStyle>
            <a:lvl1pPr algn="ctr">
              <a:defRPr sz="3150" spc="113" baseline="0">
                <a:solidFill>
                  <a:schemeClr val="tx2">
                    <a:lumMod val="50000"/>
                  </a:schemeClr>
                </a:solidFill>
              </a:defRPr>
            </a:lvl1pPr>
          </a:lstStyle>
          <a:p>
            <a:r>
              <a:rPr lang="en-US" dirty="0"/>
              <a:t>Click to edit Master title style</a:t>
            </a: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7548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5/10/2022</a:t>
            </a:fld>
            <a:endParaRPr lang="en-US" dirty="0">
              <a:solidFill>
                <a:srgbClr val="1F497D"/>
              </a:solidFill>
            </a:endParaRPr>
          </a:p>
        </p:txBody>
      </p:sp>
      <p:sp>
        <p:nvSpPr>
          <p:cNvPr id="7" name="Title 6"/>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5/10/2022</a:t>
            </a:fld>
            <a:endParaRPr lang="en-US" dirty="0">
              <a:solidFill>
                <a:srgbClr val="1F497D"/>
              </a:solidFill>
            </a:endParaRPr>
          </a:p>
        </p:txBody>
      </p:sp>
      <p:sp>
        <p:nvSpPr>
          <p:cNvPr id="8" name="Title 7"/>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722438"/>
            <a:ext cx="4040188"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3" y="2438412"/>
            <a:ext cx="4040188"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722438"/>
            <a:ext cx="4041775"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33" y="2438412"/>
            <a:ext cx="4041775"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4034640-FB7B-A745-AC94-3CA9C039DAB9}" type="datetime1">
              <a:rPr lang="en-US" smtClean="0">
                <a:solidFill>
                  <a:srgbClr val="1F497D"/>
                </a:solidFill>
              </a:rPr>
              <a:pPr/>
              <a:t>5/10/2022</a:t>
            </a:fld>
            <a:endParaRPr lang="en-US" dirty="0">
              <a:solidFill>
                <a:srgbClr val="1F497D"/>
              </a:solidFill>
            </a:endParaRPr>
          </a:p>
        </p:txBody>
      </p:sp>
      <p:sp>
        <p:nvSpPr>
          <p:cNvPr id="10" name="Title 9"/>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EDD37F6A-3F12-5449-AA7C-211FCAD05732}"/>
              </a:ext>
            </a:extLst>
          </p:cNvPr>
          <p:cNvSpPr>
            <a:spLocks noGrp="1"/>
          </p:cNvSpPr>
          <p:nvPr>
            <p:ph type="sldNum" sz="quarter" idx="11"/>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066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5/10/2022</a:t>
            </a:fld>
            <a:endParaRPr lang="en-US" dirty="0">
              <a:solidFill>
                <a:srgbClr val="1F497D"/>
              </a:solidFill>
            </a:endParaRPr>
          </a:p>
        </p:txBody>
      </p:sp>
      <p:sp>
        <p:nvSpPr>
          <p:cNvPr id="11" name="Rectangle 10"/>
          <p:cNvSpPr/>
          <p:nvPr userDrawn="1"/>
        </p:nvSpPr>
        <p:spPr>
          <a:xfrm>
            <a:off x="0" y="452439"/>
            <a:ext cx="460155" cy="128016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7" name="Picture 6" descr="NTDC-Horizontal-Gradient-Light.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0154" y="452438"/>
            <a:ext cx="8229600" cy="1280160"/>
          </a:xfrm>
          <a:prstGeom prst="rect">
            <a:avLst/>
          </a:prstGeom>
        </p:spPr>
      </p:pic>
      <p:sp>
        <p:nvSpPr>
          <p:cNvPr id="2" name="Title Placeholder 1"/>
          <p:cNvSpPr>
            <a:spLocks noGrp="1"/>
          </p:cNvSpPr>
          <p:nvPr>
            <p:ph type="title"/>
          </p:nvPr>
        </p:nvSpPr>
        <p:spPr>
          <a:xfrm>
            <a:off x="686003" y="550532"/>
            <a:ext cx="7722166" cy="1054394"/>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5" r:id="rId9"/>
    <p:sldLayoutId id="2147483666" r:id="rId10"/>
    <p:sldLayoutId id="2147483675" r:id="rId11"/>
    <p:sldLayoutId id="2147483667" r:id="rId12"/>
    <p:sldLayoutId id="2147483676" r:id="rId13"/>
    <p:sldLayoutId id="2147483679" r:id="rId14"/>
    <p:sldLayoutId id="2147483668" r:id="rId15"/>
    <p:sldLayoutId id="2147483669" r:id="rId16"/>
    <p:sldLayoutId id="2147483670" r:id="rId17"/>
    <p:sldLayoutId id="2147483671" r:id="rId18"/>
  </p:sldLayoutIdLst>
  <p:hf hdr="0" ftr="0" dt="0"/>
  <p:txStyles>
    <p:title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p:titleStyle>
    <p:body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ncbi.nlm.nih.gov/pmc/articles/PMC3834043/"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publicdomainpictures.net/en/view-image.php?image=236924&amp;picture=christmas-tree-with-gift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a:xfrm>
            <a:off x="1299917" y="2878052"/>
            <a:ext cx="6731456" cy="1223301"/>
          </a:xfrm>
        </p:spPr>
        <p:txBody>
          <a:bodyPr anchor="b"/>
          <a:lstStyle/>
          <a:p>
            <a:r>
              <a:rPr lang="en-US" sz="3200" dirty="0">
                <a:latin typeface="Arial Rounded MT Bold" panose="020F0704030504030204" pitchFamily="34" charset="77"/>
              </a:rPr>
              <a:t>CULTURAL HUMILITY</a:t>
            </a:r>
            <a:endParaRPr lang="en-US" dirty="0"/>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a:xfrm>
            <a:off x="1421411" y="4214269"/>
            <a:ext cx="4143828" cy="598460"/>
          </a:xfrm>
        </p:spPr>
        <p:txBody>
          <a:bodyPr/>
          <a:lstStyle/>
          <a:p>
            <a:r>
              <a:rPr lang="en-US" dirty="0"/>
              <a:t>FACILITATOR CLASSROOM GUIDE</a:t>
            </a:r>
          </a:p>
          <a:p>
            <a:r>
              <a:rPr lang="en-US" dirty="0"/>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1</a:t>
            </a:fld>
            <a:endParaRPr lang="en-US" dirty="0"/>
          </a:p>
        </p:txBody>
      </p:sp>
    </p:spTree>
    <p:extLst>
      <p:ext uri="{BB962C8B-B14F-4D97-AF65-F5344CB8AC3E}">
        <p14:creationId xmlns:p14="http://schemas.microsoft.com/office/powerpoint/2010/main" val="1139048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solidFill>
                  <a:schemeClr val="tx2">
                    <a:lumMod val="50000"/>
                  </a:schemeClr>
                </a:solidFill>
              </a:rPr>
              <a:t>Characteristics of successful foster and adoptive parents</a:t>
            </a:r>
          </a:p>
        </p:txBody>
      </p:sp>
      <p:pic>
        <p:nvPicPr>
          <p:cNvPr id="13" name="Picture 12" descr="Illustrati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0A2D2DE6-CBAC-824C-8A3D-A06CAABCC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3336" y="2257034"/>
            <a:ext cx="6667500" cy="3524250"/>
          </a:xfrm>
          <a:prstGeom prst="rect">
            <a:avLst/>
          </a:prstGeom>
        </p:spPr>
      </p:pic>
      <p:sp>
        <p:nvSpPr>
          <p:cNvPr id="6" name="Rectangle 5">
            <a:extLst>
              <a:ext uri="{FF2B5EF4-FFF2-40B4-BE49-F238E27FC236}">
                <a16:creationId xmlns:a16="http://schemas.microsoft.com/office/drawing/2014/main" id="{2364590B-0057-F04E-A490-F894B8F2A763}"/>
              </a:ext>
              <a:ext uri="{C183D7F6-B498-43B3-948B-1728B52AA6E4}">
                <adec:decorative xmlns:adec="http://schemas.microsoft.com/office/drawing/2017/decorative" val="1"/>
              </a:ext>
            </a:extLst>
          </p:cNvPr>
          <p:cNvSpPr/>
          <p:nvPr/>
        </p:nvSpPr>
        <p:spPr>
          <a:xfrm>
            <a:off x="2206431" y="5305399"/>
            <a:ext cx="1646603" cy="355083"/>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5A127787-0349-E74D-BE49-9EBA2F3A8287}"/>
              </a:ext>
              <a:ext uri="{C183D7F6-B498-43B3-948B-1728B52AA6E4}">
                <adec:decorative xmlns:adec="http://schemas.microsoft.com/office/drawing/2017/decorative" val="1"/>
              </a:ext>
            </a:extLst>
          </p:cNvPr>
          <p:cNvSpPr/>
          <p:nvPr/>
        </p:nvSpPr>
        <p:spPr>
          <a:xfrm>
            <a:off x="2206432" y="2909142"/>
            <a:ext cx="1646603" cy="35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D78D5F5A-0B45-8F46-997D-C9A4832D42C9}"/>
              </a:ext>
              <a:ext uri="{C183D7F6-B498-43B3-948B-1728B52AA6E4}">
                <adec:decorative xmlns:adec="http://schemas.microsoft.com/office/drawing/2017/decorative" val="1"/>
              </a:ext>
            </a:extLst>
          </p:cNvPr>
          <p:cNvSpPr/>
          <p:nvPr/>
        </p:nvSpPr>
        <p:spPr>
          <a:xfrm>
            <a:off x="1348968" y="3318511"/>
            <a:ext cx="1627814" cy="319509"/>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2C20B47D-1EB7-F947-BA9E-389B80808D02}"/>
              </a:ext>
              <a:ext uri="{C183D7F6-B498-43B3-948B-1728B52AA6E4}">
                <adec:decorative xmlns:adec="http://schemas.microsoft.com/office/drawing/2017/decorative" val="1"/>
              </a:ext>
            </a:extLst>
          </p:cNvPr>
          <p:cNvSpPr/>
          <p:nvPr/>
        </p:nvSpPr>
        <p:spPr>
          <a:xfrm>
            <a:off x="3909171" y="4498377"/>
            <a:ext cx="1627814" cy="355083"/>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Slide Number Placeholder 1">
            <a:extLst>
              <a:ext uri="{FF2B5EF4-FFF2-40B4-BE49-F238E27FC236}">
                <a16:creationId xmlns:a16="http://schemas.microsoft.com/office/drawing/2014/main" id="{11B8FC91-BC35-184B-9DA0-02B6E19949B6}"/>
              </a:ext>
            </a:extLst>
          </p:cNvPr>
          <p:cNvSpPr txBox="1">
            <a:spLocks/>
          </p:cNvSpPr>
          <p:nvPr/>
        </p:nvSpPr>
        <p:spPr>
          <a:xfrm>
            <a:off x="8744552" y="6457057"/>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4257501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br>
              <a:rPr lang="en-US" dirty="0">
                <a:solidFill>
                  <a:schemeClr val="tx2">
                    <a:lumMod val="50000"/>
                  </a:schemeClr>
                </a:solidFill>
                <a:latin typeface="Arial Rounded MT Bold" panose="020F0704030504030204" pitchFamily="34" charset="0"/>
              </a:rPr>
            </a:br>
            <a:r>
              <a:rPr lang="en-US" dirty="0">
                <a:solidFill>
                  <a:schemeClr val="tx2">
                    <a:lumMod val="50000"/>
                  </a:schemeClr>
                </a:solidFill>
                <a:latin typeface="Arial Rounded MT Bold" panose="020F0704030504030204" pitchFamily="34" charset="0"/>
              </a:rPr>
              <a:t>Characteristics for</a:t>
            </a:r>
            <a:br>
              <a:rPr lang="en-US" dirty="0">
                <a:solidFill>
                  <a:schemeClr val="tx2">
                    <a:lumMod val="50000"/>
                  </a:schemeClr>
                </a:solidFill>
                <a:latin typeface="Arial Rounded MT Bold" panose="020F0704030504030204" pitchFamily="34" charset="0"/>
              </a:rPr>
            </a:br>
            <a:r>
              <a:rPr lang="en-US" b="1" dirty="0">
                <a:solidFill>
                  <a:schemeClr val="tx2">
                    <a:lumMod val="50000"/>
                  </a:schemeClr>
                </a:solidFill>
                <a:latin typeface="Arial Rounded MT Bold" panose="020F0704030504030204" pitchFamily="34" charset="0"/>
              </a:rPr>
              <a:t>Cultural HUMILITY, 1 of 2</a:t>
            </a:r>
            <a:br>
              <a:rPr lang="en-US" dirty="0">
                <a:solidFill>
                  <a:schemeClr val="tx2">
                    <a:lumMod val="50000"/>
                  </a:schemeClr>
                </a:solidFill>
              </a:rPr>
            </a:br>
            <a:endParaRPr lang="en-US" dirty="0">
              <a:solidFill>
                <a:schemeClr val="tx2">
                  <a:lumMod val="50000"/>
                </a:schemeClr>
              </a:solidFill>
            </a:endParaRP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1661" y="489904"/>
            <a:ext cx="1774865"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7" y="1966891"/>
            <a:ext cx="8261940" cy="4206280"/>
          </a:xfrm>
          <a:prstGeom prst="rect">
            <a:avLst/>
          </a:prstGeom>
          <a:noFill/>
        </p:spPr>
        <p:txBody>
          <a:bodyPr wrap="square" rtlCol="0">
            <a:spAutoFit/>
          </a:bodyPr>
          <a:lstStyle/>
          <a:p>
            <a:r>
              <a:rPr lang="en-US" sz="2000" b="1" u="sng" dirty="0"/>
              <a:t>Self-Awareness/Self-Reflection:</a:t>
            </a: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Parents can identify why they have responded to a child in a certain way.</a:t>
            </a:r>
            <a:r>
              <a:rPr lang="en-US" sz="2000" dirty="0">
                <a:solidFill>
                  <a:srgbClr val="000000"/>
                </a:solidFill>
                <a:effectLst/>
                <a:ea typeface="Times New Roman" panose="02020603050405020304" pitchFamily="18"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solidFill>
                  <a:srgbClr val="000000"/>
                </a:solidFill>
                <a:effectLst/>
                <a:ea typeface="Calibri" panose="020F0502020204030204" pitchFamily="34" charset="0"/>
                <a:cs typeface="Times New Roman" panose="02020603050405020304" pitchFamily="18" charset="0"/>
              </a:rPr>
              <a:t>Parents can identify what was good, bad, and different about the way they were raised, while adjusting their own parenting to meet a child’s needs. </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solidFill>
                  <a:srgbClr val="000000"/>
                </a:solidFill>
                <a:effectLst/>
                <a:ea typeface="Times New Roman" panose="02020603050405020304" pitchFamily="18" charset="0"/>
                <a:cs typeface="Times New Roman" panose="02020603050405020304" pitchFamily="18" charset="0"/>
              </a:rPr>
              <a:t>Parents can identify and forgive themselves for having negative feelings towards a child, moving from disappointment to acceptance. </a:t>
            </a:r>
            <a:endParaRPr lang="en-US" sz="2000" dirty="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b="0" i="0" dirty="0">
                <a:solidFill>
                  <a:srgbClr val="000000"/>
                </a:solidFill>
                <a:effectLst/>
              </a:rPr>
              <a:t>Parents know their own history of experiencing loss and being hurt, and can identify how they might bring that into their parenting in negative ways if they are not careful.</a:t>
            </a:r>
            <a:endParaRPr lang="en-US" sz="2000" b="1" u="sng" dirty="0"/>
          </a:p>
          <a:p>
            <a:endParaRPr lang="en-US" sz="2000" b="1" u="sng"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334451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3" y="457201"/>
            <a:ext cx="6474187" cy="1274322"/>
          </a:xfrm>
        </p:spPr>
        <p:txBody>
          <a:bodyPr/>
          <a:lstStyle/>
          <a:p>
            <a:br>
              <a:rPr lang="en-US" dirty="0">
                <a:solidFill>
                  <a:schemeClr val="tx2">
                    <a:lumMod val="50000"/>
                  </a:schemeClr>
                </a:solidFill>
                <a:latin typeface="Arial Rounded MT Bold" panose="020F0704030504030204" pitchFamily="34" charset="0"/>
              </a:rPr>
            </a:br>
            <a:r>
              <a:rPr lang="en-US" dirty="0">
                <a:solidFill>
                  <a:schemeClr val="tx2">
                    <a:lumMod val="50000"/>
                  </a:schemeClr>
                </a:solidFill>
                <a:latin typeface="Arial Rounded MT Bold" panose="020F0704030504030204" pitchFamily="34" charset="0"/>
              </a:rPr>
              <a:t>Characteristics for</a:t>
            </a:r>
            <a:br>
              <a:rPr lang="en-US" dirty="0">
                <a:solidFill>
                  <a:schemeClr val="tx2">
                    <a:lumMod val="50000"/>
                  </a:schemeClr>
                </a:solidFill>
                <a:latin typeface="Arial Rounded MT Bold" panose="020F0704030504030204" pitchFamily="34" charset="0"/>
              </a:rPr>
            </a:br>
            <a:r>
              <a:rPr lang="en-US" b="1" dirty="0">
                <a:solidFill>
                  <a:schemeClr val="tx2">
                    <a:lumMod val="50000"/>
                  </a:schemeClr>
                </a:solidFill>
                <a:latin typeface="Arial Rounded MT Bold" panose="020F0704030504030204" pitchFamily="34" charset="0"/>
              </a:rPr>
              <a:t>Cultural Humility, 2 of 2 </a:t>
            </a:r>
            <a:br>
              <a:rPr lang="en-US" dirty="0">
                <a:solidFill>
                  <a:schemeClr val="tx2">
                    <a:lumMod val="50000"/>
                  </a:schemeClr>
                </a:solidFill>
              </a:rPr>
            </a:br>
            <a:endParaRPr lang="en-US" dirty="0">
              <a:solidFill>
                <a:schemeClr val="tx2">
                  <a:lumMod val="50000"/>
                </a:schemeClr>
              </a:solidFill>
            </a:endParaRP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1661" y="489904"/>
            <a:ext cx="1774865"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1764226"/>
            <a:ext cx="8369269" cy="5882553"/>
          </a:xfrm>
          <a:prstGeom prst="rect">
            <a:avLst/>
          </a:prstGeom>
          <a:noFill/>
        </p:spPr>
        <p:txBody>
          <a:bodyPr wrap="square" rtlCol="0">
            <a:spAutoFit/>
          </a:bodyPr>
          <a:lstStyle/>
          <a:p>
            <a:r>
              <a:rPr lang="en-US" sz="2000" b="1" u="sng" dirty="0"/>
              <a:t>Appreciation for Diversity/Other World Views: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000000"/>
                </a:solidFill>
                <a:effectLst/>
                <a:ea typeface="Calibri" panose="020F0502020204030204" pitchFamily="34" charset="0"/>
                <a:cs typeface="Times New Roman" panose="02020603050405020304" pitchFamily="18" charset="0"/>
              </a:rPr>
              <a:t>Parents understand and have a sense of respect for a child who brings a different set of values with them. </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solidFill>
                  <a:srgbClr val="000000"/>
                </a:solidFill>
                <a:effectLst/>
                <a:ea typeface="Calibri" panose="020F0502020204030204" pitchFamily="34" charset="0"/>
                <a:cs typeface="Times New Roman" panose="02020603050405020304" pitchFamily="18" charset="0"/>
              </a:rPr>
              <a:t>Parents can</a:t>
            </a:r>
            <a:r>
              <a:rPr lang="en-US" dirty="0">
                <a:solidFill>
                  <a:srgbClr val="000000"/>
                </a:solidFill>
                <a:effectLst/>
                <a:ea typeface="Times New Roman" panose="02020603050405020304" pitchFamily="18" charset="0"/>
                <a:cs typeface="Times New Roman" panose="02020603050405020304" pitchFamily="18" charset="0"/>
              </a:rPr>
              <a:t> reconcile that the child’s behaviors and values may not align with their personal values and that this will feel uncomfortable and at times, feel wrong. Parents know that if not resolved/accepted, this can be a real source of discontent, tension, and conflict in the parenting of the child</a:t>
            </a:r>
            <a:r>
              <a:rPr lang="en-US"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lvl="0">
              <a:lnSpc>
                <a:spcPct val="107000"/>
              </a:lnSpc>
              <a:spcBef>
                <a:spcPts val="0"/>
              </a:spcBef>
              <a:spcAft>
                <a:spcPts val="800"/>
              </a:spcAft>
            </a:pPr>
            <a:r>
              <a:rPr lang="en-US" sz="2000" b="1" u="sng" dirty="0">
                <a:effectLst/>
                <a:latin typeface="Arial" panose="020B0604020202020204" pitchFamily="34" charset="0"/>
                <a:ea typeface="Calibri" panose="020F0502020204030204" pitchFamily="34" charset="0"/>
              </a:rPr>
              <a:t>Adaptability / Flexibility:</a:t>
            </a:r>
            <a:endParaRPr lang="en-US" sz="200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Parents are willing and able to make changes in their parenting</a:t>
            </a:r>
            <a:r>
              <a:rPr lang="en-US" dirty="0">
                <a:effectLst/>
                <a:latin typeface="Arial" panose="020B0604020202020204" pitchFamily="34" charset="0"/>
                <a:ea typeface="Calibri" panose="020F0502020204030204" pitchFamily="34" charset="0"/>
                <a:cs typeface="Times New Roman" panose="02020603050405020304" pitchFamily="18" charset="0"/>
              </a:rPr>
              <a:t> style/responses in order to be accommodating, encouraging, and supportive to the physical, emotional, and cognitive needs of the child.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Parents </a:t>
            </a:r>
            <a:r>
              <a:rPr lang="en-US" dirty="0">
                <a:effectLst/>
                <a:latin typeface="Arial" panose="020B0604020202020204" pitchFamily="34" charset="0"/>
                <a:ea typeface="Calibri" panose="020F0502020204030204" pitchFamily="34" charset="0"/>
                <a:cs typeface="Times New Roman" panose="02020603050405020304" pitchFamily="18" charset="0"/>
              </a:rPr>
              <a:t>share the responsibility of caring for the child and are not restricted by stereotypical or societal roles/expectations.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Arial" panose="020B0604020202020204" pitchFamily="34" charset="0"/>
                <a:ea typeface="Calibri" panose="020F0502020204030204" pitchFamily="34" charset="0"/>
              </a:rPr>
              <a:t>Parents can acknowledge when something is not working and are able to </a:t>
            </a:r>
            <a:r>
              <a:rPr lang="en-US" dirty="0">
                <a:solidFill>
                  <a:srgbClr val="000000"/>
                </a:solidFill>
                <a:effectLst/>
                <a:latin typeface="Arial" panose="020B0604020202020204" pitchFamily="34" charset="0"/>
                <a:ea typeface="Times New Roman" panose="02020603050405020304" pitchFamily="18" charset="0"/>
              </a:rPr>
              <a:t>try a different approach or modify their expectations for the child</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u="sng" dirty="0"/>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355260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7847DAD-0BD8-446B-A214-CB9E6C50E752}"/>
              </a:ext>
            </a:extLst>
          </p:cNvPr>
          <p:cNvSpPr txBox="1">
            <a:spLocks noGrp="1"/>
          </p:cNvSpPr>
          <p:nvPr>
            <p:ph type="title" idx="4294967295"/>
          </p:nvPr>
        </p:nvSpPr>
        <p:spPr>
          <a:xfrm>
            <a:off x="1299916" y="3429000"/>
            <a:ext cx="732851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2: </a:t>
            </a:r>
            <a:b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br>
            <a: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t>HOW are identity and culture connected? </a:t>
            </a:r>
            <a:endParaRPr kumimoji="0" lang="en-US" sz="360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3A8C585C-A5BC-4591-9CD8-5A5E269F88C7}"/>
              </a:ext>
            </a:extLst>
          </p:cNvPr>
          <p:cNvSpPr>
            <a:spLocks noGrp="1"/>
          </p:cNvSpPr>
          <p:nvPr>
            <p:ph type="sldNum" sz="quarter" idx="4"/>
          </p:nvPr>
        </p:nvSpPr>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26037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2AFE3-45D5-46B4-98FE-AC33DBCC80D2}"/>
              </a:ext>
            </a:extLst>
          </p:cNvPr>
          <p:cNvSpPr>
            <a:spLocks noGrp="1"/>
          </p:cNvSpPr>
          <p:nvPr>
            <p:ph type="title"/>
          </p:nvPr>
        </p:nvSpPr>
        <p:spPr>
          <a:xfrm>
            <a:off x="457201" y="457200"/>
            <a:ext cx="4114800" cy="5905500"/>
          </a:xfrm>
        </p:spPr>
        <p:txBody>
          <a:bodyPr/>
          <a:lstStyle/>
          <a:p>
            <a:r>
              <a:rPr lang="en-US" sz="3200" dirty="0"/>
              <a:t>What Is Identity?</a:t>
            </a:r>
          </a:p>
        </p:txBody>
      </p:sp>
      <p:sp>
        <p:nvSpPr>
          <p:cNvPr id="3" name="Slide Number Placeholder 2">
            <a:extLst>
              <a:ext uri="{FF2B5EF4-FFF2-40B4-BE49-F238E27FC236}">
                <a16:creationId xmlns:a16="http://schemas.microsoft.com/office/drawing/2014/main" id="{46721E4C-BA7E-4B91-976E-9AC57DDD1BB9}"/>
              </a:ext>
            </a:extLst>
          </p:cNvPr>
          <p:cNvSpPr>
            <a:spLocks noGrp="1"/>
          </p:cNvSpPr>
          <p:nvPr>
            <p:ph type="sldNum" sz="quarter" idx="4"/>
          </p:nvPr>
        </p:nvSpPr>
        <p:spPr/>
        <p:txBody>
          <a:bodyPr/>
          <a:lstStyle/>
          <a:p>
            <a:fld id="{773137DE-5778-4973-8EC8-21DEEF19827C}" type="slidenum">
              <a:rPr lang="en-US" smtClean="0"/>
              <a:pPr/>
              <a:t>14</a:t>
            </a:fld>
            <a:endParaRPr lang="en-US" dirty="0"/>
          </a:p>
        </p:txBody>
      </p:sp>
      <p:pic>
        <p:nvPicPr>
          <p:cNvPr id="11" name="Picture 10">
            <a:extLst>
              <a:ext uri="{FF2B5EF4-FFF2-40B4-BE49-F238E27FC236}">
                <a16:creationId xmlns:a16="http://schemas.microsoft.com/office/drawing/2014/main" id="{C193DC3E-7208-5140-96C8-E00F37E70F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757" y="1222501"/>
            <a:ext cx="3689862" cy="4353434"/>
          </a:xfrm>
          <a:prstGeom prst="rect">
            <a:avLst/>
          </a:prstGeom>
        </p:spPr>
      </p:pic>
    </p:spTree>
    <p:extLst>
      <p:ext uri="{BB962C8B-B14F-4D97-AF65-F5344CB8AC3E}">
        <p14:creationId xmlns:p14="http://schemas.microsoft.com/office/powerpoint/2010/main" val="1352370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9561667-F72D-564A-BEDB-07810DBEE7FF}"/>
              </a:ext>
            </a:extLst>
          </p:cNvPr>
          <p:cNvSpPr txBox="1">
            <a:spLocks noGrp="1"/>
          </p:cNvSpPr>
          <p:nvPr>
            <p:ph type="title" idx="4294967295"/>
          </p:nvPr>
        </p:nvSpPr>
        <p:spPr>
          <a:xfrm>
            <a:off x="425945" y="1272209"/>
            <a:ext cx="4114800" cy="5184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13" normalizeH="0" baseline="0" noProof="0" dirty="0">
                <a:ln>
                  <a:noFill/>
                </a:ln>
                <a:solidFill>
                  <a:schemeClr val="tx2">
                    <a:lumMod val="50000"/>
                  </a:schemeClr>
                </a:solidFill>
                <a:effectLst/>
                <a:uLnTx/>
                <a:uFillTx/>
                <a:latin typeface="Arial Rounded MT Bold"/>
                <a:ea typeface="+mj-ea"/>
                <a:cs typeface="Arial Rounded MT Bold"/>
              </a:rPr>
              <a:t>What Forms our Identity?</a:t>
            </a:r>
          </a:p>
        </p:txBody>
      </p:sp>
      <p:sp>
        <p:nvSpPr>
          <p:cNvPr id="3" name="Slide Number Placeholder 2">
            <a:extLst>
              <a:ext uri="{FF2B5EF4-FFF2-40B4-BE49-F238E27FC236}">
                <a16:creationId xmlns:a16="http://schemas.microsoft.com/office/drawing/2014/main" id="{46721E4C-BA7E-4B91-976E-9AC57DDD1BB9}"/>
              </a:ext>
            </a:extLst>
          </p:cNvPr>
          <p:cNvSpPr>
            <a:spLocks noGrp="1"/>
          </p:cNvSpPr>
          <p:nvPr>
            <p:ph type="sldNum" sz="quarter" idx="4"/>
          </p:nvPr>
        </p:nvSpPr>
        <p:spPr/>
        <p:txBody>
          <a:bodyPr/>
          <a:lstStyle/>
          <a:p>
            <a:fld id="{773137DE-5778-4973-8EC8-21DEEF19827C}" type="slidenum">
              <a:rPr lang="en-US" smtClean="0"/>
              <a:pPr/>
              <a:t>15</a:t>
            </a:fld>
            <a:endParaRPr lang="en-US" dirty="0"/>
          </a:p>
        </p:txBody>
      </p:sp>
      <p:pic>
        <p:nvPicPr>
          <p:cNvPr id="12" name="Picture 11">
            <a:extLst>
              <a:ext uri="{FF2B5EF4-FFF2-40B4-BE49-F238E27FC236}">
                <a16:creationId xmlns:a16="http://schemas.microsoft.com/office/drawing/2014/main" id="{99D1D233-516C-994D-842C-9793630500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179" y="1484671"/>
            <a:ext cx="2698143" cy="3272859"/>
          </a:xfrm>
          <a:prstGeom prst="rect">
            <a:avLst/>
          </a:prstGeom>
        </p:spPr>
      </p:pic>
      <p:sp>
        <p:nvSpPr>
          <p:cNvPr id="8" name="TextBox 7">
            <a:extLst>
              <a:ext uri="{FF2B5EF4-FFF2-40B4-BE49-F238E27FC236}">
                <a16:creationId xmlns:a16="http://schemas.microsoft.com/office/drawing/2014/main" id="{D16D1CDD-9606-422C-9060-2C3EB6851C03}"/>
              </a:ext>
              <a:ext uri="{C183D7F6-B498-43B3-948B-1728B52AA6E4}">
                <adec:decorative xmlns:adec="http://schemas.microsoft.com/office/drawing/2017/decorative" val="1"/>
              </a:ext>
            </a:extLst>
          </p:cNvPr>
          <p:cNvSpPr txBox="1"/>
          <p:nvPr/>
        </p:nvSpPr>
        <p:spPr>
          <a:xfrm>
            <a:off x="4540745" y="3465444"/>
            <a:ext cx="4572000" cy="369332"/>
          </a:xfrm>
          <a:prstGeom prst="rect">
            <a:avLst/>
          </a:prstGeom>
          <a:noFill/>
        </p:spPr>
        <p:txBody>
          <a:bodyPr wrap="square">
            <a:spAutoFit/>
          </a:bodyPr>
          <a:lstStyle/>
          <a:p>
            <a:r>
              <a:rPr lang="en-US" sz="1800" dirty="0"/>
              <a:t>           </a:t>
            </a:r>
            <a:endParaRPr lang="en-US" sz="2400" dirty="0"/>
          </a:p>
        </p:txBody>
      </p:sp>
    </p:spTree>
    <p:extLst>
      <p:ext uri="{BB962C8B-B14F-4D97-AF65-F5344CB8AC3E}">
        <p14:creationId xmlns:p14="http://schemas.microsoft.com/office/powerpoint/2010/main" val="241965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2AFE3-45D5-46B4-98FE-AC33DBCC80D2}"/>
              </a:ext>
            </a:extLst>
          </p:cNvPr>
          <p:cNvSpPr>
            <a:spLocks noGrp="1"/>
          </p:cNvSpPr>
          <p:nvPr>
            <p:ph type="title"/>
          </p:nvPr>
        </p:nvSpPr>
        <p:spPr/>
        <p:txBody>
          <a:bodyPr/>
          <a:lstStyle/>
          <a:p>
            <a:r>
              <a:rPr lang="en-US" sz="2400" dirty="0">
                <a:solidFill>
                  <a:schemeClr val="tx2">
                    <a:lumMod val="50000"/>
                  </a:schemeClr>
                </a:solidFill>
              </a:rPr>
              <a:t>Impact of Experiences and Messages on Identity</a:t>
            </a:r>
          </a:p>
        </p:txBody>
      </p:sp>
      <p:pic>
        <p:nvPicPr>
          <p:cNvPr id="7" name="Picture 6" descr="Subtle.&#10;Obvious.&#10;Over time.&#10;One time.&#10;Positive.&#10;Negative.&#10;Generational.">
            <a:extLst>
              <a:ext uri="{FF2B5EF4-FFF2-40B4-BE49-F238E27FC236}">
                <a16:creationId xmlns:a16="http://schemas.microsoft.com/office/drawing/2014/main" id="{D0C28A89-0B4C-42D4-87DB-2DBA419C30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36265" y="1963710"/>
            <a:ext cx="6471470" cy="4213017"/>
          </a:xfrm>
          <a:prstGeom prst="rect">
            <a:avLst/>
          </a:prstGeom>
        </p:spPr>
      </p:pic>
    </p:spTree>
    <p:extLst>
      <p:ext uri="{BB962C8B-B14F-4D97-AF65-F5344CB8AC3E}">
        <p14:creationId xmlns:p14="http://schemas.microsoft.com/office/powerpoint/2010/main" val="264082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61082CA-088C-B54B-9993-1F2545AA539B}"/>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6600"/>
                    </a14:imgEffect>
                  </a14:imgLayer>
                </a14:imgProps>
              </a:ext>
              <a:ext uri="{28A0092B-C50C-407E-A947-70E740481C1C}">
                <a14:useLocalDpi xmlns:a14="http://schemas.microsoft.com/office/drawing/2010/main" val="0"/>
              </a:ext>
            </a:extLst>
          </a:blip>
          <a:srcRect l="4995" t="9898" r="663" b="18536"/>
          <a:stretch/>
        </p:blipFill>
        <p:spPr bwMode="auto">
          <a:xfrm>
            <a:off x="466992" y="1737596"/>
            <a:ext cx="8219807" cy="4676503"/>
          </a:xfrm>
          <a:prstGeom prst="rect">
            <a:avLst/>
          </a:prstGeom>
          <a:solidFill>
            <a:schemeClr val="bg1"/>
          </a:solidFill>
        </p:spPr>
      </p:pic>
      <p:sp>
        <p:nvSpPr>
          <p:cNvPr id="7" name="Rectangle 6">
            <a:extLst>
              <a:ext uri="{FF2B5EF4-FFF2-40B4-BE49-F238E27FC236}">
                <a16:creationId xmlns:a16="http://schemas.microsoft.com/office/drawing/2014/main" id="{035333EE-44E5-4661-841E-A3D0725131A6}"/>
              </a:ext>
              <a:ext uri="{C183D7F6-B498-43B3-948B-1728B52AA6E4}">
                <adec:decorative xmlns:adec="http://schemas.microsoft.com/office/drawing/2017/decorative" val="1"/>
              </a:ext>
            </a:extLst>
          </p:cNvPr>
          <p:cNvSpPr/>
          <p:nvPr/>
        </p:nvSpPr>
        <p:spPr>
          <a:xfrm>
            <a:off x="326571" y="1737359"/>
            <a:ext cx="8360230" cy="473276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503AE13-255A-4E35-9934-60D71503FACE}"/>
              </a:ext>
            </a:extLst>
          </p:cNvPr>
          <p:cNvSpPr>
            <a:spLocks noGrp="1"/>
          </p:cNvSpPr>
          <p:nvPr>
            <p:ph type="title"/>
          </p:nvPr>
        </p:nvSpPr>
        <p:spPr/>
        <p:txBody>
          <a:bodyPr/>
          <a:lstStyle/>
          <a:p>
            <a:r>
              <a:rPr lang="en-US" sz="3600" dirty="0"/>
              <a:t>culture</a:t>
            </a:r>
          </a:p>
        </p:txBody>
      </p:sp>
      <p:sp>
        <p:nvSpPr>
          <p:cNvPr id="2" name="Content Placeholder 1">
            <a:extLst>
              <a:ext uri="{FF2B5EF4-FFF2-40B4-BE49-F238E27FC236}">
                <a16:creationId xmlns:a16="http://schemas.microsoft.com/office/drawing/2014/main" id="{AC785894-B3E7-4ADE-B2AD-584B6176FB9C}"/>
              </a:ext>
            </a:extLst>
          </p:cNvPr>
          <p:cNvSpPr>
            <a:spLocks noGrp="1"/>
          </p:cNvSpPr>
          <p:nvPr>
            <p:ph idx="1"/>
          </p:nvPr>
        </p:nvSpPr>
        <p:spPr>
          <a:xfrm>
            <a:off x="454246" y="1724297"/>
            <a:ext cx="8222762" cy="4638403"/>
          </a:xfrm>
        </p:spPr>
        <p:txBody>
          <a:bodyPr anchor="ctr">
            <a:normAutofit/>
          </a:bodyPr>
          <a:lstStyle/>
          <a:p>
            <a:pPr marL="34925" indent="0">
              <a:buNone/>
            </a:pPr>
            <a:r>
              <a:rPr lang="en-US" sz="3200" dirty="0">
                <a:latin typeface="+mj-lt"/>
              </a:rPr>
              <a:t>The values, beliefs, systems of language, communication and practices that people share in common that can be used to define them as a collective</a:t>
            </a:r>
            <a:r>
              <a:rPr lang="en-US" sz="3500" dirty="0">
                <a:latin typeface="+mj-lt"/>
              </a:rPr>
              <a:t>.</a:t>
            </a:r>
          </a:p>
          <a:p>
            <a:pPr marL="34925" indent="0">
              <a:buNone/>
            </a:pPr>
            <a:r>
              <a:rPr lang="en-US" dirty="0">
                <a:latin typeface="+mj-lt"/>
              </a:rPr>
              <a:t>							                       </a:t>
            </a:r>
            <a:r>
              <a:rPr lang="en-US" sz="2200" dirty="0">
                <a:latin typeface="+mj-lt"/>
              </a:rPr>
              <a:t>(</a:t>
            </a:r>
            <a:r>
              <a:rPr lang="en-US" sz="2200" dirty="0">
                <a:solidFill>
                  <a:srgbClr val="C13420"/>
                </a:solidFill>
                <a:latin typeface="+mj-lt"/>
              </a:rPr>
              <a:t>Thought Co.</a:t>
            </a:r>
            <a:r>
              <a:rPr lang="en-US" sz="2200" dirty="0">
                <a:latin typeface="+mj-lt"/>
              </a:rPr>
              <a:t>)</a:t>
            </a:r>
          </a:p>
        </p:txBody>
      </p:sp>
      <p:sp>
        <p:nvSpPr>
          <p:cNvPr id="4" name="Slide Number Placeholder 3">
            <a:extLst>
              <a:ext uri="{FF2B5EF4-FFF2-40B4-BE49-F238E27FC236}">
                <a16:creationId xmlns:a16="http://schemas.microsoft.com/office/drawing/2014/main" id="{7FF92E5E-3740-41BC-9DC7-81DA6F71881E}"/>
              </a:ext>
            </a:extLst>
          </p:cNvPr>
          <p:cNvSpPr>
            <a:spLocks noGrp="1"/>
          </p:cNvSpPr>
          <p:nvPr>
            <p:ph type="sldNum" sz="quarter" idx="4"/>
          </p:nvPr>
        </p:nvSpPr>
        <p:spPr/>
        <p:txBody>
          <a:bodyPr/>
          <a:lstStyle/>
          <a:p>
            <a:fld id="{773137DE-5778-4973-8EC8-21DEEF19827C}" type="slidenum">
              <a:rPr lang="en-US" smtClean="0"/>
              <a:pPr/>
              <a:t>17</a:t>
            </a:fld>
            <a:endParaRPr lang="en-US" dirty="0"/>
          </a:p>
        </p:txBody>
      </p:sp>
    </p:spTree>
    <p:extLst>
      <p:ext uri="{BB962C8B-B14F-4D97-AF65-F5344CB8AC3E}">
        <p14:creationId xmlns:p14="http://schemas.microsoft.com/office/powerpoint/2010/main" val="78325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3A510-5D27-4050-84E6-9FDCE2DA5C1E}"/>
              </a:ext>
            </a:extLst>
          </p:cNvPr>
          <p:cNvSpPr>
            <a:spLocks noGrp="1"/>
          </p:cNvSpPr>
          <p:nvPr>
            <p:ph type="title"/>
          </p:nvPr>
        </p:nvSpPr>
        <p:spPr/>
        <p:txBody>
          <a:bodyPr/>
          <a:lstStyle/>
          <a:p>
            <a:r>
              <a:rPr lang="en-US" sz="2400" dirty="0"/>
              <a:t>Shared CULTURal Experiences</a:t>
            </a:r>
          </a:p>
        </p:txBody>
      </p:sp>
      <p:sp>
        <p:nvSpPr>
          <p:cNvPr id="4" name="Slide Number Placeholder 3">
            <a:extLst>
              <a:ext uri="{FF2B5EF4-FFF2-40B4-BE49-F238E27FC236}">
                <a16:creationId xmlns:a16="http://schemas.microsoft.com/office/drawing/2014/main" id="{AD24920F-EBD6-48D7-B250-C48177B98840}"/>
              </a:ext>
            </a:extLst>
          </p:cNvPr>
          <p:cNvSpPr>
            <a:spLocks noGrp="1"/>
          </p:cNvSpPr>
          <p:nvPr>
            <p:ph type="sldNum" sz="quarter" idx="4"/>
          </p:nvPr>
        </p:nvSpPr>
        <p:spPr/>
        <p:txBody>
          <a:bodyPr/>
          <a:lstStyle/>
          <a:p>
            <a:fld id="{773137DE-5778-4973-8EC8-21DEEF19827C}" type="slidenum">
              <a:rPr lang="en-US" smtClean="0"/>
              <a:pPr/>
              <a:t>18</a:t>
            </a:fld>
            <a:endParaRPr lang="en-US" dirty="0"/>
          </a:p>
        </p:txBody>
      </p:sp>
      <p:pic>
        <p:nvPicPr>
          <p:cNvPr id="8" name="Picture 7">
            <a:extLst>
              <a:ext uri="{FF2B5EF4-FFF2-40B4-BE49-F238E27FC236}">
                <a16:creationId xmlns:a16="http://schemas.microsoft.com/office/drawing/2014/main" id="{97262269-2DCB-5E42-8521-2D97FC3AB27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8" t="11717" r="28892" b="3412"/>
          <a:stretch/>
        </p:blipFill>
        <p:spPr>
          <a:xfrm>
            <a:off x="457199" y="1753689"/>
            <a:ext cx="2667001" cy="2246811"/>
          </a:xfrm>
          <a:prstGeom prst="rect">
            <a:avLst/>
          </a:prstGeom>
        </p:spPr>
      </p:pic>
      <p:pic>
        <p:nvPicPr>
          <p:cNvPr id="10" name="Picture 9">
            <a:extLst>
              <a:ext uri="{FF2B5EF4-FFF2-40B4-BE49-F238E27FC236}">
                <a16:creationId xmlns:a16="http://schemas.microsoft.com/office/drawing/2014/main" id="{C5195082-C377-0547-B2F1-FA20B4E73D13}"/>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38" t="2865" r="6021" b="2865"/>
          <a:stretch/>
        </p:blipFill>
        <p:spPr>
          <a:xfrm>
            <a:off x="6019800" y="4114800"/>
            <a:ext cx="2667000" cy="2286000"/>
          </a:xfrm>
          <a:prstGeom prst="rect">
            <a:avLst/>
          </a:prstGeom>
        </p:spPr>
      </p:pic>
      <p:pic>
        <p:nvPicPr>
          <p:cNvPr id="12" name="Picture 11">
            <a:extLst>
              <a:ext uri="{FF2B5EF4-FFF2-40B4-BE49-F238E27FC236}">
                <a16:creationId xmlns:a16="http://schemas.microsoft.com/office/drawing/2014/main" id="{3D297526-6F1B-3348-8C3A-E456425AC6F3}"/>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32" t="507" r="1692" b="638"/>
          <a:stretch/>
        </p:blipFill>
        <p:spPr>
          <a:xfrm>
            <a:off x="6019800" y="1752157"/>
            <a:ext cx="2667000" cy="2248343"/>
          </a:xfrm>
          <a:prstGeom prst="rect">
            <a:avLst/>
          </a:prstGeom>
        </p:spPr>
      </p:pic>
      <p:pic>
        <p:nvPicPr>
          <p:cNvPr id="14" name="Picture 13">
            <a:extLst>
              <a:ext uri="{FF2B5EF4-FFF2-40B4-BE49-F238E27FC236}">
                <a16:creationId xmlns:a16="http://schemas.microsoft.com/office/drawing/2014/main" id="{14CEF4BD-8D4D-7340-9621-F57B7951DFF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0" t="6300" r="25645" b="2250"/>
          <a:stretch/>
        </p:blipFill>
        <p:spPr>
          <a:xfrm>
            <a:off x="457200" y="4114800"/>
            <a:ext cx="2669489" cy="2286000"/>
          </a:xfrm>
          <a:prstGeom prst="rect">
            <a:avLst/>
          </a:prstGeom>
        </p:spPr>
      </p:pic>
      <p:pic>
        <p:nvPicPr>
          <p:cNvPr id="18" name="Picture 17">
            <a:extLst>
              <a:ext uri="{FF2B5EF4-FFF2-40B4-BE49-F238E27FC236}">
                <a16:creationId xmlns:a16="http://schemas.microsoft.com/office/drawing/2014/main" id="{244618C4-FAB1-5E40-A381-56B1420CBB6E}"/>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34" r="14034" b="9039"/>
          <a:stretch/>
        </p:blipFill>
        <p:spPr>
          <a:xfrm>
            <a:off x="3238500" y="1752157"/>
            <a:ext cx="2667000" cy="2248343"/>
          </a:xfrm>
          <a:prstGeom prst="rect">
            <a:avLst/>
          </a:prstGeom>
        </p:spPr>
      </p:pic>
      <p:pic>
        <p:nvPicPr>
          <p:cNvPr id="11" name="Picture 10">
            <a:extLst>
              <a:ext uri="{FF2B5EF4-FFF2-40B4-BE49-F238E27FC236}">
                <a16:creationId xmlns:a16="http://schemas.microsoft.com/office/drawing/2014/main" id="{68CEF006-EE72-4CD8-A700-AF9EBB4BC930}"/>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832" t="11789" r="21224" b="3424"/>
          <a:stretch/>
        </p:blipFill>
        <p:spPr>
          <a:xfrm>
            <a:off x="3238500" y="4114800"/>
            <a:ext cx="2667000" cy="2286000"/>
          </a:xfrm>
          <a:prstGeom prst="rect">
            <a:avLst/>
          </a:prstGeom>
        </p:spPr>
      </p:pic>
    </p:spTree>
    <p:extLst>
      <p:ext uri="{BB962C8B-B14F-4D97-AF65-F5344CB8AC3E}">
        <p14:creationId xmlns:p14="http://schemas.microsoft.com/office/powerpoint/2010/main" val="131938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08DD0-25F1-4DF1-A799-6911FF39AA59}"/>
              </a:ext>
            </a:extLst>
          </p:cNvPr>
          <p:cNvSpPr>
            <a:spLocks noGrp="1"/>
          </p:cNvSpPr>
          <p:nvPr>
            <p:ph type="title"/>
          </p:nvPr>
        </p:nvSpPr>
        <p:spPr/>
        <p:txBody>
          <a:bodyPr/>
          <a:lstStyle/>
          <a:p>
            <a:r>
              <a:rPr lang="en-US" sz="2800" dirty="0"/>
              <a:t>The “Isms” </a:t>
            </a:r>
          </a:p>
        </p:txBody>
      </p:sp>
      <p:pic>
        <p:nvPicPr>
          <p:cNvPr id="5" name="Picture 4">
            <a:extLst>
              <a:ext uri="{FF2B5EF4-FFF2-40B4-BE49-F238E27FC236}">
                <a16:creationId xmlns:a16="http://schemas.microsoft.com/office/drawing/2014/main" id="{5502265C-7F33-496B-98B9-44ABD728F6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7688" y="1956216"/>
            <a:ext cx="6652246" cy="4134464"/>
          </a:xfrm>
          <a:prstGeom prst="rect">
            <a:avLst/>
          </a:prstGeom>
        </p:spPr>
      </p:pic>
      <p:sp>
        <p:nvSpPr>
          <p:cNvPr id="2" name="TextBox 1">
            <a:extLst>
              <a:ext uri="{FF2B5EF4-FFF2-40B4-BE49-F238E27FC236}">
                <a16:creationId xmlns:a16="http://schemas.microsoft.com/office/drawing/2014/main" id="{6E5639C7-C602-E013-18BF-A75CB0CB3397}"/>
              </a:ext>
            </a:extLst>
          </p:cNvPr>
          <p:cNvSpPr txBox="1"/>
          <p:nvPr/>
        </p:nvSpPr>
        <p:spPr>
          <a:xfrm>
            <a:off x="1478310" y="3244334"/>
            <a:ext cx="1490702" cy="369332"/>
          </a:xfrm>
          <a:prstGeom prst="rect">
            <a:avLst/>
          </a:prstGeom>
          <a:solidFill>
            <a:srgbClr val="F06B74"/>
          </a:solidFill>
        </p:spPr>
        <p:txBody>
          <a:bodyPr wrap="square" rtlCol="0">
            <a:spAutoFit/>
          </a:bodyPr>
          <a:lstStyle/>
          <a:p>
            <a:pPr algn="ctr"/>
            <a:r>
              <a:rPr lang="en-US" b="1" dirty="0"/>
              <a:t>Classism</a:t>
            </a:r>
          </a:p>
        </p:txBody>
      </p:sp>
      <p:sp>
        <p:nvSpPr>
          <p:cNvPr id="6" name="TextBox 5">
            <a:extLst>
              <a:ext uri="{FF2B5EF4-FFF2-40B4-BE49-F238E27FC236}">
                <a16:creationId xmlns:a16="http://schemas.microsoft.com/office/drawing/2014/main" id="{351BB80B-3E0D-1F54-571D-C33842FE670F}"/>
              </a:ext>
            </a:extLst>
          </p:cNvPr>
          <p:cNvSpPr txBox="1"/>
          <p:nvPr/>
        </p:nvSpPr>
        <p:spPr>
          <a:xfrm>
            <a:off x="2206385" y="3973537"/>
            <a:ext cx="1490702" cy="481542"/>
          </a:xfrm>
          <a:prstGeom prst="rect">
            <a:avLst/>
          </a:prstGeom>
          <a:solidFill>
            <a:srgbClr val="F06B74"/>
          </a:solidFill>
        </p:spPr>
        <p:txBody>
          <a:bodyPr wrap="square" rtlCol="0">
            <a:spAutoFit/>
          </a:bodyPr>
          <a:lstStyle/>
          <a:p>
            <a:pPr algn="ctr">
              <a:lnSpc>
                <a:spcPts val="1500"/>
              </a:lnSpc>
            </a:pPr>
            <a:r>
              <a:rPr lang="en-US" b="1" dirty="0"/>
              <a:t>Power Imbalances</a:t>
            </a:r>
          </a:p>
        </p:txBody>
      </p:sp>
      <p:sp>
        <p:nvSpPr>
          <p:cNvPr id="7" name="TextBox 6">
            <a:extLst>
              <a:ext uri="{FF2B5EF4-FFF2-40B4-BE49-F238E27FC236}">
                <a16:creationId xmlns:a16="http://schemas.microsoft.com/office/drawing/2014/main" id="{56CD9CC3-581D-4A20-DA9D-1A11C7E2A0A6}"/>
              </a:ext>
            </a:extLst>
          </p:cNvPr>
          <p:cNvSpPr txBox="1"/>
          <p:nvPr/>
        </p:nvSpPr>
        <p:spPr>
          <a:xfrm>
            <a:off x="4918934" y="3190090"/>
            <a:ext cx="1490702" cy="369332"/>
          </a:xfrm>
          <a:prstGeom prst="rect">
            <a:avLst/>
          </a:prstGeom>
          <a:solidFill>
            <a:srgbClr val="F06B74"/>
          </a:solidFill>
        </p:spPr>
        <p:txBody>
          <a:bodyPr wrap="square" rtlCol="0">
            <a:spAutoFit/>
          </a:bodyPr>
          <a:lstStyle/>
          <a:p>
            <a:pPr algn="ctr"/>
            <a:r>
              <a:rPr lang="en-US" b="1" dirty="0"/>
              <a:t>Racism</a:t>
            </a:r>
          </a:p>
        </p:txBody>
      </p:sp>
      <p:sp>
        <p:nvSpPr>
          <p:cNvPr id="8" name="TextBox 7">
            <a:extLst>
              <a:ext uri="{FF2B5EF4-FFF2-40B4-BE49-F238E27FC236}">
                <a16:creationId xmlns:a16="http://schemas.microsoft.com/office/drawing/2014/main" id="{1EB7A550-FC83-38AE-2BD0-A5D332E9FEE4}"/>
              </a:ext>
            </a:extLst>
          </p:cNvPr>
          <p:cNvSpPr txBox="1"/>
          <p:nvPr/>
        </p:nvSpPr>
        <p:spPr>
          <a:xfrm>
            <a:off x="5577610" y="3910712"/>
            <a:ext cx="1629101" cy="338554"/>
          </a:xfrm>
          <a:prstGeom prst="rect">
            <a:avLst/>
          </a:prstGeom>
          <a:solidFill>
            <a:srgbClr val="F06B74"/>
          </a:solidFill>
        </p:spPr>
        <p:txBody>
          <a:bodyPr wrap="square" rtlCol="0">
            <a:spAutoFit/>
          </a:bodyPr>
          <a:lstStyle/>
          <a:p>
            <a:pPr algn="ctr"/>
            <a:r>
              <a:rPr lang="en-US" sz="1600" b="1" dirty="0"/>
              <a:t>Discrimination</a:t>
            </a:r>
          </a:p>
        </p:txBody>
      </p:sp>
      <p:sp>
        <p:nvSpPr>
          <p:cNvPr id="9" name="TextBox 8">
            <a:extLst>
              <a:ext uri="{FF2B5EF4-FFF2-40B4-BE49-F238E27FC236}">
                <a16:creationId xmlns:a16="http://schemas.microsoft.com/office/drawing/2014/main" id="{D1665630-6F75-6379-24B5-B782E21CD35C}"/>
              </a:ext>
            </a:extLst>
          </p:cNvPr>
          <p:cNvSpPr txBox="1"/>
          <p:nvPr/>
        </p:nvSpPr>
        <p:spPr>
          <a:xfrm>
            <a:off x="4763060" y="4662142"/>
            <a:ext cx="1629101" cy="338554"/>
          </a:xfrm>
          <a:prstGeom prst="rect">
            <a:avLst/>
          </a:prstGeom>
          <a:solidFill>
            <a:srgbClr val="F06B74"/>
          </a:solidFill>
        </p:spPr>
        <p:txBody>
          <a:bodyPr wrap="square" rtlCol="0">
            <a:spAutoFit/>
          </a:bodyPr>
          <a:lstStyle/>
          <a:p>
            <a:pPr algn="ctr"/>
            <a:r>
              <a:rPr lang="en-US" sz="1600" b="1" dirty="0"/>
              <a:t>Heterosexism</a:t>
            </a:r>
          </a:p>
        </p:txBody>
      </p:sp>
      <p:sp>
        <p:nvSpPr>
          <p:cNvPr id="4" name="Slide Number Placeholder 3">
            <a:extLst>
              <a:ext uri="{FF2B5EF4-FFF2-40B4-BE49-F238E27FC236}">
                <a16:creationId xmlns:a16="http://schemas.microsoft.com/office/drawing/2014/main" id="{EA397F91-97E6-4D4E-87D9-A643A4B3D057}"/>
              </a:ext>
            </a:extLst>
          </p:cNvPr>
          <p:cNvSpPr>
            <a:spLocks noGrp="1"/>
          </p:cNvSpPr>
          <p:nvPr>
            <p:ph type="sldNum" sz="quarter" idx="4"/>
          </p:nvPr>
        </p:nvSpPr>
        <p:spPr/>
        <p:txBody>
          <a:bodyPr/>
          <a:lstStyle/>
          <a:p>
            <a:fld id="{773137DE-5778-4973-8EC8-21DEEF19827C}" type="slidenum">
              <a:rPr lang="en-US" smtClean="0"/>
              <a:pPr/>
              <a:t>19</a:t>
            </a:fld>
            <a:endParaRPr lang="en-US" dirty="0"/>
          </a:p>
        </p:txBody>
      </p:sp>
    </p:spTree>
    <p:extLst>
      <p:ext uri="{BB962C8B-B14F-4D97-AF65-F5344CB8AC3E}">
        <p14:creationId xmlns:p14="http://schemas.microsoft.com/office/powerpoint/2010/main" val="325644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To prepare for the Class</a:t>
            </a:r>
          </a:p>
        </p:txBody>
      </p:sp>
      <p:sp>
        <p:nvSpPr>
          <p:cNvPr id="12" name="Content Placeholder 11">
            <a:extLst>
              <a:ext uri="{FF2B5EF4-FFF2-40B4-BE49-F238E27FC236}">
                <a16:creationId xmlns:a16="http://schemas.microsoft.com/office/drawing/2014/main" id="{0FEBF11E-F233-3D44-91C1-B53C72AC749F}"/>
              </a:ext>
            </a:extLst>
          </p:cNvPr>
          <p:cNvSpPr>
            <a:spLocks noGrp="1"/>
          </p:cNvSpPr>
          <p:nvPr>
            <p:ph idx="1"/>
          </p:nvPr>
        </p:nvSpPr>
        <p:spPr/>
        <p:txBody>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2196608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1B80A-91D4-4947-9B7B-AE6E5C7F3352}"/>
              </a:ext>
            </a:extLst>
          </p:cNvPr>
          <p:cNvSpPr>
            <a:spLocks noGrp="1"/>
          </p:cNvSpPr>
          <p:nvPr>
            <p:ph type="title"/>
          </p:nvPr>
        </p:nvSpPr>
        <p:spPr/>
        <p:txBody>
          <a:bodyPr/>
          <a:lstStyle/>
          <a:p>
            <a:r>
              <a:rPr lang="en-US" sz="2400" dirty="0"/>
              <a:t>Cultural connections tip the scale</a:t>
            </a:r>
          </a:p>
        </p:txBody>
      </p:sp>
      <p:pic>
        <p:nvPicPr>
          <p:cNvPr id="5" name="Picture 4" descr="Illustration of a balance. On the heavier side as Pride, Belonging, Clarity, Understanding and Connection. On the lighter side are Classism, Power Imbalances, Racism, Discrimination and Heterosexism.">
            <a:extLst>
              <a:ext uri="{FF2B5EF4-FFF2-40B4-BE49-F238E27FC236}">
                <a16:creationId xmlns:a16="http://schemas.microsoft.com/office/drawing/2014/main" id="{03329186-7F1E-4DE8-91F2-20B1FDF814FB}"/>
              </a:ext>
            </a:extLst>
          </p:cNvPr>
          <p:cNvPicPr>
            <a:picLocks noChangeAspect="1"/>
          </p:cNvPicPr>
          <p:nvPr/>
        </p:nvPicPr>
        <p:blipFill>
          <a:blip r:embed="rId3"/>
          <a:stretch>
            <a:fillRect/>
          </a:stretch>
        </p:blipFill>
        <p:spPr>
          <a:xfrm>
            <a:off x="863714" y="1986196"/>
            <a:ext cx="7366743" cy="3961177"/>
          </a:xfrm>
          <a:prstGeom prst="rect">
            <a:avLst/>
          </a:prstGeom>
        </p:spPr>
      </p:pic>
      <p:sp>
        <p:nvSpPr>
          <p:cNvPr id="4" name="Slide Number Placeholder 3">
            <a:extLst>
              <a:ext uri="{FF2B5EF4-FFF2-40B4-BE49-F238E27FC236}">
                <a16:creationId xmlns:a16="http://schemas.microsoft.com/office/drawing/2014/main" id="{C74B4189-7D48-4FCD-860C-827CBA9BFF3A}"/>
              </a:ext>
            </a:extLst>
          </p:cNvPr>
          <p:cNvSpPr>
            <a:spLocks noGrp="1"/>
          </p:cNvSpPr>
          <p:nvPr>
            <p:ph type="sldNum" sz="quarter" idx="4"/>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837577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1B971E-5ACF-4BBD-A7AE-93551F9A4426}"/>
              </a:ext>
            </a:extLst>
          </p:cNvPr>
          <p:cNvSpPr>
            <a:spLocks noGrp="1"/>
          </p:cNvSpPr>
          <p:nvPr>
            <p:ph type="title"/>
          </p:nvPr>
        </p:nvSpPr>
        <p:spPr/>
        <p:txBody>
          <a:bodyPr/>
          <a:lstStyle/>
          <a:p>
            <a:r>
              <a:rPr lang="en-US" sz="3200" dirty="0"/>
              <a:t>Tools     </a:t>
            </a:r>
          </a:p>
        </p:txBody>
      </p:sp>
      <p:pic>
        <p:nvPicPr>
          <p:cNvPr id="5" name="Content Placeholder 7" descr="Illustration of a Toolbox">
            <a:extLst>
              <a:ext uri="{FF2B5EF4-FFF2-40B4-BE49-F238E27FC236}">
                <a16:creationId xmlns:a16="http://schemas.microsoft.com/office/drawing/2014/main" id="{1CD08690-70CF-41E2-9709-FF65A617AA4B}"/>
              </a:ext>
            </a:extLst>
          </p:cNvPr>
          <p:cNvPicPr>
            <a:picLocks noChangeAspect="1"/>
          </p:cNvPicPr>
          <p:nvPr/>
        </p:nvPicPr>
        <p:blipFill>
          <a:blip r:embed="rId3"/>
          <a:stretch>
            <a:fillRect/>
          </a:stretch>
        </p:blipFill>
        <p:spPr>
          <a:xfrm>
            <a:off x="6695268" y="421132"/>
            <a:ext cx="1611824" cy="1183794"/>
          </a:xfrm>
          <a:prstGeom prst="rect">
            <a:avLst/>
          </a:prstGeom>
        </p:spPr>
      </p:pic>
      <p:sp>
        <p:nvSpPr>
          <p:cNvPr id="2" name="Content Placeholder 1">
            <a:extLst>
              <a:ext uri="{FF2B5EF4-FFF2-40B4-BE49-F238E27FC236}">
                <a16:creationId xmlns:a16="http://schemas.microsoft.com/office/drawing/2014/main" id="{7F0E4C08-840C-4019-A570-A0AA96E1387B}"/>
              </a:ext>
            </a:extLst>
          </p:cNvPr>
          <p:cNvSpPr>
            <a:spLocks noGrp="1"/>
          </p:cNvSpPr>
          <p:nvPr>
            <p:ph idx="1"/>
          </p:nvPr>
        </p:nvSpPr>
        <p:spPr/>
        <p:txBody>
          <a:bodyPr>
            <a:normAutofit fontScale="92500" lnSpcReduction="20000"/>
          </a:bodyPr>
          <a:lstStyle/>
          <a:p>
            <a:pPr>
              <a:buFont typeface="Wingdings" panose="05000000000000000000" pitchFamily="2" charset="2"/>
              <a:buChar char="Ø"/>
            </a:pPr>
            <a:r>
              <a:rPr lang="en-US" sz="2600" dirty="0">
                <a:solidFill>
                  <a:schemeClr val="accent2"/>
                </a:solidFill>
                <a:latin typeface="Arial Rounded MT Bold" panose="020F0704030504030204" pitchFamily="34" charset="0"/>
              </a:rPr>
              <a:t>Cultural Responsiveness:</a:t>
            </a:r>
          </a:p>
          <a:p>
            <a:pPr marL="34925" indent="0">
              <a:buNone/>
            </a:pPr>
            <a:r>
              <a:rPr lang="en-US" sz="2200" dirty="0">
                <a:solidFill>
                  <a:schemeClr val="tx1"/>
                </a:solidFill>
                <a:latin typeface="+mn-lt"/>
              </a:rPr>
              <a:t>Learning from another and acting respectfully</a:t>
            </a:r>
          </a:p>
          <a:p>
            <a:pPr marL="34925" indent="0">
              <a:buNone/>
            </a:pPr>
            <a:endParaRPr lang="en-US" sz="2000" dirty="0">
              <a:solidFill>
                <a:schemeClr val="tx1"/>
              </a:solidFill>
              <a:latin typeface="+mn-lt"/>
            </a:endParaRPr>
          </a:p>
          <a:p>
            <a:pPr>
              <a:buFont typeface="Wingdings" panose="05000000000000000000" pitchFamily="2" charset="2"/>
              <a:buChar char="Ø"/>
            </a:pPr>
            <a:r>
              <a:rPr lang="en-US" sz="2600" dirty="0">
                <a:solidFill>
                  <a:schemeClr val="accent2"/>
                </a:solidFill>
                <a:latin typeface="Arial Rounded MT Bold" panose="020F0704030504030204" pitchFamily="34" charset="0"/>
              </a:rPr>
              <a:t>Cultural Competence:</a:t>
            </a:r>
          </a:p>
          <a:p>
            <a:pPr marL="34925" indent="0">
              <a:buNone/>
            </a:pPr>
            <a:r>
              <a:rPr lang="en-US" sz="2200" dirty="0">
                <a:solidFill>
                  <a:schemeClr val="tx1"/>
                </a:solidFill>
                <a:latin typeface="+mn-lt"/>
              </a:rPr>
              <a:t>Effectively Interacting with people from other cultures </a:t>
            </a:r>
          </a:p>
          <a:p>
            <a:pPr marL="34925" indent="0">
              <a:buNone/>
            </a:pPr>
            <a:endParaRPr lang="en-US" sz="2000" dirty="0">
              <a:solidFill>
                <a:schemeClr val="tx1"/>
              </a:solidFill>
              <a:latin typeface="+mn-lt"/>
            </a:endParaRPr>
          </a:p>
          <a:p>
            <a:pPr>
              <a:buFont typeface="Wingdings" panose="05000000000000000000" pitchFamily="2" charset="2"/>
              <a:buChar char="Ø"/>
            </a:pPr>
            <a:r>
              <a:rPr lang="en-US" sz="2600" dirty="0">
                <a:solidFill>
                  <a:schemeClr val="accent2"/>
                </a:solidFill>
                <a:latin typeface="Arial Rounded MT Bold" panose="020F0704030504030204" pitchFamily="34" charset="0"/>
              </a:rPr>
              <a:t>Cultural Humility</a:t>
            </a:r>
            <a:r>
              <a:rPr lang="en-US" sz="2200" dirty="0">
                <a:solidFill>
                  <a:schemeClr val="accent2"/>
                </a:solidFill>
                <a:latin typeface="Arial Rounded MT Bold" panose="020F0704030504030204" pitchFamily="34" charset="0"/>
              </a:rPr>
              <a:t>: </a:t>
            </a:r>
            <a:r>
              <a:rPr lang="en-US" sz="2200" dirty="0">
                <a:solidFill>
                  <a:schemeClr val="tx1"/>
                </a:solidFill>
                <a:latin typeface="+mn-lt"/>
              </a:rPr>
              <a:t> </a:t>
            </a:r>
          </a:p>
          <a:p>
            <a:pPr marL="34925" indent="0">
              <a:buNone/>
            </a:pPr>
            <a:r>
              <a:rPr lang="en-US" sz="2200" dirty="0">
                <a:solidFill>
                  <a:schemeClr val="tx1"/>
                </a:solidFill>
                <a:latin typeface="+mn-lt"/>
              </a:rPr>
              <a:t>A humble and respectful attitude toward individuals of other cultures that pushes one to challenge their own cultural biases, realize they cannot possibly know everything about other cultures and approach learning about other cultures as a lifelong process.*</a:t>
            </a:r>
          </a:p>
          <a:p>
            <a:pPr marL="155872" lvl="1" indent="0" fontAlgn="b">
              <a:buNone/>
            </a:pPr>
            <a:endParaRPr lang="en-US" sz="2200" dirty="0">
              <a:solidFill>
                <a:schemeClr val="tx1"/>
              </a:solidFill>
              <a:latin typeface="+mn-lt"/>
            </a:endParaRPr>
          </a:p>
          <a:p>
            <a:pPr marL="34925" indent="0" algn="l" fontAlgn="b">
              <a:buNone/>
            </a:pPr>
            <a:r>
              <a:rPr lang="en-US" sz="2000" dirty="0">
                <a:solidFill>
                  <a:schemeClr val="tx1"/>
                </a:solidFill>
                <a:latin typeface="+mn-lt"/>
              </a:rPr>
              <a:t> </a:t>
            </a:r>
            <a:r>
              <a:rPr lang="en-US" sz="1000" dirty="0">
                <a:solidFill>
                  <a:schemeClr val="tx1"/>
                </a:solidFill>
                <a:latin typeface="+mn-lt"/>
              </a:rPr>
              <a:t>*</a:t>
            </a:r>
            <a:r>
              <a:rPr lang="en-US" sz="1100" dirty="0">
                <a:solidFill>
                  <a:schemeClr val="tx1"/>
                </a:solidFill>
                <a:latin typeface="+mn-lt"/>
              </a:rPr>
              <a:t>Adapted: </a:t>
            </a:r>
            <a:r>
              <a:rPr lang="en-US" sz="1100" b="1" i="0" u="none" strike="noStrike" dirty="0">
                <a:solidFill>
                  <a:srgbClr val="1A0DAB"/>
                </a:solidFill>
                <a:effectLst/>
                <a:latin typeface="+mn-lt"/>
                <a:hlinkClick r:id="rId4"/>
              </a:rPr>
              <a:t>Cultural</a:t>
            </a:r>
            <a:r>
              <a:rPr lang="en-US" sz="1100" b="0" i="0" u="none" strike="noStrike" dirty="0">
                <a:solidFill>
                  <a:srgbClr val="1A0DAB"/>
                </a:solidFill>
                <a:effectLst/>
                <a:latin typeface="+mn-lt"/>
                <a:hlinkClick r:id="rId4"/>
              </a:rPr>
              <a:t> </a:t>
            </a:r>
            <a:r>
              <a:rPr lang="en-US" sz="1100" b="1" i="0" u="none" strike="noStrike" dirty="0">
                <a:solidFill>
                  <a:srgbClr val="1A0DAB"/>
                </a:solidFill>
                <a:effectLst/>
                <a:latin typeface="+mn-lt"/>
                <a:hlinkClick r:id="rId4"/>
              </a:rPr>
              <a:t>humility</a:t>
            </a:r>
            <a:r>
              <a:rPr lang="en-US" sz="1100" b="0" i="0" u="none" strike="noStrike" dirty="0">
                <a:solidFill>
                  <a:srgbClr val="1A0DAB"/>
                </a:solidFill>
                <a:effectLst/>
                <a:latin typeface="+mn-lt"/>
                <a:hlinkClick r:id="rId4"/>
              </a:rPr>
              <a:t>: Essential foundation for clinical researchers</a:t>
            </a:r>
            <a:r>
              <a:rPr lang="en-US" sz="1100" b="0" i="0" dirty="0">
                <a:solidFill>
                  <a:srgbClr val="006621"/>
                </a:solidFill>
                <a:effectLst/>
                <a:latin typeface="+mn-lt"/>
              </a:rPr>
              <a:t>   www.ncbi.nlm.nih.gov/pmc/articles/PMC3834043</a:t>
            </a:r>
            <a:endParaRPr lang="en-US" sz="1100" b="0" i="0" dirty="0">
              <a:solidFill>
                <a:srgbClr val="767676"/>
              </a:solidFill>
              <a:effectLst/>
              <a:latin typeface="+mn-lt"/>
            </a:endParaRPr>
          </a:p>
          <a:p>
            <a:endParaRPr lang="en-US" sz="1000" dirty="0">
              <a:solidFill>
                <a:schemeClr val="tx1"/>
              </a:solidFill>
              <a:latin typeface="+mn-lt"/>
            </a:endParaRPr>
          </a:p>
          <a:p>
            <a:endParaRPr lang="en-US" sz="2800" dirty="0">
              <a:solidFill>
                <a:schemeClr val="accent2"/>
              </a:solidFill>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0D07BAD4-5114-45B0-82E4-80AF5F2CB25E}"/>
              </a:ext>
            </a:extLst>
          </p:cNvPr>
          <p:cNvSpPr>
            <a:spLocks noGrp="1"/>
          </p:cNvSpPr>
          <p:nvPr>
            <p:ph type="sldNum" sz="quarter" idx="4"/>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137822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33B688D-7E7B-4124-A255-8BD4E13CB889}"/>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3: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EXPERIENCES AND EXPECTATIONS</a:t>
            </a: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p:txBody>
          <a:bodyPr/>
          <a:lstStyle/>
          <a:p>
            <a:fld id="{773137DE-5778-4973-8EC8-21DEEF19827C}" type="slidenum">
              <a:rPr lang="en-US" smtClean="0"/>
              <a:pPr/>
              <a:t>22</a:t>
            </a:fld>
            <a:endParaRPr lang="en-US" dirty="0"/>
          </a:p>
        </p:txBody>
      </p:sp>
    </p:spTree>
    <p:extLst>
      <p:ext uri="{BB962C8B-B14F-4D97-AF65-F5344CB8AC3E}">
        <p14:creationId xmlns:p14="http://schemas.microsoft.com/office/powerpoint/2010/main" val="9012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897D8ED-D2EC-4ADD-BE22-0876D027C579}"/>
              </a:ext>
            </a:extLst>
          </p:cNvPr>
          <p:cNvSpPr>
            <a:spLocks noGrp="1"/>
          </p:cNvSpPr>
          <p:nvPr>
            <p:ph type="title"/>
          </p:nvPr>
        </p:nvSpPr>
        <p:spPr>
          <a:xfrm>
            <a:off x="686003" y="550532"/>
            <a:ext cx="7722166" cy="1054394"/>
          </a:xfrm>
        </p:spPr>
        <p:txBody>
          <a:bodyPr/>
          <a:lstStyle/>
          <a:p>
            <a:r>
              <a:rPr lang="en-US" sz="2800" dirty="0"/>
              <a:t>Cultural clashes</a:t>
            </a:r>
          </a:p>
        </p:txBody>
      </p:sp>
      <p:pic>
        <p:nvPicPr>
          <p:cNvPr id="5" name="Picture 2" descr="Phot of a mixed race family.">
            <a:extLst>
              <a:ext uri="{FF2B5EF4-FFF2-40B4-BE49-F238E27FC236}">
                <a16:creationId xmlns:a16="http://schemas.microsoft.com/office/drawing/2014/main" id="{767B51AE-CD05-4FDA-973C-DD25AAD77515}"/>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3513"/>
          <a:stretch/>
        </p:blipFill>
        <p:spPr bwMode="auto">
          <a:xfrm>
            <a:off x="454246" y="1928305"/>
            <a:ext cx="8222762" cy="4198173"/>
          </a:xfrm>
          <a:prstGeom prst="rect">
            <a:avLst/>
          </a:prstGeom>
          <a:solidFill>
            <a:srgbClr val="FFFFFF"/>
          </a:solidFill>
        </p:spPr>
      </p:pic>
      <p:sp>
        <p:nvSpPr>
          <p:cNvPr id="4" name="Slide Number Placeholder 3">
            <a:extLst>
              <a:ext uri="{FF2B5EF4-FFF2-40B4-BE49-F238E27FC236}">
                <a16:creationId xmlns:a16="http://schemas.microsoft.com/office/drawing/2014/main" id="{A70A8F5F-DEF3-46CA-B7DA-0AB325234E5C}"/>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23</a:t>
            </a:fld>
            <a:endParaRPr lang="en-US" dirty="0"/>
          </a:p>
        </p:txBody>
      </p:sp>
    </p:spTree>
    <p:extLst>
      <p:ext uri="{BB962C8B-B14F-4D97-AF65-F5344CB8AC3E}">
        <p14:creationId xmlns:p14="http://schemas.microsoft.com/office/powerpoint/2010/main" val="4059025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6783B93-64A4-0BC2-204D-8E7D3D76580E}"/>
              </a:ext>
            </a:extLst>
          </p:cNvPr>
          <p:cNvSpPr>
            <a:spLocks noGrp="1"/>
          </p:cNvSpPr>
          <p:nvPr>
            <p:ph type="title"/>
          </p:nvPr>
        </p:nvSpPr>
        <p:spPr>
          <a:xfrm>
            <a:off x="612588" y="1852706"/>
            <a:ext cx="3137647" cy="3346824"/>
          </a:xfrm>
        </p:spPr>
        <p:txBody>
          <a:bodyPr anchor="ctr">
            <a:normAutofit/>
          </a:bodyPr>
          <a:lstStyle/>
          <a:p>
            <a:r>
              <a:rPr lang="en-US" dirty="0"/>
              <a:t>What does this image bring up for you?</a:t>
            </a:r>
          </a:p>
        </p:txBody>
      </p:sp>
      <p:pic>
        <p:nvPicPr>
          <p:cNvPr id="6" name="Content Placeholder 5" descr="A christmas tree with presents around it&#10;">
            <a:extLst>
              <a:ext uri="{FF2B5EF4-FFF2-40B4-BE49-F238E27FC236}">
                <a16:creationId xmlns:a16="http://schemas.microsoft.com/office/drawing/2014/main" id="{40331920-F474-4D4C-BDE5-4AAD1F873BF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72038" y="1186774"/>
            <a:ext cx="4057953" cy="4280171"/>
          </a:xfrm>
          <a:noFill/>
        </p:spPr>
      </p:pic>
      <p:sp>
        <p:nvSpPr>
          <p:cNvPr id="4" name="Slide Number Placeholder 3">
            <a:extLst>
              <a:ext uri="{FF2B5EF4-FFF2-40B4-BE49-F238E27FC236}">
                <a16:creationId xmlns:a16="http://schemas.microsoft.com/office/drawing/2014/main" id="{924B5920-099F-4EB8-B6E9-EDB75DD752C8}"/>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24</a:t>
            </a:fld>
            <a:endParaRPr lang="en-US" dirty="0"/>
          </a:p>
        </p:txBody>
      </p:sp>
    </p:spTree>
    <p:extLst>
      <p:ext uri="{BB962C8B-B14F-4D97-AF65-F5344CB8AC3E}">
        <p14:creationId xmlns:p14="http://schemas.microsoft.com/office/powerpoint/2010/main" val="334312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85E07BF-7C86-45E9-889D-EF2F98AD5537}"/>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4: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PRACTICING CULTURAL HUMILITY</a:t>
            </a: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2525382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35EB4-57FA-4480-A673-AC95F863954D}"/>
              </a:ext>
            </a:extLst>
          </p:cNvPr>
          <p:cNvSpPr>
            <a:spLocks noGrp="1"/>
          </p:cNvSpPr>
          <p:nvPr>
            <p:ph type="title"/>
          </p:nvPr>
        </p:nvSpPr>
        <p:spPr/>
        <p:txBody>
          <a:bodyPr/>
          <a:lstStyle/>
          <a:p>
            <a:r>
              <a:rPr lang="en-US" sz="2400" dirty="0"/>
              <a:t>conversation tips from teens</a:t>
            </a:r>
          </a:p>
        </p:txBody>
      </p:sp>
      <p:sp>
        <p:nvSpPr>
          <p:cNvPr id="6" name="Content Placeholder 5">
            <a:extLst>
              <a:ext uri="{FF2B5EF4-FFF2-40B4-BE49-F238E27FC236}">
                <a16:creationId xmlns:a16="http://schemas.microsoft.com/office/drawing/2014/main" id="{4302C45E-8F33-456E-8B71-A74CCF081D60}"/>
              </a:ext>
            </a:extLst>
          </p:cNvPr>
          <p:cNvSpPr>
            <a:spLocks noGrp="1"/>
          </p:cNvSpPr>
          <p:nvPr>
            <p:ph idx="1"/>
          </p:nvPr>
        </p:nvSpPr>
        <p:spPr/>
        <p:txBody>
          <a:bodyPr>
            <a:noAutofit/>
          </a:bodyPr>
          <a:lstStyle/>
          <a:p>
            <a:pPr marL="228600" indent="-228600">
              <a:buFont typeface="+mj-lt"/>
              <a:buAutoNum type="arabicPeriod"/>
            </a:pPr>
            <a:r>
              <a:rPr lang="en-US" sz="2100" dirty="0"/>
              <a:t>Stay engaged in conversations by simply listening.</a:t>
            </a:r>
          </a:p>
          <a:p>
            <a:pPr marL="228600" indent="-228600">
              <a:buFont typeface="+mj-lt"/>
              <a:buAutoNum type="arabicPeriod"/>
            </a:pPr>
            <a:r>
              <a:rPr lang="en-US" sz="2100" dirty="0"/>
              <a:t>Stay open to explorations, rather than trying to guide.</a:t>
            </a:r>
          </a:p>
          <a:p>
            <a:pPr marL="228600" indent="-228600">
              <a:buFont typeface="+mj-lt"/>
              <a:buAutoNum type="arabicPeriod"/>
            </a:pPr>
            <a:r>
              <a:rPr lang="en-US" sz="2100" dirty="0"/>
              <a:t>Listen for understanding, rather than to support your own conclusions.</a:t>
            </a:r>
          </a:p>
          <a:p>
            <a:pPr marL="228600" indent="-228600">
              <a:buFont typeface="+mj-lt"/>
              <a:buAutoNum type="arabicPeriod"/>
            </a:pPr>
            <a:r>
              <a:rPr lang="en-US" sz="2100" dirty="0"/>
              <a:t>Look at what the child is doing right in the situation, not what’s wrong with them or it.</a:t>
            </a:r>
          </a:p>
          <a:p>
            <a:pPr marL="228600" indent="-228600">
              <a:buFont typeface="+mj-lt"/>
              <a:buAutoNum type="arabicPeriod"/>
            </a:pPr>
            <a:r>
              <a:rPr lang="en-US" sz="2100" dirty="0"/>
              <a:t>Engage and affirm, rather than trying to fix or change. </a:t>
            </a:r>
          </a:p>
          <a:p>
            <a:pPr marL="228600" indent="-228600">
              <a:buFont typeface="+mj-lt"/>
              <a:buAutoNum type="arabicPeriod"/>
            </a:pPr>
            <a:r>
              <a:rPr lang="en-US" sz="2100" dirty="0"/>
              <a:t>Tolerate some degree of discomfort when you’re deeply listening.</a:t>
            </a:r>
          </a:p>
          <a:p>
            <a:pPr marL="228600" indent="-228600">
              <a:buFont typeface="+mj-lt"/>
              <a:buAutoNum type="arabicPeriod"/>
            </a:pPr>
            <a:r>
              <a:rPr lang="en-US" sz="2100" dirty="0"/>
              <a:t>Accept not having closure after a conversation.</a:t>
            </a:r>
          </a:p>
          <a:p>
            <a:pPr marL="0" indent="0">
              <a:buNone/>
            </a:pPr>
            <a:endParaRPr lang="en-US" sz="2000" dirty="0"/>
          </a:p>
          <a:p>
            <a:pPr marL="0" indent="0">
              <a:buNone/>
            </a:pPr>
            <a:r>
              <a:rPr lang="en-US" sz="2000" dirty="0"/>
              <a:t>*</a:t>
            </a:r>
            <a:r>
              <a:rPr lang="en-US" sz="1400" dirty="0"/>
              <a:t>Adapted from Freechild.org (Listening to Young People)</a:t>
            </a:r>
          </a:p>
        </p:txBody>
      </p:sp>
      <p:sp>
        <p:nvSpPr>
          <p:cNvPr id="5" name="Slide Number Placeholder 4">
            <a:extLst>
              <a:ext uri="{FF2B5EF4-FFF2-40B4-BE49-F238E27FC236}">
                <a16:creationId xmlns:a16="http://schemas.microsoft.com/office/drawing/2014/main" id="{F38B069C-02EB-4A6E-80D9-EBADED430ABF}"/>
              </a:ext>
            </a:extLst>
          </p:cNvPr>
          <p:cNvSpPr>
            <a:spLocks noGrp="1"/>
          </p:cNvSpPr>
          <p:nvPr>
            <p:ph type="sldNum" sz="quarter" idx="4"/>
          </p:nvPr>
        </p:nvSpPr>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6188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enager giving a fist pump">
            <a:extLst>
              <a:ext uri="{FF2B5EF4-FFF2-40B4-BE49-F238E27FC236}">
                <a16:creationId xmlns:a16="http://schemas.microsoft.com/office/drawing/2014/main" id="{5D5781B6-9373-431E-ABDC-455E08618D6A}"/>
              </a:ext>
            </a:extLst>
          </p:cNvPr>
          <p:cNvPicPr>
            <a:picLocks noGrp="1" noChangeAspect="1" noChangeArrowheads="1"/>
          </p:cNvPicPr>
          <p:nvPr>
            <p:ph type="pic" idx="4294967295"/>
          </p:nvPr>
        </p:nvPicPr>
        <p:blipFill rotWithShape="1">
          <a:blip r:embed="rId3">
            <a:extLst>
              <a:ext uri="{28A0092B-C50C-407E-A947-70E740481C1C}">
                <a14:useLocalDpi xmlns:a14="http://schemas.microsoft.com/office/drawing/2010/main" val="0"/>
              </a:ext>
            </a:extLst>
          </a:blip>
          <a:srcRect l="3570" t="3337" r="5115" b="234"/>
          <a:stretch/>
        </p:blipFill>
        <p:spPr bwMode="auto">
          <a:xfrm>
            <a:off x="457200" y="444137"/>
            <a:ext cx="8686800" cy="5961849"/>
          </a:xfrm>
          <a:prstGeom prst="rect">
            <a:avLst/>
          </a:prstGeom>
          <a:solidFill>
            <a:srgbClr val="FFFFFF"/>
          </a:solidFill>
        </p:spPr>
      </p:pic>
      <p:sp>
        <p:nvSpPr>
          <p:cNvPr id="7" name="Rectangle 6">
            <a:extLst>
              <a:ext uri="{FF2B5EF4-FFF2-40B4-BE49-F238E27FC236}">
                <a16:creationId xmlns:a16="http://schemas.microsoft.com/office/drawing/2014/main" id="{B2DC0CCD-4A52-4676-9F18-81C930C7357A}"/>
              </a:ext>
              <a:ext uri="{C183D7F6-B498-43B3-948B-1728B52AA6E4}">
                <adec:decorative xmlns:adec="http://schemas.microsoft.com/office/drawing/2017/decorative" val="1"/>
              </a:ext>
            </a:extLst>
          </p:cNvPr>
          <p:cNvSpPr/>
          <p:nvPr/>
        </p:nvSpPr>
        <p:spPr>
          <a:xfrm>
            <a:off x="5069904" y="451422"/>
            <a:ext cx="4074096" cy="598009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8" name="Title 2">
            <a:extLst>
              <a:ext uri="{FF2B5EF4-FFF2-40B4-BE49-F238E27FC236}">
                <a16:creationId xmlns:a16="http://schemas.microsoft.com/office/drawing/2014/main" id="{A553F263-67ED-4713-A042-D621B070C7C2}"/>
              </a:ext>
            </a:extLst>
          </p:cNvPr>
          <p:cNvSpPr txBox="1">
            <a:spLocks noGrp="1"/>
          </p:cNvSpPr>
          <p:nvPr>
            <p:ph type="title" idx="4294967295"/>
          </p:nvPr>
        </p:nvSpPr>
        <p:spPr>
          <a:xfrm>
            <a:off x="4992266" y="451423"/>
            <a:ext cx="3990109" cy="9081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Allying, 1 of 2</a:t>
            </a:r>
            <a:endParaRPr kumimoji="0" lang="en-US" sz="2800" b="0" i="0" u="none" strike="noStrike" kern="1200" cap="all" spc="150" normalizeH="0" baseline="0" noProof="0" dirty="0">
              <a:ln>
                <a:noFill/>
              </a:ln>
              <a:solidFill>
                <a:srgbClr val="C13420"/>
              </a:solidFill>
              <a:effectLst/>
              <a:uLnTx/>
              <a:uFillTx/>
              <a:latin typeface="Arial Rounded MT Bold"/>
              <a:ea typeface="+mj-ea"/>
              <a:cs typeface="Arial Rounded MT Bold"/>
            </a:endParaRPr>
          </a:p>
        </p:txBody>
      </p:sp>
      <p:sp>
        <p:nvSpPr>
          <p:cNvPr id="9" name="Content Placeholder 1">
            <a:extLst>
              <a:ext uri="{FF2B5EF4-FFF2-40B4-BE49-F238E27FC236}">
                <a16:creationId xmlns:a16="http://schemas.microsoft.com/office/drawing/2014/main" id="{CBD48103-AF51-440E-BBE0-5342876EC0D3}"/>
              </a:ext>
            </a:extLst>
          </p:cNvPr>
          <p:cNvSpPr txBox="1">
            <a:spLocks/>
          </p:cNvSpPr>
          <p:nvPr/>
        </p:nvSpPr>
        <p:spPr>
          <a:xfrm>
            <a:off x="5478885" y="1540759"/>
            <a:ext cx="3426572" cy="4527532"/>
          </a:xfrm>
          <a:prstGeom prst="rect">
            <a:avLst/>
          </a:prstGeom>
        </p:spPr>
        <p:txBody>
          <a:bodyPr>
            <a:noAutofit/>
          </a:bodyPr>
          <a:lst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1. Listen carefully </a:t>
            </a:r>
            <a:r>
              <a:rPr lang="en-US" sz="2400" u="sng" dirty="0">
                <a:solidFill>
                  <a:schemeClr val="tx1"/>
                </a:solidFill>
                <a:latin typeface="Arial" panose="020B0604020202020204" pitchFamily="34" charset="0"/>
                <a:cs typeface="Arial" panose="020B0604020202020204" pitchFamily="34" charset="0"/>
              </a:rPr>
              <a:t>and</a:t>
            </a:r>
            <a:r>
              <a:rPr lang="en-US" sz="2400" dirty="0">
                <a:solidFill>
                  <a:schemeClr val="tx1"/>
                </a:solidFill>
                <a:latin typeface="Arial" panose="020B0604020202020204" pitchFamily="34" charset="0"/>
                <a:cs typeface="Arial" panose="020B0604020202020204" pitchFamily="34" charset="0"/>
              </a:rPr>
              <a:t>,    keep your: </a:t>
            </a:r>
          </a:p>
          <a:p>
            <a:pPr lvl="1">
              <a:lnSpc>
                <a:spcPct val="110000"/>
              </a:lnSpc>
            </a:pPr>
            <a:r>
              <a:rPr lang="en-US" sz="2400" dirty="0">
                <a:solidFill>
                  <a:schemeClr val="tx1"/>
                </a:solidFill>
                <a:latin typeface="Arial" panose="020B0604020202020204" pitchFamily="34" charset="0"/>
                <a:cs typeface="Arial" panose="020B0604020202020204" pitchFamily="34" charset="0"/>
              </a:rPr>
              <a:t> Attitude open</a:t>
            </a:r>
          </a:p>
          <a:p>
            <a:pPr lvl="1">
              <a:lnSpc>
                <a:spcPct val="110000"/>
              </a:lnSpc>
            </a:pPr>
            <a:r>
              <a:rPr lang="en-US" sz="2400" dirty="0">
                <a:solidFill>
                  <a:schemeClr val="tx1"/>
                </a:solidFill>
                <a:latin typeface="Arial" panose="020B0604020202020204" pitchFamily="34" charset="0"/>
                <a:cs typeface="Arial" panose="020B0604020202020204" pitchFamily="34" charset="0"/>
              </a:rPr>
              <a:t>Language affirming</a:t>
            </a:r>
          </a:p>
          <a:p>
            <a:pPr lvl="1">
              <a:lnSpc>
                <a:spcPct val="110000"/>
              </a:lnSpc>
            </a:pPr>
            <a:r>
              <a:rPr lang="en-US" sz="2400" dirty="0">
                <a:solidFill>
                  <a:schemeClr val="tx1"/>
                </a:solidFill>
                <a:latin typeface="Arial" panose="020B0604020202020204" pitchFamily="34" charset="0"/>
                <a:cs typeface="Arial" panose="020B0604020202020204" pitchFamily="34" charset="0"/>
              </a:rPr>
              <a:t>Child the priority</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2. Acknowledge their  </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    feelings and      </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    experiences</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3. Brainstorm possible  </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    action plans </a:t>
            </a:r>
          </a:p>
        </p:txBody>
      </p:sp>
      <p:sp>
        <p:nvSpPr>
          <p:cNvPr id="3" name="Slide Number Placeholder 2">
            <a:extLst>
              <a:ext uri="{FF2B5EF4-FFF2-40B4-BE49-F238E27FC236}">
                <a16:creationId xmlns:a16="http://schemas.microsoft.com/office/drawing/2014/main" id="{840D85DC-1BB0-4364-ACF9-F2EC0FD6EB39}"/>
              </a:ext>
            </a:extLst>
          </p:cNvPr>
          <p:cNvSpPr>
            <a:spLocks noGrp="1"/>
          </p:cNvSpPr>
          <p:nvPr>
            <p:ph type="sldNum" sz="quarter" idx="4"/>
          </p:nvPr>
        </p:nvSpPr>
        <p:spPr>
          <a:prstGeom prst="rect">
            <a:avLst/>
          </a:prstGeom>
          <a:ln w="19050">
            <a:noFill/>
          </a:ln>
        </p:spPr>
        <p:txBody>
          <a:bodyPr wrap="square" anchor="ctr">
            <a:normAutofit/>
          </a:bodyPr>
          <a:lstStyle/>
          <a:p>
            <a:pPr>
              <a:spcAft>
                <a:spcPts val="600"/>
              </a:spcAft>
            </a:pPr>
            <a:fld id="{773137DE-5778-4973-8EC8-21DEEF19827C}" type="slidenum">
              <a:rPr lang="en-US" sz="825" smtClean="0">
                <a:solidFill>
                  <a:schemeClr val="bg1"/>
                </a:solidFill>
              </a:rPr>
              <a:pPr>
                <a:spcAft>
                  <a:spcPts val="600"/>
                </a:spcAft>
              </a:pPr>
              <a:t>27</a:t>
            </a:fld>
            <a:endParaRPr lang="en-US" sz="825" dirty="0">
              <a:solidFill>
                <a:schemeClr val="bg1"/>
              </a:solidFill>
            </a:endParaRPr>
          </a:p>
        </p:txBody>
      </p:sp>
    </p:spTree>
    <p:extLst>
      <p:ext uri="{BB962C8B-B14F-4D97-AF65-F5344CB8AC3E}">
        <p14:creationId xmlns:p14="http://schemas.microsoft.com/office/powerpoint/2010/main" val="2141052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9A9219-E962-44D1-BCF6-D6633342CFD4}"/>
              </a:ext>
            </a:extLst>
          </p:cNvPr>
          <p:cNvSpPr>
            <a:spLocks noGrp="1"/>
          </p:cNvSpPr>
          <p:nvPr>
            <p:ph type="title"/>
          </p:nvPr>
        </p:nvSpPr>
        <p:spPr/>
        <p:txBody>
          <a:bodyPr/>
          <a:lstStyle/>
          <a:p>
            <a:r>
              <a:rPr lang="en-US" sz="2400"/>
              <a:t>Allying, 2 of 2</a:t>
            </a:r>
            <a:endParaRPr lang="en-US" sz="2400" dirty="0"/>
          </a:p>
        </p:txBody>
      </p:sp>
      <p:pic>
        <p:nvPicPr>
          <p:cNvPr id="7170" name="Picture 2" descr="Teenager playing with fall leaves.">
            <a:extLst>
              <a:ext uri="{FF2B5EF4-FFF2-40B4-BE49-F238E27FC236}">
                <a16:creationId xmlns:a16="http://schemas.microsoft.com/office/drawing/2014/main" id="{87994462-570A-4EC3-B30A-AAD6CC47787C}"/>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17" t="19857" r="4346"/>
          <a:stretch/>
        </p:blipFill>
        <p:spPr bwMode="auto">
          <a:xfrm>
            <a:off x="457200" y="1714500"/>
            <a:ext cx="8229600" cy="46481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688A7A5-B13A-4C52-838B-3158E8440EA4}"/>
              </a:ext>
            </a:extLst>
          </p:cNvPr>
          <p:cNvSpPr>
            <a:spLocks noGrp="1"/>
          </p:cNvSpPr>
          <p:nvPr>
            <p:ph type="sldNum" sz="quarter" idx="4"/>
          </p:nvPr>
        </p:nvSpPr>
        <p:spPr/>
        <p:txBody>
          <a:bodyPr/>
          <a:lstStyle/>
          <a:p>
            <a:fld id="{773137DE-5778-4973-8EC8-21DEEF19827C}" type="slidenum">
              <a:rPr lang="en-US" smtClean="0"/>
              <a:pPr/>
              <a:t>28</a:t>
            </a:fld>
            <a:endParaRPr lang="en-US" dirty="0"/>
          </a:p>
        </p:txBody>
      </p:sp>
    </p:spTree>
    <p:extLst>
      <p:ext uri="{BB962C8B-B14F-4D97-AF65-F5344CB8AC3E}">
        <p14:creationId xmlns:p14="http://schemas.microsoft.com/office/powerpoint/2010/main" val="2978747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0F183D-40D9-4285-9AF4-3BFABD2E739A}"/>
              </a:ext>
            </a:extLst>
          </p:cNvPr>
          <p:cNvSpPr>
            <a:spLocks noGrp="1"/>
          </p:cNvSpPr>
          <p:nvPr>
            <p:ph type="title"/>
          </p:nvPr>
        </p:nvSpPr>
        <p:spPr>
          <a:xfrm>
            <a:off x="488950" y="495300"/>
            <a:ext cx="4083050" cy="5867400"/>
          </a:xfrm>
        </p:spPr>
        <p:txBody>
          <a:bodyPr/>
          <a:lstStyle/>
          <a:p>
            <a:r>
              <a:rPr lang="en-US" sz="3600" dirty="0"/>
              <a:t>Reflection/ Relevance</a:t>
            </a:r>
            <a:endParaRPr lang="en-US" sz="3600" cap="none" dirty="0"/>
          </a:p>
        </p:txBody>
      </p:sp>
      <p:pic>
        <p:nvPicPr>
          <p:cNvPr id="10" name="Picture 9" descr="Illustration of a light bulb.">
            <a:extLst>
              <a:ext uri="{FF2B5EF4-FFF2-40B4-BE49-F238E27FC236}">
                <a16:creationId xmlns:a16="http://schemas.microsoft.com/office/drawing/2014/main" id="{F107D732-6AD2-FF48-8D93-4FCC9A0E5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666" y="1529243"/>
            <a:ext cx="3026946" cy="3799514"/>
          </a:xfrm>
          <a:prstGeom prst="rect">
            <a:avLst/>
          </a:prstGeom>
        </p:spPr>
      </p:pic>
      <p:sp>
        <p:nvSpPr>
          <p:cNvPr id="2" name="Slide Number Placeholder 1">
            <a:extLst>
              <a:ext uri="{FF2B5EF4-FFF2-40B4-BE49-F238E27FC236}">
                <a16:creationId xmlns:a16="http://schemas.microsoft.com/office/drawing/2014/main" id="{26C89170-9CCE-48AF-BF34-61F3F0C0FD64}"/>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3542768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MATERIALS AND HANDOUTS</a:t>
            </a:r>
          </a:p>
        </p:txBody>
      </p:sp>
      <p:sp>
        <p:nvSpPr>
          <p:cNvPr id="13" name="Content Placeholder 12">
            <a:extLst>
              <a:ext uri="{FF2B5EF4-FFF2-40B4-BE49-F238E27FC236}">
                <a16:creationId xmlns:a16="http://schemas.microsoft.com/office/drawing/2014/main" id="{9F5A0D64-5AC4-D542-858F-99B287317715}"/>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118856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C423ECC-E7C2-4C4A-B873-84F5EA7E08A8}"/>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5: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WRAP-UP</a:t>
            </a:r>
          </a:p>
        </p:txBody>
      </p:sp>
      <p:sp>
        <p:nvSpPr>
          <p:cNvPr id="4" name="Slide Number Placeholder 3">
            <a:extLst>
              <a:ext uri="{FF2B5EF4-FFF2-40B4-BE49-F238E27FC236}">
                <a16:creationId xmlns:a16="http://schemas.microsoft.com/office/drawing/2014/main" id="{DB6E2697-A697-4364-A337-24700CF38D47}"/>
              </a:ext>
            </a:extLst>
          </p:cNvPr>
          <p:cNvSpPr>
            <a:spLocks noGrp="1"/>
          </p:cNvSpPr>
          <p:nvPr>
            <p:ph type="sldNum" sz="quarter" idx="4"/>
          </p:nvPr>
        </p:nvSpPr>
        <p:spPr/>
        <p:txBody>
          <a:bodyPr/>
          <a:lstStyle/>
          <a:p>
            <a:fld id="{773137DE-5778-4973-8EC8-21DEEF19827C}" type="slidenum">
              <a:rPr lang="en-US" smtClean="0"/>
              <a:pPr/>
              <a:t>30</a:t>
            </a:fld>
            <a:endParaRPr lang="en-US" dirty="0"/>
          </a:p>
        </p:txBody>
      </p:sp>
    </p:spTree>
    <p:extLst>
      <p:ext uri="{BB962C8B-B14F-4D97-AF65-F5344CB8AC3E}">
        <p14:creationId xmlns:p14="http://schemas.microsoft.com/office/powerpoint/2010/main" val="237085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a:xfrm>
            <a:off x="454246" y="452437"/>
            <a:ext cx="8235509" cy="1245996"/>
          </a:xfrm>
        </p:spPr>
        <p:txBody>
          <a:bodyPr anchor="ctr">
            <a:normAutofit/>
          </a:bodyPr>
          <a:lstStyle/>
          <a:p>
            <a:r>
              <a:rPr lang="en-US" dirty="0"/>
              <a:t>LIFELONG Learning</a:t>
            </a:r>
          </a:p>
        </p:txBody>
      </p:sp>
      <p:pic>
        <p:nvPicPr>
          <p:cNvPr id="7" name="Picture 6" descr="Illustration of a bridge.">
            <a:extLst>
              <a:ext uri="{FF2B5EF4-FFF2-40B4-BE49-F238E27FC236}">
                <a16:creationId xmlns:a16="http://schemas.microsoft.com/office/drawing/2014/main" id="{A0EE99E0-BF2B-4F6E-880D-6D1EC1553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46" y="2228662"/>
            <a:ext cx="8222762" cy="3597458"/>
          </a:xfrm>
          <a:prstGeom prst="rect">
            <a:avLst/>
          </a:prstGeom>
          <a:noFill/>
        </p:spPr>
      </p:pic>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31</a:t>
            </a:fld>
            <a:endParaRPr lang="en-US" dirty="0"/>
          </a:p>
        </p:txBody>
      </p:sp>
    </p:spTree>
    <p:extLst>
      <p:ext uri="{BB962C8B-B14F-4D97-AF65-F5344CB8AC3E}">
        <p14:creationId xmlns:p14="http://schemas.microsoft.com/office/powerpoint/2010/main" val="36693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4293628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2" name="Slide Number Placeholder 1">
            <a:extLst>
              <a:ext uri="{FF2B5EF4-FFF2-40B4-BE49-F238E27FC236}">
                <a16:creationId xmlns:a16="http://schemas.microsoft.com/office/drawing/2014/main" id="{B556948E-81E4-954A-B628-DAFD5F30CB56}"/>
              </a:ext>
            </a:extLst>
          </p:cNvPr>
          <p:cNvSpPr>
            <a:spLocks noGrp="1"/>
          </p:cNvSpPr>
          <p:nvPr>
            <p:ph type="sldNum" sz="quarter" idx="4294967295"/>
          </p:nvPr>
        </p:nvSpPr>
        <p:spPr>
          <a:xfrm>
            <a:off x="8728973" y="6456363"/>
            <a:ext cx="322262" cy="246062"/>
          </a:xfrm>
        </p:spPr>
        <p:txBody>
          <a:bodyPr/>
          <a:lstStyle/>
          <a:p>
            <a:fld id="{773137DE-5778-4973-8EC8-21DEEF19827C}" type="slidenum">
              <a:rPr lang="en-US" smtClean="0"/>
              <a:pPr/>
              <a:t>33</a:t>
            </a:fld>
            <a:endParaRPr lang="en-US" dirty="0"/>
          </a:p>
        </p:txBody>
      </p:sp>
    </p:spTree>
    <p:extLst>
      <p:ext uri="{BB962C8B-B14F-4D97-AF65-F5344CB8AC3E}">
        <p14:creationId xmlns:p14="http://schemas.microsoft.com/office/powerpoint/2010/main" val="2097963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993691-3AF6-4E82-B36A-8CA48926FA32}"/>
              </a:ext>
            </a:extLst>
          </p:cNvPr>
          <p:cNvSpPr>
            <a:spLocks noGrp="1"/>
          </p:cNvSpPr>
          <p:nvPr>
            <p:ph type="title" idx="4294967295"/>
          </p:nvPr>
        </p:nvSpPr>
        <p:spPr>
          <a:xfrm>
            <a:off x="488950" y="3429000"/>
            <a:ext cx="81661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 and Families, Administration for Children and Families, US Department of Health and Human Services, under grant #90CO1132. The contents of this curriculum are solely the responsibility of the authors and do not necessarily represent the official views of the Children’s Bureau. </a:t>
            </a: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a:stretch>
            <a:fillRect/>
          </a:stretch>
        </p:blipFill>
        <p:spPr>
          <a:xfrm>
            <a:off x="3556494" y="4704521"/>
            <a:ext cx="2031011" cy="499147"/>
          </a:xfrm>
          <a:prstGeom prst="rect">
            <a:avLst/>
          </a:prstGeom>
        </p:spPr>
      </p:pic>
      <p:sp>
        <p:nvSpPr>
          <p:cNvPr id="2" name="Slide Number Placeholder 1">
            <a:extLst>
              <a:ext uri="{FF2B5EF4-FFF2-40B4-BE49-F238E27FC236}">
                <a16:creationId xmlns:a16="http://schemas.microsoft.com/office/drawing/2014/main" id="{0EB19414-7594-F143-A600-5D83EA76EA7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341265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dirty="0"/>
              <a:t>Theme and competencies</a:t>
            </a:r>
          </a:p>
        </p:txBody>
      </p:sp>
      <p:sp>
        <p:nvSpPr>
          <p:cNvPr id="5" name="Content Placeholder 4">
            <a:extLst>
              <a:ext uri="{FF2B5EF4-FFF2-40B4-BE49-F238E27FC236}">
                <a16:creationId xmlns:a16="http://schemas.microsoft.com/office/drawing/2014/main" id="{9C90930B-07BC-A947-AE6B-90738DF1C4EA}"/>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18650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Suggested agenda</a:t>
            </a:r>
          </a:p>
        </p:txBody>
      </p:sp>
      <p:sp>
        <p:nvSpPr>
          <p:cNvPr id="6" name="Content Placeholder 5">
            <a:extLst>
              <a:ext uri="{FF2B5EF4-FFF2-40B4-BE49-F238E27FC236}">
                <a16:creationId xmlns:a16="http://schemas.microsoft.com/office/drawing/2014/main" id="{19FA0B56-3E47-47BF-999F-1FC29C38CBBA}"/>
              </a:ext>
            </a:extLst>
          </p:cNvPr>
          <p:cNvSpPr>
            <a:spLocks noGrp="1"/>
          </p:cNvSpPr>
          <p:nvPr>
            <p:ph idx="1"/>
          </p:nvPr>
        </p:nvSpPr>
        <p:spPr/>
        <p:txBody>
          <a:bodyPr/>
          <a:lstStyle/>
          <a:p>
            <a:r>
              <a:rPr lang="en-US" dirty="0"/>
              <a:t>See Notes view</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227349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279133" y="416110"/>
            <a:ext cx="8566484" cy="746365"/>
          </a:xfrm>
        </p:spPr>
        <p:txBody>
          <a:bodyPr/>
          <a:lstStyle/>
          <a:p>
            <a:r>
              <a:rPr lang="en-US" sz="1800" dirty="0">
                <a:solidFill>
                  <a:srgbClr val="183250"/>
                </a:solidFill>
              </a:rPr>
              <a:t>Welcome to the national training and Development Curriculum for foster and adoptive parents</a:t>
            </a:r>
          </a:p>
        </p:txBody>
      </p:sp>
      <p:pic>
        <p:nvPicPr>
          <p:cNvPr id="6" name="Picture 5"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EE5130B2-0314-4F5C-9D3D-3B39C2BCE8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4242" y="1366415"/>
            <a:ext cx="7075357" cy="4899708"/>
          </a:xfrm>
          <a:prstGeom prst="rect">
            <a:avLst/>
          </a:prstGeom>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2448783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p:txBody>
          <a:bodyPr/>
          <a:lstStyle/>
          <a:p>
            <a:r>
              <a:rPr lang="en-US" dirty="0"/>
              <a:t>CULTURAL HUMILITY</a:t>
            </a:r>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p:txBody>
          <a:bodyPr/>
          <a:lstStyle/>
          <a:p>
            <a:r>
              <a:rPr lang="en-US" dirty="0"/>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p:txBody>
          <a:bodyPr/>
          <a:lstStyle/>
          <a:p>
            <a:fld id="{773137DE-5778-4973-8EC8-21DEEF19827C}" type="slidenum">
              <a:rPr lang="en-US" smtClean="0"/>
              <a:pPr/>
              <a:t>7</a:t>
            </a:fld>
            <a:endParaRPr lang="en-US" dirty="0"/>
          </a:p>
        </p:txBody>
      </p:sp>
    </p:spTree>
    <p:extLst>
      <p:ext uri="{BB962C8B-B14F-4D97-AF65-F5344CB8AC3E}">
        <p14:creationId xmlns:p14="http://schemas.microsoft.com/office/powerpoint/2010/main" val="116676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7" t="2357" r="2357" b="-2357"/>
          <a:stretch/>
        </p:blipFill>
        <p:spPr>
          <a:xfrm>
            <a:off x="-1" y="765838"/>
            <a:ext cx="9144001" cy="5541299"/>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14202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EC8AB61-7187-422D-8652-B0AFE7CF5A2C}"/>
              </a:ext>
            </a:extLst>
          </p:cNvPr>
          <p:cNvSpPr txBox="1">
            <a:spLocks noGrp="1"/>
          </p:cNvSpPr>
          <p:nvPr>
            <p:ph type="title" idx="4294967295"/>
          </p:nvPr>
        </p:nvSpPr>
        <p:spPr>
          <a:xfrm>
            <a:off x="1299916" y="3429000"/>
            <a:ext cx="732851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1: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t>Introduction:</a:t>
            </a:r>
          </a:p>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t>Cultural Humility</a:t>
            </a:r>
            <a:endParaRPr kumimoji="0" lang="en-US" sz="360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41919181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DB158224C38A49B9E314040C34AEC0" ma:contentTypeVersion="13" ma:contentTypeDescription="Create a new document." ma:contentTypeScope="" ma:versionID="812870cfba5aa6e537f47c15145f2fe1">
  <xsd:schema xmlns:xsd="http://www.w3.org/2001/XMLSchema" xmlns:xs="http://www.w3.org/2001/XMLSchema" xmlns:p="http://schemas.microsoft.com/office/2006/metadata/properties" xmlns:ns3="5e51fc44-e64a-46e0-9b4d-033d196ad6e9" xmlns:ns4="37d04a14-e956-49fe-9db6-b39b1d847ce9" targetNamespace="http://schemas.microsoft.com/office/2006/metadata/properties" ma:root="true" ma:fieldsID="658e766498d7370f4debf3d0c91d81b9" ns3:_="" ns4:_="">
    <xsd:import namespace="5e51fc44-e64a-46e0-9b4d-033d196ad6e9"/>
    <xsd:import namespace="37d04a14-e956-49fe-9db6-b39b1d847ce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c44-e64a-46e0-9b4d-033d196ad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04a14-e956-49fe-9db6-b39b1d847c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335E41-0B1C-4B1E-99F0-5FE303ED7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c44-e64a-46e0-9b4d-033d196ad6e9"/>
    <ds:schemaRef ds:uri="37d04a14-e956-49fe-9db6-b39b1d847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124255-8323-40CF-B34A-20252EC1E4A4}">
  <ds:schemaRefs>
    <ds:schemaRef ds:uri="http://purl.org/dc/terms/"/>
    <ds:schemaRef ds:uri="http://schemas.microsoft.com/office/infopath/2007/PartnerControls"/>
    <ds:schemaRef ds:uri="http://schemas.microsoft.com/office/2006/documentManagement/types"/>
    <ds:schemaRef ds:uri="5e51fc44-e64a-46e0-9b4d-033d196ad6e9"/>
    <ds:schemaRef ds:uri="http://schemas.microsoft.com/office/2006/metadata/properties"/>
    <ds:schemaRef ds:uri="http://purl.org/dc/elements/1.1/"/>
    <ds:schemaRef ds:uri="37d04a14-e956-49fe-9db6-b39b1d847ce9"/>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2300AA3-9C15-4977-9FA8-23422D42CB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6543</TotalTime>
  <Words>9923</Words>
  <Application>Microsoft Office PowerPoint</Application>
  <PresentationFormat>On-screen Show (4:3)</PresentationFormat>
  <Paragraphs>694</Paragraphs>
  <Slides>34</Slides>
  <Notes>34</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Rounded MT Bold</vt:lpstr>
      <vt:lpstr>Calibri</vt:lpstr>
      <vt:lpstr>Palatino Linotype</vt:lpstr>
      <vt:lpstr>Symbol</vt:lpstr>
      <vt:lpstr>Wingdings</vt:lpstr>
      <vt:lpstr>Wingdings 2</vt:lpstr>
      <vt:lpstr>3_Grid</vt:lpstr>
      <vt:lpstr>CULTURAL HUMILITY</vt:lpstr>
      <vt:lpstr>To prepare for the Class</vt:lpstr>
      <vt:lpstr>MATERIALS AND HANDOUTS</vt:lpstr>
      <vt:lpstr>Theme and competencies</vt:lpstr>
      <vt:lpstr>Suggested agenda</vt:lpstr>
      <vt:lpstr>Welcome to the national training and Development Curriculum for foster and adoptive parents</vt:lpstr>
      <vt:lpstr>CULTURAL HUMILITY</vt:lpstr>
      <vt:lpstr>Place holder for slide with opening Quote</vt:lpstr>
      <vt:lpstr>SECTION 1:  Introduction: Cultural Humility</vt:lpstr>
      <vt:lpstr>Characteristics of successful foster and adoptive parents</vt:lpstr>
      <vt:lpstr> Characteristics for Cultural HUMILITY, 1 of 2 </vt:lpstr>
      <vt:lpstr> Characteristics for Cultural Humility, 2 of 2  </vt:lpstr>
      <vt:lpstr>SECTION 2:  HOW are identity and culture connected? </vt:lpstr>
      <vt:lpstr>What Is Identity?</vt:lpstr>
      <vt:lpstr>What Forms our Identity?</vt:lpstr>
      <vt:lpstr>Impact of Experiences and Messages on Identity</vt:lpstr>
      <vt:lpstr>culture</vt:lpstr>
      <vt:lpstr>Shared CULTURal Experiences</vt:lpstr>
      <vt:lpstr>The “Isms” </vt:lpstr>
      <vt:lpstr>Cultural connections tip the scale</vt:lpstr>
      <vt:lpstr>Tools     </vt:lpstr>
      <vt:lpstr>SECTION 3:  EXPERIENCES AND EXPECTATIONS</vt:lpstr>
      <vt:lpstr>Cultural clashes</vt:lpstr>
      <vt:lpstr>What does this image bring up for you?</vt:lpstr>
      <vt:lpstr>SECTION 4:  PRACTICING CULTURAL HUMILITY</vt:lpstr>
      <vt:lpstr>conversation tips from teens</vt:lpstr>
      <vt:lpstr>Allying, 1 of 2</vt:lpstr>
      <vt:lpstr>Allying, 2 of 2</vt:lpstr>
      <vt:lpstr>Reflection/ Relevance</vt:lpstr>
      <vt:lpstr>SECTION 5:  WRAP-UP</vt:lpstr>
      <vt:lpstr>LIFELONG Learning</vt:lpstr>
      <vt:lpstr>Place holder for slide with Closing Quote</vt:lpstr>
      <vt:lpstr>For more information, visit:</vt:lpstr>
      <vt:lpstr>This curriculum was funded by the Children’s Bureau, Administration on Children, Youth, and Families, Administration for Children and Families, US Department of Health and Human Services, under grant #90CO1132. The contents of this curriculum are solely the responsibility of the authors and do not necessarily represent the official views of the Children’s Bureau.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HUMILITY</dc:title>
  <dc:creator>National Training and Development Curriculum</dc:creator>
  <cp:lastModifiedBy>Chris Cotterman</cp:lastModifiedBy>
  <cp:revision>142</cp:revision>
  <cp:lastPrinted>2022-04-18T13:09:23Z</cp:lastPrinted>
  <dcterms:created xsi:type="dcterms:W3CDTF">2019-10-27T18:23:03Z</dcterms:created>
  <dcterms:modified xsi:type="dcterms:W3CDTF">2022-05-10T15:28:21Z</dcterms:modified>
</cp:coreProperties>
</file>