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562" r:id="rId39"/>
  </p:sldIdLst>
  <p:sldSz cx="9144000" cy="6858000" type="screen4x3"/>
  <p:notesSz cx="7315200" cy="9601200"/>
  <p:embeddedFontLst>
    <p:embeddedFont>
      <p:font typeface="Palatino Linotype" panose="02040502050505030304" pitchFamily="18" charset="0"/>
      <p:regular r:id="rId41"/>
      <p:bold r:id="rId42"/>
      <p:italic r:id="rId43"/>
      <p:boldItalic r:id="rId44"/>
    </p:embeddedFont>
    <p:embeddedFont>
      <p:font typeface="Roboto Slab"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2">
          <p15:clr>
            <a:srgbClr val="A4A3A4"/>
          </p15:clr>
        </p15:guide>
        <p15:guide id="2" orient="horz" pos="480">
          <p15:clr>
            <a:srgbClr val="A4A3A4"/>
          </p15:clr>
        </p15:guide>
        <p15:guide id="3" pos="288">
          <p15:clr>
            <a:srgbClr val="A4A3A4"/>
          </p15:clr>
        </p15:guide>
        <p15:guide id="4" pos="2880">
          <p15:clr>
            <a:srgbClr val="A4A3A4"/>
          </p15:clr>
        </p15:guide>
        <p15:guide id="5" orient="horz" pos="2160">
          <p15:clr>
            <a:srgbClr val="A4A3A4"/>
          </p15:clr>
        </p15:guide>
        <p15:guide id="6" orient="horz" pos="744">
          <p15:clr>
            <a:srgbClr val="A4A3A4"/>
          </p15:clr>
        </p15:guide>
        <p15:guide id="7" pos="5472">
          <p15:clr>
            <a:srgbClr val="A4A3A4"/>
          </p15:clr>
        </p15:guide>
        <p15:guide id="8" pos="393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MQODisJXn2eL5PP80e43jv9wL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4032"/>
        <p:guide orient="horz" pos="480"/>
        <p:guide pos="288"/>
        <p:guide pos="2880"/>
        <p:guide orient="horz" pos="2160"/>
        <p:guide orient="horz" pos="744"/>
        <p:guide pos="5472"/>
        <p:guide pos="393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p:nvPr/>
        </p:nvSpPr>
        <p:spPr>
          <a:xfrm>
            <a:off x="6828980" y="9124223"/>
            <a:ext cx="484528" cy="476977"/>
          </a:xfrm>
          <a:prstGeom prst="rect">
            <a:avLst/>
          </a:prstGeom>
          <a:solidFill>
            <a:srgbClr val="183250"/>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Palatino Linotype"/>
              <a:ea typeface="Palatino Linotype"/>
              <a:cs typeface="Palatino Linotype"/>
              <a:sym typeface="Palatino Linotype"/>
            </a:endParaRPr>
          </a:p>
        </p:txBody>
      </p:sp>
      <p:sp>
        <p:nvSpPr>
          <p:cNvPr id="4" name="Google Shape;4;n"/>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Calibri"/>
                <a:ea typeface="Calibri"/>
                <a:cs typeface="Calibri"/>
                <a:sym typeface="Calibri"/>
              </a:rPr>
              <a:t>‹#›</a:t>
            </a:fld>
            <a:endParaRPr sz="1100" b="0" i="0" u="none" strike="noStrike" cap="none">
              <a:solidFill>
                <a:schemeClr val="lt1"/>
              </a:solidFill>
              <a:latin typeface="Calibri"/>
              <a:ea typeface="Calibri"/>
              <a:cs typeface="Calibri"/>
              <a:sym typeface="Calibri"/>
            </a:endParaRPr>
          </a:p>
        </p:txBody>
      </p:sp>
      <p:sp>
        <p:nvSpPr>
          <p:cNvPr id="7" name="Google Shape;7;n"/>
          <p:cNvSpPr/>
          <p:nvPr/>
        </p:nvSpPr>
        <p:spPr>
          <a:xfrm>
            <a:off x="0" y="481728"/>
            <a:ext cx="494453" cy="3780473"/>
          </a:xfrm>
          <a:prstGeom prst="rect">
            <a:avLst/>
          </a:prstGeom>
          <a:solidFill>
            <a:srgbClr val="183250"/>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Palatino Linotype"/>
              <a:ea typeface="Palatino Linotype"/>
              <a:cs typeface="Palatino Linotype"/>
              <a:sym typeface="Palatino Linotype"/>
            </a:endParaRPr>
          </a:p>
        </p:txBody>
      </p:sp>
      <p:sp>
        <p:nvSpPr>
          <p:cNvPr id="8" name="Google Shape;8;n"/>
          <p:cNvSpPr/>
          <p:nvPr/>
        </p:nvSpPr>
        <p:spPr>
          <a:xfrm>
            <a:off x="1" y="-3333"/>
            <a:ext cx="494454" cy="485061"/>
          </a:xfrm>
          <a:prstGeom prst="rect">
            <a:avLst/>
          </a:prstGeom>
          <a:solidFill>
            <a:srgbClr val="C1352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Palatino Linotype"/>
              <a:ea typeface="Palatino Linotype"/>
              <a:cs typeface="Palatino Linotype"/>
              <a:sym typeface="Palatino Linotype"/>
            </a:endParaRPr>
          </a:p>
        </p:txBody>
      </p:sp>
      <p:pic>
        <p:nvPicPr>
          <p:cNvPr id="9" name="Google Shape;9;n" descr="NTDC-Logo-Mark.png"/>
          <p:cNvPicPr preferRelativeResize="0"/>
          <p:nvPr/>
        </p:nvPicPr>
        <p:blipFill rotWithShape="1">
          <a:blip r:embed="rId2">
            <a:alphaModFix/>
          </a:blip>
          <a:srcRect/>
          <a:stretch/>
        </p:blipFill>
        <p:spPr>
          <a:xfrm>
            <a:off x="6449407" y="9228161"/>
            <a:ext cx="268546" cy="264350"/>
          </a:xfrm>
          <a:prstGeom prst="rect">
            <a:avLst/>
          </a:prstGeom>
          <a:noFill/>
          <a:ln>
            <a:noFill/>
          </a:ln>
        </p:spPr>
      </p:pic>
      <p:pic>
        <p:nvPicPr>
          <p:cNvPr id="10" name="Google Shape;10;n" descr="NTDC-Horizontal-Gradient-Orange.png"/>
          <p:cNvPicPr preferRelativeResize="0"/>
          <p:nvPr/>
        </p:nvPicPr>
        <p:blipFill rotWithShape="1">
          <a:blip r:embed="rId3">
            <a:alphaModFix/>
          </a:blip>
          <a:srcRect/>
          <a:stretch/>
        </p:blipFill>
        <p:spPr>
          <a:xfrm rot="5400000">
            <a:off x="-2422274" y="6684476"/>
            <a:ext cx="5338999" cy="494452"/>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5.png"/><Relationship Id="rId4" Type="http://schemas.openxmlformats.org/officeDocument/2006/relationships/image" Target="../media/image9.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p:nvPr/>
        </p:nvSpPr>
        <p:spPr>
          <a:xfrm>
            <a:off x="1" y="16844"/>
            <a:ext cx="7313507" cy="9601200"/>
          </a:xfrm>
          <a:prstGeom prst="rect">
            <a:avLst/>
          </a:prstGeom>
          <a:solidFill>
            <a:schemeClr val="lt1"/>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1:notes" descr="NTDC-Horizontal-Gradient-Orange.png"/>
          <p:cNvPicPr preferRelativeResize="0"/>
          <p:nvPr/>
        </p:nvPicPr>
        <p:blipFill rotWithShape="1">
          <a:blip r:embed="rId3">
            <a:alphaModFix/>
          </a:blip>
          <a:srcRect/>
          <a:stretch/>
        </p:blipFill>
        <p:spPr>
          <a:xfrm>
            <a:off x="1121103" y="9094199"/>
            <a:ext cx="6192404" cy="509222"/>
          </a:xfrm>
          <a:prstGeom prst="rect">
            <a:avLst/>
          </a:prstGeom>
          <a:noFill/>
          <a:ln>
            <a:noFill/>
          </a:ln>
        </p:spPr>
      </p:pic>
      <p:sp>
        <p:nvSpPr>
          <p:cNvPr id="149" name="Google Shape;149;p1:notes"/>
          <p:cNvSpPr/>
          <p:nvPr/>
        </p:nvSpPr>
        <p:spPr>
          <a:xfrm>
            <a:off x="1121099" y="2571655"/>
            <a:ext cx="6192404" cy="6125186"/>
          </a:xfrm>
          <a:prstGeom prst="rect">
            <a:avLst/>
          </a:prstGeom>
          <a:solidFill>
            <a:srgbClr val="183250"/>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Palatino Linotype"/>
              <a:ea typeface="Palatino Linotype"/>
              <a:cs typeface="Palatino Linotype"/>
              <a:sym typeface="Palatino Linotype"/>
            </a:endParaRPr>
          </a:p>
        </p:txBody>
      </p:sp>
      <p:pic>
        <p:nvPicPr>
          <p:cNvPr id="150" name="Google Shape;150;p1:notes"/>
          <p:cNvPicPr preferRelativeResize="0"/>
          <p:nvPr/>
        </p:nvPicPr>
        <p:blipFill rotWithShape="1">
          <a:blip r:embed="rId4">
            <a:alphaModFix/>
          </a:blip>
          <a:srcRect/>
          <a:stretch/>
        </p:blipFill>
        <p:spPr>
          <a:xfrm>
            <a:off x="251231" y="834128"/>
            <a:ext cx="4008962" cy="712637"/>
          </a:xfrm>
          <a:prstGeom prst="rect">
            <a:avLst/>
          </a:prstGeom>
          <a:noFill/>
          <a:ln>
            <a:noFill/>
          </a:ln>
        </p:spPr>
      </p:pic>
      <p:pic>
        <p:nvPicPr>
          <p:cNvPr id="151" name="Google Shape;151;p1:notes"/>
          <p:cNvPicPr preferRelativeResize="0"/>
          <p:nvPr/>
        </p:nvPicPr>
        <p:blipFill rotWithShape="1">
          <a:blip r:embed="rId5">
            <a:alphaModFix/>
          </a:blip>
          <a:srcRect l="881" t="34411" r="3607" b="23759"/>
          <a:stretch/>
        </p:blipFill>
        <p:spPr>
          <a:xfrm>
            <a:off x="1121095" y="1933449"/>
            <a:ext cx="6192411" cy="604518"/>
          </a:xfrm>
          <a:prstGeom prst="rect">
            <a:avLst/>
          </a:prstGeom>
          <a:noFill/>
          <a:ln>
            <a:noFill/>
          </a:ln>
        </p:spPr>
      </p:pic>
      <p:sp>
        <p:nvSpPr>
          <p:cNvPr id="152" name="Google Shape;152;p1:notes"/>
          <p:cNvSpPr/>
          <p:nvPr/>
        </p:nvSpPr>
        <p:spPr>
          <a:xfrm>
            <a:off x="1121094" y="1961279"/>
            <a:ext cx="6192411" cy="581129"/>
          </a:xfrm>
          <a:prstGeom prst="rect">
            <a:avLst/>
          </a:prstGeom>
          <a:solidFill>
            <a:srgbClr val="85DAE1">
              <a:alpha val="27450"/>
            </a:srgbClr>
          </a:solid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Palatino Linotype"/>
              <a:ea typeface="Palatino Linotype"/>
              <a:cs typeface="Palatino Linotype"/>
              <a:sym typeface="Palatino Linotype"/>
            </a:endParaRPr>
          </a:p>
        </p:txBody>
      </p:sp>
      <p:sp>
        <p:nvSpPr>
          <p:cNvPr id="153" name="Google Shape;153;p1:notes"/>
          <p:cNvSpPr txBox="1"/>
          <p:nvPr/>
        </p:nvSpPr>
        <p:spPr>
          <a:xfrm>
            <a:off x="8170748" y="1868424"/>
            <a:ext cx="4314634" cy="1920240"/>
          </a:xfrm>
          <a:prstGeom prst="rect">
            <a:avLst/>
          </a:prstGeom>
          <a:noFill/>
          <a:ln>
            <a:noFill/>
          </a:ln>
        </p:spPr>
        <p:txBody>
          <a:bodyPr spcFirstLastPara="1" wrap="square" lIns="96650" tIns="48325" rIns="96650" bIns="48325" anchor="b" anchorCtr="0">
            <a:noAutofit/>
          </a:bodyPr>
          <a:lstStyle/>
          <a:p>
            <a:pPr marL="0" marR="0" lvl="0" indent="0" algn="l" rtl="0">
              <a:lnSpc>
                <a:spcPct val="90000"/>
              </a:lnSpc>
              <a:spcBef>
                <a:spcPts val="0"/>
              </a:spcBef>
              <a:spcAft>
                <a:spcPts val="0"/>
              </a:spcAft>
              <a:buClr>
                <a:schemeClr val="dk1"/>
              </a:buClr>
              <a:buSzPts val="3800"/>
              <a:buFont typeface="Calibri"/>
              <a:buNone/>
            </a:pPr>
            <a:endParaRPr sz="3800" b="1" i="0" u="none" strike="noStrike" cap="none">
              <a:solidFill>
                <a:schemeClr val="lt1"/>
              </a:solidFill>
              <a:latin typeface="Arial Rounded"/>
              <a:ea typeface="Arial Rounded"/>
              <a:cs typeface="Arial Rounded"/>
              <a:sym typeface="Arial Rounded"/>
            </a:endParaRPr>
          </a:p>
        </p:txBody>
      </p:sp>
      <p:sp>
        <p:nvSpPr>
          <p:cNvPr id="154" name="Google Shape;154;p1:notes"/>
          <p:cNvSpPr txBox="1"/>
          <p:nvPr/>
        </p:nvSpPr>
        <p:spPr>
          <a:xfrm>
            <a:off x="1386578" y="2479740"/>
            <a:ext cx="5301605" cy="1920240"/>
          </a:xfrm>
          <a:prstGeom prst="rect">
            <a:avLst/>
          </a:prstGeom>
          <a:noFill/>
          <a:ln>
            <a:noFill/>
          </a:ln>
        </p:spPr>
        <p:txBody>
          <a:bodyPr spcFirstLastPara="1" wrap="square" lIns="96650" tIns="48325" rIns="96650" bIns="48325" anchor="b" anchorCtr="0">
            <a:noAutofit/>
          </a:bodyPr>
          <a:lstStyle/>
          <a:p>
            <a:pPr marL="0" marR="0" lvl="0" indent="0" algn="l" rtl="0">
              <a:lnSpc>
                <a:spcPct val="90000"/>
              </a:lnSpc>
              <a:spcBef>
                <a:spcPts val="0"/>
              </a:spcBef>
              <a:spcAft>
                <a:spcPts val="0"/>
              </a:spcAft>
              <a:buClr>
                <a:schemeClr val="lt1"/>
              </a:buClr>
              <a:buSzPts val="3800"/>
              <a:buFont typeface="Arial Rounded"/>
              <a:buNone/>
            </a:pPr>
            <a:r>
              <a:rPr lang="en-US" sz="3800" b="1" i="0" u="none" strike="noStrike" cap="none">
                <a:solidFill>
                  <a:schemeClr val="lt1"/>
                </a:solidFill>
                <a:latin typeface="Arial Rounded"/>
                <a:ea typeface="Arial Rounded"/>
                <a:cs typeface="Arial Rounded"/>
                <a:sym typeface="Arial Rounded"/>
              </a:rPr>
              <a:t>INTRODUCTION AND WELCOME</a:t>
            </a:r>
            <a:endParaRPr sz="1400" b="0" i="0" u="none" strike="noStrike" cap="none">
              <a:solidFill>
                <a:srgbClr val="000000"/>
              </a:solidFill>
              <a:latin typeface="Arial"/>
              <a:ea typeface="Arial"/>
              <a:cs typeface="Arial"/>
              <a:sym typeface="Arial"/>
            </a:endParaRPr>
          </a:p>
        </p:txBody>
      </p:sp>
      <p:sp>
        <p:nvSpPr>
          <p:cNvPr id="155" name="Google Shape;155;p1:notes"/>
          <p:cNvSpPr txBox="1"/>
          <p:nvPr/>
        </p:nvSpPr>
        <p:spPr>
          <a:xfrm>
            <a:off x="1424290" y="4377908"/>
            <a:ext cx="4420083" cy="628383"/>
          </a:xfrm>
          <a:prstGeom prst="rect">
            <a:avLst/>
          </a:prstGeom>
          <a:noFill/>
          <a:ln>
            <a:noFill/>
          </a:ln>
        </p:spPr>
        <p:txBody>
          <a:bodyPr spcFirstLastPara="1" wrap="square" lIns="96650" tIns="48325" rIns="96650" bIns="48325" anchor="t" anchorCtr="0">
            <a:noAutofit/>
          </a:bodyPr>
          <a:lstStyle/>
          <a:p>
            <a:pPr marL="0" marR="0" lvl="0" indent="0" algn="l" rtl="0">
              <a:lnSpc>
                <a:spcPct val="90000"/>
              </a:lnSpc>
              <a:spcBef>
                <a:spcPts val="0"/>
              </a:spcBef>
              <a:spcAft>
                <a:spcPts val="0"/>
              </a:spcAft>
              <a:buClr>
                <a:srgbClr val="EA2A1F"/>
              </a:buClr>
              <a:buSzPts val="1700"/>
              <a:buFont typeface="Arial"/>
              <a:buNone/>
            </a:pPr>
            <a:r>
              <a:rPr lang="en-US" sz="1700" b="0" i="0" u="none" strike="noStrike" cap="none">
                <a:solidFill>
                  <a:srgbClr val="EA2A1F"/>
                </a:solidFill>
                <a:latin typeface="Arial"/>
                <a:ea typeface="Arial"/>
                <a:cs typeface="Arial"/>
                <a:sym typeface="Arial"/>
              </a:rPr>
              <a:t>FACILITATOR CLASSROOM GUIDE Modified January 2022</a:t>
            </a:r>
            <a:endParaRPr sz="1400" b="0" i="0" u="none" strike="noStrike" cap="none">
              <a:solidFill>
                <a:srgbClr val="000000"/>
              </a:solidFill>
              <a:latin typeface="Arial"/>
              <a:ea typeface="Arial"/>
              <a:cs typeface="Arial"/>
              <a:sym typeface="Arial"/>
            </a:endParaRPr>
          </a:p>
        </p:txBody>
      </p:sp>
      <p:sp>
        <p:nvSpPr>
          <p:cNvPr id="156" name="Google Shape;156;p1:notes"/>
          <p:cNvSpPr txBox="1">
            <a:spLocks noGrp="1"/>
          </p:cNvSpPr>
          <p:nvPr>
            <p:ph type="body" idx="1"/>
          </p:nvPr>
        </p:nvSpPr>
        <p:spPr>
          <a:xfrm>
            <a:off x="731520" y="5006291"/>
            <a:ext cx="5852160" cy="3394759"/>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731520" y="4620578"/>
            <a:ext cx="5852160" cy="4498896"/>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Foster parents are colleagues in the child-welfare team and are to be treated as such. Likewise, foster parents should treat the children in their care, the child's birth family, and members of the child welfare team in a manner consistent with their ethical responsibilities as professional team members.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Roboto Slab"/>
              <a:buNone/>
            </a:pPr>
            <a:r>
              <a:rPr lang="en-US" sz="1200">
                <a:solidFill>
                  <a:schemeClr val="dk1"/>
                </a:solidFill>
                <a:latin typeface="Calibri"/>
                <a:ea typeface="Calibri"/>
                <a:cs typeface="Calibri"/>
                <a:sym typeface="Calibri"/>
              </a:rPr>
              <a:t>You will be informed of and able to participate in all team meetings concerning your licensure status or for children placed in your home.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
        <p:nvSpPr>
          <p:cNvPr id="246" name="Google Shape;246;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10</a:t>
            </a:fld>
            <a:endParaRPr/>
          </a:p>
        </p:txBody>
      </p:sp>
      <p:sp>
        <p:nvSpPr>
          <p:cNvPr id="247" name="Google Shape;247;p16:notes"/>
          <p:cNvSpPr txBox="1"/>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Calibri"/>
                <a:ea typeface="Calibri"/>
                <a:cs typeface="Calibri"/>
                <a:sym typeface="Calibri"/>
              </a:rPr>
              <a:t>10</a:t>
            </a:fld>
            <a:endParaRPr sz="10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There are a lot of people that play a vital role in supporting children in foster care. The child is the most important part of the team.  Their needs and best interest should always be at the center of all decisions made. It’s important to point out that not all of the members listed will be a part of every case team. As an example, some circuits do not have a CASA program. You can learn more about the roles of each team member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handout titled “Team Members”. Included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is an additional handout titled “Working Collaboratively On a Team” that offers best practices for ethical and professional team interactions.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55" name="Google Shape;255;p17: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Calibri"/>
                <a:ea typeface="Calibri"/>
                <a:cs typeface="Calibri"/>
                <a:sym typeface="Calibri"/>
              </a:rPr>
              <a:t>When a child is placed with you, a Family Support Team is formed to help safely reunite the family, if possible. The Family Support Team will usually meet for the first time within 3 days of the child coming into care to help develop a treatment plan for the parents and a visitation plan. The Family Support Team will continue to meet regularly throughout the time the child is in care, typically with meetings planned around court timeframes. The point of these meetings is to review plans and discuss progress, additional concerns, or changes that need to be made.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Roboto Slab"/>
              <a:buNone/>
            </a:pPr>
            <a:r>
              <a:rPr lang="en-US" sz="1200">
                <a:solidFill>
                  <a:schemeClr val="dk1"/>
                </a:solidFill>
                <a:highlight>
                  <a:srgbClr val="FFFFFF"/>
                </a:highlight>
                <a:latin typeface="Calibri"/>
                <a:ea typeface="Calibri"/>
                <a:cs typeface="Calibri"/>
                <a:sym typeface="Calibri"/>
              </a:rPr>
              <a:t>Placement Stability Family Support Team Meetings should be held prior to taking any action relating to a change in placement of a child in the custody of the Children’s Division. These meetings should be held any time that a child’s placement stability is threatened; whether a request has been made to move the child from the foster home or the placement provider is in need of additional services.</a:t>
            </a:r>
            <a:endParaRPr>
              <a:latin typeface="Calibri"/>
              <a:ea typeface="Calibri"/>
              <a:cs typeface="Calibri"/>
              <a:sym typeface="Calibri"/>
            </a:endParaRPr>
          </a:p>
        </p:txBody>
      </p:sp>
      <p:sp>
        <p:nvSpPr>
          <p:cNvPr id="286" name="Google Shape;286;p18: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court removes children from their homes, approves the permanency plans and visitation schedules, and decides if a child can safely return home or if termination of parental rights will be granted. </a:t>
            </a:r>
            <a:r>
              <a:rPr lang="en-US">
                <a:latin typeface="Calibri"/>
                <a:ea typeface="Calibri"/>
                <a:cs typeface="Calibri"/>
                <a:sym typeface="Calibri"/>
              </a:rPr>
              <a:t>There are several different hearing types, and you can learn more about these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handout titled “Court Role and Hearing Types”.</a:t>
            </a:r>
            <a:endParaRPr>
              <a:latin typeface="Calibri"/>
              <a:ea typeface="Calibri"/>
              <a:cs typeface="Calibri"/>
              <a:sym typeface="Calibri"/>
            </a:endParaRPr>
          </a:p>
        </p:txBody>
      </p:sp>
      <p:sp>
        <p:nvSpPr>
          <p:cNvPr id="303" name="Google Shape;303;p19: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Calibri"/>
                <a:ea typeface="Calibri"/>
                <a:cs typeface="Calibri"/>
                <a:sym typeface="Calibri"/>
              </a:rPr>
              <a:t>PARAPHRASE</a:t>
            </a:r>
            <a:endParaRPr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Foster, relative, and kinship providers have the right to receive notice of court hearings held with respect to children in their care. In addition, you have a right to be heard in any such proceeding. You are encouraged to attend as you have valuable information to share with the court.  Likewise, this gives you an opportunity to support the child and/or the biological parents.  Not to mention you learn a lot of information regarding progress, goals and court orders.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will want to confirm with the team if the child is expected to attend court.  In most proceedings the Judge/Commissioner will want to see the child.  Likewise, older youth should be a part of the proceedings so their voice can be heard.  However, children/youth’s presence may be waived under certain circumstances with prior approval.  If children are attending, you might consider having someone come with you in case they have to be taken out of the courtroom.  That way you do not miss anything.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have the right to submit a </a:t>
            </a:r>
            <a:r>
              <a:rPr lang="en-US" sz="1200" b="1">
                <a:solidFill>
                  <a:schemeClr val="dk1"/>
                </a:solidFill>
                <a:latin typeface="Calibri"/>
                <a:ea typeface="Calibri"/>
                <a:cs typeface="Calibri"/>
                <a:sym typeface="Calibri"/>
              </a:rPr>
              <a:t>Caregiver Court Information Form</a:t>
            </a:r>
            <a:r>
              <a:rPr lang="en-US" sz="1200">
                <a:solidFill>
                  <a:schemeClr val="dk1"/>
                </a:solidFill>
                <a:latin typeface="Calibri"/>
                <a:ea typeface="Calibri"/>
                <a:cs typeface="Calibri"/>
                <a:sym typeface="Calibri"/>
              </a:rPr>
              <a:t> prior to court. It will become a part of the official court record, and everyone that is party to the case will be given a copy.  So, you should remember to be factual and choose your wording carefully.  You can find the Court Caregiver Report on the Children’s Division website</a:t>
            </a:r>
            <a:r>
              <a:rPr lang="en-US">
                <a:latin typeface="Calibri"/>
                <a:ea typeface="Calibri"/>
                <a:cs typeface="Calibri"/>
                <a:sym typeface="Calibri"/>
              </a:rPr>
              <a:t>.</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Business casual is the appropriate attire for court hearings, and is defined as a style of clothing that is less formal than traditional business wear, but is still intended to give a professional impression. </a:t>
            </a:r>
            <a:endParaRPr sz="1200">
              <a:solidFill>
                <a:schemeClr val="dk1"/>
              </a:solidFill>
              <a:latin typeface="Calibri"/>
              <a:ea typeface="Calibri"/>
              <a:cs typeface="Calibri"/>
              <a:sym typeface="Calibri"/>
            </a:endParaRPr>
          </a:p>
        </p:txBody>
      </p:sp>
      <p:sp>
        <p:nvSpPr>
          <p:cNvPr id="319" name="Google Shape;319;p20: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2:notes"/>
          <p:cNvSpPr txBox="1">
            <a:spLocks noGrp="1"/>
          </p:cNvSpPr>
          <p:nvPr>
            <p:ph type="body" idx="1"/>
          </p:nvPr>
        </p:nvSpPr>
        <p:spPr>
          <a:xfrm>
            <a:off x="731520" y="4620577"/>
            <a:ext cx="5852160" cy="498062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p>
          <a:p>
            <a:pPr marL="0" lvl="0" indent="0" algn="l" rtl="0">
              <a:lnSpc>
                <a:spcPct val="100000"/>
              </a:lnSpc>
              <a:spcBef>
                <a:spcPts val="0"/>
              </a:spcBef>
              <a:spcAft>
                <a:spcPts val="0"/>
              </a:spcAft>
              <a:buSzPts val="1400"/>
              <a:buNone/>
            </a:pPr>
            <a:r>
              <a:rPr lang="en-US" b="0">
                <a:solidFill>
                  <a:srgbClr val="000000"/>
                </a:solidFill>
                <a:latin typeface="Calibri"/>
                <a:ea typeface="Calibri"/>
                <a:cs typeface="Calibri"/>
                <a:sym typeface="Calibri"/>
              </a:rPr>
              <a:t>You’ve invested a lot of time and effort into the licensing process, and now that you are near the finish line, the prospect of bringing a child into your home can be both exciting and somewhat intimidating. Many people at this stage want to know, “How long will it be before I get a placement?” Unfortunately, there is no uniform answer to this question. Much of it depends on the number of children brought into care in your area and your placement preferences. It is generally the case, but not always, that the narrower your placement criteria is, the longer it might be before you are matched with an appropriate placement. In the meantime, there is plenty you can do to prepare.</a:t>
            </a:r>
            <a:endParaRPr b="0">
              <a:solidFill>
                <a:srgbClr val="000000"/>
              </a:solidFill>
              <a:latin typeface="Calibri"/>
              <a:ea typeface="Calibri"/>
              <a:cs typeface="Calibri"/>
              <a:sym typeface="Calibri"/>
            </a:endParaRPr>
          </a:p>
        </p:txBody>
      </p:sp>
      <p:sp>
        <p:nvSpPr>
          <p:cNvPr id="330" name="Google Shape;330;p22: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15</a:t>
            </a:fld>
            <a:endParaRPr sz="1100">
              <a:solidFill>
                <a:schemeClr val="lt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a:highlight>
                  <a:srgbClr val="FFFFFF"/>
                </a:highlight>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In preparation for your first placement it’s a good idea to locate services and proactively reach out about enrollment processes and timelines.</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You can search for childcare options in your community on the Missouri Office of the Childhood childcare website.</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You can find referrals for a doctor, dentist, optometrist or behavioral health provider in the Show Me Healthy Kids network on their website.  </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20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Prepare a plan to secure resources instead of trying to have everything on hand. It’s stressful and unrealistic to have every single thing you might need on hand. Instead, focus on securing the things you will need immediately, based on your target ages. Many foster parents find it helpful to maintain a running list of items they might need, depending on age level, and where they can obtain them. For example, size and season appropriate clothes can often be found by visiting the clothes closet at your nearest Family Resource Center.</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0" lvl="0" indent="0" algn="l" rtl="0">
              <a:lnSpc>
                <a:spcPct val="120000"/>
              </a:lnSpc>
              <a:spcBef>
                <a:spcPts val="0"/>
              </a:spcBef>
              <a:spcAft>
                <a:spcPts val="0"/>
              </a:spcAft>
              <a:buSzPts val="1100"/>
              <a:buNone/>
            </a:pPr>
            <a:r>
              <a:rPr lang="en-US">
                <a:highlight>
                  <a:srgbClr val="FFFFFF"/>
                </a:highlight>
                <a:latin typeface="Calibri"/>
                <a:ea typeface="Calibri"/>
                <a:cs typeface="Calibri"/>
                <a:sym typeface="Calibri"/>
              </a:rPr>
              <a:t>You might also want to talk with your family and friends about how they can best support you when you receive a placement: picking up needed items, providing your family with meals, assisting with care for other children in the home, etc.</a:t>
            </a:r>
            <a:endParaRPr b="1">
              <a:latin typeface="Calibri"/>
              <a:ea typeface="Calibri"/>
              <a:cs typeface="Calibri"/>
              <a:sym typeface="Calibri"/>
            </a:endParaRPr>
          </a:p>
        </p:txBody>
      </p:sp>
      <p:sp>
        <p:nvSpPr>
          <p:cNvPr id="338" name="Google Shape;338;p24: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Foster care placement shall be the least restrictive placement setting to meet the specific needs of the child. Sometimes, a child may require a higher level of care, for instance due to behaviors or medical conditions. Here is an introduction to some of the most common placement types.</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Traditional</a:t>
            </a:r>
            <a:r>
              <a:rPr lang="en-US">
                <a:latin typeface="Calibri"/>
                <a:ea typeface="Calibri"/>
                <a:cs typeface="Calibri"/>
                <a:sym typeface="Calibri"/>
              </a:rPr>
              <a:t>: This is the broadest category. Most children new to care will enter care as traditional placements. As teams learn more about the child’s needs, the level of care needed can be changed, if needed.</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Emergency</a:t>
            </a:r>
            <a:r>
              <a:rPr lang="en-US">
                <a:latin typeface="Calibri"/>
                <a:ea typeface="Calibri"/>
                <a:cs typeface="Calibri"/>
                <a:sym typeface="Calibri"/>
              </a:rPr>
              <a:t>: Short term placement, less than 60 days. Likely to be placed after traditional business hours, when a child is brought into care in a crisis situation or placement has been a challenge to secure for some other reason. Emergency placements can, and often do, become longer-term placements.</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Medical: </a:t>
            </a:r>
            <a:r>
              <a:rPr lang="en-US">
                <a:latin typeface="Calibri"/>
                <a:ea typeface="Calibri"/>
                <a:cs typeface="Calibri"/>
                <a:sym typeface="Calibri"/>
              </a:rPr>
              <a:t>A child with medically diagnosed extraordinary medical condition and/or physical or mental disabilities.</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Elevated Needs Level A: </a:t>
            </a:r>
            <a:r>
              <a:rPr lang="en-US">
                <a:latin typeface="Calibri"/>
                <a:ea typeface="Calibri"/>
                <a:cs typeface="Calibri"/>
                <a:sym typeface="Calibri"/>
              </a:rPr>
              <a:t>Child with elevated needs that requires greater structure and supervision, and are less able to assume responsibility for their daily care. They have documented moderate or serious emotional and/or behavioral needs.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Elevated Needs Level B: </a:t>
            </a:r>
            <a:r>
              <a:rPr lang="en-US">
                <a:latin typeface="Calibri"/>
                <a:ea typeface="Calibri"/>
                <a:cs typeface="Calibri"/>
                <a:sym typeface="Calibri"/>
              </a:rPr>
              <a:t>A child appropriate for Level B foster care has serious emotional and/or behavior problems that require the 24-hour availability of a highly skilled resource parent. Elevated Needs Level B and Career Foster Placement are terms often used interchangeably.</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Treatment Foster Care (TFC): </a:t>
            </a:r>
            <a:r>
              <a:rPr lang="en-US">
                <a:latin typeface="Calibri"/>
                <a:ea typeface="Calibri"/>
                <a:cs typeface="Calibri"/>
                <a:sym typeface="Calibri"/>
              </a:rPr>
              <a:t>Therapeutic services for foster children between the ages 6 or older with significant medical, developmental, emotional, or behavioral needs. TFC offers specific treatment services to the child based on their individual needs to help offer additional support.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b="1">
                <a:latin typeface="Calibri"/>
                <a:ea typeface="Calibri"/>
                <a:cs typeface="Calibri"/>
                <a:sym typeface="Calibri"/>
              </a:rPr>
              <a:t>Respite</a:t>
            </a:r>
            <a:r>
              <a:rPr lang="en-US">
                <a:latin typeface="Calibri"/>
                <a:ea typeface="Calibri"/>
                <a:cs typeface="Calibri"/>
                <a:sym typeface="Calibri"/>
              </a:rPr>
              <a:t>:  Is available for all levels of care.  We will discuss this more in a bit.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47" name="Google Shape;347;p23: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FACILITATOR'S NOTE</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If you aren’t already familiar, you will need to research the preferred placement procedures for your area.  Be prepared to provide any contact information needed.</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Each county or circuit in the state has their preferred placement procedures. It’s possible that you will be offered placement from outside the county that you reside, so it’s important to have a level of familiarity with the procedures in your geographic area.</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Some other ways to learn of placement openings are by having regular check-ins with your licensing worker, provide respite for other foster families, and network with other foster families.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67" name="Google Shape;367;p25: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Being honest and thoughtful about your circumstances and your capacity to serve a child in foster care will help guide appropriate placement decisions and prevent unnecessary placement disruptions. Some considerations will be regulatory in nature, related to licensing criteria. Others provide greater insight into resources available in your home and community.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Legal limits on the number and ages of children allowed in the home</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Family composition</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Lifestyle</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Logistics of your home (such as number of bedrooms) and vehicle size</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Work schedule</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Ability to enroll in child care (i.e. too young to enroll/newborns, extraordinary medical needs, no available child care options, non-traditional work shifts, etc)</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Cultural competency</a:t>
            </a:r>
            <a:br>
              <a:rPr lang="en-US">
                <a:latin typeface="Calibri"/>
                <a:ea typeface="Calibri"/>
                <a:cs typeface="Calibri"/>
                <a:sym typeface="Calibri"/>
              </a:rPr>
            </a:b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The great news is that you don’t have to have your entire fostering journey figured out today. As your life seasons and circumstances change and you grow more confident in your parenting abilities, you can always make adjustments!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76" name="Google Shape;376;p26: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731520" y="4620576"/>
            <a:ext cx="5852160" cy="47170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rgbClr val="000000"/>
              </a:buClr>
              <a:buSzPts val="1400"/>
              <a:buFont typeface="Arial"/>
              <a:buNone/>
            </a:pPr>
            <a:r>
              <a:rPr lang="en-US" b="1">
                <a:solidFill>
                  <a:srgbClr val="000000"/>
                </a:solidFill>
                <a:latin typeface="Calibri"/>
                <a:ea typeface="Calibri"/>
                <a:cs typeface="Calibri"/>
                <a:sym typeface="Calibri"/>
              </a:rPr>
              <a:t>FACILITATOR'S NOTE</a:t>
            </a:r>
            <a:r>
              <a:rPr lang="en-US">
                <a:solidFill>
                  <a:srgbClr val="000000"/>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Have this slide showing onscreen as participants assemble for the first class of the day. As participants come in, welcome them back and ask them to take a few minutes to do a self-check using the Color Wheel. </a:t>
            </a:r>
            <a:r>
              <a:rPr lang="en-US" b="1">
                <a:solidFill>
                  <a:srgbClr val="000000"/>
                </a:solidFill>
                <a:latin typeface="Calibri"/>
                <a:ea typeface="Calibri"/>
                <a:cs typeface="Calibri"/>
                <a:sym typeface="Calibri"/>
              </a:rPr>
              <a:t>NOTE: </a:t>
            </a:r>
            <a:r>
              <a:rPr lang="en-US">
                <a:solidFill>
                  <a:srgbClr val="000000"/>
                </a:solidFill>
                <a:latin typeface="Calibri"/>
                <a:ea typeface="Calibri"/>
                <a:cs typeface="Calibri"/>
                <a:sym typeface="Calibri"/>
              </a:rPr>
              <a:t>The Color Wheel should only be done one time per day; before the first theme of the day. If combining several themes together on one day, facilitate the Color Wheel at the beginning of the first class of the day as participants are coming into the room. </a:t>
            </a:r>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SAY</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DO</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Wait a little while to give participants time to complete the Color Wheel.</a:t>
            </a:r>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SAY</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Now that everybody has had the opportunity to do a quick check in, would someone like to share what color(s) they landed on today for the Color Wheel? </a:t>
            </a:r>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DO</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Call on someone who volunteers to share their color(s). If a challenging emotion or feeling is shared, thank the person and acknowledge their courage in sharing, pause for a moment, encourage everyone to take a deep breath, and transition to beginning the theme. </a:t>
            </a:r>
            <a:endParaRPr>
              <a:solidFill>
                <a:srgbClr val="000000"/>
              </a:solidFill>
              <a:latin typeface="Calibri"/>
              <a:ea typeface="Calibri"/>
              <a:cs typeface="Calibri"/>
              <a:sym typeface="Calibri"/>
            </a:endParaRPr>
          </a:p>
        </p:txBody>
      </p:sp>
      <p:sp>
        <p:nvSpPr>
          <p:cNvPr id="165" name="Google Shape;165;p2: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2</a:t>
            </a:fld>
            <a:endParaRPr sz="1100">
              <a:solidFill>
                <a:schemeClr val="lt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83614538c1_0_11:notes"/>
          <p:cNvSpPr>
            <a:spLocks noGrp="1" noRot="1" noChangeAspect="1"/>
          </p:cNvSpPr>
          <p:nvPr>
            <p:ph type="sldImg" idx="2"/>
          </p:nvPr>
        </p:nvSpPr>
        <p:spPr>
          <a:xfrm>
            <a:off x="1497013" y="839788"/>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283614538c1_0_1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When you receive a placement call, it’s ok, and even encouraged, for you to ask questions. When you better understand the needs of the child and family, you can make a more informed decision about your capacity to meet their needs. You will need to keep in mind, however, that sometimes the caller might not have all the information. This is especially true when children are just entering care. Refer to the handout “Placement Questions”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for a brief list of questions you might want to ask. Many foster parents print out this list and have it easily available to reference when they receive a placement call.</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b="1">
              <a:latin typeface="Roboto Slab"/>
              <a:ea typeface="Roboto Slab"/>
              <a:cs typeface="Roboto Slab"/>
              <a:sym typeface="Roboto Slab"/>
            </a:endParaRPr>
          </a:p>
        </p:txBody>
      </p:sp>
      <p:sp>
        <p:nvSpPr>
          <p:cNvPr id="384" name="Google Shape;384;g283614538c1_0_11:notes"/>
          <p:cNvSpPr txBox="1">
            <a:spLocks noGrp="1"/>
          </p:cNvSpPr>
          <p:nvPr>
            <p:ph type="sldNum" idx="12"/>
          </p:nvPr>
        </p:nvSpPr>
        <p:spPr>
          <a:xfrm>
            <a:off x="6828978" y="9119474"/>
            <a:ext cx="484500" cy="481800"/>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r>
              <a:rPr lang="en-US">
                <a:solidFill>
                  <a:srgbClr val="222222"/>
                </a:solidFill>
                <a:highlight>
                  <a:srgbClr val="FFFFFF"/>
                </a:highlight>
                <a:latin typeface="Calibri"/>
                <a:ea typeface="Calibri"/>
                <a:cs typeface="Calibri"/>
                <a:sym typeface="Calibri"/>
              </a:rPr>
              <a:t>There will be some things that will need to be done immediately, and others that will occur over time.</a:t>
            </a:r>
            <a:endParaRPr>
              <a:solidFill>
                <a:srgbClr val="222222"/>
              </a:solidFill>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400"/>
              <a:buNone/>
            </a:pPr>
            <a:endParaRPr>
              <a:latin typeface="Calibri"/>
              <a:ea typeface="Calibri"/>
              <a:cs typeface="Calibri"/>
              <a:sym typeface="Calibri"/>
            </a:endParaRPr>
          </a:p>
          <a:p>
            <a:pPr marL="0" lvl="0" indent="0" algn="l" rtl="0">
              <a:lnSpc>
                <a:spcPct val="165600"/>
              </a:lnSpc>
              <a:spcBef>
                <a:spcPts val="0"/>
              </a:spcBef>
              <a:spcAft>
                <a:spcPts val="0"/>
              </a:spcAft>
              <a:buSzPts val="1400"/>
              <a:buNone/>
            </a:pPr>
            <a:r>
              <a:rPr lang="en-US">
                <a:highlight>
                  <a:srgbClr val="FFFFFF"/>
                </a:highlight>
                <a:latin typeface="Calibri"/>
                <a:ea typeface="Calibri"/>
                <a:cs typeface="Calibri"/>
                <a:sym typeface="Calibri"/>
              </a:rPr>
              <a:t>Short Term “To Do” List</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Obtain placement letter and Medicaid authorization</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Introduce yourself to the team and exchange contact information</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Initial health exam within 24 hours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Full screening within 30 days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Collaborate with the Case Manager to enroll in school as practical as possible</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Enroll in WIC Program, if under 5 years old</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222222"/>
              </a:buClr>
              <a:buSzPts val="1200"/>
              <a:buFont typeface="Calibri"/>
              <a:buChar char="●"/>
            </a:pPr>
            <a:r>
              <a:rPr lang="en-US">
                <a:highlight>
                  <a:srgbClr val="FFFFFF"/>
                </a:highlight>
                <a:latin typeface="Calibri"/>
                <a:ea typeface="Calibri"/>
                <a:cs typeface="Calibri"/>
                <a:sym typeface="Calibri"/>
              </a:rPr>
              <a:t>Discuss clothing voucher with Case Manager</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400"/>
              <a:buNone/>
            </a:pPr>
            <a:r>
              <a:rPr lang="en-US">
                <a:highlight>
                  <a:srgbClr val="FFFFFF"/>
                </a:highlight>
                <a:latin typeface="Calibri"/>
                <a:ea typeface="Calibri"/>
                <a:cs typeface="Calibri"/>
                <a:sym typeface="Calibri"/>
              </a:rPr>
              <a:t>Long Term “To Do” List </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Regular wellness doctor exams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Dentist visits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Eye exams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Ongoing therapy or other supportive services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Monthly Medication Log (form CD-265).  This can be found in the e-forms section of the Children’s Division Website.</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Maintain a memory box and/or Life Book</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38000"/>
              </a:lnSpc>
              <a:spcBef>
                <a:spcPts val="0"/>
              </a:spcBef>
              <a:spcAft>
                <a:spcPts val="0"/>
              </a:spcAft>
              <a:buSzPts val="1400"/>
              <a:buNone/>
            </a:pPr>
            <a:r>
              <a:rPr lang="en-US">
                <a:solidFill>
                  <a:srgbClr val="222222"/>
                </a:solidFill>
                <a:highlight>
                  <a:srgbClr val="FFFFFF"/>
                </a:highlight>
                <a:latin typeface="Calibri"/>
                <a:ea typeface="Calibri"/>
                <a:cs typeface="Calibri"/>
                <a:sym typeface="Calibri"/>
              </a:rPr>
              <a:t>Depending on the child’s needs/age, you may also want to secure a First Steps Evaluation, a psychological evaluation, and/or begin the process of establishing or revising education supports, such as an IEP or 504 plan.</a:t>
            </a:r>
            <a:endParaRPr>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You can learn more about family visitation and tips to support the children in your care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handout titled “Visitation”.</a:t>
            </a:r>
            <a:endParaRPr>
              <a:latin typeface="Calibri"/>
              <a:ea typeface="Calibri"/>
              <a:cs typeface="Calibri"/>
              <a:sym typeface="Calibri"/>
            </a:endParaRPr>
          </a:p>
          <a:p>
            <a:pPr marL="0" lvl="0" indent="0" algn="l" rtl="0">
              <a:lnSpc>
                <a:spcPct val="138000"/>
              </a:lnSpc>
              <a:spcBef>
                <a:spcPts val="0"/>
              </a:spcBef>
              <a:spcAft>
                <a:spcPts val="0"/>
              </a:spcAft>
              <a:buSzPts val="1400"/>
              <a:buNone/>
            </a:pPr>
            <a:endParaRPr>
              <a:solidFill>
                <a:srgbClr val="222222"/>
              </a:solidFill>
              <a:highlight>
                <a:srgbClr val="FFFFFF"/>
              </a:highlight>
              <a:latin typeface="Calibri"/>
              <a:ea typeface="Calibri"/>
              <a:cs typeface="Calibri"/>
              <a:sym typeface="Calibri"/>
            </a:endParaRPr>
          </a:p>
        </p:txBody>
      </p:sp>
      <p:sp>
        <p:nvSpPr>
          <p:cNvPr id="392" name="Google Shape;392;p31: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When there is an emergency situation involving a child in care, you </a:t>
            </a:r>
            <a:r>
              <a:rPr lang="en-US" sz="1200" b="1">
                <a:solidFill>
                  <a:schemeClr val="dk1"/>
                </a:solidFill>
                <a:latin typeface="Calibri"/>
                <a:ea typeface="Calibri"/>
                <a:cs typeface="Calibri"/>
                <a:sym typeface="Calibri"/>
              </a:rPr>
              <a:t>always</a:t>
            </a:r>
            <a:r>
              <a:rPr lang="en-US" sz="1200">
                <a:solidFill>
                  <a:schemeClr val="dk1"/>
                </a:solidFill>
                <a:latin typeface="Calibri"/>
                <a:ea typeface="Calibri"/>
                <a:cs typeface="Calibri"/>
                <a:sym typeface="Calibri"/>
              </a:rPr>
              <a:t> secure the child’s safety </a:t>
            </a:r>
            <a:r>
              <a:rPr lang="en-US" sz="1200" b="1">
                <a:solidFill>
                  <a:schemeClr val="dk1"/>
                </a:solidFill>
                <a:latin typeface="Calibri"/>
                <a:ea typeface="Calibri"/>
                <a:cs typeface="Calibri"/>
                <a:sym typeface="Calibri"/>
              </a:rPr>
              <a:t>first</a:t>
            </a:r>
            <a:r>
              <a:rPr lang="en-US" sz="1200">
                <a:solidFill>
                  <a:schemeClr val="dk1"/>
                </a:solidFill>
                <a:latin typeface="Calibri"/>
                <a:ea typeface="Calibri"/>
                <a:cs typeface="Calibri"/>
                <a:sym typeface="Calibri"/>
              </a:rPr>
              <a:t>! Some examples of things that would be considered an emergency situation are serious illness or injury requiring medical treatment or unauthorized absence from the home. In other situations the expectation is that you will utilize sound judgment. You will want to contact the child’s case manager at the first available opportunity.</a:t>
            </a:r>
            <a:endParaRPr>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discover that your foster child has run away or is missing, you will need to notify the child’s case manager immediately. Within two hours of discovering that the child is missing, you should also file a missing child complaint with the law enforcement agency having jurisdiction and inform the National Center for Missing and Exploited Children.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Roboto Slab"/>
              <a:buNone/>
            </a:pPr>
            <a:r>
              <a:rPr lang="en-US" sz="1200">
                <a:solidFill>
                  <a:schemeClr val="dk1"/>
                </a:solidFill>
                <a:latin typeface="Calibri"/>
                <a:ea typeface="Calibri"/>
                <a:cs typeface="Calibri"/>
                <a:sym typeface="Calibri"/>
              </a:rPr>
              <a:t>Some other notification timelines to be mindful of include notifying the case manager within 2 weeks for pertinent conditions, problems, or family changes. Also notify the case manager within 60 days (of case </a:t>
            </a:r>
            <a:r>
              <a:rPr lang="en-US">
                <a:latin typeface="Calibri"/>
                <a:ea typeface="Calibri"/>
                <a:cs typeface="Calibri"/>
                <a:sym typeface="Calibri"/>
              </a:rPr>
              <a:t>manager</a:t>
            </a:r>
            <a:r>
              <a:rPr lang="en-US" sz="1200">
                <a:solidFill>
                  <a:schemeClr val="dk1"/>
                </a:solidFill>
                <a:latin typeface="Calibri"/>
                <a:ea typeface="Calibri"/>
                <a:cs typeface="Calibri"/>
                <a:sym typeface="Calibri"/>
              </a:rPr>
              <a:t>’s inquiry) to express a desire to adopt your foster child.</a:t>
            </a:r>
            <a:br>
              <a:rPr lang="en-US" sz="1200">
                <a:solidFill>
                  <a:schemeClr val="dk1"/>
                </a:solidFill>
                <a:latin typeface="Calibri"/>
                <a:ea typeface="Calibri"/>
                <a:cs typeface="Calibri"/>
                <a:sym typeface="Calibri"/>
              </a:rPr>
            </a:b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There will be times that approval from the </a:t>
            </a:r>
            <a:r>
              <a:rPr lang="en-US">
                <a:latin typeface="Calibri"/>
                <a:ea typeface="Calibri"/>
                <a:cs typeface="Calibri"/>
                <a:sym typeface="Calibri"/>
              </a:rPr>
              <a:t>case manager in advance of taking certain actions. Some example are listed in your care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latin typeface="Calibri"/>
                <a:ea typeface="Calibri"/>
                <a:cs typeface="Calibri"/>
                <a:sym typeface="Calibri"/>
              </a:rPr>
              <a:t> handout titled “Approval Needed”.</a:t>
            </a:r>
            <a:endParaRPr>
              <a:latin typeface="Calibri"/>
              <a:ea typeface="Calibri"/>
              <a:cs typeface="Calibri"/>
              <a:sym typeface="Calibri"/>
            </a:endParaRPr>
          </a:p>
        </p:txBody>
      </p:sp>
      <p:sp>
        <p:nvSpPr>
          <p:cNvPr id="407" name="Google Shape;407;p34: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Be proactive! Be proactive! Be proactive! It’s worth repeating; one of the best ways to avoid disruption is by regularly and openly discussing concerns with the team so it doesn’t become a crisis situation.</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Advocate for supports to stabilize placement</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Seek assistance of a trusted mentor and/or advocate</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Request additional formal behavioral or medical training or utilize informal training, such as podcasts, webinars and books</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are unable to develop a plan to meet the child’s needs and you request removal of a child from your home, you must give two weeks written notice to the child’s case manager. Before a child is removed from your care you are also given two weeks notice and a written statement of the reasons. The two week notice applies except in emergency situations.</a:t>
            </a:r>
            <a:endParaRPr/>
          </a:p>
        </p:txBody>
      </p:sp>
      <p:sp>
        <p:nvSpPr>
          <p:cNvPr id="416" name="Google Shape;416;p35: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6: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6:notes"/>
          <p:cNvSpPr txBox="1">
            <a:spLocks noGrp="1"/>
          </p:cNvSpPr>
          <p:nvPr>
            <p:ph type="body" idx="1"/>
          </p:nvPr>
        </p:nvSpPr>
        <p:spPr>
          <a:xfrm>
            <a:off x="731520" y="4620577"/>
            <a:ext cx="5852160" cy="498062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Foster parents in Missouri have access to a wide variety of resources designed to support their family and the children in their care.</a:t>
            </a:r>
            <a:endParaRPr>
              <a:latin typeface="Calibri"/>
              <a:ea typeface="Calibri"/>
              <a:cs typeface="Calibri"/>
              <a:sym typeface="Calibri"/>
            </a:endParaRPr>
          </a:p>
        </p:txBody>
      </p:sp>
      <p:sp>
        <p:nvSpPr>
          <p:cNvPr id="428" name="Google Shape;428;p36: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24</a:t>
            </a:fld>
            <a:endParaRPr sz="1100">
              <a:solidFill>
                <a:schemeClr val="lt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5: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Your resource development team will provide you a form to fill out and return to obtain a Foster Parent ID Card. They will also be your point of contact in the event of a lost or stolen card. Foster parent identification cards can be used for various purposes, including verifying you are a foster parent and/or accessing discounts at participating local businesses. </a:t>
            </a:r>
            <a:endParaRPr>
              <a:latin typeface="Calibri"/>
              <a:ea typeface="Calibri"/>
              <a:cs typeface="Calibri"/>
              <a:sym typeface="Calibri"/>
            </a:endParaRPr>
          </a:p>
        </p:txBody>
      </p:sp>
      <p:sp>
        <p:nvSpPr>
          <p:cNvPr id="436" name="Google Shape;436;p15: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8: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highlight>
                  <a:srgbClr val="FFFFFF"/>
                </a:highlight>
                <a:latin typeface="Calibri"/>
                <a:ea typeface="Calibri"/>
                <a:cs typeface="Calibri"/>
                <a:sym typeface="Calibri"/>
              </a:rPr>
              <a:t>All of Missouri’s foster children are eligible for medical coverage through Missouri Medicaid (MO HealthNet). Most children will get their coverage through Show Me Healthy Kids, a special managed care plan for youth in state custody.</a:t>
            </a:r>
            <a:endParaRPr>
              <a:solidFill>
                <a:srgbClr val="222222"/>
              </a:solidFill>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100"/>
              <a:buNone/>
            </a:pPr>
            <a:endParaRPr>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highlight>
                  <a:srgbClr val="FFFFFF"/>
                </a:highlight>
                <a:latin typeface="Calibri"/>
                <a:ea typeface="Calibri"/>
                <a:cs typeface="Calibri"/>
                <a:sym typeface="Calibri"/>
              </a:rPr>
              <a:t>The maintenance reimbursement is a monthly payment to offset the cost of room and board, incidentals, and clothing for the child. You can learn more about maintenance payments in your </a:t>
            </a:r>
            <a:r>
              <a:rPr lang="en-US" b="1">
                <a:solidFill>
                  <a:srgbClr val="222222"/>
                </a:solidFill>
                <a:highlight>
                  <a:srgbClr val="FFFFFF"/>
                </a:highlight>
                <a:latin typeface="Calibri"/>
                <a:ea typeface="Calibri"/>
                <a:cs typeface="Calibri"/>
                <a:sym typeface="Calibri"/>
              </a:rPr>
              <a:t>Participant Resource Manual</a:t>
            </a:r>
            <a:r>
              <a:rPr lang="en-US">
                <a:solidFill>
                  <a:srgbClr val="222222"/>
                </a:solidFill>
                <a:highlight>
                  <a:srgbClr val="FFFFFF"/>
                </a:highlight>
                <a:latin typeface="Calibri"/>
                <a:ea typeface="Calibri"/>
                <a:cs typeface="Calibri"/>
                <a:sym typeface="Calibri"/>
              </a:rPr>
              <a:t> handout titled “Maintenance Payments”.</a:t>
            </a:r>
            <a:endParaRPr>
              <a:solidFill>
                <a:srgbClr val="222222"/>
              </a:solidFill>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100"/>
              <a:buNone/>
            </a:pPr>
            <a:endParaRPr>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highlight>
                  <a:srgbClr val="FFFFFF"/>
                </a:highlight>
                <a:latin typeface="Calibri"/>
                <a:ea typeface="Calibri"/>
                <a:cs typeface="Calibri"/>
                <a:sym typeface="Calibri"/>
              </a:rPr>
              <a:t>Children will receive a yearly clothing allowance. The child’s case manager can inform you how much money is available for the child and the agency’s procedure for clothing allowance. Sometimes a store-specific voucher is available, and other times you will purchase the clothing and then get reimbursed. All items purchased with clothing allowance stay with the child.</a:t>
            </a:r>
            <a:endParaRPr>
              <a:solidFill>
                <a:srgbClr val="222222"/>
              </a:solidFill>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100"/>
              <a:buNone/>
            </a:pPr>
            <a:endParaRPr>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highlight>
                  <a:srgbClr val="FFFFFF"/>
                </a:highlight>
                <a:latin typeface="Calibri"/>
                <a:ea typeface="Calibri"/>
                <a:cs typeface="Calibri"/>
                <a:sym typeface="Calibri"/>
              </a:rPr>
              <a:t>Infant allowance is paid for children from birth up to their third birthday to help defray the additional costs for providing for the specific needs of infants such as formula, diapers, special food, extra clothing, and supplies. </a:t>
            </a:r>
            <a:endParaRPr>
              <a:solidFill>
                <a:srgbClr val="222222"/>
              </a:solidFill>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100"/>
              <a:buNone/>
            </a:pP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latin typeface="Calibri"/>
                <a:ea typeface="Calibri"/>
                <a:cs typeface="Calibri"/>
                <a:sym typeface="Calibri"/>
              </a:rPr>
              <a:t>You may be able to receive mileage reimbursement for transportation costs when traveling with the child, for the child, or for attending training. The mileage form can be found on the e-forms  section of the Children’s Division website.</a:t>
            </a: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latin typeface="Calibri"/>
                <a:ea typeface="Calibri"/>
                <a:cs typeface="Calibri"/>
                <a:sym typeface="Calibri"/>
              </a:rPr>
              <a:t>Childcare is available through an authorized provider. Sometimes childcare is difficult to find. If a relative or friend is helping you by providing childcare, they can become a registered provider and be compensated. The process to become a registered provider is easier than the daycare licensing process.</a:t>
            </a: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latin typeface="Calibri"/>
                <a:ea typeface="Calibri"/>
                <a:cs typeface="Calibri"/>
                <a:sym typeface="Calibri"/>
              </a:rPr>
              <a:t>All school-aged children in foster care are eligible for free school lunches through the School Lunch Program. Contact your child’s school for an application. On the application form, list them as a “Household of One.” The monthly income box should reflect the child’s maintenance rate.</a:t>
            </a: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r>
              <a:rPr lang="en-US">
                <a:solidFill>
                  <a:srgbClr val="222222"/>
                </a:solidFill>
                <a:latin typeface="Calibri"/>
                <a:ea typeface="Calibri"/>
                <a:cs typeface="Calibri"/>
                <a:sym typeface="Calibri"/>
              </a:rPr>
              <a:t>Most foster children under the age of 5 automatically qualify for WIC services. You can receive free baby formula, cereal, eggs, milk, peanut butter, juice and other nutritional foods to meet a child’s individual needs.</a:t>
            </a:r>
            <a:endParaRPr>
              <a:solidFill>
                <a:srgbClr val="222222"/>
              </a:solidFill>
              <a:latin typeface="Calibri"/>
              <a:ea typeface="Calibri"/>
              <a:cs typeface="Calibri"/>
              <a:sym typeface="Calibri"/>
            </a:endParaRPr>
          </a:p>
          <a:p>
            <a:pPr marL="0" lvl="0" indent="0" algn="l" rtl="0">
              <a:lnSpc>
                <a:spcPct val="138000"/>
              </a:lnSpc>
              <a:spcBef>
                <a:spcPts val="0"/>
              </a:spcBef>
              <a:spcAft>
                <a:spcPts val="0"/>
              </a:spcAft>
              <a:buSzPts val="1100"/>
              <a:buNone/>
            </a:pPr>
            <a:endParaRPr b="1">
              <a:highlight>
                <a:srgbClr val="FFFFFF"/>
              </a:highlight>
              <a:latin typeface="Calibri"/>
              <a:ea typeface="Calibri"/>
              <a:cs typeface="Calibri"/>
              <a:sym typeface="Calibri"/>
            </a:endParaRPr>
          </a:p>
        </p:txBody>
      </p:sp>
      <p:sp>
        <p:nvSpPr>
          <p:cNvPr id="444" name="Google Shape;444;p38: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9: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Licensing workers coordinate the licensing, approval, and maintenance of all foster homes. This coordination includes recruitment, training, and support. It also includes providing guidance to foster providers, ensuring the home continues to meet licensing standards. </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Your licensing worker will conduct quarterly in-home visits, which should include a walk through of the home. Quarterly visits are conversational, allowing for the sharing of concerns as well as accomplishments and development of a mutual relationship of trust. The visits are to be used as a prompt to have meaningful conversations about pertinent issues and assess compliance with licensing requirements. </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Other responsibilities of the licensing work include:</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Approve and counsel on appropriate placements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Track license renewal progress (renewal every 2 years)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Write home study/updates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Support in times of crisis</a:t>
            </a: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Provide referrals for community resources</a:t>
            </a:r>
            <a:endParaRPr>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a:highlight>
                  <a:srgbClr val="FFFFFF"/>
                </a:highlight>
                <a:latin typeface="Calibri"/>
                <a:ea typeface="Calibri"/>
                <a:cs typeface="Calibri"/>
                <a:sym typeface="Calibri"/>
              </a:rPr>
              <a:t>You can learn more about training requirements required for renewal in your </a:t>
            </a:r>
            <a:r>
              <a:rPr lang="en-US" b="1">
                <a:highlight>
                  <a:srgbClr val="FFFFFF"/>
                </a:highlight>
                <a:latin typeface="Calibri"/>
                <a:ea typeface="Calibri"/>
                <a:cs typeface="Calibri"/>
                <a:sym typeface="Calibri"/>
              </a:rPr>
              <a:t>Participant Resource</a:t>
            </a:r>
            <a:r>
              <a:rPr lang="en-US">
                <a:highlight>
                  <a:srgbClr val="FFFFFF"/>
                </a:highlight>
                <a:latin typeface="Calibri"/>
                <a:ea typeface="Calibri"/>
                <a:cs typeface="Calibri"/>
                <a:sym typeface="Calibri"/>
              </a:rPr>
              <a:t> </a:t>
            </a:r>
            <a:r>
              <a:rPr lang="en-US" b="1">
                <a:highlight>
                  <a:srgbClr val="FFFFFF"/>
                </a:highlight>
                <a:latin typeface="Calibri"/>
                <a:ea typeface="Calibri"/>
                <a:cs typeface="Calibri"/>
                <a:sym typeface="Calibri"/>
              </a:rPr>
              <a:t>Manual</a:t>
            </a:r>
            <a:r>
              <a:rPr lang="en-US">
                <a:highlight>
                  <a:srgbClr val="FFFFFF"/>
                </a:highlight>
                <a:latin typeface="Calibri"/>
                <a:ea typeface="Calibri"/>
                <a:cs typeface="Calibri"/>
                <a:sym typeface="Calibri"/>
              </a:rPr>
              <a:t> handout titled “Training”.</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endParaRPr b="1">
              <a:latin typeface="Calibri"/>
              <a:ea typeface="Calibri"/>
              <a:cs typeface="Calibri"/>
              <a:sym typeface="Calibri"/>
            </a:endParaRPr>
          </a:p>
        </p:txBody>
      </p:sp>
      <p:sp>
        <p:nvSpPr>
          <p:cNvPr id="456" name="Google Shape;456;p39: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1: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4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SzPts val="1100"/>
              <a:buNone/>
            </a:pPr>
            <a:r>
              <a:rPr lang="en-US">
                <a:highlight>
                  <a:srgbClr val="FFFFFF"/>
                </a:highlight>
                <a:latin typeface="Calibri"/>
                <a:ea typeface="Calibri"/>
                <a:cs typeface="Calibri"/>
                <a:sym typeface="Calibri"/>
              </a:rPr>
              <a:t>Fostering or adopting children is rewarding, but also challenging. Family Resource Centers (FRCs) are support systems that provide resources, training, peer support, respite, and other services families need to navigate raising children through foster care, adoption, and guardianship. These centers are regional. Family Resource Centers provide core support services for foster, adoptive, and relative care families. One area of support that a Family Resource Center could provide is regarding Child Abuse and Neglect Hotlines. You will find a handout in your </a:t>
            </a:r>
            <a:r>
              <a:rPr lang="en-US" b="1">
                <a:highlight>
                  <a:srgbClr val="FFFFFF"/>
                </a:highlight>
                <a:latin typeface="Calibri"/>
                <a:ea typeface="Calibri"/>
                <a:cs typeface="Calibri"/>
                <a:sym typeface="Calibri"/>
              </a:rPr>
              <a:t>Participant Resource Manual</a:t>
            </a:r>
            <a:r>
              <a:rPr lang="en-US">
                <a:highlight>
                  <a:srgbClr val="FFFFFF"/>
                </a:highlight>
                <a:latin typeface="Calibri"/>
                <a:ea typeface="Calibri"/>
                <a:cs typeface="Calibri"/>
                <a:sym typeface="Calibri"/>
              </a:rPr>
              <a:t> titled “Child Abuse and Neglect Hotline” to learn more.</a:t>
            </a:r>
            <a:endParaRPr b="1">
              <a:latin typeface="Calibri"/>
              <a:ea typeface="Calibri"/>
              <a:cs typeface="Calibri"/>
              <a:sym typeface="Calibri"/>
            </a:endParaRPr>
          </a:p>
        </p:txBody>
      </p:sp>
      <p:sp>
        <p:nvSpPr>
          <p:cNvPr id="465" name="Google Shape;465;p41: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2: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4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FACILITATOR'S NOTE</a:t>
            </a:r>
            <a:r>
              <a:rPr lang="en-US">
                <a:latin typeface="Calibri"/>
                <a:ea typeface="Calibri"/>
                <a:cs typeface="Calibri"/>
                <a:sym typeface="Calibri"/>
              </a:rPr>
              <a:t> </a:t>
            </a:r>
            <a:endParaRPr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You might consider creating and providing participants a list of local support groups, helpful websites, and other area supports.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These are a few examples of other supports available to fostering families. Refer to your </a:t>
            </a:r>
            <a:r>
              <a:rPr lang="en-US" b="1">
                <a:latin typeface="Calibri"/>
                <a:ea typeface="Calibri"/>
                <a:cs typeface="Calibri"/>
                <a:sym typeface="Calibri"/>
              </a:rPr>
              <a:t>Participant Resource Manual</a:t>
            </a:r>
            <a:r>
              <a:rPr lang="en-US">
                <a:latin typeface="Calibri"/>
                <a:ea typeface="Calibri"/>
                <a:cs typeface="Calibri"/>
                <a:sym typeface="Calibri"/>
              </a:rPr>
              <a:t> for more information on local supports in the handout titled “Other Helpful Supports”. There is also a helpful handout on educational advocacy titled “Navigating the Education System”.</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b="1">
              <a:latin typeface="Calibri"/>
              <a:ea typeface="Calibri"/>
              <a:cs typeface="Calibri"/>
              <a:sym typeface="Calibri"/>
            </a:endParaRPr>
          </a:p>
        </p:txBody>
      </p:sp>
      <p:sp>
        <p:nvSpPr>
          <p:cNvPr id="473" name="Google Shape;473;p42: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731520" y="4695883"/>
            <a:ext cx="5852160" cy="4542605"/>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FACILITATOR'S NOTE</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The opening quote slide should only be used for the first theme of the day. It is important to always emphasize with this slide that this type of parenting involves lifelong learning and it will be critical for families to be invested in their own learning before and after a child is placed in their home. </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PARAPHRASE</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We are excited to share this lesson with all of you today. We are going to focus on developing your capacity to support children and families. Learning the policies and practices within Missouri are important when advocating for yourself and children who are fostered and/or adopted. </a:t>
            </a:r>
            <a:endParaRPr>
              <a:solidFill>
                <a:srgbClr val="FF0000"/>
              </a:solidFill>
              <a:latin typeface="Calibri"/>
              <a:ea typeface="Calibri"/>
              <a:cs typeface="Calibri"/>
              <a:sym typeface="Calibri"/>
            </a:endParaRPr>
          </a:p>
        </p:txBody>
      </p:sp>
      <p:sp>
        <p:nvSpPr>
          <p:cNvPr id="173" name="Google Shape;173;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a:t>
            </a:fld>
            <a:endParaRPr/>
          </a:p>
        </p:txBody>
      </p:sp>
      <p:sp>
        <p:nvSpPr>
          <p:cNvPr id="174" name="Google Shape;174;p4:notes"/>
          <p:cNvSpPr txBox="1"/>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Calibri"/>
                <a:ea typeface="Calibri"/>
                <a:cs typeface="Calibri"/>
                <a:sym typeface="Calibri"/>
              </a:rPr>
              <a:t>3</a:t>
            </a:fld>
            <a:endParaRPr sz="10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Foster Parent Ambassadors are experienced foster parents who volunteer their time to assist with foster recruitment events, support foster families through mentoring and self-advocacy, and represent the foster parent perspective in state-wide child welfare stakeholder work groups.</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It is highly recommended that every newly licensed foster parent sign up for a Foster Parent Ambassador mentor. Your training facilitator or your licensing worker can provide you with the sign up form. </a:t>
            </a:r>
            <a:endParaRPr b="1">
              <a:latin typeface="Calibri"/>
              <a:ea typeface="Calibri"/>
              <a:cs typeface="Calibri"/>
              <a:sym typeface="Calibri"/>
            </a:endParaRPr>
          </a:p>
        </p:txBody>
      </p:sp>
      <p:sp>
        <p:nvSpPr>
          <p:cNvPr id="481" name="Google Shape;481;p44: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5: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Respite care is the temporary, substitute care of foster children placed in your home. Respite is not for regular child supervision situations when a parent would normally use ordinary child care, like a babysitter for an afternoon or evening out or for attending foster parent training or seminars. Respite care may be planned in advance or used in emergency situations. Respite care should be used to maintain stable placements but should not be used to exclude foster children from ordinary and traditional family activities. </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Foster parents receive 12 units of respite per year. A unit of respite care is between 12-24 hours. You may also use a half-unit of respite care. Use of respite is not to exceed 12 units per child during a 12-month period. The 12-month period will begin on the date the child was placed in your home and will reset on the anniversary date of the child’s placement. Unused units for the previous 12-month period are not rolled over to the new 12- month period. </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You can use the reasonable and prudent parenting standards in selecting a respite provider, but keep in mind that unlicensed providers are not eligible for payment.</a:t>
            </a:r>
            <a:endParaRPr>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Respite reimbursement forms are available in the e-forms section of the Children’s Division website, and will need to be submitted to the child’s case manager. </a:t>
            </a:r>
            <a:endParaRPr b="1">
              <a:latin typeface="Calibri"/>
              <a:ea typeface="Calibri"/>
              <a:cs typeface="Calibri"/>
              <a:sym typeface="Calibri"/>
            </a:endParaRPr>
          </a:p>
        </p:txBody>
      </p:sp>
      <p:sp>
        <p:nvSpPr>
          <p:cNvPr id="490" name="Google Shape;490;p45: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6: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By nature, foster parents are caregivers. So it comes as no surprise that many foster parents put their own needs last. But, caring for children who have endured trauma is taxing in many aspects. Preventative self care strategies will help you avoid burn-out and compassion fatigue. Here are a few recommendations: </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Build a community of supportive people who understand what you’re going through</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Don’t be shy about asking for or accepting help. If there are tasks you can hire out to free up some of your time, do it. Many people are looking to find ways to support foster families, like providing a meal, watching the other children in your home when you have court or other appointments, mowing your lawn, or assisting with small household tasks.</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Take care of your mental and physical health</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Don’t abandon the activities and interests that replenish you</a:t>
            </a:r>
            <a:br>
              <a:rPr lang="en-US">
                <a:highlight>
                  <a:srgbClr val="FFFFFF"/>
                </a:highlight>
                <a:latin typeface="Calibri"/>
                <a:ea typeface="Calibri"/>
                <a:cs typeface="Calibri"/>
                <a:sym typeface="Calibri"/>
              </a:rPr>
            </a:br>
            <a:endParaRPr>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highlight>
                  <a:srgbClr val="FFFFFF"/>
                </a:highlight>
                <a:latin typeface="Calibri"/>
                <a:ea typeface="Calibri"/>
                <a:cs typeface="Calibri"/>
                <a:sym typeface="Calibri"/>
              </a:rPr>
              <a:t>Take regular breaks- make appointments for “me” time</a:t>
            </a:r>
            <a:endParaRPr>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p:txBody>
      </p:sp>
      <p:sp>
        <p:nvSpPr>
          <p:cNvPr id="498" name="Google Shape;498;p46: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7: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FACILITATOR'S NOTE</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Open the floor to questions one last time. Remind your trainees of your contact information should they have any ongoing needs.  You might consider suggesting participants share contact information if desired so that they can support each other on the journey.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b="1">
              <a:solidFill>
                <a:srgbClr val="000000"/>
              </a:solidFill>
              <a:latin typeface="Calibri"/>
              <a:ea typeface="Calibri"/>
              <a:cs typeface="Calibri"/>
              <a:sym typeface="Calibri"/>
            </a:endParaRPr>
          </a:p>
        </p:txBody>
      </p:sp>
      <p:sp>
        <p:nvSpPr>
          <p:cNvPr id="507" name="Google Shape;507;p47: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33</a:t>
            </a:fld>
            <a:endParaRPr sz="1100">
              <a:solidFill>
                <a:schemeClr val="lt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8: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38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As we conclude, I want to encourage you to reflect on your “why”- your why is the reason you chose to be a foster parent. It’s your </a:t>
            </a:r>
            <a:r>
              <a:rPr lang="en-US" i="1">
                <a:highlight>
                  <a:srgbClr val="FFFFFF"/>
                </a:highlight>
                <a:latin typeface="Calibri"/>
                <a:ea typeface="Calibri"/>
                <a:cs typeface="Calibri"/>
                <a:sym typeface="Calibri"/>
              </a:rPr>
              <a:t>purpose</a:t>
            </a:r>
            <a:r>
              <a:rPr lang="en-US">
                <a:highlight>
                  <a:srgbClr val="FFFFFF"/>
                </a:highlight>
                <a:latin typeface="Calibri"/>
                <a:ea typeface="Calibri"/>
                <a:cs typeface="Calibri"/>
                <a:sym typeface="Calibri"/>
              </a:rPr>
              <a:t> for doing what you do. There might be times along your journey that you feel defeated, that the system is irretrievably broken, or that you are putting in a lot of effort with little to show for it. Revisit your why. Let it be a guidepost for decisions and a reminder that you can do hard things because you </a:t>
            </a:r>
            <a:r>
              <a:rPr lang="en-US" i="1">
                <a:highlight>
                  <a:srgbClr val="FFFFFF"/>
                </a:highlight>
                <a:latin typeface="Calibri"/>
                <a:ea typeface="Calibri"/>
                <a:cs typeface="Calibri"/>
                <a:sym typeface="Calibri"/>
              </a:rPr>
              <a:t>are</a:t>
            </a:r>
            <a:r>
              <a:rPr lang="en-US">
                <a:highlight>
                  <a:srgbClr val="FFFFFF"/>
                </a:highlight>
                <a:latin typeface="Calibri"/>
                <a:ea typeface="Calibri"/>
                <a:cs typeface="Calibri"/>
                <a:sym typeface="Calibri"/>
              </a:rPr>
              <a:t> making a difference.</a:t>
            </a:r>
            <a:endParaRPr>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br>
              <a:rPr lang="en-US">
                <a:solidFill>
                  <a:srgbClr val="000000"/>
                </a:solidFill>
                <a:latin typeface="Calibri"/>
                <a:ea typeface="Calibri"/>
                <a:cs typeface="Calibri"/>
                <a:sym typeface="Calibri"/>
              </a:rPr>
            </a:br>
            <a:r>
              <a:rPr lang="en-US" b="0">
                <a:solidFill>
                  <a:srgbClr val="000000"/>
                </a:solidFill>
                <a:latin typeface="Calibri"/>
                <a:ea typeface="Calibri"/>
                <a:cs typeface="Calibri"/>
                <a:sym typeface="Calibri"/>
              </a:rPr>
              <a:t>You have worked hard to enhance your tool box.  I encourage you to complete the Self- Assessment after class to evaluate your progress and identify any areas you want to focus on going forward.</a:t>
            </a:r>
            <a:endParaRPr>
              <a:solidFill>
                <a:srgbClr val="000000"/>
              </a:solidFill>
              <a:latin typeface="Calibri"/>
              <a:ea typeface="Calibri"/>
              <a:cs typeface="Calibri"/>
              <a:sym typeface="Calibri"/>
            </a:endParaRPr>
          </a:p>
        </p:txBody>
      </p:sp>
      <p:sp>
        <p:nvSpPr>
          <p:cNvPr id="516" name="Google Shape;516;p48: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9: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a:highlight>
                  <a:srgbClr val="FFFFFF"/>
                </a:highlight>
                <a:latin typeface="Calibri"/>
                <a:ea typeface="Calibri"/>
                <a:cs typeface="Calibri"/>
                <a:sym typeface="Calibri"/>
              </a:rPr>
              <a:t>SAY</a:t>
            </a:r>
            <a:endParaRPr b="1">
              <a:highlight>
                <a:srgbClr val="FFFFFF"/>
              </a:highlight>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a:highlight>
                  <a:srgbClr val="FFFFFF"/>
                </a:highlight>
                <a:latin typeface="Calibri"/>
                <a:ea typeface="Calibri"/>
                <a:cs typeface="Calibri"/>
                <a:sym typeface="Calibri"/>
              </a:rPr>
              <a:t>It is critical that as you go through this journey, you continue to enhance your knowledge and skills. It is important that you continue your own learning by taking advantage of resources that are available to you. </a:t>
            </a:r>
            <a:r>
              <a:rPr lang="en-US" b="1">
                <a:highlight>
                  <a:srgbClr val="FFFFFF"/>
                </a:highlight>
                <a:latin typeface="Calibri"/>
                <a:ea typeface="Calibri"/>
                <a:cs typeface="Calibri"/>
                <a:sym typeface="Calibri"/>
              </a:rPr>
              <a:t>Right time training available after class. </a:t>
            </a:r>
            <a:r>
              <a:rPr lang="en-US">
                <a:highlight>
                  <a:srgbClr val="FFFFFF"/>
                </a:highlight>
                <a:latin typeface="Calibri"/>
                <a:ea typeface="Calibri"/>
                <a:cs typeface="Calibri"/>
                <a:sym typeface="Calibri"/>
              </a:rPr>
              <a:t>Access to online content anytime-when you need it the most at (https://ntdcportal.org/training-for-families/)</a:t>
            </a:r>
            <a:endParaRPr>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endParaRPr b="1">
              <a:solidFill>
                <a:srgbClr val="000000"/>
              </a:solidFill>
              <a:latin typeface="Calibri"/>
              <a:ea typeface="Calibri"/>
              <a:cs typeface="Calibri"/>
              <a:sym typeface="Calibri"/>
            </a:endParaRPr>
          </a:p>
        </p:txBody>
      </p:sp>
      <p:sp>
        <p:nvSpPr>
          <p:cNvPr id="524" name="Google Shape;524;p49: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0: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50:notes"/>
          <p:cNvSpPr txBox="1">
            <a:spLocks noGrp="1"/>
          </p:cNvSpPr>
          <p:nvPr>
            <p:ph type="body" idx="1"/>
          </p:nvPr>
        </p:nvSpPr>
        <p:spPr>
          <a:xfrm>
            <a:off x="731521" y="4620577"/>
            <a:ext cx="5852160" cy="4867668"/>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highlight>
                  <a:srgbClr val="FFFFFF"/>
                </a:highlight>
                <a:latin typeface="Calibri"/>
                <a:ea typeface="Calibri"/>
                <a:cs typeface="Calibri"/>
                <a:sym typeface="Calibri"/>
              </a:rPr>
              <a:t>PARAPHRASE</a:t>
            </a:r>
            <a:r>
              <a:rPr lang="en-US">
                <a:solidFill>
                  <a:srgbClr val="222222"/>
                </a:solidFill>
                <a:highlight>
                  <a:srgbClr val="FFFFFF"/>
                </a:highlight>
                <a:latin typeface="Calibri"/>
                <a:ea typeface="Calibri"/>
                <a:cs typeface="Calibri"/>
                <a:sym typeface="Calibri"/>
              </a:rPr>
              <a:t>  </a:t>
            </a:r>
            <a:endParaRPr>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Roboto Slab"/>
              <a:buNone/>
            </a:pPr>
            <a:r>
              <a:rPr lang="en-US">
                <a:solidFill>
                  <a:srgbClr val="222222"/>
                </a:solidFill>
                <a:highlight>
                  <a:srgbClr val="FFFFFF"/>
                </a:highlight>
                <a:latin typeface="Calibri"/>
                <a:ea typeface="Calibri"/>
                <a:cs typeface="Calibri"/>
                <a:sym typeface="Calibri"/>
              </a:rPr>
              <a:t>Thank you for attending and for your thoughtful participation and attention. Although this training may seem long, it is critical for you to gather the knowledge, attitude, and skills that are needed as you embark on this journey because you ultimately will play a huge role in the lives of children and families.</a:t>
            </a:r>
            <a:endParaRPr b="1">
              <a:solidFill>
                <a:srgbClr val="000000"/>
              </a:solidFill>
              <a:latin typeface="Calibri"/>
              <a:ea typeface="Calibri"/>
              <a:cs typeface="Calibri"/>
              <a:sym typeface="Calibri"/>
            </a:endParaRPr>
          </a:p>
        </p:txBody>
      </p:sp>
      <p:sp>
        <p:nvSpPr>
          <p:cNvPr id="533" name="Google Shape;533;p5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36</a:t>
            </a:fld>
            <a:endParaRPr/>
          </a:p>
        </p:txBody>
      </p:sp>
      <p:sp>
        <p:nvSpPr>
          <p:cNvPr id="534" name="Google Shape;534;p50:notes"/>
          <p:cNvSpPr txBox="1"/>
          <p:nvPr/>
        </p:nvSpPr>
        <p:spPr>
          <a:xfrm>
            <a:off x="6828979" y="9119474"/>
            <a:ext cx="484529" cy="481726"/>
          </a:xfrm>
          <a:prstGeom prst="rect">
            <a:avLst/>
          </a:prstGeom>
          <a:noFill/>
          <a:ln>
            <a:noFill/>
          </a:ln>
        </p:spPr>
        <p:txBody>
          <a:bodyPr spcFirstLastPara="1" wrap="square" lIns="96625" tIns="48300" rIns="96625" bIns="483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Calibri"/>
                <a:ea typeface="Calibri"/>
                <a:cs typeface="Calibri"/>
                <a:sym typeface="Calibri"/>
              </a:rPr>
              <a:t>36</a:t>
            </a:fld>
            <a:endParaRPr sz="1000" b="0" i="0" u="none" strike="noStrike" cap="none">
              <a:solidFill>
                <a:schemeClr val="lt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1: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highlight>
                  <a:srgbClr val="FFFFFF"/>
                </a:highlight>
                <a:latin typeface="Calibri"/>
                <a:ea typeface="Calibri"/>
                <a:cs typeface="Calibri"/>
                <a:sym typeface="Calibri"/>
              </a:rPr>
              <a:t>PARAPHRASE</a:t>
            </a:r>
            <a:endParaRPr b="1">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en-US" sz="1100">
                <a:solidFill>
                  <a:srgbClr val="222222"/>
                </a:solidFill>
                <a:highlight>
                  <a:srgbClr val="FFFFFF"/>
                </a:highlight>
              </a:rPr>
              <a:t>I wanted to provide my contact information one final time. I'd encourage you to maintain an open line of communication with your licensing worker as well. And, remember to keep your participant manual handy, so you can refer back to information and strategies as you encounter situations along your journey.</a:t>
            </a:r>
            <a:endParaRPr/>
          </a:p>
        </p:txBody>
      </p:sp>
      <p:sp>
        <p:nvSpPr>
          <p:cNvPr id="542" name="Google Shape;542;p51: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731520" y="4620577"/>
            <a:ext cx="5852160" cy="459872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FACILITATOR'S NOTE</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This slide is shown at the start of each theme. </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SAY</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You made it! Our final session! As we wrap up the course, our hope is that you feel equipped to demonstrate all of the 14 competencies of successful foster and adoptive parents. Today we are going to talk specifically about how we put these competencies into action as foster parents in Missouri. </a:t>
            </a:r>
            <a:r>
              <a:rPr lang="en-US">
                <a:latin typeface="Calibri"/>
                <a:ea typeface="Calibri"/>
                <a:cs typeface="Calibri"/>
                <a:sym typeface="Calibri"/>
              </a:rPr>
              <a:t>We will cover a lot of information, and much of it might be unfamiliar. It’s ok to feel a little overwhelmed. As with most new experiences, there is a learning curve. You won’t leave this session an expert. The information we cover today is meant to be an introduction and a launch board to topics you will learn more about over time.</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a:solidFill>
                <a:srgbClr val="000000"/>
              </a:solidFill>
              <a:latin typeface="Calibri"/>
              <a:ea typeface="Calibri"/>
              <a:cs typeface="Calibri"/>
              <a:sym typeface="Calibri"/>
            </a:endParaRPr>
          </a:p>
        </p:txBody>
      </p:sp>
      <p:sp>
        <p:nvSpPr>
          <p:cNvPr id="182" name="Google Shape;182;p5: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4</a:t>
            </a:fld>
            <a:endParaRPr sz="1100">
              <a:solidFill>
                <a:schemeClr val="lt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731520" y="4620577"/>
            <a:ext cx="5852160" cy="498062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SAY</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The goal of this training is to: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Equip foster parents to effectively navigate the child welfare system by educating them on key terms and processes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Empower foster parents to best meet the needs of their family and the children in their care through connection to resources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Encourage foster parents by cultivating a foster care community where caregivers feel understood and supported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
        <p:nvSpPr>
          <p:cNvPr id="191" name="Google Shape;191;p6: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731520" y="4620577"/>
            <a:ext cx="5852160" cy="498062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FACILITATOR'S NOTE</a:t>
            </a:r>
            <a:r>
              <a:rPr lang="en-US">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By a wide margin, training participants cite the expert panel as the most memorable, enjoyable, and impactful part of their entire pre-service training experience. So, thoughtful planning and facilitation of this activity can go a long way to reinforce important training concepts.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Try to budget around 45 minutes to an hour for this activity.  It can be moved to the end of the session if desired/</a:t>
            </a: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A recommended panel size is approximately 3-5 panelists. Suggestions for panel participants: foster parents of various tenures (for example: licensed under 5 years, licensed over 5 years), Foster Parent Ambassadors, foster parents experienced with different levels of care (medical, level A, level B, TFC), CASA volunteers, family court attorney, former foster youth, case worker, Family Resource Center representative, older biological child within a foster family.</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Opening: </a:t>
            </a:r>
            <a:r>
              <a:rPr lang="en-US">
                <a:solidFill>
                  <a:srgbClr val="000000"/>
                </a:solidFill>
                <a:latin typeface="Calibri"/>
                <a:ea typeface="Calibri"/>
                <a:cs typeface="Calibri"/>
                <a:sym typeface="Calibri"/>
              </a:rPr>
              <a:t>Have panelists briefly introduce themselves by providing their name and relationship to foster care (ideally, no more than 3-5 minutes each, to allow plenty of time for discussion).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Panel Discussion: </a:t>
            </a:r>
            <a:r>
              <a:rPr lang="en-US">
                <a:solidFill>
                  <a:srgbClr val="000000"/>
                </a:solidFill>
                <a:latin typeface="Calibri"/>
                <a:ea typeface="Calibri"/>
                <a:cs typeface="Calibri"/>
                <a:sym typeface="Calibri"/>
              </a:rPr>
              <a:t>Encourage training participants to ask questions of the panelists. Be prepared with a list of questions you can ask the panelists to keep the conversation going, if needed.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solidFill>
                  <a:srgbClr val="000000"/>
                </a:solidFill>
                <a:latin typeface="Calibri"/>
                <a:ea typeface="Calibri"/>
                <a:cs typeface="Calibri"/>
                <a:sym typeface="Calibri"/>
              </a:rPr>
              <a:t>Closing: </a:t>
            </a:r>
            <a:r>
              <a:rPr lang="en-US">
                <a:solidFill>
                  <a:srgbClr val="000000"/>
                </a:solidFill>
                <a:latin typeface="Calibri"/>
                <a:ea typeface="Calibri"/>
                <a:cs typeface="Calibri"/>
                <a:sym typeface="Calibri"/>
              </a:rPr>
              <a:t>Give the panelists an opportunity to answer: </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What is the best piece of advice you could give newly licensed foster parents?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Here are some sample questions you could ask to facilitate discussion, if needed:</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Describe your most rewarding experience with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motivated you to get involved with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are the most significant ways foster care has impacted your life?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In what ways have relationships with friends or family been changed by your involvement with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new relationships have you gained by being involved with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does your support network look like?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handle emotionally challenging situations involving foster children and their families?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self care strategies are most helpful to you to avoid compassion fatigue?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handle the stress and emotional toll that comes with being involved with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role does self-care play in your work with foster care, and how do you practice it?</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are your favorite strategies to build relationships and partnership with the families of the children in your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approach building a positive relationship with parents?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handle emotionally challenging situations involving foster children and their families?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approach working with parents who are resistant to your involvement in their family?</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approach building trust with a child who has been through trauma?</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maintain confidentiality in sensitive situations?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How do you ensure that the cultural needs of a child are respected and met?</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qualities make you effective in your position within the child welfare system?</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Can you provide an example of a time when you successfully advocated for a child’s best interests?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Describe an experience collaborating with other team members to support a foster child’s well-being.</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Describe an experience you have working with diverse populations, including LGBTQ+ youth and children from different cultural backgrounds.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Have you ever worked with children with special needs or disabilities? If so, how did you ensure they received appropriate support and accommodations?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strategies do you use to help foster children maintain connections with their siblings, extended family members, or other important individuals in their lives?</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In your opinion, what are the most significant challenges facing the foster care system today?</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is the biggest challenge in fostering?</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What strategies do you use to keep yourself updated with the latest regulations and best practices in foster care?</a:t>
            </a:r>
            <a:endParaRPr>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Calibri"/>
              <a:buChar char="•"/>
            </a:pPr>
            <a:r>
              <a:rPr lang="en-US">
                <a:solidFill>
                  <a:srgbClr val="000000"/>
                </a:solidFill>
                <a:latin typeface="Calibri"/>
                <a:ea typeface="Calibri"/>
                <a:cs typeface="Calibri"/>
                <a:sym typeface="Calibri"/>
              </a:rPr>
              <a:t>Can you describe a situation where you had to make a difficult decision in the best interest of a child?</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
        <p:nvSpPr>
          <p:cNvPr id="199" name="Google Shape;199;p7: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6</a:t>
            </a:fld>
            <a:endParaRPr sz="1100">
              <a:solidFill>
                <a:schemeClr val="lt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731520" y="4620577"/>
            <a:ext cx="5852160" cy="498062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The Children's Division is responsible for the administration of child welfare services. The Children's Division, sometimes referred to as CD, works in partnership with families, communities, the courts, and other governmental entities to ensure the safety, permanency, and well-being of Missouri children. In different regions of our state, sometimes certain tasks or roles are provided by agencies that are contracted through the Children’s Division. For example, contracted agencies might provide case management or resource development, which is another word for licensing.</a:t>
            </a:r>
            <a:endParaRPr>
              <a:latin typeface="Calibri"/>
              <a:ea typeface="Calibri"/>
              <a:cs typeface="Calibri"/>
              <a:sym typeface="Calibri"/>
            </a:endParaRPr>
          </a:p>
          <a:p>
            <a:pPr marL="0" lvl="0" indent="0" algn="l" rtl="0">
              <a:lnSpc>
                <a:spcPct val="100000"/>
              </a:lnSpc>
              <a:spcBef>
                <a:spcPts val="0"/>
              </a:spcBef>
              <a:spcAft>
                <a:spcPts val="0"/>
              </a:spcAft>
              <a:buSzPts val="1400"/>
              <a:buNone/>
            </a:pPr>
            <a:br>
              <a:rPr lang="en-US">
                <a:solidFill>
                  <a:srgbClr val="000000"/>
                </a:solidFill>
                <a:latin typeface="Calibri"/>
                <a:ea typeface="Calibri"/>
                <a:cs typeface="Calibri"/>
                <a:sym typeface="Calibri"/>
              </a:rPr>
            </a:br>
            <a:r>
              <a:rPr lang="en-US">
                <a:solidFill>
                  <a:srgbClr val="000000"/>
                </a:solidFill>
                <a:latin typeface="Calibri"/>
                <a:ea typeface="Calibri"/>
                <a:cs typeface="Calibri"/>
                <a:sym typeface="Calibri"/>
              </a:rPr>
              <a:t>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solidFill>
                  <a:srgbClr val="000000"/>
                </a:solidFill>
                <a:latin typeface="Calibri"/>
                <a:ea typeface="Calibri"/>
                <a:cs typeface="Calibri"/>
                <a:sym typeface="Calibri"/>
              </a:rPr>
              <a:t> includes a handout titled “</a:t>
            </a:r>
            <a:r>
              <a:rPr lang="en-US">
                <a:latin typeface="Calibri"/>
                <a:ea typeface="Calibri"/>
                <a:cs typeface="Calibri"/>
                <a:sym typeface="Calibri"/>
              </a:rPr>
              <a:t>Legislation Governing the Children’s Division”.</a:t>
            </a:r>
            <a:endParaRPr>
              <a:solidFill>
                <a:srgbClr val="000000"/>
              </a:solidFill>
              <a:latin typeface="Calibri"/>
              <a:ea typeface="Calibri"/>
              <a:cs typeface="Calibri"/>
              <a:sym typeface="Calibri"/>
            </a:endParaRPr>
          </a:p>
        </p:txBody>
      </p:sp>
      <p:sp>
        <p:nvSpPr>
          <p:cNvPr id="207" name="Google Shape;207;p8: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100"/>
              <a:buNone/>
            </a:pPr>
            <a:fld id="{00000000-1234-1234-1234-123412341234}" type="slidenum">
              <a:rPr lang="en-US" sz="1100">
                <a:solidFill>
                  <a:schemeClr val="lt1"/>
                </a:solidFill>
                <a:latin typeface="Calibri"/>
                <a:ea typeface="Calibri"/>
                <a:cs typeface="Calibri"/>
                <a:sym typeface="Calibri"/>
              </a:rPr>
              <a:t>7</a:t>
            </a:fld>
            <a:endParaRPr sz="1100">
              <a:solidFill>
                <a:schemeClr val="lt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The Children’s Division website is a wealth of information.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 </a:t>
            </a:r>
            <a:r>
              <a:rPr lang="en-US">
                <a:latin typeface="Calibri"/>
                <a:ea typeface="Calibri"/>
                <a:cs typeface="Calibri"/>
                <a:sym typeface="Calibri"/>
              </a:rPr>
              <a:t>you have a handout titled “Children’s Division Website” that outlines some of the many resources available.</a:t>
            </a:r>
            <a:endParaRPr b="1">
              <a:latin typeface="Calibri"/>
              <a:ea typeface="Calibri"/>
              <a:cs typeface="Calibri"/>
              <a:sym typeface="Calibri"/>
            </a:endParaRPr>
          </a:p>
        </p:txBody>
      </p:sp>
      <p:sp>
        <p:nvSpPr>
          <p:cNvPr id="215" name="Google Shape;215;p10: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1497013" y="839788"/>
            <a:ext cx="4321175"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Calibri"/>
                <a:ea typeface="Calibri"/>
                <a:cs typeface="Calibri"/>
                <a:sym typeface="Calibri"/>
              </a:rPr>
              <a:t>PARAPHRASE</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Ultimately, the goal of the child welfare system is to</a:t>
            </a:r>
            <a:r>
              <a:rPr lang="en-US">
                <a:highlight>
                  <a:schemeClr val="lt1"/>
                </a:highlight>
                <a:latin typeface="Calibri"/>
                <a:ea typeface="Calibri"/>
                <a:cs typeface="Calibri"/>
                <a:sym typeface="Calibri"/>
              </a:rPr>
              <a:t> provide children with a stable and continuous relationship with nurturing and loving parents, and the permanency plan sets the path of how that will be achieved. We have discussed a number of these throughout this course. Refer to the handout titled “Permanency Plans” in your </a:t>
            </a:r>
            <a:r>
              <a:rPr lang="en-US" b="1">
                <a:latin typeface="Calibri"/>
                <a:ea typeface="Calibri"/>
                <a:cs typeface="Calibri"/>
                <a:sym typeface="Calibri"/>
              </a:rPr>
              <a:t>Participant Resource</a:t>
            </a:r>
            <a:r>
              <a:rPr lang="en-US">
                <a:latin typeface="Calibri"/>
                <a:ea typeface="Calibri"/>
                <a:cs typeface="Calibri"/>
                <a:sym typeface="Calibri"/>
              </a:rPr>
              <a:t> </a:t>
            </a:r>
            <a:r>
              <a:rPr lang="en-US" b="1">
                <a:latin typeface="Calibri"/>
                <a:ea typeface="Calibri"/>
                <a:cs typeface="Calibri"/>
                <a:sym typeface="Calibri"/>
              </a:rPr>
              <a:t>Manual</a:t>
            </a:r>
            <a:r>
              <a:rPr lang="en-US">
                <a:highlight>
                  <a:schemeClr val="lt1"/>
                </a:highlight>
                <a:latin typeface="Calibri"/>
                <a:ea typeface="Calibri"/>
                <a:cs typeface="Calibri"/>
                <a:sym typeface="Calibri"/>
              </a:rPr>
              <a:t> for more a more in-depth explanation of each permanency plan option.</a:t>
            </a:r>
            <a:endParaRPr>
              <a:latin typeface="Calibri"/>
              <a:ea typeface="Calibri"/>
              <a:cs typeface="Calibri"/>
              <a:sym typeface="Calibri"/>
            </a:endParaRPr>
          </a:p>
        </p:txBody>
      </p:sp>
      <p:sp>
        <p:nvSpPr>
          <p:cNvPr id="230" name="Google Shape;230;p13:notes"/>
          <p:cNvSpPr txBox="1">
            <a:spLocks noGrp="1"/>
          </p:cNvSpPr>
          <p:nvPr>
            <p:ph type="sldNum" idx="12"/>
          </p:nvPr>
        </p:nvSpPr>
        <p:spPr>
          <a:xfrm>
            <a:off x="6828978" y="9119474"/>
            <a:ext cx="484529" cy="481726"/>
          </a:xfrm>
          <a:prstGeom prst="rect">
            <a:avLst/>
          </a:prstGeom>
          <a:noFill/>
          <a:ln>
            <a:noFill/>
          </a:ln>
        </p:spPr>
        <p:txBody>
          <a:bodyPr spcFirstLastPara="1" wrap="square" lIns="96650" tIns="48325" rIns="96650" bIns="48325"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pic>
        <p:nvPicPr>
          <p:cNvPr id="22" name="Google Shape;22;p53" descr="NTDC-Horizontal-Gradient-Orange.png"/>
          <p:cNvPicPr preferRelativeResize="0"/>
          <p:nvPr/>
        </p:nvPicPr>
        <p:blipFill rotWithShape="1">
          <a:blip r:embed="rId2">
            <a:alphaModFix/>
          </a:blip>
          <a:srcRect/>
          <a:stretch/>
        </p:blipFill>
        <p:spPr>
          <a:xfrm>
            <a:off x="865614" y="6381617"/>
            <a:ext cx="8278386" cy="484973"/>
          </a:xfrm>
          <a:prstGeom prst="rect">
            <a:avLst/>
          </a:prstGeom>
          <a:noFill/>
          <a:ln>
            <a:noFill/>
          </a:ln>
        </p:spPr>
      </p:pic>
      <p:sp>
        <p:nvSpPr>
          <p:cNvPr id="23" name="Google Shape;23;p53"/>
          <p:cNvSpPr/>
          <p:nvPr/>
        </p:nvSpPr>
        <p:spPr>
          <a:xfrm>
            <a:off x="865613" y="2485660"/>
            <a:ext cx="8278386" cy="350910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24" name="Google Shape;24;p53"/>
          <p:cNvSpPr txBox="1">
            <a:spLocks noGrp="1"/>
          </p:cNvSpPr>
          <p:nvPr>
            <p:ph type="subTitle" idx="1"/>
          </p:nvPr>
        </p:nvSpPr>
        <p:spPr>
          <a:xfrm>
            <a:off x="1421411" y="4704380"/>
            <a:ext cx="4143828" cy="59846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25"/>
              <a:buNone/>
              <a:defRPr sz="1425">
                <a:solidFill>
                  <a:schemeClr val="lt1"/>
                </a:solidFill>
                <a:latin typeface="Arial"/>
                <a:ea typeface="Arial"/>
                <a:cs typeface="Arial"/>
                <a:sym typeface="Aria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40"/>
              </a:spcBef>
              <a:spcAft>
                <a:spcPts val="0"/>
              </a:spcAft>
              <a:buSzPts val="1200"/>
              <a:buNone/>
              <a:defRPr>
                <a:solidFill>
                  <a:srgbClr val="888888"/>
                </a:solidFill>
              </a:defRPr>
            </a:lvl3pPr>
            <a:lvl4pPr lvl="3" algn="ctr">
              <a:lnSpc>
                <a:spcPct val="100000"/>
              </a:lnSpc>
              <a:spcBef>
                <a:spcPts val="210"/>
              </a:spcBef>
              <a:spcAft>
                <a:spcPts val="0"/>
              </a:spcAft>
              <a:buSzPts val="1050"/>
              <a:buNone/>
              <a:defRPr>
                <a:solidFill>
                  <a:srgbClr val="888888"/>
                </a:solidFill>
              </a:defRPr>
            </a:lvl4pPr>
            <a:lvl5pPr lvl="4" algn="ctr">
              <a:lnSpc>
                <a:spcPct val="100000"/>
              </a:lnSpc>
              <a:spcBef>
                <a:spcPts val="195"/>
              </a:spcBef>
              <a:spcAft>
                <a:spcPts val="0"/>
              </a:spcAft>
              <a:buSzPts val="975"/>
              <a:buNone/>
              <a:defRPr>
                <a:solidFill>
                  <a:srgbClr val="888888"/>
                </a:solidFill>
              </a:defRPr>
            </a:lvl5pPr>
            <a:lvl6pPr lvl="5" algn="ctr">
              <a:lnSpc>
                <a:spcPct val="100000"/>
              </a:lnSpc>
              <a:spcBef>
                <a:spcPts val="180"/>
              </a:spcBef>
              <a:spcAft>
                <a:spcPts val="0"/>
              </a:spcAft>
              <a:buSzPts val="900"/>
              <a:buNone/>
              <a:defRPr>
                <a:solidFill>
                  <a:srgbClr val="888888"/>
                </a:solidFill>
              </a:defRPr>
            </a:lvl6pPr>
            <a:lvl7pPr lvl="6" algn="ctr">
              <a:lnSpc>
                <a:spcPct val="100000"/>
              </a:lnSpc>
              <a:spcBef>
                <a:spcPts val="180"/>
              </a:spcBef>
              <a:spcAft>
                <a:spcPts val="0"/>
              </a:spcAft>
              <a:buSzPts val="900"/>
              <a:buNone/>
              <a:defRPr>
                <a:solidFill>
                  <a:srgbClr val="888888"/>
                </a:solidFill>
              </a:defRPr>
            </a:lvl7pPr>
            <a:lvl8pPr lvl="7" algn="ctr">
              <a:lnSpc>
                <a:spcPct val="100000"/>
              </a:lnSpc>
              <a:spcBef>
                <a:spcPts val="180"/>
              </a:spcBef>
              <a:spcAft>
                <a:spcPts val="0"/>
              </a:spcAft>
              <a:buSzPts val="900"/>
              <a:buNone/>
              <a:defRPr>
                <a:solidFill>
                  <a:srgbClr val="888888"/>
                </a:solidFill>
              </a:defRPr>
            </a:lvl8pPr>
            <a:lvl9pPr lvl="8" algn="ctr">
              <a:lnSpc>
                <a:spcPct val="100000"/>
              </a:lnSpc>
              <a:spcBef>
                <a:spcPts val="180"/>
              </a:spcBef>
              <a:spcAft>
                <a:spcPts val="0"/>
              </a:spcAft>
              <a:buSzPts val="900"/>
              <a:buNone/>
              <a:defRPr>
                <a:solidFill>
                  <a:srgbClr val="888888"/>
                </a:solidFill>
              </a:defRPr>
            </a:lvl9pPr>
          </a:lstStyle>
          <a:p>
            <a:endParaRPr/>
          </a:p>
        </p:txBody>
      </p:sp>
      <p:sp>
        <p:nvSpPr>
          <p:cNvPr id="25" name="Google Shape;25;p53"/>
          <p:cNvSpPr txBox="1">
            <a:spLocks noGrp="1"/>
          </p:cNvSpPr>
          <p:nvPr>
            <p:ph type="title"/>
          </p:nvPr>
        </p:nvSpPr>
        <p:spPr>
          <a:xfrm>
            <a:off x="1299917" y="2878052"/>
            <a:ext cx="6731456" cy="1828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150"/>
              <a:buFont typeface="Arial Rounded"/>
              <a:buNone/>
              <a:defRPr sz="315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53"/>
          <p:cNvPicPr preferRelativeResize="0"/>
          <p:nvPr/>
        </p:nvPicPr>
        <p:blipFill rotWithShape="1">
          <a:blip r:embed="rId3">
            <a:alphaModFix/>
          </a:blip>
          <a:srcRect/>
          <a:stretch/>
        </p:blipFill>
        <p:spPr>
          <a:xfrm>
            <a:off x="697984" y="683007"/>
            <a:ext cx="4306824" cy="777737"/>
          </a:xfrm>
          <a:prstGeom prst="rect">
            <a:avLst/>
          </a:prstGeom>
          <a:noFill/>
          <a:ln>
            <a:noFill/>
          </a:ln>
        </p:spPr>
      </p:pic>
      <p:pic>
        <p:nvPicPr>
          <p:cNvPr id="27" name="Google Shape;27;p53"/>
          <p:cNvPicPr preferRelativeResize="0"/>
          <p:nvPr/>
        </p:nvPicPr>
        <p:blipFill rotWithShape="1">
          <a:blip r:embed="rId4">
            <a:alphaModFix/>
          </a:blip>
          <a:srcRect l="881" t="34411" r="3607" b="23759"/>
          <a:stretch/>
        </p:blipFill>
        <p:spPr>
          <a:xfrm>
            <a:off x="865615" y="1664677"/>
            <a:ext cx="8278386" cy="820983"/>
          </a:xfrm>
          <a:prstGeom prst="rect">
            <a:avLst/>
          </a:prstGeom>
          <a:noFill/>
          <a:ln>
            <a:noFill/>
          </a:ln>
        </p:spPr>
      </p:pic>
      <p:sp>
        <p:nvSpPr>
          <p:cNvPr id="28" name="Google Shape;28;p53"/>
          <p:cNvSpPr/>
          <p:nvPr/>
        </p:nvSpPr>
        <p:spPr>
          <a:xfrm>
            <a:off x="865614" y="1700670"/>
            <a:ext cx="8278386" cy="789220"/>
          </a:xfrm>
          <a:prstGeom prst="rect">
            <a:avLst/>
          </a:prstGeom>
          <a:solidFill>
            <a:srgbClr val="85DAE1">
              <a:alpha val="2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29" name="Google Shape;29;p53"/>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62"/>
          <p:cNvSpPr txBox="1">
            <a:spLocks noGrp="1"/>
          </p:cNvSpPr>
          <p:nvPr>
            <p:ph type="body" idx="1"/>
          </p:nvPr>
        </p:nvSpPr>
        <p:spPr>
          <a:xfrm>
            <a:off x="457203" y="1722438"/>
            <a:ext cx="4040188" cy="639762"/>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36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300"/>
              </a:spcBef>
              <a:spcAft>
                <a:spcPts val="0"/>
              </a:spcAft>
              <a:buSzPts val="1500"/>
              <a:buNone/>
              <a:defRPr sz="1500" b="1"/>
            </a:lvl2pPr>
            <a:lvl3pPr marL="1371600" lvl="2" indent="-228600" algn="l">
              <a:lnSpc>
                <a:spcPct val="100000"/>
              </a:lnSpc>
              <a:spcBef>
                <a:spcPts val="270"/>
              </a:spcBef>
              <a:spcAft>
                <a:spcPts val="0"/>
              </a:spcAft>
              <a:buSzPts val="1350"/>
              <a:buNone/>
              <a:defRPr sz="1350" b="1"/>
            </a:lvl3pPr>
            <a:lvl4pPr marL="1828800" lvl="3" indent="-228600" algn="l">
              <a:lnSpc>
                <a:spcPct val="100000"/>
              </a:lnSpc>
              <a:spcBef>
                <a:spcPts val="240"/>
              </a:spcBef>
              <a:spcAft>
                <a:spcPts val="0"/>
              </a:spcAft>
              <a:buSzPts val="1200"/>
              <a:buNone/>
              <a:defRPr sz="1200" b="1"/>
            </a:lvl4pPr>
            <a:lvl5pPr marL="2286000" lvl="4" indent="-228600" algn="l">
              <a:lnSpc>
                <a:spcPct val="100000"/>
              </a:lnSpc>
              <a:spcBef>
                <a:spcPts val="240"/>
              </a:spcBef>
              <a:spcAft>
                <a:spcPts val="0"/>
              </a:spcAft>
              <a:buSzPts val="1200"/>
              <a:buNone/>
              <a:defRPr sz="1200" b="1"/>
            </a:lvl5pPr>
            <a:lvl6pPr marL="2743200" lvl="5" indent="-228600" algn="l">
              <a:lnSpc>
                <a:spcPct val="100000"/>
              </a:lnSpc>
              <a:spcBef>
                <a:spcPts val="240"/>
              </a:spcBef>
              <a:spcAft>
                <a:spcPts val="0"/>
              </a:spcAft>
              <a:buSzPts val="1200"/>
              <a:buNone/>
              <a:defRPr sz="1200" b="1"/>
            </a:lvl6pPr>
            <a:lvl7pPr marL="3200400" lvl="6" indent="-228600" algn="l">
              <a:lnSpc>
                <a:spcPct val="100000"/>
              </a:lnSpc>
              <a:spcBef>
                <a:spcPts val="240"/>
              </a:spcBef>
              <a:spcAft>
                <a:spcPts val="0"/>
              </a:spcAft>
              <a:buSzPts val="1200"/>
              <a:buNone/>
              <a:defRPr sz="1200" b="1"/>
            </a:lvl7pPr>
            <a:lvl8pPr marL="3657600" lvl="7" indent="-228600" algn="l">
              <a:lnSpc>
                <a:spcPct val="100000"/>
              </a:lnSpc>
              <a:spcBef>
                <a:spcPts val="240"/>
              </a:spcBef>
              <a:spcAft>
                <a:spcPts val="0"/>
              </a:spcAft>
              <a:buSzPts val="1200"/>
              <a:buNone/>
              <a:defRPr sz="1200" b="1"/>
            </a:lvl8pPr>
            <a:lvl9pPr marL="4114800" lvl="8" indent="-228600" algn="l">
              <a:lnSpc>
                <a:spcPct val="100000"/>
              </a:lnSpc>
              <a:spcBef>
                <a:spcPts val="240"/>
              </a:spcBef>
              <a:spcAft>
                <a:spcPts val="0"/>
              </a:spcAft>
              <a:buSzPts val="1200"/>
              <a:buNone/>
              <a:defRPr sz="1200" b="1"/>
            </a:lvl9pPr>
          </a:lstStyle>
          <a:p>
            <a:endParaRPr/>
          </a:p>
        </p:txBody>
      </p:sp>
      <p:sp>
        <p:nvSpPr>
          <p:cNvPr id="82" name="Google Shape;82;p62"/>
          <p:cNvSpPr txBox="1">
            <a:spLocks noGrp="1"/>
          </p:cNvSpPr>
          <p:nvPr>
            <p:ph type="body" idx="2"/>
          </p:nvPr>
        </p:nvSpPr>
        <p:spPr>
          <a:xfrm>
            <a:off x="457203" y="2438412"/>
            <a:ext cx="4040188" cy="36877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atin typeface="Arial"/>
                <a:ea typeface="Arial"/>
                <a:cs typeface="Arial"/>
                <a:sym typeface="Arial"/>
              </a:defRPr>
            </a:lvl1pPr>
            <a:lvl2pPr marL="914400" lvl="1" indent="-323850" algn="l">
              <a:lnSpc>
                <a:spcPct val="100000"/>
              </a:lnSpc>
              <a:spcBef>
                <a:spcPts val="300"/>
              </a:spcBef>
              <a:spcAft>
                <a:spcPts val="0"/>
              </a:spcAft>
              <a:buSzPts val="1500"/>
              <a:buChar char="▪"/>
              <a:defRPr sz="1500">
                <a:latin typeface="Arial"/>
                <a:ea typeface="Arial"/>
                <a:cs typeface="Arial"/>
                <a:sym typeface="Arial"/>
              </a:defRPr>
            </a:lvl2pPr>
            <a:lvl3pPr marL="1371600" lvl="2" indent="-314325" algn="l">
              <a:lnSpc>
                <a:spcPct val="100000"/>
              </a:lnSpc>
              <a:spcBef>
                <a:spcPts val="270"/>
              </a:spcBef>
              <a:spcAft>
                <a:spcPts val="0"/>
              </a:spcAft>
              <a:buSzPts val="1350"/>
              <a:buChar char="▪"/>
              <a:defRPr sz="1350">
                <a:latin typeface="Arial"/>
                <a:ea typeface="Arial"/>
                <a:cs typeface="Arial"/>
                <a:sym typeface="Arial"/>
              </a:defRPr>
            </a:lvl3pPr>
            <a:lvl4pPr marL="1828800" lvl="3" indent="-304800" algn="l">
              <a:lnSpc>
                <a:spcPct val="100000"/>
              </a:lnSpc>
              <a:spcBef>
                <a:spcPts val="240"/>
              </a:spcBef>
              <a:spcAft>
                <a:spcPts val="0"/>
              </a:spcAft>
              <a:buSzPts val="1200"/>
              <a:buChar char="▪"/>
              <a:defRPr sz="1200">
                <a:latin typeface="Arial"/>
                <a:ea typeface="Arial"/>
                <a:cs typeface="Arial"/>
                <a:sym typeface="Arial"/>
              </a:defRPr>
            </a:lvl4pPr>
            <a:lvl5pPr marL="2286000" lvl="4" indent="-304800" algn="l">
              <a:lnSpc>
                <a:spcPct val="100000"/>
              </a:lnSpc>
              <a:spcBef>
                <a:spcPts val="240"/>
              </a:spcBef>
              <a:spcAft>
                <a:spcPts val="0"/>
              </a:spcAft>
              <a:buSzPts val="1200"/>
              <a:buChar char="▪"/>
              <a:defRPr sz="1200">
                <a:latin typeface="Arial"/>
                <a:ea typeface="Arial"/>
                <a:cs typeface="Arial"/>
                <a:sym typeface="Arial"/>
              </a:defRPr>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83" name="Google Shape;83;p62"/>
          <p:cNvSpPr txBox="1">
            <a:spLocks noGrp="1"/>
          </p:cNvSpPr>
          <p:nvPr>
            <p:ph type="body" idx="3"/>
          </p:nvPr>
        </p:nvSpPr>
        <p:spPr>
          <a:xfrm>
            <a:off x="4645033" y="1722438"/>
            <a:ext cx="4041775" cy="639762"/>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36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300"/>
              </a:spcBef>
              <a:spcAft>
                <a:spcPts val="0"/>
              </a:spcAft>
              <a:buSzPts val="1500"/>
              <a:buNone/>
              <a:defRPr sz="1500" b="1"/>
            </a:lvl2pPr>
            <a:lvl3pPr marL="1371600" lvl="2" indent="-228600" algn="l">
              <a:lnSpc>
                <a:spcPct val="100000"/>
              </a:lnSpc>
              <a:spcBef>
                <a:spcPts val="270"/>
              </a:spcBef>
              <a:spcAft>
                <a:spcPts val="0"/>
              </a:spcAft>
              <a:buSzPts val="1350"/>
              <a:buNone/>
              <a:defRPr sz="1350" b="1"/>
            </a:lvl3pPr>
            <a:lvl4pPr marL="1828800" lvl="3" indent="-228600" algn="l">
              <a:lnSpc>
                <a:spcPct val="100000"/>
              </a:lnSpc>
              <a:spcBef>
                <a:spcPts val="240"/>
              </a:spcBef>
              <a:spcAft>
                <a:spcPts val="0"/>
              </a:spcAft>
              <a:buSzPts val="1200"/>
              <a:buNone/>
              <a:defRPr sz="1200" b="1"/>
            </a:lvl4pPr>
            <a:lvl5pPr marL="2286000" lvl="4" indent="-228600" algn="l">
              <a:lnSpc>
                <a:spcPct val="100000"/>
              </a:lnSpc>
              <a:spcBef>
                <a:spcPts val="240"/>
              </a:spcBef>
              <a:spcAft>
                <a:spcPts val="0"/>
              </a:spcAft>
              <a:buSzPts val="1200"/>
              <a:buNone/>
              <a:defRPr sz="1200" b="1"/>
            </a:lvl5pPr>
            <a:lvl6pPr marL="2743200" lvl="5" indent="-228600" algn="l">
              <a:lnSpc>
                <a:spcPct val="100000"/>
              </a:lnSpc>
              <a:spcBef>
                <a:spcPts val="240"/>
              </a:spcBef>
              <a:spcAft>
                <a:spcPts val="0"/>
              </a:spcAft>
              <a:buSzPts val="1200"/>
              <a:buNone/>
              <a:defRPr sz="1200" b="1"/>
            </a:lvl6pPr>
            <a:lvl7pPr marL="3200400" lvl="6" indent="-228600" algn="l">
              <a:lnSpc>
                <a:spcPct val="100000"/>
              </a:lnSpc>
              <a:spcBef>
                <a:spcPts val="240"/>
              </a:spcBef>
              <a:spcAft>
                <a:spcPts val="0"/>
              </a:spcAft>
              <a:buSzPts val="1200"/>
              <a:buNone/>
              <a:defRPr sz="1200" b="1"/>
            </a:lvl7pPr>
            <a:lvl8pPr marL="3657600" lvl="7" indent="-228600" algn="l">
              <a:lnSpc>
                <a:spcPct val="100000"/>
              </a:lnSpc>
              <a:spcBef>
                <a:spcPts val="240"/>
              </a:spcBef>
              <a:spcAft>
                <a:spcPts val="0"/>
              </a:spcAft>
              <a:buSzPts val="1200"/>
              <a:buNone/>
              <a:defRPr sz="1200" b="1"/>
            </a:lvl8pPr>
            <a:lvl9pPr marL="4114800" lvl="8" indent="-228600" algn="l">
              <a:lnSpc>
                <a:spcPct val="100000"/>
              </a:lnSpc>
              <a:spcBef>
                <a:spcPts val="240"/>
              </a:spcBef>
              <a:spcAft>
                <a:spcPts val="0"/>
              </a:spcAft>
              <a:buSzPts val="1200"/>
              <a:buNone/>
              <a:defRPr sz="1200" b="1"/>
            </a:lvl9pPr>
          </a:lstStyle>
          <a:p>
            <a:endParaRPr/>
          </a:p>
        </p:txBody>
      </p:sp>
      <p:sp>
        <p:nvSpPr>
          <p:cNvPr id="84" name="Google Shape;84;p62"/>
          <p:cNvSpPr txBox="1">
            <a:spLocks noGrp="1"/>
          </p:cNvSpPr>
          <p:nvPr>
            <p:ph type="body" idx="4"/>
          </p:nvPr>
        </p:nvSpPr>
        <p:spPr>
          <a:xfrm>
            <a:off x="4645033" y="2438412"/>
            <a:ext cx="4041775" cy="36877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atin typeface="Arial"/>
                <a:ea typeface="Arial"/>
                <a:cs typeface="Arial"/>
                <a:sym typeface="Arial"/>
              </a:defRPr>
            </a:lvl1pPr>
            <a:lvl2pPr marL="914400" lvl="1" indent="-323850" algn="l">
              <a:lnSpc>
                <a:spcPct val="100000"/>
              </a:lnSpc>
              <a:spcBef>
                <a:spcPts val="300"/>
              </a:spcBef>
              <a:spcAft>
                <a:spcPts val="0"/>
              </a:spcAft>
              <a:buSzPts val="1500"/>
              <a:buChar char="▪"/>
              <a:defRPr sz="1500">
                <a:latin typeface="Arial"/>
                <a:ea typeface="Arial"/>
                <a:cs typeface="Arial"/>
                <a:sym typeface="Arial"/>
              </a:defRPr>
            </a:lvl2pPr>
            <a:lvl3pPr marL="1371600" lvl="2" indent="-314325" algn="l">
              <a:lnSpc>
                <a:spcPct val="100000"/>
              </a:lnSpc>
              <a:spcBef>
                <a:spcPts val="270"/>
              </a:spcBef>
              <a:spcAft>
                <a:spcPts val="0"/>
              </a:spcAft>
              <a:buSzPts val="1350"/>
              <a:buChar char="▪"/>
              <a:defRPr sz="1350">
                <a:latin typeface="Arial"/>
                <a:ea typeface="Arial"/>
                <a:cs typeface="Arial"/>
                <a:sym typeface="Arial"/>
              </a:defRPr>
            </a:lvl3pPr>
            <a:lvl4pPr marL="1828800" lvl="3" indent="-304800" algn="l">
              <a:lnSpc>
                <a:spcPct val="100000"/>
              </a:lnSpc>
              <a:spcBef>
                <a:spcPts val="240"/>
              </a:spcBef>
              <a:spcAft>
                <a:spcPts val="0"/>
              </a:spcAft>
              <a:buSzPts val="1200"/>
              <a:buChar char="▪"/>
              <a:defRPr sz="1200">
                <a:latin typeface="Arial"/>
                <a:ea typeface="Arial"/>
                <a:cs typeface="Arial"/>
                <a:sym typeface="Arial"/>
              </a:defRPr>
            </a:lvl4pPr>
            <a:lvl5pPr marL="2286000" lvl="4" indent="-304800" algn="l">
              <a:lnSpc>
                <a:spcPct val="100000"/>
              </a:lnSpc>
              <a:spcBef>
                <a:spcPts val="240"/>
              </a:spcBef>
              <a:spcAft>
                <a:spcPts val="0"/>
              </a:spcAft>
              <a:buSzPts val="1200"/>
              <a:buChar char="▪"/>
              <a:defRPr sz="1200">
                <a:latin typeface="Arial"/>
                <a:ea typeface="Arial"/>
                <a:cs typeface="Arial"/>
                <a:sym typeface="Arial"/>
              </a:defRPr>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85" name="Google Shape;85;p6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2"/>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2"/>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8"/>
        <p:cNvGrpSpPr/>
        <p:nvPr/>
      </p:nvGrpSpPr>
      <p:grpSpPr>
        <a:xfrm>
          <a:off x="0" y="0"/>
          <a:ext cx="0" cy="0"/>
          <a:chOff x="0" y="0"/>
          <a:chExt cx="0" cy="0"/>
        </a:xfrm>
      </p:grpSpPr>
      <p:sp>
        <p:nvSpPr>
          <p:cNvPr id="89" name="Google Shape;89;p63"/>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3"/>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91" name="Google Shape;91;p63"/>
          <p:cNvSpPr/>
          <p:nvPr/>
        </p:nvSpPr>
        <p:spPr>
          <a:xfrm>
            <a:off x="0" y="0"/>
            <a:ext cx="454245"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92" name="Google Shape;92;p63" descr="NTDC-Horizontal-Gradient-Light.png"/>
          <p:cNvPicPr preferRelativeResize="0"/>
          <p:nvPr/>
        </p:nvPicPr>
        <p:blipFill rotWithShape="1">
          <a:blip r:embed="rId2">
            <a:alphaModFix/>
          </a:blip>
          <a:srcRect/>
          <a:stretch/>
        </p:blipFill>
        <p:spPr>
          <a:xfrm>
            <a:off x="454244" y="-9271"/>
            <a:ext cx="8229600" cy="463535"/>
          </a:xfrm>
          <a:prstGeom prst="rect">
            <a:avLst/>
          </a:prstGeom>
          <a:noFill/>
          <a:ln>
            <a:noFill/>
          </a:ln>
        </p:spPr>
      </p:pic>
      <p:pic>
        <p:nvPicPr>
          <p:cNvPr id="93" name="Google Shape;93;p63" descr="NTDC-Logo-Mark.png"/>
          <p:cNvPicPr preferRelativeResize="0"/>
          <p:nvPr/>
        </p:nvPicPr>
        <p:blipFill rotWithShape="1">
          <a:blip r:embed="rId3">
            <a:alphaModFix/>
          </a:blip>
          <a:srcRect/>
          <a:stretch/>
        </p:blipFill>
        <p:spPr>
          <a:xfrm>
            <a:off x="8361817" y="6496400"/>
            <a:ext cx="251762" cy="251762"/>
          </a:xfrm>
          <a:prstGeom prst="rect">
            <a:avLst/>
          </a:prstGeom>
          <a:noFill/>
          <a:ln>
            <a:noFill/>
          </a:ln>
        </p:spPr>
      </p:pic>
      <p:sp>
        <p:nvSpPr>
          <p:cNvPr id="94" name="Google Shape;94;p63"/>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95"/>
        <p:cNvGrpSpPr/>
        <p:nvPr/>
      </p:nvGrpSpPr>
      <p:grpSpPr>
        <a:xfrm>
          <a:off x="0" y="0"/>
          <a:ext cx="0" cy="0"/>
          <a:chOff x="0" y="0"/>
          <a:chExt cx="0" cy="0"/>
        </a:xfrm>
      </p:grpSpPr>
      <p:sp>
        <p:nvSpPr>
          <p:cNvPr id="96" name="Google Shape;96;p64"/>
          <p:cNvSpPr/>
          <p:nvPr/>
        </p:nvSpPr>
        <p:spPr>
          <a:xfrm>
            <a:off x="0" y="1822890"/>
            <a:ext cx="9143999" cy="503511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97" name="Google Shape;97;p64"/>
          <p:cNvSpPr txBox="1">
            <a:spLocks noGrp="1"/>
          </p:cNvSpPr>
          <p:nvPr>
            <p:ph type="title"/>
          </p:nvPr>
        </p:nvSpPr>
        <p:spPr>
          <a:xfrm>
            <a:off x="1130300" y="2878052"/>
            <a:ext cx="6901073"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150"/>
              <a:buFont typeface="Arial Rounded"/>
              <a:buNone/>
              <a:defRPr sz="315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64"/>
          <p:cNvPicPr preferRelativeResize="0"/>
          <p:nvPr/>
        </p:nvPicPr>
        <p:blipFill rotWithShape="1">
          <a:blip r:embed="rId2">
            <a:alphaModFix/>
          </a:blip>
          <a:srcRect r="79051"/>
          <a:stretch/>
        </p:blipFill>
        <p:spPr>
          <a:xfrm>
            <a:off x="228084" y="459174"/>
            <a:ext cx="902216" cy="777737"/>
          </a:xfrm>
          <a:prstGeom prst="rect">
            <a:avLst/>
          </a:prstGeom>
          <a:noFill/>
          <a:ln>
            <a:noFill/>
          </a:ln>
        </p:spPr>
      </p:pic>
      <p:sp>
        <p:nvSpPr>
          <p:cNvPr id="99" name="Google Shape;99;p64"/>
          <p:cNvSpPr/>
          <p:nvPr/>
        </p:nvSpPr>
        <p:spPr>
          <a:xfrm>
            <a:off x="0" y="1555160"/>
            <a:ext cx="9144000" cy="267730"/>
          </a:xfrm>
          <a:prstGeom prst="rect">
            <a:avLst/>
          </a:prstGeom>
          <a:solidFill>
            <a:srgbClr val="85DA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00" name="Google Shape;100;p64"/>
          <p:cNvSpPr/>
          <p:nvPr/>
        </p:nvSpPr>
        <p:spPr>
          <a:xfrm>
            <a:off x="3068402" y="4051904"/>
            <a:ext cx="3024867"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150"/>
              <a:buFont typeface="Arial"/>
              <a:buNone/>
            </a:pPr>
            <a:r>
              <a:rPr lang="en-US" sz="3150" b="1" i="0" u="none" strike="noStrike" cap="none">
                <a:solidFill>
                  <a:schemeClr val="lt1"/>
                </a:solidFill>
                <a:latin typeface="Arial Rounded"/>
                <a:ea typeface="Arial Rounded"/>
                <a:cs typeface="Arial Rounded"/>
                <a:sym typeface="Arial Rounded"/>
              </a:rPr>
              <a:t>ntdcportal.org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01"/>
        <p:cNvGrpSpPr/>
        <p:nvPr/>
      </p:nvGrpSpPr>
      <p:grpSpPr>
        <a:xfrm>
          <a:off x="0" y="0"/>
          <a:ext cx="0" cy="0"/>
          <a:chOff x="0" y="0"/>
          <a:chExt cx="0" cy="0"/>
        </a:xfrm>
      </p:grpSpPr>
      <p:pic>
        <p:nvPicPr>
          <p:cNvPr id="102" name="Google Shape;102;p65" descr="NTDC-Horizontal-Gradient-Light.png"/>
          <p:cNvPicPr preferRelativeResize="0"/>
          <p:nvPr/>
        </p:nvPicPr>
        <p:blipFill rotWithShape="1">
          <a:blip r:embed="rId2">
            <a:alphaModFix amt="67000"/>
          </a:blip>
          <a:srcRect/>
          <a:stretch/>
        </p:blipFill>
        <p:spPr>
          <a:xfrm>
            <a:off x="457199" y="446948"/>
            <a:ext cx="8686801" cy="5953852"/>
          </a:xfrm>
          <a:prstGeom prst="rect">
            <a:avLst/>
          </a:prstGeom>
          <a:noFill/>
          <a:ln>
            <a:noFill/>
          </a:ln>
        </p:spPr>
      </p:pic>
      <p:sp>
        <p:nvSpPr>
          <p:cNvPr id="103" name="Google Shape;103;p65"/>
          <p:cNvSpPr/>
          <p:nvPr/>
        </p:nvSpPr>
        <p:spPr>
          <a:xfrm>
            <a:off x="1066800" y="3186545"/>
            <a:ext cx="8077200" cy="2258291"/>
          </a:xfrm>
          <a:prstGeom prst="rect">
            <a:avLst/>
          </a:prstGeom>
          <a:solidFill>
            <a:schemeClr val="lt1">
              <a:alpha val="6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65"/>
          <p:cNvSpPr/>
          <p:nvPr/>
        </p:nvSpPr>
        <p:spPr>
          <a:xfrm>
            <a:off x="8689755" y="6396700"/>
            <a:ext cx="454245" cy="46130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105" name="Google Shape;105;p65" descr="NTDC-Logo-Mark.png"/>
          <p:cNvPicPr preferRelativeResize="0"/>
          <p:nvPr/>
        </p:nvPicPr>
        <p:blipFill rotWithShape="1">
          <a:blip r:embed="rId3">
            <a:alphaModFix/>
          </a:blip>
          <a:srcRect/>
          <a:stretch/>
        </p:blipFill>
        <p:spPr>
          <a:xfrm>
            <a:off x="8361817" y="6496400"/>
            <a:ext cx="251762" cy="251762"/>
          </a:xfrm>
          <a:prstGeom prst="rect">
            <a:avLst/>
          </a:prstGeom>
          <a:noFill/>
          <a:ln>
            <a:noFill/>
          </a:ln>
        </p:spPr>
      </p:pic>
      <p:sp>
        <p:nvSpPr>
          <p:cNvPr id="106" name="Google Shape;106;p65"/>
          <p:cNvSpPr txBox="1">
            <a:spLocks noGrp="1"/>
          </p:cNvSpPr>
          <p:nvPr>
            <p:ph type="title"/>
          </p:nvPr>
        </p:nvSpPr>
        <p:spPr>
          <a:xfrm>
            <a:off x="1299917" y="3429000"/>
            <a:ext cx="6731456" cy="1828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183250"/>
              </a:buClr>
              <a:buSzPts val="3150"/>
              <a:buFont typeface="Arial Rounded"/>
              <a:buNone/>
              <a:defRPr sz="3150" cap="none">
                <a:solidFill>
                  <a:srgbClr val="18325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8" name="Google Shape;108;p65"/>
          <p:cNvSpPr/>
          <p:nvPr/>
        </p:nvSpPr>
        <p:spPr>
          <a:xfrm>
            <a:off x="0" y="0"/>
            <a:ext cx="460154"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09" name="Google Shape;109;p65"/>
          <p:cNvSpPr/>
          <p:nvPr/>
        </p:nvSpPr>
        <p:spPr>
          <a:xfrm>
            <a:off x="1" y="452438"/>
            <a:ext cx="460536" cy="5948362"/>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0"/>
        <p:cNvGrpSpPr/>
        <p:nvPr/>
      </p:nvGrpSpPr>
      <p:grpSpPr>
        <a:xfrm>
          <a:off x="0" y="0"/>
          <a:ext cx="0" cy="0"/>
          <a:chOff x="0" y="0"/>
          <a:chExt cx="0" cy="0"/>
        </a:xfrm>
      </p:grpSpPr>
      <p:sp>
        <p:nvSpPr>
          <p:cNvPr id="111" name="Google Shape;111;p66"/>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6"/>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6"/>
          <p:cNvSpPr/>
          <p:nvPr/>
        </p:nvSpPr>
        <p:spPr>
          <a:xfrm>
            <a:off x="865613" y="2485660"/>
            <a:ext cx="8278386" cy="350910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114" name="Google Shape;114;p66"/>
          <p:cNvPicPr preferRelativeResize="0"/>
          <p:nvPr/>
        </p:nvPicPr>
        <p:blipFill rotWithShape="1">
          <a:blip r:embed="rId2">
            <a:alphaModFix/>
          </a:blip>
          <a:srcRect/>
          <a:stretch/>
        </p:blipFill>
        <p:spPr>
          <a:xfrm>
            <a:off x="697984" y="683007"/>
            <a:ext cx="4306824" cy="777737"/>
          </a:xfrm>
          <a:prstGeom prst="rect">
            <a:avLst/>
          </a:prstGeom>
          <a:noFill/>
          <a:ln>
            <a:noFill/>
          </a:ln>
        </p:spPr>
      </p:pic>
      <p:sp>
        <p:nvSpPr>
          <p:cNvPr id="115" name="Google Shape;115;p6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6"/>
        <p:cNvGrpSpPr/>
        <p:nvPr/>
      </p:nvGrpSpPr>
      <p:grpSpPr>
        <a:xfrm>
          <a:off x="0" y="0"/>
          <a:ext cx="0" cy="0"/>
          <a:chOff x="0" y="0"/>
          <a:chExt cx="0" cy="0"/>
        </a:xfrm>
      </p:grpSpPr>
      <p:sp>
        <p:nvSpPr>
          <p:cNvPr id="117" name="Google Shape;117;p67"/>
          <p:cNvSpPr/>
          <p:nvPr/>
        </p:nvSpPr>
        <p:spPr>
          <a:xfrm>
            <a:off x="6665350" y="461963"/>
            <a:ext cx="2023037" cy="5942012"/>
          </a:xfrm>
          <a:prstGeom prst="rect">
            <a:avLst/>
          </a:prstGeom>
          <a:solidFill>
            <a:srgbClr val="94D6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67"/>
          <p:cNvSpPr txBox="1">
            <a:spLocks noGrp="1"/>
          </p:cNvSpPr>
          <p:nvPr>
            <p:ph type="body" idx="1"/>
          </p:nvPr>
        </p:nvSpPr>
        <p:spPr>
          <a:xfrm>
            <a:off x="630381" y="621136"/>
            <a:ext cx="5868105" cy="577268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atin typeface="Arial"/>
                <a:ea typeface="Arial"/>
                <a:cs typeface="Arial"/>
                <a:sym typeface="Arial"/>
              </a:defRPr>
            </a:lvl1pPr>
            <a:lvl2pPr marL="914400" lvl="1" indent="-361950" algn="l">
              <a:lnSpc>
                <a:spcPct val="100000"/>
              </a:lnSpc>
              <a:spcBef>
                <a:spcPts val="420"/>
              </a:spcBef>
              <a:spcAft>
                <a:spcPts val="0"/>
              </a:spcAft>
              <a:buSzPts val="2100"/>
              <a:buChar char="▪"/>
              <a:defRPr sz="2100">
                <a:latin typeface="Arial"/>
                <a:ea typeface="Arial"/>
                <a:cs typeface="Arial"/>
                <a:sym typeface="Arial"/>
              </a:defRPr>
            </a:lvl2pPr>
            <a:lvl3pPr marL="1371600" lvl="2" indent="-342900" algn="l">
              <a:lnSpc>
                <a:spcPct val="100000"/>
              </a:lnSpc>
              <a:spcBef>
                <a:spcPts val="360"/>
              </a:spcBef>
              <a:spcAft>
                <a:spcPts val="0"/>
              </a:spcAft>
              <a:buSzPts val="1800"/>
              <a:buChar char="▪"/>
              <a:defRPr sz="1800">
                <a:latin typeface="Arial"/>
                <a:ea typeface="Arial"/>
                <a:cs typeface="Arial"/>
                <a:sym typeface="Arial"/>
              </a:defRPr>
            </a:lvl3pPr>
            <a:lvl4pPr marL="1828800" lvl="3" indent="-323850" algn="l">
              <a:lnSpc>
                <a:spcPct val="100000"/>
              </a:lnSpc>
              <a:spcBef>
                <a:spcPts val="300"/>
              </a:spcBef>
              <a:spcAft>
                <a:spcPts val="0"/>
              </a:spcAft>
              <a:buSzPts val="1500"/>
              <a:buChar char="▪"/>
              <a:defRPr sz="1500">
                <a:latin typeface="Arial"/>
                <a:ea typeface="Arial"/>
                <a:cs typeface="Arial"/>
                <a:sym typeface="Arial"/>
              </a:defRPr>
            </a:lvl4pPr>
            <a:lvl5pPr marL="2286000" lvl="4" indent="-323850" algn="l">
              <a:lnSpc>
                <a:spcPct val="100000"/>
              </a:lnSpc>
              <a:spcBef>
                <a:spcPts val="300"/>
              </a:spcBef>
              <a:spcAft>
                <a:spcPts val="0"/>
              </a:spcAft>
              <a:buSzPts val="1500"/>
              <a:buChar char="▪"/>
              <a:defRPr sz="1500">
                <a:latin typeface="Arial"/>
                <a:ea typeface="Arial"/>
                <a:cs typeface="Arial"/>
                <a:sym typeface="Arial"/>
              </a:defRPr>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119" name="Google Shape;119;p67"/>
          <p:cNvSpPr txBox="1">
            <a:spLocks noGrp="1"/>
          </p:cNvSpPr>
          <p:nvPr>
            <p:ph type="body" idx="2"/>
          </p:nvPr>
        </p:nvSpPr>
        <p:spPr>
          <a:xfrm>
            <a:off x="6853832" y="2306696"/>
            <a:ext cx="1673352" cy="2816352"/>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210"/>
              </a:spcBef>
              <a:spcAft>
                <a:spcPts val="0"/>
              </a:spcAft>
              <a:buSzPts val="1050"/>
              <a:buNone/>
              <a:defRPr sz="1050">
                <a:solidFill>
                  <a:srgbClr val="0F243E"/>
                </a:solidFill>
              </a:defRPr>
            </a:lvl1pPr>
            <a:lvl2pPr marL="914400" lvl="1" indent="-228600" algn="l">
              <a:lnSpc>
                <a:spcPct val="100000"/>
              </a:lnSpc>
              <a:spcBef>
                <a:spcPts val="180"/>
              </a:spcBef>
              <a:spcAft>
                <a:spcPts val="0"/>
              </a:spcAft>
              <a:buSzPts val="900"/>
              <a:buNone/>
              <a:defRPr sz="900"/>
            </a:lvl2pPr>
            <a:lvl3pPr marL="1371600" lvl="2" indent="-228600" algn="l">
              <a:lnSpc>
                <a:spcPct val="100000"/>
              </a:lnSpc>
              <a:spcBef>
                <a:spcPts val="150"/>
              </a:spcBef>
              <a:spcAft>
                <a:spcPts val="0"/>
              </a:spcAft>
              <a:buSzPts val="750"/>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120" name="Google Shape;120;p67"/>
          <p:cNvSpPr txBox="1">
            <a:spLocks noGrp="1"/>
          </p:cNvSpPr>
          <p:nvPr>
            <p:ph type="dt" idx="10"/>
          </p:nvPr>
        </p:nvSpPr>
        <p:spPr>
          <a:xfrm>
            <a:off x="455613" y="6486525"/>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7"/>
          <p:cNvSpPr txBox="1">
            <a:spLocks noGrp="1"/>
          </p:cNvSpPr>
          <p:nvPr>
            <p:ph type="title"/>
          </p:nvPr>
        </p:nvSpPr>
        <p:spPr>
          <a:xfrm>
            <a:off x="6853835" y="624072"/>
            <a:ext cx="1675660" cy="167335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243E"/>
              </a:buClr>
              <a:buSzPts val="1500"/>
              <a:buFont typeface="Arial Rounded"/>
              <a:buNone/>
              <a:defRPr sz="1500">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7"/>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123" name="Google Shape;123;p67"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sp>
        <p:nvSpPr>
          <p:cNvPr id="124" name="Google Shape;124;p67"/>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25" name="Google Shape;125;p67"/>
          <p:cNvSpPr/>
          <p:nvPr/>
        </p:nvSpPr>
        <p:spPr>
          <a:xfrm>
            <a:off x="0" y="0"/>
            <a:ext cx="460154"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solidFill>
          <a:schemeClr val="lt1"/>
        </a:solidFill>
        <a:effectLst/>
      </p:bgPr>
    </p:bg>
    <p:spTree>
      <p:nvGrpSpPr>
        <p:cNvPr id="1" name="Shape 126"/>
        <p:cNvGrpSpPr/>
        <p:nvPr/>
      </p:nvGrpSpPr>
      <p:grpSpPr>
        <a:xfrm>
          <a:off x="0" y="0"/>
          <a:ext cx="0" cy="0"/>
          <a:chOff x="0" y="0"/>
          <a:chExt cx="0" cy="0"/>
        </a:xfrm>
      </p:grpSpPr>
      <p:sp>
        <p:nvSpPr>
          <p:cNvPr id="127" name="Google Shape;127;p68"/>
          <p:cNvSpPr/>
          <p:nvPr/>
        </p:nvSpPr>
        <p:spPr>
          <a:xfrm>
            <a:off x="6665350" y="452438"/>
            <a:ext cx="2023037" cy="5942012"/>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68"/>
          <p:cNvSpPr txBox="1">
            <a:spLocks noGrp="1"/>
          </p:cNvSpPr>
          <p:nvPr>
            <p:ph type="body" idx="1"/>
          </p:nvPr>
        </p:nvSpPr>
        <p:spPr>
          <a:xfrm>
            <a:off x="6853832" y="2297171"/>
            <a:ext cx="1673352" cy="2816352"/>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210"/>
              </a:spcBef>
              <a:spcAft>
                <a:spcPts val="0"/>
              </a:spcAft>
              <a:buSzPts val="1050"/>
              <a:buNone/>
              <a:defRPr sz="1050">
                <a:solidFill>
                  <a:srgbClr val="FFFFFF"/>
                </a:solidFill>
              </a:defRPr>
            </a:lvl1pPr>
            <a:lvl2pPr marL="914400" lvl="1" indent="-228600" algn="l">
              <a:lnSpc>
                <a:spcPct val="100000"/>
              </a:lnSpc>
              <a:spcBef>
                <a:spcPts val="180"/>
              </a:spcBef>
              <a:spcAft>
                <a:spcPts val="0"/>
              </a:spcAft>
              <a:buSzPts val="900"/>
              <a:buNone/>
              <a:defRPr sz="900"/>
            </a:lvl2pPr>
            <a:lvl3pPr marL="1371600" lvl="2" indent="-228600" algn="l">
              <a:lnSpc>
                <a:spcPct val="100000"/>
              </a:lnSpc>
              <a:spcBef>
                <a:spcPts val="150"/>
              </a:spcBef>
              <a:spcAft>
                <a:spcPts val="0"/>
              </a:spcAft>
              <a:buSzPts val="750"/>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129" name="Google Shape;129;p68"/>
          <p:cNvSpPr txBox="1">
            <a:spLocks noGrp="1"/>
          </p:cNvSpPr>
          <p:nvPr>
            <p:ph type="title"/>
          </p:nvPr>
        </p:nvSpPr>
        <p:spPr>
          <a:xfrm>
            <a:off x="6853835" y="614547"/>
            <a:ext cx="1675660" cy="167335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1500"/>
              <a:buFont typeface="Arial Rounded"/>
              <a:buNone/>
              <a:defRPr sz="15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8"/>
          <p:cNvSpPr/>
          <p:nvPr/>
        </p:nvSpPr>
        <p:spPr>
          <a:xfrm>
            <a:off x="8689755" y="6394210"/>
            <a:ext cx="454245" cy="463790"/>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31" name="Google Shape;131;p68"/>
          <p:cNvSpPr>
            <a:spLocks noGrp="1"/>
          </p:cNvSpPr>
          <p:nvPr>
            <p:ph type="pic" idx="2"/>
          </p:nvPr>
        </p:nvSpPr>
        <p:spPr>
          <a:xfrm>
            <a:off x="455612" y="461963"/>
            <a:ext cx="6117035" cy="5932488"/>
          </a:xfrm>
          <a:prstGeom prst="rect">
            <a:avLst/>
          </a:prstGeom>
          <a:noFill/>
          <a:ln>
            <a:noFill/>
          </a:ln>
        </p:spPr>
      </p:sp>
      <p:pic>
        <p:nvPicPr>
          <p:cNvPr id="132" name="Google Shape;132;p68"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sp>
        <p:nvSpPr>
          <p:cNvPr id="133" name="Google Shape;133;p6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69"/>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9"/>
          <p:cNvSpPr txBox="1">
            <a:spLocks noGrp="1"/>
          </p:cNvSpPr>
          <p:nvPr>
            <p:ph type="body" idx="1"/>
          </p:nvPr>
        </p:nvSpPr>
        <p:spPr>
          <a:xfrm rot="5400000">
            <a:off x="2466541" y="-83989"/>
            <a:ext cx="4198173" cy="8222762"/>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300"/>
              </a:spcBef>
              <a:spcAft>
                <a:spcPts val="0"/>
              </a:spcAft>
              <a:buSzPts val="1500"/>
              <a:buChar char="◼"/>
              <a:defRPr>
                <a:latin typeface="Arial"/>
                <a:ea typeface="Arial"/>
                <a:cs typeface="Arial"/>
                <a:sym typeface="Arial"/>
              </a:defRPr>
            </a:lvl1pPr>
            <a:lvl2pPr marL="914400" lvl="1" indent="-314325" algn="l">
              <a:lnSpc>
                <a:spcPct val="100000"/>
              </a:lnSpc>
              <a:spcBef>
                <a:spcPts val="270"/>
              </a:spcBef>
              <a:spcAft>
                <a:spcPts val="0"/>
              </a:spcAft>
              <a:buSzPts val="1350"/>
              <a:buChar char="▪"/>
              <a:defRPr>
                <a:latin typeface="Arial"/>
                <a:ea typeface="Arial"/>
                <a:cs typeface="Arial"/>
                <a:sym typeface="Arial"/>
              </a:defRPr>
            </a:lvl2pPr>
            <a:lvl3pPr marL="1371600" lvl="2" indent="-304800" algn="l">
              <a:lnSpc>
                <a:spcPct val="100000"/>
              </a:lnSpc>
              <a:spcBef>
                <a:spcPts val="240"/>
              </a:spcBef>
              <a:spcAft>
                <a:spcPts val="0"/>
              </a:spcAft>
              <a:buSzPts val="1200"/>
              <a:buChar char="▪"/>
              <a:defRPr>
                <a:latin typeface="Arial"/>
                <a:ea typeface="Arial"/>
                <a:cs typeface="Arial"/>
                <a:sym typeface="Arial"/>
              </a:defRPr>
            </a:lvl3pPr>
            <a:lvl4pPr marL="1828800" lvl="3" indent="-295275" algn="l">
              <a:lnSpc>
                <a:spcPct val="100000"/>
              </a:lnSpc>
              <a:spcBef>
                <a:spcPts val="210"/>
              </a:spcBef>
              <a:spcAft>
                <a:spcPts val="0"/>
              </a:spcAft>
              <a:buSzPts val="1050"/>
              <a:buChar char="▪"/>
              <a:defRPr>
                <a:latin typeface="Arial"/>
                <a:ea typeface="Arial"/>
                <a:cs typeface="Arial"/>
                <a:sym typeface="Arial"/>
              </a:defRPr>
            </a:lvl4pPr>
            <a:lvl5pPr marL="2286000" lvl="4" indent="-290512" algn="l">
              <a:lnSpc>
                <a:spcPct val="100000"/>
              </a:lnSpc>
              <a:spcBef>
                <a:spcPts val="195"/>
              </a:spcBef>
              <a:spcAft>
                <a:spcPts val="0"/>
              </a:spcAft>
              <a:buSzPts val="975"/>
              <a:buChar char="▪"/>
              <a:defRPr>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7" name="Google Shape;137;p69"/>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8"/>
        <p:cNvGrpSpPr/>
        <p:nvPr/>
      </p:nvGrpSpPr>
      <p:grpSpPr>
        <a:xfrm>
          <a:off x="0" y="0"/>
          <a:ext cx="0" cy="0"/>
          <a:chOff x="0" y="0"/>
          <a:chExt cx="0" cy="0"/>
        </a:xfrm>
      </p:grpSpPr>
      <p:pic>
        <p:nvPicPr>
          <p:cNvPr id="139" name="Google Shape;139;p70" descr="NTDC-Horizontal-Gradient-Light.png"/>
          <p:cNvPicPr preferRelativeResize="0"/>
          <p:nvPr/>
        </p:nvPicPr>
        <p:blipFill rotWithShape="1">
          <a:blip r:embed="rId2">
            <a:alphaModFix/>
          </a:blip>
          <a:srcRect/>
          <a:stretch/>
        </p:blipFill>
        <p:spPr>
          <a:xfrm rot="5400000">
            <a:off x="5044355" y="2750421"/>
            <a:ext cx="5932489" cy="1355574"/>
          </a:xfrm>
          <a:prstGeom prst="rect">
            <a:avLst/>
          </a:prstGeom>
          <a:noFill/>
          <a:ln>
            <a:noFill/>
          </a:ln>
        </p:spPr>
      </p:pic>
      <p:sp>
        <p:nvSpPr>
          <p:cNvPr id="140" name="Google Shape;140;p70"/>
          <p:cNvSpPr txBox="1">
            <a:spLocks noGrp="1"/>
          </p:cNvSpPr>
          <p:nvPr>
            <p:ph type="title"/>
          </p:nvPr>
        </p:nvSpPr>
        <p:spPr>
          <a:xfrm rot="5400000">
            <a:off x="5375019" y="2905510"/>
            <a:ext cx="5282543" cy="117732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0"/>
          <p:cNvSpPr txBox="1">
            <a:spLocks noGrp="1"/>
          </p:cNvSpPr>
          <p:nvPr>
            <p:ph type="body" idx="1"/>
          </p:nvPr>
        </p:nvSpPr>
        <p:spPr>
          <a:xfrm rot="5400000">
            <a:off x="789708" y="129455"/>
            <a:ext cx="5932487" cy="6597504"/>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300"/>
              </a:spcBef>
              <a:spcAft>
                <a:spcPts val="0"/>
              </a:spcAft>
              <a:buSzPts val="1500"/>
              <a:buChar char="◼"/>
              <a:defRPr>
                <a:latin typeface="Arial"/>
                <a:ea typeface="Arial"/>
                <a:cs typeface="Arial"/>
                <a:sym typeface="Arial"/>
              </a:defRPr>
            </a:lvl1pPr>
            <a:lvl2pPr marL="914400" lvl="1" indent="-314325" algn="l">
              <a:lnSpc>
                <a:spcPct val="100000"/>
              </a:lnSpc>
              <a:spcBef>
                <a:spcPts val="270"/>
              </a:spcBef>
              <a:spcAft>
                <a:spcPts val="0"/>
              </a:spcAft>
              <a:buSzPts val="1350"/>
              <a:buChar char="▪"/>
              <a:defRPr>
                <a:latin typeface="Arial"/>
                <a:ea typeface="Arial"/>
                <a:cs typeface="Arial"/>
                <a:sym typeface="Arial"/>
              </a:defRPr>
            </a:lvl2pPr>
            <a:lvl3pPr marL="1371600" lvl="2" indent="-304800" algn="l">
              <a:lnSpc>
                <a:spcPct val="100000"/>
              </a:lnSpc>
              <a:spcBef>
                <a:spcPts val="240"/>
              </a:spcBef>
              <a:spcAft>
                <a:spcPts val="0"/>
              </a:spcAft>
              <a:buSzPts val="1200"/>
              <a:buChar char="▪"/>
              <a:defRPr>
                <a:latin typeface="Arial"/>
                <a:ea typeface="Arial"/>
                <a:cs typeface="Arial"/>
                <a:sym typeface="Arial"/>
              </a:defRPr>
            </a:lvl3pPr>
            <a:lvl4pPr marL="1828800" lvl="3" indent="-295275" algn="l">
              <a:lnSpc>
                <a:spcPct val="100000"/>
              </a:lnSpc>
              <a:spcBef>
                <a:spcPts val="210"/>
              </a:spcBef>
              <a:spcAft>
                <a:spcPts val="0"/>
              </a:spcAft>
              <a:buSzPts val="1050"/>
              <a:buChar char="▪"/>
              <a:defRPr>
                <a:latin typeface="Arial"/>
                <a:ea typeface="Arial"/>
                <a:cs typeface="Arial"/>
                <a:sym typeface="Arial"/>
              </a:defRPr>
            </a:lvl4pPr>
            <a:lvl5pPr marL="2286000" lvl="4" indent="-290512" algn="l">
              <a:lnSpc>
                <a:spcPct val="100000"/>
              </a:lnSpc>
              <a:spcBef>
                <a:spcPts val="195"/>
              </a:spcBef>
              <a:spcAft>
                <a:spcPts val="0"/>
              </a:spcAft>
              <a:buSzPts val="975"/>
              <a:buChar char="▪"/>
              <a:defRPr>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2" name="Google Shape;142;p70"/>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43" name="Google Shape;143;p70"/>
          <p:cNvSpPr/>
          <p:nvPr/>
        </p:nvSpPr>
        <p:spPr>
          <a:xfrm>
            <a:off x="0" y="0"/>
            <a:ext cx="454245"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144" name="Google Shape;144;p70" descr="NTDC-Logo-Mark.png"/>
          <p:cNvPicPr preferRelativeResize="0"/>
          <p:nvPr/>
        </p:nvPicPr>
        <p:blipFill rotWithShape="1">
          <a:blip r:embed="rId3">
            <a:alphaModFix/>
          </a:blip>
          <a:srcRect/>
          <a:stretch/>
        </p:blipFill>
        <p:spPr>
          <a:xfrm>
            <a:off x="8361817" y="6496400"/>
            <a:ext cx="251762" cy="251762"/>
          </a:xfrm>
          <a:prstGeom prst="rect">
            <a:avLst/>
          </a:prstGeom>
          <a:noFill/>
          <a:ln>
            <a:noFill/>
          </a:ln>
        </p:spPr>
      </p:pic>
      <p:sp>
        <p:nvSpPr>
          <p:cNvPr id="145" name="Google Shape;145;p70"/>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type="blank">
  <p:cSld name="BLANK">
    <p:spTree>
      <p:nvGrpSpPr>
        <p:cNvPr id="1" name="Shape 30"/>
        <p:cNvGrpSpPr/>
        <p:nvPr/>
      </p:nvGrpSpPr>
      <p:grpSpPr>
        <a:xfrm>
          <a:off x="0" y="0"/>
          <a:ext cx="0" cy="0"/>
          <a:chOff x="0" y="0"/>
          <a:chExt cx="0" cy="0"/>
        </a:xfrm>
      </p:grpSpPr>
      <p:sp>
        <p:nvSpPr>
          <p:cNvPr id="31" name="Google Shape;31;p54"/>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32" name="Google Shape;32;p54"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sp>
        <p:nvSpPr>
          <p:cNvPr id="33" name="Google Shape;33;p54"/>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55"/>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5"/>
          <p:cNvSpPr txBox="1">
            <a:spLocks noGrp="1"/>
          </p:cNvSpPr>
          <p:nvPr>
            <p:ph type="title"/>
          </p:nvPr>
        </p:nvSpPr>
        <p:spPr>
          <a:xfrm>
            <a:off x="469338" y="453154"/>
            <a:ext cx="8213416" cy="128663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56"/>
          <p:cNvSpPr txBox="1">
            <a:spLocks noGrp="1"/>
          </p:cNvSpPr>
          <p:nvPr>
            <p:ph type="body" idx="1"/>
          </p:nvPr>
        </p:nvSpPr>
        <p:spPr>
          <a:xfrm>
            <a:off x="454246" y="1928305"/>
            <a:ext cx="8222762" cy="4198173"/>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300"/>
              </a:spcBef>
              <a:spcAft>
                <a:spcPts val="0"/>
              </a:spcAft>
              <a:buSzPts val="1500"/>
              <a:buChar char="◼"/>
              <a:defRPr>
                <a:latin typeface="Arial"/>
                <a:ea typeface="Arial"/>
                <a:cs typeface="Arial"/>
                <a:sym typeface="Arial"/>
              </a:defRPr>
            </a:lvl1pPr>
            <a:lvl2pPr marL="914400" lvl="1" indent="-314325" algn="l">
              <a:lnSpc>
                <a:spcPct val="100000"/>
              </a:lnSpc>
              <a:spcBef>
                <a:spcPts val="270"/>
              </a:spcBef>
              <a:spcAft>
                <a:spcPts val="0"/>
              </a:spcAft>
              <a:buSzPts val="1350"/>
              <a:buChar char="▪"/>
              <a:defRPr>
                <a:latin typeface="Arial"/>
                <a:ea typeface="Arial"/>
                <a:cs typeface="Arial"/>
                <a:sym typeface="Arial"/>
              </a:defRPr>
            </a:lvl2pPr>
            <a:lvl3pPr marL="1371600" lvl="2" indent="-304800" algn="l">
              <a:lnSpc>
                <a:spcPct val="100000"/>
              </a:lnSpc>
              <a:spcBef>
                <a:spcPts val="240"/>
              </a:spcBef>
              <a:spcAft>
                <a:spcPts val="0"/>
              </a:spcAft>
              <a:buSzPts val="1200"/>
              <a:buChar char="▪"/>
              <a:defRPr>
                <a:latin typeface="Arial"/>
                <a:ea typeface="Arial"/>
                <a:cs typeface="Arial"/>
                <a:sym typeface="Arial"/>
              </a:defRPr>
            </a:lvl3pPr>
            <a:lvl4pPr marL="1828800" lvl="3" indent="-295275" algn="l">
              <a:lnSpc>
                <a:spcPct val="100000"/>
              </a:lnSpc>
              <a:spcBef>
                <a:spcPts val="210"/>
              </a:spcBef>
              <a:spcAft>
                <a:spcPts val="0"/>
              </a:spcAft>
              <a:buSzPts val="1050"/>
              <a:buChar char="▪"/>
              <a:defRPr>
                <a:latin typeface="Arial"/>
                <a:ea typeface="Arial"/>
                <a:cs typeface="Arial"/>
                <a:sym typeface="Arial"/>
              </a:defRPr>
            </a:lvl4pPr>
            <a:lvl5pPr marL="2286000" lvl="4" indent="-290512" algn="l">
              <a:lnSpc>
                <a:spcPct val="100000"/>
              </a:lnSpc>
              <a:spcBef>
                <a:spcPts val="195"/>
              </a:spcBef>
              <a:spcAft>
                <a:spcPts val="0"/>
              </a:spcAft>
              <a:buSzPts val="975"/>
              <a:buChar char="▪"/>
              <a:defRPr>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6"/>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43"/>
        <p:cNvGrpSpPr/>
        <p:nvPr/>
      </p:nvGrpSpPr>
      <p:grpSpPr>
        <a:xfrm>
          <a:off x="0" y="0"/>
          <a:ext cx="0" cy="0"/>
          <a:chOff x="0" y="0"/>
          <a:chExt cx="0" cy="0"/>
        </a:xfrm>
      </p:grpSpPr>
      <p:sp>
        <p:nvSpPr>
          <p:cNvPr id="44" name="Google Shape;44;p58"/>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8"/>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46" name="Google Shape;46;p58"/>
          <p:cNvSpPr/>
          <p:nvPr/>
        </p:nvSpPr>
        <p:spPr>
          <a:xfrm>
            <a:off x="0" y="0"/>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47" name="Google Shape;47;p58"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pic>
        <p:nvPicPr>
          <p:cNvPr id="48" name="Google Shape;48;p58" descr="NTDC-Horizontal-Gradient-Orange.png"/>
          <p:cNvPicPr preferRelativeResize="0"/>
          <p:nvPr/>
        </p:nvPicPr>
        <p:blipFill rotWithShape="1">
          <a:blip r:embed="rId3">
            <a:alphaModFix/>
          </a:blip>
          <a:srcRect/>
          <a:stretch/>
        </p:blipFill>
        <p:spPr>
          <a:xfrm>
            <a:off x="460155" y="454264"/>
            <a:ext cx="8229600" cy="1280160"/>
          </a:xfrm>
          <a:prstGeom prst="rect">
            <a:avLst/>
          </a:prstGeom>
          <a:noFill/>
          <a:ln>
            <a:noFill/>
          </a:ln>
        </p:spPr>
      </p:pic>
      <p:sp>
        <p:nvSpPr>
          <p:cNvPr id="49" name="Google Shape;49;p58"/>
          <p:cNvSpPr txBox="1">
            <a:spLocks noGrp="1"/>
          </p:cNvSpPr>
          <p:nvPr>
            <p:ph type="title"/>
          </p:nvPr>
        </p:nvSpPr>
        <p:spPr>
          <a:xfrm>
            <a:off x="715885" y="580414"/>
            <a:ext cx="7722166"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51"/>
        <p:cNvGrpSpPr/>
        <p:nvPr/>
      </p:nvGrpSpPr>
      <p:grpSpPr>
        <a:xfrm>
          <a:off x="0" y="0"/>
          <a:ext cx="0" cy="0"/>
          <a:chOff x="0" y="0"/>
          <a:chExt cx="0" cy="0"/>
        </a:xfrm>
      </p:grpSpPr>
      <p:sp>
        <p:nvSpPr>
          <p:cNvPr id="52" name="Google Shape;52;p60"/>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53" name="Google Shape;53;p60"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sp>
        <p:nvSpPr>
          <p:cNvPr id="54" name="Google Shape;54;p60"/>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60"/>
          <p:cNvSpPr/>
          <p:nvPr/>
        </p:nvSpPr>
        <p:spPr>
          <a:xfrm>
            <a:off x="0" y="0"/>
            <a:ext cx="460154"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56" name="Google Shape;56;p60"/>
          <p:cNvSpPr/>
          <p:nvPr/>
        </p:nvSpPr>
        <p:spPr>
          <a:xfrm>
            <a:off x="1" y="452438"/>
            <a:ext cx="460536" cy="5948362"/>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57"/>
        <p:cNvGrpSpPr/>
        <p:nvPr/>
      </p:nvGrpSpPr>
      <p:grpSpPr>
        <a:xfrm>
          <a:off x="0" y="0"/>
          <a:ext cx="0" cy="0"/>
          <a:chOff x="0" y="0"/>
          <a:chExt cx="0" cy="0"/>
        </a:xfrm>
      </p:grpSpPr>
      <p:sp>
        <p:nvSpPr>
          <p:cNvPr id="58" name="Google Shape;58;p59"/>
          <p:cNvSpPr/>
          <p:nvPr/>
        </p:nvSpPr>
        <p:spPr>
          <a:xfrm>
            <a:off x="-6349" y="0"/>
            <a:ext cx="4593290" cy="685800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59" name="Google Shape;59;p59"/>
          <p:cNvSpPr txBox="1">
            <a:spLocks noGrp="1"/>
          </p:cNvSpPr>
          <p:nvPr>
            <p:ph type="title"/>
          </p:nvPr>
        </p:nvSpPr>
        <p:spPr>
          <a:xfrm>
            <a:off x="612588" y="1852706"/>
            <a:ext cx="3137647" cy="33468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150"/>
              <a:buFont typeface="Arial Rounded"/>
              <a:buNone/>
              <a:defRPr sz="31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61" name="Google Shape;61;p59" descr="NTDC-Logo-Mark.png"/>
          <p:cNvPicPr preferRelativeResize="0"/>
          <p:nvPr/>
        </p:nvPicPr>
        <p:blipFill rotWithShape="1">
          <a:blip r:embed="rId2">
            <a:alphaModFix/>
          </a:blip>
          <a:srcRect/>
          <a:stretch/>
        </p:blipFill>
        <p:spPr>
          <a:xfrm>
            <a:off x="8361817" y="6496400"/>
            <a:ext cx="251762" cy="251762"/>
          </a:xfrm>
          <a:prstGeom prst="rect">
            <a:avLst/>
          </a:prstGeom>
          <a:noFill/>
          <a:ln>
            <a:noFill/>
          </a:ln>
        </p:spPr>
      </p:pic>
      <p:sp>
        <p:nvSpPr>
          <p:cNvPr id="62" name="Google Shape;62;p59"/>
          <p:cNvSpPr txBox="1">
            <a:spLocks noGrp="1"/>
          </p:cNvSpPr>
          <p:nvPr>
            <p:ph type="body" idx="1"/>
          </p:nvPr>
        </p:nvSpPr>
        <p:spPr>
          <a:xfrm>
            <a:off x="4872300" y="941295"/>
            <a:ext cx="3741279" cy="51098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atin typeface="Arial"/>
                <a:ea typeface="Arial"/>
                <a:cs typeface="Arial"/>
                <a:sym typeface="Arial"/>
              </a:defRPr>
            </a:lvl1pPr>
            <a:lvl2pPr marL="914400" lvl="1" indent="-323850" algn="l">
              <a:lnSpc>
                <a:spcPct val="100000"/>
              </a:lnSpc>
              <a:spcBef>
                <a:spcPts val="300"/>
              </a:spcBef>
              <a:spcAft>
                <a:spcPts val="0"/>
              </a:spcAft>
              <a:buSzPts val="1500"/>
              <a:buChar char="▪"/>
              <a:defRPr sz="1500">
                <a:latin typeface="Arial"/>
                <a:ea typeface="Arial"/>
                <a:cs typeface="Arial"/>
                <a:sym typeface="Arial"/>
              </a:defRPr>
            </a:lvl2pPr>
            <a:lvl3pPr marL="1371600" lvl="2" indent="-314325" algn="l">
              <a:lnSpc>
                <a:spcPct val="100000"/>
              </a:lnSpc>
              <a:spcBef>
                <a:spcPts val="270"/>
              </a:spcBef>
              <a:spcAft>
                <a:spcPts val="0"/>
              </a:spcAft>
              <a:buSzPts val="1350"/>
              <a:buChar char="▪"/>
              <a:defRPr sz="1350">
                <a:latin typeface="Arial"/>
                <a:ea typeface="Arial"/>
                <a:cs typeface="Arial"/>
                <a:sym typeface="Arial"/>
              </a:defRPr>
            </a:lvl3pPr>
            <a:lvl4pPr marL="1828800" lvl="3" indent="-304800" algn="l">
              <a:lnSpc>
                <a:spcPct val="100000"/>
              </a:lnSpc>
              <a:spcBef>
                <a:spcPts val="240"/>
              </a:spcBef>
              <a:spcAft>
                <a:spcPts val="0"/>
              </a:spcAft>
              <a:buSzPts val="1200"/>
              <a:buChar char="▪"/>
              <a:defRPr sz="1200">
                <a:latin typeface="Arial"/>
                <a:ea typeface="Arial"/>
                <a:cs typeface="Arial"/>
                <a:sym typeface="Arial"/>
              </a:defRPr>
            </a:lvl4pPr>
            <a:lvl5pPr marL="2286000" lvl="4" indent="-304800" algn="l">
              <a:lnSpc>
                <a:spcPct val="100000"/>
              </a:lnSpc>
              <a:spcBef>
                <a:spcPts val="240"/>
              </a:spcBef>
              <a:spcAft>
                <a:spcPts val="0"/>
              </a:spcAft>
              <a:buSzPts val="1200"/>
              <a:buChar char="▪"/>
              <a:defRPr sz="1200">
                <a:latin typeface="Arial"/>
                <a:ea typeface="Arial"/>
                <a:cs typeface="Arial"/>
                <a:sym typeface="Arial"/>
              </a:defRPr>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63" name="Google Shape;63;p59"/>
          <p:cNvSpPr/>
          <p:nvPr/>
        </p:nvSpPr>
        <p:spPr>
          <a:xfrm>
            <a:off x="8689526" y="-1"/>
            <a:ext cx="463551" cy="461963"/>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64" name="Google Shape;64;p59"/>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61"/>
          <p:cNvSpPr txBox="1">
            <a:spLocks noGrp="1"/>
          </p:cNvSpPr>
          <p:nvPr>
            <p:ph type="body" idx="1"/>
          </p:nvPr>
        </p:nvSpPr>
        <p:spPr>
          <a:xfrm>
            <a:off x="457200" y="2011742"/>
            <a:ext cx="4038600" cy="411473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SzPts val="2100"/>
              <a:buChar char="◼"/>
              <a:defRPr sz="2100">
                <a:latin typeface="Arial"/>
                <a:ea typeface="Arial"/>
                <a:cs typeface="Arial"/>
                <a:sym typeface="Arial"/>
              </a:defRPr>
            </a:lvl1pPr>
            <a:lvl2pPr marL="914400" lvl="1" indent="-342900" algn="l">
              <a:lnSpc>
                <a:spcPct val="100000"/>
              </a:lnSpc>
              <a:spcBef>
                <a:spcPts val="360"/>
              </a:spcBef>
              <a:spcAft>
                <a:spcPts val="0"/>
              </a:spcAft>
              <a:buSzPts val="1800"/>
              <a:buChar char="▪"/>
              <a:defRPr sz="1800">
                <a:latin typeface="Arial"/>
                <a:ea typeface="Arial"/>
                <a:cs typeface="Arial"/>
                <a:sym typeface="Arial"/>
              </a:defRPr>
            </a:lvl2pPr>
            <a:lvl3pPr marL="1371600" lvl="2" indent="-323850" algn="l">
              <a:lnSpc>
                <a:spcPct val="100000"/>
              </a:lnSpc>
              <a:spcBef>
                <a:spcPts val="300"/>
              </a:spcBef>
              <a:spcAft>
                <a:spcPts val="0"/>
              </a:spcAft>
              <a:buSzPts val="1500"/>
              <a:buChar char="▪"/>
              <a:defRPr sz="1500">
                <a:latin typeface="Arial"/>
                <a:ea typeface="Arial"/>
                <a:cs typeface="Arial"/>
                <a:sym typeface="Arial"/>
              </a:defRPr>
            </a:lvl3pPr>
            <a:lvl4pPr marL="1828800" lvl="3" indent="-314325" algn="l">
              <a:lnSpc>
                <a:spcPct val="100000"/>
              </a:lnSpc>
              <a:spcBef>
                <a:spcPts val="270"/>
              </a:spcBef>
              <a:spcAft>
                <a:spcPts val="0"/>
              </a:spcAft>
              <a:buSzPts val="1350"/>
              <a:buChar char="▪"/>
              <a:defRPr sz="1350">
                <a:latin typeface="Arial"/>
                <a:ea typeface="Arial"/>
                <a:cs typeface="Arial"/>
                <a:sym typeface="Arial"/>
              </a:defRPr>
            </a:lvl4pPr>
            <a:lvl5pPr marL="2286000" lvl="4" indent="-314325" algn="l">
              <a:lnSpc>
                <a:spcPct val="100000"/>
              </a:lnSpc>
              <a:spcBef>
                <a:spcPts val="270"/>
              </a:spcBef>
              <a:spcAft>
                <a:spcPts val="0"/>
              </a:spcAft>
              <a:buSzPts val="1350"/>
              <a:buChar char="▪"/>
              <a:defRPr sz="1350">
                <a:latin typeface="Arial"/>
                <a:ea typeface="Arial"/>
                <a:cs typeface="Arial"/>
                <a:sym typeface="Arial"/>
              </a:defRPr>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67" name="Google Shape;67;p61"/>
          <p:cNvSpPr txBox="1">
            <a:spLocks noGrp="1"/>
          </p:cNvSpPr>
          <p:nvPr>
            <p:ph type="body" idx="2"/>
          </p:nvPr>
        </p:nvSpPr>
        <p:spPr>
          <a:xfrm>
            <a:off x="4648200" y="2011742"/>
            <a:ext cx="4038600" cy="411473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SzPts val="2100"/>
              <a:buChar char="◼"/>
              <a:defRPr sz="2100">
                <a:latin typeface="Arial"/>
                <a:ea typeface="Arial"/>
                <a:cs typeface="Arial"/>
                <a:sym typeface="Arial"/>
              </a:defRPr>
            </a:lvl1pPr>
            <a:lvl2pPr marL="914400" lvl="1" indent="-342900" algn="l">
              <a:lnSpc>
                <a:spcPct val="100000"/>
              </a:lnSpc>
              <a:spcBef>
                <a:spcPts val="360"/>
              </a:spcBef>
              <a:spcAft>
                <a:spcPts val="0"/>
              </a:spcAft>
              <a:buSzPts val="1800"/>
              <a:buChar char="▪"/>
              <a:defRPr sz="1800">
                <a:latin typeface="Arial"/>
                <a:ea typeface="Arial"/>
                <a:cs typeface="Arial"/>
                <a:sym typeface="Arial"/>
              </a:defRPr>
            </a:lvl2pPr>
            <a:lvl3pPr marL="1371600" lvl="2" indent="-323850" algn="l">
              <a:lnSpc>
                <a:spcPct val="100000"/>
              </a:lnSpc>
              <a:spcBef>
                <a:spcPts val="300"/>
              </a:spcBef>
              <a:spcAft>
                <a:spcPts val="0"/>
              </a:spcAft>
              <a:buSzPts val="1500"/>
              <a:buChar char="▪"/>
              <a:defRPr sz="1500">
                <a:latin typeface="Arial"/>
                <a:ea typeface="Arial"/>
                <a:cs typeface="Arial"/>
                <a:sym typeface="Arial"/>
              </a:defRPr>
            </a:lvl3pPr>
            <a:lvl4pPr marL="1828800" lvl="3" indent="-314325" algn="l">
              <a:lnSpc>
                <a:spcPct val="100000"/>
              </a:lnSpc>
              <a:spcBef>
                <a:spcPts val="270"/>
              </a:spcBef>
              <a:spcAft>
                <a:spcPts val="0"/>
              </a:spcAft>
              <a:buSzPts val="1350"/>
              <a:buChar char="▪"/>
              <a:defRPr sz="1350">
                <a:latin typeface="Arial"/>
                <a:ea typeface="Arial"/>
                <a:cs typeface="Arial"/>
                <a:sym typeface="Arial"/>
              </a:defRPr>
            </a:lvl4pPr>
            <a:lvl5pPr marL="2286000" lvl="4" indent="-314325" algn="l">
              <a:lnSpc>
                <a:spcPct val="100000"/>
              </a:lnSpc>
              <a:spcBef>
                <a:spcPts val="270"/>
              </a:spcBef>
              <a:spcAft>
                <a:spcPts val="0"/>
              </a:spcAft>
              <a:buSzPts val="1350"/>
              <a:buChar char="▪"/>
              <a:defRPr sz="1350">
                <a:latin typeface="Arial"/>
                <a:ea typeface="Arial"/>
                <a:cs typeface="Arial"/>
                <a:sym typeface="Arial"/>
              </a:defRPr>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68" name="Google Shape;68;p6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1"/>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2000"/>
              <a:buFont typeface="Arial Rounded"/>
              <a:buNone/>
              <a:defRPr>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71"/>
        <p:cNvGrpSpPr/>
        <p:nvPr/>
      </p:nvGrpSpPr>
      <p:grpSpPr>
        <a:xfrm>
          <a:off x="0" y="0"/>
          <a:ext cx="0" cy="0"/>
          <a:chOff x="0" y="0"/>
          <a:chExt cx="0" cy="0"/>
        </a:xfrm>
      </p:grpSpPr>
      <p:pic>
        <p:nvPicPr>
          <p:cNvPr id="72" name="Google Shape;72;p57" descr="NTDC-Horizontal-Gradient-Light.png"/>
          <p:cNvPicPr preferRelativeResize="0"/>
          <p:nvPr/>
        </p:nvPicPr>
        <p:blipFill rotWithShape="1">
          <a:blip r:embed="rId2">
            <a:alphaModFix/>
          </a:blip>
          <a:srcRect/>
          <a:stretch/>
        </p:blipFill>
        <p:spPr>
          <a:xfrm>
            <a:off x="457199" y="446949"/>
            <a:ext cx="4114801" cy="5957951"/>
          </a:xfrm>
          <a:prstGeom prst="rect">
            <a:avLst/>
          </a:prstGeom>
          <a:noFill/>
          <a:ln>
            <a:noFill/>
          </a:ln>
        </p:spPr>
      </p:pic>
      <p:sp>
        <p:nvSpPr>
          <p:cNvPr id="73" name="Google Shape;73;p57"/>
          <p:cNvSpPr txBox="1">
            <a:spLocks noGrp="1"/>
          </p:cNvSpPr>
          <p:nvPr>
            <p:ph type="title"/>
          </p:nvPr>
        </p:nvSpPr>
        <p:spPr>
          <a:xfrm>
            <a:off x="821765" y="1778000"/>
            <a:ext cx="3137647" cy="33468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F243E"/>
              </a:buClr>
              <a:buSzPts val="3150"/>
              <a:buFont typeface="Arial Rounded"/>
              <a:buNone/>
              <a:defRPr sz="3150">
                <a:solidFill>
                  <a:srgbClr val="0F24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75" name="Google Shape;75;p57" descr="NTDC-Logo-Mark.png"/>
          <p:cNvPicPr preferRelativeResize="0"/>
          <p:nvPr/>
        </p:nvPicPr>
        <p:blipFill rotWithShape="1">
          <a:blip r:embed="rId3">
            <a:alphaModFix/>
          </a:blip>
          <a:srcRect/>
          <a:stretch/>
        </p:blipFill>
        <p:spPr>
          <a:xfrm>
            <a:off x="8361817" y="6496400"/>
            <a:ext cx="251762" cy="251762"/>
          </a:xfrm>
          <a:prstGeom prst="rect">
            <a:avLst/>
          </a:prstGeom>
          <a:noFill/>
          <a:ln>
            <a:noFill/>
          </a:ln>
        </p:spPr>
      </p:pic>
      <p:sp>
        <p:nvSpPr>
          <p:cNvPr id="76" name="Google Shape;76;p57"/>
          <p:cNvSpPr txBox="1">
            <a:spLocks noGrp="1"/>
          </p:cNvSpPr>
          <p:nvPr>
            <p:ph type="body" idx="1"/>
          </p:nvPr>
        </p:nvSpPr>
        <p:spPr>
          <a:xfrm>
            <a:off x="4872300" y="941295"/>
            <a:ext cx="3741279" cy="51098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sz="1800">
                <a:latin typeface="Arial"/>
                <a:ea typeface="Arial"/>
                <a:cs typeface="Arial"/>
                <a:sym typeface="Arial"/>
              </a:defRPr>
            </a:lvl1pPr>
            <a:lvl2pPr marL="914400" lvl="1" indent="-323850" algn="l">
              <a:lnSpc>
                <a:spcPct val="100000"/>
              </a:lnSpc>
              <a:spcBef>
                <a:spcPts val="300"/>
              </a:spcBef>
              <a:spcAft>
                <a:spcPts val="0"/>
              </a:spcAft>
              <a:buSzPts val="1500"/>
              <a:buChar char="▪"/>
              <a:defRPr sz="1500">
                <a:latin typeface="Arial"/>
                <a:ea typeface="Arial"/>
                <a:cs typeface="Arial"/>
                <a:sym typeface="Arial"/>
              </a:defRPr>
            </a:lvl2pPr>
            <a:lvl3pPr marL="1371600" lvl="2" indent="-314325" algn="l">
              <a:lnSpc>
                <a:spcPct val="100000"/>
              </a:lnSpc>
              <a:spcBef>
                <a:spcPts val="270"/>
              </a:spcBef>
              <a:spcAft>
                <a:spcPts val="0"/>
              </a:spcAft>
              <a:buSzPts val="1350"/>
              <a:buChar char="▪"/>
              <a:defRPr sz="1350">
                <a:latin typeface="Arial"/>
                <a:ea typeface="Arial"/>
                <a:cs typeface="Arial"/>
                <a:sym typeface="Arial"/>
              </a:defRPr>
            </a:lvl3pPr>
            <a:lvl4pPr marL="1828800" lvl="3" indent="-304800" algn="l">
              <a:lnSpc>
                <a:spcPct val="100000"/>
              </a:lnSpc>
              <a:spcBef>
                <a:spcPts val="240"/>
              </a:spcBef>
              <a:spcAft>
                <a:spcPts val="0"/>
              </a:spcAft>
              <a:buSzPts val="1200"/>
              <a:buChar char="▪"/>
              <a:defRPr sz="1200">
                <a:latin typeface="Arial"/>
                <a:ea typeface="Arial"/>
                <a:cs typeface="Arial"/>
                <a:sym typeface="Arial"/>
              </a:defRPr>
            </a:lvl4pPr>
            <a:lvl5pPr marL="2286000" lvl="4" indent="-304800" algn="l">
              <a:lnSpc>
                <a:spcPct val="100000"/>
              </a:lnSpc>
              <a:spcBef>
                <a:spcPts val="240"/>
              </a:spcBef>
              <a:spcAft>
                <a:spcPts val="0"/>
              </a:spcAft>
              <a:buSzPts val="1200"/>
              <a:buChar char="▪"/>
              <a:defRPr sz="1200">
                <a:latin typeface="Arial"/>
                <a:ea typeface="Arial"/>
                <a:cs typeface="Arial"/>
                <a:sym typeface="Arial"/>
              </a:defRPr>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77" name="Google Shape;77;p57"/>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57"/>
          <p:cNvSpPr/>
          <p:nvPr/>
        </p:nvSpPr>
        <p:spPr>
          <a:xfrm>
            <a:off x="0" y="0"/>
            <a:ext cx="460154"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79" name="Google Shape;79;p57"/>
          <p:cNvSpPr/>
          <p:nvPr/>
        </p:nvSpPr>
        <p:spPr>
          <a:xfrm>
            <a:off x="1" y="452438"/>
            <a:ext cx="460536" cy="5948362"/>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Google Shape;12;p52"/>
          <p:cNvSpPr/>
          <p:nvPr/>
        </p:nvSpPr>
        <p:spPr>
          <a:xfrm>
            <a:off x="0" y="0"/>
            <a:ext cx="460154" cy="454264"/>
          </a:xfrm>
          <a:prstGeom prst="rect">
            <a:avLst/>
          </a:prstGeom>
          <a:solidFill>
            <a:srgbClr val="C135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3" name="Google Shape;13;p52"/>
          <p:cNvSpPr/>
          <p:nvPr/>
        </p:nvSpPr>
        <p:spPr>
          <a:xfrm>
            <a:off x="1" y="452439"/>
            <a:ext cx="462775" cy="1280160"/>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pic>
        <p:nvPicPr>
          <p:cNvPr id="14" name="Google Shape;14;p52" descr="NTDC-Horizontal-Gradient-Light.png"/>
          <p:cNvPicPr preferRelativeResize="0"/>
          <p:nvPr/>
        </p:nvPicPr>
        <p:blipFill rotWithShape="1">
          <a:blip r:embed="rId20">
            <a:alphaModFix/>
          </a:blip>
          <a:srcRect/>
          <a:stretch/>
        </p:blipFill>
        <p:spPr>
          <a:xfrm>
            <a:off x="461042" y="452438"/>
            <a:ext cx="8228712" cy="1280160"/>
          </a:xfrm>
          <a:prstGeom prst="rect">
            <a:avLst/>
          </a:prstGeom>
          <a:noFill/>
          <a:ln>
            <a:noFill/>
          </a:ln>
        </p:spPr>
      </p:pic>
      <p:sp>
        <p:nvSpPr>
          <p:cNvPr id="15" name="Google Shape;15;p52"/>
          <p:cNvSpPr txBox="1">
            <a:spLocks noGrp="1"/>
          </p:cNvSpPr>
          <p:nvPr>
            <p:ph type="body" idx="1"/>
          </p:nvPr>
        </p:nvSpPr>
        <p:spPr>
          <a:xfrm>
            <a:off x="454246" y="1928305"/>
            <a:ext cx="8222762" cy="4198173"/>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00000"/>
              </a:lnSpc>
              <a:spcBef>
                <a:spcPts val="300"/>
              </a:spcBef>
              <a:spcAft>
                <a:spcPts val="0"/>
              </a:spcAft>
              <a:buClr>
                <a:schemeClr val="accent1"/>
              </a:buClr>
              <a:buSzPts val="1500"/>
              <a:buFont typeface="Noto Sans Symbols"/>
              <a:buChar char="◼"/>
              <a:defRPr sz="1500" b="0" i="0" u="none" strike="noStrike" cap="none">
                <a:solidFill>
                  <a:schemeClr val="dk2"/>
                </a:solidFill>
                <a:latin typeface="Arial"/>
                <a:ea typeface="Arial"/>
                <a:cs typeface="Arial"/>
                <a:sym typeface="Arial"/>
              </a:defRPr>
            </a:lvl1pPr>
            <a:lvl2pPr marL="914400" marR="0" lvl="1"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dk2"/>
                </a:solidFill>
                <a:latin typeface="Arial"/>
                <a:ea typeface="Arial"/>
                <a:cs typeface="Arial"/>
                <a:sym typeface="Arial"/>
              </a:defRPr>
            </a:lvl2pPr>
            <a:lvl3pPr marL="1371600" marR="0" lvl="2"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Arial"/>
                <a:ea typeface="Arial"/>
                <a:cs typeface="Arial"/>
                <a:sym typeface="Arial"/>
              </a:defRPr>
            </a:lvl3pPr>
            <a:lvl4pPr marL="1828800" marR="0" lvl="3" indent="-295275" algn="l" rtl="0">
              <a:lnSpc>
                <a:spcPct val="100000"/>
              </a:lnSpc>
              <a:spcBef>
                <a:spcPts val="210"/>
              </a:spcBef>
              <a:spcAft>
                <a:spcPts val="0"/>
              </a:spcAft>
              <a:buClr>
                <a:schemeClr val="accent4"/>
              </a:buClr>
              <a:buSzPts val="1050"/>
              <a:buFont typeface="Noto Sans Symbols"/>
              <a:buChar char="▪"/>
              <a:defRPr sz="1050" b="0" i="0" u="none" strike="noStrike" cap="none">
                <a:solidFill>
                  <a:schemeClr val="dk2"/>
                </a:solidFill>
                <a:latin typeface="Arial"/>
                <a:ea typeface="Arial"/>
                <a:cs typeface="Arial"/>
                <a:sym typeface="Arial"/>
              </a:defRPr>
            </a:lvl4pPr>
            <a:lvl5pPr marL="2286000" marR="0" lvl="4" indent="-290512" algn="l" rtl="0">
              <a:lnSpc>
                <a:spcPct val="100000"/>
              </a:lnSpc>
              <a:spcBef>
                <a:spcPts val="195"/>
              </a:spcBef>
              <a:spcAft>
                <a:spcPts val="0"/>
              </a:spcAft>
              <a:buClr>
                <a:schemeClr val="accent6"/>
              </a:buClr>
              <a:buSzPts val="975"/>
              <a:buFont typeface="Noto Sans Symbols"/>
              <a:buChar char="▪"/>
              <a:defRPr sz="975" b="0" i="0" u="none" strike="noStrike" cap="none">
                <a:solidFill>
                  <a:schemeClr val="dk2"/>
                </a:solidFill>
                <a:latin typeface="Arial"/>
                <a:ea typeface="Arial"/>
                <a:cs typeface="Arial"/>
                <a:sym typeface="Arial"/>
              </a:defRPr>
            </a:lvl5pPr>
            <a:lvl6pPr marL="2743200" marR="0" lvl="5" indent="-285750" algn="l" rtl="0">
              <a:lnSpc>
                <a:spcPct val="100000"/>
              </a:lnSpc>
              <a:spcBef>
                <a:spcPts val="180"/>
              </a:spcBef>
              <a:spcAft>
                <a:spcPts val="0"/>
              </a:spcAft>
              <a:buClr>
                <a:schemeClr val="accent1"/>
              </a:buClr>
              <a:buSzPts val="900"/>
              <a:buFont typeface="Noto Sans Symbols"/>
              <a:buChar char="▪"/>
              <a:defRPr sz="900" b="0" i="0" u="none" strike="noStrike" cap="none">
                <a:solidFill>
                  <a:schemeClr val="dk2"/>
                </a:solidFill>
                <a:latin typeface="Arial"/>
                <a:ea typeface="Arial"/>
                <a:cs typeface="Arial"/>
                <a:sym typeface="Arial"/>
              </a:defRPr>
            </a:lvl6pPr>
            <a:lvl7pPr marL="3200400" marR="0" lvl="6" indent="-285750" algn="l" rtl="0">
              <a:lnSpc>
                <a:spcPct val="100000"/>
              </a:lnSpc>
              <a:spcBef>
                <a:spcPts val="180"/>
              </a:spcBef>
              <a:spcAft>
                <a:spcPts val="0"/>
              </a:spcAft>
              <a:buClr>
                <a:schemeClr val="accent2"/>
              </a:buClr>
              <a:buSzPts val="900"/>
              <a:buFont typeface="Noto Sans Symbols"/>
              <a:buChar char="▪"/>
              <a:defRPr sz="900" b="0" i="0" u="none" strike="noStrike" cap="none">
                <a:solidFill>
                  <a:schemeClr val="dk2"/>
                </a:solidFill>
                <a:latin typeface="Arial"/>
                <a:ea typeface="Arial"/>
                <a:cs typeface="Arial"/>
                <a:sym typeface="Arial"/>
              </a:defRPr>
            </a:lvl7pPr>
            <a:lvl8pPr marL="3657600" marR="0" lvl="7" indent="-285750" algn="l" rtl="0">
              <a:lnSpc>
                <a:spcPct val="100000"/>
              </a:lnSpc>
              <a:spcBef>
                <a:spcPts val="180"/>
              </a:spcBef>
              <a:spcAft>
                <a:spcPts val="0"/>
              </a:spcAft>
              <a:buClr>
                <a:schemeClr val="accent3"/>
              </a:buClr>
              <a:buSzPts val="900"/>
              <a:buFont typeface="Noto Sans Symbols"/>
              <a:buChar char="▪"/>
              <a:defRPr sz="900" b="0" i="0" u="none" strike="noStrike" cap="none">
                <a:solidFill>
                  <a:schemeClr val="dk2"/>
                </a:solidFill>
                <a:latin typeface="Arial"/>
                <a:ea typeface="Arial"/>
                <a:cs typeface="Arial"/>
                <a:sym typeface="Arial"/>
              </a:defRPr>
            </a:lvl8pPr>
            <a:lvl9pPr marL="4114800" marR="0" lvl="8" indent="-285750" algn="l" rtl="0">
              <a:lnSpc>
                <a:spcPct val="100000"/>
              </a:lnSpc>
              <a:spcBef>
                <a:spcPts val="180"/>
              </a:spcBef>
              <a:spcAft>
                <a:spcPts val="0"/>
              </a:spcAft>
              <a:buClr>
                <a:schemeClr val="accent5"/>
              </a:buClr>
              <a:buSzPts val="900"/>
              <a:buFont typeface="Noto Sans Symbols"/>
              <a:buChar char="▪"/>
              <a:defRPr sz="900" b="0" i="0" u="none" strike="noStrike" cap="none">
                <a:solidFill>
                  <a:schemeClr val="dk2"/>
                </a:solidFill>
                <a:latin typeface="Arial"/>
                <a:ea typeface="Arial"/>
                <a:cs typeface="Arial"/>
                <a:sym typeface="Arial"/>
              </a:defRPr>
            </a:lvl9pPr>
          </a:lstStyle>
          <a:p>
            <a:endParaRPr/>
          </a:p>
        </p:txBody>
      </p:sp>
      <p:sp>
        <p:nvSpPr>
          <p:cNvPr id="16" name="Google Shape;16;p5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25"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52"/>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F243E"/>
              </a:buClr>
              <a:buSzPts val="2000"/>
              <a:buFont typeface="Arial Rounded"/>
              <a:buNone/>
              <a:defRPr sz="2000" b="1" i="0" u="none" strike="noStrike" cap="none">
                <a:solidFill>
                  <a:srgbClr val="0F243E"/>
                </a:solidFill>
                <a:latin typeface="Arial Rounded"/>
                <a:ea typeface="Arial Rounded"/>
                <a:cs typeface="Arial Rounded"/>
                <a:sym typeface="Arial Round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52"/>
          <p:cNvSpPr/>
          <p:nvPr/>
        </p:nvSpPr>
        <p:spPr>
          <a:xfrm>
            <a:off x="8689755" y="6403736"/>
            <a:ext cx="454245" cy="454264"/>
          </a:xfrm>
          <a:prstGeom prst="rect">
            <a:avLst/>
          </a:prstGeom>
          <a:solidFill>
            <a:srgbClr val="183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Palatino Linotype"/>
              <a:ea typeface="Palatino Linotype"/>
              <a:cs typeface="Palatino Linotype"/>
              <a:sym typeface="Palatino Linotype"/>
            </a:endParaRPr>
          </a:p>
        </p:txBody>
      </p:sp>
      <p:sp>
        <p:nvSpPr>
          <p:cNvPr id="19" name="Google Shape;19;p52"/>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52" descr="NTDC-Logo-Mark.png"/>
          <p:cNvPicPr preferRelativeResize="0"/>
          <p:nvPr/>
        </p:nvPicPr>
        <p:blipFill rotWithShape="1">
          <a:blip r:embed="rId21">
            <a:alphaModFix/>
          </a:blip>
          <a:srcRect/>
          <a:stretch/>
        </p:blipFill>
        <p:spPr>
          <a:xfrm>
            <a:off x="8361817" y="6496400"/>
            <a:ext cx="251762" cy="2517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hildcare.mo.gov/s/parent-landin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findaprovider.homestatehealth.com/loca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childcare.mo.gov/s/parent-landin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surveymonkey.com/share/1ebe00ec-c5d0-4332-85dc-a5dbdb3e1733"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a:t>
            </a:fld>
            <a:endParaRPr/>
          </a:p>
        </p:txBody>
      </p:sp>
      <p:sp>
        <p:nvSpPr>
          <p:cNvPr id="160" name="Google Shape;160;p1"/>
          <p:cNvSpPr txBox="1">
            <a:spLocks noGrp="1"/>
          </p:cNvSpPr>
          <p:nvPr>
            <p:ph type="title" idx="4294967295"/>
          </p:nvPr>
        </p:nvSpPr>
        <p:spPr>
          <a:xfrm>
            <a:off x="1299916" y="3263708"/>
            <a:ext cx="7444635"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FOSTER CARE 101</a:t>
            </a:r>
            <a:br>
              <a:rPr lang="en-US" sz="3200" b="1" i="0" u="none" strike="noStrike" cap="none">
                <a:solidFill>
                  <a:schemeClr val="lt1"/>
                </a:solidFill>
                <a:latin typeface="Arial Rounded"/>
                <a:ea typeface="Arial Rounded"/>
                <a:cs typeface="Arial Rounded"/>
                <a:sym typeface="Arial Rounded"/>
              </a:rPr>
            </a:br>
            <a:endParaRPr sz="3200" b="1" i="0" u="none" strike="noStrike" cap="none">
              <a:solidFill>
                <a:schemeClr val="lt1"/>
              </a:solidFill>
              <a:latin typeface="Arial Rounded"/>
              <a:ea typeface="Arial Rounded"/>
              <a:cs typeface="Arial Rounded"/>
              <a:sym typeface="Arial Rounded"/>
            </a:endParaRPr>
          </a:p>
        </p:txBody>
      </p:sp>
      <p:sp>
        <p:nvSpPr>
          <p:cNvPr id="161" name="Google Shape;161;p1"/>
          <p:cNvSpPr/>
          <p:nvPr/>
        </p:nvSpPr>
        <p:spPr>
          <a:xfrm>
            <a:off x="824948" y="506896"/>
            <a:ext cx="4462800" cy="1103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idx="4294967295"/>
          </p:nvPr>
        </p:nvSpPr>
        <p:spPr>
          <a:xfrm>
            <a:off x="1299916" y="3636407"/>
            <a:ext cx="7444635" cy="170473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a:t>
            </a:r>
            <a:r>
              <a:rPr lang="en-US" sz="4800" b="1" i="0" u="none" strike="noStrike" cap="none">
                <a:solidFill>
                  <a:srgbClr val="C13521"/>
                </a:solidFill>
                <a:latin typeface="Arial Rounded"/>
                <a:ea typeface="Arial Rounded"/>
                <a:cs typeface="Arial Rounded"/>
                <a:sym typeface="Arial Rounded"/>
              </a:rPr>
              <a:t> </a:t>
            </a:r>
            <a:r>
              <a:rPr lang="en-US" sz="4800" b="1" i="0" u="none" strike="noStrike" cap="none">
                <a:solidFill>
                  <a:schemeClr val="lt1"/>
                </a:solidFill>
                <a:latin typeface="Arial Rounded"/>
                <a:ea typeface="Arial Rounded"/>
                <a:cs typeface="Arial Rounded"/>
                <a:sym typeface="Arial Rounded"/>
              </a:rPr>
              <a:t>3:</a:t>
            </a:r>
            <a:br>
              <a:rPr lang="en-US" sz="4800" b="1" i="0" u="none" strike="noStrike" cap="none">
                <a:solidFill>
                  <a:schemeClr val="lt1"/>
                </a:solidFill>
                <a:latin typeface="Arial Rounded"/>
                <a:ea typeface="Arial Rounded"/>
                <a:cs typeface="Arial Rounded"/>
                <a:sym typeface="Arial Rounded"/>
              </a:rPr>
            </a:br>
            <a:br>
              <a:rPr lang="en-US" sz="4800" b="1" i="0" u="none" strike="noStrike" cap="none">
                <a:solidFill>
                  <a:schemeClr val="lt1"/>
                </a:solidFill>
                <a:latin typeface="Arial Rounded"/>
                <a:ea typeface="Arial Rounded"/>
                <a:cs typeface="Arial Rounded"/>
                <a:sym typeface="Arial Rounded"/>
              </a:rPr>
            </a:br>
            <a:r>
              <a:rPr lang="en-US" sz="4800" b="1" i="0" u="none" strike="noStrike" cap="none">
                <a:solidFill>
                  <a:schemeClr val="lt1"/>
                </a:solidFill>
                <a:latin typeface="Arial Rounded"/>
                <a:ea typeface="Arial Rounded"/>
                <a:cs typeface="Arial Rounded"/>
                <a:sym typeface="Arial Rounded"/>
              </a:rPr>
              <a:t>TEAM MEMBERS</a:t>
            </a:r>
            <a:endParaRPr/>
          </a:p>
        </p:txBody>
      </p:sp>
      <p:sp>
        <p:nvSpPr>
          <p:cNvPr id="250" name="Google Shape;250;p1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10</a:t>
            </a:fld>
            <a:endParaRPr/>
          </a:p>
        </p:txBody>
      </p:sp>
      <p:sp>
        <p:nvSpPr>
          <p:cNvPr id="251" name="Google Shape;251;p16"/>
          <p:cNvSpPr/>
          <p:nvPr/>
        </p:nvSpPr>
        <p:spPr>
          <a:xfrm>
            <a:off x="837181" y="484112"/>
            <a:ext cx="4452731" cy="115293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F243E"/>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p:nvPr/>
        </p:nvSpPr>
        <p:spPr>
          <a:xfrm>
            <a:off x="8329808" y="6160718"/>
            <a:ext cx="814192" cy="697281"/>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p17"/>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11</a:t>
            </a:fld>
            <a:endParaRPr/>
          </a:p>
        </p:txBody>
      </p:sp>
      <p:sp>
        <p:nvSpPr>
          <p:cNvPr id="259" name="Google Shape;259;p17"/>
          <p:cNvSpPr/>
          <p:nvPr/>
        </p:nvSpPr>
        <p:spPr>
          <a:xfrm>
            <a:off x="2529444" y="200306"/>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Parent who Fosters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17"/>
          <p:cNvSpPr/>
          <p:nvPr/>
        </p:nvSpPr>
        <p:spPr>
          <a:xfrm>
            <a:off x="7095060" y="2076591"/>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Guardian ad Litem</a:t>
            </a:r>
            <a:endParaRPr sz="1400" b="0" i="0" u="none" strike="noStrike" cap="none">
              <a:solidFill>
                <a:srgbClr val="000000"/>
              </a:solidFill>
              <a:latin typeface="Arial"/>
              <a:ea typeface="Arial"/>
              <a:cs typeface="Arial"/>
              <a:sym typeface="Arial"/>
            </a:endParaRPr>
          </a:p>
        </p:txBody>
      </p:sp>
      <p:sp>
        <p:nvSpPr>
          <p:cNvPr id="261" name="Google Shape;261;p17"/>
          <p:cNvSpPr/>
          <p:nvPr/>
        </p:nvSpPr>
        <p:spPr>
          <a:xfrm>
            <a:off x="7176865" y="3575511"/>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Parent Aid or Designee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p17"/>
          <p:cNvSpPr/>
          <p:nvPr/>
        </p:nvSpPr>
        <p:spPr>
          <a:xfrm>
            <a:off x="6498204" y="5047840"/>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Juvenile Officer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p17"/>
          <p:cNvSpPr/>
          <p:nvPr/>
        </p:nvSpPr>
        <p:spPr>
          <a:xfrm>
            <a:off x="2650658" y="5559604"/>
            <a:ext cx="1841326" cy="1214024"/>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All Attorneys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17"/>
          <p:cNvSpPr/>
          <p:nvPr/>
        </p:nvSpPr>
        <p:spPr>
          <a:xfrm>
            <a:off x="4652017" y="5498015"/>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Biological Family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p17"/>
          <p:cNvSpPr/>
          <p:nvPr/>
        </p:nvSpPr>
        <p:spPr>
          <a:xfrm>
            <a:off x="664549" y="2836861"/>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Case Worker &amp; Supervisor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p17"/>
          <p:cNvSpPr/>
          <p:nvPr/>
        </p:nvSpPr>
        <p:spPr>
          <a:xfrm>
            <a:off x="843560" y="1219312"/>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CASA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7" name="Google Shape;267;p17"/>
          <p:cNvSpPr/>
          <p:nvPr/>
        </p:nvSpPr>
        <p:spPr>
          <a:xfrm>
            <a:off x="4819388" y="111851"/>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Direct Service Providers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17"/>
          <p:cNvSpPr/>
          <p:nvPr/>
        </p:nvSpPr>
        <p:spPr>
          <a:xfrm>
            <a:off x="3501024" y="1840395"/>
            <a:ext cx="2636729" cy="2705510"/>
          </a:xfrm>
          <a:prstGeom prst="hear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a:ea typeface="Arial"/>
                <a:cs typeface="Arial"/>
                <a:sym typeface="Arial"/>
              </a:rPr>
              <a:t>Child</a:t>
            </a:r>
            <a:endParaRPr sz="1400" b="0" i="0" u="none" strike="noStrike" cap="none">
              <a:solidFill>
                <a:srgbClr val="000000"/>
              </a:solidFill>
              <a:latin typeface="Arial"/>
              <a:ea typeface="Arial"/>
              <a:cs typeface="Arial"/>
              <a:sym typeface="Arial"/>
            </a:endParaRPr>
          </a:p>
        </p:txBody>
      </p:sp>
      <p:cxnSp>
        <p:nvCxnSpPr>
          <p:cNvPr id="269" name="Google Shape;269;p17"/>
          <p:cNvCxnSpPr/>
          <p:nvPr/>
        </p:nvCxnSpPr>
        <p:spPr>
          <a:xfrm>
            <a:off x="2212320" y="1846675"/>
            <a:ext cx="1120379" cy="340160"/>
          </a:xfrm>
          <a:prstGeom prst="straightConnector1">
            <a:avLst/>
          </a:prstGeom>
          <a:noFill/>
          <a:ln w="10000" cap="flat" cmpd="sng">
            <a:solidFill>
              <a:schemeClr val="accent1"/>
            </a:solidFill>
            <a:prstDash val="solid"/>
            <a:round/>
            <a:headEnd type="none" w="sm" len="sm"/>
            <a:tailEnd type="triangle" w="med" len="med"/>
          </a:ln>
        </p:spPr>
      </p:cxnSp>
      <p:cxnSp>
        <p:nvCxnSpPr>
          <p:cNvPr id="270" name="Google Shape;270;p17"/>
          <p:cNvCxnSpPr>
            <a:stCxn id="264" idx="0"/>
          </p:cNvCxnSpPr>
          <p:nvPr/>
        </p:nvCxnSpPr>
        <p:spPr>
          <a:xfrm rot="10800000">
            <a:off x="5223780" y="4591415"/>
            <a:ext cx="348900" cy="906600"/>
          </a:xfrm>
          <a:prstGeom prst="straightConnector1">
            <a:avLst/>
          </a:prstGeom>
          <a:noFill/>
          <a:ln w="10000" cap="flat" cmpd="sng">
            <a:solidFill>
              <a:schemeClr val="accent1"/>
            </a:solidFill>
            <a:prstDash val="solid"/>
            <a:round/>
            <a:headEnd type="none" w="sm" len="sm"/>
            <a:tailEnd type="triangle" w="med" len="med"/>
          </a:ln>
        </p:spPr>
      </p:cxnSp>
      <p:cxnSp>
        <p:nvCxnSpPr>
          <p:cNvPr id="271" name="Google Shape;271;p17"/>
          <p:cNvCxnSpPr/>
          <p:nvPr/>
        </p:nvCxnSpPr>
        <p:spPr>
          <a:xfrm rot="10800000" flipH="1">
            <a:off x="2500175" y="4026685"/>
            <a:ext cx="1126109" cy="869505"/>
          </a:xfrm>
          <a:prstGeom prst="straightConnector1">
            <a:avLst/>
          </a:prstGeom>
          <a:noFill/>
          <a:ln w="10000" cap="flat" cmpd="sng">
            <a:solidFill>
              <a:schemeClr val="accent1"/>
            </a:solidFill>
            <a:prstDash val="solid"/>
            <a:round/>
            <a:headEnd type="none" w="sm" len="sm"/>
            <a:tailEnd type="triangle" w="med" len="med"/>
          </a:ln>
        </p:spPr>
      </p:cxnSp>
      <p:cxnSp>
        <p:nvCxnSpPr>
          <p:cNvPr id="272" name="Google Shape;272;p17"/>
          <p:cNvCxnSpPr/>
          <p:nvPr/>
        </p:nvCxnSpPr>
        <p:spPr>
          <a:xfrm rot="10800000" flipH="1">
            <a:off x="3878128" y="4591551"/>
            <a:ext cx="615871" cy="1318338"/>
          </a:xfrm>
          <a:prstGeom prst="straightConnector1">
            <a:avLst/>
          </a:prstGeom>
          <a:noFill/>
          <a:ln w="10000" cap="flat" cmpd="sng">
            <a:solidFill>
              <a:schemeClr val="accent1"/>
            </a:solidFill>
            <a:prstDash val="solid"/>
            <a:round/>
            <a:headEnd type="none" w="sm" len="sm"/>
            <a:tailEnd type="triangle" w="med" len="med"/>
          </a:ln>
        </p:spPr>
      </p:cxnSp>
      <p:cxnSp>
        <p:nvCxnSpPr>
          <p:cNvPr id="273" name="Google Shape;273;p17"/>
          <p:cNvCxnSpPr/>
          <p:nvPr/>
        </p:nvCxnSpPr>
        <p:spPr>
          <a:xfrm rot="10800000" flipH="1">
            <a:off x="1968616" y="3043714"/>
            <a:ext cx="1364083" cy="385286"/>
          </a:xfrm>
          <a:prstGeom prst="straightConnector1">
            <a:avLst/>
          </a:prstGeom>
          <a:noFill/>
          <a:ln w="10000" cap="flat" cmpd="sng">
            <a:solidFill>
              <a:schemeClr val="accent1"/>
            </a:solidFill>
            <a:prstDash val="solid"/>
            <a:round/>
            <a:headEnd type="none" w="sm" len="sm"/>
            <a:tailEnd type="triangle" w="med" len="med"/>
          </a:ln>
        </p:spPr>
      </p:cxnSp>
      <p:cxnSp>
        <p:nvCxnSpPr>
          <p:cNvPr id="274" name="Google Shape;274;p17"/>
          <p:cNvCxnSpPr/>
          <p:nvPr/>
        </p:nvCxnSpPr>
        <p:spPr>
          <a:xfrm>
            <a:off x="3796465" y="933313"/>
            <a:ext cx="167371" cy="851770"/>
          </a:xfrm>
          <a:prstGeom prst="straightConnector1">
            <a:avLst/>
          </a:prstGeom>
          <a:noFill/>
          <a:ln w="10000" cap="flat" cmpd="sng">
            <a:solidFill>
              <a:schemeClr val="accent1"/>
            </a:solidFill>
            <a:prstDash val="solid"/>
            <a:round/>
            <a:headEnd type="none" w="sm" len="sm"/>
            <a:tailEnd type="triangle" w="med" len="med"/>
          </a:ln>
        </p:spPr>
      </p:cxnSp>
      <p:cxnSp>
        <p:nvCxnSpPr>
          <p:cNvPr id="275" name="Google Shape;275;p17"/>
          <p:cNvCxnSpPr/>
          <p:nvPr/>
        </p:nvCxnSpPr>
        <p:spPr>
          <a:xfrm flipH="1">
            <a:off x="5637791" y="781319"/>
            <a:ext cx="49000" cy="970621"/>
          </a:xfrm>
          <a:prstGeom prst="straightConnector1">
            <a:avLst/>
          </a:prstGeom>
          <a:noFill/>
          <a:ln w="10000" cap="flat" cmpd="sng">
            <a:solidFill>
              <a:schemeClr val="accent1"/>
            </a:solidFill>
            <a:prstDash val="solid"/>
            <a:round/>
            <a:headEnd type="none" w="sm" len="sm"/>
            <a:tailEnd type="triangle" w="med" len="med"/>
          </a:ln>
        </p:spPr>
      </p:cxnSp>
      <p:cxnSp>
        <p:nvCxnSpPr>
          <p:cNvPr id="276" name="Google Shape;276;p17"/>
          <p:cNvCxnSpPr/>
          <p:nvPr/>
        </p:nvCxnSpPr>
        <p:spPr>
          <a:xfrm rot="10800000">
            <a:off x="5713658" y="4201297"/>
            <a:ext cx="1229338" cy="1313581"/>
          </a:xfrm>
          <a:prstGeom prst="straightConnector1">
            <a:avLst/>
          </a:prstGeom>
          <a:noFill/>
          <a:ln w="10000" cap="flat" cmpd="sng">
            <a:solidFill>
              <a:schemeClr val="accent1"/>
            </a:solidFill>
            <a:prstDash val="solid"/>
            <a:round/>
            <a:headEnd type="none" w="sm" len="sm"/>
            <a:tailEnd type="triangle" w="med" len="med"/>
          </a:ln>
        </p:spPr>
      </p:cxnSp>
      <p:cxnSp>
        <p:nvCxnSpPr>
          <p:cNvPr id="277" name="Google Shape;277;p17"/>
          <p:cNvCxnSpPr/>
          <p:nvPr/>
        </p:nvCxnSpPr>
        <p:spPr>
          <a:xfrm rot="10800000">
            <a:off x="5992439" y="3584495"/>
            <a:ext cx="1289357" cy="442190"/>
          </a:xfrm>
          <a:prstGeom prst="straightConnector1">
            <a:avLst/>
          </a:prstGeom>
          <a:noFill/>
          <a:ln w="10000" cap="flat" cmpd="sng">
            <a:solidFill>
              <a:schemeClr val="accent1"/>
            </a:solidFill>
            <a:prstDash val="solid"/>
            <a:round/>
            <a:headEnd type="none" w="sm" len="sm"/>
            <a:tailEnd type="triangle" w="med" len="med"/>
          </a:ln>
        </p:spPr>
      </p:cxnSp>
      <p:cxnSp>
        <p:nvCxnSpPr>
          <p:cNvPr id="278" name="Google Shape;278;p17"/>
          <p:cNvCxnSpPr/>
          <p:nvPr/>
        </p:nvCxnSpPr>
        <p:spPr>
          <a:xfrm flipH="1">
            <a:off x="6263014" y="2836861"/>
            <a:ext cx="1155853" cy="280913"/>
          </a:xfrm>
          <a:prstGeom prst="straightConnector1">
            <a:avLst/>
          </a:prstGeom>
          <a:noFill/>
          <a:ln w="10000" cap="flat" cmpd="sng">
            <a:solidFill>
              <a:schemeClr val="accent1"/>
            </a:solidFill>
            <a:prstDash val="solid"/>
            <a:round/>
            <a:headEnd type="none" w="sm" len="sm"/>
            <a:tailEnd type="triangle" w="med" len="med"/>
          </a:ln>
        </p:spPr>
      </p:cxnSp>
      <p:sp>
        <p:nvSpPr>
          <p:cNvPr id="279" name="Google Shape;279;p17"/>
          <p:cNvSpPr/>
          <p:nvPr/>
        </p:nvSpPr>
        <p:spPr>
          <a:xfrm>
            <a:off x="6758622" y="530558"/>
            <a:ext cx="1841326"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Licensing Worker &amp; Supervisor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17"/>
          <p:cNvSpPr/>
          <p:nvPr/>
        </p:nvSpPr>
        <p:spPr>
          <a:xfrm>
            <a:off x="775529" y="4431672"/>
            <a:ext cx="2360543" cy="1242165"/>
          </a:xfrm>
          <a:prstGeom prst="ellipse">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Judge/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Commissioner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81" name="Google Shape;281;p17"/>
          <p:cNvCxnSpPr/>
          <p:nvPr/>
        </p:nvCxnSpPr>
        <p:spPr>
          <a:xfrm flipH="1">
            <a:off x="6201749" y="1579104"/>
            <a:ext cx="1254368" cy="650022"/>
          </a:xfrm>
          <a:prstGeom prst="straightConnector1">
            <a:avLst/>
          </a:prstGeom>
          <a:noFill/>
          <a:ln w="10000" cap="flat" cmpd="sng">
            <a:solidFill>
              <a:schemeClr val="accent1"/>
            </a:solidFill>
            <a:prstDash val="solid"/>
            <a:round/>
            <a:headEnd type="none" w="sm" len="sm"/>
            <a:tailEnd type="triangle" w="med" len="med"/>
          </a:ln>
        </p:spPr>
      </p:cxnSp>
      <p:sp>
        <p:nvSpPr>
          <p:cNvPr id="282" name="Google Shape;282;p17"/>
          <p:cNvSpPr txBox="1"/>
          <p:nvPr/>
        </p:nvSpPr>
        <p:spPr>
          <a:xfrm>
            <a:off x="22616" y="559177"/>
            <a:ext cx="420465" cy="590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r>
              <a:rPr lang="en-US" sz="2800" b="0" i="0" u="none" strike="noStrike" cap="none">
                <a:solidFill>
                  <a:schemeClr val="lt1"/>
                </a:solidFill>
                <a:latin typeface="Arial"/>
                <a:ea typeface="Arial"/>
                <a:cs typeface="Arial"/>
                <a:sym typeface="Arial"/>
              </a:rPr>
              <a:t>MEMBERS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500"/>
                                        <p:tgtEl>
                                          <p:spTgt spid="260"/>
                                        </p:tgtEl>
                                      </p:cBhvr>
                                    </p:animEffect>
                                  </p:childTnLst>
                                </p:cTn>
                              </p:par>
                              <p:par>
                                <p:cTn id="16" presetID="10" presetClass="entr" presetSubtype="0" fill="hold" nodeType="with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animEffect transition="in" filter="fade">
                                      <p:cBhvr>
                                        <p:cTn id="23" dur="500"/>
                                        <p:tgtEl>
                                          <p:spTgt spid="262"/>
                                        </p:tgtEl>
                                      </p:cBhvr>
                                    </p:animEffect>
                                  </p:childTnLst>
                                </p:cTn>
                              </p:par>
                              <p:par>
                                <p:cTn id="24" presetID="10" presetClass="entr" presetSubtype="0" fill="hold" nodeType="withEffect">
                                  <p:stCondLst>
                                    <p:cond delay="0"/>
                                  </p:stCondLst>
                                  <p:childTnLst>
                                    <p:set>
                                      <p:cBhvr>
                                        <p:cTn id="25" dur="1" fill="hold">
                                          <p:stCondLst>
                                            <p:cond delay="0"/>
                                          </p:stCondLst>
                                        </p:cTn>
                                        <p:tgtEl>
                                          <p:spTgt spid="276"/>
                                        </p:tgtEl>
                                        <p:attrNameLst>
                                          <p:attrName>style.visibility</p:attrName>
                                        </p:attrNameLst>
                                      </p:cBhvr>
                                      <p:to>
                                        <p:strVal val="visible"/>
                                      </p:to>
                                    </p:set>
                                    <p:animEffect transition="in" filter="fade">
                                      <p:cBhvr>
                                        <p:cTn id="26" dur="500"/>
                                        <p:tgtEl>
                                          <p:spTgt spid="2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fade">
                                      <p:cBhvr>
                                        <p:cTn id="31" dur="500"/>
                                        <p:tgtEl>
                                          <p:spTgt spid="263"/>
                                        </p:tgtEl>
                                      </p:cBhvr>
                                    </p:animEffect>
                                  </p:childTnLst>
                                </p:cTn>
                              </p:par>
                              <p:par>
                                <p:cTn id="32" presetID="10" presetClass="entr" presetSubtype="0" fill="hold" nodeType="withEffect">
                                  <p:stCondLst>
                                    <p:cond delay="0"/>
                                  </p:stCondLst>
                                  <p:childTnLst>
                                    <p:set>
                                      <p:cBhvr>
                                        <p:cTn id="33" dur="1" fill="hold">
                                          <p:stCondLst>
                                            <p:cond delay="0"/>
                                          </p:stCondLst>
                                        </p:cTn>
                                        <p:tgtEl>
                                          <p:spTgt spid="272"/>
                                        </p:tgtEl>
                                        <p:attrNameLst>
                                          <p:attrName>style.visibility</p:attrName>
                                        </p:attrNameLst>
                                      </p:cBhvr>
                                      <p:to>
                                        <p:strVal val="visible"/>
                                      </p:to>
                                    </p:set>
                                    <p:animEffect transition="in" filter="fade">
                                      <p:cBhvr>
                                        <p:cTn id="34" dur="500"/>
                                        <p:tgtEl>
                                          <p:spTgt spid="2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3"/>
                                        </p:tgtEl>
                                        <p:attrNameLst>
                                          <p:attrName>style.visibility</p:attrName>
                                        </p:attrNameLst>
                                      </p:cBhvr>
                                      <p:to>
                                        <p:strVal val="visible"/>
                                      </p:to>
                                    </p:set>
                                    <p:animEffect transition="in" filter="fade">
                                      <p:cBhvr>
                                        <p:cTn id="39" dur="500"/>
                                        <p:tgtEl>
                                          <p:spTgt spid="273"/>
                                        </p:tgtEl>
                                      </p:cBhvr>
                                    </p:animEffect>
                                  </p:childTnLst>
                                </p:cTn>
                              </p:par>
                              <p:par>
                                <p:cTn id="40" presetID="10" presetClass="entr" presetSubtype="0" fill="hold" nodeType="withEffect">
                                  <p:stCondLst>
                                    <p:cond delay="0"/>
                                  </p:stCondLst>
                                  <p:childTnLst>
                                    <p:set>
                                      <p:cBhvr>
                                        <p:cTn id="41" dur="1" fill="hold">
                                          <p:stCondLst>
                                            <p:cond delay="0"/>
                                          </p:stCondLst>
                                        </p:cTn>
                                        <p:tgtEl>
                                          <p:spTgt spid="265"/>
                                        </p:tgtEl>
                                        <p:attrNameLst>
                                          <p:attrName>style.visibility</p:attrName>
                                        </p:attrNameLst>
                                      </p:cBhvr>
                                      <p:to>
                                        <p:strVal val="visible"/>
                                      </p:to>
                                    </p:set>
                                    <p:animEffect transition="in" filter="fade">
                                      <p:cBhvr>
                                        <p:cTn id="42" dur="500"/>
                                        <p:tgtEl>
                                          <p:spTgt spid="2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9"/>
                                        </p:tgtEl>
                                        <p:attrNameLst>
                                          <p:attrName>style.visibility</p:attrName>
                                        </p:attrNameLst>
                                      </p:cBhvr>
                                      <p:to>
                                        <p:strVal val="visible"/>
                                      </p:to>
                                    </p:set>
                                    <p:animEffect transition="in" filter="fade">
                                      <p:cBhvr>
                                        <p:cTn id="47" dur="500"/>
                                        <p:tgtEl>
                                          <p:spTgt spid="279"/>
                                        </p:tgtEl>
                                      </p:cBhvr>
                                    </p:animEffect>
                                  </p:childTnLst>
                                </p:cTn>
                              </p:par>
                              <p:par>
                                <p:cTn id="48" presetID="10" presetClass="entr" presetSubtype="0" fill="hold" nodeType="withEffect">
                                  <p:stCondLst>
                                    <p:cond delay="0"/>
                                  </p:stCondLst>
                                  <p:childTnLst>
                                    <p:set>
                                      <p:cBhvr>
                                        <p:cTn id="49" dur="1" fill="hold">
                                          <p:stCondLst>
                                            <p:cond delay="0"/>
                                          </p:stCondLst>
                                        </p:cTn>
                                        <p:tgtEl>
                                          <p:spTgt spid="281"/>
                                        </p:tgtEl>
                                        <p:attrNameLst>
                                          <p:attrName>style.visibility</p:attrName>
                                        </p:attrNameLst>
                                      </p:cBhvr>
                                      <p:to>
                                        <p:strVal val="visible"/>
                                      </p:to>
                                    </p:set>
                                    <p:animEffect transition="in" filter="fade">
                                      <p:cBhvr>
                                        <p:cTn id="50" dur="500"/>
                                        <p:tgtEl>
                                          <p:spTgt spid="28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fade">
                                      <p:cBhvr>
                                        <p:cTn id="55" dur="500"/>
                                        <p:tgtEl>
                                          <p:spTgt spid="261"/>
                                        </p:tgtEl>
                                      </p:cBhvr>
                                    </p:animEffect>
                                  </p:childTnLst>
                                </p:cTn>
                              </p:par>
                              <p:par>
                                <p:cTn id="56" presetID="10" presetClass="entr" presetSubtype="0" fill="hold" nodeType="withEffect">
                                  <p:stCondLst>
                                    <p:cond delay="0"/>
                                  </p:stCondLst>
                                  <p:childTnLst>
                                    <p:set>
                                      <p:cBhvr>
                                        <p:cTn id="57" dur="1" fill="hold">
                                          <p:stCondLst>
                                            <p:cond delay="0"/>
                                          </p:stCondLst>
                                        </p:cTn>
                                        <p:tgtEl>
                                          <p:spTgt spid="277"/>
                                        </p:tgtEl>
                                        <p:attrNameLst>
                                          <p:attrName>style.visibility</p:attrName>
                                        </p:attrNameLst>
                                      </p:cBhvr>
                                      <p:to>
                                        <p:strVal val="visible"/>
                                      </p:to>
                                    </p:set>
                                    <p:animEffect transition="in" filter="fade">
                                      <p:cBhvr>
                                        <p:cTn id="58" dur="500"/>
                                        <p:tgtEl>
                                          <p:spTgt spid="27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80"/>
                                        </p:tgtEl>
                                        <p:attrNameLst>
                                          <p:attrName>style.visibility</p:attrName>
                                        </p:attrNameLst>
                                      </p:cBhvr>
                                      <p:to>
                                        <p:strVal val="visible"/>
                                      </p:to>
                                    </p:set>
                                    <p:animEffect transition="in" filter="fade">
                                      <p:cBhvr>
                                        <p:cTn id="63" dur="500"/>
                                        <p:tgtEl>
                                          <p:spTgt spid="280"/>
                                        </p:tgtEl>
                                      </p:cBhvr>
                                    </p:animEffect>
                                  </p:childTnLst>
                                </p:cTn>
                              </p:par>
                              <p:par>
                                <p:cTn id="64" presetID="10" presetClass="entr" presetSubtype="0" fill="hold" nodeType="withEffect">
                                  <p:stCondLst>
                                    <p:cond delay="0"/>
                                  </p:stCondLst>
                                  <p:childTnLst>
                                    <p:set>
                                      <p:cBhvr>
                                        <p:cTn id="65" dur="1" fill="hold">
                                          <p:stCondLst>
                                            <p:cond delay="0"/>
                                          </p:stCondLst>
                                        </p:cTn>
                                        <p:tgtEl>
                                          <p:spTgt spid="271"/>
                                        </p:tgtEl>
                                        <p:attrNameLst>
                                          <p:attrName>style.visibility</p:attrName>
                                        </p:attrNameLst>
                                      </p:cBhvr>
                                      <p:to>
                                        <p:strVal val="visible"/>
                                      </p:to>
                                    </p:set>
                                    <p:animEffect transition="in" filter="fade">
                                      <p:cBhvr>
                                        <p:cTn id="66" dur="500"/>
                                        <p:tgtEl>
                                          <p:spTgt spid="27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7"/>
                                        </p:tgtEl>
                                        <p:attrNameLst>
                                          <p:attrName>style.visibility</p:attrName>
                                        </p:attrNameLst>
                                      </p:cBhvr>
                                      <p:to>
                                        <p:strVal val="visible"/>
                                      </p:to>
                                    </p:set>
                                    <p:animEffect transition="in" filter="fade">
                                      <p:cBhvr>
                                        <p:cTn id="71" dur="500"/>
                                        <p:tgtEl>
                                          <p:spTgt spid="267"/>
                                        </p:tgtEl>
                                      </p:cBhvr>
                                    </p:animEffect>
                                  </p:childTnLst>
                                </p:cTn>
                              </p:par>
                              <p:par>
                                <p:cTn id="72" presetID="10" presetClass="entr" presetSubtype="0" fill="hold" nodeType="withEffect">
                                  <p:stCondLst>
                                    <p:cond delay="0"/>
                                  </p:stCondLst>
                                  <p:childTnLst>
                                    <p:set>
                                      <p:cBhvr>
                                        <p:cTn id="73" dur="1" fill="hold">
                                          <p:stCondLst>
                                            <p:cond delay="0"/>
                                          </p:stCondLst>
                                        </p:cTn>
                                        <p:tgtEl>
                                          <p:spTgt spid="275"/>
                                        </p:tgtEl>
                                        <p:attrNameLst>
                                          <p:attrName>style.visibility</p:attrName>
                                        </p:attrNameLst>
                                      </p:cBhvr>
                                      <p:to>
                                        <p:strVal val="visible"/>
                                      </p:to>
                                    </p:set>
                                    <p:animEffect transition="in" filter="fade">
                                      <p:cBhvr>
                                        <p:cTn id="74" dur="500"/>
                                        <p:tgtEl>
                                          <p:spTgt spid="27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9"/>
                                        </p:tgtEl>
                                        <p:attrNameLst>
                                          <p:attrName>style.visibility</p:attrName>
                                        </p:attrNameLst>
                                      </p:cBhvr>
                                      <p:to>
                                        <p:strVal val="visible"/>
                                      </p:to>
                                    </p:set>
                                    <p:animEffect transition="in" filter="fade">
                                      <p:cBhvr>
                                        <p:cTn id="79" dur="500"/>
                                        <p:tgtEl>
                                          <p:spTgt spid="259"/>
                                        </p:tgtEl>
                                      </p:cBhvr>
                                    </p:animEffect>
                                  </p:childTnLst>
                                </p:cTn>
                              </p:par>
                              <p:par>
                                <p:cTn id="80" presetID="10" presetClass="entr" presetSubtype="0" fill="hold" nodeType="withEffect">
                                  <p:stCondLst>
                                    <p:cond delay="0"/>
                                  </p:stCondLst>
                                  <p:childTnLst>
                                    <p:set>
                                      <p:cBhvr>
                                        <p:cTn id="81" dur="1" fill="hold">
                                          <p:stCondLst>
                                            <p:cond delay="0"/>
                                          </p:stCondLst>
                                        </p:cTn>
                                        <p:tgtEl>
                                          <p:spTgt spid="274"/>
                                        </p:tgtEl>
                                        <p:attrNameLst>
                                          <p:attrName>style.visibility</p:attrName>
                                        </p:attrNameLst>
                                      </p:cBhvr>
                                      <p:to>
                                        <p:strVal val="visible"/>
                                      </p:to>
                                    </p:set>
                                    <p:animEffect transition="in" filter="fade">
                                      <p:cBhvr>
                                        <p:cTn id="82" dur="500"/>
                                        <p:tgtEl>
                                          <p:spTgt spid="2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4"/>
                                        </p:tgtEl>
                                        <p:attrNameLst>
                                          <p:attrName>style.visibility</p:attrName>
                                        </p:attrNameLst>
                                      </p:cBhvr>
                                      <p:to>
                                        <p:strVal val="visible"/>
                                      </p:to>
                                    </p:set>
                                    <p:animEffect transition="in" filter="fade">
                                      <p:cBhvr>
                                        <p:cTn id="87" dur="500"/>
                                        <p:tgtEl>
                                          <p:spTgt spid="264"/>
                                        </p:tgtEl>
                                      </p:cBhvr>
                                    </p:animEffect>
                                  </p:childTnLst>
                                </p:cTn>
                              </p:par>
                              <p:par>
                                <p:cTn id="88" presetID="10" presetClass="entr" presetSubtype="0" fill="hold" nodeType="withEffect">
                                  <p:stCondLst>
                                    <p:cond delay="0"/>
                                  </p:stCondLst>
                                  <p:childTnLst>
                                    <p:set>
                                      <p:cBhvr>
                                        <p:cTn id="89" dur="1" fill="hold">
                                          <p:stCondLst>
                                            <p:cond delay="0"/>
                                          </p:stCondLst>
                                        </p:cTn>
                                        <p:tgtEl>
                                          <p:spTgt spid="270"/>
                                        </p:tgtEl>
                                        <p:attrNameLst>
                                          <p:attrName>style.visibility</p:attrName>
                                        </p:attrNameLst>
                                      </p:cBhvr>
                                      <p:to>
                                        <p:strVal val="visible"/>
                                      </p:to>
                                    </p:set>
                                    <p:animEffect transition="in" filter="fade">
                                      <p:cBhvr>
                                        <p:cTn id="90"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715885" y="580414"/>
            <a:ext cx="7722166" cy="10543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TEAM MEETINGS</a:t>
            </a:r>
            <a:endParaRPr/>
          </a:p>
        </p:txBody>
      </p:sp>
      <p:sp>
        <p:nvSpPr>
          <p:cNvPr id="289" name="Google Shape;289;p1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12</a:t>
            </a:fld>
            <a:endParaRPr/>
          </a:p>
        </p:txBody>
      </p:sp>
      <p:sp>
        <p:nvSpPr>
          <p:cNvPr id="290" name="Google Shape;290;p18"/>
          <p:cNvSpPr/>
          <p:nvPr/>
        </p:nvSpPr>
        <p:spPr>
          <a:xfrm>
            <a:off x="1258761" y="1791264"/>
            <a:ext cx="6945453" cy="1247517"/>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72 Hour Meeting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(preliminary plan &amp; concurrent plan established)</a:t>
            </a:r>
            <a:endParaRPr sz="1400" b="0" i="0" u="none" strike="noStrike" cap="none">
              <a:solidFill>
                <a:srgbClr val="000000"/>
              </a:solidFill>
              <a:latin typeface="Arial"/>
              <a:ea typeface="Arial"/>
              <a:cs typeface="Arial"/>
              <a:sym typeface="Arial"/>
            </a:endParaRPr>
          </a:p>
        </p:txBody>
      </p:sp>
      <p:pic>
        <p:nvPicPr>
          <p:cNvPr id="291" name="Google Shape;291;p18"/>
          <p:cNvPicPr preferRelativeResize="0"/>
          <p:nvPr/>
        </p:nvPicPr>
        <p:blipFill rotWithShape="1">
          <a:blip r:embed="rId3">
            <a:alphaModFix/>
          </a:blip>
          <a:srcRect/>
          <a:stretch/>
        </p:blipFill>
        <p:spPr>
          <a:xfrm>
            <a:off x="985836" y="632966"/>
            <a:ext cx="949289" cy="949289"/>
          </a:xfrm>
          <a:prstGeom prst="rect">
            <a:avLst/>
          </a:prstGeom>
          <a:noFill/>
          <a:ln>
            <a:noFill/>
          </a:ln>
        </p:spPr>
      </p:pic>
      <p:pic>
        <p:nvPicPr>
          <p:cNvPr id="292" name="Google Shape;292;p18"/>
          <p:cNvPicPr preferRelativeResize="0"/>
          <p:nvPr/>
        </p:nvPicPr>
        <p:blipFill rotWithShape="1">
          <a:blip r:embed="rId4">
            <a:alphaModFix/>
          </a:blip>
          <a:srcRect t="16594" b="7268"/>
          <a:stretch/>
        </p:blipFill>
        <p:spPr>
          <a:xfrm>
            <a:off x="6639761" y="661043"/>
            <a:ext cx="1518403" cy="893134"/>
          </a:xfrm>
          <a:prstGeom prst="rect">
            <a:avLst/>
          </a:prstGeom>
          <a:noFill/>
          <a:ln>
            <a:noFill/>
          </a:ln>
        </p:spPr>
      </p:pic>
      <p:sp>
        <p:nvSpPr>
          <p:cNvPr id="293" name="Google Shape;293;p18"/>
          <p:cNvSpPr/>
          <p:nvPr/>
        </p:nvSpPr>
        <p:spPr>
          <a:xfrm>
            <a:off x="361507" y="3298995"/>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30 day</a:t>
            </a:r>
            <a:endParaRPr sz="1400" b="0" i="0" u="none" strike="noStrike" cap="none">
              <a:solidFill>
                <a:srgbClr val="000000"/>
              </a:solidFill>
              <a:latin typeface="Arial"/>
              <a:ea typeface="Arial"/>
              <a:cs typeface="Arial"/>
              <a:sym typeface="Arial"/>
            </a:endParaRPr>
          </a:p>
        </p:txBody>
      </p:sp>
      <p:sp>
        <p:nvSpPr>
          <p:cNvPr id="294" name="Google Shape;294;p18"/>
          <p:cNvSpPr/>
          <p:nvPr/>
        </p:nvSpPr>
        <p:spPr>
          <a:xfrm>
            <a:off x="361507" y="4641530"/>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60 day</a:t>
            </a:r>
            <a:endParaRPr sz="1400" b="0" i="0" u="none" strike="noStrike" cap="none">
              <a:solidFill>
                <a:srgbClr val="000000"/>
              </a:solidFill>
              <a:latin typeface="Arial"/>
              <a:ea typeface="Arial"/>
              <a:cs typeface="Arial"/>
              <a:sym typeface="Arial"/>
            </a:endParaRPr>
          </a:p>
        </p:txBody>
      </p:sp>
      <p:sp>
        <p:nvSpPr>
          <p:cNvPr id="295" name="Google Shape;295;p18"/>
          <p:cNvSpPr/>
          <p:nvPr/>
        </p:nvSpPr>
        <p:spPr>
          <a:xfrm>
            <a:off x="3391785" y="3271980"/>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90 day</a:t>
            </a:r>
            <a:endParaRPr sz="1400" b="0" i="0" u="none" strike="noStrike" cap="none">
              <a:solidFill>
                <a:srgbClr val="000000"/>
              </a:solidFill>
              <a:latin typeface="Arial"/>
              <a:ea typeface="Arial"/>
              <a:cs typeface="Arial"/>
              <a:sym typeface="Arial"/>
            </a:endParaRPr>
          </a:p>
        </p:txBody>
      </p:sp>
      <p:sp>
        <p:nvSpPr>
          <p:cNvPr id="296" name="Google Shape;296;p18"/>
          <p:cNvSpPr/>
          <p:nvPr/>
        </p:nvSpPr>
        <p:spPr>
          <a:xfrm>
            <a:off x="3391786" y="4641530"/>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6 month</a:t>
            </a:r>
            <a:endParaRPr sz="1400" b="0" i="0" u="none" strike="noStrike" cap="none">
              <a:solidFill>
                <a:srgbClr val="000000"/>
              </a:solidFill>
              <a:latin typeface="Arial"/>
              <a:ea typeface="Arial"/>
              <a:cs typeface="Arial"/>
              <a:sym typeface="Arial"/>
            </a:endParaRPr>
          </a:p>
        </p:txBody>
      </p:sp>
      <p:sp>
        <p:nvSpPr>
          <p:cNvPr id="297" name="Google Shape;297;p18"/>
          <p:cNvSpPr/>
          <p:nvPr/>
        </p:nvSpPr>
        <p:spPr>
          <a:xfrm>
            <a:off x="6422066" y="3298991"/>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12 month</a:t>
            </a:r>
            <a:endParaRPr sz="1400" b="0" i="0" u="none" strike="noStrike" cap="none">
              <a:solidFill>
                <a:srgbClr val="000000"/>
              </a:solidFill>
              <a:latin typeface="Arial"/>
              <a:ea typeface="Arial"/>
              <a:cs typeface="Arial"/>
              <a:sym typeface="Arial"/>
            </a:endParaRPr>
          </a:p>
        </p:txBody>
      </p:sp>
      <p:sp>
        <p:nvSpPr>
          <p:cNvPr id="298" name="Google Shape;298;p18"/>
          <p:cNvSpPr/>
          <p:nvPr/>
        </p:nvSpPr>
        <p:spPr>
          <a:xfrm>
            <a:off x="6422066" y="4641530"/>
            <a:ext cx="2360427" cy="111902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18 months</a:t>
            </a:r>
            <a:endParaRPr sz="1400" b="0" i="0" u="none" strike="noStrike" cap="none">
              <a:solidFill>
                <a:srgbClr val="000000"/>
              </a:solidFill>
              <a:latin typeface="Arial"/>
              <a:ea typeface="Arial"/>
              <a:cs typeface="Arial"/>
              <a:sym typeface="Arial"/>
            </a:endParaRPr>
          </a:p>
        </p:txBody>
      </p:sp>
      <p:sp>
        <p:nvSpPr>
          <p:cNvPr id="299" name="Google Shape;299;p18"/>
          <p:cNvSpPr/>
          <p:nvPr/>
        </p:nvSpPr>
        <p:spPr>
          <a:xfrm>
            <a:off x="1258761" y="6020765"/>
            <a:ext cx="6945453" cy="754912"/>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Placement Stability Meeting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(When Placement Stability is threatened)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13</a:t>
            </a:fld>
            <a:endParaRPr/>
          </a:p>
        </p:txBody>
      </p:sp>
      <p:sp>
        <p:nvSpPr>
          <p:cNvPr id="306" name="Google Shape;306;p19"/>
          <p:cNvSpPr txBox="1">
            <a:spLocks noGrp="1"/>
          </p:cNvSpPr>
          <p:nvPr>
            <p:ph type="title"/>
          </p:nvPr>
        </p:nvSpPr>
        <p:spPr>
          <a:xfrm>
            <a:off x="469338" y="453154"/>
            <a:ext cx="8213416" cy="12866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COURT HEARINGS</a:t>
            </a:r>
            <a:endParaRPr/>
          </a:p>
        </p:txBody>
      </p:sp>
      <p:sp>
        <p:nvSpPr>
          <p:cNvPr id="307" name="Google Shape;307;p19"/>
          <p:cNvSpPr/>
          <p:nvPr/>
        </p:nvSpPr>
        <p:spPr>
          <a:xfrm>
            <a:off x="469338" y="1941991"/>
            <a:ext cx="2466754" cy="1463086"/>
          </a:xfrm>
          <a:prstGeom prst="rect">
            <a:avLst/>
          </a:prstGeom>
          <a:gradFill>
            <a:gsLst>
              <a:gs pos="0">
                <a:schemeClr val="accent2"/>
              </a:gs>
              <a:gs pos="90000">
                <a:schemeClr val="accent2"/>
              </a:gs>
              <a:gs pos="100000">
                <a:srgbClr val="B24A47"/>
              </a:gs>
            </a:gsLst>
            <a:path path="circle">
              <a:fillToRect l="50000" t="50000" r="50000" b="50000"/>
            </a:path>
            <a:tileRect/>
          </a:gradFill>
          <a:ln w="10000" cap="flat" cmpd="sng">
            <a:solidFill>
              <a:schemeClr val="accent2"/>
            </a:solidFill>
            <a:prstDash val="solid"/>
            <a:round/>
            <a:headEnd type="none" w="sm" len="sm"/>
            <a:tailEnd type="none" w="sm" len="sm"/>
          </a:ln>
          <a:effectLst>
            <a:outerShdw blurRad="31750" dist="25400" dir="5400000"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Protective Custody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Arial"/>
                <a:ea typeface="Arial"/>
                <a:cs typeface="Arial"/>
                <a:sym typeface="Arial"/>
              </a:rPr>
              <a:t>72 hours</a:t>
            </a:r>
            <a:endParaRPr sz="1400" b="0" i="0" u="none" strike="noStrike" cap="none">
              <a:solidFill>
                <a:srgbClr val="000000"/>
              </a:solidFill>
              <a:latin typeface="Arial"/>
              <a:ea typeface="Arial"/>
              <a:cs typeface="Arial"/>
              <a:sym typeface="Arial"/>
            </a:endParaRPr>
          </a:p>
        </p:txBody>
      </p:sp>
      <p:sp>
        <p:nvSpPr>
          <p:cNvPr id="308" name="Google Shape;308;p19"/>
          <p:cNvSpPr/>
          <p:nvPr/>
        </p:nvSpPr>
        <p:spPr>
          <a:xfrm>
            <a:off x="3048752" y="5539561"/>
            <a:ext cx="2677677" cy="1195052"/>
          </a:xfrm>
          <a:prstGeom prst="rect">
            <a:avLst/>
          </a:prstGeom>
          <a:gradFill>
            <a:gsLst>
              <a:gs pos="0">
                <a:schemeClr val="accent4"/>
              </a:gs>
              <a:gs pos="90000">
                <a:schemeClr val="accent4"/>
              </a:gs>
              <a:gs pos="100000">
                <a:srgbClr val="765C96"/>
              </a:gs>
            </a:gsLst>
            <a:path path="circle">
              <a:fillToRect l="50000" t="50000" r="50000" b="50000"/>
            </a:path>
            <a:tileRect/>
          </a:gradFill>
          <a:ln w="10000" cap="flat" cmpd="sng">
            <a:solidFill>
              <a:schemeClr val="accent4"/>
            </a:solidFill>
            <a:prstDash val="solid"/>
            <a:round/>
            <a:headEnd type="none" w="sm" len="sm"/>
            <a:tailEnd type="none" w="sm" len="sm"/>
          </a:ln>
          <a:effectLst>
            <a:outerShdw blurRad="31750" dist="25400" dir="5400000"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Permanency Hearing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Arial"/>
                <a:ea typeface="Arial"/>
                <a:cs typeface="Arial"/>
                <a:sym typeface="Arial"/>
              </a:rPr>
              <a:t>Within 12 months</a:t>
            </a:r>
            <a:endParaRPr sz="1400" b="0" i="0" u="none" strike="noStrike" cap="none">
              <a:solidFill>
                <a:srgbClr val="000000"/>
              </a:solidFill>
              <a:latin typeface="Arial"/>
              <a:ea typeface="Arial"/>
              <a:cs typeface="Arial"/>
              <a:sym typeface="Arial"/>
            </a:endParaRPr>
          </a:p>
        </p:txBody>
      </p:sp>
      <p:sp>
        <p:nvSpPr>
          <p:cNvPr id="309" name="Google Shape;309;p19"/>
          <p:cNvSpPr/>
          <p:nvPr/>
        </p:nvSpPr>
        <p:spPr>
          <a:xfrm>
            <a:off x="525669" y="4153120"/>
            <a:ext cx="2466754" cy="1354544"/>
          </a:xfrm>
          <a:prstGeom prst="rect">
            <a:avLst/>
          </a:prstGeom>
          <a:gradFill>
            <a:gsLst>
              <a:gs pos="0">
                <a:schemeClr val="accent3"/>
              </a:gs>
              <a:gs pos="90000">
                <a:schemeClr val="accent3"/>
              </a:gs>
              <a:gs pos="100000">
                <a:srgbClr val="8FAD52"/>
              </a:gs>
            </a:gsLst>
            <a:path path="circle">
              <a:fillToRect l="50000" t="50000" r="50000" b="50000"/>
            </a:path>
            <a:tileRect/>
          </a:gradFill>
          <a:ln w="10000" cap="flat" cmpd="sng">
            <a:solidFill>
              <a:schemeClr val="accent3"/>
            </a:solidFill>
            <a:prstDash val="solid"/>
            <a:round/>
            <a:headEnd type="none" w="sm" len="sm"/>
            <a:tailEnd type="none" w="sm" len="sm"/>
          </a:ln>
          <a:effectLst>
            <a:outerShdw blurRad="31750" dist="25400" dir="5400000"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Dispositional Review Hearing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Arial"/>
                <a:ea typeface="Arial"/>
                <a:cs typeface="Arial"/>
                <a:sym typeface="Arial"/>
              </a:rPr>
              <a:t>90 days later</a:t>
            </a:r>
            <a:endParaRPr sz="1400" b="0" i="0" u="none" strike="noStrike" cap="none">
              <a:solidFill>
                <a:srgbClr val="000000"/>
              </a:solidFill>
              <a:latin typeface="Arial"/>
              <a:ea typeface="Arial"/>
              <a:cs typeface="Arial"/>
              <a:sym typeface="Arial"/>
            </a:endParaRPr>
          </a:p>
        </p:txBody>
      </p:sp>
      <p:sp>
        <p:nvSpPr>
          <p:cNvPr id="310" name="Google Shape;310;p19"/>
          <p:cNvSpPr/>
          <p:nvPr/>
        </p:nvSpPr>
        <p:spPr>
          <a:xfrm>
            <a:off x="5628169" y="4179003"/>
            <a:ext cx="2466754" cy="1328661"/>
          </a:xfrm>
          <a:prstGeom prst="rect">
            <a:avLst/>
          </a:prstGeom>
          <a:gradFill>
            <a:gsLst>
              <a:gs pos="0">
                <a:schemeClr val="accent6"/>
              </a:gs>
              <a:gs pos="90000">
                <a:schemeClr val="accent6"/>
              </a:gs>
              <a:gs pos="100000">
                <a:srgbClr val="E58B41"/>
              </a:gs>
            </a:gsLst>
            <a:path path="circle">
              <a:fillToRect l="50000" t="50000" r="50000" b="50000"/>
            </a:path>
            <a:tileRect/>
          </a:gradFill>
          <a:ln w="10000" cap="flat" cmpd="sng">
            <a:solidFill>
              <a:schemeClr val="accent6"/>
            </a:solidFill>
            <a:prstDash val="solid"/>
            <a:round/>
            <a:headEnd type="none" w="sm" len="sm"/>
            <a:tailEnd type="none" w="sm" len="sm"/>
          </a:ln>
          <a:effectLst>
            <a:outerShdw blurRad="31750" dist="25400" dir="5400000"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Dispositional Hearing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Arial"/>
                <a:ea typeface="Arial"/>
                <a:cs typeface="Arial"/>
                <a:sym typeface="Arial"/>
              </a:rPr>
              <a:t>90 days</a:t>
            </a:r>
            <a:endParaRPr sz="1400" b="0" i="0" u="none" strike="noStrike" cap="none">
              <a:solidFill>
                <a:srgbClr val="000000"/>
              </a:solidFill>
              <a:latin typeface="Arial"/>
              <a:ea typeface="Arial"/>
              <a:cs typeface="Arial"/>
              <a:sym typeface="Arial"/>
            </a:endParaRPr>
          </a:p>
        </p:txBody>
      </p:sp>
      <p:sp>
        <p:nvSpPr>
          <p:cNvPr id="311" name="Google Shape;311;p19"/>
          <p:cNvSpPr/>
          <p:nvPr/>
        </p:nvSpPr>
        <p:spPr>
          <a:xfrm>
            <a:off x="5628169" y="1941991"/>
            <a:ext cx="2466754" cy="1447137"/>
          </a:xfrm>
          <a:prstGeom prst="rect">
            <a:avLst/>
          </a:prstGeom>
          <a:gradFill>
            <a:gsLst>
              <a:gs pos="0">
                <a:schemeClr val="accent6"/>
              </a:gs>
              <a:gs pos="90000">
                <a:schemeClr val="accent6"/>
              </a:gs>
              <a:gs pos="100000">
                <a:srgbClr val="E58B41"/>
              </a:gs>
            </a:gsLst>
            <a:path path="circle">
              <a:fillToRect l="50000" t="50000" r="50000" b="50000"/>
            </a:path>
            <a:tileRect/>
          </a:gradFill>
          <a:ln w="10000" cap="flat" cmpd="sng">
            <a:solidFill>
              <a:schemeClr val="accent6"/>
            </a:solidFill>
            <a:prstDash val="solid"/>
            <a:round/>
            <a:headEnd type="none" w="sm" len="sm"/>
            <a:tailEnd type="none" w="sm" len="sm"/>
          </a:ln>
          <a:effectLst>
            <a:outerShdw blurRad="31750" dist="25400" dir="5400000"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Adjudication Hearing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Arial"/>
                <a:ea typeface="Arial"/>
                <a:cs typeface="Arial"/>
                <a:sym typeface="Arial"/>
              </a:rPr>
              <a:t>30-60 days</a:t>
            </a:r>
            <a:endParaRPr sz="1400" b="0" i="0" u="none" strike="noStrike" cap="none">
              <a:solidFill>
                <a:srgbClr val="000000"/>
              </a:solidFill>
              <a:latin typeface="Arial"/>
              <a:ea typeface="Arial"/>
              <a:cs typeface="Arial"/>
              <a:sym typeface="Arial"/>
            </a:endParaRPr>
          </a:p>
        </p:txBody>
      </p:sp>
      <p:sp>
        <p:nvSpPr>
          <p:cNvPr id="312" name="Google Shape;312;p19"/>
          <p:cNvSpPr/>
          <p:nvPr/>
        </p:nvSpPr>
        <p:spPr>
          <a:xfrm>
            <a:off x="3048754" y="2640419"/>
            <a:ext cx="2466754" cy="63795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3" name="Google Shape;313;p19"/>
          <p:cNvSpPr/>
          <p:nvPr/>
        </p:nvSpPr>
        <p:spPr>
          <a:xfrm>
            <a:off x="6636668" y="3464442"/>
            <a:ext cx="449756" cy="639247"/>
          </a:xfrm>
          <a:prstGeom prst="down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19"/>
          <p:cNvSpPr/>
          <p:nvPr/>
        </p:nvSpPr>
        <p:spPr>
          <a:xfrm rot="10800000">
            <a:off x="3048754" y="4213039"/>
            <a:ext cx="2466754" cy="67162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5" name="Google Shape;315;p19"/>
          <p:cNvSpPr/>
          <p:nvPr/>
        </p:nvSpPr>
        <p:spPr>
          <a:xfrm rot="10800000" flipH="1">
            <a:off x="1701209" y="5594905"/>
            <a:ext cx="1234883" cy="1131097"/>
          </a:xfrm>
          <a:prstGeom prst="bentArrow">
            <a:avLst>
              <a:gd name="adj1" fmla="val 26880"/>
              <a:gd name="adj2" fmla="val 26010"/>
              <a:gd name="adj3" fmla="val 25000"/>
              <a:gd name="adj4" fmla="val 51831"/>
            </a:avLst>
          </a:prstGeom>
          <a:solidFill>
            <a:schemeClr val="dk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612588" y="1852706"/>
            <a:ext cx="3459080" cy="33468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100"/>
              <a:buFont typeface="Arial Rounded"/>
              <a:buNone/>
            </a:pPr>
            <a:r>
              <a:rPr lang="en-US"/>
              <a:t>COURT ETIQUETTE, </a:t>
            </a:r>
            <a:br>
              <a:rPr lang="en-US"/>
            </a:br>
            <a:r>
              <a:rPr lang="en-US"/>
              <a:t>EXPECTATIONS </a:t>
            </a:r>
            <a:endParaRPr/>
          </a:p>
        </p:txBody>
      </p:sp>
      <p:pic>
        <p:nvPicPr>
          <p:cNvPr id="322" name="Google Shape;322;p20"/>
          <p:cNvPicPr preferRelativeResize="0">
            <a:picLocks noGrp="1"/>
          </p:cNvPicPr>
          <p:nvPr>
            <p:ph type="body" idx="1"/>
          </p:nvPr>
        </p:nvPicPr>
        <p:blipFill rotWithShape="1">
          <a:blip r:embed="rId3">
            <a:alphaModFix/>
          </a:blip>
          <a:srcRect/>
          <a:stretch/>
        </p:blipFill>
        <p:spPr>
          <a:xfrm>
            <a:off x="3895591" y="417281"/>
            <a:ext cx="5248409" cy="2948939"/>
          </a:xfrm>
          <a:prstGeom prst="rect">
            <a:avLst/>
          </a:prstGeom>
          <a:noFill/>
          <a:ln>
            <a:noFill/>
          </a:ln>
        </p:spPr>
      </p:pic>
      <p:sp>
        <p:nvSpPr>
          <p:cNvPr id="323" name="Google Shape;323;p20"/>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14</a:t>
            </a:fld>
            <a:endParaRPr/>
          </a:p>
        </p:txBody>
      </p:sp>
      <p:sp>
        <p:nvSpPr>
          <p:cNvPr id="324" name="Google Shape;324;p20"/>
          <p:cNvSpPr txBox="1"/>
          <p:nvPr/>
        </p:nvSpPr>
        <p:spPr>
          <a:xfrm>
            <a:off x="5072332" y="4065771"/>
            <a:ext cx="345908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Business casual is the appropriate attire. </a:t>
            </a:r>
            <a:endParaRPr sz="1400" b="0" i="0" u="none" strike="noStrike" cap="none">
              <a:solidFill>
                <a:srgbClr val="000000"/>
              </a:solidFill>
              <a:latin typeface="Arial"/>
              <a:ea typeface="Arial"/>
              <a:cs typeface="Arial"/>
              <a:sym typeface="Arial"/>
            </a:endParaRPr>
          </a:p>
        </p:txBody>
      </p:sp>
      <p:sp>
        <p:nvSpPr>
          <p:cNvPr id="325" name="Google Shape;325;p20"/>
          <p:cNvSpPr/>
          <p:nvPr/>
        </p:nvSpPr>
        <p:spPr>
          <a:xfrm>
            <a:off x="-310242" y="5790259"/>
            <a:ext cx="9846128" cy="1067741"/>
          </a:xfrm>
          <a:prstGeom prst="roundRect">
            <a:avLst>
              <a:gd name="adj" fmla="val 16667"/>
            </a:avLst>
          </a:prstGeom>
          <a:solidFill>
            <a:srgbClr val="D34E23"/>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6" name="Google Shape;326;p20"/>
          <p:cNvSpPr txBox="1"/>
          <p:nvPr/>
        </p:nvSpPr>
        <p:spPr>
          <a:xfrm>
            <a:off x="-85648" y="6027943"/>
            <a:ext cx="9229648" cy="9848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Roboto Slab"/>
                <a:ea typeface="Roboto Slab"/>
                <a:cs typeface="Roboto Slab"/>
                <a:sym typeface="Roboto Slab"/>
              </a:rPr>
              <a:t>Caregiver Court Information Form: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Roboto Slab"/>
                <a:ea typeface="Roboto Slab"/>
                <a:cs typeface="Roboto Slab"/>
                <a:sym typeface="Roboto Slab"/>
              </a:rPr>
              <a:t>https://dss.mo.gov/cd/foster-care/information-for-foster-parents.htm </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title" idx="4294967295"/>
          </p:nvPr>
        </p:nvSpPr>
        <p:spPr>
          <a:xfrm>
            <a:off x="1185617" y="3875558"/>
            <a:ext cx="7095402"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 4:</a:t>
            </a:r>
            <a:br>
              <a:rPr lang="en-US" sz="4800" b="1" i="0" u="none" strike="noStrike" cap="none">
                <a:solidFill>
                  <a:schemeClr val="lt1"/>
                </a:solidFill>
                <a:latin typeface="Arial Rounded"/>
                <a:ea typeface="Arial Rounded"/>
                <a:cs typeface="Arial Rounded"/>
                <a:sym typeface="Arial Rounded"/>
              </a:rPr>
            </a:br>
            <a:br>
              <a:rPr lang="en-US" sz="4800" b="1" i="0" u="none" strike="noStrike" cap="none">
                <a:solidFill>
                  <a:schemeClr val="lt1"/>
                </a:solidFill>
                <a:latin typeface="Arial Rounded"/>
                <a:ea typeface="Arial Rounded"/>
                <a:cs typeface="Arial Rounded"/>
                <a:sym typeface="Arial Rounded"/>
              </a:rPr>
            </a:br>
            <a:r>
              <a:rPr lang="en-US" sz="4800" b="1" i="0" u="none" strike="noStrike" cap="none">
                <a:solidFill>
                  <a:schemeClr val="lt1"/>
                </a:solidFill>
                <a:latin typeface="Arial Rounded"/>
                <a:ea typeface="Arial Rounded"/>
                <a:cs typeface="Arial Rounded"/>
                <a:sym typeface="Arial Rounded"/>
              </a:rPr>
              <a:t>FOSTER PLACEMENTS</a:t>
            </a:r>
            <a:endParaRPr sz="4800" b="1" i="0" u="none" strike="noStrike" cap="none">
              <a:solidFill>
                <a:schemeClr val="lt1"/>
              </a:solidFill>
              <a:latin typeface="Arial Rounded"/>
              <a:ea typeface="Arial Rounded"/>
              <a:cs typeface="Arial Rounded"/>
              <a:sym typeface="Arial Rounded"/>
            </a:endParaRPr>
          </a:p>
        </p:txBody>
      </p:sp>
      <p:sp>
        <p:nvSpPr>
          <p:cNvPr id="333" name="Google Shape;333;p22"/>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15</a:t>
            </a:fld>
            <a:endParaRPr/>
          </a:p>
        </p:txBody>
      </p:sp>
      <p:sp>
        <p:nvSpPr>
          <p:cNvPr id="334" name="Google Shape;334;p22"/>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4"/>
          <p:cNvSpPr txBox="1">
            <a:spLocks noGrp="1"/>
          </p:cNvSpPr>
          <p:nvPr>
            <p:ph type="body" idx="1"/>
          </p:nvPr>
        </p:nvSpPr>
        <p:spPr>
          <a:xfrm>
            <a:off x="0" y="1849564"/>
            <a:ext cx="5027762" cy="485315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p>
            <a:pPr marL="34288" lvl="0" indent="0" algn="l" rtl="0">
              <a:lnSpc>
                <a:spcPct val="100000"/>
              </a:lnSpc>
              <a:spcBef>
                <a:spcPts val="0"/>
              </a:spcBef>
              <a:spcAft>
                <a:spcPts val="0"/>
              </a:spcAft>
              <a:buSzPts val="2100"/>
              <a:buNone/>
            </a:pPr>
            <a:r>
              <a:rPr lang="en-US" b="1" u="sng"/>
              <a:t>Locate Services:</a:t>
            </a:r>
            <a:endParaRPr/>
          </a:p>
          <a:p>
            <a:pPr marL="34288" lvl="0" indent="0" algn="l" rtl="0">
              <a:lnSpc>
                <a:spcPct val="100000"/>
              </a:lnSpc>
              <a:spcBef>
                <a:spcPts val="420"/>
              </a:spcBef>
              <a:spcAft>
                <a:spcPts val="0"/>
              </a:spcAft>
              <a:buSzPts val="2100"/>
              <a:buNone/>
            </a:pPr>
            <a:endParaRPr b="1"/>
          </a:p>
          <a:p>
            <a:pPr marL="205730" lvl="0" indent="-171442" algn="l" rtl="0">
              <a:lnSpc>
                <a:spcPct val="100000"/>
              </a:lnSpc>
              <a:spcBef>
                <a:spcPts val="420"/>
              </a:spcBef>
              <a:spcAft>
                <a:spcPts val="0"/>
              </a:spcAft>
              <a:buClr>
                <a:srgbClr val="D34E23"/>
              </a:buClr>
              <a:buSzPts val="2100"/>
              <a:buFont typeface="Noto Sans Symbols"/>
              <a:buChar char="❑"/>
            </a:pPr>
            <a:r>
              <a:rPr lang="en-US"/>
              <a:t>Childcare</a:t>
            </a:r>
            <a:endParaRPr/>
          </a:p>
          <a:p>
            <a:pPr marL="34288" lvl="0" indent="0" algn="l" rtl="0">
              <a:lnSpc>
                <a:spcPct val="100000"/>
              </a:lnSpc>
              <a:spcBef>
                <a:spcPts val="420"/>
              </a:spcBef>
              <a:spcAft>
                <a:spcPts val="0"/>
              </a:spcAft>
              <a:buSzPts val="2100"/>
              <a:buNone/>
            </a:pPr>
            <a:r>
              <a:rPr lang="en-US"/>
              <a:t>(</a:t>
            </a:r>
            <a:r>
              <a:rPr lang="en-US" u="sng">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https://childcare.mo.gov/s/parent-landing</a:t>
            </a:r>
            <a:r>
              <a:rPr lang="en-US" u="sng">
                <a:solidFill>
                  <a:schemeClr val="dk1"/>
                </a:solidFill>
                <a:latin typeface="Calibri"/>
                <a:ea typeface="Calibri"/>
                <a:cs typeface="Calibri"/>
                <a:sym typeface="Calibri"/>
              </a:rPr>
              <a:t>)</a:t>
            </a:r>
            <a:endParaRPr>
              <a:solidFill>
                <a:schemeClr val="dk1"/>
              </a:solidFill>
            </a:endParaRPr>
          </a:p>
          <a:p>
            <a:pPr marL="205730" lvl="0" indent="-171442" algn="l" rtl="0">
              <a:lnSpc>
                <a:spcPct val="100000"/>
              </a:lnSpc>
              <a:spcBef>
                <a:spcPts val="420"/>
              </a:spcBef>
              <a:spcAft>
                <a:spcPts val="0"/>
              </a:spcAft>
              <a:buClr>
                <a:srgbClr val="D34E23"/>
              </a:buClr>
              <a:buSzPts val="2100"/>
              <a:buFont typeface="Noto Sans Symbols"/>
              <a:buChar char="❑"/>
            </a:pPr>
            <a:r>
              <a:rPr lang="en-US"/>
              <a:t>School district services</a:t>
            </a:r>
            <a:endParaRPr/>
          </a:p>
          <a:p>
            <a:pPr marL="34288" lvl="0" indent="0" algn="l" rtl="0">
              <a:lnSpc>
                <a:spcPct val="100000"/>
              </a:lnSpc>
              <a:spcBef>
                <a:spcPts val="420"/>
              </a:spcBef>
              <a:spcAft>
                <a:spcPts val="0"/>
              </a:spcAft>
              <a:buSzPts val="2100"/>
              <a:buNone/>
            </a:pPr>
            <a:r>
              <a:rPr lang="en-US"/>
              <a:t>    (birth – 12</a:t>
            </a:r>
            <a:r>
              <a:rPr lang="en-US" baseline="30000"/>
              <a:t>th</a:t>
            </a:r>
            <a:r>
              <a:rPr lang="en-US"/>
              <a:t> grade)</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Pediatrician, Dentist, Optometrist, Therapist, Other Doctors and Mental Health Providers</a:t>
            </a:r>
            <a:endParaRPr/>
          </a:p>
          <a:p>
            <a:pPr marL="34288" lvl="0" indent="0" algn="l" rtl="0">
              <a:lnSpc>
                <a:spcPct val="100000"/>
              </a:lnSpc>
              <a:spcBef>
                <a:spcPts val="420"/>
              </a:spcBef>
              <a:spcAft>
                <a:spcPts val="0"/>
              </a:spcAft>
              <a:buSzPts val="2100"/>
              <a:buNone/>
            </a:pPr>
            <a:r>
              <a:rPr lang="en-US"/>
              <a:t>(</a:t>
            </a:r>
            <a:r>
              <a:rPr lang="en-US" u="sng">
                <a:solidFill>
                  <a:schemeClr val="hlink"/>
                </a:solidFill>
                <a:hlinkClick r:id="rId4"/>
              </a:rPr>
              <a:t>https://findaprovider.homestatehealth.com/location</a:t>
            </a:r>
            <a:r>
              <a:rPr lang="en-US"/>
              <a:t>) </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Hair care services</a:t>
            </a:r>
            <a:endParaRPr/>
          </a:p>
          <a:p>
            <a:pPr marL="34288" lvl="0" indent="0" algn="l" rtl="0">
              <a:lnSpc>
                <a:spcPct val="100000"/>
              </a:lnSpc>
              <a:spcBef>
                <a:spcPts val="420"/>
              </a:spcBef>
              <a:spcAft>
                <a:spcPts val="0"/>
              </a:spcAft>
              <a:buSzPts val="2100"/>
              <a:buNone/>
            </a:pPr>
            <a:endParaRPr/>
          </a:p>
        </p:txBody>
      </p:sp>
      <p:sp>
        <p:nvSpPr>
          <p:cNvPr id="341" name="Google Shape;341;p24"/>
          <p:cNvSpPr txBox="1">
            <a:spLocks noGrp="1"/>
          </p:cNvSpPr>
          <p:nvPr>
            <p:ph type="body" idx="2"/>
          </p:nvPr>
        </p:nvSpPr>
        <p:spPr>
          <a:xfrm>
            <a:off x="5119202" y="1899883"/>
            <a:ext cx="4139098" cy="485315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p>
            <a:pPr marL="34288" lvl="0" indent="0" algn="l" rtl="0">
              <a:lnSpc>
                <a:spcPct val="100000"/>
              </a:lnSpc>
              <a:spcBef>
                <a:spcPts val="0"/>
              </a:spcBef>
              <a:spcAft>
                <a:spcPts val="0"/>
              </a:spcAft>
              <a:buSzPts val="2100"/>
              <a:buNone/>
            </a:pPr>
            <a:r>
              <a:rPr lang="en-US" b="1" u="sng"/>
              <a:t>Necessities: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Beds &amp; bedding</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Car seats</a:t>
            </a:r>
            <a:endParaRPr/>
          </a:p>
          <a:p>
            <a:pPr marL="205730" lvl="0" indent="-38092" algn="l" rtl="0">
              <a:lnSpc>
                <a:spcPct val="100000"/>
              </a:lnSpc>
              <a:spcBef>
                <a:spcPts val="420"/>
              </a:spcBef>
              <a:spcAft>
                <a:spcPts val="0"/>
              </a:spcAft>
              <a:buSzPts val="2100"/>
              <a:buFont typeface="Noto Sans Symbols"/>
              <a:buNone/>
            </a:pPr>
            <a:endParaRPr/>
          </a:p>
          <a:p>
            <a:pPr marL="34288" lvl="0" indent="0" algn="l" rtl="0">
              <a:lnSpc>
                <a:spcPct val="100000"/>
              </a:lnSpc>
              <a:spcBef>
                <a:spcPts val="420"/>
              </a:spcBef>
              <a:spcAft>
                <a:spcPts val="0"/>
              </a:spcAft>
              <a:buSzPts val="2100"/>
              <a:buNone/>
            </a:pPr>
            <a:r>
              <a:rPr lang="en-US" b="1" u="sng"/>
              <a:t>Acquire after accepting child:</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Clothes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Diapers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Formula/Food (specific needs)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Baby wipes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School supplies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Toys</a:t>
            </a:r>
            <a:endParaRPr/>
          </a:p>
          <a:p>
            <a:pPr marL="205730" lvl="0" indent="-171442" algn="l" rtl="0">
              <a:lnSpc>
                <a:spcPct val="100000"/>
              </a:lnSpc>
              <a:spcBef>
                <a:spcPts val="420"/>
              </a:spcBef>
              <a:spcAft>
                <a:spcPts val="0"/>
              </a:spcAft>
              <a:buClr>
                <a:srgbClr val="D34E23"/>
              </a:buClr>
              <a:buSzPts val="2100"/>
              <a:buFont typeface="Noto Sans Symbols"/>
              <a:buChar char="❑"/>
            </a:pPr>
            <a:r>
              <a:rPr lang="en-US"/>
              <a:t>Hygiene products</a:t>
            </a:r>
            <a:endParaRPr/>
          </a:p>
          <a:p>
            <a:pPr marL="205730" lvl="0" indent="-38092" algn="l" rtl="0">
              <a:lnSpc>
                <a:spcPct val="100000"/>
              </a:lnSpc>
              <a:spcBef>
                <a:spcPts val="420"/>
              </a:spcBef>
              <a:spcAft>
                <a:spcPts val="0"/>
              </a:spcAft>
              <a:buSzPts val="2100"/>
              <a:buFont typeface="Noto Sans Symbols"/>
              <a:buNone/>
            </a:pPr>
            <a:endParaRPr/>
          </a:p>
        </p:txBody>
      </p:sp>
      <p:sp>
        <p:nvSpPr>
          <p:cNvPr id="342" name="Google Shape;342;p24"/>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PREPARING FOR PLACEMENT</a:t>
            </a:r>
            <a:endParaRPr/>
          </a:p>
        </p:txBody>
      </p:sp>
      <p:sp>
        <p:nvSpPr>
          <p:cNvPr id="343" name="Google Shape;343;p24"/>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17</a:t>
            </a:fld>
            <a:endParaRPr/>
          </a:p>
        </p:txBody>
      </p:sp>
      <p:sp>
        <p:nvSpPr>
          <p:cNvPr id="350" name="Google Shape;350;p23"/>
          <p:cNvSpPr/>
          <p:nvPr/>
        </p:nvSpPr>
        <p:spPr>
          <a:xfrm>
            <a:off x="292155" y="1825916"/>
            <a:ext cx="8421497" cy="4876800"/>
          </a:xfrm>
          <a:prstGeom prst="triangle">
            <a:avLst>
              <a:gd name="adj" fmla="val 50000"/>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351" name="Google Shape;351;p23"/>
          <p:cNvSpPr/>
          <p:nvPr/>
        </p:nvSpPr>
        <p:spPr>
          <a:xfrm>
            <a:off x="323055" y="5682343"/>
            <a:ext cx="8359699" cy="1020373"/>
          </a:xfrm>
          <a:prstGeom prst="trapezoid">
            <a:avLst>
              <a:gd name="adj" fmla="val 84134"/>
            </a:avLst>
          </a:prstGeom>
          <a:solidFill>
            <a:srgbClr val="5F497A"/>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Traditional</a:t>
            </a:r>
            <a:endParaRPr sz="1400" b="0" i="0" u="none" strike="noStrike" cap="none">
              <a:solidFill>
                <a:srgbClr val="000000"/>
              </a:solidFill>
              <a:latin typeface="Arial"/>
              <a:ea typeface="Arial"/>
              <a:cs typeface="Arial"/>
              <a:sym typeface="Arial"/>
            </a:endParaRPr>
          </a:p>
        </p:txBody>
      </p:sp>
      <p:sp>
        <p:nvSpPr>
          <p:cNvPr id="352" name="Google Shape;352;p23"/>
          <p:cNvSpPr/>
          <p:nvPr/>
        </p:nvSpPr>
        <p:spPr>
          <a:xfrm>
            <a:off x="1186543" y="4569117"/>
            <a:ext cx="6596743" cy="1113226"/>
          </a:xfrm>
          <a:prstGeom prst="trapezoid">
            <a:avLst>
              <a:gd name="adj" fmla="val 84134"/>
            </a:avLst>
          </a:prstGeom>
          <a:solidFill>
            <a:srgbClr val="31859B"/>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Elevated Needs – Level A</a:t>
            </a:r>
            <a:endParaRPr sz="1400" b="0" i="0" u="none" strike="noStrike" cap="none">
              <a:solidFill>
                <a:srgbClr val="000000"/>
              </a:solidFill>
              <a:latin typeface="Arial"/>
              <a:ea typeface="Arial"/>
              <a:cs typeface="Arial"/>
              <a:sym typeface="Arial"/>
            </a:endParaRPr>
          </a:p>
        </p:txBody>
      </p:sp>
      <p:sp>
        <p:nvSpPr>
          <p:cNvPr id="353" name="Google Shape;353;p23"/>
          <p:cNvSpPr/>
          <p:nvPr/>
        </p:nvSpPr>
        <p:spPr>
          <a:xfrm>
            <a:off x="2198914" y="3429000"/>
            <a:ext cx="4637315" cy="1113226"/>
          </a:xfrm>
          <a:prstGeom prst="trapezoid">
            <a:avLst>
              <a:gd name="adj" fmla="val 84134"/>
            </a:avLst>
          </a:prstGeom>
          <a:solidFill>
            <a:srgbClr val="76923C"/>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Elevated Needs – Level B</a:t>
            </a:r>
            <a:endParaRPr sz="1400" b="0" i="0" u="none" strike="noStrike" cap="none">
              <a:solidFill>
                <a:srgbClr val="000000"/>
              </a:solidFill>
              <a:latin typeface="Arial"/>
              <a:ea typeface="Arial"/>
              <a:cs typeface="Arial"/>
              <a:sym typeface="Arial"/>
            </a:endParaRPr>
          </a:p>
        </p:txBody>
      </p:sp>
      <p:sp>
        <p:nvSpPr>
          <p:cNvPr id="354" name="Google Shape;354;p23"/>
          <p:cNvSpPr/>
          <p:nvPr/>
        </p:nvSpPr>
        <p:spPr>
          <a:xfrm>
            <a:off x="3124200" y="1825916"/>
            <a:ext cx="2797629" cy="1603084"/>
          </a:xfrm>
          <a:prstGeom prst="triangle">
            <a:avLst>
              <a:gd name="adj" fmla="val 50000"/>
            </a:avLst>
          </a:prstGeom>
          <a:solidFill>
            <a:srgbClr val="E36C09"/>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TFC</a:t>
            </a: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5" name="Google Shape;355;p23"/>
          <p:cNvSpPr/>
          <p:nvPr/>
        </p:nvSpPr>
        <p:spPr>
          <a:xfrm rot="10800000">
            <a:off x="261255" y="2397256"/>
            <a:ext cx="2832045" cy="1891231"/>
          </a:xfrm>
          <a:prstGeom prst="triangle">
            <a:avLst>
              <a:gd name="adj" fmla="val 50000"/>
            </a:avLst>
          </a:prstGeom>
          <a:solidFill>
            <a:srgbClr val="953734"/>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6" name="Google Shape;356;p23"/>
          <p:cNvSpPr/>
          <p:nvPr/>
        </p:nvSpPr>
        <p:spPr>
          <a:xfrm rot="10800000">
            <a:off x="6107828" y="2397256"/>
            <a:ext cx="2797629" cy="1891231"/>
          </a:xfrm>
          <a:prstGeom prst="triangle">
            <a:avLst>
              <a:gd name="adj" fmla="val 50000"/>
            </a:avLst>
          </a:prstGeom>
          <a:solidFill>
            <a:srgbClr val="953734"/>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57" name="Google Shape;357;p23"/>
          <p:cNvSpPr txBox="1"/>
          <p:nvPr/>
        </p:nvSpPr>
        <p:spPr>
          <a:xfrm>
            <a:off x="676672" y="2519234"/>
            <a:ext cx="199208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Emergency</a:t>
            </a:r>
            <a:endParaRPr sz="1400" b="0" i="0" u="none" strike="noStrike" cap="none">
              <a:solidFill>
                <a:srgbClr val="000000"/>
              </a:solidFill>
              <a:latin typeface="Arial"/>
              <a:ea typeface="Arial"/>
              <a:cs typeface="Arial"/>
              <a:sym typeface="Arial"/>
            </a:endParaRPr>
          </a:p>
        </p:txBody>
      </p:sp>
      <p:sp>
        <p:nvSpPr>
          <p:cNvPr id="358" name="Google Shape;358;p23"/>
          <p:cNvSpPr txBox="1"/>
          <p:nvPr/>
        </p:nvSpPr>
        <p:spPr>
          <a:xfrm>
            <a:off x="6576729" y="2544692"/>
            <a:ext cx="185969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Medical</a:t>
            </a:r>
            <a:endParaRPr sz="1400" b="0" i="0" u="none" strike="noStrike" cap="none">
              <a:solidFill>
                <a:srgbClr val="000000"/>
              </a:solidFill>
              <a:latin typeface="Arial"/>
              <a:ea typeface="Arial"/>
              <a:cs typeface="Arial"/>
              <a:sym typeface="Arial"/>
            </a:endParaRPr>
          </a:p>
        </p:txBody>
      </p:sp>
      <p:sp>
        <p:nvSpPr>
          <p:cNvPr id="359" name="Google Shape;359;p23"/>
          <p:cNvSpPr/>
          <p:nvPr/>
        </p:nvSpPr>
        <p:spPr>
          <a:xfrm>
            <a:off x="477672" y="0"/>
            <a:ext cx="8235980" cy="1085587"/>
          </a:xfrm>
          <a:prstGeom prst="rect">
            <a:avLst/>
          </a:prstGeom>
          <a:solidFill>
            <a:srgbClr val="82C6D3"/>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p23"/>
          <p:cNvSpPr/>
          <p:nvPr/>
        </p:nvSpPr>
        <p:spPr>
          <a:xfrm>
            <a:off x="477672" y="1003400"/>
            <a:ext cx="8288122" cy="795625"/>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p23"/>
          <p:cNvSpPr txBox="1">
            <a:spLocks noGrp="1"/>
          </p:cNvSpPr>
          <p:nvPr>
            <p:ph type="title"/>
          </p:nvPr>
        </p:nvSpPr>
        <p:spPr>
          <a:xfrm>
            <a:off x="465292" y="-145986"/>
            <a:ext cx="8213416" cy="12866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LEVELS OF CARE</a:t>
            </a:r>
            <a:endParaRPr/>
          </a:p>
        </p:txBody>
      </p:sp>
      <p:sp>
        <p:nvSpPr>
          <p:cNvPr id="362" name="Google Shape;362;p23"/>
          <p:cNvSpPr/>
          <p:nvPr/>
        </p:nvSpPr>
        <p:spPr>
          <a:xfrm>
            <a:off x="603243" y="1072240"/>
            <a:ext cx="8036979" cy="703548"/>
          </a:xfrm>
          <a:prstGeom prst="roundRect">
            <a:avLst>
              <a:gd name="adj" fmla="val 16667"/>
            </a:avLst>
          </a:prstGeom>
          <a:solidFill>
            <a:srgbClr val="FCC373"/>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p23"/>
          <p:cNvSpPr txBox="1"/>
          <p:nvPr/>
        </p:nvSpPr>
        <p:spPr>
          <a:xfrm>
            <a:off x="439221" y="858419"/>
            <a:ext cx="8213416" cy="10855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RESPITE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5"/>
          <p:cNvSpPr txBox="1">
            <a:spLocks noGrp="1"/>
          </p:cNvSpPr>
          <p:nvPr>
            <p:ph type="title"/>
          </p:nvPr>
        </p:nvSpPr>
        <p:spPr>
          <a:xfrm>
            <a:off x="736705" y="363870"/>
            <a:ext cx="3137647" cy="256008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FINDING PLACEMENT</a:t>
            </a:r>
            <a:endParaRPr/>
          </a:p>
        </p:txBody>
      </p:sp>
      <p:sp>
        <p:nvSpPr>
          <p:cNvPr id="370" name="Google Shape;370;p25"/>
          <p:cNvSpPr txBox="1">
            <a:spLocks noGrp="1"/>
          </p:cNvSpPr>
          <p:nvPr>
            <p:ph type="body" idx="1"/>
          </p:nvPr>
        </p:nvSpPr>
        <p:spPr>
          <a:xfrm>
            <a:off x="4872300" y="941295"/>
            <a:ext cx="3741279" cy="5109882"/>
          </a:xfrm>
          <a:prstGeom prst="rect">
            <a:avLst/>
          </a:prstGeom>
          <a:noFill/>
          <a:ln>
            <a:noFill/>
          </a:ln>
        </p:spPr>
        <p:txBody>
          <a:bodyPr spcFirstLastPara="1" wrap="square" lIns="91425" tIns="45700" rIns="91425" bIns="45700" anchor="t" anchorCtr="0">
            <a:normAutofit/>
          </a:bodyPr>
          <a:lstStyle/>
          <a:p>
            <a:pPr marL="205730" lvl="0" indent="-171442" algn="l" rtl="0">
              <a:lnSpc>
                <a:spcPct val="100000"/>
              </a:lnSpc>
              <a:spcBef>
                <a:spcPts val="0"/>
              </a:spcBef>
              <a:spcAft>
                <a:spcPts val="0"/>
              </a:spcAft>
              <a:buClr>
                <a:srgbClr val="D34E23"/>
              </a:buClr>
              <a:buSzPts val="2400"/>
              <a:buChar char="◼"/>
            </a:pPr>
            <a:r>
              <a:rPr lang="en-US" sz="2400"/>
              <a:t>Preferred procedure for your county</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Regularly check in with your Licensing Worker</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Provide respite for other foster families</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Network with other foster families</a:t>
            </a:r>
            <a:endParaRPr/>
          </a:p>
        </p:txBody>
      </p:sp>
      <p:sp>
        <p:nvSpPr>
          <p:cNvPr id="371" name="Google Shape;371;p2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18</a:t>
            </a:fld>
            <a:endParaRPr/>
          </a:p>
        </p:txBody>
      </p:sp>
      <p:pic>
        <p:nvPicPr>
          <p:cNvPr id="372" name="Google Shape;372;p25"/>
          <p:cNvPicPr preferRelativeResize="0"/>
          <p:nvPr/>
        </p:nvPicPr>
        <p:blipFill rotWithShape="1">
          <a:blip r:embed="rId3">
            <a:alphaModFix/>
          </a:blip>
          <a:srcRect/>
          <a:stretch/>
        </p:blipFill>
        <p:spPr>
          <a:xfrm>
            <a:off x="629646" y="2481757"/>
            <a:ext cx="3741279" cy="37412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6"/>
          <p:cNvSpPr txBox="1">
            <a:spLocks noGrp="1"/>
          </p:cNvSpPr>
          <p:nvPr>
            <p:ph type="title"/>
          </p:nvPr>
        </p:nvSpPr>
        <p:spPr>
          <a:xfrm>
            <a:off x="191386" y="1512464"/>
            <a:ext cx="4136065" cy="33468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100"/>
              <a:buFont typeface="Arial Rounded"/>
              <a:buNone/>
            </a:pPr>
            <a:r>
              <a:rPr lang="en-US"/>
              <a:t>PLACEMENT CONSIDERATIONS</a:t>
            </a:r>
            <a:endParaRPr/>
          </a:p>
        </p:txBody>
      </p:sp>
      <p:sp>
        <p:nvSpPr>
          <p:cNvPr id="379" name="Google Shape;379;p26"/>
          <p:cNvSpPr txBox="1">
            <a:spLocks noGrp="1"/>
          </p:cNvSpPr>
          <p:nvPr>
            <p:ph type="body" idx="1"/>
          </p:nvPr>
        </p:nvSpPr>
        <p:spPr>
          <a:xfrm>
            <a:off x="4893565" y="494727"/>
            <a:ext cx="4059049" cy="5824185"/>
          </a:xfrm>
          <a:prstGeom prst="rect">
            <a:avLst/>
          </a:prstGeom>
          <a:noFill/>
          <a:ln>
            <a:noFill/>
          </a:ln>
        </p:spPr>
        <p:txBody>
          <a:bodyPr spcFirstLastPara="1" wrap="square" lIns="91425" tIns="45700" rIns="91425" bIns="45700" anchor="t" anchorCtr="0">
            <a:normAutofit/>
          </a:bodyPr>
          <a:lstStyle/>
          <a:p>
            <a:pPr marL="205730" lvl="0" indent="-171442" algn="l" rtl="0">
              <a:lnSpc>
                <a:spcPct val="100000"/>
              </a:lnSpc>
              <a:spcBef>
                <a:spcPts val="0"/>
              </a:spcBef>
              <a:spcAft>
                <a:spcPts val="0"/>
              </a:spcAft>
              <a:buClr>
                <a:srgbClr val="D34E23"/>
              </a:buClr>
              <a:buSzPts val="2400"/>
              <a:buChar char="◼"/>
            </a:pPr>
            <a:r>
              <a:rPr lang="en-US" sz="2400"/>
              <a:t>Licensing limits </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Family composition</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Lifestyle</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Logistics </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Work schedule</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Childcare Availability</a:t>
            </a:r>
            <a:endParaRPr/>
          </a:p>
          <a:p>
            <a:pPr marL="205730" lvl="0" indent="-19042" algn="l" rtl="0">
              <a:lnSpc>
                <a:spcPct val="100000"/>
              </a:lnSpc>
              <a:spcBef>
                <a:spcPts val="480"/>
              </a:spcBef>
              <a:spcAft>
                <a:spcPts val="0"/>
              </a:spcAft>
              <a:buSzPts val="2400"/>
              <a:buNone/>
            </a:pPr>
            <a:endParaRPr sz="2400"/>
          </a:p>
          <a:p>
            <a:pPr marL="205730" lvl="0" indent="-171442" algn="l" rtl="0">
              <a:lnSpc>
                <a:spcPct val="100000"/>
              </a:lnSpc>
              <a:spcBef>
                <a:spcPts val="480"/>
              </a:spcBef>
              <a:spcAft>
                <a:spcPts val="0"/>
              </a:spcAft>
              <a:buClr>
                <a:srgbClr val="D34E23"/>
              </a:buClr>
              <a:buSzPts val="2400"/>
              <a:buChar char="◼"/>
            </a:pPr>
            <a:r>
              <a:rPr lang="en-US" sz="2400"/>
              <a:t>Cultural competency</a:t>
            </a:r>
            <a:endParaRPr/>
          </a:p>
          <a:p>
            <a:pPr marL="205730" lvl="0" indent="-19042" algn="l" rtl="0">
              <a:lnSpc>
                <a:spcPct val="100000"/>
              </a:lnSpc>
              <a:spcBef>
                <a:spcPts val="480"/>
              </a:spcBef>
              <a:spcAft>
                <a:spcPts val="0"/>
              </a:spcAft>
              <a:buSzPts val="2400"/>
              <a:buNone/>
            </a:pPr>
            <a:endParaRPr sz="2400"/>
          </a:p>
        </p:txBody>
      </p:sp>
      <p:sp>
        <p:nvSpPr>
          <p:cNvPr id="380" name="Google Shape;380;p2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idx="4294967295"/>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2000"/>
              <a:buFont typeface="Arial Rounded"/>
              <a:buNone/>
            </a:pPr>
            <a:r>
              <a:rPr lang="en-US"/>
              <a:t>NTDC COLOR WHEEL</a:t>
            </a:r>
            <a:endParaRPr/>
          </a:p>
        </p:txBody>
      </p:sp>
      <p:pic>
        <p:nvPicPr>
          <p:cNvPr id="168" name="Google Shape;168;p2"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p:cNvPicPr preferRelativeResize="0"/>
          <p:nvPr/>
        </p:nvPicPr>
        <p:blipFill rotWithShape="1">
          <a:blip r:embed="rId3">
            <a:alphaModFix/>
          </a:blip>
          <a:srcRect/>
          <a:stretch/>
        </p:blipFill>
        <p:spPr>
          <a:xfrm>
            <a:off x="637953" y="255182"/>
            <a:ext cx="8106599" cy="6201876"/>
          </a:xfrm>
          <a:prstGeom prst="rect">
            <a:avLst/>
          </a:prstGeom>
          <a:noFill/>
          <a:ln>
            <a:noFill/>
          </a:ln>
        </p:spPr>
      </p:pic>
      <p:sp>
        <p:nvSpPr>
          <p:cNvPr id="169" name="Google Shape;169;p2"/>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83614538c1_0_11"/>
          <p:cNvSpPr txBox="1">
            <a:spLocks noGrp="1"/>
          </p:cNvSpPr>
          <p:nvPr>
            <p:ph type="title"/>
          </p:nvPr>
        </p:nvSpPr>
        <p:spPr>
          <a:xfrm>
            <a:off x="821765" y="1778000"/>
            <a:ext cx="3137700" cy="334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F243E"/>
              </a:buClr>
              <a:buSzPts val="3100"/>
              <a:buFont typeface="Arial Rounded"/>
              <a:buNone/>
            </a:pPr>
            <a:r>
              <a:rPr lang="en-US"/>
              <a:t>PLACEMENT QUESTIONS</a:t>
            </a:r>
            <a:endParaRPr/>
          </a:p>
        </p:txBody>
      </p:sp>
      <p:sp>
        <p:nvSpPr>
          <p:cNvPr id="387" name="Google Shape;387;g283614538c1_0_11"/>
          <p:cNvSpPr txBox="1">
            <a:spLocks noGrp="1"/>
          </p:cNvSpPr>
          <p:nvPr>
            <p:ph type="sldNum" idx="12"/>
          </p:nvPr>
        </p:nvSpPr>
        <p:spPr>
          <a:xfrm>
            <a:off x="8744552" y="6457057"/>
            <a:ext cx="321900" cy="245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800"/>
              <a:buNone/>
            </a:pPr>
            <a:fld id="{00000000-1234-1234-1234-123412341234}" type="slidenum">
              <a:rPr lang="en-US"/>
              <a:t>20</a:t>
            </a:fld>
            <a:endParaRPr/>
          </a:p>
        </p:txBody>
      </p:sp>
      <p:sp>
        <p:nvSpPr>
          <p:cNvPr id="388" name="Google Shape;388;g283614538c1_0_11"/>
          <p:cNvSpPr txBox="1"/>
          <p:nvPr/>
        </p:nvSpPr>
        <p:spPr>
          <a:xfrm>
            <a:off x="4221275" y="1778000"/>
            <a:ext cx="4922700" cy="3617100"/>
          </a:xfrm>
          <a:prstGeom prst="rect">
            <a:avLst/>
          </a:prstGeom>
          <a:noFill/>
          <a:ln>
            <a:noFill/>
          </a:ln>
        </p:spPr>
        <p:txBody>
          <a:bodyPr spcFirstLastPara="1" wrap="square" lIns="91425" tIns="45700" rIns="91425" bIns="45700" anchor="t" anchorCtr="0">
            <a:spAutoFit/>
          </a:bodyPr>
          <a:lstStyle/>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Am I allowed to ask questions?</a:t>
            </a:r>
            <a:br>
              <a:rPr lang="en-US" sz="2200" b="0" i="0" u="none" strike="noStrike" cap="none">
                <a:solidFill>
                  <a:schemeClr val="dk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What if I say no? </a:t>
            </a:r>
            <a:br>
              <a:rPr lang="en-US" sz="2200" b="0" i="0" u="none" strike="noStrike" cap="none">
                <a:solidFill>
                  <a:schemeClr val="dk2"/>
                </a:solidFill>
                <a:latin typeface="Arial"/>
                <a:ea typeface="Arial"/>
                <a:cs typeface="Arial"/>
                <a:sym typeface="Arial"/>
              </a:rPr>
            </a:br>
            <a:r>
              <a:rPr lang="en-US" sz="2200" b="0" i="0" u="none" strike="noStrike" cap="none">
                <a:solidFill>
                  <a:schemeClr val="dk2"/>
                </a:solidFill>
                <a:latin typeface="Arial"/>
                <a:ea typeface="Arial"/>
                <a:cs typeface="Arial"/>
                <a:sym typeface="Arial"/>
              </a:rPr>
              <a:t>Will they ever call me again?</a:t>
            </a:r>
            <a:br>
              <a:rPr lang="en-US" sz="2200" b="0" i="0" u="none" strike="noStrike" cap="none">
                <a:solidFill>
                  <a:schemeClr val="dk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What are some things I should ask about?</a:t>
            </a:r>
            <a:br>
              <a:rPr lang="en-US" sz="2200" b="0" i="0" u="none" strike="noStrike" cap="none">
                <a:solidFill>
                  <a:schemeClr val="dk2"/>
                </a:solidFill>
                <a:latin typeface="Arial"/>
                <a:ea typeface="Arial"/>
                <a:cs typeface="Arial"/>
                <a:sym typeface="Arial"/>
              </a:rPr>
            </a:br>
            <a:endParaRPr sz="2200" b="0" i="0" u="none" strike="noStrike" cap="non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p:nvPr/>
        </p:nvSpPr>
        <p:spPr>
          <a:xfrm>
            <a:off x="4746816" y="2369063"/>
            <a:ext cx="3985065" cy="2378385"/>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31"/>
          <p:cNvSpPr/>
          <p:nvPr/>
        </p:nvSpPr>
        <p:spPr>
          <a:xfrm>
            <a:off x="309561" y="2386389"/>
            <a:ext cx="4040187" cy="4316327"/>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p31"/>
          <p:cNvSpPr txBox="1">
            <a:spLocks noGrp="1"/>
          </p:cNvSpPr>
          <p:nvPr>
            <p:ph type="body" idx="1"/>
          </p:nvPr>
        </p:nvSpPr>
        <p:spPr>
          <a:xfrm>
            <a:off x="309561" y="1587470"/>
            <a:ext cx="4040188" cy="63976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400"/>
              <a:buNone/>
            </a:pPr>
            <a:r>
              <a:rPr lang="en-US" sz="2400" b="1" u="sng"/>
              <a:t>Short-Term “To Do” List</a:t>
            </a:r>
            <a:endParaRPr/>
          </a:p>
        </p:txBody>
      </p:sp>
      <p:sp>
        <p:nvSpPr>
          <p:cNvPr id="397" name="Google Shape;397;p31"/>
          <p:cNvSpPr txBox="1">
            <a:spLocks noGrp="1"/>
          </p:cNvSpPr>
          <p:nvPr>
            <p:ph type="body" idx="2"/>
          </p:nvPr>
        </p:nvSpPr>
        <p:spPr>
          <a:xfrm>
            <a:off x="318834" y="2554751"/>
            <a:ext cx="4040188" cy="3687763"/>
          </a:xfrm>
          <a:prstGeom prst="rect">
            <a:avLst/>
          </a:prstGeom>
          <a:noFill/>
          <a:ln>
            <a:noFill/>
          </a:ln>
        </p:spPr>
        <p:txBody>
          <a:bodyPr spcFirstLastPara="1" wrap="square" lIns="91425" tIns="45700" rIns="91425" bIns="45700" anchor="t" anchorCtr="0">
            <a:noAutofit/>
          </a:bodyPr>
          <a:lstStyle/>
          <a:p>
            <a:pPr marL="205730" lvl="0" indent="-171442" algn="l" rtl="0">
              <a:lnSpc>
                <a:spcPct val="100000"/>
              </a:lnSpc>
              <a:spcBef>
                <a:spcPts val="0"/>
              </a:spcBef>
              <a:spcAft>
                <a:spcPts val="0"/>
              </a:spcAft>
              <a:buClr>
                <a:srgbClr val="D34E23"/>
              </a:buClr>
              <a:buSzPts val="2200"/>
              <a:buFont typeface="Noto Sans Symbols"/>
              <a:buChar char="❑"/>
            </a:pPr>
            <a:r>
              <a:rPr lang="en-US" sz="2200">
                <a:solidFill>
                  <a:schemeClr val="lt1"/>
                </a:solidFill>
              </a:rPr>
              <a:t>Medicaid authorization</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Placement Letter </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Team Introductions </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Contact information</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Initial Health Exam</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Full Screening</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Enroll in School </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Enroll in WIC</a:t>
            </a:r>
            <a:endParaRPr/>
          </a:p>
          <a:p>
            <a:pPr marL="205730" lvl="0" indent="-171442" algn="l" rtl="0">
              <a:lnSpc>
                <a:spcPct val="100000"/>
              </a:lnSpc>
              <a:spcBef>
                <a:spcPts val="440"/>
              </a:spcBef>
              <a:spcAft>
                <a:spcPts val="0"/>
              </a:spcAft>
              <a:buClr>
                <a:srgbClr val="D34E23"/>
              </a:buClr>
              <a:buSzPts val="2200"/>
              <a:buFont typeface="Noto Sans Symbols"/>
              <a:buChar char="❑"/>
            </a:pPr>
            <a:r>
              <a:rPr lang="en-US" sz="2200">
                <a:solidFill>
                  <a:schemeClr val="lt1"/>
                </a:solidFill>
              </a:rPr>
              <a:t>Clothing Voucher or Reimbursement</a:t>
            </a:r>
            <a:endParaRPr/>
          </a:p>
        </p:txBody>
      </p:sp>
      <p:sp>
        <p:nvSpPr>
          <p:cNvPr id="398" name="Google Shape;398;p31"/>
          <p:cNvSpPr txBox="1">
            <a:spLocks noGrp="1"/>
          </p:cNvSpPr>
          <p:nvPr>
            <p:ph type="body" idx="3"/>
          </p:nvPr>
        </p:nvSpPr>
        <p:spPr>
          <a:xfrm>
            <a:off x="4702777" y="1587470"/>
            <a:ext cx="4041775" cy="63976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400"/>
              <a:buNone/>
            </a:pPr>
            <a:r>
              <a:rPr lang="en-US" sz="2400" b="1" u="sng"/>
              <a:t>Long-Term “To Do” List</a:t>
            </a:r>
            <a:endParaRPr/>
          </a:p>
        </p:txBody>
      </p:sp>
      <p:sp>
        <p:nvSpPr>
          <p:cNvPr id="399" name="Google Shape;399;p31"/>
          <p:cNvSpPr txBox="1">
            <a:spLocks noGrp="1"/>
          </p:cNvSpPr>
          <p:nvPr>
            <p:ph type="body" idx="4"/>
          </p:nvPr>
        </p:nvSpPr>
        <p:spPr>
          <a:xfrm>
            <a:off x="4737542" y="2549296"/>
            <a:ext cx="4096897" cy="2339983"/>
          </a:xfrm>
          <a:prstGeom prst="rect">
            <a:avLst/>
          </a:prstGeom>
          <a:noFill/>
          <a:ln>
            <a:noFill/>
          </a:ln>
        </p:spPr>
        <p:txBody>
          <a:bodyPr spcFirstLastPara="1" wrap="square" lIns="91425" tIns="45700" rIns="91425" bIns="45700" anchor="t" anchorCtr="0">
            <a:noAutofit/>
          </a:bodyPr>
          <a:lstStyle/>
          <a:p>
            <a:pPr marL="205730" lvl="0" indent="-158742" algn="l" rtl="0">
              <a:lnSpc>
                <a:spcPct val="100000"/>
              </a:lnSpc>
              <a:spcBef>
                <a:spcPts val="0"/>
              </a:spcBef>
              <a:spcAft>
                <a:spcPts val="0"/>
              </a:spcAft>
              <a:buClr>
                <a:srgbClr val="D34E23"/>
              </a:buClr>
              <a:buSzPts val="2000"/>
              <a:buFont typeface="Noto Sans Symbols"/>
              <a:buChar char="❑"/>
            </a:pPr>
            <a:r>
              <a:rPr lang="en-US" sz="2000">
                <a:solidFill>
                  <a:schemeClr val="lt1"/>
                </a:solidFill>
              </a:rPr>
              <a:t>Doctor Visits</a:t>
            </a:r>
            <a:endParaRPr sz="2000"/>
          </a:p>
          <a:p>
            <a:pPr marL="205730" lvl="0" indent="-158742" algn="l" rtl="0">
              <a:lnSpc>
                <a:spcPct val="100000"/>
              </a:lnSpc>
              <a:spcBef>
                <a:spcPts val="440"/>
              </a:spcBef>
              <a:spcAft>
                <a:spcPts val="0"/>
              </a:spcAft>
              <a:buClr>
                <a:srgbClr val="D34E23"/>
              </a:buClr>
              <a:buSzPts val="2000"/>
              <a:buFont typeface="Noto Sans Symbols"/>
              <a:buChar char="❑"/>
            </a:pPr>
            <a:r>
              <a:rPr lang="en-US" sz="2000">
                <a:solidFill>
                  <a:schemeClr val="lt1"/>
                </a:solidFill>
              </a:rPr>
              <a:t>Dentist Visits</a:t>
            </a:r>
            <a:endParaRPr sz="2000"/>
          </a:p>
          <a:p>
            <a:pPr marL="205730" lvl="0" indent="-158742" algn="l" rtl="0">
              <a:lnSpc>
                <a:spcPct val="100000"/>
              </a:lnSpc>
              <a:spcBef>
                <a:spcPts val="440"/>
              </a:spcBef>
              <a:spcAft>
                <a:spcPts val="0"/>
              </a:spcAft>
              <a:buClr>
                <a:srgbClr val="D34E23"/>
              </a:buClr>
              <a:buSzPts val="2000"/>
              <a:buFont typeface="Noto Sans Symbols"/>
              <a:buChar char="❑"/>
            </a:pPr>
            <a:r>
              <a:rPr lang="en-US" sz="2000">
                <a:solidFill>
                  <a:schemeClr val="lt1"/>
                </a:solidFill>
              </a:rPr>
              <a:t>Eye Exams</a:t>
            </a:r>
            <a:endParaRPr sz="2000"/>
          </a:p>
          <a:p>
            <a:pPr marL="205728" lvl="0" indent="-158741" algn="l" rtl="0">
              <a:lnSpc>
                <a:spcPct val="100000"/>
              </a:lnSpc>
              <a:spcBef>
                <a:spcPts val="440"/>
              </a:spcBef>
              <a:spcAft>
                <a:spcPts val="0"/>
              </a:spcAft>
              <a:buClr>
                <a:srgbClr val="D34E23"/>
              </a:buClr>
              <a:buSzPts val="2000"/>
              <a:buFont typeface="Noto Sans Symbols"/>
              <a:buChar char="❑"/>
            </a:pPr>
            <a:r>
              <a:rPr lang="en-US" sz="2000">
                <a:solidFill>
                  <a:schemeClr val="lt1"/>
                </a:solidFill>
              </a:rPr>
              <a:t>Therapy</a:t>
            </a:r>
            <a:endParaRPr sz="2000">
              <a:solidFill>
                <a:schemeClr val="lt1"/>
              </a:solidFill>
            </a:endParaRPr>
          </a:p>
          <a:p>
            <a:pPr marL="205728" lvl="0" indent="-158741" algn="l" rtl="0">
              <a:lnSpc>
                <a:spcPct val="100000"/>
              </a:lnSpc>
              <a:spcBef>
                <a:spcPts val="440"/>
              </a:spcBef>
              <a:spcAft>
                <a:spcPts val="0"/>
              </a:spcAft>
              <a:buClr>
                <a:srgbClr val="D34E23"/>
              </a:buClr>
              <a:buSzPts val="2000"/>
              <a:buFont typeface="Noto Sans Symbols"/>
              <a:buChar char="❑"/>
            </a:pPr>
            <a:r>
              <a:rPr lang="en-US" sz="2000">
                <a:solidFill>
                  <a:schemeClr val="lt1"/>
                </a:solidFill>
              </a:rPr>
              <a:t>Medication Log  </a:t>
            </a:r>
            <a:endParaRPr sz="2000">
              <a:solidFill>
                <a:schemeClr val="lt1"/>
              </a:solidFill>
            </a:endParaRPr>
          </a:p>
          <a:p>
            <a:pPr marL="205728" lvl="0" indent="-158741" algn="l" rtl="0">
              <a:lnSpc>
                <a:spcPct val="100000"/>
              </a:lnSpc>
              <a:spcBef>
                <a:spcPts val="440"/>
              </a:spcBef>
              <a:spcAft>
                <a:spcPts val="0"/>
              </a:spcAft>
              <a:buClr>
                <a:srgbClr val="D34E23"/>
              </a:buClr>
              <a:buSzPts val="2000"/>
              <a:buFont typeface="Noto Sans Symbols"/>
              <a:buChar char="❑"/>
            </a:pPr>
            <a:r>
              <a:rPr lang="en-US" sz="2000">
                <a:solidFill>
                  <a:schemeClr val="lt1"/>
                </a:solidFill>
              </a:rPr>
              <a:t>Memory Box/Life Book</a:t>
            </a:r>
            <a:endParaRPr sz="2000">
              <a:solidFill>
                <a:schemeClr val="lt1"/>
              </a:solidFill>
            </a:endParaRPr>
          </a:p>
          <a:p>
            <a:pPr marL="205728" lvl="0" indent="0" algn="l" rtl="0">
              <a:lnSpc>
                <a:spcPct val="100000"/>
              </a:lnSpc>
              <a:spcBef>
                <a:spcPts val="440"/>
              </a:spcBef>
              <a:spcAft>
                <a:spcPts val="0"/>
              </a:spcAft>
              <a:buSzPts val="1800"/>
              <a:buNone/>
            </a:pPr>
            <a:endParaRPr sz="2200">
              <a:solidFill>
                <a:schemeClr val="lt1"/>
              </a:solidFill>
            </a:endParaRPr>
          </a:p>
          <a:p>
            <a:pPr marL="205730" lvl="0" indent="-44442" algn="l" rtl="0">
              <a:lnSpc>
                <a:spcPct val="100000"/>
              </a:lnSpc>
              <a:spcBef>
                <a:spcPts val="400"/>
              </a:spcBef>
              <a:spcAft>
                <a:spcPts val="0"/>
              </a:spcAft>
              <a:buClr>
                <a:schemeClr val="lt1"/>
              </a:buClr>
              <a:buSzPts val="2000"/>
              <a:buNone/>
            </a:pPr>
            <a:endParaRPr sz="2000">
              <a:solidFill>
                <a:schemeClr val="lt1"/>
              </a:solidFill>
            </a:endParaRPr>
          </a:p>
          <a:p>
            <a:pPr marL="205730" lvl="0" indent="-44442" algn="l" rtl="0">
              <a:lnSpc>
                <a:spcPct val="100000"/>
              </a:lnSpc>
              <a:spcBef>
                <a:spcPts val="400"/>
              </a:spcBef>
              <a:spcAft>
                <a:spcPts val="0"/>
              </a:spcAft>
              <a:buClr>
                <a:schemeClr val="lt1"/>
              </a:buClr>
              <a:buSzPts val="2000"/>
              <a:buNone/>
            </a:pPr>
            <a:endParaRPr sz="2000">
              <a:solidFill>
                <a:schemeClr val="lt1"/>
              </a:solidFill>
            </a:endParaRPr>
          </a:p>
        </p:txBody>
      </p:sp>
      <p:sp>
        <p:nvSpPr>
          <p:cNvPr id="400" name="Google Shape;400;p31"/>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I HAVE PLACEMENT, NOW WHAT?</a:t>
            </a:r>
            <a:endParaRPr/>
          </a:p>
        </p:txBody>
      </p:sp>
      <p:sp>
        <p:nvSpPr>
          <p:cNvPr id="401" name="Google Shape;401;p31"/>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21</a:t>
            </a:fld>
            <a:endParaRPr/>
          </a:p>
        </p:txBody>
      </p:sp>
      <p:sp>
        <p:nvSpPr>
          <p:cNvPr id="402" name="Google Shape;402;p31"/>
          <p:cNvSpPr/>
          <p:nvPr/>
        </p:nvSpPr>
        <p:spPr>
          <a:xfrm>
            <a:off x="4704365" y="4889280"/>
            <a:ext cx="4049461" cy="1744736"/>
          </a:xfrm>
          <a:prstGeom prst="rect">
            <a:avLst/>
          </a:prstGeom>
          <a:solidFill>
            <a:schemeClr val="accent1"/>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3" name="Google Shape;403;p31"/>
          <p:cNvSpPr txBox="1"/>
          <p:nvPr/>
        </p:nvSpPr>
        <p:spPr>
          <a:xfrm>
            <a:off x="4804590" y="4751099"/>
            <a:ext cx="3891583"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a:p>
            <a:pPr marL="34288" marR="0" lvl="0" indent="0" algn="l" rtl="0">
              <a:lnSpc>
                <a:spcPct val="100000"/>
              </a:lnSpc>
              <a:spcBef>
                <a:spcPts val="0"/>
              </a:spcBef>
              <a:spcAft>
                <a:spcPts val="0"/>
              </a:spcAft>
              <a:buClr>
                <a:schemeClr val="lt1"/>
              </a:buClr>
              <a:buSzPts val="2200"/>
              <a:buFont typeface="Arial"/>
              <a:buNone/>
            </a:pPr>
            <a:r>
              <a:rPr lang="en-US" sz="2200" b="1" i="0" u="sng" strike="noStrike" cap="none">
                <a:solidFill>
                  <a:schemeClr val="lt1"/>
                </a:solidFill>
                <a:latin typeface="Arial"/>
                <a:ea typeface="Arial"/>
                <a:cs typeface="Arial"/>
                <a:sym typeface="Arial"/>
              </a:rPr>
              <a:t>Situational Possibilities: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200" b="0" i="0" u="none" strike="noStrike" cap="none">
                <a:solidFill>
                  <a:schemeClr val="lt1"/>
                </a:solidFill>
                <a:latin typeface="Arial"/>
                <a:ea typeface="Arial"/>
                <a:cs typeface="Arial"/>
                <a:sym typeface="Arial"/>
              </a:rPr>
              <a:t>First Steps Evaluation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200" b="0" i="0" u="none" strike="noStrike" cap="none">
                <a:solidFill>
                  <a:schemeClr val="lt1"/>
                </a:solidFill>
                <a:latin typeface="Arial"/>
                <a:ea typeface="Arial"/>
                <a:cs typeface="Arial"/>
                <a:sym typeface="Arial"/>
              </a:rPr>
              <a:t>Psychological Evaluation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200" b="0" i="0" u="none" strike="noStrike" cap="none">
                <a:solidFill>
                  <a:schemeClr val="lt1"/>
                </a:solidFill>
                <a:latin typeface="Arial"/>
                <a:ea typeface="Arial"/>
                <a:cs typeface="Arial"/>
                <a:sym typeface="Arial"/>
              </a:rPr>
              <a:t>IEP/504</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title"/>
          </p:nvPr>
        </p:nvSpPr>
        <p:spPr>
          <a:xfrm>
            <a:off x="530421" y="302464"/>
            <a:ext cx="3462136" cy="208455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100"/>
              <a:buFont typeface="Arial Rounded"/>
              <a:buNone/>
            </a:pPr>
            <a:r>
              <a:rPr lang="en-US"/>
              <a:t>NOTIFICATION REQUIRED</a:t>
            </a:r>
            <a:endParaRPr/>
          </a:p>
        </p:txBody>
      </p:sp>
      <p:sp>
        <p:nvSpPr>
          <p:cNvPr id="410" name="Google Shape;410;p34"/>
          <p:cNvSpPr txBox="1">
            <a:spLocks noGrp="1"/>
          </p:cNvSpPr>
          <p:nvPr>
            <p:ph type="body" idx="1"/>
          </p:nvPr>
        </p:nvSpPr>
        <p:spPr>
          <a:xfrm>
            <a:off x="4597052" y="152152"/>
            <a:ext cx="4546948" cy="747619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None/>
            </a:pPr>
            <a:r>
              <a:rPr lang="en-US" sz="2000" b="1">
                <a:latin typeface="Arial"/>
                <a:ea typeface="Arial"/>
                <a:cs typeface="Arial"/>
                <a:sym typeface="Arial"/>
              </a:rPr>
              <a:t>Immediate</a:t>
            </a:r>
            <a:endParaRPr/>
          </a:p>
          <a:p>
            <a:pPr marL="509915" lvl="0" indent="-285750" algn="l" rtl="0">
              <a:lnSpc>
                <a:spcPct val="115000"/>
              </a:lnSpc>
              <a:spcBef>
                <a:spcPts val="0"/>
              </a:spcBef>
              <a:spcAft>
                <a:spcPts val="0"/>
              </a:spcAft>
              <a:buClr>
                <a:srgbClr val="FF0000"/>
              </a:buClr>
              <a:buSzPts val="1800"/>
              <a:buFont typeface="Arial"/>
              <a:buChar char="•"/>
            </a:pPr>
            <a:r>
              <a:rPr lang="en-US">
                <a:latin typeface="Arial"/>
                <a:ea typeface="Arial"/>
                <a:cs typeface="Arial"/>
                <a:sym typeface="Arial"/>
              </a:rPr>
              <a:t>Serious illness (requiring treatment)</a:t>
            </a:r>
            <a:endParaRPr/>
          </a:p>
          <a:p>
            <a:pPr marL="509915" lvl="0" indent="-285750" algn="l" rtl="0">
              <a:lnSpc>
                <a:spcPct val="115000"/>
              </a:lnSpc>
              <a:spcBef>
                <a:spcPts val="0"/>
              </a:spcBef>
              <a:spcAft>
                <a:spcPts val="0"/>
              </a:spcAft>
              <a:buClr>
                <a:srgbClr val="FF0000"/>
              </a:buClr>
              <a:buSzPts val="1800"/>
              <a:buFont typeface="Arial"/>
              <a:buChar char="•"/>
            </a:pPr>
            <a:r>
              <a:rPr lang="en-US">
                <a:latin typeface="Arial"/>
                <a:ea typeface="Arial"/>
                <a:cs typeface="Arial"/>
                <a:sym typeface="Arial"/>
              </a:rPr>
              <a:t>Serious  injury (requiring treatment)</a:t>
            </a:r>
            <a:endParaRPr/>
          </a:p>
          <a:p>
            <a:pPr marL="509915" lvl="0" indent="-285750" algn="l" rtl="0">
              <a:lnSpc>
                <a:spcPct val="115000"/>
              </a:lnSpc>
              <a:spcBef>
                <a:spcPts val="0"/>
              </a:spcBef>
              <a:spcAft>
                <a:spcPts val="0"/>
              </a:spcAft>
              <a:buClr>
                <a:srgbClr val="FF0000"/>
              </a:buClr>
              <a:buSzPts val="1800"/>
              <a:buFont typeface="Arial"/>
              <a:buChar char="•"/>
            </a:pPr>
            <a:r>
              <a:rPr lang="en-US">
                <a:latin typeface="Arial"/>
                <a:ea typeface="Arial"/>
                <a:cs typeface="Arial"/>
                <a:sym typeface="Arial"/>
              </a:rPr>
              <a:t>Unauthorized absence</a:t>
            </a:r>
            <a:endParaRPr/>
          </a:p>
          <a:p>
            <a:pPr marL="509915" lvl="0" indent="-285750" algn="l" rtl="0">
              <a:lnSpc>
                <a:spcPct val="115000"/>
              </a:lnSpc>
              <a:spcBef>
                <a:spcPts val="0"/>
              </a:spcBef>
              <a:spcAft>
                <a:spcPts val="0"/>
              </a:spcAft>
              <a:buClr>
                <a:srgbClr val="FF0000"/>
              </a:buClr>
              <a:buSzPts val="1800"/>
              <a:buFont typeface="Arial"/>
              <a:buChar char="•"/>
            </a:pPr>
            <a:r>
              <a:rPr lang="en-US">
                <a:latin typeface="Arial"/>
                <a:ea typeface="Arial"/>
                <a:cs typeface="Arial"/>
                <a:sym typeface="Arial"/>
              </a:rPr>
              <a:t>Deem Appropriate</a:t>
            </a:r>
            <a:endParaRPr/>
          </a:p>
          <a:p>
            <a:pPr marL="0" lvl="0" indent="0" algn="l" rtl="0">
              <a:lnSpc>
                <a:spcPct val="115000"/>
              </a:lnSpc>
              <a:spcBef>
                <a:spcPts val="0"/>
              </a:spcBef>
              <a:spcAft>
                <a:spcPts val="0"/>
              </a:spcAft>
              <a:buSzPts val="1800"/>
              <a:buNone/>
            </a:pPr>
            <a:endParaRPr sz="1800">
              <a:latin typeface="Arial"/>
              <a:ea typeface="Arial"/>
              <a:cs typeface="Arial"/>
              <a:sym typeface="Arial"/>
            </a:endParaRPr>
          </a:p>
          <a:p>
            <a:pPr marL="0" lvl="0" indent="0" algn="l" rtl="0">
              <a:lnSpc>
                <a:spcPct val="115000"/>
              </a:lnSpc>
              <a:spcBef>
                <a:spcPts val="0"/>
              </a:spcBef>
              <a:spcAft>
                <a:spcPts val="0"/>
              </a:spcAft>
              <a:buSzPts val="2000"/>
              <a:buNone/>
            </a:pPr>
            <a:r>
              <a:rPr lang="en-US" sz="2000" b="1">
                <a:latin typeface="Arial"/>
                <a:ea typeface="Arial"/>
                <a:cs typeface="Arial"/>
                <a:sym typeface="Arial"/>
              </a:rPr>
              <a:t>Within 2 hours </a:t>
            </a:r>
            <a:endParaRPr/>
          </a:p>
          <a:p>
            <a:pPr marL="491479" lvl="1" indent="-285749" algn="l" rtl="0">
              <a:lnSpc>
                <a:spcPct val="115000"/>
              </a:lnSpc>
              <a:spcBef>
                <a:spcPts val="0"/>
              </a:spcBef>
              <a:spcAft>
                <a:spcPts val="0"/>
              </a:spcAft>
              <a:buSzPts val="1800"/>
              <a:buFont typeface="Arial"/>
              <a:buChar char="•"/>
            </a:pPr>
            <a:r>
              <a:rPr lang="en-US" sz="1800">
                <a:latin typeface="Arial"/>
                <a:ea typeface="Arial"/>
                <a:cs typeface="Arial"/>
                <a:sym typeface="Arial"/>
              </a:rPr>
              <a:t>Missing foster child </a:t>
            </a:r>
            <a:endParaRPr/>
          </a:p>
          <a:p>
            <a:pPr marL="491479" lvl="1" indent="-285749" algn="l" rtl="0">
              <a:lnSpc>
                <a:spcPct val="115000"/>
              </a:lnSpc>
              <a:spcBef>
                <a:spcPts val="0"/>
              </a:spcBef>
              <a:spcAft>
                <a:spcPts val="0"/>
              </a:spcAft>
              <a:buSzPts val="1800"/>
              <a:buFont typeface="Arial"/>
              <a:buChar char="•"/>
            </a:pPr>
            <a:r>
              <a:rPr lang="en-US" sz="1800">
                <a:latin typeface="Arial"/>
                <a:ea typeface="Arial"/>
                <a:cs typeface="Arial"/>
                <a:sym typeface="Arial"/>
              </a:rPr>
              <a:t>Notify local law enforcement agency </a:t>
            </a:r>
            <a:endParaRPr/>
          </a:p>
          <a:p>
            <a:pPr marL="491479" lvl="1" indent="-285749" algn="l" rtl="0">
              <a:lnSpc>
                <a:spcPct val="115000"/>
              </a:lnSpc>
              <a:spcBef>
                <a:spcPts val="0"/>
              </a:spcBef>
              <a:spcAft>
                <a:spcPts val="0"/>
              </a:spcAft>
              <a:buSzPts val="1800"/>
              <a:buFont typeface="Arial"/>
              <a:buChar char="•"/>
            </a:pPr>
            <a:r>
              <a:rPr lang="en-US" sz="1800">
                <a:latin typeface="Arial"/>
                <a:ea typeface="Arial"/>
                <a:cs typeface="Arial"/>
                <a:sym typeface="Arial"/>
              </a:rPr>
              <a:t>Notify National Center for Missing and Exploited Children</a:t>
            </a:r>
            <a:endParaRPr/>
          </a:p>
          <a:p>
            <a:pPr marL="742950" lvl="0" indent="-139054" algn="l" rtl="0">
              <a:lnSpc>
                <a:spcPct val="115000"/>
              </a:lnSpc>
              <a:spcBef>
                <a:spcPts val="0"/>
              </a:spcBef>
              <a:spcAft>
                <a:spcPts val="0"/>
              </a:spcAft>
              <a:buSzPts val="2310"/>
              <a:buFont typeface="Arial"/>
              <a:buNone/>
            </a:pPr>
            <a:endParaRPr>
              <a:latin typeface="Arial"/>
              <a:ea typeface="Arial"/>
              <a:cs typeface="Arial"/>
              <a:sym typeface="Arial"/>
            </a:endParaRPr>
          </a:p>
          <a:p>
            <a:pPr marL="0" lvl="0" indent="0" algn="l" rtl="0">
              <a:lnSpc>
                <a:spcPct val="115000"/>
              </a:lnSpc>
              <a:spcBef>
                <a:spcPts val="0"/>
              </a:spcBef>
              <a:spcAft>
                <a:spcPts val="0"/>
              </a:spcAft>
              <a:buSzPts val="2000"/>
              <a:buNone/>
            </a:pPr>
            <a:r>
              <a:rPr lang="en-US" sz="2000" b="1">
                <a:latin typeface="Arial"/>
                <a:ea typeface="Arial"/>
                <a:cs typeface="Arial"/>
                <a:sym typeface="Arial"/>
              </a:rPr>
              <a:t>Within 2 weeks </a:t>
            </a:r>
            <a:endParaRPr/>
          </a:p>
          <a:p>
            <a:pPr marL="491479" lvl="1" indent="-285749" algn="l" rtl="0">
              <a:lnSpc>
                <a:spcPct val="115000"/>
              </a:lnSpc>
              <a:spcBef>
                <a:spcPts val="0"/>
              </a:spcBef>
              <a:spcAft>
                <a:spcPts val="0"/>
              </a:spcAft>
              <a:buSzPts val="1800"/>
              <a:buFont typeface="Arial"/>
              <a:buChar char="•"/>
            </a:pPr>
            <a:r>
              <a:rPr lang="en-US" sz="1800">
                <a:latin typeface="Arial"/>
                <a:ea typeface="Arial"/>
                <a:cs typeface="Arial"/>
                <a:sym typeface="Arial"/>
              </a:rPr>
              <a:t>Family problems, or changes</a:t>
            </a:r>
            <a:br>
              <a:rPr lang="en-US">
                <a:latin typeface="Arial"/>
                <a:ea typeface="Arial"/>
                <a:cs typeface="Arial"/>
                <a:sym typeface="Arial"/>
              </a:rPr>
            </a:br>
            <a:endParaRPr>
              <a:latin typeface="Arial"/>
              <a:ea typeface="Arial"/>
              <a:cs typeface="Arial"/>
              <a:sym typeface="Arial"/>
            </a:endParaRPr>
          </a:p>
          <a:p>
            <a:pPr marL="0" lvl="0" indent="0" algn="l" rtl="0">
              <a:lnSpc>
                <a:spcPct val="115000"/>
              </a:lnSpc>
              <a:spcBef>
                <a:spcPts val="0"/>
              </a:spcBef>
              <a:spcAft>
                <a:spcPts val="0"/>
              </a:spcAft>
              <a:buSzPts val="2000"/>
              <a:buNone/>
            </a:pPr>
            <a:r>
              <a:rPr lang="en-US" sz="2000" b="1">
                <a:latin typeface="Arial"/>
                <a:ea typeface="Arial"/>
                <a:cs typeface="Arial"/>
                <a:sym typeface="Arial"/>
              </a:rPr>
              <a:t>Within 60 days </a:t>
            </a:r>
            <a:endParaRPr/>
          </a:p>
          <a:p>
            <a:pPr marL="491479" lvl="1" indent="-285749" algn="l" rtl="0">
              <a:lnSpc>
                <a:spcPct val="115000"/>
              </a:lnSpc>
              <a:spcBef>
                <a:spcPts val="0"/>
              </a:spcBef>
              <a:spcAft>
                <a:spcPts val="0"/>
              </a:spcAft>
              <a:buSzPts val="1800"/>
              <a:buFont typeface="Arial"/>
              <a:buChar char="•"/>
            </a:pPr>
            <a:r>
              <a:rPr lang="en-US" sz="1800">
                <a:latin typeface="Arial"/>
                <a:ea typeface="Arial"/>
                <a:cs typeface="Arial"/>
                <a:sym typeface="Arial"/>
              </a:rPr>
              <a:t>of </a:t>
            </a:r>
            <a:r>
              <a:rPr lang="en-US" sz="1800"/>
              <a:t>case manager</a:t>
            </a:r>
            <a:r>
              <a:rPr lang="en-US" sz="1800">
                <a:latin typeface="Arial"/>
                <a:ea typeface="Arial"/>
                <a:cs typeface="Arial"/>
                <a:sym typeface="Arial"/>
              </a:rPr>
              <a:t>’s initial inquiry for your desire to adopt</a:t>
            </a:r>
            <a:endParaRPr sz="1800">
              <a:latin typeface="Arial"/>
              <a:ea typeface="Arial"/>
              <a:cs typeface="Arial"/>
              <a:sym typeface="Arial"/>
            </a:endParaRPr>
          </a:p>
        </p:txBody>
      </p:sp>
      <p:sp>
        <p:nvSpPr>
          <p:cNvPr id="411" name="Google Shape;411;p34"/>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22</a:t>
            </a:fld>
            <a:endParaRPr/>
          </a:p>
        </p:txBody>
      </p:sp>
      <p:pic>
        <p:nvPicPr>
          <p:cNvPr id="412" name="Google Shape;412;p34" descr="Police car red lights in night time"/>
          <p:cNvPicPr preferRelativeResize="0"/>
          <p:nvPr/>
        </p:nvPicPr>
        <p:blipFill rotWithShape="1">
          <a:blip r:embed="rId3">
            <a:alphaModFix/>
          </a:blip>
          <a:srcRect/>
          <a:stretch/>
        </p:blipFill>
        <p:spPr>
          <a:xfrm>
            <a:off x="-12526" y="2705622"/>
            <a:ext cx="4584526" cy="41523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23</a:t>
            </a:fld>
            <a:endParaRPr/>
          </a:p>
        </p:txBody>
      </p:sp>
      <p:sp>
        <p:nvSpPr>
          <p:cNvPr id="419" name="Google Shape;419;p35"/>
          <p:cNvSpPr/>
          <p:nvPr/>
        </p:nvSpPr>
        <p:spPr>
          <a:xfrm>
            <a:off x="513567" y="472904"/>
            <a:ext cx="8630433" cy="1365337"/>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0" name="Google Shape;420;p35"/>
          <p:cNvSpPr txBox="1"/>
          <p:nvPr/>
        </p:nvSpPr>
        <p:spPr>
          <a:xfrm>
            <a:off x="1167008" y="782266"/>
            <a:ext cx="757824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Arial Rounded"/>
                <a:ea typeface="Arial Rounded"/>
                <a:cs typeface="Arial Rounded"/>
                <a:sym typeface="Arial Rounded"/>
              </a:rPr>
              <a:t>Placement Disruptions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p:txBody>
      </p:sp>
      <p:sp>
        <p:nvSpPr>
          <p:cNvPr id="421" name="Google Shape;421;p35"/>
          <p:cNvSpPr/>
          <p:nvPr/>
        </p:nvSpPr>
        <p:spPr>
          <a:xfrm>
            <a:off x="638476" y="2053966"/>
            <a:ext cx="4110625" cy="4171470"/>
          </a:xfrm>
          <a:prstGeom prst="rect">
            <a:avLst/>
          </a:prstGeom>
          <a:solidFill>
            <a:srgbClr val="17365D"/>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2" name="Google Shape;422;p35"/>
          <p:cNvSpPr/>
          <p:nvPr/>
        </p:nvSpPr>
        <p:spPr>
          <a:xfrm>
            <a:off x="4901501" y="2053966"/>
            <a:ext cx="4110625" cy="4171470"/>
          </a:xfrm>
          <a:prstGeom prst="rect">
            <a:avLst/>
          </a:prstGeom>
          <a:solidFill>
            <a:schemeClr val="accent2"/>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3" name="Google Shape;423;p35"/>
          <p:cNvSpPr txBox="1"/>
          <p:nvPr/>
        </p:nvSpPr>
        <p:spPr>
          <a:xfrm>
            <a:off x="753650" y="2696036"/>
            <a:ext cx="4202482"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Open communication </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Advocate for Support</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Mentor &amp; Advocate</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Specific Training</a:t>
            </a:r>
            <a:endParaRPr sz="1400" b="0" i="0" u="none" strike="noStrike" cap="none">
              <a:solidFill>
                <a:srgbClr val="000000"/>
              </a:solidFill>
              <a:latin typeface="Arial"/>
              <a:ea typeface="Arial"/>
              <a:cs typeface="Arial"/>
              <a:sym typeface="Arial"/>
            </a:endParaRPr>
          </a:p>
          <a:p>
            <a:pPr marL="285750" marR="0" lvl="0" indent="-146050" algn="l" rtl="0">
              <a:lnSpc>
                <a:spcPct val="100000"/>
              </a:lnSpc>
              <a:spcBef>
                <a:spcPts val="0"/>
              </a:spcBef>
              <a:spcAft>
                <a:spcPts val="0"/>
              </a:spcAft>
              <a:buClr>
                <a:schemeClr val="dk1"/>
              </a:buClr>
              <a:buSzPts val="2200"/>
              <a:buFont typeface="Roboto Slab"/>
              <a:buNone/>
            </a:pPr>
            <a:endParaRPr sz="2400" b="0" i="0" u="none" strike="noStrike" cap="none">
              <a:solidFill>
                <a:schemeClr val="lt1"/>
              </a:solidFill>
              <a:latin typeface="Roboto Slab"/>
              <a:ea typeface="Roboto Slab"/>
              <a:cs typeface="Roboto Slab"/>
              <a:sym typeface="Roboto Slab"/>
            </a:endParaRPr>
          </a:p>
        </p:txBody>
      </p:sp>
      <p:sp>
        <p:nvSpPr>
          <p:cNvPr id="424" name="Google Shape;424;p35"/>
          <p:cNvSpPr txBox="1"/>
          <p:nvPr/>
        </p:nvSpPr>
        <p:spPr>
          <a:xfrm>
            <a:off x="5108532" y="2696036"/>
            <a:ext cx="4202482"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If Disruption must occur: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Provide written notice (2 weeks)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Except in Emergency situations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a:spLocks noGrp="1"/>
          </p:cNvSpPr>
          <p:nvPr>
            <p:ph type="title" idx="4294967295"/>
          </p:nvPr>
        </p:nvSpPr>
        <p:spPr>
          <a:xfrm>
            <a:off x="1105607" y="3841268"/>
            <a:ext cx="7095402"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 5:</a:t>
            </a:r>
            <a:br>
              <a:rPr lang="en-US" sz="4800" b="1" i="0" u="none" strike="noStrike" cap="none">
                <a:solidFill>
                  <a:schemeClr val="lt1"/>
                </a:solidFill>
                <a:latin typeface="Arial Rounded"/>
                <a:ea typeface="Arial Rounded"/>
                <a:cs typeface="Arial Rounded"/>
                <a:sym typeface="Arial Rounded"/>
              </a:rPr>
            </a:br>
            <a:br>
              <a:rPr lang="en-US" sz="4800" b="1" i="0" u="none" strike="noStrike" cap="none">
                <a:solidFill>
                  <a:schemeClr val="lt1"/>
                </a:solidFill>
                <a:latin typeface="Arial Rounded"/>
                <a:ea typeface="Arial Rounded"/>
                <a:cs typeface="Arial Rounded"/>
                <a:sym typeface="Arial Rounded"/>
              </a:rPr>
            </a:br>
            <a:r>
              <a:rPr lang="en-US" sz="4800" b="1" i="0" u="none" strike="noStrike" cap="none">
                <a:solidFill>
                  <a:schemeClr val="lt1"/>
                </a:solidFill>
                <a:latin typeface="Arial Rounded"/>
                <a:ea typeface="Arial Rounded"/>
                <a:cs typeface="Arial Rounded"/>
                <a:sym typeface="Arial Rounded"/>
              </a:rPr>
              <a:t>FOSTER PARENT SUPPORT</a:t>
            </a:r>
            <a:endParaRPr sz="4800" b="1" i="0" u="none" strike="noStrike" cap="none">
              <a:solidFill>
                <a:schemeClr val="lt1"/>
              </a:solidFill>
              <a:latin typeface="Arial Rounded"/>
              <a:ea typeface="Arial Rounded"/>
              <a:cs typeface="Arial Rounded"/>
              <a:sym typeface="Arial Rounded"/>
            </a:endParaRPr>
          </a:p>
        </p:txBody>
      </p:sp>
      <p:sp>
        <p:nvSpPr>
          <p:cNvPr id="431" name="Google Shape;431;p3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24</a:t>
            </a:fld>
            <a:endParaRPr/>
          </a:p>
        </p:txBody>
      </p:sp>
      <p:sp>
        <p:nvSpPr>
          <p:cNvPr id="432" name="Google Shape;432;p36"/>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title"/>
          </p:nvPr>
        </p:nvSpPr>
        <p:spPr>
          <a:xfrm>
            <a:off x="5312359" y="1590110"/>
            <a:ext cx="3137647" cy="33468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F243E"/>
              </a:buClr>
              <a:buSzPts val="3600"/>
              <a:buFont typeface="Arial Rounded"/>
              <a:buNone/>
            </a:pPr>
            <a:r>
              <a:rPr lang="en-US" sz="3600"/>
              <a:t>FOSTER PARENT ID CARDS</a:t>
            </a:r>
            <a:endParaRPr/>
          </a:p>
        </p:txBody>
      </p:sp>
      <p:pic>
        <p:nvPicPr>
          <p:cNvPr id="439" name="Google Shape;439;p15"/>
          <p:cNvPicPr preferRelativeResize="0"/>
          <p:nvPr/>
        </p:nvPicPr>
        <p:blipFill rotWithShape="1">
          <a:blip r:embed="rId3">
            <a:alphaModFix/>
          </a:blip>
          <a:srcRect l="10953" t="27781" r="25001" b="30188"/>
          <a:stretch/>
        </p:blipFill>
        <p:spPr>
          <a:xfrm>
            <a:off x="693993" y="1848740"/>
            <a:ext cx="3556459" cy="3007088"/>
          </a:xfrm>
          <a:prstGeom prst="rect">
            <a:avLst/>
          </a:prstGeom>
          <a:noFill/>
          <a:ln>
            <a:noFill/>
          </a:ln>
        </p:spPr>
      </p:pic>
      <p:sp>
        <p:nvSpPr>
          <p:cNvPr id="440" name="Google Shape;440;p1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8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26</a:t>
            </a:fld>
            <a:endParaRPr/>
          </a:p>
        </p:txBody>
      </p:sp>
      <p:sp>
        <p:nvSpPr>
          <p:cNvPr id="447" name="Google Shape;447;p38"/>
          <p:cNvSpPr/>
          <p:nvPr/>
        </p:nvSpPr>
        <p:spPr>
          <a:xfrm>
            <a:off x="513567" y="472904"/>
            <a:ext cx="8630433" cy="1365337"/>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p38"/>
          <p:cNvSpPr txBox="1"/>
          <p:nvPr/>
        </p:nvSpPr>
        <p:spPr>
          <a:xfrm>
            <a:off x="1167008" y="782266"/>
            <a:ext cx="757824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Arial Rounded"/>
                <a:ea typeface="Arial Rounded"/>
                <a:cs typeface="Arial Rounded"/>
                <a:sym typeface="Arial Rounded"/>
              </a:rPr>
              <a:t>Financial Supports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p:txBody>
      </p:sp>
      <p:sp>
        <p:nvSpPr>
          <p:cNvPr id="449" name="Google Shape;449;p38"/>
          <p:cNvSpPr/>
          <p:nvPr/>
        </p:nvSpPr>
        <p:spPr>
          <a:xfrm>
            <a:off x="638476" y="2053966"/>
            <a:ext cx="4110625" cy="4171470"/>
          </a:xfrm>
          <a:prstGeom prst="rect">
            <a:avLst/>
          </a:prstGeom>
          <a:solidFill>
            <a:srgbClr val="17365D"/>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38"/>
          <p:cNvSpPr/>
          <p:nvPr/>
        </p:nvSpPr>
        <p:spPr>
          <a:xfrm>
            <a:off x="4901501" y="2053966"/>
            <a:ext cx="4110625" cy="4171470"/>
          </a:xfrm>
          <a:prstGeom prst="rect">
            <a:avLst/>
          </a:prstGeom>
          <a:solidFill>
            <a:srgbClr val="17375E"/>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51" name="Google Shape;451;p38"/>
          <p:cNvSpPr txBox="1"/>
          <p:nvPr/>
        </p:nvSpPr>
        <p:spPr>
          <a:xfrm>
            <a:off x="638476" y="2427685"/>
            <a:ext cx="4202400" cy="452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D34E23"/>
              </a:buClr>
              <a:buSzPts val="2200"/>
              <a:buFont typeface="Roboto Slab"/>
              <a:buChar char="❏"/>
            </a:pPr>
            <a:r>
              <a:rPr lang="en-US" sz="2400" b="0" i="0" u="none" strike="noStrike" cap="none">
                <a:solidFill>
                  <a:schemeClr val="lt1"/>
                </a:solidFill>
                <a:latin typeface="Arial"/>
                <a:ea typeface="Arial"/>
                <a:cs typeface="Arial"/>
                <a:sym typeface="Arial"/>
              </a:rPr>
              <a:t>Show Me Healthy Kids Managed Care Health Plan</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D34E23"/>
              </a:buClr>
              <a:buSzPts val="2200"/>
              <a:buFont typeface="Roboto Slab"/>
              <a:buChar char="❏"/>
            </a:pPr>
            <a:r>
              <a:rPr lang="en-US" sz="2400" b="0" i="0" u="none" strike="noStrike" cap="none">
                <a:solidFill>
                  <a:schemeClr val="lt1"/>
                </a:solidFill>
                <a:latin typeface="Arial"/>
                <a:ea typeface="Arial"/>
                <a:cs typeface="Arial"/>
                <a:sym typeface="Arial"/>
              </a:rPr>
              <a:t>Maintenance Payments</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D34E23"/>
              </a:buClr>
              <a:buSzPts val="2200"/>
              <a:buFont typeface="Roboto Slab"/>
              <a:buChar char="❏"/>
            </a:pPr>
            <a:r>
              <a:rPr lang="en-US" sz="2400" b="0" i="0" u="none" strike="noStrike" cap="none">
                <a:solidFill>
                  <a:schemeClr val="lt1"/>
                </a:solidFill>
                <a:latin typeface="Arial"/>
                <a:ea typeface="Arial"/>
                <a:cs typeface="Arial"/>
                <a:sym typeface="Arial"/>
              </a:rPr>
              <a:t>Clothing Allowance</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D34E23"/>
              </a:buClr>
              <a:buSzPts val="2200"/>
              <a:buFont typeface="Roboto Slab"/>
              <a:buChar char="❏"/>
            </a:pPr>
            <a:r>
              <a:rPr lang="en-US" sz="2400" b="0" i="0" u="none" strike="noStrike" cap="none">
                <a:solidFill>
                  <a:schemeClr val="lt1"/>
                </a:solidFill>
                <a:latin typeface="Arial"/>
                <a:ea typeface="Arial"/>
                <a:cs typeface="Arial"/>
                <a:sym typeface="Arial"/>
              </a:rPr>
              <a:t>Infant Allowance</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rgbClr val="D34E23"/>
              </a:buClr>
              <a:buSzPts val="2200"/>
              <a:buFont typeface="Roboto Slab"/>
              <a:buChar char="❏"/>
            </a:pPr>
            <a:r>
              <a:rPr lang="en-US" sz="2400" b="0" i="0" u="none" strike="noStrike" cap="none">
                <a:solidFill>
                  <a:schemeClr val="lt1"/>
                </a:solidFill>
                <a:latin typeface="Arial"/>
                <a:ea typeface="Arial"/>
                <a:cs typeface="Arial"/>
                <a:sym typeface="Arial"/>
              </a:rPr>
              <a:t>Mileage Reimbursement</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285750" marR="0" lvl="0" indent="-146050" algn="l" rtl="0">
              <a:lnSpc>
                <a:spcPct val="100000"/>
              </a:lnSpc>
              <a:spcBef>
                <a:spcPts val="0"/>
              </a:spcBef>
              <a:spcAft>
                <a:spcPts val="0"/>
              </a:spcAft>
              <a:buClr>
                <a:schemeClr val="dk1"/>
              </a:buClr>
              <a:buSzPts val="2200"/>
              <a:buFont typeface="Roboto Slab"/>
              <a:buNone/>
            </a:pPr>
            <a:endParaRPr sz="2400" b="0" i="0" u="none" strike="noStrike" cap="none">
              <a:solidFill>
                <a:schemeClr val="lt1"/>
              </a:solidFill>
              <a:latin typeface="Roboto Slab"/>
              <a:ea typeface="Roboto Slab"/>
              <a:cs typeface="Roboto Slab"/>
              <a:sym typeface="Roboto Slab"/>
            </a:endParaRPr>
          </a:p>
        </p:txBody>
      </p:sp>
      <p:sp>
        <p:nvSpPr>
          <p:cNvPr id="452" name="Google Shape;452;p38"/>
          <p:cNvSpPr txBox="1"/>
          <p:nvPr/>
        </p:nvSpPr>
        <p:spPr>
          <a:xfrm>
            <a:off x="5110619" y="2427685"/>
            <a:ext cx="3634636"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Childcare through authorized provider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a:t>
            </a:r>
            <a:r>
              <a:rPr lang="en-US" sz="24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https://childcare.mo.gov/s/parent-landing</a:t>
            </a:r>
            <a:r>
              <a:rPr lang="en-US" sz="2400" b="0" i="0" u="sng" strike="noStrike" cap="none">
                <a:solidFill>
                  <a:schemeClr val="lt1"/>
                </a:solidFill>
                <a:latin typeface="Calibri"/>
                <a:ea typeface="Calibri"/>
                <a:cs typeface="Calibri"/>
                <a:sym typeface="Calibri"/>
              </a:rPr>
              <a:t>)</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Free lunches for school-aged children</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lt1"/>
                </a:solidFill>
                <a:latin typeface="Arial"/>
                <a:ea typeface="Arial"/>
                <a:cs typeface="Arial"/>
                <a:sym typeface="Arial"/>
              </a:rPr>
              <a:t>WIC for children under 5 years old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title"/>
          </p:nvPr>
        </p:nvSpPr>
        <p:spPr>
          <a:xfrm>
            <a:off x="736705" y="363870"/>
            <a:ext cx="3137647" cy="256008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100"/>
              <a:buFont typeface="Arial Rounded"/>
              <a:buNone/>
            </a:pPr>
            <a:r>
              <a:rPr lang="en-US"/>
              <a:t>LICENSING WORKER</a:t>
            </a:r>
            <a:endParaRPr/>
          </a:p>
        </p:txBody>
      </p:sp>
      <p:sp>
        <p:nvSpPr>
          <p:cNvPr id="459" name="Google Shape;459;p39"/>
          <p:cNvSpPr txBox="1">
            <a:spLocks noGrp="1"/>
          </p:cNvSpPr>
          <p:nvPr>
            <p:ph type="body" idx="1"/>
          </p:nvPr>
        </p:nvSpPr>
        <p:spPr>
          <a:xfrm>
            <a:off x="4802959" y="369012"/>
            <a:ext cx="4263403" cy="6232204"/>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Quarterly in-home visits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Counsel &amp; Approval for appropriate placement(s)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15000"/>
              </a:lnSpc>
              <a:spcBef>
                <a:spcPts val="0"/>
              </a:spcBef>
              <a:spcAft>
                <a:spcPts val="0"/>
              </a:spcAft>
              <a:buClr>
                <a:srgbClr val="D34E23"/>
              </a:buClr>
              <a:buSzPts val="2200"/>
              <a:buFont typeface="Roboto Slab"/>
              <a:buChar char="❏"/>
            </a:pPr>
            <a:r>
              <a:rPr lang="en-US" sz="2400">
                <a:latin typeface="Arial"/>
                <a:ea typeface="Arial"/>
                <a:cs typeface="Arial"/>
                <a:sym typeface="Arial"/>
              </a:rPr>
              <a:t>License renewal progress &amp; training (renewal every 2 years)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15000"/>
              </a:lnSpc>
              <a:spcBef>
                <a:spcPts val="0"/>
              </a:spcBef>
              <a:spcAft>
                <a:spcPts val="0"/>
              </a:spcAft>
              <a:buClr>
                <a:srgbClr val="D34E23"/>
              </a:buClr>
              <a:buSzPts val="2200"/>
              <a:buFont typeface="Roboto Slab"/>
              <a:buChar char="❏"/>
            </a:pPr>
            <a:r>
              <a:rPr lang="en-US" sz="2400">
                <a:latin typeface="Arial"/>
                <a:ea typeface="Arial"/>
                <a:cs typeface="Arial"/>
                <a:sym typeface="Arial"/>
              </a:rPr>
              <a:t>Write home study/updates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15000"/>
              </a:lnSpc>
              <a:spcBef>
                <a:spcPts val="0"/>
              </a:spcBef>
              <a:spcAft>
                <a:spcPts val="0"/>
              </a:spcAft>
              <a:buClr>
                <a:srgbClr val="D34E23"/>
              </a:buClr>
              <a:buSzPts val="2200"/>
              <a:buFont typeface="Roboto Slab"/>
              <a:buChar char="❏"/>
            </a:pPr>
            <a:r>
              <a:rPr lang="en-US" sz="2400">
                <a:latin typeface="Arial"/>
                <a:ea typeface="Arial"/>
                <a:cs typeface="Arial"/>
                <a:sym typeface="Arial"/>
              </a:rPr>
              <a:t>Ongoing Support</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15000"/>
              </a:lnSpc>
              <a:spcBef>
                <a:spcPts val="0"/>
              </a:spcBef>
              <a:spcAft>
                <a:spcPts val="0"/>
              </a:spcAft>
              <a:buClr>
                <a:srgbClr val="D34E23"/>
              </a:buClr>
              <a:buSzPts val="2200"/>
              <a:buFont typeface="Roboto Slab"/>
              <a:buChar char="❏"/>
            </a:pPr>
            <a:r>
              <a:rPr lang="en-US" sz="2400">
                <a:latin typeface="Arial"/>
                <a:ea typeface="Arial"/>
                <a:cs typeface="Arial"/>
                <a:sym typeface="Arial"/>
              </a:rPr>
              <a:t>Referrals for Community Resources</a:t>
            </a:r>
            <a:endParaRPr sz="2400">
              <a:latin typeface="Arial"/>
              <a:ea typeface="Arial"/>
              <a:cs typeface="Arial"/>
              <a:sym typeface="Arial"/>
            </a:endParaRPr>
          </a:p>
        </p:txBody>
      </p:sp>
      <p:sp>
        <p:nvSpPr>
          <p:cNvPr id="460" name="Google Shape;460;p39"/>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27</a:t>
            </a:fld>
            <a:endParaRPr/>
          </a:p>
        </p:txBody>
      </p:sp>
      <p:pic>
        <p:nvPicPr>
          <p:cNvPr id="461" name="Google Shape;461;p39" descr="Two women, one in glasses and blazer, talking in business office"/>
          <p:cNvPicPr preferRelativeResize="0"/>
          <p:nvPr/>
        </p:nvPicPr>
        <p:blipFill rotWithShape="1">
          <a:blip r:embed="rId3">
            <a:alphaModFix/>
          </a:blip>
          <a:srcRect/>
          <a:stretch/>
        </p:blipFill>
        <p:spPr>
          <a:xfrm>
            <a:off x="530421" y="2530258"/>
            <a:ext cx="4041579" cy="37577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1"/>
          <p:cNvSpPr txBox="1">
            <a:spLocks noGrp="1"/>
          </p:cNvSpPr>
          <p:nvPr>
            <p:ph type="title"/>
          </p:nvPr>
        </p:nvSpPr>
        <p:spPr>
          <a:xfrm>
            <a:off x="821765" y="1778000"/>
            <a:ext cx="3137647" cy="334682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F243E"/>
              </a:buClr>
              <a:buSzPts val="3100"/>
              <a:buFont typeface="Arial Rounded"/>
              <a:buNone/>
            </a:pPr>
            <a:r>
              <a:rPr lang="en-US"/>
              <a:t>FAMILY RESOURCE CENTERS</a:t>
            </a:r>
            <a:endParaRPr/>
          </a:p>
        </p:txBody>
      </p:sp>
      <p:sp>
        <p:nvSpPr>
          <p:cNvPr id="468" name="Google Shape;468;p41"/>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800"/>
              <a:buNone/>
            </a:pPr>
            <a:fld id="{00000000-1234-1234-1234-123412341234}" type="slidenum">
              <a:rPr lang="en-US"/>
              <a:t>28</a:t>
            </a:fld>
            <a:endParaRPr/>
          </a:p>
        </p:txBody>
      </p:sp>
      <p:sp>
        <p:nvSpPr>
          <p:cNvPr id="469" name="Google Shape;469;p41"/>
          <p:cNvSpPr txBox="1"/>
          <p:nvPr/>
        </p:nvSpPr>
        <p:spPr>
          <a:xfrm>
            <a:off x="4221272" y="1279291"/>
            <a:ext cx="5661764" cy="4600042"/>
          </a:xfrm>
          <a:prstGeom prst="rect">
            <a:avLst/>
          </a:prstGeom>
          <a:noFill/>
          <a:ln>
            <a:noFill/>
          </a:ln>
        </p:spPr>
        <p:txBody>
          <a:bodyPr spcFirstLastPara="1" wrap="square" lIns="91425" tIns="45700" rIns="91425" bIns="45700" anchor="t" anchorCtr="0">
            <a:spAutoFit/>
          </a:bodyPr>
          <a:lstStyle/>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Public Information</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Training</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Peer Support Groups</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Social and Community Activities</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Financial or Material Supports</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Respite Care</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Advocacy, Navigation, &amp; Support</a:t>
            </a:r>
            <a:endParaRPr sz="1400" b="0" i="0" u="none" strike="noStrike" cap="none">
              <a:solidFill>
                <a:srgbClr val="000000"/>
              </a:solidFill>
              <a:latin typeface="Arial"/>
              <a:ea typeface="Arial"/>
              <a:cs typeface="Arial"/>
              <a:sym typeface="Arial"/>
            </a:endParaRPr>
          </a:p>
          <a:p>
            <a:pPr marL="742950" marR="0" lvl="1" indent="-302576" algn="l" rtl="0">
              <a:lnSpc>
                <a:spcPct val="150000"/>
              </a:lnSpc>
              <a:spcBef>
                <a:spcPts val="0"/>
              </a:spcBef>
              <a:spcAft>
                <a:spcPts val="0"/>
              </a:spcAft>
              <a:buClr>
                <a:srgbClr val="D34E23"/>
              </a:buClr>
              <a:buSzPts val="2200"/>
              <a:buFont typeface="Roboto Slab"/>
              <a:buChar char="❏"/>
            </a:pPr>
            <a:r>
              <a:rPr lang="en-US" sz="2200" b="0" i="0" u="none" strike="noStrike" cap="none">
                <a:solidFill>
                  <a:schemeClr val="dk2"/>
                </a:solidFill>
                <a:latin typeface="Arial"/>
                <a:ea typeface="Arial"/>
                <a:cs typeface="Arial"/>
                <a:sym typeface="Arial"/>
              </a:rPr>
              <a:t>In-home Therapeutic Services</a:t>
            </a:r>
            <a:br>
              <a:rPr lang="en-US" sz="2200" b="0" i="0" u="none" strike="noStrike" cap="none">
                <a:solidFill>
                  <a:schemeClr val="dk2"/>
                </a:solidFill>
                <a:latin typeface="Arial"/>
                <a:ea typeface="Arial"/>
                <a:cs typeface="Arial"/>
                <a:sym typeface="Arial"/>
              </a:rPr>
            </a:br>
            <a:endParaRPr sz="2200" b="0" i="0" u="none" strike="noStrike" cap="none">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2"/>
          <p:cNvSpPr txBox="1">
            <a:spLocks noGrp="1"/>
          </p:cNvSpPr>
          <p:nvPr>
            <p:ph type="body" idx="1"/>
          </p:nvPr>
        </p:nvSpPr>
        <p:spPr>
          <a:xfrm>
            <a:off x="4597052" y="488515"/>
            <a:ext cx="4469310" cy="621420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Local foster parent support organizations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Clothing closets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Seasonal donation drives (ie. Back to School, Christmas)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Local discounts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Facebook communities- national, state-wide, local, special interest groups, faith-based groups</a:t>
            </a:r>
            <a:br>
              <a:rPr lang="en-US" sz="2400">
                <a:latin typeface="Arial"/>
                <a:ea typeface="Arial"/>
                <a:cs typeface="Arial"/>
                <a:sym typeface="Arial"/>
              </a:rPr>
            </a:br>
            <a:endParaRPr sz="2400">
              <a:latin typeface="Arial"/>
              <a:ea typeface="Arial"/>
              <a:cs typeface="Arial"/>
              <a:sym typeface="Arial"/>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Arial"/>
                <a:ea typeface="Arial"/>
                <a:cs typeface="Arial"/>
                <a:sym typeface="Arial"/>
              </a:rPr>
              <a:t>Other helpful websites</a:t>
            </a:r>
            <a:endParaRPr/>
          </a:p>
          <a:p>
            <a:pPr marL="0" lvl="0" indent="0" algn="l" rtl="0">
              <a:lnSpc>
                <a:spcPct val="115000"/>
              </a:lnSpc>
              <a:spcBef>
                <a:spcPts val="0"/>
              </a:spcBef>
              <a:spcAft>
                <a:spcPts val="0"/>
              </a:spcAft>
              <a:buSzPts val="2400"/>
              <a:buNone/>
            </a:pPr>
            <a:endParaRPr sz="2400">
              <a:latin typeface="Arial"/>
              <a:ea typeface="Arial"/>
              <a:cs typeface="Arial"/>
              <a:sym typeface="Arial"/>
            </a:endParaRPr>
          </a:p>
        </p:txBody>
      </p:sp>
      <p:sp>
        <p:nvSpPr>
          <p:cNvPr id="476" name="Google Shape;476;p42"/>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29</a:t>
            </a:fld>
            <a:endParaRPr/>
          </a:p>
        </p:txBody>
      </p:sp>
      <p:sp>
        <p:nvSpPr>
          <p:cNvPr id="477" name="Google Shape;477;p42"/>
          <p:cNvSpPr txBox="1">
            <a:spLocks noGrp="1"/>
          </p:cNvSpPr>
          <p:nvPr>
            <p:ph type="title"/>
          </p:nvPr>
        </p:nvSpPr>
        <p:spPr>
          <a:xfrm>
            <a:off x="612588" y="1852706"/>
            <a:ext cx="3508475" cy="33468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100"/>
              <a:buFont typeface="Arial Rounded"/>
              <a:buNone/>
            </a:pPr>
            <a:r>
              <a:rPr lang="en-US"/>
              <a:t>OTHER HELPFUL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idx="4294967295"/>
          </p:nvPr>
        </p:nvSpPr>
        <p:spPr>
          <a:xfrm>
            <a:off x="0" y="550863"/>
            <a:ext cx="7721600" cy="105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2000"/>
              <a:buFont typeface="Arial Rounded"/>
              <a:buNone/>
            </a:pPr>
            <a:r>
              <a:rPr lang="en-US"/>
              <a:t>PLACE HOLDER FOR SLIDE WITH OPENING QUOTE</a:t>
            </a:r>
            <a:endParaRPr/>
          </a:p>
        </p:txBody>
      </p:sp>
      <p:pic>
        <p:nvPicPr>
          <p:cNvPr id="177" name="Google Shape;177;p4" descr="Developing capacity to support children and families."/>
          <p:cNvPicPr preferRelativeResize="0"/>
          <p:nvPr/>
        </p:nvPicPr>
        <p:blipFill rotWithShape="1">
          <a:blip r:embed="rId3">
            <a:alphaModFix/>
          </a:blip>
          <a:srcRect l="2357" t="2357" r="2356" b="-2357"/>
          <a:stretch/>
        </p:blipFill>
        <p:spPr>
          <a:xfrm>
            <a:off x="-1" y="765838"/>
            <a:ext cx="9144001" cy="5541299"/>
          </a:xfrm>
          <a:prstGeom prst="rect">
            <a:avLst/>
          </a:prstGeom>
          <a:noFill/>
          <a:ln>
            <a:noFill/>
          </a:ln>
        </p:spPr>
      </p:pic>
      <p:sp>
        <p:nvSpPr>
          <p:cNvPr id="178" name="Google Shape;178;p4"/>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4"/>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30</a:t>
            </a:fld>
            <a:endParaRPr/>
          </a:p>
        </p:txBody>
      </p:sp>
      <p:sp>
        <p:nvSpPr>
          <p:cNvPr id="484" name="Google Shape;484;p44"/>
          <p:cNvSpPr txBox="1">
            <a:spLocks noGrp="1"/>
          </p:cNvSpPr>
          <p:nvPr>
            <p:ph type="title"/>
          </p:nvPr>
        </p:nvSpPr>
        <p:spPr>
          <a:xfrm>
            <a:off x="469338" y="49333"/>
            <a:ext cx="8213416" cy="12866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FOSTER PARENT AMBASSADORS</a:t>
            </a:r>
            <a:endParaRPr/>
          </a:p>
        </p:txBody>
      </p:sp>
      <p:sp>
        <p:nvSpPr>
          <p:cNvPr id="485" name="Google Shape;485;p44"/>
          <p:cNvSpPr txBox="1"/>
          <p:nvPr/>
        </p:nvSpPr>
        <p:spPr>
          <a:xfrm>
            <a:off x="3847984" y="2150159"/>
            <a:ext cx="5584116"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751840" marR="0" lvl="1"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dk2"/>
                </a:solidFill>
                <a:latin typeface="Arial"/>
                <a:ea typeface="Arial"/>
                <a:cs typeface="Arial"/>
                <a:sym typeface="Arial"/>
              </a:rPr>
              <a:t>Recruitment</a:t>
            </a:r>
            <a:endParaRPr sz="1400" b="0" i="0" u="none" strike="noStrike" cap="none">
              <a:solidFill>
                <a:srgbClr val="000000"/>
              </a:solidFill>
              <a:latin typeface="Arial"/>
              <a:ea typeface="Arial"/>
              <a:cs typeface="Arial"/>
              <a:sym typeface="Arial"/>
            </a:endParaRPr>
          </a:p>
          <a:p>
            <a:pPr marL="1085850" marR="0" lvl="0" indent="-190500" algn="l" rtl="0">
              <a:lnSpc>
                <a:spcPct val="100000"/>
              </a:lnSpc>
              <a:spcBef>
                <a:spcPts val="0"/>
              </a:spcBef>
              <a:spcAft>
                <a:spcPts val="0"/>
              </a:spcAft>
              <a:buClr>
                <a:srgbClr val="D34E23"/>
              </a:buClr>
              <a:buSzPts val="2400"/>
              <a:buFont typeface="Noto Sans Symbols"/>
              <a:buNone/>
            </a:pPr>
            <a:endParaRPr sz="2400" b="0" i="0" u="none" strike="noStrike" cap="none">
              <a:solidFill>
                <a:schemeClr val="dk2"/>
              </a:solidFill>
              <a:latin typeface="Arial"/>
              <a:ea typeface="Arial"/>
              <a:cs typeface="Arial"/>
              <a:sym typeface="Arial"/>
            </a:endParaRPr>
          </a:p>
          <a:p>
            <a:pPr marL="751840" marR="0" lvl="1"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dk2"/>
                </a:solidFill>
                <a:latin typeface="Arial"/>
                <a:ea typeface="Arial"/>
                <a:cs typeface="Arial"/>
                <a:sym typeface="Arial"/>
              </a:rPr>
              <a:t>Mentor &amp; Self-Advocacy &amp; Support </a:t>
            </a:r>
            <a:br>
              <a:rPr lang="en-US" sz="2400" b="0" i="0" u="none" strike="noStrike" cap="none">
                <a:solidFill>
                  <a:schemeClr val="dk2"/>
                </a:solidFill>
                <a:latin typeface="Arial"/>
                <a:ea typeface="Arial"/>
                <a:cs typeface="Arial"/>
                <a:sym typeface="Arial"/>
              </a:rPr>
            </a:br>
            <a:endParaRPr sz="2400" b="0" i="0" u="none" strike="noStrike" cap="none">
              <a:solidFill>
                <a:schemeClr val="dk2"/>
              </a:solidFill>
              <a:latin typeface="Arial"/>
              <a:ea typeface="Arial"/>
              <a:cs typeface="Arial"/>
              <a:sym typeface="Arial"/>
            </a:endParaRPr>
          </a:p>
          <a:p>
            <a:pPr marL="751840" marR="0" lvl="1"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dk2"/>
                </a:solidFill>
                <a:latin typeface="Arial"/>
                <a:ea typeface="Arial"/>
                <a:cs typeface="Arial"/>
                <a:sym typeface="Arial"/>
              </a:rPr>
              <a:t>Representation of foster parents in work groups</a:t>
            </a:r>
            <a:endParaRPr sz="1400" b="0" i="0" u="none" strike="noStrike" cap="none">
              <a:solidFill>
                <a:srgbClr val="000000"/>
              </a:solidFill>
              <a:latin typeface="Arial"/>
              <a:ea typeface="Arial"/>
              <a:cs typeface="Arial"/>
              <a:sym typeface="Arial"/>
            </a:endParaRPr>
          </a:p>
          <a:p>
            <a:pPr marL="751840" marR="0" lvl="1" indent="-203200" algn="l" rtl="0">
              <a:lnSpc>
                <a:spcPct val="100000"/>
              </a:lnSpc>
              <a:spcBef>
                <a:spcPts val="0"/>
              </a:spcBef>
              <a:spcAft>
                <a:spcPts val="0"/>
              </a:spcAft>
              <a:buClr>
                <a:srgbClr val="D34E23"/>
              </a:buClr>
              <a:buSzPts val="2200"/>
              <a:buFont typeface="Noto Sans Symbols"/>
              <a:buNone/>
            </a:pPr>
            <a:endParaRPr sz="2400" b="0" i="0" u="none" strike="noStrike" cap="none">
              <a:solidFill>
                <a:schemeClr val="dk2"/>
              </a:solidFill>
              <a:latin typeface="Arial"/>
              <a:ea typeface="Arial"/>
              <a:cs typeface="Arial"/>
              <a:sym typeface="Arial"/>
            </a:endParaRPr>
          </a:p>
          <a:p>
            <a:pPr marL="751840" marR="0" lvl="1" indent="-342900" algn="l" rtl="0">
              <a:lnSpc>
                <a:spcPct val="100000"/>
              </a:lnSpc>
              <a:spcBef>
                <a:spcPts val="0"/>
              </a:spcBef>
              <a:spcAft>
                <a:spcPts val="0"/>
              </a:spcAft>
              <a:buClr>
                <a:srgbClr val="D34E23"/>
              </a:buClr>
              <a:buSzPts val="2200"/>
              <a:buFont typeface="Noto Sans Symbols"/>
              <a:buChar char="❑"/>
            </a:pPr>
            <a:r>
              <a:rPr lang="en-US" sz="2400" b="0" i="0" u="none" strike="noStrike" cap="none">
                <a:solidFill>
                  <a:schemeClr val="dk2"/>
                </a:solidFill>
                <a:latin typeface="Arial"/>
                <a:ea typeface="Arial"/>
                <a:cs typeface="Arial"/>
                <a:sym typeface="Arial"/>
              </a:rPr>
              <a:t>How to get a mentor</a:t>
            </a:r>
            <a:endParaRPr sz="2400" b="0" i="0" u="none" strike="noStrike" cap="none">
              <a:solidFill>
                <a:schemeClr val="dk2"/>
              </a:solidFill>
              <a:latin typeface="Arial"/>
              <a:ea typeface="Arial"/>
              <a:cs typeface="Arial"/>
              <a:sym typeface="Arial"/>
            </a:endParaRPr>
          </a:p>
        </p:txBody>
      </p:sp>
      <p:pic>
        <p:nvPicPr>
          <p:cNvPr id="486" name="Google Shape;486;p44" descr="Two hikers helping one another up a rock"/>
          <p:cNvPicPr preferRelativeResize="0"/>
          <p:nvPr/>
        </p:nvPicPr>
        <p:blipFill rotWithShape="1">
          <a:blip r:embed="rId3">
            <a:alphaModFix/>
          </a:blip>
          <a:srcRect r="35753"/>
          <a:stretch/>
        </p:blipFill>
        <p:spPr>
          <a:xfrm>
            <a:off x="254663" y="1795229"/>
            <a:ext cx="3717748" cy="49790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5"/>
          <p:cNvSpPr txBox="1">
            <a:spLocks noGrp="1"/>
          </p:cNvSpPr>
          <p:nvPr>
            <p:ph type="body" idx="1"/>
          </p:nvPr>
        </p:nvSpPr>
        <p:spPr>
          <a:xfrm>
            <a:off x="457200" y="2111951"/>
            <a:ext cx="8208282" cy="4114738"/>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rgbClr val="D34E23"/>
              </a:buClr>
              <a:buSzPts val="2200"/>
              <a:buFont typeface="Noto Sans Symbols"/>
              <a:buChar char="❑"/>
            </a:pPr>
            <a:r>
              <a:rPr lang="en-US" sz="2800">
                <a:latin typeface="Roboto Slab"/>
                <a:ea typeface="Roboto Slab"/>
                <a:cs typeface="Roboto Slab"/>
                <a:sym typeface="Roboto Slab"/>
              </a:rPr>
              <a:t>Respite vs Babysitting</a:t>
            </a:r>
            <a:br>
              <a:rPr lang="en-US" sz="2800">
                <a:latin typeface="Roboto Slab"/>
                <a:ea typeface="Roboto Slab"/>
                <a:cs typeface="Roboto Slab"/>
                <a:sym typeface="Roboto Slab"/>
              </a:rPr>
            </a:br>
            <a:endParaRPr sz="2800">
              <a:latin typeface="Roboto Slab"/>
              <a:ea typeface="Roboto Slab"/>
              <a:cs typeface="Roboto Slab"/>
              <a:sym typeface="Roboto Slab"/>
            </a:endParaRPr>
          </a:p>
          <a:p>
            <a:pPr marL="457200" lvl="0" indent="-457200" algn="l" rtl="0">
              <a:lnSpc>
                <a:spcPct val="100000"/>
              </a:lnSpc>
              <a:spcBef>
                <a:spcPts val="0"/>
              </a:spcBef>
              <a:spcAft>
                <a:spcPts val="0"/>
              </a:spcAft>
              <a:buClr>
                <a:srgbClr val="D34E23"/>
              </a:buClr>
              <a:buSzPts val="2200"/>
              <a:buFont typeface="Noto Sans Symbols"/>
              <a:buChar char="❑"/>
            </a:pPr>
            <a:r>
              <a:rPr lang="en-US" sz="2800">
                <a:latin typeface="Roboto Slab"/>
                <a:ea typeface="Roboto Slab"/>
                <a:cs typeface="Roboto Slab"/>
                <a:sym typeface="Roboto Slab"/>
              </a:rPr>
              <a:t>Units</a:t>
            </a:r>
            <a:endParaRPr/>
          </a:p>
          <a:p>
            <a:pPr marL="742950" lvl="0" indent="-304800" algn="l" rtl="0">
              <a:lnSpc>
                <a:spcPct val="100000"/>
              </a:lnSpc>
              <a:spcBef>
                <a:spcPts val="0"/>
              </a:spcBef>
              <a:spcAft>
                <a:spcPts val="0"/>
              </a:spcAft>
              <a:buClr>
                <a:srgbClr val="D34E23"/>
              </a:buClr>
              <a:buSzPts val="2400"/>
              <a:buFont typeface="Noto Sans Symbols"/>
              <a:buNone/>
            </a:pPr>
            <a:endParaRPr sz="2800">
              <a:latin typeface="Roboto Slab"/>
              <a:ea typeface="Roboto Slab"/>
              <a:cs typeface="Roboto Slab"/>
              <a:sym typeface="Roboto Slab"/>
            </a:endParaRPr>
          </a:p>
          <a:p>
            <a:pPr marL="457200" lvl="0" indent="-457200" algn="l" rtl="0">
              <a:lnSpc>
                <a:spcPct val="100000"/>
              </a:lnSpc>
              <a:spcBef>
                <a:spcPts val="0"/>
              </a:spcBef>
              <a:spcAft>
                <a:spcPts val="0"/>
              </a:spcAft>
              <a:buClr>
                <a:srgbClr val="D34E23"/>
              </a:buClr>
              <a:buSzPts val="2200"/>
              <a:buFont typeface="Noto Sans Symbols"/>
              <a:buChar char="❑"/>
            </a:pPr>
            <a:r>
              <a:rPr lang="en-US" sz="2800">
                <a:latin typeface="Roboto Slab"/>
                <a:ea typeface="Roboto Slab"/>
                <a:cs typeface="Roboto Slab"/>
                <a:sym typeface="Roboto Slab"/>
              </a:rPr>
              <a:t>Timeframes</a:t>
            </a:r>
            <a:endParaRPr/>
          </a:p>
          <a:p>
            <a:pPr marL="742950" lvl="0" indent="-304800" algn="l" rtl="0">
              <a:lnSpc>
                <a:spcPct val="100000"/>
              </a:lnSpc>
              <a:spcBef>
                <a:spcPts val="0"/>
              </a:spcBef>
              <a:spcAft>
                <a:spcPts val="0"/>
              </a:spcAft>
              <a:buClr>
                <a:srgbClr val="D34E23"/>
              </a:buClr>
              <a:buSzPts val="2400"/>
              <a:buFont typeface="Noto Sans Symbols"/>
              <a:buNone/>
            </a:pPr>
            <a:endParaRPr sz="2800">
              <a:latin typeface="Roboto Slab"/>
              <a:ea typeface="Roboto Slab"/>
              <a:cs typeface="Roboto Slab"/>
              <a:sym typeface="Roboto Slab"/>
            </a:endParaRPr>
          </a:p>
          <a:p>
            <a:pPr marL="457200" lvl="0" indent="-457200" algn="l" rtl="0">
              <a:lnSpc>
                <a:spcPct val="100000"/>
              </a:lnSpc>
              <a:spcBef>
                <a:spcPts val="0"/>
              </a:spcBef>
              <a:spcAft>
                <a:spcPts val="0"/>
              </a:spcAft>
              <a:buClr>
                <a:srgbClr val="D34E23"/>
              </a:buClr>
              <a:buSzPts val="2200"/>
              <a:buFont typeface="Noto Sans Symbols"/>
              <a:buChar char="❑"/>
            </a:pPr>
            <a:r>
              <a:rPr lang="en-US" sz="2800">
                <a:latin typeface="Roboto Slab"/>
                <a:ea typeface="Roboto Slab"/>
                <a:cs typeface="Roboto Slab"/>
                <a:sym typeface="Roboto Slab"/>
              </a:rPr>
              <a:t>Choosing a Respite Provider</a:t>
            </a:r>
            <a:br>
              <a:rPr lang="en-US" sz="2800">
                <a:latin typeface="Roboto Slab"/>
                <a:ea typeface="Roboto Slab"/>
                <a:cs typeface="Roboto Slab"/>
                <a:sym typeface="Roboto Slab"/>
              </a:rPr>
            </a:br>
            <a:endParaRPr sz="2800">
              <a:latin typeface="Roboto Slab"/>
              <a:ea typeface="Roboto Slab"/>
              <a:cs typeface="Roboto Slab"/>
              <a:sym typeface="Roboto Slab"/>
            </a:endParaRPr>
          </a:p>
          <a:p>
            <a:pPr marL="457200" lvl="0" indent="-457200" algn="l" rtl="0">
              <a:lnSpc>
                <a:spcPct val="100000"/>
              </a:lnSpc>
              <a:spcBef>
                <a:spcPts val="0"/>
              </a:spcBef>
              <a:spcAft>
                <a:spcPts val="0"/>
              </a:spcAft>
              <a:buClr>
                <a:srgbClr val="D34E23"/>
              </a:buClr>
              <a:buSzPts val="2200"/>
              <a:buFont typeface="Noto Sans Symbols"/>
              <a:buChar char="❑"/>
            </a:pPr>
            <a:r>
              <a:rPr lang="en-US" sz="2800">
                <a:latin typeface="Roboto Slab"/>
                <a:ea typeface="Roboto Slab"/>
                <a:cs typeface="Roboto Slab"/>
                <a:sym typeface="Roboto Slab"/>
              </a:rPr>
              <a:t>Forms</a:t>
            </a:r>
            <a:endParaRPr/>
          </a:p>
          <a:p>
            <a:pPr marL="285750" lvl="0" indent="-146050" algn="l" rtl="0">
              <a:lnSpc>
                <a:spcPct val="100000"/>
              </a:lnSpc>
              <a:spcBef>
                <a:spcPts val="0"/>
              </a:spcBef>
              <a:spcAft>
                <a:spcPts val="0"/>
              </a:spcAft>
              <a:buSzPts val="2200"/>
              <a:buFont typeface="Roboto Slab"/>
              <a:buNone/>
            </a:pPr>
            <a:endParaRPr sz="2000">
              <a:latin typeface="Roboto Slab"/>
              <a:ea typeface="Roboto Slab"/>
              <a:cs typeface="Roboto Slab"/>
              <a:sym typeface="Roboto Slab"/>
            </a:endParaRPr>
          </a:p>
        </p:txBody>
      </p:sp>
      <p:sp>
        <p:nvSpPr>
          <p:cNvPr id="493" name="Google Shape;493;p45"/>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RESPITE</a:t>
            </a:r>
            <a:endParaRPr/>
          </a:p>
        </p:txBody>
      </p:sp>
      <p:sp>
        <p:nvSpPr>
          <p:cNvPr id="494" name="Google Shape;494;p45"/>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6"/>
          <p:cNvSpPr txBox="1">
            <a:spLocks noGrp="1"/>
          </p:cNvSpPr>
          <p:nvPr>
            <p:ph type="body" idx="1"/>
          </p:nvPr>
        </p:nvSpPr>
        <p:spPr>
          <a:xfrm>
            <a:off x="4674690" y="1249471"/>
            <a:ext cx="4469310" cy="4359058"/>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D34E23"/>
              </a:buClr>
              <a:buSzPts val="2200"/>
              <a:buFont typeface="Roboto Slab"/>
              <a:buChar char="❏"/>
            </a:pPr>
            <a:r>
              <a:rPr lang="en-US" sz="2400">
                <a:latin typeface="Roboto Slab"/>
                <a:ea typeface="Roboto Slab"/>
                <a:cs typeface="Roboto Slab"/>
                <a:sym typeface="Roboto Slab"/>
              </a:rPr>
              <a:t>Build your community</a:t>
            </a:r>
            <a:br>
              <a:rPr lang="en-US" sz="2400">
                <a:latin typeface="Roboto Slab"/>
                <a:ea typeface="Roboto Slab"/>
                <a:cs typeface="Roboto Slab"/>
                <a:sym typeface="Roboto Slab"/>
              </a:rPr>
            </a:br>
            <a:endParaRPr sz="2400">
              <a:latin typeface="Roboto Slab"/>
              <a:ea typeface="Roboto Slab"/>
              <a:cs typeface="Roboto Slab"/>
              <a:sym typeface="Roboto Slab"/>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Roboto Slab"/>
                <a:ea typeface="Roboto Slab"/>
                <a:cs typeface="Roboto Slab"/>
                <a:sym typeface="Roboto Slab"/>
              </a:rPr>
              <a:t>Ask for help</a:t>
            </a:r>
            <a:br>
              <a:rPr lang="en-US" sz="2400">
                <a:latin typeface="Roboto Slab"/>
                <a:ea typeface="Roboto Slab"/>
                <a:cs typeface="Roboto Slab"/>
                <a:sym typeface="Roboto Slab"/>
              </a:rPr>
            </a:br>
            <a:endParaRPr sz="2400">
              <a:latin typeface="Roboto Slab"/>
              <a:ea typeface="Roboto Slab"/>
              <a:cs typeface="Roboto Slab"/>
              <a:sym typeface="Roboto Slab"/>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Roboto Slab"/>
                <a:ea typeface="Roboto Slab"/>
                <a:cs typeface="Roboto Slab"/>
                <a:sym typeface="Roboto Slab"/>
              </a:rPr>
              <a:t>Prioritize your mental and physical health</a:t>
            </a:r>
            <a:br>
              <a:rPr lang="en-US" sz="2400">
                <a:latin typeface="Roboto Slab"/>
                <a:ea typeface="Roboto Slab"/>
                <a:cs typeface="Roboto Slab"/>
                <a:sym typeface="Roboto Slab"/>
              </a:rPr>
            </a:br>
            <a:endParaRPr sz="2400">
              <a:latin typeface="Roboto Slab"/>
              <a:ea typeface="Roboto Slab"/>
              <a:cs typeface="Roboto Slab"/>
              <a:sym typeface="Roboto Slab"/>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Roboto Slab"/>
                <a:ea typeface="Roboto Slab"/>
                <a:cs typeface="Roboto Slab"/>
                <a:sym typeface="Roboto Slab"/>
              </a:rPr>
              <a:t>Maintain joyful activities &amp; interests</a:t>
            </a:r>
            <a:br>
              <a:rPr lang="en-US" sz="2400">
                <a:latin typeface="Roboto Slab"/>
                <a:ea typeface="Roboto Slab"/>
                <a:cs typeface="Roboto Slab"/>
                <a:sym typeface="Roboto Slab"/>
              </a:rPr>
            </a:br>
            <a:endParaRPr sz="2400">
              <a:latin typeface="Roboto Slab"/>
              <a:ea typeface="Roboto Slab"/>
              <a:cs typeface="Roboto Slab"/>
              <a:sym typeface="Roboto Slab"/>
            </a:endParaRPr>
          </a:p>
          <a:p>
            <a:pPr marL="285750" lvl="0" indent="-285750" algn="l" rtl="0">
              <a:lnSpc>
                <a:spcPct val="100000"/>
              </a:lnSpc>
              <a:spcBef>
                <a:spcPts val="0"/>
              </a:spcBef>
              <a:spcAft>
                <a:spcPts val="0"/>
              </a:spcAft>
              <a:buClr>
                <a:srgbClr val="D34E23"/>
              </a:buClr>
              <a:buSzPts val="2200"/>
              <a:buFont typeface="Roboto Slab"/>
              <a:buChar char="❏"/>
            </a:pPr>
            <a:r>
              <a:rPr lang="en-US" sz="2400">
                <a:latin typeface="Roboto Slab"/>
                <a:ea typeface="Roboto Slab"/>
                <a:cs typeface="Roboto Slab"/>
                <a:sym typeface="Roboto Slab"/>
              </a:rPr>
              <a:t>Take regular breaks</a:t>
            </a:r>
            <a:endParaRPr sz="2400">
              <a:latin typeface="Arial"/>
              <a:ea typeface="Arial"/>
              <a:cs typeface="Arial"/>
              <a:sym typeface="Arial"/>
            </a:endParaRPr>
          </a:p>
        </p:txBody>
      </p:sp>
      <p:sp>
        <p:nvSpPr>
          <p:cNvPr id="501" name="Google Shape;501;p4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32</a:t>
            </a:fld>
            <a:endParaRPr/>
          </a:p>
        </p:txBody>
      </p:sp>
      <p:sp>
        <p:nvSpPr>
          <p:cNvPr id="502" name="Google Shape;502;p46"/>
          <p:cNvSpPr txBox="1">
            <a:spLocks noGrp="1"/>
          </p:cNvSpPr>
          <p:nvPr>
            <p:ph type="title"/>
          </p:nvPr>
        </p:nvSpPr>
        <p:spPr>
          <a:xfrm>
            <a:off x="612588" y="387161"/>
            <a:ext cx="3508475" cy="18800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100"/>
              <a:buFont typeface="Arial Rounded"/>
              <a:buNone/>
            </a:pPr>
            <a:r>
              <a:rPr lang="en-US"/>
              <a:t>SELF </a:t>
            </a:r>
            <a:br>
              <a:rPr lang="en-US"/>
            </a:br>
            <a:r>
              <a:rPr lang="en-US"/>
              <a:t>CARE</a:t>
            </a:r>
            <a:endParaRPr/>
          </a:p>
        </p:txBody>
      </p:sp>
      <p:pic>
        <p:nvPicPr>
          <p:cNvPr id="503" name="Google Shape;503;p46" descr="Person sitting on beach"/>
          <p:cNvPicPr preferRelativeResize="0"/>
          <p:nvPr/>
        </p:nvPicPr>
        <p:blipFill rotWithShape="1">
          <a:blip r:embed="rId3">
            <a:alphaModFix/>
          </a:blip>
          <a:srcRect l="22822" r="17450"/>
          <a:stretch/>
        </p:blipFill>
        <p:spPr>
          <a:xfrm>
            <a:off x="225468" y="2576674"/>
            <a:ext cx="4221272" cy="40032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7"/>
          <p:cNvSpPr txBox="1">
            <a:spLocks noGrp="1"/>
          </p:cNvSpPr>
          <p:nvPr>
            <p:ph type="title" idx="4294967295"/>
          </p:nvPr>
        </p:nvSpPr>
        <p:spPr>
          <a:xfrm>
            <a:off x="1037026" y="3429000"/>
            <a:ext cx="7571709"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 6:</a:t>
            </a:r>
            <a:endParaRPr sz="4800" b="1" i="0" u="none" strike="noStrike" cap="none">
              <a:solidFill>
                <a:schemeClr val="lt1"/>
              </a:solidFill>
              <a:latin typeface="Arial Rounded"/>
              <a:ea typeface="Arial Rounded"/>
              <a:cs typeface="Arial Rounded"/>
              <a:sym typeface="Arial Rounded"/>
            </a:endParaRPr>
          </a:p>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WRAP-UP</a:t>
            </a:r>
            <a:endParaRPr/>
          </a:p>
        </p:txBody>
      </p:sp>
      <p:sp>
        <p:nvSpPr>
          <p:cNvPr id="510" name="Google Shape;510;p47"/>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33</a:t>
            </a:fld>
            <a:endParaRPr/>
          </a:p>
        </p:txBody>
      </p:sp>
      <p:sp>
        <p:nvSpPr>
          <p:cNvPr id="511" name="Google Shape;511;p47"/>
          <p:cNvSpPr/>
          <p:nvPr/>
        </p:nvSpPr>
        <p:spPr>
          <a:xfrm>
            <a:off x="204716" y="218364"/>
            <a:ext cx="5691117" cy="1323833"/>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2" name="Google Shape;512;p47"/>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8"/>
          <p:cNvSpPr txBox="1">
            <a:spLocks noGrp="1"/>
          </p:cNvSpPr>
          <p:nvPr>
            <p:ph type="title"/>
          </p:nvPr>
        </p:nvSpPr>
        <p:spPr>
          <a:xfrm>
            <a:off x="488950" y="457200"/>
            <a:ext cx="4083049" cy="594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100"/>
              <a:buFont typeface="Arial Rounded"/>
              <a:buNone/>
            </a:pPr>
            <a:r>
              <a:rPr lang="en-US"/>
              <a:t>EVALUATING YOUR </a:t>
            </a:r>
            <a:br>
              <a:rPr lang="en-US"/>
            </a:br>
            <a:r>
              <a:rPr lang="en-US"/>
              <a:t>NEW TOOLS</a:t>
            </a:r>
            <a:endParaRPr/>
          </a:p>
        </p:txBody>
      </p:sp>
      <p:pic>
        <p:nvPicPr>
          <p:cNvPr id="519" name="Google Shape;519;p48" descr="Illustration of a toolbox."/>
          <p:cNvPicPr preferRelativeResize="0"/>
          <p:nvPr/>
        </p:nvPicPr>
        <p:blipFill rotWithShape="1">
          <a:blip r:embed="rId3">
            <a:alphaModFix/>
          </a:blip>
          <a:srcRect/>
          <a:stretch/>
        </p:blipFill>
        <p:spPr>
          <a:xfrm>
            <a:off x="4918619" y="2143278"/>
            <a:ext cx="3651449" cy="2571444"/>
          </a:xfrm>
          <a:prstGeom prst="rect">
            <a:avLst/>
          </a:prstGeom>
          <a:noFill/>
          <a:ln>
            <a:noFill/>
          </a:ln>
        </p:spPr>
      </p:pic>
      <p:sp>
        <p:nvSpPr>
          <p:cNvPr id="520" name="Google Shape;520;p4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9"/>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LIFELONG LEARNING</a:t>
            </a:r>
            <a:endParaRPr/>
          </a:p>
        </p:txBody>
      </p:sp>
      <p:pic>
        <p:nvPicPr>
          <p:cNvPr id="527" name="Google Shape;527;p49" descr="Illustration of a bridge."/>
          <p:cNvPicPr preferRelativeResize="0">
            <a:picLocks noGrp="1"/>
          </p:cNvPicPr>
          <p:nvPr>
            <p:ph type="body" idx="1"/>
          </p:nvPr>
        </p:nvPicPr>
        <p:blipFill rotWithShape="1">
          <a:blip r:embed="rId3">
            <a:alphaModFix/>
          </a:blip>
          <a:srcRect/>
          <a:stretch/>
        </p:blipFill>
        <p:spPr>
          <a:xfrm>
            <a:off x="452024" y="1356816"/>
            <a:ext cx="8223250" cy="3603984"/>
          </a:xfrm>
          <a:prstGeom prst="rect">
            <a:avLst/>
          </a:prstGeom>
          <a:noFill/>
          <a:ln>
            <a:noFill/>
          </a:ln>
        </p:spPr>
      </p:pic>
      <p:sp>
        <p:nvSpPr>
          <p:cNvPr id="528" name="Google Shape;528;p49"/>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35</a:t>
            </a:fld>
            <a:endParaRPr/>
          </a:p>
        </p:txBody>
      </p:sp>
      <p:sp>
        <p:nvSpPr>
          <p:cNvPr id="529" name="Google Shape;529;p49"/>
          <p:cNvSpPr txBox="1"/>
          <p:nvPr/>
        </p:nvSpPr>
        <p:spPr>
          <a:xfrm>
            <a:off x="320040" y="5115104"/>
            <a:ext cx="8746322"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alibri"/>
                <a:ea typeface="Calibri"/>
                <a:cs typeface="Calibri"/>
                <a:sym typeface="Calibri"/>
              </a:rPr>
              <a:t>Right Time Trainings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https://ntdcportal.org/training-for-families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0"/>
          <p:cNvSpPr txBox="1">
            <a:spLocks noGrp="1"/>
          </p:cNvSpPr>
          <p:nvPr>
            <p:ph type="title" idx="4294967295"/>
          </p:nvPr>
        </p:nvSpPr>
        <p:spPr>
          <a:xfrm>
            <a:off x="0" y="550863"/>
            <a:ext cx="7721600" cy="105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2000"/>
              <a:buFont typeface="Arial Rounded"/>
              <a:buNone/>
            </a:pPr>
            <a:r>
              <a:rPr lang="en-US"/>
              <a:t>PLACE HOLDER FOR SLIDE WITH CLOSING QUOTE</a:t>
            </a:r>
            <a:endParaRPr/>
          </a:p>
        </p:txBody>
      </p:sp>
      <p:pic>
        <p:nvPicPr>
          <p:cNvPr id="537" name="Google Shape;537;p50" descr="At the end of the day the most overwhelming key to a child's success is the positive involvement of parents. Jane D. Hull"/>
          <p:cNvPicPr preferRelativeResize="0"/>
          <p:nvPr/>
        </p:nvPicPr>
        <p:blipFill rotWithShape="1">
          <a:blip r:embed="rId3">
            <a:alphaModFix/>
          </a:blip>
          <a:srcRect/>
          <a:stretch/>
        </p:blipFill>
        <p:spPr>
          <a:xfrm>
            <a:off x="0" y="-202276"/>
            <a:ext cx="9143999" cy="7060276"/>
          </a:xfrm>
          <a:prstGeom prst="rect">
            <a:avLst/>
          </a:prstGeom>
          <a:noFill/>
          <a:ln>
            <a:noFill/>
          </a:ln>
        </p:spPr>
      </p:pic>
      <p:sp>
        <p:nvSpPr>
          <p:cNvPr id="538" name="Google Shape;538;p50"/>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1"/>
          <p:cNvSpPr txBox="1">
            <a:spLocks noGrp="1"/>
          </p:cNvSpPr>
          <p:nvPr>
            <p:ph type="title"/>
          </p:nvPr>
        </p:nvSpPr>
        <p:spPr>
          <a:xfrm>
            <a:off x="1299917" y="3040891"/>
            <a:ext cx="6731456"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5000"/>
              <a:buFont typeface="Arial Rounded"/>
              <a:buNone/>
            </a:pPr>
            <a:r>
              <a:rPr lang="en-US" sz="5000"/>
              <a:t>Questions?</a:t>
            </a:r>
            <a:endParaRPr/>
          </a:p>
        </p:txBody>
      </p:sp>
      <p:sp>
        <p:nvSpPr>
          <p:cNvPr id="545" name="Google Shape;545;p51"/>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37</a:t>
            </a:fld>
            <a:endParaRPr/>
          </a:p>
        </p:txBody>
      </p:sp>
      <p:sp>
        <p:nvSpPr>
          <p:cNvPr id="546" name="Google Shape;546;p51"/>
          <p:cNvSpPr/>
          <p:nvPr/>
        </p:nvSpPr>
        <p:spPr>
          <a:xfrm>
            <a:off x="826718" y="388307"/>
            <a:ext cx="5173250" cy="1166853"/>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7" name="Google Shape;547;p51"/>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CF0D0-27BB-E05D-6546-0B02DE99B75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38</a:t>
            </a:fld>
            <a:endParaRPr lang="en-US" dirty="0"/>
          </a:p>
        </p:txBody>
      </p:sp>
      <p:sp>
        <p:nvSpPr>
          <p:cNvPr id="3" name="TextBox 2">
            <a:extLst>
              <a:ext uri="{FF2B5EF4-FFF2-40B4-BE49-F238E27FC236}">
                <a16:creationId xmlns:a16="http://schemas.microsoft.com/office/drawing/2014/main" id="{DCEC2051-383C-B96F-9F1F-8A239892E4F8}"/>
              </a:ext>
            </a:extLst>
          </p:cNvPr>
          <p:cNvSpPr txBox="1"/>
          <p:nvPr/>
        </p:nvSpPr>
        <p:spPr>
          <a:xfrm>
            <a:off x="1168400" y="723900"/>
            <a:ext cx="7416800" cy="3447098"/>
          </a:xfrm>
          <a:prstGeom prst="rect">
            <a:avLst/>
          </a:prstGeom>
          <a:noFill/>
        </p:spPr>
        <p:txBody>
          <a:bodyPr wrap="square" rtlCol="0">
            <a:spAutoFit/>
          </a:bodyPr>
          <a:lstStyle/>
          <a:p>
            <a:r>
              <a:rPr lang="en-US" sz="4000" dirty="0"/>
              <a:t>All facilitators must take the following survey following each session:  </a:t>
            </a:r>
          </a:p>
          <a:p>
            <a:endParaRPr lang="en-US" sz="4000" u="sng" dirty="0">
              <a:solidFill>
                <a:srgbClr val="0563C1"/>
              </a:solidFill>
              <a:effectLst/>
              <a:latin typeface="Calibri" panose="020F0502020204030204" pitchFamily="34" charset="0"/>
              <a:ea typeface="Aptos" panose="020B0004020202020204" pitchFamily="34" charset="0"/>
              <a:hlinkClick r:id="rId2"/>
            </a:endParaRPr>
          </a:p>
          <a:p>
            <a:r>
              <a:rPr lang="en-US" sz="1800" u="sng" dirty="0">
                <a:solidFill>
                  <a:srgbClr val="0563C1"/>
                </a:solidFill>
                <a:effectLst/>
                <a:latin typeface="Calibri" panose="020F0502020204030204" pitchFamily="34" charset="0"/>
                <a:ea typeface="Aptos" panose="020B0004020202020204" pitchFamily="34" charset="0"/>
                <a:hlinkClick r:id="rId2"/>
              </a:rPr>
              <a:t>www.surveymonkey.com/share/1ebe00ec-c5d0-4332-85dc-a5dbdb3e1733</a:t>
            </a:r>
            <a:endParaRPr lang="en-US" sz="1800" dirty="0">
              <a:effectLst/>
              <a:latin typeface="Calibri" panose="020F0502020204030204" pitchFamily="34" charset="0"/>
              <a:ea typeface="Aptos" panose="020B0004020202020204" pitchFamily="34" charset="0"/>
            </a:endParaRPr>
          </a:p>
          <a:p>
            <a:endParaRPr lang="en-US" sz="4000" dirty="0"/>
          </a:p>
        </p:txBody>
      </p:sp>
    </p:spTree>
    <p:extLst>
      <p:ext uri="{BB962C8B-B14F-4D97-AF65-F5344CB8AC3E}">
        <p14:creationId xmlns:p14="http://schemas.microsoft.com/office/powerpoint/2010/main" val="279782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213336" y="453154"/>
            <a:ext cx="7469418" cy="12866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 </a:t>
            </a:r>
            <a:r>
              <a:rPr lang="en-US" sz="2400"/>
              <a:t>CHARACTERISTICS OF SUCCESSFUL FOSTER </a:t>
            </a:r>
            <a:br>
              <a:rPr lang="en-US" sz="2400"/>
            </a:br>
            <a:r>
              <a:rPr lang="en-US" sz="2400"/>
              <a:t>AND ADOPTIVE PARENTS</a:t>
            </a:r>
            <a:endParaRPr/>
          </a:p>
        </p:txBody>
      </p:sp>
      <p:pic>
        <p:nvPicPr>
          <p:cNvPr id="185" name="Google Shape;185;p5"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p:cNvPicPr preferRelativeResize="0"/>
          <p:nvPr/>
        </p:nvPicPr>
        <p:blipFill rotWithShape="1">
          <a:blip r:embed="rId3">
            <a:alphaModFix/>
          </a:blip>
          <a:srcRect/>
          <a:stretch/>
        </p:blipFill>
        <p:spPr>
          <a:xfrm>
            <a:off x="1213336" y="2257034"/>
            <a:ext cx="6667500" cy="3524250"/>
          </a:xfrm>
          <a:prstGeom prst="rect">
            <a:avLst/>
          </a:prstGeom>
          <a:noFill/>
          <a:ln>
            <a:noFill/>
          </a:ln>
        </p:spPr>
      </p:pic>
      <p:sp>
        <p:nvSpPr>
          <p:cNvPr id="186" name="Google Shape;186;p5"/>
          <p:cNvSpPr/>
          <p:nvPr/>
        </p:nvSpPr>
        <p:spPr>
          <a:xfrm>
            <a:off x="2206432" y="2909142"/>
            <a:ext cx="1646603" cy="35508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87" name="Google Shape;187;p5"/>
          <p:cNvSpPr txBox="1"/>
          <p:nvPr/>
        </p:nvSpPr>
        <p:spPr>
          <a:xfrm>
            <a:off x="8758728" y="6471233"/>
            <a:ext cx="321810" cy="2456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30"/>
              <a:buFont typeface="Arial"/>
              <a:buNone/>
            </a:pPr>
            <a:fld id="{00000000-1234-1234-1234-123412341234}" type="slidenum">
              <a:rPr lang="en-US" sz="830" b="0" i="0" u="none" strike="noStrike" cap="none">
                <a:solidFill>
                  <a:schemeClr val="lt1"/>
                </a:solidFill>
                <a:latin typeface="Arial"/>
                <a:ea typeface="Arial"/>
                <a:cs typeface="Arial"/>
                <a:sym typeface="Arial"/>
              </a:rPr>
              <a:t>4</a:t>
            </a:fld>
            <a:endParaRPr sz="83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468726" y="452437"/>
            <a:ext cx="8208282" cy="128016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TRAINING OUTCOMES</a:t>
            </a:r>
            <a:endParaRPr/>
          </a:p>
        </p:txBody>
      </p:sp>
      <p:sp>
        <p:nvSpPr>
          <p:cNvPr id="194" name="Google Shape;194;p6"/>
          <p:cNvSpPr txBox="1">
            <a:spLocks noGrp="1"/>
          </p:cNvSpPr>
          <p:nvPr>
            <p:ph type="body" idx="1"/>
          </p:nvPr>
        </p:nvSpPr>
        <p:spPr>
          <a:xfrm>
            <a:off x="454246" y="1928305"/>
            <a:ext cx="8222762" cy="4450449"/>
          </a:xfrm>
          <a:prstGeom prst="rect">
            <a:avLst/>
          </a:prstGeom>
          <a:noFill/>
          <a:ln>
            <a:noFill/>
          </a:ln>
        </p:spPr>
        <p:txBody>
          <a:bodyPr spcFirstLastPara="1" wrap="square" lIns="91425" tIns="45700" rIns="91425" bIns="45700" anchor="t" anchorCtr="0">
            <a:spAutoFit/>
          </a:bodyPr>
          <a:lstStyle/>
          <a:p>
            <a:pPr marL="290513" lvl="0" indent="-255588" algn="l" rtl="0">
              <a:lnSpc>
                <a:spcPct val="100000"/>
              </a:lnSpc>
              <a:spcBef>
                <a:spcPts val="0"/>
              </a:spcBef>
              <a:spcAft>
                <a:spcPts val="0"/>
              </a:spcAft>
              <a:buClr>
                <a:srgbClr val="D34E23"/>
              </a:buClr>
              <a:buSzPts val="2400"/>
              <a:buFont typeface="Noto Sans Symbols"/>
              <a:buChar char="❑"/>
            </a:pPr>
            <a:r>
              <a:rPr lang="en-US" sz="2400"/>
              <a:t>Equip foster parents to effectively navigate the child welfare system by educating them on key terms and processes.</a:t>
            </a:r>
            <a:endParaRPr/>
          </a:p>
          <a:p>
            <a:pPr marL="290513" lvl="0" indent="-103188" algn="l" rtl="0">
              <a:lnSpc>
                <a:spcPct val="100000"/>
              </a:lnSpc>
              <a:spcBef>
                <a:spcPts val="480"/>
              </a:spcBef>
              <a:spcAft>
                <a:spcPts val="0"/>
              </a:spcAft>
              <a:buSzPts val="2400"/>
              <a:buFont typeface="Noto Sans Symbols"/>
              <a:buNone/>
            </a:pPr>
            <a:endParaRPr sz="2400"/>
          </a:p>
          <a:p>
            <a:pPr marL="290513" lvl="0" indent="-255588" algn="l" rtl="0">
              <a:lnSpc>
                <a:spcPct val="100000"/>
              </a:lnSpc>
              <a:spcBef>
                <a:spcPts val="480"/>
              </a:spcBef>
              <a:spcAft>
                <a:spcPts val="0"/>
              </a:spcAft>
              <a:buClr>
                <a:srgbClr val="D34E23"/>
              </a:buClr>
              <a:buSzPts val="2400"/>
              <a:buFont typeface="Noto Sans Symbols"/>
              <a:buChar char="❑"/>
            </a:pPr>
            <a:r>
              <a:rPr lang="en-US" sz="2400"/>
              <a:t>Empower foster parents to best meet the needs of their family and the children in their care through connections to resources. </a:t>
            </a:r>
            <a:endParaRPr/>
          </a:p>
          <a:p>
            <a:pPr marL="290513" lvl="0" indent="-103188" algn="l" rtl="0">
              <a:lnSpc>
                <a:spcPct val="100000"/>
              </a:lnSpc>
              <a:spcBef>
                <a:spcPts val="480"/>
              </a:spcBef>
              <a:spcAft>
                <a:spcPts val="0"/>
              </a:spcAft>
              <a:buSzPts val="2400"/>
              <a:buFont typeface="Noto Sans Symbols"/>
              <a:buNone/>
            </a:pPr>
            <a:endParaRPr sz="2400"/>
          </a:p>
          <a:p>
            <a:pPr marL="290513" lvl="0" indent="-255588" algn="l" rtl="0">
              <a:lnSpc>
                <a:spcPct val="100000"/>
              </a:lnSpc>
              <a:spcBef>
                <a:spcPts val="480"/>
              </a:spcBef>
              <a:spcAft>
                <a:spcPts val="0"/>
              </a:spcAft>
              <a:buClr>
                <a:srgbClr val="D34E23"/>
              </a:buClr>
              <a:buSzPts val="2400"/>
              <a:buFont typeface="Noto Sans Symbols"/>
              <a:buChar char="❑"/>
            </a:pPr>
            <a:r>
              <a:rPr lang="en-US" sz="2400"/>
              <a:t>Encourage foster parents by cultivating a foster care community where caregivers feel understood and supported. </a:t>
            </a:r>
            <a:endParaRPr/>
          </a:p>
        </p:txBody>
      </p:sp>
      <p:sp>
        <p:nvSpPr>
          <p:cNvPr id="195" name="Google Shape;195;p6"/>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idx="4294967295"/>
          </p:nvPr>
        </p:nvSpPr>
        <p:spPr>
          <a:xfrm>
            <a:off x="1151327" y="3770050"/>
            <a:ext cx="7095402"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 1:</a:t>
            </a:r>
            <a:br>
              <a:rPr lang="en-US" sz="4800" b="1" i="0" u="none" strike="noStrike" cap="none">
                <a:solidFill>
                  <a:schemeClr val="lt1"/>
                </a:solidFill>
                <a:latin typeface="Arial Rounded"/>
                <a:ea typeface="Arial Rounded"/>
                <a:cs typeface="Arial Rounded"/>
                <a:sym typeface="Arial Rounded"/>
              </a:rPr>
            </a:br>
            <a:br>
              <a:rPr lang="en-US" sz="4800" b="1" i="0" u="none" strike="noStrike" cap="none">
                <a:solidFill>
                  <a:schemeClr val="lt1"/>
                </a:solidFill>
                <a:latin typeface="Arial Rounded"/>
                <a:ea typeface="Arial Rounded"/>
                <a:cs typeface="Arial Rounded"/>
                <a:sym typeface="Arial Rounded"/>
              </a:rPr>
            </a:br>
            <a:r>
              <a:rPr lang="en-US" sz="4800" b="1" i="0" u="none" strike="noStrike" cap="none">
                <a:solidFill>
                  <a:schemeClr val="lt1"/>
                </a:solidFill>
                <a:latin typeface="Arial Rounded"/>
                <a:ea typeface="Arial Rounded"/>
                <a:cs typeface="Arial Rounded"/>
                <a:sym typeface="Arial Rounded"/>
              </a:rPr>
              <a:t>EXPERT PANEL</a:t>
            </a:r>
            <a:endParaRPr sz="4800" b="1" i="0" u="none" strike="noStrike" cap="none">
              <a:solidFill>
                <a:schemeClr val="lt1"/>
              </a:solidFill>
              <a:latin typeface="Arial Rounded"/>
              <a:ea typeface="Arial Rounded"/>
              <a:cs typeface="Arial Rounded"/>
              <a:sym typeface="Arial Rounded"/>
            </a:endParaRPr>
          </a:p>
        </p:txBody>
      </p:sp>
      <p:sp>
        <p:nvSpPr>
          <p:cNvPr id="202" name="Google Shape;202;p7"/>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6</a:t>
            </a:fld>
            <a:endParaRPr/>
          </a:p>
        </p:txBody>
      </p:sp>
      <p:sp>
        <p:nvSpPr>
          <p:cNvPr id="203" name="Google Shape;203;p7"/>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idx="4294967295"/>
          </p:nvPr>
        </p:nvSpPr>
        <p:spPr>
          <a:xfrm>
            <a:off x="1162757" y="3886988"/>
            <a:ext cx="7095402" cy="182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Arial Rounded"/>
              <a:buNone/>
            </a:pPr>
            <a:r>
              <a:rPr lang="en-US" sz="4800" b="1" i="0" u="none" strike="noStrike" cap="none">
                <a:solidFill>
                  <a:schemeClr val="lt1"/>
                </a:solidFill>
                <a:latin typeface="Arial Rounded"/>
                <a:ea typeface="Arial Rounded"/>
                <a:cs typeface="Arial Rounded"/>
                <a:sym typeface="Arial Rounded"/>
              </a:rPr>
              <a:t>SECTION 2:</a:t>
            </a:r>
            <a:br>
              <a:rPr lang="en-US" sz="4800" b="1" i="0" u="none" strike="noStrike" cap="none">
                <a:solidFill>
                  <a:schemeClr val="lt1"/>
                </a:solidFill>
                <a:latin typeface="Arial Rounded"/>
                <a:ea typeface="Arial Rounded"/>
                <a:cs typeface="Arial Rounded"/>
                <a:sym typeface="Arial Rounded"/>
              </a:rPr>
            </a:br>
            <a:br>
              <a:rPr lang="en-US" sz="4800" b="1" i="0" u="none" strike="noStrike" cap="none">
                <a:solidFill>
                  <a:schemeClr val="lt1"/>
                </a:solidFill>
                <a:latin typeface="Arial Rounded"/>
                <a:ea typeface="Arial Rounded"/>
                <a:cs typeface="Arial Rounded"/>
                <a:sym typeface="Arial Rounded"/>
              </a:rPr>
            </a:br>
            <a:r>
              <a:rPr lang="en-US" sz="4800" b="1" i="0" u="none" strike="noStrike" cap="none">
                <a:solidFill>
                  <a:schemeClr val="lt1"/>
                </a:solidFill>
                <a:latin typeface="Arial Rounded"/>
                <a:ea typeface="Arial Rounded"/>
                <a:cs typeface="Arial Rounded"/>
                <a:sym typeface="Arial Rounded"/>
              </a:rPr>
              <a:t>CHILDREN’S DIVISION </a:t>
            </a:r>
            <a:r>
              <a:rPr lang="en-US" sz="4800">
                <a:solidFill>
                  <a:schemeClr val="lt1"/>
                </a:solidFill>
              </a:rPr>
              <a:t>OVERVIEW</a:t>
            </a:r>
            <a:endParaRPr sz="4800" b="1" i="0" u="none" strike="noStrike" cap="none">
              <a:solidFill>
                <a:schemeClr val="lt1"/>
              </a:solidFill>
              <a:latin typeface="Arial Rounded"/>
              <a:ea typeface="Arial Rounded"/>
              <a:cs typeface="Arial Rounded"/>
              <a:sym typeface="Arial Rounded"/>
            </a:endParaRPr>
          </a:p>
        </p:txBody>
      </p:sp>
      <p:sp>
        <p:nvSpPr>
          <p:cNvPr id="210" name="Google Shape;210;p8"/>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7</a:t>
            </a:fld>
            <a:endParaRPr/>
          </a:p>
        </p:txBody>
      </p:sp>
      <p:sp>
        <p:nvSpPr>
          <p:cNvPr id="211" name="Google Shape;211;p8"/>
          <p:cNvSpPr/>
          <p:nvPr/>
        </p:nvSpPr>
        <p:spPr>
          <a:xfrm>
            <a:off x="834887" y="417443"/>
            <a:ext cx="4164496" cy="118275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Rounded"/>
                <a:ea typeface="Arial Rounded"/>
                <a:cs typeface="Arial Rounded"/>
                <a:sym typeface="Arial Rounded"/>
              </a:rPr>
              <a:t>MO CARE Pre-Service 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xfrm>
            <a:off x="715885" y="580414"/>
            <a:ext cx="77223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CHILDREN’S DIVISION WEBSITE</a:t>
            </a:r>
            <a:endParaRPr/>
          </a:p>
        </p:txBody>
      </p:sp>
      <p:sp>
        <p:nvSpPr>
          <p:cNvPr id="218" name="Google Shape;218;p10"/>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8</a:t>
            </a:fld>
            <a:endParaRPr/>
          </a:p>
        </p:txBody>
      </p:sp>
      <p:pic>
        <p:nvPicPr>
          <p:cNvPr id="219" name="Google Shape;219;p10"/>
          <p:cNvPicPr preferRelativeResize="0"/>
          <p:nvPr/>
        </p:nvPicPr>
        <p:blipFill rotWithShape="1">
          <a:blip r:embed="rId3">
            <a:alphaModFix/>
          </a:blip>
          <a:srcRect/>
          <a:stretch/>
        </p:blipFill>
        <p:spPr>
          <a:xfrm>
            <a:off x="3404104" y="2955286"/>
            <a:ext cx="2133284" cy="2133284"/>
          </a:xfrm>
          <a:prstGeom prst="rect">
            <a:avLst/>
          </a:prstGeom>
          <a:noFill/>
          <a:ln>
            <a:noFill/>
          </a:ln>
        </p:spPr>
      </p:pic>
      <p:sp>
        <p:nvSpPr>
          <p:cNvPr id="220" name="Google Shape;220;p10"/>
          <p:cNvSpPr/>
          <p:nvPr/>
        </p:nvSpPr>
        <p:spPr>
          <a:xfrm>
            <a:off x="436098" y="2052446"/>
            <a:ext cx="2532185" cy="859144"/>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Child Welfare Manual</a:t>
            </a:r>
            <a:endParaRPr sz="1400" b="0" i="0" u="none" strike="noStrike" cap="none">
              <a:solidFill>
                <a:srgbClr val="000000"/>
              </a:solidFill>
              <a:latin typeface="Arial"/>
              <a:ea typeface="Arial"/>
              <a:cs typeface="Arial"/>
              <a:sym typeface="Arial"/>
            </a:endParaRPr>
          </a:p>
        </p:txBody>
      </p:sp>
      <p:sp>
        <p:nvSpPr>
          <p:cNvPr id="221" name="Google Shape;221;p10"/>
          <p:cNvSpPr/>
          <p:nvPr/>
        </p:nvSpPr>
        <p:spPr>
          <a:xfrm>
            <a:off x="436098" y="3742477"/>
            <a:ext cx="2532185" cy="859144"/>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Foster Connections Newsletter</a:t>
            </a:r>
            <a:endParaRPr sz="1400" b="0" i="0" u="none" strike="noStrike" cap="none">
              <a:solidFill>
                <a:srgbClr val="000000"/>
              </a:solidFill>
              <a:latin typeface="Arial"/>
              <a:ea typeface="Arial"/>
              <a:cs typeface="Arial"/>
              <a:sym typeface="Arial"/>
            </a:endParaRPr>
          </a:p>
        </p:txBody>
      </p:sp>
      <p:sp>
        <p:nvSpPr>
          <p:cNvPr id="222" name="Google Shape;222;p10"/>
          <p:cNvSpPr/>
          <p:nvPr/>
        </p:nvSpPr>
        <p:spPr>
          <a:xfrm>
            <a:off x="436096" y="5432508"/>
            <a:ext cx="2532185" cy="859144"/>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“I am a Foster Parent” page</a:t>
            </a:r>
            <a:endParaRPr sz="1400" b="0" i="0" u="none" strike="noStrike" cap="none">
              <a:solidFill>
                <a:srgbClr val="000000"/>
              </a:solidFill>
              <a:latin typeface="Arial"/>
              <a:ea typeface="Arial"/>
              <a:cs typeface="Arial"/>
              <a:sym typeface="Arial"/>
            </a:endParaRPr>
          </a:p>
        </p:txBody>
      </p:sp>
      <p:sp>
        <p:nvSpPr>
          <p:cNvPr id="223" name="Google Shape;223;p10"/>
          <p:cNvSpPr/>
          <p:nvPr/>
        </p:nvSpPr>
        <p:spPr>
          <a:xfrm>
            <a:off x="6023313" y="5432508"/>
            <a:ext cx="2532185" cy="859144"/>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Foster Parent Handbook</a:t>
            </a:r>
            <a:endParaRPr sz="1400" b="0" i="0" u="none" strike="noStrike" cap="none">
              <a:solidFill>
                <a:srgbClr val="000000"/>
              </a:solidFill>
              <a:latin typeface="Arial"/>
              <a:ea typeface="Arial"/>
              <a:cs typeface="Arial"/>
              <a:sym typeface="Arial"/>
            </a:endParaRPr>
          </a:p>
        </p:txBody>
      </p:sp>
      <p:sp>
        <p:nvSpPr>
          <p:cNvPr id="224" name="Google Shape;224;p10"/>
          <p:cNvSpPr/>
          <p:nvPr/>
        </p:nvSpPr>
        <p:spPr>
          <a:xfrm>
            <a:off x="6023314" y="3742477"/>
            <a:ext cx="2532185" cy="859144"/>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Foster Parent Bill of Rights</a:t>
            </a: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a:off x="6023315" y="2070188"/>
            <a:ext cx="2532185" cy="753636"/>
          </a:xfrm>
          <a:prstGeom prst="rect">
            <a:avLst/>
          </a:prstGeom>
          <a:solidFill>
            <a:schemeClr val="accent5"/>
          </a:solidFill>
          <a:ln w="1905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E-Forms</a:t>
            </a:r>
            <a:endParaRPr sz="1400" b="0" i="0" u="none" strike="noStrike" cap="none">
              <a:solidFill>
                <a:srgbClr val="000000"/>
              </a:solidFill>
              <a:latin typeface="Arial"/>
              <a:ea typeface="Arial"/>
              <a:cs typeface="Arial"/>
              <a:sym typeface="Arial"/>
            </a:endParaRPr>
          </a:p>
        </p:txBody>
      </p:sp>
      <p:sp>
        <p:nvSpPr>
          <p:cNvPr id="226" name="Google Shape;226;p10"/>
          <p:cNvSpPr txBox="1"/>
          <p:nvPr/>
        </p:nvSpPr>
        <p:spPr>
          <a:xfrm>
            <a:off x="2998120" y="6205118"/>
            <a:ext cx="299535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1" u="sng" strike="noStrike" cap="none">
                <a:solidFill>
                  <a:srgbClr val="D34E23"/>
                </a:solidFill>
                <a:latin typeface="Arial"/>
                <a:ea typeface="Arial"/>
                <a:cs typeface="Arial"/>
                <a:sym typeface="Arial"/>
              </a:rPr>
              <a:t>mo.dss.gov/cd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p:nvPr/>
        </p:nvSpPr>
        <p:spPr>
          <a:xfrm>
            <a:off x="8217074" y="6046753"/>
            <a:ext cx="926926" cy="8112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3" name="Google Shape;233;p13"/>
          <p:cNvSpPr txBox="1">
            <a:spLocks noGrp="1"/>
          </p:cNvSpPr>
          <p:nvPr>
            <p:ph type="title"/>
          </p:nvPr>
        </p:nvSpPr>
        <p:spPr>
          <a:xfrm>
            <a:off x="715885" y="580414"/>
            <a:ext cx="7722166" cy="10543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F243E"/>
              </a:buClr>
              <a:buSzPts val="3000"/>
              <a:buFont typeface="Arial Rounded"/>
              <a:buNone/>
            </a:pPr>
            <a:r>
              <a:rPr lang="en-US" sz="3000"/>
              <a:t>PERMANENCY PLANS</a:t>
            </a:r>
            <a:endParaRPr/>
          </a:p>
        </p:txBody>
      </p:sp>
      <p:sp>
        <p:nvSpPr>
          <p:cNvPr id="234" name="Google Shape;234;p13"/>
          <p:cNvSpPr txBox="1">
            <a:spLocks noGrp="1"/>
          </p:cNvSpPr>
          <p:nvPr>
            <p:ph type="sldNum" idx="12"/>
          </p:nvPr>
        </p:nvSpPr>
        <p:spPr>
          <a:xfrm>
            <a:off x="8744552" y="6457057"/>
            <a:ext cx="321810" cy="24565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9</a:t>
            </a:fld>
            <a:endParaRPr/>
          </a:p>
        </p:txBody>
      </p:sp>
      <p:sp>
        <p:nvSpPr>
          <p:cNvPr id="235" name="Google Shape;235;p13"/>
          <p:cNvSpPr txBox="1"/>
          <p:nvPr/>
        </p:nvSpPr>
        <p:spPr>
          <a:xfrm>
            <a:off x="199025" y="2489799"/>
            <a:ext cx="248621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2"/>
                </a:solidFill>
                <a:latin typeface="Arial"/>
                <a:ea typeface="Arial"/>
                <a:cs typeface="Arial"/>
                <a:sym typeface="Arial"/>
              </a:rPr>
              <a:t>Reunification</a:t>
            </a:r>
            <a:endParaRPr sz="1400" b="0" i="0" u="none" strike="noStrike" cap="none">
              <a:solidFill>
                <a:srgbClr val="000000"/>
              </a:solidFill>
              <a:latin typeface="Arial"/>
              <a:ea typeface="Arial"/>
              <a:cs typeface="Arial"/>
              <a:sym typeface="Arial"/>
            </a:endParaRPr>
          </a:p>
        </p:txBody>
      </p:sp>
      <p:sp>
        <p:nvSpPr>
          <p:cNvPr id="236" name="Google Shape;236;p13"/>
          <p:cNvSpPr txBox="1"/>
          <p:nvPr/>
        </p:nvSpPr>
        <p:spPr>
          <a:xfrm>
            <a:off x="2818026" y="5815921"/>
            <a:ext cx="14847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2"/>
                </a:solidFill>
                <a:latin typeface="Arial"/>
                <a:ea typeface="Arial"/>
                <a:cs typeface="Arial"/>
                <a:sym typeface="Arial"/>
              </a:rPr>
              <a:t>APPLA</a:t>
            </a:r>
            <a:endParaRPr sz="1400" b="0" i="0" u="none" strike="noStrike" cap="none">
              <a:solidFill>
                <a:srgbClr val="000000"/>
              </a:solidFill>
              <a:latin typeface="Arial"/>
              <a:ea typeface="Arial"/>
              <a:cs typeface="Arial"/>
              <a:sym typeface="Arial"/>
            </a:endParaRPr>
          </a:p>
        </p:txBody>
      </p:sp>
      <p:sp>
        <p:nvSpPr>
          <p:cNvPr id="237" name="Google Shape;237;p13"/>
          <p:cNvSpPr txBox="1"/>
          <p:nvPr/>
        </p:nvSpPr>
        <p:spPr>
          <a:xfrm>
            <a:off x="4861319" y="2529860"/>
            <a:ext cx="26076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2"/>
                </a:solidFill>
                <a:latin typeface="Arial"/>
                <a:ea typeface="Arial"/>
                <a:cs typeface="Arial"/>
                <a:sym typeface="Arial"/>
              </a:rPr>
              <a:t>Guardianship</a:t>
            </a:r>
            <a:endParaRPr sz="1400" b="0" i="0" u="none" strike="noStrike" cap="none">
              <a:solidFill>
                <a:srgbClr val="000000"/>
              </a:solidFill>
              <a:latin typeface="Arial"/>
              <a:ea typeface="Arial"/>
              <a:cs typeface="Arial"/>
              <a:sym typeface="Arial"/>
            </a:endParaRPr>
          </a:p>
        </p:txBody>
      </p:sp>
      <p:sp>
        <p:nvSpPr>
          <p:cNvPr id="238" name="Google Shape;238;p13"/>
          <p:cNvSpPr txBox="1"/>
          <p:nvPr/>
        </p:nvSpPr>
        <p:spPr>
          <a:xfrm>
            <a:off x="7227663" y="5872808"/>
            <a:ext cx="20392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2"/>
                </a:solidFill>
                <a:latin typeface="Arial"/>
                <a:ea typeface="Arial"/>
                <a:cs typeface="Arial"/>
                <a:sym typeface="Arial"/>
              </a:rPr>
              <a:t>Adoption</a:t>
            </a:r>
            <a:endParaRPr sz="1400" b="0" i="0" u="none" strike="noStrike" cap="none">
              <a:solidFill>
                <a:srgbClr val="000000"/>
              </a:solidFill>
              <a:latin typeface="Arial"/>
              <a:ea typeface="Arial"/>
              <a:cs typeface="Arial"/>
              <a:sym typeface="Arial"/>
            </a:endParaRPr>
          </a:p>
        </p:txBody>
      </p:sp>
      <p:sp>
        <p:nvSpPr>
          <p:cNvPr id="239" name="Google Shape;239;p13" descr="Arrow: Counter-clockwise curve outline"/>
          <p:cNvSpPr/>
          <p:nvPr/>
        </p:nvSpPr>
        <p:spPr>
          <a:xfrm rot="8355312">
            <a:off x="7431254" y="3078351"/>
            <a:ext cx="1030389" cy="2235632"/>
          </a:xfrm>
          <a:custGeom>
            <a:avLst/>
            <a:gdLst/>
            <a:ahLst/>
            <a:cxnLst/>
            <a:rect l="l" t="t" r="r" b="b"/>
            <a:pathLst>
              <a:path w="1204416" h="2322458" extrusionOk="0">
                <a:moveTo>
                  <a:pt x="0" y="0"/>
                </a:moveTo>
                <a:lnTo>
                  <a:pt x="0" y="1089430"/>
                </a:lnTo>
                <a:lnTo>
                  <a:pt x="320308" y="772326"/>
                </a:lnTo>
                <a:cubicBezTo>
                  <a:pt x="1026105" y="1475785"/>
                  <a:pt x="1016208" y="2047182"/>
                  <a:pt x="960186" y="2303012"/>
                </a:cubicBezTo>
                <a:cubicBezTo>
                  <a:pt x="958290" y="2311651"/>
                  <a:pt x="963758" y="2320193"/>
                  <a:pt x="972399" y="2322086"/>
                </a:cubicBezTo>
                <a:cubicBezTo>
                  <a:pt x="973646" y="2322361"/>
                  <a:pt x="974923" y="2322483"/>
                  <a:pt x="976202" y="2322455"/>
                </a:cubicBezTo>
                <a:cubicBezTo>
                  <a:pt x="982156" y="2322496"/>
                  <a:pt x="987611" y="2319123"/>
                  <a:pt x="990231" y="2313774"/>
                </a:cubicBezTo>
                <a:cubicBezTo>
                  <a:pt x="1566592" y="1221013"/>
                  <a:pt x="797566" y="297886"/>
                  <a:pt x="794363" y="294683"/>
                </a:cubicBezTo>
                <a:lnTo>
                  <a:pt x="1089046" y="0"/>
                </a:lnTo>
                <a:close/>
                <a:moveTo>
                  <a:pt x="747118" y="338149"/>
                </a:moveTo>
                <a:cubicBezTo>
                  <a:pt x="777963" y="375753"/>
                  <a:pt x="1362845" y="1109193"/>
                  <a:pt x="1047246" y="2022518"/>
                </a:cubicBezTo>
                <a:cubicBezTo>
                  <a:pt x="1047246" y="2022871"/>
                  <a:pt x="1046637" y="2022839"/>
                  <a:pt x="1046637" y="2022518"/>
                </a:cubicBezTo>
                <a:cubicBezTo>
                  <a:pt x="1032351" y="1703876"/>
                  <a:pt x="889911" y="1249584"/>
                  <a:pt x="365599" y="726906"/>
                </a:cubicBezTo>
                <a:lnTo>
                  <a:pt x="320532" y="682063"/>
                </a:lnTo>
                <a:lnTo>
                  <a:pt x="275304" y="726906"/>
                </a:lnTo>
                <a:lnTo>
                  <a:pt x="64062" y="935843"/>
                </a:lnTo>
                <a:lnTo>
                  <a:pt x="64062" y="64062"/>
                </a:lnTo>
                <a:lnTo>
                  <a:pt x="934497" y="64062"/>
                </a:lnTo>
                <a:lnTo>
                  <a:pt x="749135" y="249456"/>
                </a:lnTo>
                <a:lnTo>
                  <a:pt x="703876" y="294683"/>
                </a:lnTo>
                <a:close/>
              </a:path>
            </a:pathLst>
          </a:custGeom>
          <a:solidFill>
            <a:srgbClr val="000000"/>
          </a:solidFill>
          <a:ln w="3192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13" descr="Arrow: Counter-clockwise curve outline"/>
          <p:cNvSpPr/>
          <p:nvPr/>
        </p:nvSpPr>
        <p:spPr>
          <a:xfrm rot="4033658">
            <a:off x="5004351" y="3474891"/>
            <a:ext cx="1204416" cy="2322458"/>
          </a:xfrm>
          <a:custGeom>
            <a:avLst/>
            <a:gdLst/>
            <a:ahLst/>
            <a:cxnLst/>
            <a:rect l="l" t="t" r="r" b="b"/>
            <a:pathLst>
              <a:path w="1204416" h="2322458" extrusionOk="0">
                <a:moveTo>
                  <a:pt x="0" y="0"/>
                </a:moveTo>
                <a:lnTo>
                  <a:pt x="0" y="1089430"/>
                </a:lnTo>
                <a:lnTo>
                  <a:pt x="320308" y="772326"/>
                </a:lnTo>
                <a:cubicBezTo>
                  <a:pt x="1026105" y="1475785"/>
                  <a:pt x="1016208" y="2047182"/>
                  <a:pt x="960186" y="2303012"/>
                </a:cubicBezTo>
                <a:cubicBezTo>
                  <a:pt x="958290" y="2311651"/>
                  <a:pt x="963758" y="2320193"/>
                  <a:pt x="972399" y="2322086"/>
                </a:cubicBezTo>
                <a:cubicBezTo>
                  <a:pt x="973646" y="2322361"/>
                  <a:pt x="974923" y="2322483"/>
                  <a:pt x="976202" y="2322455"/>
                </a:cubicBezTo>
                <a:cubicBezTo>
                  <a:pt x="982156" y="2322496"/>
                  <a:pt x="987611" y="2319123"/>
                  <a:pt x="990231" y="2313774"/>
                </a:cubicBezTo>
                <a:cubicBezTo>
                  <a:pt x="1566592" y="1221013"/>
                  <a:pt x="797566" y="297886"/>
                  <a:pt x="794363" y="294683"/>
                </a:cubicBezTo>
                <a:lnTo>
                  <a:pt x="1089046" y="0"/>
                </a:lnTo>
                <a:close/>
                <a:moveTo>
                  <a:pt x="747118" y="338149"/>
                </a:moveTo>
                <a:cubicBezTo>
                  <a:pt x="777963" y="375753"/>
                  <a:pt x="1362845" y="1109193"/>
                  <a:pt x="1047246" y="2022518"/>
                </a:cubicBezTo>
                <a:cubicBezTo>
                  <a:pt x="1047246" y="2022871"/>
                  <a:pt x="1046637" y="2022839"/>
                  <a:pt x="1046637" y="2022518"/>
                </a:cubicBezTo>
                <a:cubicBezTo>
                  <a:pt x="1032351" y="1703876"/>
                  <a:pt x="889911" y="1249584"/>
                  <a:pt x="365599" y="726906"/>
                </a:cubicBezTo>
                <a:lnTo>
                  <a:pt x="320532" y="682063"/>
                </a:lnTo>
                <a:lnTo>
                  <a:pt x="275304" y="726906"/>
                </a:lnTo>
                <a:lnTo>
                  <a:pt x="64062" y="935843"/>
                </a:lnTo>
                <a:lnTo>
                  <a:pt x="64062" y="64062"/>
                </a:lnTo>
                <a:lnTo>
                  <a:pt x="934497" y="64062"/>
                </a:lnTo>
                <a:lnTo>
                  <a:pt x="749135" y="249456"/>
                </a:lnTo>
                <a:lnTo>
                  <a:pt x="703876" y="294683"/>
                </a:lnTo>
                <a:close/>
              </a:path>
            </a:pathLst>
          </a:custGeom>
          <a:solidFill>
            <a:srgbClr val="000000"/>
          </a:solidFill>
          <a:ln w="319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13" descr="Arrow: Counter-clockwise curve outline"/>
          <p:cNvSpPr/>
          <p:nvPr/>
        </p:nvSpPr>
        <p:spPr>
          <a:xfrm rot="2667151">
            <a:off x="2889998" y="3252557"/>
            <a:ext cx="1204416" cy="2322458"/>
          </a:xfrm>
          <a:custGeom>
            <a:avLst/>
            <a:gdLst/>
            <a:ahLst/>
            <a:cxnLst/>
            <a:rect l="l" t="t" r="r" b="b"/>
            <a:pathLst>
              <a:path w="1204416" h="2322458" extrusionOk="0">
                <a:moveTo>
                  <a:pt x="0" y="0"/>
                </a:moveTo>
                <a:lnTo>
                  <a:pt x="0" y="1089430"/>
                </a:lnTo>
                <a:lnTo>
                  <a:pt x="320308" y="772326"/>
                </a:lnTo>
                <a:cubicBezTo>
                  <a:pt x="1026105" y="1475785"/>
                  <a:pt x="1016208" y="2047182"/>
                  <a:pt x="960186" y="2303012"/>
                </a:cubicBezTo>
                <a:cubicBezTo>
                  <a:pt x="958290" y="2311651"/>
                  <a:pt x="963758" y="2320193"/>
                  <a:pt x="972399" y="2322086"/>
                </a:cubicBezTo>
                <a:cubicBezTo>
                  <a:pt x="973646" y="2322361"/>
                  <a:pt x="974923" y="2322483"/>
                  <a:pt x="976202" y="2322455"/>
                </a:cubicBezTo>
                <a:cubicBezTo>
                  <a:pt x="982156" y="2322496"/>
                  <a:pt x="987611" y="2319123"/>
                  <a:pt x="990231" y="2313774"/>
                </a:cubicBezTo>
                <a:cubicBezTo>
                  <a:pt x="1566592" y="1221013"/>
                  <a:pt x="797566" y="297886"/>
                  <a:pt x="794363" y="294683"/>
                </a:cubicBezTo>
                <a:lnTo>
                  <a:pt x="1089046" y="0"/>
                </a:lnTo>
                <a:close/>
                <a:moveTo>
                  <a:pt x="747118" y="338149"/>
                </a:moveTo>
                <a:cubicBezTo>
                  <a:pt x="777963" y="375753"/>
                  <a:pt x="1362845" y="1109193"/>
                  <a:pt x="1047246" y="2022518"/>
                </a:cubicBezTo>
                <a:cubicBezTo>
                  <a:pt x="1047246" y="2022871"/>
                  <a:pt x="1046637" y="2022839"/>
                  <a:pt x="1046637" y="2022518"/>
                </a:cubicBezTo>
                <a:cubicBezTo>
                  <a:pt x="1032351" y="1703876"/>
                  <a:pt x="889911" y="1249584"/>
                  <a:pt x="365599" y="726906"/>
                </a:cubicBezTo>
                <a:lnTo>
                  <a:pt x="320532" y="682063"/>
                </a:lnTo>
                <a:lnTo>
                  <a:pt x="275304" y="726906"/>
                </a:lnTo>
                <a:lnTo>
                  <a:pt x="64062" y="935843"/>
                </a:lnTo>
                <a:lnTo>
                  <a:pt x="64062" y="64062"/>
                </a:lnTo>
                <a:lnTo>
                  <a:pt x="934497" y="64062"/>
                </a:lnTo>
                <a:lnTo>
                  <a:pt x="749135" y="249456"/>
                </a:lnTo>
                <a:lnTo>
                  <a:pt x="703876" y="294683"/>
                </a:lnTo>
                <a:close/>
              </a:path>
            </a:pathLst>
          </a:custGeom>
          <a:solidFill>
            <a:srgbClr val="000000"/>
          </a:solidFill>
          <a:ln w="319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13" descr="Arrow: Counter-clockwise curve outline"/>
          <p:cNvSpPr/>
          <p:nvPr/>
        </p:nvSpPr>
        <p:spPr>
          <a:xfrm rot="-2129580">
            <a:off x="649286" y="3683004"/>
            <a:ext cx="1234412" cy="2142699"/>
          </a:xfrm>
          <a:custGeom>
            <a:avLst/>
            <a:gdLst/>
            <a:ahLst/>
            <a:cxnLst/>
            <a:rect l="l" t="t" r="r" b="b"/>
            <a:pathLst>
              <a:path w="1204416" h="2322458" extrusionOk="0">
                <a:moveTo>
                  <a:pt x="0" y="0"/>
                </a:moveTo>
                <a:lnTo>
                  <a:pt x="0" y="1089430"/>
                </a:lnTo>
                <a:lnTo>
                  <a:pt x="320308" y="772326"/>
                </a:lnTo>
                <a:cubicBezTo>
                  <a:pt x="1026105" y="1475785"/>
                  <a:pt x="1016208" y="2047182"/>
                  <a:pt x="960186" y="2303012"/>
                </a:cubicBezTo>
                <a:cubicBezTo>
                  <a:pt x="958290" y="2311651"/>
                  <a:pt x="963758" y="2320193"/>
                  <a:pt x="972399" y="2322086"/>
                </a:cubicBezTo>
                <a:cubicBezTo>
                  <a:pt x="973646" y="2322361"/>
                  <a:pt x="974923" y="2322483"/>
                  <a:pt x="976202" y="2322455"/>
                </a:cubicBezTo>
                <a:cubicBezTo>
                  <a:pt x="982156" y="2322496"/>
                  <a:pt x="987611" y="2319123"/>
                  <a:pt x="990231" y="2313774"/>
                </a:cubicBezTo>
                <a:cubicBezTo>
                  <a:pt x="1566592" y="1221013"/>
                  <a:pt x="797566" y="297886"/>
                  <a:pt x="794363" y="294683"/>
                </a:cubicBezTo>
                <a:lnTo>
                  <a:pt x="1089046" y="0"/>
                </a:lnTo>
                <a:close/>
                <a:moveTo>
                  <a:pt x="747118" y="338149"/>
                </a:moveTo>
                <a:cubicBezTo>
                  <a:pt x="777963" y="375753"/>
                  <a:pt x="1362845" y="1109193"/>
                  <a:pt x="1047246" y="2022518"/>
                </a:cubicBezTo>
                <a:cubicBezTo>
                  <a:pt x="1047246" y="2022871"/>
                  <a:pt x="1046637" y="2022839"/>
                  <a:pt x="1046637" y="2022518"/>
                </a:cubicBezTo>
                <a:cubicBezTo>
                  <a:pt x="1032351" y="1703876"/>
                  <a:pt x="889911" y="1249584"/>
                  <a:pt x="365599" y="726906"/>
                </a:cubicBezTo>
                <a:lnTo>
                  <a:pt x="320532" y="682063"/>
                </a:lnTo>
                <a:lnTo>
                  <a:pt x="275304" y="726906"/>
                </a:lnTo>
                <a:lnTo>
                  <a:pt x="64062" y="935843"/>
                </a:lnTo>
                <a:lnTo>
                  <a:pt x="64062" y="64062"/>
                </a:lnTo>
                <a:lnTo>
                  <a:pt x="934497" y="64062"/>
                </a:lnTo>
                <a:lnTo>
                  <a:pt x="749135" y="249456"/>
                </a:lnTo>
                <a:lnTo>
                  <a:pt x="703876" y="294683"/>
                </a:lnTo>
                <a:close/>
              </a:path>
            </a:pathLst>
          </a:custGeom>
          <a:solidFill>
            <a:srgbClr val="000000"/>
          </a:solidFill>
          <a:ln w="319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Gri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6733</Words>
  <Application>Microsoft Office PowerPoint</Application>
  <PresentationFormat>On-screen Show (4:3)</PresentationFormat>
  <Paragraphs>578</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Arial</vt:lpstr>
      <vt:lpstr>Arial Rounded</vt:lpstr>
      <vt:lpstr>Palatino Linotype</vt:lpstr>
      <vt:lpstr>Noto Sans Symbols</vt:lpstr>
      <vt:lpstr>Roboto Slab</vt:lpstr>
      <vt:lpstr>3_Grid</vt:lpstr>
      <vt:lpstr>FOSTER CARE 101 </vt:lpstr>
      <vt:lpstr>NTDC COLOR WHEEL</vt:lpstr>
      <vt:lpstr>PLACE HOLDER FOR SLIDE WITH OPENING QUOTE</vt:lpstr>
      <vt:lpstr> CHARACTERISTICS OF SUCCESSFUL FOSTER  AND ADOPTIVE PARENTS</vt:lpstr>
      <vt:lpstr>TRAINING OUTCOMES</vt:lpstr>
      <vt:lpstr>SECTION 1:  EXPERT PANEL</vt:lpstr>
      <vt:lpstr>SECTION 2:  CHILDREN’S DIVISION OVERVIEW</vt:lpstr>
      <vt:lpstr>CHILDREN’S DIVISION WEBSITE</vt:lpstr>
      <vt:lpstr>PERMANENCY PLANS</vt:lpstr>
      <vt:lpstr>SECTION 3:  TEAM MEMBERS</vt:lpstr>
      <vt:lpstr>PowerPoint Presentation</vt:lpstr>
      <vt:lpstr>TEAM MEETINGS</vt:lpstr>
      <vt:lpstr>COURT HEARINGS</vt:lpstr>
      <vt:lpstr>COURT ETIQUETTE,  EXPECTATIONS </vt:lpstr>
      <vt:lpstr>SECTION 4:  FOSTER PLACEMENTS</vt:lpstr>
      <vt:lpstr>PREPARING FOR PLACEMENT</vt:lpstr>
      <vt:lpstr>LEVELS OF CARE</vt:lpstr>
      <vt:lpstr>FINDING PLACEMENT</vt:lpstr>
      <vt:lpstr>PLACEMENT CONSIDERATIONS</vt:lpstr>
      <vt:lpstr>PLACEMENT QUESTIONS</vt:lpstr>
      <vt:lpstr>I HAVE PLACEMENT, NOW WHAT?</vt:lpstr>
      <vt:lpstr>NOTIFICATION REQUIRED</vt:lpstr>
      <vt:lpstr>PowerPoint Presentation</vt:lpstr>
      <vt:lpstr>SECTION 5:  FOSTER PARENT SUPPORT</vt:lpstr>
      <vt:lpstr>FOSTER PARENT ID CARDS</vt:lpstr>
      <vt:lpstr>PowerPoint Presentation</vt:lpstr>
      <vt:lpstr>LICENSING WORKER</vt:lpstr>
      <vt:lpstr>FAMILY RESOURCE CENTERS</vt:lpstr>
      <vt:lpstr>OTHER HELPFUL RESOURCES</vt:lpstr>
      <vt:lpstr>FOSTER PARENT AMBASSADORS</vt:lpstr>
      <vt:lpstr>RESPITE</vt:lpstr>
      <vt:lpstr>SELF  CARE</vt:lpstr>
      <vt:lpstr>SECTION 6: WRAP-UP</vt:lpstr>
      <vt:lpstr>EVALUATING YOUR  NEW TOOLS</vt:lpstr>
      <vt:lpstr>LIFELONG LEARNING</vt:lpstr>
      <vt:lpstr>PLACE HOLDER FOR SLIDE WITH CLOSING QUOTE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National Training and Development Curriculum</dc:creator>
  <cp:lastModifiedBy>Selsor, Melissa</cp:lastModifiedBy>
  <cp:revision>1</cp:revision>
  <dcterms:created xsi:type="dcterms:W3CDTF">2019-10-16T23:47:18Z</dcterms:created>
  <dcterms:modified xsi:type="dcterms:W3CDTF">2025-07-17T19:52:24Z</dcterms:modified>
</cp:coreProperties>
</file>