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24"/>
  </p:notesMasterIdLst>
  <p:sldIdLst>
    <p:sldId id="256" r:id="rId2"/>
    <p:sldId id="257" r:id="rId3"/>
    <p:sldId id="288" r:id="rId4"/>
    <p:sldId id="278" r:id="rId5"/>
    <p:sldId id="290" r:id="rId6"/>
    <p:sldId id="292" r:id="rId7"/>
    <p:sldId id="280" r:id="rId8"/>
    <p:sldId id="263" r:id="rId9"/>
    <p:sldId id="264" r:id="rId10"/>
    <p:sldId id="282" r:id="rId11"/>
    <p:sldId id="267" r:id="rId12"/>
    <p:sldId id="295" r:id="rId13"/>
    <p:sldId id="268" r:id="rId14"/>
    <p:sldId id="269" r:id="rId15"/>
    <p:sldId id="284" r:id="rId16"/>
    <p:sldId id="286" r:id="rId17"/>
    <p:sldId id="296" r:id="rId18"/>
    <p:sldId id="273" r:id="rId19"/>
    <p:sldId id="274" r:id="rId20"/>
    <p:sldId id="294" r:id="rId21"/>
    <p:sldId id="276" r:id="rId22"/>
    <p:sldId id="29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p:scale>
          <a:sx n="88" d="100"/>
          <a:sy n="88" d="100"/>
        </p:scale>
        <p:origin x="49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7A0FD-1420-4918-8DCE-71419FE79113}" type="datetimeFigureOut">
              <a:rPr lang="en-US" smtClean="0"/>
              <a:t>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25BB5-3A38-43FD-BC9B-B4A01A767AE0}" type="slidenum">
              <a:rPr lang="en-US" smtClean="0"/>
              <a:t>‹#›</a:t>
            </a:fld>
            <a:endParaRPr lang="en-US"/>
          </a:p>
        </p:txBody>
      </p:sp>
    </p:spTree>
    <p:extLst>
      <p:ext uri="{BB962C8B-B14F-4D97-AF65-F5344CB8AC3E}">
        <p14:creationId xmlns:p14="http://schemas.microsoft.com/office/powerpoint/2010/main" val="3208855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Respite care is the periodic and/or intermittent, temporary care of children placed in a foster home. The Respite plan should serve equally the needs of both the foster youth and the foster caregivers. It is designed to provide relief for the resource provider from the stresses of the constant responsibilities of providing out-of-home care. The time the foster youth takes a break from the resource family should include planned opportunities for social activities and enrichment. Respite is a fun and rewarding time for foster youth while their placement providers are allowed to relax and have time to themselves for recharging, however, is not for use in regular child supervision situations when a parent would normally use ordinary childcare, i.e., hiring a baby-sitter for an afternoon or evening outing, or for attending foster parent training or seminars. It should be used to maintain stable placements, but should not be used to exclude foster children from ordinary and traditional family activities. Using respite is important to reduce placement disruptions and to support safer and healthier homes.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There are occasions when a foster</a:t>
            </a:r>
            <a:r>
              <a:rPr lang="en-US" sz="1200" b="0" i="0" kern="1200" baseline="0" dirty="0" smtClean="0">
                <a:solidFill>
                  <a:schemeClr val="tx1"/>
                </a:solidFill>
                <a:effectLst/>
                <a:latin typeface="+mn-lt"/>
                <a:ea typeface="+mn-ea"/>
                <a:cs typeface="+mn-cs"/>
              </a:rPr>
              <a:t> parent </a:t>
            </a:r>
            <a:r>
              <a:rPr lang="en-US" sz="1200" b="0" i="0" kern="1200" dirty="0" smtClean="0">
                <a:solidFill>
                  <a:schemeClr val="tx1"/>
                </a:solidFill>
                <a:effectLst/>
                <a:latin typeface="+mn-lt"/>
                <a:ea typeface="+mn-ea"/>
                <a:cs typeface="+mn-cs"/>
              </a:rPr>
              <a:t>requires supervision of the foster youth placed in their home which do not meet the definition of respite.   These baby-sitting events can be for an hour or several hours. Supervision of the foster youth in these situations is not considered respite and therefore there is no monetary reimbursement and with no respite units used.</a:t>
            </a:r>
            <a:endParaRPr lang="en-US" dirty="0"/>
          </a:p>
        </p:txBody>
      </p:sp>
      <p:sp>
        <p:nvSpPr>
          <p:cNvPr id="4" name="Slide Number Placeholder 3"/>
          <p:cNvSpPr>
            <a:spLocks noGrp="1"/>
          </p:cNvSpPr>
          <p:nvPr>
            <p:ph type="sldNum" sz="quarter" idx="10"/>
          </p:nvPr>
        </p:nvSpPr>
        <p:spPr/>
        <p:txBody>
          <a:bodyPr/>
          <a:lstStyle/>
          <a:p>
            <a:fld id="{C0425BB5-3A38-43FD-BC9B-B4A01A767AE0}" type="slidenum">
              <a:rPr lang="en-US" smtClean="0"/>
              <a:t>8</a:t>
            </a:fld>
            <a:endParaRPr lang="en-US"/>
          </a:p>
        </p:txBody>
      </p:sp>
    </p:spTree>
    <p:extLst>
      <p:ext uri="{BB962C8B-B14F-4D97-AF65-F5344CB8AC3E}">
        <p14:creationId xmlns:p14="http://schemas.microsoft.com/office/powerpoint/2010/main" val="3293591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Children in foster care frequently lose track of where they have lived. A Lifebook is a place to keep track of their placement histories, achievements, and important relationships. Lifebooks can provide journaling pages with questions that allow children to express thoughts, feelings, and ask questions about their lives. These pages help children understand their pasts.</a:t>
            </a:r>
            <a:endParaRPr lang="en-US" dirty="0"/>
          </a:p>
        </p:txBody>
      </p:sp>
      <p:sp>
        <p:nvSpPr>
          <p:cNvPr id="4" name="Slide Number Placeholder 3"/>
          <p:cNvSpPr>
            <a:spLocks noGrp="1"/>
          </p:cNvSpPr>
          <p:nvPr>
            <p:ph type="sldNum" sz="quarter" idx="10"/>
          </p:nvPr>
        </p:nvSpPr>
        <p:spPr/>
        <p:txBody>
          <a:bodyPr/>
          <a:lstStyle/>
          <a:p>
            <a:fld id="{C0425BB5-3A38-43FD-BC9B-B4A01A767AE0}" type="slidenum">
              <a:rPr lang="en-US" smtClean="0"/>
              <a:t>9</a:t>
            </a:fld>
            <a:endParaRPr lang="en-US"/>
          </a:p>
        </p:txBody>
      </p:sp>
    </p:spTree>
    <p:extLst>
      <p:ext uri="{BB962C8B-B14F-4D97-AF65-F5344CB8AC3E}">
        <p14:creationId xmlns:p14="http://schemas.microsoft.com/office/powerpoint/2010/main" val="2974771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0212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7720193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8502288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884391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034284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5352489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7195039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71563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6264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01755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52768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50709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11639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1424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30230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7187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92841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586B75A-687E-405C-8A0B-8D00578BA2C3}" type="datetimeFigureOut">
              <a:rPr lang="en-US" smtClean="0"/>
              <a:pPr/>
              <a:t>12/9/2022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27076197"/>
      </p:ext>
    </p:extLst>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 id="2147483867" r:id="rId15"/>
    <p:sldLayoutId id="2147483868" r:id="rId16"/>
    <p:sldLayoutId id="2147483869"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1ytFB8TrkTo"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dss.mo.gov/cd/foster-care/information-for-foster-parents.htm" TargetMode="External"/><Relationship Id="rId2" Type="http://schemas.openxmlformats.org/officeDocument/2006/relationships/hyperlink" Target="https://dssmanuals.mo.gov/child-welfare-manual/child-welfare-manual-2019-update/" TargetMode="External"/><Relationship Id="rId1" Type="http://schemas.openxmlformats.org/officeDocument/2006/relationships/slideLayout" Target="../slideLayouts/slideLayout1.xml"/><Relationship Id="rId6" Type="http://schemas.openxmlformats.org/officeDocument/2006/relationships/hyperlink" Target="https://dss.mo.gov/cd/foster-care/becoming-a-foster-parent.htm" TargetMode="External"/><Relationship Id="rId5" Type="http://schemas.openxmlformats.org/officeDocument/2006/relationships/hyperlink" Target="https://dss.mo.gov/forms/" TargetMode="External"/><Relationship Id="rId4" Type="http://schemas.openxmlformats.org/officeDocument/2006/relationships/hyperlink" Target="https://dss.mo.gov/cd/frc/index.ht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dss.mo.gov/cd/foster-care/become-a-foster-care-ambassador.ht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Foster Care 101</a:t>
            </a:r>
            <a:endParaRPr lang="en-US" dirty="0"/>
          </a:p>
        </p:txBody>
      </p:sp>
      <p:sp>
        <p:nvSpPr>
          <p:cNvPr id="3" name="Subtitle 2"/>
          <p:cNvSpPr>
            <a:spLocks noGrp="1"/>
          </p:cNvSpPr>
          <p:nvPr>
            <p:ph type="subTitle" idx="1"/>
          </p:nvPr>
        </p:nvSpPr>
        <p:spPr/>
        <p:txBody>
          <a:bodyPr>
            <a:normAutofit/>
          </a:bodyPr>
          <a:lstStyle/>
          <a:p>
            <a:r>
              <a:rPr lang="en-US" sz="2800" dirty="0" smtClean="0"/>
              <a:t>Pre-Service Training</a:t>
            </a:r>
            <a:endParaRPr lang="en-US" sz="2800" dirty="0"/>
          </a:p>
        </p:txBody>
      </p:sp>
    </p:spTree>
    <p:extLst>
      <p:ext uri="{BB962C8B-B14F-4D97-AF65-F5344CB8AC3E}">
        <p14:creationId xmlns:p14="http://schemas.microsoft.com/office/powerpoint/2010/main" val="2654268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25" y="241008"/>
            <a:ext cx="8534400" cy="1052215"/>
          </a:xfrm>
        </p:spPr>
        <p:txBody>
          <a:bodyPr/>
          <a:lstStyle/>
          <a:p>
            <a:r>
              <a:rPr lang="en-US" dirty="0" smtClean="0"/>
              <a:t>Licensing renewal process</a:t>
            </a:r>
            <a:endParaRPr lang="en-US" dirty="0"/>
          </a:p>
        </p:txBody>
      </p:sp>
      <p:sp>
        <p:nvSpPr>
          <p:cNvPr id="3" name="Content Placeholder 2"/>
          <p:cNvSpPr>
            <a:spLocks noGrp="1"/>
          </p:cNvSpPr>
          <p:nvPr>
            <p:ph idx="1"/>
          </p:nvPr>
        </p:nvSpPr>
        <p:spPr>
          <a:xfrm>
            <a:off x="0" y="767115"/>
            <a:ext cx="8712926" cy="5421086"/>
          </a:xfrm>
        </p:spPr>
        <p:txBody>
          <a:bodyPr>
            <a:normAutofit fontScale="77500" lnSpcReduction="20000"/>
          </a:bodyPr>
          <a:lstStyle/>
          <a:p>
            <a:endParaRPr lang="en-US" dirty="0"/>
          </a:p>
          <a:p>
            <a:pPr lvl="1"/>
            <a:r>
              <a:rPr lang="en-US" sz="3600" dirty="0"/>
              <a:t>When is it </a:t>
            </a:r>
            <a:r>
              <a:rPr lang="en-US" sz="3600" dirty="0" smtClean="0"/>
              <a:t>done</a:t>
            </a:r>
          </a:p>
          <a:p>
            <a:pPr marL="457200" lvl="1" indent="0">
              <a:buNone/>
            </a:pPr>
            <a:r>
              <a:rPr lang="en-US" dirty="0" smtClean="0">
                <a:solidFill>
                  <a:schemeClr val="bg1"/>
                </a:solidFill>
                <a:latin typeface="Arial" panose="020B0604020202020204" pitchFamily="34" charset="0"/>
                <a:cs typeface="Arial" panose="020B0604020202020204" pitchFamily="34" charset="0"/>
              </a:rPr>
              <a:t>Your </a:t>
            </a:r>
            <a:r>
              <a:rPr lang="en-US" dirty="0" err="1" smtClean="0">
                <a:solidFill>
                  <a:schemeClr val="bg1"/>
                </a:solidFill>
                <a:latin typeface="Arial" panose="020B0604020202020204" pitchFamily="34" charset="0"/>
                <a:cs typeface="Arial" panose="020B0604020202020204" pitchFamily="34" charset="0"/>
              </a:rPr>
              <a:t>intial</a:t>
            </a:r>
            <a:r>
              <a:rPr lang="en-US" dirty="0" smtClean="0">
                <a:solidFill>
                  <a:schemeClr val="bg1"/>
                </a:solidFill>
                <a:latin typeface="Arial" panose="020B0604020202020204" pitchFamily="34" charset="0"/>
                <a:cs typeface="Arial" panose="020B0604020202020204" pitchFamily="34" charset="0"/>
              </a:rPr>
              <a:t> license is dated for two years.  Your worker should contact you 4-6 months before renewal to start working toward the renewal process, but you should be aware of when it expires and what training you needed.</a:t>
            </a:r>
            <a:endParaRPr lang="en-US" dirty="0">
              <a:solidFill>
                <a:schemeClr val="bg1"/>
              </a:solidFill>
              <a:latin typeface="Arial" panose="020B0604020202020204" pitchFamily="34" charset="0"/>
              <a:cs typeface="Arial" panose="020B0604020202020204" pitchFamily="34" charset="0"/>
            </a:endParaRPr>
          </a:p>
          <a:p>
            <a:pPr lvl="1"/>
            <a:r>
              <a:rPr lang="en-US" sz="3600" dirty="0"/>
              <a:t>What you need to </a:t>
            </a:r>
            <a:r>
              <a:rPr lang="en-US" sz="3600" dirty="0" smtClean="0"/>
              <a:t>do</a:t>
            </a:r>
          </a:p>
          <a:p>
            <a:pPr marL="457200" lvl="1" indent="0">
              <a:buNone/>
            </a:pPr>
            <a:r>
              <a:rPr lang="en-US" dirty="0" smtClean="0">
                <a:solidFill>
                  <a:schemeClr val="bg1"/>
                </a:solidFill>
                <a:latin typeface="Arial" panose="020B0604020202020204" pitchFamily="34" charset="0"/>
                <a:cs typeface="Arial" panose="020B0604020202020204" pitchFamily="34" charset="0"/>
              </a:rPr>
              <a:t>Assure all training has been completed, complete all necessary forms, physicals, and references included in the renewal packet. </a:t>
            </a:r>
            <a:endParaRPr lang="en-US" dirty="0">
              <a:solidFill>
                <a:schemeClr val="bg1"/>
              </a:solidFill>
              <a:latin typeface="Arial" panose="020B0604020202020204" pitchFamily="34" charset="0"/>
              <a:cs typeface="Arial" panose="020B0604020202020204" pitchFamily="34" charset="0"/>
            </a:endParaRPr>
          </a:p>
          <a:p>
            <a:pPr lvl="1"/>
            <a:r>
              <a:rPr lang="en-US" sz="3600" dirty="0"/>
              <a:t>Training </a:t>
            </a:r>
            <a:r>
              <a:rPr lang="en-US" sz="3600" dirty="0" smtClean="0"/>
              <a:t>hours</a:t>
            </a:r>
          </a:p>
          <a:p>
            <a:pPr marL="457200" lvl="1" indent="0">
              <a:buNone/>
            </a:pPr>
            <a:r>
              <a:rPr lang="en-US" dirty="0" smtClean="0">
                <a:solidFill>
                  <a:schemeClr val="bg1"/>
                </a:solidFill>
                <a:latin typeface="Arial" panose="020B0604020202020204" pitchFamily="34" charset="0"/>
                <a:cs typeface="Arial" panose="020B0604020202020204" pitchFamily="34" charset="0"/>
              </a:rPr>
              <a:t>A Traditional Foster Home needs 30 hours per licensing period of In Service Training.  Some are required training each year.  Training can be provided by CD, contracted agencies, or conferences.  There are other avenues to get training such as movies or books which have to be pre-approved by the licensing worker (limited hours allowed)</a:t>
            </a:r>
            <a:r>
              <a:rPr lang="en-US" sz="2000" dirty="0" smtClean="0">
                <a:solidFill>
                  <a:schemeClr val="bg1"/>
                </a:solidFill>
                <a:latin typeface="Arial" panose="020B0604020202020204" pitchFamily="34" charset="0"/>
                <a:cs typeface="Arial" panose="020B0604020202020204" pitchFamily="34" charset="0"/>
              </a:rPr>
              <a:t>. </a:t>
            </a:r>
            <a:endParaRPr lang="en-US" sz="2000" dirty="0">
              <a:solidFill>
                <a:schemeClr val="bg1"/>
              </a:solidFill>
              <a:latin typeface="Arial" panose="020B0604020202020204" pitchFamily="34" charset="0"/>
              <a:cs typeface="Arial" panose="020B0604020202020204" pitchFamily="34" charset="0"/>
            </a:endParaRPr>
          </a:p>
          <a:p>
            <a:pPr lvl="1"/>
            <a:r>
              <a:rPr lang="en-US" sz="3600" dirty="0"/>
              <a:t>Background checks-what is done every 2 year and every 6 </a:t>
            </a:r>
            <a:r>
              <a:rPr lang="en-US" sz="3600" dirty="0" smtClean="0"/>
              <a:t>years</a:t>
            </a:r>
          </a:p>
          <a:p>
            <a:pPr marL="457200" lvl="1" indent="0">
              <a:buNone/>
            </a:pPr>
            <a:r>
              <a:rPr lang="en-US" dirty="0" smtClean="0">
                <a:solidFill>
                  <a:schemeClr val="bg1"/>
                </a:solidFill>
                <a:latin typeface="Arial" panose="020B0604020202020204" pitchFamily="34" charset="0"/>
                <a:cs typeface="Arial" panose="020B0604020202020204" pitchFamily="34" charset="0"/>
              </a:rPr>
              <a:t>Initially you will have Fingerprint Backgrounds, a </a:t>
            </a:r>
            <a:r>
              <a:rPr lang="en-US" dirty="0" err="1" smtClean="0">
                <a:solidFill>
                  <a:schemeClr val="bg1"/>
                </a:solidFill>
                <a:latin typeface="Arial" panose="020B0604020202020204" pitchFamily="34" charset="0"/>
                <a:cs typeface="Arial" panose="020B0604020202020204" pitchFamily="34" charset="0"/>
              </a:rPr>
              <a:t>FCSR</a:t>
            </a:r>
            <a:r>
              <a:rPr lang="en-US" dirty="0" smtClean="0">
                <a:solidFill>
                  <a:schemeClr val="bg1"/>
                </a:solidFill>
                <a:latin typeface="Arial" panose="020B0604020202020204" pitchFamily="34" charset="0"/>
                <a:cs typeface="Arial" panose="020B0604020202020204" pitchFamily="34" charset="0"/>
              </a:rPr>
              <a:t> check, a Sex Offender Check and Child Abuse/Neglect Check.  Every two years your worker will complete the </a:t>
            </a:r>
            <a:r>
              <a:rPr lang="en-US" dirty="0" err="1" smtClean="0">
                <a:solidFill>
                  <a:schemeClr val="bg1"/>
                </a:solidFill>
                <a:latin typeface="Arial" panose="020B0604020202020204" pitchFamily="34" charset="0"/>
                <a:cs typeface="Arial" panose="020B0604020202020204" pitchFamily="34" charset="0"/>
              </a:rPr>
              <a:t>FCSR</a:t>
            </a:r>
            <a:r>
              <a:rPr lang="en-US" dirty="0" smtClean="0">
                <a:solidFill>
                  <a:schemeClr val="bg1"/>
                </a:solidFill>
                <a:latin typeface="Arial" panose="020B0604020202020204" pitchFamily="34" charset="0"/>
                <a:cs typeface="Arial" panose="020B0604020202020204" pitchFamily="34" charset="0"/>
              </a:rPr>
              <a:t>, Sex Offender and CAN Checks. Fingerprints are in </a:t>
            </a:r>
            <a:r>
              <a:rPr lang="en-US" dirty="0" err="1" smtClean="0">
                <a:solidFill>
                  <a:schemeClr val="bg1"/>
                </a:solidFill>
                <a:latin typeface="Arial" panose="020B0604020202020204" pitchFamily="34" charset="0"/>
                <a:cs typeface="Arial" panose="020B0604020202020204" pitchFamily="34" charset="0"/>
              </a:rPr>
              <a:t>Rapback</a:t>
            </a:r>
            <a:r>
              <a:rPr lang="en-US" dirty="0" smtClean="0">
                <a:solidFill>
                  <a:schemeClr val="bg1"/>
                </a:solidFill>
                <a:latin typeface="Arial" panose="020B0604020202020204" pitchFamily="34" charset="0"/>
                <a:cs typeface="Arial" panose="020B0604020202020204" pitchFamily="34" charset="0"/>
              </a:rPr>
              <a:t>. Every six years you will do Fingerprint checks again. </a:t>
            </a:r>
            <a:endParaRPr lang="en-US" dirty="0">
              <a:solidFill>
                <a:schemeClr val="bg1"/>
              </a:solidFill>
              <a:latin typeface="Arial" panose="020B060402020202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1434750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40800"/>
            <a:ext cx="8534400" cy="1507067"/>
          </a:xfrm>
        </p:spPr>
        <p:txBody>
          <a:bodyPr/>
          <a:lstStyle/>
          <a:p>
            <a:r>
              <a:rPr lang="en-US" dirty="0" smtClean="0"/>
              <a:t>Mileage</a:t>
            </a:r>
            <a:endParaRPr lang="en-US" dirty="0"/>
          </a:p>
        </p:txBody>
      </p:sp>
      <p:sp>
        <p:nvSpPr>
          <p:cNvPr id="3" name="Content Placeholder 2"/>
          <p:cNvSpPr>
            <a:spLocks noGrp="1"/>
          </p:cNvSpPr>
          <p:nvPr>
            <p:ph idx="1"/>
          </p:nvPr>
        </p:nvSpPr>
        <p:spPr>
          <a:xfrm>
            <a:off x="684212" y="1195754"/>
            <a:ext cx="8534400" cy="5196254"/>
          </a:xfrm>
        </p:spPr>
        <p:txBody>
          <a:bodyPr>
            <a:normAutofit fontScale="92500" lnSpcReduction="20000"/>
          </a:bodyPr>
          <a:lstStyle/>
          <a:p>
            <a:endParaRPr lang="en-US" dirty="0"/>
          </a:p>
          <a:p>
            <a:pPr lvl="1"/>
            <a:r>
              <a:rPr lang="en-US" sz="2800" dirty="0" smtClean="0">
                <a:solidFill>
                  <a:schemeClr val="bg1"/>
                </a:solidFill>
              </a:rPr>
              <a:t>Forms</a:t>
            </a:r>
          </a:p>
          <a:p>
            <a:pPr lvl="2"/>
            <a:r>
              <a:rPr lang="en-US" sz="1500" dirty="0" smtClean="0">
                <a:solidFill>
                  <a:schemeClr val="bg1"/>
                </a:solidFill>
                <a:latin typeface="Arial" panose="020B0604020202020204" pitchFamily="34" charset="0"/>
                <a:cs typeface="Arial" panose="020B0604020202020204" pitchFamily="34" charset="0"/>
              </a:rPr>
              <a:t>CD-106 (Travel Expense log for Children in Foster Care)</a:t>
            </a:r>
            <a:endParaRPr lang="en-US" sz="1500" dirty="0">
              <a:solidFill>
                <a:schemeClr val="bg1"/>
              </a:solidFill>
              <a:latin typeface="Arial" panose="020B0604020202020204" pitchFamily="34" charset="0"/>
              <a:cs typeface="Arial" panose="020B0604020202020204" pitchFamily="34" charset="0"/>
            </a:endParaRPr>
          </a:p>
          <a:p>
            <a:pPr lvl="1"/>
            <a:r>
              <a:rPr lang="en-US" sz="2800" dirty="0">
                <a:solidFill>
                  <a:schemeClr val="bg1"/>
                </a:solidFill>
              </a:rPr>
              <a:t>State </a:t>
            </a:r>
            <a:r>
              <a:rPr lang="en-US" sz="2800" dirty="0" smtClean="0">
                <a:solidFill>
                  <a:schemeClr val="bg1"/>
                </a:solidFill>
              </a:rPr>
              <a:t>rate</a:t>
            </a:r>
          </a:p>
          <a:p>
            <a:pPr lvl="2"/>
            <a:r>
              <a:rPr lang="en-US" sz="1500" dirty="0">
                <a:solidFill>
                  <a:schemeClr val="bg1"/>
                </a:solidFill>
                <a:latin typeface="Arial" panose="020B0604020202020204" pitchFamily="34" charset="0"/>
                <a:cs typeface="Arial" panose="020B0604020202020204" pitchFamily="34" charset="0"/>
              </a:rPr>
              <a:t>The reimbursement is at the current state mileage rate at the time of the </a:t>
            </a:r>
            <a:r>
              <a:rPr lang="en-US" sz="1500" dirty="0" smtClean="0">
                <a:solidFill>
                  <a:schemeClr val="bg1"/>
                </a:solidFill>
                <a:latin typeface="Arial" panose="020B0604020202020204" pitchFamily="34" charset="0"/>
                <a:cs typeface="Arial" panose="020B0604020202020204" pitchFamily="34" charset="0"/>
              </a:rPr>
              <a:t>travel.  </a:t>
            </a:r>
            <a:endParaRPr lang="en-US" sz="1500" dirty="0">
              <a:solidFill>
                <a:schemeClr val="bg1"/>
              </a:solidFill>
              <a:latin typeface="Arial" panose="020B0604020202020204" pitchFamily="34" charset="0"/>
              <a:cs typeface="Arial" panose="020B0604020202020204" pitchFamily="34" charset="0"/>
            </a:endParaRPr>
          </a:p>
          <a:p>
            <a:pPr lvl="1"/>
            <a:r>
              <a:rPr lang="en-US" sz="2800" dirty="0">
                <a:solidFill>
                  <a:schemeClr val="bg1"/>
                </a:solidFill>
              </a:rPr>
              <a:t>What is reimbursable </a:t>
            </a:r>
            <a:endParaRPr lang="en-US" sz="2800" dirty="0" smtClean="0">
              <a:solidFill>
                <a:schemeClr val="bg1"/>
              </a:solidFill>
            </a:endParaRPr>
          </a:p>
          <a:p>
            <a:pPr lvl="2"/>
            <a:r>
              <a:rPr lang="en-US" sz="1500" dirty="0">
                <a:solidFill>
                  <a:schemeClr val="bg1"/>
                </a:solidFill>
                <a:latin typeface="Arial" panose="020B0604020202020204" pitchFamily="34" charset="0"/>
                <a:cs typeface="Arial" panose="020B0604020202020204" pitchFamily="34" charset="0"/>
              </a:rPr>
              <a:t>Medical care (ex. doctor, dentist, eye, WIC appointments, etc.), Counseling (ex. mental health appointments, etc.), Family Visits, Court, FST and PPR meetings, and </a:t>
            </a:r>
            <a:r>
              <a:rPr lang="en-US" sz="1500" dirty="0" smtClean="0">
                <a:solidFill>
                  <a:schemeClr val="bg1"/>
                </a:solidFill>
                <a:latin typeface="Arial" panose="020B0604020202020204" pitchFamily="34" charset="0"/>
                <a:cs typeface="Arial" panose="020B0604020202020204" pitchFamily="34" charset="0"/>
              </a:rPr>
              <a:t>Respite.</a:t>
            </a:r>
          </a:p>
          <a:p>
            <a:pPr lvl="2"/>
            <a:r>
              <a:rPr lang="en-US" sz="1500" dirty="0">
                <a:solidFill>
                  <a:schemeClr val="bg1"/>
                </a:solidFill>
                <a:latin typeface="Arial" panose="020B0604020202020204" pitchFamily="34" charset="0"/>
                <a:cs typeface="Arial" panose="020B0604020202020204" pitchFamily="34" charset="0"/>
              </a:rPr>
              <a:t>Reimbursement is typically based on a round </a:t>
            </a:r>
            <a:r>
              <a:rPr lang="en-US" sz="1500" dirty="0" smtClean="0">
                <a:solidFill>
                  <a:schemeClr val="bg1"/>
                </a:solidFill>
                <a:latin typeface="Arial" panose="020B0604020202020204" pitchFamily="34" charset="0"/>
                <a:cs typeface="Arial" panose="020B0604020202020204" pitchFamily="34" charset="0"/>
              </a:rPr>
              <a:t>trip.</a:t>
            </a:r>
          </a:p>
          <a:p>
            <a:pPr lvl="2"/>
            <a:r>
              <a:rPr lang="en-US" sz="1500" dirty="0" smtClean="0">
                <a:solidFill>
                  <a:schemeClr val="bg1"/>
                </a:solidFill>
                <a:latin typeface="Arial" panose="020B0604020202020204" pitchFamily="34" charset="0"/>
                <a:cs typeface="Arial" panose="020B0604020202020204" pitchFamily="34" charset="0"/>
              </a:rPr>
              <a:t>Transportation </a:t>
            </a:r>
            <a:r>
              <a:rPr lang="en-US" sz="1500" dirty="0">
                <a:solidFill>
                  <a:schemeClr val="bg1"/>
                </a:solidFill>
                <a:latin typeface="Arial" panose="020B0604020202020204" pitchFamily="34" charset="0"/>
                <a:cs typeface="Arial" panose="020B0604020202020204" pitchFamily="34" charset="0"/>
              </a:rPr>
              <a:t>costs for any level of care for child care services (daycare, preschool, etc.) is </a:t>
            </a:r>
            <a:r>
              <a:rPr lang="en-US" sz="1500" u="sng" dirty="0" smtClean="0">
                <a:solidFill>
                  <a:schemeClr val="bg1"/>
                </a:solidFill>
                <a:latin typeface="Arial" panose="020B0604020202020204" pitchFamily="34" charset="0"/>
                <a:cs typeface="Arial" panose="020B0604020202020204" pitchFamily="34" charset="0"/>
              </a:rPr>
              <a:t>NOT </a:t>
            </a:r>
            <a:r>
              <a:rPr lang="en-US" sz="1500" dirty="0">
                <a:solidFill>
                  <a:schemeClr val="bg1"/>
                </a:solidFill>
                <a:latin typeface="Arial" panose="020B0604020202020204" pitchFamily="34" charset="0"/>
                <a:cs typeface="Arial" panose="020B0604020202020204" pitchFamily="34" charset="0"/>
              </a:rPr>
              <a:t>an allowable cost, even if such services are part of the child’s case plan</a:t>
            </a:r>
            <a:r>
              <a:rPr lang="en-US" sz="1500" dirty="0" smtClean="0">
                <a:solidFill>
                  <a:schemeClr val="bg1"/>
                </a:solidFill>
                <a:latin typeface="Arial" panose="020B0604020202020204" pitchFamily="34" charset="0"/>
                <a:cs typeface="Arial" panose="020B0604020202020204" pitchFamily="34" charset="0"/>
              </a:rPr>
              <a:t>.</a:t>
            </a:r>
          </a:p>
          <a:p>
            <a:pPr lvl="2"/>
            <a:r>
              <a:rPr lang="en-US" sz="1500" dirty="0">
                <a:solidFill>
                  <a:schemeClr val="bg1"/>
                </a:solidFill>
                <a:latin typeface="Arial" panose="020B0604020202020204" pitchFamily="34" charset="0"/>
                <a:cs typeface="Arial" panose="020B0604020202020204" pitchFamily="34" charset="0"/>
              </a:rPr>
              <a:t>When there is more than one youth being transported for a trip, the trip mileage must be divided between each of the youth who were on the trip. </a:t>
            </a:r>
          </a:p>
          <a:p>
            <a:pPr lvl="1"/>
            <a:r>
              <a:rPr lang="en-US" sz="2800" dirty="0">
                <a:solidFill>
                  <a:schemeClr val="bg1"/>
                </a:solidFill>
              </a:rPr>
              <a:t>When to </a:t>
            </a:r>
            <a:r>
              <a:rPr lang="en-US" sz="2800" dirty="0" smtClean="0">
                <a:solidFill>
                  <a:schemeClr val="bg1"/>
                </a:solidFill>
              </a:rPr>
              <a:t>submit </a:t>
            </a:r>
          </a:p>
          <a:p>
            <a:pPr lvl="2"/>
            <a:r>
              <a:rPr lang="en-US" sz="1500" dirty="0">
                <a:solidFill>
                  <a:schemeClr val="bg1"/>
                </a:solidFill>
                <a:latin typeface="Arial" panose="020B0604020202020204" pitchFamily="34" charset="0"/>
                <a:cs typeface="Arial" panose="020B0604020202020204" pitchFamily="34" charset="0"/>
              </a:rPr>
              <a:t>S</a:t>
            </a:r>
            <a:r>
              <a:rPr lang="en-US" sz="1500" dirty="0" smtClean="0">
                <a:solidFill>
                  <a:schemeClr val="bg1"/>
                </a:solidFill>
                <a:latin typeface="Arial" panose="020B0604020202020204" pitchFamily="34" charset="0"/>
                <a:cs typeface="Arial" panose="020B0604020202020204" pitchFamily="34" charset="0"/>
              </a:rPr>
              <a:t>ubmit </a:t>
            </a:r>
            <a:r>
              <a:rPr lang="en-US" sz="1500" dirty="0">
                <a:solidFill>
                  <a:schemeClr val="bg1"/>
                </a:solidFill>
                <a:latin typeface="Arial" panose="020B0604020202020204" pitchFamily="34" charset="0"/>
                <a:cs typeface="Arial" panose="020B0604020202020204" pitchFamily="34" charset="0"/>
              </a:rPr>
              <a:t>the form to the worker within thirty (30) days of the month that the trip occurred</a:t>
            </a:r>
            <a:r>
              <a:rPr lang="en-US" sz="1500" dirty="0" smtClean="0">
                <a:solidFill>
                  <a:schemeClr val="bg1"/>
                </a:solidFill>
                <a:latin typeface="Arial" panose="020B0604020202020204" pitchFamily="34" charset="0"/>
                <a:cs typeface="Arial" panose="020B0604020202020204" pitchFamily="34" charset="0"/>
              </a:rPr>
              <a:t>.</a:t>
            </a:r>
            <a:endParaRPr lang="en-US" sz="1500" dirty="0">
              <a:solidFill>
                <a:schemeClr val="bg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8625349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248" y="290946"/>
            <a:ext cx="8534400" cy="1413164"/>
          </a:xfrm>
        </p:spPr>
        <p:txBody>
          <a:bodyPr/>
          <a:lstStyle/>
          <a:p>
            <a:r>
              <a:rPr lang="en-US" dirty="0" smtClean="0"/>
              <a:t>TO DO LIST….</a:t>
            </a:r>
            <a:endParaRPr lang="en-US" dirty="0"/>
          </a:p>
        </p:txBody>
      </p:sp>
      <p:sp>
        <p:nvSpPr>
          <p:cNvPr id="3" name="Content Placeholder 2"/>
          <p:cNvSpPr>
            <a:spLocks noGrp="1"/>
          </p:cNvSpPr>
          <p:nvPr>
            <p:ph idx="1"/>
          </p:nvPr>
        </p:nvSpPr>
        <p:spPr>
          <a:xfrm>
            <a:off x="387927" y="1288473"/>
            <a:ext cx="8996939" cy="4869103"/>
          </a:xfrm>
        </p:spPr>
        <p:txBody>
          <a:bodyPr/>
          <a:lstStyle/>
          <a:p>
            <a:r>
              <a:rPr lang="en-US" sz="2400" dirty="0" smtClean="0"/>
              <a:t>Schedule child medical and dental </a:t>
            </a:r>
            <a:r>
              <a:rPr lang="en-US" sz="2400" dirty="0" err="1" smtClean="0"/>
              <a:t>appts</a:t>
            </a:r>
            <a:r>
              <a:rPr lang="en-US" sz="2400" dirty="0" smtClean="0"/>
              <a:t> within 24 hours</a:t>
            </a:r>
          </a:p>
          <a:p>
            <a:r>
              <a:rPr lang="en-US" sz="2400" dirty="0" smtClean="0"/>
              <a:t>Know the child's key team members and contact information (GAL, </a:t>
            </a:r>
            <a:r>
              <a:rPr lang="en-US" sz="2400" dirty="0" err="1" smtClean="0"/>
              <a:t>DJO</a:t>
            </a:r>
            <a:r>
              <a:rPr lang="en-US" sz="2400" dirty="0" smtClean="0"/>
              <a:t>, Case Manager, Supervisor, Therapist, etc.)</a:t>
            </a:r>
          </a:p>
          <a:p>
            <a:r>
              <a:rPr lang="en-US" sz="2400" dirty="0" smtClean="0"/>
              <a:t>Attempt to have all school-aged children registered within a week</a:t>
            </a:r>
          </a:p>
          <a:p>
            <a:r>
              <a:rPr lang="en-US" sz="2400" dirty="0" smtClean="0"/>
              <a:t>Obtain a Placement Letter immediately from worker.  Use as needed</a:t>
            </a:r>
          </a:p>
          <a:p>
            <a:endParaRPr lang="en-US" dirty="0"/>
          </a:p>
        </p:txBody>
      </p:sp>
    </p:spTree>
    <p:extLst>
      <p:ext uri="{BB962C8B-B14F-4D97-AF65-F5344CB8AC3E}">
        <p14:creationId xmlns:p14="http://schemas.microsoft.com/office/powerpoint/2010/main" val="2342424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78587"/>
            <a:ext cx="8534400" cy="1507067"/>
          </a:xfrm>
        </p:spPr>
        <p:txBody>
          <a:bodyPr/>
          <a:lstStyle/>
          <a:p>
            <a:r>
              <a:rPr lang="en-US" dirty="0" smtClean="0"/>
              <a:t>Clothing allowance</a:t>
            </a:r>
            <a:endParaRPr lang="en-US" dirty="0"/>
          </a:p>
        </p:txBody>
      </p:sp>
      <p:sp>
        <p:nvSpPr>
          <p:cNvPr id="3" name="Content Placeholder 2"/>
          <p:cNvSpPr>
            <a:spLocks noGrp="1"/>
          </p:cNvSpPr>
          <p:nvPr>
            <p:ph idx="1"/>
          </p:nvPr>
        </p:nvSpPr>
        <p:spPr>
          <a:xfrm>
            <a:off x="684212" y="1433146"/>
            <a:ext cx="8534400" cy="5011616"/>
          </a:xfrm>
        </p:spPr>
        <p:txBody>
          <a:bodyPr>
            <a:normAutofit lnSpcReduction="10000"/>
          </a:bodyPr>
          <a:lstStyle/>
          <a:p>
            <a:endParaRPr lang="en-US" dirty="0">
              <a:solidFill>
                <a:schemeClr val="bg1"/>
              </a:solidFill>
            </a:endParaRPr>
          </a:p>
          <a:p>
            <a:pPr lvl="1"/>
            <a:r>
              <a:rPr lang="en-US" sz="2400" dirty="0" smtClean="0">
                <a:solidFill>
                  <a:schemeClr val="bg1"/>
                </a:solidFill>
              </a:rPr>
              <a:t>Amounts </a:t>
            </a:r>
            <a:r>
              <a:rPr lang="en-US" sz="1600" dirty="0" smtClean="0">
                <a:solidFill>
                  <a:schemeClr val="bg1"/>
                </a:solidFill>
              </a:rPr>
              <a:t>(Per year-12 months)</a:t>
            </a:r>
            <a:endParaRPr lang="en-US" sz="1600" dirty="0">
              <a:solidFill>
                <a:schemeClr val="bg1"/>
              </a:solidFill>
            </a:endParaRPr>
          </a:p>
          <a:p>
            <a:pPr lvl="2"/>
            <a:r>
              <a:rPr lang="en-US" sz="1200" dirty="0" smtClean="0">
                <a:solidFill>
                  <a:schemeClr val="bg1"/>
                </a:solidFill>
                <a:latin typeface="Arial" panose="020B0604020202020204" pitchFamily="34" charset="0"/>
                <a:cs typeface="Arial" panose="020B0604020202020204" pitchFamily="34" charset="0"/>
              </a:rPr>
              <a:t>0-5 ($320.00)  6-12 ($400.00)  13 and over ($700.00)</a:t>
            </a:r>
          </a:p>
          <a:p>
            <a:pPr lvl="1"/>
            <a:r>
              <a:rPr lang="en-US" sz="2400" dirty="0">
                <a:solidFill>
                  <a:schemeClr val="bg1"/>
                </a:solidFill>
              </a:rPr>
              <a:t>Timeframe-how time is counted</a:t>
            </a:r>
          </a:p>
          <a:p>
            <a:pPr lvl="2"/>
            <a:r>
              <a:rPr lang="en-US" sz="1200" dirty="0" smtClean="0">
                <a:solidFill>
                  <a:schemeClr val="bg1"/>
                </a:solidFill>
                <a:latin typeface="Arial" panose="020B0604020202020204" pitchFamily="34" charset="0"/>
                <a:cs typeface="Arial" panose="020B0604020202020204" pitchFamily="34" charset="0"/>
              </a:rPr>
              <a:t>The </a:t>
            </a:r>
            <a:r>
              <a:rPr lang="en-US" sz="1200" dirty="0">
                <a:solidFill>
                  <a:schemeClr val="bg1"/>
                </a:solidFill>
                <a:latin typeface="Arial" panose="020B0604020202020204" pitchFamily="34" charset="0"/>
                <a:cs typeface="Arial" panose="020B0604020202020204" pitchFamily="34" charset="0"/>
              </a:rPr>
              <a:t>12 month period will begin on the date that the child was placed in </a:t>
            </a:r>
            <a:r>
              <a:rPr lang="en-US" sz="1200" dirty="0" smtClean="0">
                <a:solidFill>
                  <a:schemeClr val="bg1"/>
                </a:solidFill>
                <a:latin typeface="Arial" panose="020B0604020202020204" pitchFamily="34" charset="0"/>
                <a:cs typeface="Arial" panose="020B0604020202020204" pitchFamily="34" charset="0"/>
              </a:rPr>
              <a:t>Alternative Care.</a:t>
            </a:r>
          </a:p>
          <a:p>
            <a:pPr lvl="2"/>
            <a:r>
              <a:rPr lang="en-US" sz="1200" dirty="0">
                <a:solidFill>
                  <a:schemeClr val="bg1"/>
                </a:solidFill>
                <a:latin typeface="Arial" panose="020B0604020202020204" pitchFamily="34" charset="0"/>
                <a:cs typeface="Arial" panose="020B0604020202020204" pitchFamily="34" charset="0"/>
              </a:rPr>
              <a:t>The 12 </a:t>
            </a:r>
            <a:r>
              <a:rPr lang="en-US" sz="1200" dirty="0" smtClean="0">
                <a:solidFill>
                  <a:schemeClr val="bg1"/>
                </a:solidFill>
                <a:latin typeface="Arial" panose="020B0604020202020204" pitchFamily="34" charset="0"/>
                <a:cs typeface="Arial" panose="020B0604020202020204" pitchFamily="34" charset="0"/>
              </a:rPr>
              <a:t>month </a:t>
            </a:r>
            <a:r>
              <a:rPr lang="en-US" sz="1200" dirty="0">
                <a:solidFill>
                  <a:schemeClr val="bg1"/>
                </a:solidFill>
                <a:latin typeface="Arial" panose="020B0604020202020204" pitchFamily="34" charset="0"/>
                <a:cs typeface="Arial" panose="020B0604020202020204" pitchFamily="34" charset="0"/>
              </a:rPr>
              <a:t>reset </a:t>
            </a:r>
            <a:r>
              <a:rPr lang="en-US" sz="1200" dirty="0" smtClean="0">
                <a:solidFill>
                  <a:schemeClr val="bg1"/>
                </a:solidFill>
                <a:latin typeface="Arial" panose="020B0604020202020204" pitchFamily="34" charset="0"/>
                <a:cs typeface="Arial" panose="020B0604020202020204" pitchFamily="34" charset="0"/>
              </a:rPr>
              <a:t>is the </a:t>
            </a:r>
            <a:r>
              <a:rPr lang="en-US" sz="1200" dirty="0">
                <a:solidFill>
                  <a:schemeClr val="bg1"/>
                </a:solidFill>
                <a:latin typeface="Arial" panose="020B0604020202020204" pitchFamily="34" charset="0"/>
                <a:cs typeface="Arial" panose="020B0604020202020204" pitchFamily="34" charset="0"/>
              </a:rPr>
              <a:t>anniversary date </a:t>
            </a:r>
            <a:r>
              <a:rPr lang="en-US" sz="1200" dirty="0" smtClean="0">
                <a:solidFill>
                  <a:schemeClr val="bg1"/>
                </a:solidFill>
                <a:latin typeface="Arial" panose="020B0604020202020204" pitchFamily="34" charset="0"/>
                <a:cs typeface="Arial" panose="020B0604020202020204" pitchFamily="34" charset="0"/>
              </a:rPr>
              <a:t>of when the child came into Alternative Care.. </a:t>
            </a:r>
          </a:p>
          <a:p>
            <a:pPr lvl="2"/>
            <a:r>
              <a:rPr lang="en-US" sz="1200" dirty="0" smtClean="0">
                <a:solidFill>
                  <a:schemeClr val="bg1"/>
                </a:solidFill>
                <a:latin typeface="Arial" panose="020B0604020202020204" pitchFamily="34" charset="0"/>
                <a:cs typeface="Arial" panose="020B0604020202020204" pitchFamily="34" charset="0"/>
              </a:rPr>
              <a:t>Unused money </a:t>
            </a:r>
            <a:r>
              <a:rPr lang="en-US" sz="1200" dirty="0">
                <a:solidFill>
                  <a:schemeClr val="bg1"/>
                </a:solidFill>
                <a:latin typeface="Arial" panose="020B0604020202020204" pitchFamily="34" charset="0"/>
                <a:cs typeface="Arial" panose="020B0604020202020204" pitchFamily="34" charset="0"/>
              </a:rPr>
              <a:t>for the previous 12 month period are not rolled over to the new 12 month period.</a:t>
            </a:r>
          </a:p>
          <a:p>
            <a:pPr lvl="1"/>
            <a:r>
              <a:rPr lang="en-US" sz="2400" dirty="0" smtClean="0">
                <a:solidFill>
                  <a:schemeClr val="bg1"/>
                </a:solidFill>
              </a:rPr>
              <a:t>Reimbursement </a:t>
            </a:r>
          </a:p>
          <a:p>
            <a:pPr lvl="2"/>
            <a:r>
              <a:rPr lang="en-US" sz="1200" b="1" dirty="0" smtClean="0">
                <a:solidFill>
                  <a:schemeClr val="bg1"/>
                </a:solidFill>
                <a:latin typeface="Arial" panose="020B0604020202020204" pitchFamily="34" charset="0"/>
                <a:cs typeface="Arial" panose="020B0604020202020204" pitchFamily="34" charset="0"/>
              </a:rPr>
              <a:t>PLEASE check with the local county for individual protocols. </a:t>
            </a:r>
            <a:endParaRPr lang="en-US" sz="1200" b="1" dirty="0">
              <a:solidFill>
                <a:schemeClr val="bg1"/>
              </a:solidFill>
              <a:latin typeface="Arial" panose="020B0604020202020204" pitchFamily="34" charset="0"/>
              <a:cs typeface="Arial" panose="020B0604020202020204" pitchFamily="34" charset="0"/>
            </a:endParaRPr>
          </a:p>
          <a:p>
            <a:pPr lvl="1"/>
            <a:r>
              <a:rPr lang="en-US" sz="2400" dirty="0">
                <a:solidFill>
                  <a:schemeClr val="bg1"/>
                </a:solidFill>
              </a:rPr>
              <a:t>When to submit </a:t>
            </a:r>
            <a:r>
              <a:rPr lang="en-US" sz="2400" dirty="0" smtClean="0">
                <a:solidFill>
                  <a:schemeClr val="bg1"/>
                </a:solidFill>
              </a:rPr>
              <a:t>them</a:t>
            </a:r>
          </a:p>
          <a:p>
            <a:pPr lvl="2">
              <a:buClr>
                <a:prstClr val="white"/>
              </a:buClr>
            </a:pPr>
            <a:r>
              <a:rPr lang="en-US" sz="1200" b="1" dirty="0">
                <a:solidFill>
                  <a:schemeClr val="bg1"/>
                </a:solidFill>
                <a:latin typeface="Arial" panose="020B0604020202020204" pitchFamily="34" charset="0"/>
                <a:cs typeface="Arial" panose="020B0604020202020204" pitchFamily="34" charset="0"/>
              </a:rPr>
              <a:t>PLEASE check with the local county for individual protocols. </a:t>
            </a:r>
            <a:endParaRPr lang="en-US" sz="1200" b="1" dirty="0" smtClean="0">
              <a:solidFill>
                <a:schemeClr val="bg1"/>
              </a:solidFill>
              <a:latin typeface="Arial" panose="020B0604020202020204" pitchFamily="34" charset="0"/>
              <a:cs typeface="Arial" panose="020B0604020202020204" pitchFamily="34" charset="0"/>
            </a:endParaRPr>
          </a:p>
          <a:p>
            <a:pPr marL="914400" lvl="2" indent="0">
              <a:buClr>
                <a:prstClr val="white"/>
              </a:buClr>
              <a:buNone/>
            </a:pPr>
            <a:endParaRPr lang="en-US" sz="1200" b="1" dirty="0" smtClean="0">
              <a:solidFill>
                <a:srgbClr val="146194">
                  <a:lumMod val="75000"/>
                </a:srgbClr>
              </a:solidFill>
              <a:latin typeface="Arial" panose="020B0604020202020204" pitchFamily="34" charset="0"/>
              <a:cs typeface="Arial" panose="020B0604020202020204" pitchFamily="34" charset="0"/>
            </a:endParaRPr>
          </a:p>
          <a:p>
            <a:pPr marL="914400" lvl="2" indent="0" algn="ctr">
              <a:buClr>
                <a:prstClr val="white"/>
              </a:buClr>
              <a:buNone/>
            </a:pPr>
            <a:r>
              <a:rPr lang="en-US" sz="2400" b="1" dirty="0" smtClean="0">
                <a:solidFill>
                  <a:srgbClr val="FF0000"/>
                </a:solidFill>
                <a:latin typeface="Arial" panose="020B0604020202020204" pitchFamily="34" charset="0"/>
                <a:cs typeface="Arial" panose="020B0604020202020204" pitchFamily="34" charset="0"/>
              </a:rPr>
              <a:t>Clothes bought for the child </a:t>
            </a:r>
            <a:r>
              <a:rPr lang="en-US" sz="2400" b="1" i="1" u="sng" dirty="0" smtClean="0">
                <a:solidFill>
                  <a:srgbClr val="FF0000"/>
                </a:solidFill>
                <a:latin typeface="Arial" panose="020B0604020202020204" pitchFamily="34" charset="0"/>
                <a:cs typeface="Arial" panose="020B0604020202020204" pitchFamily="34" charset="0"/>
              </a:rPr>
              <a:t>STAY with the child</a:t>
            </a:r>
            <a:r>
              <a:rPr lang="en-US" sz="2400" b="1" dirty="0" smtClean="0">
                <a:solidFill>
                  <a:srgbClr val="FF0000"/>
                </a:solidFill>
                <a:latin typeface="Arial" panose="020B0604020202020204" pitchFamily="34" charset="0"/>
                <a:cs typeface="Arial" panose="020B0604020202020204" pitchFamily="34" charset="0"/>
              </a:rPr>
              <a:t>.</a:t>
            </a:r>
            <a:endParaRPr lang="en-US" sz="2400" dirty="0">
              <a:solidFill>
                <a:srgbClr val="FF00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453508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190904"/>
            <a:ext cx="8534400" cy="1507067"/>
          </a:xfrm>
        </p:spPr>
        <p:txBody>
          <a:bodyPr/>
          <a:lstStyle/>
          <a:p>
            <a:r>
              <a:rPr lang="en-US" dirty="0" smtClean="0"/>
              <a:t>Forms</a:t>
            </a:r>
            <a:endParaRPr lang="en-US" dirty="0"/>
          </a:p>
        </p:txBody>
      </p:sp>
      <p:sp>
        <p:nvSpPr>
          <p:cNvPr id="3" name="Content Placeholder 2"/>
          <p:cNvSpPr>
            <a:spLocks noGrp="1"/>
          </p:cNvSpPr>
          <p:nvPr>
            <p:ph idx="1"/>
          </p:nvPr>
        </p:nvSpPr>
        <p:spPr>
          <a:xfrm>
            <a:off x="684212" y="1302328"/>
            <a:ext cx="8534400" cy="4802488"/>
          </a:xfrm>
        </p:spPr>
        <p:txBody>
          <a:bodyPr>
            <a:normAutofit/>
          </a:bodyPr>
          <a:lstStyle/>
          <a:p>
            <a:pPr lvl="1"/>
            <a:r>
              <a:rPr lang="en-US" sz="2000" dirty="0" smtClean="0"/>
              <a:t>How </a:t>
            </a:r>
            <a:r>
              <a:rPr lang="en-US" sz="2000" dirty="0"/>
              <a:t>to get them </a:t>
            </a:r>
          </a:p>
          <a:p>
            <a:pPr lvl="1"/>
            <a:r>
              <a:rPr lang="en-US" sz="2000" dirty="0"/>
              <a:t>Give some during the training</a:t>
            </a:r>
          </a:p>
          <a:p>
            <a:pPr lvl="2"/>
            <a:r>
              <a:rPr lang="en-US" sz="2000" dirty="0" smtClean="0"/>
              <a:t>CS-10 Medical Needs Form for Youth</a:t>
            </a:r>
            <a:endParaRPr lang="en-US" sz="2000" dirty="0"/>
          </a:p>
          <a:p>
            <a:pPr lvl="2"/>
            <a:r>
              <a:rPr lang="en-US" sz="2000" dirty="0"/>
              <a:t>Caregiver court Information</a:t>
            </a:r>
          </a:p>
          <a:p>
            <a:pPr lvl="2"/>
            <a:r>
              <a:rPr lang="en-US" sz="2000" dirty="0" smtClean="0"/>
              <a:t>CD-114 “Other Training” approval</a:t>
            </a:r>
            <a:endParaRPr lang="en-US" sz="2000" dirty="0"/>
          </a:p>
          <a:p>
            <a:pPr lvl="2"/>
            <a:r>
              <a:rPr lang="en-US" sz="2000" dirty="0" smtClean="0"/>
              <a:t>CD-106 Mileage</a:t>
            </a:r>
            <a:endParaRPr lang="en-US" sz="2000" dirty="0"/>
          </a:p>
          <a:p>
            <a:pPr lvl="2"/>
            <a:r>
              <a:rPr lang="en-US" sz="2000" dirty="0" smtClean="0"/>
              <a:t>Respite </a:t>
            </a:r>
            <a:r>
              <a:rPr lang="en-US" sz="2000" dirty="0" smtClean="0">
                <a:solidFill>
                  <a:schemeClr val="bg1"/>
                </a:solidFill>
                <a:latin typeface="Arial" panose="020B0604020202020204" pitchFamily="34" charset="0"/>
                <a:cs typeface="Arial" panose="020B0604020202020204" pitchFamily="34" charset="0"/>
              </a:rPr>
              <a:t>CD-110 </a:t>
            </a:r>
            <a:r>
              <a:rPr lang="en-US" sz="2000" dirty="0">
                <a:solidFill>
                  <a:schemeClr val="bg1"/>
                </a:solidFill>
                <a:latin typeface="Arial" panose="020B0604020202020204" pitchFamily="34" charset="0"/>
                <a:cs typeface="Arial" panose="020B0604020202020204" pitchFamily="34" charset="0"/>
              </a:rPr>
              <a:t>(Child Information form for Respite </a:t>
            </a:r>
            <a:r>
              <a:rPr lang="en-US" sz="2000" dirty="0" smtClean="0">
                <a:solidFill>
                  <a:schemeClr val="bg1"/>
                </a:solidFill>
                <a:latin typeface="Arial" panose="020B0604020202020204" pitchFamily="34" charset="0"/>
                <a:cs typeface="Arial" panose="020B0604020202020204" pitchFamily="34" charset="0"/>
              </a:rPr>
              <a:t>Provider) and CD-111 </a:t>
            </a:r>
            <a:r>
              <a:rPr lang="en-US" sz="2000" dirty="0">
                <a:solidFill>
                  <a:schemeClr val="bg1"/>
                </a:solidFill>
                <a:latin typeface="Arial" panose="020B0604020202020204" pitchFamily="34" charset="0"/>
                <a:cs typeface="Arial" panose="020B0604020202020204" pitchFamily="34" charset="0"/>
              </a:rPr>
              <a:t>(Respite Provider Evaluation/Payment </a:t>
            </a:r>
            <a:r>
              <a:rPr lang="en-US" sz="2000" dirty="0" smtClean="0">
                <a:solidFill>
                  <a:schemeClr val="bg1"/>
                </a:solidFill>
                <a:latin typeface="Arial" panose="020B0604020202020204" pitchFamily="34" charset="0"/>
                <a:cs typeface="Arial" panose="020B0604020202020204" pitchFamily="34" charset="0"/>
              </a:rPr>
              <a:t>Invoice)</a:t>
            </a:r>
            <a:endParaRPr lang="en-US" sz="2000" dirty="0">
              <a:solidFill>
                <a:schemeClr val="bg1"/>
              </a:solidFill>
              <a:latin typeface="Arial" panose="020B0604020202020204" pitchFamily="34" charset="0"/>
              <a:cs typeface="Arial" panose="020B0604020202020204" pitchFamily="34" charset="0"/>
            </a:endParaRPr>
          </a:p>
          <a:p>
            <a:pPr lvl="2"/>
            <a:endParaRPr lang="en-US" sz="1400" dirty="0"/>
          </a:p>
        </p:txBody>
      </p:sp>
    </p:spTree>
    <p:extLst>
      <p:ext uri="{BB962C8B-B14F-4D97-AF65-F5344CB8AC3E}">
        <p14:creationId xmlns:p14="http://schemas.microsoft.com/office/powerpoint/2010/main" val="321958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366269"/>
            <a:ext cx="8534400" cy="1507067"/>
          </a:xfrm>
        </p:spPr>
        <p:txBody>
          <a:bodyPr/>
          <a:lstStyle/>
          <a:p>
            <a:r>
              <a:rPr lang="en-US" dirty="0" smtClean="0"/>
              <a:t>In service training</a:t>
            </a:r>
            <a:endParaRPr lang="en-US" dirty="0"/>
          </a:p>
        </p:txBody>
      </p:sp>
      <p:sp>
        <p:nvSpPr>
          <p:cNvPr id="3" name="Content Placeholder 2"/>
          <p:cNvSpPr>
            <a:spLocks noGrp="1"/>
          </p:cNvSpPr>
          <p:nvPr>
            <p:ph idx="1"/>
          </p:nvPr>
        </p:nvSpPr>
        <p:spPr>
          <a:xfrm>
            <a:off x="52251" y="862149"/>
            <a:ext cx="10384970" cy="5094514"/>
          </a:xfrm>
        </p:spPr>
        <p:txBody>
          <a:bodyPr/>
          <a:lstStyle/>
          <a:p>
            <a:endParaRPr lang="en-US" dirty="0"/>
          </a:p>
          <a:p>
            <a:pPr lvl="1"/>
            <a:r>
              <a:rPr lang="en-US" sz="2400" dirty="0"/>
              <a:t>What qualifies for In-Service </a:t>
            </a:r>
            <a:r>
              <a:rPr lang="en-US" sz="2400" dirty="0" smtClean="0"/>
              <a:t>trainings</a:t>
            </a:r>
          </a:p>
          <a:p>
            <a:pPr marL="457200" lvl="1" indent="0">
              <a:buNone/>
            </a:pPr>
            <a:r>
              <a:rPr lang="en-US" sz="1400" dirty="0" smtClean="0">
                <a:solidFill>
                  <a:schemeClr val="bg1"/>
                </a:solidFill>
              </a:rPr>
              <a:t>Children’s Division provides Modular Training throughout the year as well as Contracted Agencies.  If you find “Other Training” or Conferences it must be pre-approved before you attend.  </a:t>
            </a:r>
            <a:endParaRPr lang="en-US" sz="1400" dirty="0">
              <a:solidFill>
                <a:schemeClr val="bg1"/>
              </a:solidFill>
            </a:endParaRPr>
          </a:p>
          <a:p>
            <a:pPr lvl="1"/>
            <a:r>
              <a:rPr lang="en-US" sz="2400" dirty="0"/>
              <a:t>How many hours for each licensing </a:t>
            </a:r>
            <a:r>
              <a:rPr lang="en-US" sz="2400" dirty="0" smtClean="0"/>
              <a:t>period</a:t>
            </a:r>
          </a:p>
          <a:p>
            <a:pPr marL="457200" lvl="1" indent="0">
              <a:buNone/>
            </a:pPr>
            <a:r>
              <a:rPr lang="en-US" sz="1400" dirty="0" smtClean="0">
                <a:solidFill>
                  <a:schemeClr val="bg1"/>
                </a:solidFill>
              </a:rPr>
              <a:t>30 hours for a two year licensing period for a Traditional Foster Home.  It is best to try and get 15 per year and do not wait until your license is coming up for renewal.  </a:t>
            </a:r>
            <a:endParaRPr lang="en-US" sz="1400" dirty="0">
              <a:solidFill>
                <a:schemeClr val="bg1"/>
              </a:solidFill>
            </a:endParaRPr>
          </a:p>
          <a:p>
            <a:pPr lvl="1"/>
            <a:r>
              <a:rPr lang="en-US" sz="2400" dirty="0"/>
              <a:t>How to request other in-service trainings (CD-114</a:t>
            </a:r>
            <a:r>
              <a:rPr lang="en-US" sz="2400" dirty="0" smtClean="0"/>
              <a:t>)</a:t>
            </a:r>
          </a:p>
          <a:p>
            <a:pPr marL="457200" lvl="1" indent="0">
              <a:buNone/>
            </a:pPr>
            <a:r>
              <a:rPr lang="en-US" sz="1400" dirty="0" smtClean="0">
                <a:solidFill>
                  <a:schemeClr val="bg1"/>
                </a:solidFill>
              </a:rPr>
              <a:t>Using the form, fill it out for training you wish to attend outside of CD.  Turn it in to your Licensing Worker for prior approval and amount of hours allowed</a:t>
            </a:r>
            <a:endParaRPr lang="en-US" sz="1400" dirty="0">
              <a:solidFill>
                <a:schemeClr val="bg1"/>
              </a:solidFill>
            </a:endParaRPr>
          </a:p>
          <a:p>
            <a:pPr lvl="1"/>
            <a:r>
              <a:rPr lang="en-US" sz="2400" dirty="0"/>
              <a:t>What trainings are mandatory </a:t>
            </a:r>
            <a:endParaRPr lang="en-US" sz="2400" dirty="0" smtClean="0"/>
          </a:p>
          <a:p>
            <a:pPr marL="457200" lvl="1" indent="0">
              <a:buNone/>
            </a:pPr>
            <a:r>
              <a:rPr lang="en-US" sz="1400" dirty="0" smtClean="0">
                <a:solidFill>
                  <a:schemeClr val="bg1"/>
                </a:solidFill>
              </a:rPr>
              <a:t>Foster Parent/Relative Training, Psychotropic Medication Training, Informed Consent, Secondhand Smoke,  CPR and First Aid, Introduction to Foster Parenting, </a:t>
            </a:r>
            <a:r>
              <a:rPr lang="en-US" sz="1400" dirty="0" err="1" smtClean="0">
                <a:solidFill>
                  <a:schemeClr val="bg1"/>
                </a:solidFill>
              </a:rPr>
              <a:t>HIPAA</a:t>
            </a:r>
            <a:r>
              <a:rPr lang="en-US" sz="1400" dirty="0" smtClean="0">
                <a:solidFill>
                  <a:schemeClr val="bg1"/>
                </a:solidFill>
              </a:rPr>
              <a:t>, Foster Parent Bill of Rights, Prudent Parenting, Respite</a:t>
            </a:r>
            <a:endParaRPr lang="en-US" sz="1400" dirty="0">
              <a:solidFill>
                <a:schemeClr val="bg1"/>
              </a:solidFill>
            </a:endParaRPr>
          </a:p>
          <a:p>
            <a:endParaRPr lang="en-US" dirty="0"/>
          </a:p>
        </p:txBody>
      </p:sp>
    </p:spTree>
    <p:extLst>
      <p:ext uri="{BB962C8B-B14F-4D97-AF65-F5344CB8AC3E}">
        <p14:creationId xmlns:p14="http://schemas.microsoft.com/office/powerpoint/2010/main" val="304983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391321"/>
            <a:ext cx="8534400" cy="1507067"/>
          </a:xfrm>
        </p:spPr>
        <p:txBody>
          <a:bodyPr/>
          <a:lstStyle/>
          <a:p>
            <a:r>
              <a:rPr lang="en-US" dirty="0" smtClean="0"/>
              <a:t>court</a:t>
            </a:r>
            <a:endParaRPr lang="en-US" dirty="0"/>
          </a:p>
        </p:txBody>
      </p:sp>
      <p:sp>
        <p:nvSpPr>
          <p:cNvPr id="3" name="Content Placeholder 2"/>
          <p:cNvSpPr>
            <a:spLocks noGrp="1"/>
          </p:cNvSpPr>
          <p:nvPr>
            <p:ph idx="1"/>
          </p:nvPr>
        </p:nvSpPr>
        <p:spPr>
          <a:xfrm>
            <a:off x="0" y="391321"/>
            <a:ext cx="8683035" cy="5264896"/>
          </a:xfrm>
        </p:spPr>
        <p:txBody>
          <a:bodyPr/>
          <a:lstStyle/>
          <a:p>
            <a:endParaRPr lang="en-US" dirty="0" smtClean="0"/>
          </a:p>
          <a:p>
            <a:endParaRPr lang="en-US" dirty="0"/>
          </a:p>
          <a:p>
            <a:pPr lvl="1"/>
            <a:r>
              <a:rPr lang="en-US" dirty="0"/>
              <a:t>Caregiver court information </a:t>
            </a:r>
            <a:r>
              <a:rPr lang="en-US" dirty="0" smtClean="0"/>
              <a:t>form</a:t>
            </a:r>
          </a:p>
          <a:p>
            <a:pPr marL="457200" lvl="1" indent="0">
              <a:buNone/>
            </a:pPr>
            <a:r>
              <a:rPr lang="en-US" dirty="0" smtClean="0">
                <a:solidFill>
                  <a:schemeClr val="bg1"/>
                </a:solidFill>
              </a:rPr>
              <a:t>All foster  parents have the option to fill this form out two weeks prior to court and get to the Juvenile Officer of the case to make part of the court exhibits.  It is suggested to email a copy to all parties.  Ask your worker for this form, they should provide it to you. </a:t>
            </a:r>
            <a:endParaRPr lang="en-US" dirty="0">
              <a:solidFill>
                <a:schemeClr val="bg1"/>
              </a:solidFill>
            </a:endParaRPr>
          </a:p>
          <a:p>
            <a:pPr lvl="1"/>
            <a:r>
              <a:rPr lang="en-US" dirty="0"/>
              <a:t>E</a:t>
            </a:r>
            <a:r>
              <a:rPr lang="en-US" dirty="0" smtClean="0"/>
              <a:t>tiquette and Expectations of </a:t>
            </a:r>
            <a:r>
              <a:rPr lang="en-US" dirty="0"/>
              <a:t>C</a:t>
            </a:r>
            <a:r>
              <a:rPr lang="en-US" dirty="0" smtClean="0"/>
              <a:t>ourt</a:t>
            </a:r>
          </a:p>
          <a:p>
            <a:pPr marL="457200" lvl="1" indent="0">
              <a:buNone/>
            </a:pPr>
            <a:r>
              <a:rPr lang="en-US" dirty="0" smtClean="0">
                <a:solidFill>
                  <a:schemeClr val="bg1"/>
                </a:solidFill>
              </a:rPr>
              <a:t>All courts are different, but most will allow foster parents to sit in the court room during a court hearing.  Dress appropriately, turn phones off, stand up when Judge enters court room, stay quiet and only answer questions asked of you.  Not all foster parents testify, but you could be called at any time to do so.  It is recommend you attend court so you know first hand the case plan and discussions. </a:t>
            </a:r>
            <a:endParaRPr lang="en-US" dirty="0">
              <a:solidFill>
                <a:schemeClr val="bg1"/>
              </a:solidFill>
            </a:endParaRPr>
          </a:p>
          <a:p>
            <a:pPr marL="0" indent="0">
              <a:buNone/>
            </a:pPr>
            <a:endParaRPr lang="en-US" dirty="0"/>
          </a:p>
        </p:txBody>
      </p:sp>
    </p:spTree>
    <p:extLst>
      <p:ext uri="{BB962C8B-B14F-4D97-AF65-F5344CB8AC3E}">
        <p14:creationId xmlns:p14="http://schemas.microsoft.com/office/powerpoint/2010/main" val="1042929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330969"/>
            <a:ext cx="8534400" cy="1507067"/>
          </a:xfrm>
        </p:spPr>
        <p:txBody>
          <a:bodyPr>
            <a:normAutofit/>
          </a:bodyPr>
          <a:lstStyle/>
          <a:p>
            <a:r>
              <a:rPr lang="en-US" sz="5400" dirty="0" smtClean="0"/>
              <a:t>VISITS</a:t>
            </a:r>
            <a:endParaRPr lang="en-US" sz="5400" dirty="0"/>
          </a:p>
        </p:txBody>
      </p:sp>
      <p:sp>
        <p:nvSpPr>
          <p:cNvPr id="3" name="Content Placeholder 2"/>
          <p:cNvSpPr>
            <a:spLocks noGrp="1"/>
          </p:cNvSpPr>
          <p:nvPr>
            <p:ph idx="1"/>
          </p:nvPr>
        </p:nvSpPr>
        <p:spPr>
          <a:xfrm>
            <a:off x="684212" y="1838037"/>
            <a:ext cx="8534400" cy="4250268"/>
          </a:xfrm>
        </p:spPr>
        <p:txBody>
          <a:bodyPr>
            <a:noAutofit/>
          </a:bodyPr>
          <a:lstStyle/>
          <a:p>
            <a:r>
              <a:rPr lang="en-US" sz="3200" dirty="0" smtClean="0"/>
              <a:t>You do not have to supervise visits, but a worker could request you assist, if the court is in agreement.  </a:t>
            </a:r>
          </a:p>
          <a:p>
            <a:r>
              <a:rPr lang="en-US" sz="3200" dirty="0" smtClean="0"/>
              <a:t>How to prepare the children for visits</a:t>
            </a:r>
          </a:p>
          <a:p>
            <a:r>
              <a:rPr lang="en-US" sz="3200" dirty="0" smtClean="0"/>
              <a:t>What are the expectations and guidelines when supervising a visit</a:t>
            </a:r>
          </a:p>
          <a:p>
            <a:r>
              <a:rPr lang="en-US" sz="3200" dirty="0" smtClean="0"/>
              <a:t>What to expect after a visit</a:t>
            </a:r>
            <a:endParaRPr lang="en-US" sz="3200" dirty="0"/>
          </a:p>
        </p:txBody>
      </p:sp>
    </p:spTree>
    <p:extLst>
      <p:ext uri="{BB962C8B-B14F-4D97-AF65-F5344CB8AC3E}">
        <p14:creationId xmlns:p14="http://schemas.microsoft.com/office/powerpoint/2010/main" val="4232723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00416"/>
            <a:ext cx="8534400" cy="1507067"/>
          </a:xfrm>
        </p:spPr>
        <p:txBody>
          <a:bodyPr/>
          <a:lstStyle/>
          <a:p>
            <a:r>
              <a:rPr lang="en-US" dirty="0" smtClean="0"/>
              <a:t>Resources specific to county/circuit</a:t>
            </a:r>
            <a:endParaRPr lang="en-US" dirty="0"/>
          </a:p>
        </p:txBody>
      </p:sp>
      <p:sp>
        <p:nvSpPr>
          <p:cNvPr id="3" name="Content Placeholder 2"/>
          <p:cNvSpPr>
            <a:spLocks noGrp="1"/>
          </p:cNvSpPr>
          <p:nvPr>
            <p:ph idx="1"/>
          </p:nvPr>
        </p:nvSpPr>
        <p:spPr>
          <a:xfrm>
            <a:off x="684212" y="2301658"/>
            <a:ext cx="8534400" cy="3615267"/>
          </a:xfrm>
        </p:spPr>
        <p:txBody>
          <a:bodyPr>
            <a:normAutofit/>
          </a:bodyPr>
          <a:lstStyle/>
          <a:p>
            <a:pPr lvl="0"/>
            <a:r>
              <a:rPr lang="en-US" sz="2800" dirty="0"/>
              <a:t>Support groups</a:t>
            </a:r>
          </a:p>
          <a:p>
            <a:pPr lvl="0"/>
            <a:r>
              <a:rPr lang="en-US" sz="2800" dirty="0"/>
              <a:t>Local organizations and discounts</a:t>
            </a:r>
          </a:p>
          <a:p>
            <a:pPr lvl="0"/>
            <a:r>
              <a:rPr lang="en-US" sz="2800" dirty="0"/>
              <a:t>Childcare or Mental Health Agencies</a:t>
            </a:r>
          </a:p>
          <a:p>
            <a:endParaRPr lang="en-US" sz="2800" dirty="0"/>
          </a:p>
        </p:txBody>
      </p:sp>
    </p:spTree>
    <p:extLst>
      <p:ext uri="{BB962C8B-B14F-4D97-AF65-F5344CB8AC3E}">
        <p14:creationId xmlns:p14="http://schemas.microsoft.com/office/powerpoint/2010/main" val="2825562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019" y="228483"/>
            <a:ext cx="8534400" cy="1507067"/>
          </a:xfrm>
        </p:spPr>
        <p:txBody>
          <a:bodyPr/>
          <a:lstStyle/>
          <a:p>
            <a:r>
              <a:rPr lang="en-US" dirty="0" smtClean="0"/>
              <a:t>Self care tips</a:t>
            </a:r>
            <a:endParaRPr lang="en-US" dirty="0"/>
          </a:p>
        </p:txBody>
      </p:sp>
      <p:sp>
        <p:nvSpPr>
          <p:cNvPr id="3" name="Content Placeholder 2"/>
          <p:cNvSpPr>
            <a:spLocks noGrp="1"/>
          </p:cNvSpPr>
          <p:nvPr>
            <p:ph idx="1"/>
          </p:nvPr>
        </p:nvSpPr>
        <p:spPr>
          <a:xfrm>
            <a:off x="692019" y="1413164"/>
            <a:ext cx="8534400" cy="4876799"/>
          </a:xfrm>
        </p:spPr>
        <p:txBody>
          <a:bodyPr>
            <a:noAutofit/>
          </a:bodyPr>
          <a:lstStyle/>
          <a:p>
            <a:r>
              <a:rPr lang="en-US" sz="3200" dirty="0" smtClean="0"/>
              <a:t>Make Sleep a Priority</a:t>
            </a:r>
          </a:p>
          <a:p>
            <a:r>
              <a:rPr lang="en-US" sz="3200" dirty="0" smtClean="0"/>
              <a:t>Relaxing Activities</a:t>
            </a:r>
          </a:p>
          <a:p>
            <a:r>
              <a:rPr lang="en-US" sz="3200" dirty="0" smtClean="0"/>
              <a:t>Practice Gratitude</a:t>
            </a:r>
          </a:p>
          <a:p>
            <a:r>
              <a:rPr lang="en-US" sz="3200" dirty="0" smtClean="0"/>
              <a:t>Focus on Positivity</a:t>
            </a:r>
          </a:p>
          <a:p>
            <a:r>
              <a:rPr lang="en-US" sz="3200" dirty="0" smtClean="0"/>
              <a:t>Eat Heath, Regular Meals and stay Hydrated</a:t>
            </a:r>
          </a:p>
          <a:p>
            <a:r>
              <a:rPr lang="en-US" sz="3200" dirty="0" smtClean="0"/>
              <a:t>Get regular exercise (30 </a:t>
            </a:r>
            <a:r>
              <a:rPr lang="en-US" sz="3200" dirty="0" err="1" smtClean="0"/>
              <a:t>mins</a:t>
            </a:r>
            <a:r>
              <a:rPr lang="en-US" sz="3200" dirty="0" smtClean="0"/>
              <a:t> of walking every day will help your mood)</a:t>
            </a:r>
            <a:endParaRPr lang="en-US" sz="3200" dirty="0"/>
          </a:p>
        </p:txBody>
      </p:sp>
    </p:spTree>
    <p:extLst>
      <p:ext uri="{BB962C8B-B14F-4D97-AF65-F5344CB8AC3E}">
        <p14:creationId xmlns:p14="http://schemas.microsoft.com/office/powerpoint/2010/main" val="255684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420" y="278587"/>
            <a:ext cx="8534400" cy="1507067"/>
          </a:xfrm>
        </p:spPr>
        <p:txBody>
          <a:bodyPr/>
          <a:lstStyle/>
          <a:p>
            <a:r>
              <a:rPr lang="en-US" dirty="0" smtClean="0"/>
              <a:t>Introduction of Material</a:t>
            </a:r>
            <a:endParaRPr lang="en-US" dirty="0"/>
          </a:p>
        </p:txBody>
      </p:sp>
      <p:sp>
        <p:nvSpPr>
          <p:cNvPr id="3" name="Content Placeholder 2"/>
          <p:cNvSpPr>
            <a:spLocks noGrp="1"/>
          </p:cNvSpPr>
          <p:nvPr>
            <p:ph idx="1"/>
          </p:nvPr>
        </p:nvSpPr>
        <p:spPr>
          <a:xfrm>
            <a:off x="784420" y="1785654"/>
            <a:ext cx="8534400" cy="3615267"/>
          </a:xfrm>
        </p:spPr>
        <p:txBody>
          <a:bodyPr/>
          <a:lstStyle/>
          <a:p>
            <a:r>
              <a:rPr lang="en-US" dirty="0"/>
              <a:t>To assist Foster Parents with the process and understanding of their fostering efforts. </a:t>
            </a:r>
          </a:p>
          <a:p>
            <a:r>
              <a:rPr lang="en-US" dirty="0" smtClean="0"/>
              <a:t>We will provide resources that can be sought out and utilized as you foster.</a:t>
            </a:r>
          </a:p>
          <a:p>
            <a:r>
              <a:rPr lang="en-US" dirty="0" smtClean="0"/>
              <a:t>We will provide you with a foundation for navigating the foster community.</a:t>
            </a:r>
          </a:p>
          <a:p>
            <a:r>
              <a:rPr lang="en-US" dirty="0" smtClean="0"/>
              <a:t>To define key protocols </a:t>
            </a:r>
          </a:p>
        </p:txBody>
      </p:sp>
    </p:spTree>
    <p:extLst>
      <p:ext uri="{BB962C8B-B14F-4D97-AF65-F5344CB8AC3E}">
        <p14:creationId xmlns:p14="http://schemas.microsoft.com/office/powerpoint/2010/main" val="4258588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004" y="228484"/>
            <a:ext cx="8534400" cy="986542"/>
          </a:xfrm>
        </p:spPr>
        <p:txBody>
          <a:bodyPr/>
          <a:lstStyle/>
          <a:p>
            <a:r>
              <a:rPr lang="en-US" dirty="0" smtClean="0"/>
              <a:t>Remember your why</a:t>
            </a:r>
            <a:endParaRPr lang="en-US" dirty="0"/>
          </a:p>
        </p:txBody>
      </p:sp>
      <p:sp>
        <p:nvSpPr>
          <p:cNvPr id="3" name="Content Placeholder 2"/>
          <p:cNvSpPr>
            <a:spLocks noGrp="1"/>
          </p:cNvSpPr>
          <p:nvPr>
            <p:ph idx="1"/>
          </p:nvPr>
        </p:nvSpPr>
        <p:spPr>
          <a:xfrm>
            <a:off x="584004" y="2527127"/>
            <a:ext cx="8534400" cy="3615267"/>
          </a:xfrm>
        </p:spPr>
        <p:txBody>
          <a:bodyPr>
            <a:normAutofit/>
          </a:bodyPr>
          <a:lstStyle/>
          <a:p>
            <a:endParaRPr lang="en-US" sz="4400" dirty="0" smtClean="0"/>
          </a:p>
          <a:p>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4400" dirty="0" smtClean="0"/>
          </a:p>
          <a:p>
            <a:endParaRPr lang="en-US" sz="4400" dirty="0" smtClean="0"/>
          </a:p>
        </p:txBody>
      </p:sp>
      <p:pic>
        <p:nvPicPr>
          <p:cNvPr id="4" name="1ytFB8TrkTo"/>
          <p:cNvPicPr>
            <a:picLocks noRot="1" noChangeAspect="1"/>
          </p:cNvPicPr>
          <p:nvPr>
            <a:videoFile r:link="rId1"/>
          </p:nvPr>
        </p:nvPicPr>
        <p:blipFill>
          <a:blip r:embed="rId3"/>
          <a:stretch>
            <a:fillRect/>
          </a:stretch>
        </p:blipFill>
        <p:spPr>
          <a:xfrm>
            <a:off x="2200823" y="1215026"/>
            <a:ext cx="7726948" cy="5348614"/>
          </a:xfrm>
          <a:prstGeom prst="rect">
            <a:avLst/>
          </a:prstGeom>
        </p:spPr>
      </p:pic>
    </p:spTree>
    <p:extLst>
      <p:ext uri="{BB962C8B-B14F-4D97-AF65-F5344CB8AC3E}">
        <p14:creationId xmlns:p14="http://schemas.microsoft.com/office/powerpoint/2010/main" val="2806671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66061"/>
            <a:ext cx="8534400" cy="1507067"/>
          </a:xfrm>
        </p:spPr>
        <p:txBody>
          <a:bodyPr/>
          <a:lstStyle/>
          <a:p>
            <a:r>
              <a:rPr lang="en-US" dirty="0" smtClean="0"/>
              <a:t>Questions and answers </a:t>
            </a:r>
            <a:endParaRPr lang="en-US" dirty="0"/>
          </a:p>
        </p:txBody>
      </p:sp>
      <p:sp>
        <p:nvSpPr>
          <p:cNvPr id="3" name="Content Placeholder 2"/>
          <p:cNvSpPr>
            <a:spLocks noGrp="1"/>
          </p:cNvSpPr>
          <p:nvPr>
            <p:ph idx="1"/>
          </p:nvPr>
        </p:nvSpPr>
        <p:spPr>
          <a:xfrm>
            <a:off x="684212" y="1773129"/>
            <a:ext cx="8534400" cy="2438654"/>
          </a:xfrm>
        </p:spPr>
        <p:txBody>
          <a:bodyPr>
            <a:normAutofit/>
          </a:bodyPr>
          <a:lstStyle/>
          <a:p>
            <a:r>
              <a:rPr lang="en-US" sz="4400" dirty="0" smtClean="0"/>
              <a:t>Open discussion</a:t>
            </a:r>
            <a:endParaRPr lang="en-US" sz="4400" dirty="0"/>
          </a:p>
        </p:txBody>
      </p:sp>
    </p:spTree>
    <p:extLst>
      <p:ext uri="{BB962C8B-B14F-4D97-AF65-F5344CB8AC3E}">
        <p14:creationId xmlns:p14="http://schemas.microsoft.com/office/powerpoint/2010/main" val="3446617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Trainer Information disclaimer</a:t>
            </a:r>
            <a:endParaRPr lang="en-US" dirty="0"/>
          </a:p>
        </p:txBody>
      </p:sp>
      <p:sp>
        <p:nvSpPr>
          <p:cNvPr id="3" name="Subtitle 2"/>
          <p:cNvSpPr>
            <a:spLocks noGrp="1"/>
          </p:cNvSpPr>
          <p:nvPr>
            <p:ph type="subTitle" idx="1"/>
          </p:nvPr>
        </p:nvSpPr>
        <p:spPr/>
        <p:txBody>
          <a:bodyPr/>
          <a:lstStyle/>
          <a:p>
            <a:r>
              <a:rPr lang="en-US" dirty="0" smtClean="0"/>
              <a:t>This class will be Session 10 of MO C.A.R.E. and will consist of 3 hours of overview and discussion.  </a:t>
            </a:r>
            <a:endParaRPr lang="en-US" dirty="0"/>
          </a:p>
        </p:txBody>
      </p:sp>
    </p:spTree>
    <p:extLst>
      <p:ext uri="{BB962C8B-B14F-4D97-AF65-F5344CB8AC3E}">
        <p14:creationId xmlns:p14="http://schemas.microsoft.com/office/powerpoint/2010/main" val="2177412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8973" y="505097"/>
            <a:ext cx="10675383" cy="5738949"/>
          </a:xfrm>
        </p:spPr>
        <p:txBody>
          <a:bodyPr>
            <a:normAutofit fontScale="90000"/>
          </a:bodyPr>
          <a:lstStyle/>
          <a:p>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200" dirty="0" smtClean="0"/>
              <a:t>Child </a:t>
            </a:r>
            <a:r>
              <a:rPr lang="en-US" sz="2200" dirty="0" smtClean="0"/>
              <a:t>Welfare </a:t>
            </a:r>
            <a:r>
              <a:rPr lang="en-US" sz="2200" dirty="0" smtClean="0"/>
              <a:t>Manual </a:t>
            </a:r>
            <a:r>
              <a:rPr lang="en-US" sz="2200" dirty="0">
                <a:hlinkClick r:id="rId2"/>
              </a:rPr>
              <a:t>Child Welfare Manual – DSS Manuals (mo.gov</a:t>
            </a:r>
            <a:r>
              <a:rPr lang="en-US" sz="2200" dirty="0" smtClean="0">
                <a:hlinkClick r:id="rId2"/>
              </a:rPr>
              <a:t>)</a:t>
            </a:r>
            <a:r>
              <a:rPr lang="en-US" sz="2200" dirty="0" smtClean="0"/>
              <a:t> </a:t>
            </a:r>
            <a:r>
              <a:rPr lang="en-US" sz="2200" dirty="0" smtClean="0"/>
              <a:t/>
            </a:r>
            <a:br>
              <a:rPr lang="en-US" sz="2200" dirty="0" smtClean="0"/>
            </a:br>
            <a:r>
              <a:rPr lang="en-US" sz="2200" dirty="0" smtClean="0"/>
              <a:t/>
            </a:r>
            <a:br>
              <a:rPr lang="en-US" sz="2200" dirty="0" smtClean="0"/>
            </a:br>
            <a:r>
              <a:rPr lang="en-US" sz="2200" dirty="0" smtClean="0"/>
              <a:t>I </a:t>
            </a:r>
            <a:r>
              <a:rPr lang="en-US" sz="2200" dirty="0" smtClean="0"/>
              <a:t>am a Foster Parent Page (Trainings, Resources, etc</a:t>
            </a:r>
            <a:r>
              <a:rPr lang="en-US" sz="2200" dirty="0" smtClean="0"/>
              <a:t>.) </a:t>
            </a:r>
            <a:r>
              <a:rPr lang="en-US" sz="2200" dirty="0">
                <a:hlinkClick r:id="rId3"/>
              </a:rPr>
              <a:t>Children's Division | Missouri Department of Social Services (mo.gov)</a:t>
            </a:r>
            <a:r>
              <a:rPr lang="en-US" sz="2200" dirty="0" smtClean="0"/>
              <a:t/>
            </a:r>
            <a:br>
              <a:rPr lang="en-US" sz="2200" dirty="0" smtClean="0"/>
            </a:br>
            <a:r>
              <a:rPr lang="en-US" sz="2200" dirty="0" smtClean="0"/>
              <a:t/>
            </a:r>
            <a:br>
              <a:rPr lang="en-US" sz="2200" dirty="0" smtClean="0"/>
            </a:br>
            <a:r>
              <a:rPr lang="en-US" sz="2200" dirty="0" smtClean="0"/>
              <a:t>How </a:t>
            </a:r>
            <a:r>
              <a:rPr lang="en-US" sz="2200" dirty="0" smtClean="0"/>
              <a:t>to sign up for the CD </a:t>
            </a:r>
            <a:r>
              <a:rPr lang="en-US" sz="2200" dirty="0" smtClean="0"/>
              <a:t>newsletter – </a:t>
            </a:r>
            <a:r>
              <a:rPr lang="en-US" sz="2200" dirty="0" smtClean="0">
                <a:solidFill>
                  <a:schemeClr val="bg1"/>
                </a:solidFill>
              </a:rPr>
              <a:t>once you visit the I am a Foster Parent page a pop up will appear and you may put your email in and click submit</a:t>
            </a:r>
            <a:r>
              <a:rPr lang="en-US" sz="2200" dirty="0" smtClean="0"/>
              <a:t/>
            </a:r>
            <a:br>
              <a:rPr lang="en-US" sz="2200" dirty="0" smtClean="0"/>
            </a:br>
            <a:r>
              <a:rPr lang="en-US" sz="2200" dirty="0" smtClean="0"/>
              <a:t/>
            </a:r>
            <a:br>
              <a:rPr lang="en-US" sz="2200" dirty="0" smtClean="0"/>
            </a:br>
            <a:r>
              <a:rPr lang="en-US" sz="2200" dirty="0" smtClean="0"/>
              <a:t>Family </a:t>
            </a:r>
            <a:r>
              <a:rPr lang="en-US" sz="2200" dirty="0" smtClean="0"/>
              <a:t>Resource Centers </a:t>
            </a:r>
            <a:r>
              <a:rPr lang="en-US" sz="2200" dirty="0">
                <a:hlinkClick r:id="rId4"/>
              </a:rPr>
              <a:t>Children's Division | Missouri Department of Social Services (mo.gov</a:t>
            </a:r>
            <a:r>
              <a:rPr lang="en-US" sz="2200" dirty="0" smtClean="0">
                <a:hlinkClick r:id="rId4"/>
              </a:rPr>
              <a:t>)</a:t>
            </a:r>
            <a:r>
              <a:rPr lang="en-US" sz="2200" dirty="0" smtClean="0"/>
              <a:t/>
            </a:r>
            <a:br>
              <a:rPr lang="en-US" sz="2200" dirty="0" smtClean="0"/>
            </a:br>
            <a:r>
              <a:rPr lang="en-US" sz="2200" dirty="0" smtClean="0"/>
              <a:t/>
            </a:r>
            <a:br>
              <a:rPr lang="en-US" sz="2200" dirty="0" smtClean="0"/>
            </a:br>
            <a:r>
              <a:rPr lang="en-US" sz="2200" dirty="0" smtClean="0"/>
              <a:t>How to access </a:t>
            </a:r>
            <a:r>
              <a:rPr lang="en-US" sz="2200" dirty="0" smtClean="0"/>
              <a:t>E-Forms </a:t>
            </a:r>
            <a:r>
              <a:rPr lang="en-US" sz="2200" dirty="0">
                <a:hlinkClick r:id="rId5"/>
              </a:rPr>
              <a:t>Department of Social Services - </a:t>
            </a:r>
            <a:r>
              <a:rPr lang="en-US" sz="2200" dirty="0" err="1">
                <a:hlinkClick r:id="rId5"/>
              </a:rPr>
              <a:t>eForms</a:t>
            </a:r>
            <a:r>
              <a:rPr lang="en-US" sz="2200" dirty="0">
                <a:hlinkClick r:id="rId5"/>
              </a:rPr>
              <a:t> (mo.gov)</a:t>
            </a:r>
            <a:r>
              <a:rPr lang="en-US" sz="2200" dirty="0" smtClean="0"/>
              <a:t/>
            </a:r>
            <a:br>
              <a:rPr lang="en-US" sz="2200" dirty="0" smtClean="0"/>
            </a:br>
            <a:r>
              <a:rPr lang="en-US" sz="2200" dirty="0" smtClean="0"/>
              <a:t/>
            </a:r>
            <a:br>
              <a:rPr lang="en-US" sz="2200" dirty="0" smtClean="0"/>
            </a:br>
            <a:r>
              <a:rPr lang="en-US" sz="2200" dirty="0" smtClean="0"/>
              <a:t>Foster </a:t>
            </a:r>
            <a:r>
              <a:rPr lang="en-US" sz="2200" dirty="0" smtClean="0"/>
              <a:t>parent </a:t>
            </a:r>
            <a:r>
              <a:rPr lang="en-US" sz="2200" dirty="0" smtClean="0"/>
              <a:t>handbook </a:t>
            </a:r>
            <a:r>
              <a:rPr lang="en-US" sz="2200" dirty="0">
                <a:hlinkClick r:id="rId6"/>
              </a:rPr>
              <a:t>Children's Division | Missouri Department of Social Services (mo.gov)</a:t>
            </a:r>
            <a:r>
              <a:rPr lang="en-US" sz="2200" dirty="0" smtClean="0"/>
              <a:t/>
            </a:r>
            <a:br>
              <a:rPr lang="en-US" sz="2200" dirty="0" smtClean="0"/>
            </a:br>
            <a:r>
              <a:rPr lang="en-US" sz="2200" dirty="0" smtClean="0"/>
              <a:t/>
            </a:r>
            <a:br>
              <a:rPr lang="en-US" sz="2200" dirty="0" smtClean="0"/>
            </a:br>
            <a:endParaRPr lang="en-US" sz="2200" dirty="0"/>
          </a:p>
        </p:txBody>
      </p:sp>
      <p:sp>
        <p:nvSpPr>
          <p:cNvPr id="3" name="Subtitle 2"/>
          <p:cNvSpPr>
            <a:spLocks noGrp="1"/>
          </p:cNvSpPr>
          <p:nvPr>
            <p:ph type="subTitle" idx="1"/>
          </p:nvPr>
        </p:nvSpPr>
        <p:spPr>
          <a:xfrm>
            <a:off x="598973" y="109726"/>
            <a:ext cx="7315200" cy="534706"/>
          </a:xfrm>
        </p:spPr>
        <p:txBody>
          <a:bodyPr/>
          <a:lstStyle/>
          <a:p>
            <a:r>
              <a:rPr lang="en-US" dirty="0" smtClean="0"/>
              <a:t>Children’s Division Website www.dss.mo.gov/cd</a:t>
            </a:r>
            <a:endParaRPr lang="en-US" dirty="0"/>
          </a:p>
        </p:txBody>
      </p:sp>
    </p:spTree>
    <p:extLst>
      <p:ext uri="{BB962C8B-B14F-4D97-AF65-F5344CB8AC3E}">
        <p14:creationId xmlns:p14="http://schemas.microsoft.com/office/powerpoint/2010/main" val="2930750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9286" y="1489587"/>
            <a:ext cx="7315200" cy="5041841"/>
          </a:xfrm>
        </p:spPr>
        <p:txBody>
          <a:bodyPr>
            <a:normAutofit fontScale="90000"/>
          </a:bodyPr>
          <a:lstStyle/>
          <a:p>
            <a:r>
              <a:rPr lang="en-US" sz="2400" dirty="0" smtClean="0"/>
              <a:t>What </a:t>
            </a:r>
            <a:r>
              <a:rPr lang="en-US" sz="2400" dirty="0"/>
              <a:t>to </a:t>
            </a:r>
            <a:r>
              <a:rPr lang="en-US" sz="2400" dirty="0" smtClean="0"/>
              <a:t>expect</a:t>
            </a:r>
            <a:br>
              <a:rPr lang="en-US" sz="2400" dirty="0" smtClean="0"/>
            </a:br>
            <a:r>
              <a:rPr lang="en-US" sz="1400" dirty="0" smtClean="0">
                <a:solidFill>
                  <a:schemeClr val="bg1"/>
                </a:solidFill>
              </a:rPr>
              <a:t>IT IS NOT UNUSUAL TO BE </a:t>
            </a:r>
            <a:r>
              <a:rPr lang="en-US" sz="1400" dirty="0" err="1" smtClean="0">
                <a:solidFill>
                  <a:schemeClr val="bg1"/>
                </a:solidFill>
              </a:rPr>
              <a:t>HOTLINED</a:t>
            </a:r>
            <a:r>
              <a:rPr lang="en-US" sz="1400" dirty="0" smtClean="0">
                <a:solidFill>
                  <a:schemeClr val="bg1"/>
                </a:solidFill>
              </a:rPr>
              <a:t>, DO NOT BE ALARMED</a:t>
            </a:r>
            <a:br>
              <a:rPr lang="en-US" sz="1400" dirty="0" smtClean="0">
                <a:solidFill>
                  <a:schemeClr val="bg1"/>
                </a:solidFill>
              </a:rPr>
            </a:br>
            <a:r>
              <a:rPr lang="en-US" sz="1400" dirty="0" smtClean="0">
                <a:solidFill>
                  <a:schemeClr val="bg1"/>
                </a:solidFill>
              </a:rPr>
              <a:t/>
            </a:r>
            <a:br>
              <a:rPr lang="en-US" sz="1400" dirty="0" smtClean="0">
                <a:solidFill>
                  <a:schemeClr val="bg1"/>
                </a:solidFill>
              </a:rPr>
            </a:br>
            <a:r>
              <a:rPr lang="en-US" sz="1400" dirty="0" smtClean="0">
                <a:solidFill>
                  <a:schemeClr val="bg1"/>
                </a:solidFill>
              </a:rPr>
              <a:t>FOLLOW ALL INSTRUCTION FROM THE INVESTIGATOR, IT IS A PROCESS THEY HAVE TO FOLLOW BY LAW and they have 45 days to complete the investigation.  </a:t>
            </a:r>
            <a:br>
              <a:rPr lang="en-US" sz="1400" dirty="0" smtClean="0">
                <a:solidFill>
                  <a:schemeClr val="bg1"/>
                </a:solidFill>
              </a:rPr>
            </a:br>
            <a:r>
              <a:rPr lang="en-US" sz="1400" dirty="0">
                <a:solidFill>
                  <a:schemeClr val="bg1"/>
                </a:solidFill>
              </a:rPr>
              <a:t/>
            </a:r>
            <a:br>
              <a:rPr lang="en-US" sz="1400" dirty="0">
                <a:solidFill>
                  <a:schemeClr val="bg1"/>
                </a:solidFill>
              </a:rPr>
            </a:br>
            <a:r>
              <a:rPr lang="en-US" sz="1400" dirty="0" smtClean="0">
                <a:solidFill>
                  <a:schemeClr val="bg1"/>
                </a:solidFill>
              </a:rPr>
              <a:t>The children could be moved during an active investigation, this is normal, this does not mean guilt, just a safety precaution.</a:t>
            </a:r>
            <a:br>
              <a:rPr lang="en-US" sz="1400" dirty="0" smtClean="0">
                <a:solidFill>
                  <a:schemeClr val="bg1"/>
                </a:solidFill>
              </a:rPr>
            </a:br>
            <a:r>
              <a:rPr lang="en-US" sz="1400" dirty="0" smtClean="0">
                <a:solidFill>
                  <a:schemeClr val="bg1"/>
                </a:solidFill>
              </a:rPr>
              <a:t/>
            </a:r>
            <a:br>
              <a:rPr lang="en-US" sz="1400" dirty="0" smtClean="0">
                <a:solidFill>
                  <a:schemeClr val="bg1"/>
                </a:solidFill>
              </a:rPr>
            </a:br>
            <a:r>
              <a:rPr lang="en-US" sz="2400" dirty="0" smtClean="0"/>
              <a:t>What </a:t>
            </a:r>
            <a:r>
              <a:rPr lang="en-US" sz="2400" dirty="0"/>
              <a:t>are the possible </a:t>
            </a:r>
            <a:r>
              <a:rPr lang="en-US" sz="2400" dirty="0" smtClean="0"/>
              <a:t>outcomes</a:t>
            </a:r>
            <a:br>
              <a:rPr lang="en-US" sz="2400" dirty="0" smtClean="0"/>
            </a:br>
            <a:r>
              <a:rPr lang="en-US" sz="1400" dirty="0" smtClean="0">
                <a:solidFill>
                  <a:schemeClr val="bg1"/>
                </a:solidFill>
              </a:rPr>
              <a:t>Unsubstantiated-NO </a:t>
            </a:r>
            <a:r>
              <a:rPr lang="en-US" sz="1400" dirty="0" smtClean="0">
                <a:solidFill>
                  <a:schemeClr val="bg1"/>
                </a:solidFill>
              </a:rPr>
              <a:t>CHILD ABUSE/NEGLECT FINDINGS</a:t>
            </a:r>
            <a:br>
              <a:rPr lang="en-US" sz="1400" dirty="0" smtClean="0">
                <a:solidFill>
                  <a:schemeClr val="bg1"/>
                </a:solidFill>
              </a:rPr>
            </a:br>
            <a:r>
              <a:rPr lang="en-US" sz="1400" dirty="0" smtClean="0">
                <a:solidFill>
                  <a:schemeClr val="bg1"/>
                </a:solidFill>
              </a:rPr>
              <a:t/>
            </a:r>
            <a:br>
              <a:rPr lang="en-US" sz="1400" dirty="0" smtClean="0">
                <a:solidFill>
                  <a:schemeClr val="bg1"/>
                </a:solidFill>
              </a:rPr>
            </a:br>
            <a:r>
              <a:rPr lang="en-US" sz="1400" dirty="0" smtClean="0">
                <a:solidFill>
                  <a:schemeClr val="bg1"/>
                </a:solidFill>
              </a:rPr>
              <a:t>SUBSTANTIATED-THERE WERE FINDINGS OF ABUSE/NEGLECT</a:t>
            </a:r>
            <a:br>
              <a:rPr lang="en-US" sz="1400" dirty="0" smtClean="0">
                <a:solidFill>
                  <a:schemeClr val="bg1"/>
                </a:solidFill>
              </a:rPr>
            </a:br>
            <a:r>
              <a:rPr lang="en-US" sz="2400" dirty="0"/>
              <a:t/>
            </a:r>
            <a:br>
              <a:rPr lang="en-US" sz="2400" dirty="0"/>
            </a:br>
            <a:r>
              <a:rPr lang="en-US" sz="2400" dirty="0" smtClean="0"/>
              <a:t>Where to find support groups</a:t>
            </a:r>
            <a:r>
              <a:rPr lang="en-US" sz="2400" dirty="0"/>
              <a:t> </a:t>
            </a:r>
            <a:r>
              <a:rPr lang="en-US" sz="2400" dirty="0" smtClean="0"/>
              <a:t>ask your </a:t>
            </a:r>
            <a:r>
              <a:rPr lang="en-US" sz="2400" dirty="0"/>
              <a:t>licensing </a:t>
            </a:r>
            <a:r>
              <a:rPr lang="en-US" sz="2400" dirty="0" smtClean="0"/>
              <a:t>worker or a Foster Care Ambassador</a:t>
            </a:r>
            <a:r>
              <a:rPr lang="en-US" sz="2400" dirty="0" smtClean="0"/>
              <a:t/>
            </a:r>
            <a:br>
              <a:rPr lang="en-US" sz="2400" dirty="0" smtClean="0"/>
            </a:br>
            <a:r>
              <a:rPr lang="en-US" sz="1400" dirty="0" smtClean="0">
                <a:solidFill>
                  <a:schemeClr val="bg1"/>
                </a:solidFill>
              </a:rPr>
              <a:t>most circuits have a local foster support group, they can help process or talk through similar situations.</a:t>
            </a:r>
            <a:r>
              <a:rPr lang="en-US" sz="2400" dirty="0"/>
              <a:t/>
            </a:r>
            <a:br>
              <a:rPr lang="en-US" sz="2400" dirty="0"/>
            </a:br>
            <a:r>
              <a:rPr lang="en-US" sz="2700" dirty="0" smtClean="0"/>
              <a:t/>
            </a:r>
            <a:br>
              <a:rPr lang="en-US" sz="2700" dirty="0" smtClean="0"/>
            </a:br>
            <a:endParaRPr lang="en-US" sz="2700" dirty="0"/>
          </a:p>
        </p:txBody>
      </p:sp>
      <p:sp>
        <p:nvSpPr>
          <p:cNvPr id="3" name="Subtitle 2"/>
          <p:cNvSpPr>
            <a:spLocks noGrp="1"/>
          </p:cNvSpPr>
          <p:nvPr>
            <p:ph type="subTitle" idx="1"/>
          </p:nvPr>
        </p:nvSpPr>
        <p:spPr>
          <a:xfrm>
            <a:off x="749286" y="841248"/>
            <a:ext cx="7315200" cy="478101"/>
          </a:xfrm>
        </p:spPr>
        <p:txBody>
          <a:bodyPr>
            <a:noAutofit/>
          </a:bodyPr>
          <a:lstStyle/>
          <a:p>
            <a:r>
              <a:rPr lang="en-US" sz="2800" dirty="0" smtClean="0"/>
              <a:t>The Hotline Process</a:t>
            </a:r>
            <a:endParaRPr lang="en-US" sz="2800" dirty="0"/>
          </a:p>
        </p:txBody>
      </p:sp>
    </p:spTree>
    <p:extLst>
      <p:ext uri="{BB962C8B-B14F-4D97-AF65-F5344CB8AC3E}">
        <p14:creationId xmlns:p14="http://schemas.microsoft.com/office/powerpoint/2010/main" val="3006204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328691"/>
            <a:ext cx="8534400" cy="1507067"/>
          </a:xfrm>
        </p:spPr>
        <p:txBody>
          <a:bodyPr/>
          <a:lstStyle/>
          <a:p>
            <a:r>
              <a:rPr lang="en-US" dirty="0" smtClean="0"/>
              <a:t>Ambassadors and mentoring</a:t>
            </a:r>
            <a:endParaRPr lang="en-US" dirty="0"/>
          </a:p>
        </p:txBody>
      </p:sp>
      <p:sp>
        <p:nvSpPr>
          <p:cNvPr id="3" name="Content Placeholder 2"/>
          <p:cNvSpPr>
            <a:spLocks noGrp="1"/>
          </p:cNvSpPr>
          <p:nvPr>
            <p:ph idx="1"/>
          </p:nvPr>
        </p:nvSpPr>
        <p:spPr>
          <a:xfrm>
            <a:off x="684212" y="2188923"/>
            <a:ext cx="8534400" cy="3615267"/>
          </a:xfrm>
        </p:spPr>
        <p:txBody>
          <a:bodyPr>
            <a:normAutofit fontScale="92500" lnSpcReduction="20000"/>
          </a:bodyPr>
          <a:lstStyle/>
          <a:p>
            <a:endParaRPr lang="en-US" dirty="0"/>
          </a:p>
          <a:p>
            <a:r>
              <a:rPr lang="en-US" dirty="0"/>
              <a:t>In a statewide effort to recruit sincere and dedicated foster parents, Foster Care Ambassadors have valuable insight and/or experience into foster care and are passionate and willing to help recruit, support, and advocate for the cause. They have thorough knowledge of Children’s Division policies as well as the state statutes and are able to answer questions from potential foster parents or interested individuals in the community. Foster Care Ambassadors are available to speak at or host their own recruitment </a:t>
            </a:r>
            <a:r>
              <a:rPr lang="en-US" dirty="0" smtClean="0"/>
              <a:t>events and also serve as mentors to new foster parents. </a:t>
            </a:r>
            <a:endParaRPr lang="en-US" dirty="0"/>
          </a:p>
          <a:p>
            <a:r>
              <a:rPr lang="en-US" dirty="0" smtClean="0"/>
              <a:t>Visit </a:t>
            </a:r>
            <a:r>
              <a:rPr lang="en-US" dirty="0">
                <a:hlinkClick r:id="rId2"/>
              </a:rPr>
              <a:t>Children's Division | Missouri Department of Social Services (mo.gov</a:t>
            </a:r>
            <a:r>
              <a:rPr lang="en-US" dirty="0" smtClean="0">
                <a:hlinkClick r:id="rId2"/>
              </a:rPr>
              <a:t>)</a:t>
            </a:r>
            <a:r>
              <a:rPr lang="en-US" dirty="0" smtClean="0"/>
              <a:t> to learn more. </a:t>
            </a:r>
            <a:r>
              <a:rPr lang="en-US" dirty="0"/>
              <a:t/>
            </a:r>
            <a:br>
              <a:rPr lang="en-US" dirty="0"/>
            </a:br>
            <a:endParaRPr lang="en-US" sz="3200" dirty="0"/>
          </a:p>
        </p:txBody>
      </p:sp>
    </p:spTree>
    <p:extLst>
      <p:ext uri="{BB962C8B-B14F-4D97-AF65-F5344CB8AC3E}">
        <p14:creationId xmlns:p14="http://schemas.microsoft.com/office/powerpoint/2010/main" val="3631884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634" y="328691"/>
            <a:ext cx="8534400" cy="1507067"/>
          </a:xfrm>
        </p:spPr>
        <p:txBody>
          <a:bodyPr/>
          <a:lstStyle/>
          <a:p>
            <a:r>
              <a:rPr lang="en-US" dirty="0" smtClean="0"/>
              <a:t>Foster parent ID CARDS</a:t>
            </a:r>
            <a:endParaRPr lang="en-US" dirty="0"/>
          </a:p>
        </p:txBody>
      </p:sp>
      <p:sp>
        <p:nvSpPr>
          <p:cNvPr id="3" name="Content Placeholder 2"/>
          <p:cNvSpPr>
            <a:spLocks noGrp="1"/>
          </p:cNvSpPr>
          <p:nvPr>
            <p:ph idx="1"/>
          </p:nvPr>
        </p:nvSpPr>
        <p:spPr>
          <a:xfrm>
            <a:off x="646634" y="2166131"/>
            <a:ext cx="8534400" cy="3615267"/>
          </a:xfrm>
        </p:spPr>
        <p:txBody>
          <a:bodyPr>
            <a:normAutofit lnSpcReduction="10000"/>
          </a:bodyPr>
          <a:lstStyle/>
          <a:p>
            <a:endParaRPr lang="en-US" dirty="0"/>
          </a:p>
          <a:p>
            <a:pPr lvl="1"/>
            <a:r>
              <a:rPr lang="en-US" sz="2800" dirty="0" smtClean="0"/>
              <a:t>You should receive an application and </a:t>
            </a:r>
            <a:r>
              <a:rPr lang="en-US" sz="2800" dirty="0" smtClean="0"/>
              <a:t>instructions </a:t>
            </a:r>
            <a:r>
              <a:rPr lang="en-US" sz="2800" dirty="0" smtClean="0"/>
              <a:t>for the ID card from your Licensing worker</a:t>
            </a:r>
            <a:endParaRPr lang="en-US" sz="2800" dirty="0"/>
          </a:p>
          <a:p>
            <a:pPr lvl="1"/>
            <a:r>
              <a:rPr lang="en-US" sz="2800" dirty="0"/>
              <a:t>What to do if you lose </a:t>
            </a:r>
            <a:r>
              <a:rPr lang="en-US" sz="2800" dirty="0" smtClean="0"/>
              <a:t>one – Let your Licensing worker know</a:t>
            </a:r>
            <a:endParaRPr lang="en-US" sz="2800" dirty="0"/>
          </a:p>
          <a:p>
            <a:pPr lvl="1"/>
            <a:r>
              <a:rPr lang="en-US" sz="2800" dirty="0" smtClean="0"/>
              <a:t>ID cards are beneficial to receive certain discounts and/or when visiting places</a:t>
            </a:r>
            <a:endParaRPr lang="en-US" sz="2800" dirty="0"/>
          </a:p>
          <a:p>
            <a:endParaRPr lang="en-US" dirty="0"/>
          </a:p>
        </p:txBody>
      </p:sp>
    </p:spTree>
    <p:extLst>
      <p:ext uri="{BB962C8B-B14F-4D97-AF65-F5344CB8AC3E}">
        <p14:creationId xmlns:p14="http://schemas.microsoft.com/office/powerpoint/2010/main" val="3435314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66060"/>
            <a:ext cx="8534400" cy="1507067"/>
          </a:xfrm>
        </p:spPr>
        <p:txBody>
          <a:bodyPr/>
          <a:lstStyle/>
          <a:p>
            <a:r>
              <a:rPr lang="en-US" dirty="0" smtClean="0"/>
              <a:t>payments</a:t>
            </a:r>
            <a:endParaRPr lang="en-US" dirty="0"/>
          </a:p>
        </p:txBody>
      </p:sp>
      <p:sp>
        <p:nvSpPr>
          <p:cNvPr id="3" name="Content Placeholder 2"/>
          <p:cNvSpPr>
            <a:spLocks noGrp="1"/>
          </p:cNvSpPr>
          <p:nvPr>
            <p:ph idx="1"/>
          </p:nvPr>
        </p:nvSpPr>
        <p:spPr>
          <a:xfrm>
            <a:off x="200886" y="1019593"/>
            <a:ext cx="8534400" cy="4648217"/>
          </a:xfrm>
        </p:spPr>
        <p:txBody>
          <a:bodyPr/>
          <a:lstStyle/>
          <a:p>
            <a:endParaRPr lang="en-US" dirty="0"/>
          </a:p>
          <a:p>
            <a:pPr lvl="1"/>
            <a:r>
              <a:rPr lang="en-US" sz="2400" dirty="0" smtClean="0"/>
              <a:t>Amounts</a:t>
            </a:r>
          </a:p>
          <a:p>
            <a:pPr marL="457200" lvl="1" indent="0">
              <a:buNone/>
            </a:pPr>
            <a:r>
              <a:rPr lang="en-US" sz="1400" dirty="0" smtClean="0">
                <a:solidFill>
                  <a:schemeClr val="bg1"/>
                </a:solidFill>
              </a:rPr>
              <a:t>See attached Maintenance Sheet for payment information, this can change with Legislation Changes</a:t>
            </a:r>
            <a:endParaRPr lang="en-US" sz="1400" dirty="0">
              <a:solidFill>
                <a:schemeClr val="bg1"/>
              </a:solidFill>
            </a:endParaRPr>
          </a:p>
          <a:p>
            <a:pPr lvl="1"/>
            <a:r>
              <a:rPr lang="en-US" sz="2400" dirty="0"/>
              <a:t>D</a:t>
            </a:r>
            <a:r>
              <a:rPr lang="en-US" sz="2400" dirty="0" smtClean="0"/>
              <a:t>irect Deposits (CD-122)</a:t>
            </a:r>
          </a:p>
          <a:p>
            <a:pPr marL="457200" lvl="1" indent="0">
              <a:buNone/>
            </a:pPr>
            <a:r>
              <a:rPr lang="en-US" sz="1400" dirty="0" smtClean="0">
                <a:solidFill>
                  <a:schemeClr val="bg1"/>
                </a:solidFill>
              </a:rPr>
              <a:t>Ask for a Direct Deposit Form when you sign Contracts.  Could take 30+ days to go into effect.  Your first check could be a paper check.  Everyone should utilize direct deposit</a:t>
            </a:r>
            <a:endParaRPr lang="en-US" sz="1400" dirty="0">
              <a:solidFill>
                <a:schemeClr val="bg1"/>
              </a:solidFill>
            </a:endParaRPr>
          </a:p>
          <a:p>
            <a:pPr lvl="1"/>
            <a:r>
              <a:rPr lang="en-US" sz="2400" dirty="0" smtClean="0"/>
              <a:t>What </a:t>
            </a:r>
            <a:r>
              <a:rPr lang="en-US" sz="2400" dirty="0"/>
              <a:t>to do if you </a:t>
            </a:r>
            <a:r>
              <a:rPr lang="en-US" sz="2400" dirty="0" smtClean="0"/>
              <a:t>are not paid</a:t>
            </a:r>
          </a:p>
          <a:p>
            <a:pPr marL="457200" lvl="1" indent="0">
              <a:buNone/>
            </a:pPr>
            <a:r>
              <a:rPr lang="en-US" sz="1400" dirty="0" smtClean="0">
                <a:solidFill>
                  <a:schemeClr val="bg1"/>
                </a:solidFill>
              </a:rPr>
              <a:t>Contact your worker. They might have to assure payments are correct and FACES entries are correct.   They can request a repayment. </a:t>
            </a:r>
            <a:endParaRPr lang="en-US" sz="1400" dirty="0">
              <a:solidFill>
                <a:schemeClr val="bg1"/>
              </a:solidFill>
            </a:endParaRPr>
          </a:p>
          <a:p>
            <a:pPr lvl="1"/>
            <a:r>
              <a:rPr lang="en-US" sz="2400" dirty="0"/>
              <a:t>W</a:t>
            </a:r>
            <a:r>
              <a:rPr lang="en-US" sz="2400" dirty="0" smtClean="0"/>
              <a:t>hat </a:t>
            </a:r>
            <a:r>
              <a:rPr lang="en-US" sz="2400" dirty="0"/>
              <a:t>to do if you are over or under paid </a:t>
            </a:r>
          </a:p>
          <a:p>
            <a:pPr marL="0" indent="0">
              <a:buNone/>
            </a:pPr>
            <a:r>
              <a:rPr lang="en-US" sz="1400" dirty="0" smtClean="0"/>
              <a:t>	</a:t>
            </a:r>
            <a:r>
              <a:rPr lang="en-US" sz="1400" dirty="0" smtClean="0">
                <a:solidFill>
                  <a:schemeClr val="bg1"/>
                </a:solidFill>
              </a:rPr>
              <a:t>Contact your worker.  They can submit a payment request for underpayments.  They can 	also set up a payment plan for any over-payments. </a:t>
            </a:r>
            <a:endParaRPr lang="en-US" sz="1400" dirty="0">
              <a:solidFill>
                <a:schemeClr val="bg1"/>
              </a:solidFill>
            </a:endParaRPr>
          </a:p>
        </p:txBody>
      </p:sp>
    </p:spTree>
    <p:extLst>
      <p:ext uri="{BB962C8B-B14F-4D97-AF65-F5344CB8AC3E}">
        <p14:creationId xmlns:p14="http://schemas.microsoft.com/office/powerpoint/2010/main" val="3742608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241008"/>
            <a:ext cx="8534400" cy="1507067"/>
          </a:xfrm>
        </p:spPr>
        <p:txBody>
          <a:bodyPr/>
          <a:lstStyle/>
          <a:p>
            <a:r>
              <a:rPr lang="en-US" dirty="0" smtClean="0"/>
              <a:t>Respite </a:t>
            </a:r>
            <a:r>
              <a:rPr lang="en-US" dirty="0" err="1" smtClean="0"/>
              <a:t>vS</a:t>
            </a:r>
            <a:r>
              <a:rPr lang="en-US" dirty="0" smtClean="0"/>
              <a:t> babysitting</a:t>
            </a:r>
            <a:endParaRPr lang="en-US" dirty="0"/>
          </a:p>
        </p:txBody>
      </p:sp>
      <p:sp>
        <p:nvSpPr>
          <p:cNvPr id="3" name="Content Placeholder 2"/>
          <p:cNvSpPr>
            <a:spLocks noGrp="1"/>
          </p:cNvSpPr>
          <p:nvPr>
            <p:ph idx="1"/>
          </p:nvPr>
        </p:nvSpPr>
        <p:spPr>
          <a:xfrm>
            <a:off x="684212" y="1379913"/>
            <a:ext cx="8534400" cy="5187941"/>
          </a:xfrm>
        </p:spPr>
        <p:txBody>
          <a:bodyPr>
            <a:normAutofit fontScale="55000" lnSpcReduction="20000"/>
          </a:bodyPr>
          <a:lstStyle/>
          <a:p>
            <a:endParaRPr lang="en-US" dirty="0"/>
          </a:p>
          <a:p>
            <a:pPr lvl="1"/>
            <a:r>
              <a:rPr lang="en-US" sz="2900" dirty="0" smtClean="0">
                <a:solidFill>
                  <a:schemeClr val="bg1"/>
                </a:solidFill>
                <a:latin typeface="Arial" panose="020B0604020202020204" pitchFamily="34" charset="0"/>
                <a:cs typeface="Arial" panose="020B0604020202020204" pitchFamily="34" charset="0"/>
              </a:rPr>
              <a:t>Forms</a:t>
            </a:r>
          </a:p>
          <a:p>
            <a:pPr lvl="2"/>
            <a:r>
              <a:rPr lang="en-US" sz="2200" dirty="0" smtClean="0">
                <a:solidFill>
                  <a:schemeClr val="bg1"/>
                </a:solidFill>
                <a:latin typeface="Arial" panose="020B0604020202020204" pitchFamily="34" charset="0"/>
                <a:cs typeface="Arial" panose="020B0604020202020204" pitchFamily="34" charset="0"/>
              </a:rPr>
              <a:t>CM-10 (Cooperative Agreement for the Purchase of Foster Respite Care Services)</a:t>
            </a:r>
          </a:p>
          <a:p>
            <a:pPr lvl="2"/>
            <a:r>
              <a:rPr lang="en-US" sz="2200" dirty="0" smtClean="0">
                <a:solidFill>
                  <a:schemeClr val="bg1"/>
                </a:solidFill>
                <a:latin typeface="Arial" panose="020B0604020202020204" pitchFamily="34" charset="0"/>
                <a:cs typeface="Arial" panose="020B0604020202020204" pitchFamily="34" charset="0"/>
              </a:rPr>
              <a:t>CD-110 (Child Information form for Respite Provider)</a:t>
            </a:r>
          </a:p>
          <a:p>
            <a:pPr lvl="2"/>
            <a:r>
              <a:rPr lang="en-US" sz="2200" dirty="0" smtClean="0">
                <a:solidFill>
                  <a:schemeClr val="bg1"/>
                </a:solidFill>
                <a:latin typeface="Arial" panose="020B0604020202020204" pitchFamily="34" charset="0"/>
                <a:cs typeface="Arial" panose="020B0604020202020204" pitchFamily="34" charset="0"/>
              </a:rPr>
              <a:t>CD-111 (Respite Provider Evaluation/Payment Invoice</a:t>
            </a:r>
            <a:endParaRPr lang="en-US" sz="2200" dirty="0">
              <a:solidFill>
                <a:schemeClr val="bg1"/>
              </a:solidFill>
              <a:latin typeface="Arial" panose="020B0604020202020204" pitchFamily="34" charset="0"/>
              <a:cs typeface="Arial" panose="020B0604020202020204" pitchFamily="34" charset="0"/>
            </a:endParaRPr>
          </a:p>
          <a:p>
            <a:pPr lvl="1"/>
            <a:r>
              <a:rPr lang="en-US" sz="2900" dirty="0" smtClean="0">
                <a:solidFill>
                  <a:schemeClr val="bg1"/>
                </a:solidFill>
              </a:rPr>
              <a:t>Units</a:t>
            </a:r>
          </a:p>
          <a:p>
            <a:pPr lvl="2"/>
            <a:r>
              <a:rPr lang="en-US" sz="2200" dirty="0" smtClean="0">
                <a:solidFill>
                  <a:schemeClr val="bg1"/>
                </a:solidFill>
                <a:latin typeface="Arial" panose="020B0604020202020204" pitchFamily="34" charset="0"/>
                <a:cs typeface="Arial" panose="020B0604020202020204" pitchFamily="34" charset="0"/>
              </a:rPr>
              <a:t>A unit of respite care is defined as a minimum of 12 hours up to a maximum of 24 hours overnight</a:t>
            </a:r>
            <a:r>
              <a:rPr lang="en-US" sz="2200" dirty="0">
                <a:solidFill>
                  <a:schemeClr val="bg1"/>
                </a:solidFill>
                <a:latin typeface="Arial" panose="020B0604020202020204" pitchFamily="34" charset="0"/>
                <a:cs typeface="Arial" panose="020B0604020202020204" pitchFamily="34" charset="0"/>
              </a:rPr>
              <a:t>, daily or on a weekly basis</a:t>
            </a:r>
            <a:r>
              <a:rPr lang="en-US" sz="2200" dirty="0" smtClean="0">
                <a:solidFill>
                  <a:schemeClr val="bg1"/>
                </a:solidFill>
                <a:latin typeface="Arial" panose="020B0604020202020204" pitchFamily="34" charset="0"/>
                <a:cs typeface="Arial" panose="020B0604020202020204" pitchFamily="34" charset="0"/>
              </a:rPr>
              <a:t>. </a:t>
            </a:r>
          </a:p>
          <a:p>
            <a:pPr lvl="2"/>
            <a:r>
              <a:rPr lang="en-US" sz="2200" dirty="0" smtClean="0">
                <a:solidFill>
                  <a:schemeClr val="bg1"/>
                </a:solidFill>
                <a:latin typeface="Arial" panose="020B0604020202020204" pitchFamily="34" charset="0"/>
                <a:cs typeface="Arial" panose="020B0604020202020204" pitchFamily="34" charset="0"/>
              </a:rPr>
              <a:t>A provider may also use a half unit of respite care. A half unit is a minimum of six (6) hours up to 12 hours </a:t>
            </a:r>
            <a:r>
              <a:rPr lang="en-US" sz="2200" dirty="0">
                <a:solidFill>
                  <a:schemeClr val="bg1"/>
                </a:solidFill>
                <a:latin typeface="Arial" panose="020B0604020202020204" pitchFamily="34" charset="0"/>
                <a:cs typeface="Arial" panose="020B0604020202020204" pitchFamily="34" charset="0"/>
              </a:rPr>
              <a:t>overnight, daily or on a weekly basis</a:t>
            </a:r>
            <a:r>
              <a:rPr lang="en-US" sz="2200" dirty="0" smtClean="0">
                <a:solidFill>
                  <a:schemeClr val="bg1"/>
                </a:solidFill>
                <a:latin typeface="Arial" panose="020B0604020202020204" pitchFamily="34" charset="0"/>
                <a:cs typeface="Arial" panose="020B0604020202020204" pitchFamily="34" charset="0"/>
              </a:rPr>
              <a:t>.</a:t>
            </a:r>
          </a:p>
          <a:p>
            <a:pPr lvl="1"/>
            <a:r>
              <a:rPr lang="en-US" sz="2900" dirty="0">
                <a:solidFill>
                  <a:schemeClr val="bg1"/>
                </a:solidFill>
              </a:rPr>
              <a:t>Timeframe-how time is counted</a:t>
            </a:r>
          </a:p>
          <a:p>
            <a:pPr lvl="2"/>
            <a:r>
              <a:rPr lang="en-US" sz="2200" dirty="0" smtClean="0">
                <a:solidFill>
                  <a:schemeClr val="bg1"/>
                </a:solidFill>
                <a:latin typeface="Arial" panose="020B0604020202020204" pitchFamily="34" charset="0"/>
                <a:cs typeface="Arial" panose="020B0604020202020204" pitchFamily="34" charset="0"/>
              </a:rPr>
              <a:t>Use </a:t>
            </a:r>
            <a:r>
              <a:rPr lang="en-US" sz="2200" dirty="0">
                <a:solidFill>
                  <a:schemeClr val="bg1"/>
                </a:solidFill>
                <a:latin typeface="Arial" panose="020B0604020202020204" pitchFamily="34" charset="0"/>
                <a:cs typeface="Arial" panose="020B0604020202020204" pitchFamily="34" charset="0"/>
              </a:rPr>
              <a:t>of respite care is not to exceed 12 units per child during a 12 month period of time. The 12 month period will begin on the date that the child was placed in the resource provider’s home. The 12 units will reset upon the anniversary date of the child’s placement. Unused units for the previous 12 month period are not rolled over to the new 12 month period. At any time a child is placed in a new provider’s home, the respite units reset for that child at the new placement.</a:t>
            </a:r>
          </a:p>
          <a:p>
            <a:pPr lvl="2"/>
            <a:endParaRPr lang="en-US" sz="1300" dirty="0" smtClean="0">
              <a:solidFill>
                <a:schemeClr val="bg1"/>
              </a:solidFill>
              <a:latin typeface="Arial" panose="020B0604020202020204" pitchFamily="34" charset="0"/>
              <a:cs typeface="Arial" panose="020B0604020202020204" pitchFamily="34" charset="0"/>
            </a:endParaRPr>
          </a:p>
          <a:p>
            <a:pPr lvl="1"/>
            <a:r>
              <a:rPr lang="en-US" sz="2900" dirty="0" smtClean="0">
                <a:solidFill>
                  <a:schemeClr val="bg1"/>
                </a:solidFill>
              </a:rPr>
              <a:t>What </a:t>
            </a:r>
            <a:r>
              <a:rPr lang="en-US" sz="2900" dirty="0">
                <a:solidFill>
                  <a:schemeClr val="bg1"/>
                </a:solidFill>
              </a:rPr>
              <a:t>constitutes babysitting </a:t>
            </a:r>
            <a:endParaRPr lang="en-US" sz="2900" dirty="0" smtClean="0">
              <a:solidFill>
                <a:schemeClr val="bg1"/>
              </a:solidFill>
            </a:endParaRPr>
          </a:p>
          <a:p>
            <a:pPr lvl="2"/>
            <a:r>
              <a:rPr lang="en-US" sz="2200" dirty="0" smtClean="0">
                <a:solidFill>
                  <a:schemeClr val="bg1"/>
                </a:solidFill>
                <a:latin typeface="Arial" panose="020B0604020202020204" pitchFamily="34" charset="0"/>
                <a:cs typeface="Arial" panose="020B0604020202020204" pitchFamily="34" charset="0"/>
              </a:rPr>
              <a:t>Respite </a:t>
            </a:r>
            <a:r>
              <a:rPr lang="en-US" sz="2200" dirty="0">
                <a:solidFill>
                  <a:schemeClr val="bg1"/>
                </a:solidFill>
                <a:latin typeface="Arial" panose="020B0604020202020204" pitchFamily="34" charset="0"/>
                <a:cs typeface="Arial" panose="020B0604020202020204" pitchFamily="34" charset="0"/>
              </a:rPr>
              <a:t>is not for use in regular child supervision situations when a parent would normally use </a:t>
            </a:r>
            <a:r>
              <a:rPr lang="en-US" sz="2200" i="1" u="sng" dirty="0">
                <a:solidFill>
                  <a:schemeClr val="bg1"/>
                </a:solidFill>
                <a:latin typeface="Arial" panose="020B0604020202020204" pitchFamily="34" charset="0"/>
                <a:cs typeface="Arial" panose="020B0604020202020204" pitchFamily="34" charset="0"/>
              </a:rPr>
              <a:t>ordinary child care,</a:t>
            </a:r>
            <a:r>
              <a:rPr lang="en-US" sz="2200" dirty="0">
                <a:solidFill>
                  <a:schemeClr val="bg1"/>
                </a:solidFill>
                <a:latin typeface="Arial" panose="020B0604020202020204" pitchFamily="34" charset="0"/>
                <a:cs typeface="Arial" panose="020B0604020202020204" pitchFamily="34" charset="0"/>
              </a:rPr>
              <a:t> i.e., hiring a baby-sitter for an afternoon or evening outing</a:t>
            </a:r>
            <a:r>
              <a:rPr lang="en-US" sz="2200" dirty="0" smtClean="0">
                <a:solidFill>
                  <a:schemeClr val="bg1"/>
                </a:solidFill>
                <a:latin typeface="Arial" panose="020B0604020202020204" pitchFamily="34" charset="0"/>
                <a:cs typeface="Arial" panose="020B0604020202020204" pitchFamily="34" charset="0"/>
              </a:rPr>
              <a:t>, attending </a:t>
            </a:r>
            <a:r>
              <a:rPr lang="en-US" sz="2200" dirty="0">
                <a:solidFill>
                  <a:schemeClr val="bg1"/>
                </a:solidFill>
                <a:latin typeface="Arial" panose="020B0604020202020204" pitchFamily="34" charset="0"/>
                <a:cs typeface="Arial" panose="020B0604020202020204" pitchFamily="34" charset="0"/>
              </a:rPr>
              <a:t>foster parent training or </a:t>
            </a:r>
            <a:r>
              <a:rPr lang="en-US" sz="2200" dirty="0" smtClean="0">
                <a:solidFill>
                  <a:schemeClr val="bg1"/>
                </a:solidFill>
                <a:latin typeface="Arial" panose="020B0604020202020204" pitchFamily="34" charset="0"/>
                <a:cs typeface="Arial" panose="020B0604020202020204" pitchFamily="34" charset="0"/>
              </a:rPr>
              <a:t>seminars, community foster youth/family events,  and/or appointments.</a:t>
            </a:r>
          </a:p>
          <a:p>
            <a:pPr lvl="2"/>
            <a:r>
              <a:rPr lang="en-US" sz="2200" dirty="0">
                <a:solidFill>
                  <a:schemeClr val="bg1"/>
                </a:solidFill>
                <a:latin typeface="Arial" panose="020B0604020202020204" pitchFamily="34" charset="0"/>
                <a:cs typeface="Arial" panose="020B0604020202020204" pitchFamily="34" charset="0"/>
              </a:rPr>
              <a:t>If you need child care so you can attend a pre-service or in-service training, you may be eligible for reimbursement at a rate of $2 per hour per child, including biological children.</a:t>
            </a:r>
          </a:p>
          <a:p>
            <a:endParaRPr lang="en-US" sz="2400" dirty="0"/>
          </a:p>
        </p:txBody>
      </p:sp>
    </p:spTree>
    <p:extLst>
      <p:ext uri="{BB962C8B-B14F-4D97-AF65-F5344CB8AC3E}">
        <p14:creationId xmlns:p14="http://schemas.microsoft.com/office/powerpoint/2010/main" val="1156673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092" y="251395"/>
            <a:ext cx="8534400" cy="1328023"/>
          </a:xfrm>
        </p:spPr>
        <p:txBody>
          <a:bodyPr/>
          <a:lstStyle/>
          <a:p>
            <a:r>
              <a:rPr lang="en-US" dirty="0" err="1" smtClean="0"/>
              <a:t>Lifebooks</a:t>
            </a:r>
            <a:endParaRPr lang="en-US" dirty="0"/>
          </a:p>
        </p:txBody>
      </p:sp>
      <p:sp>
        <p:nvSpPr>
          <p:cNvPr id="3" name="Content Placeholder 2"/>
          <p:cNvSpPr>
            <a:spLocks noGrp="1"/>
          </p:cNvSpPr>
          <p:nvPr>
            <p:ph idx="1"/>
          </p:nvPr>
        </p:nvSpPr>
        <p:spPr>
          <a:xfrm>
            <a:off x="684212" y="1219200"/>
            <a:ext cx="8534400" cy="5366237"/>
          </a:xfrm>
        </p:spPr>
        <p:txBody>
          <a:bodyPr>
            <a:normAutofit fontScale="70000" lnSpcReduction="20000"/>
          </a:bodyPr>
          <a:lstStyle/>
          <a:p>
            <a:endParaRPr lang="en-US" dirty="0">
              <a:solidFill>
                <a:schemeClr val="bg1"/>
              </a:solidFill>
            </a:endParaRPr>
          </a:p>
          <a:p>
            <a:pPr lvl="1"/>
            <a:r>
              <a:rPr lang="en-US" sz="2800" dirty="0">
                <a:solidFill>
                  <a:schemeClr val="bg1"/>
                </a:solidFill>
              </a:rPr>
              <a:t>What they are used </a:t>
            </a:r>
            <a:r>
              <a:rPr lang="en-US" sz="2800" dirty="0" smtClean="0">
                <a:solidFill>
                  <a:schemeClr val="bg1"/>
                </a:solidFill>
              </a:rPr>
              <a:t>for</a:t>
            </a:r>
          </a:p>
          <a:p>
            <a:pPr lvl="2"/>
            <a:r>
              <a:rPr lang="en-US" sz="2000" dirty="0" smtClean="0">
                <a:solidFill>
                  <a:schemeClr val="bg1"/>
                </a:solidFill>
                <a:latin typeface="Arial" panose="020B0604020202020204" pitchFamily="34" charset="0"/>
                <a:cs typeface="Arial" panose="020B0604020202020204" pitchFamily="34" charset="0"/>
              </a:rPr>
              <a:t>Lifebooks are a tool that foster parents can use to help children better understand their past and how it connect to their </a:t>
            </a:r>
            <a:r>
              <a:rPr lang="en-US" sz="2000" dirty="0">
                <a:solidFill>
                  <a:schemeClr val="bg1"/>
                </a:solidFill>
                <a:latin typeface="Arial" panose="020B0604020202020204" pitchFamily="34" charset="0"/>
                <a:cs typeface="Arial" panose="020B0604020202020204" pitchFamily="34" charset="0"/>
              </a:rPr>
              <a:t>present </a:t>
            </a:r>
            <a:r>
              <a:rPr lang="en-US" sz="2000" dirty="0" smtClean="0">
                <a:solidFill>
                  <a:schemeClr val="bg1"/>
                </a:solidFill>
                <a:latin typeface="Arial" panose="020B0604020202020204" pitchFamily="34" charset="0"/>
                <a:cs typeface="Arial" panose="020B0604020202020204" pitchFamily="34" charset="0"/>
              </a:rPr>
              <a:t>situation as well as express their </a:t>
            </a:r>
            <a:r>
              <a:rPr lang="en-US" sz="2000" dirty="0">
                <a:solidFill>
                  <a:schemeClr val="bg1"/>
                </a:solidFill>
                <a:latin typeface="Arial" panose="020B0604020202020204" pitchFamily="34" charset="0"/>
                <a:cs typeface="Arial" panose="020B0604020202020204" pitchFamily="34" charset="0"/>
              </a:rPr>
              <a:t>thoughts and feelings and share important details about their birth </a:t>
            </a:r>
            <a:r>
              <a:rPr lang="en-US" sz="2000" dirty="0" smtClean="0">
                <a:solidFill>
                  <a:schemeClr val="bg1"/>
                </a:solidFill>
                <a:latin typeface="Arial" panose="020B0604020202020204" pitchFamily="34" charset="0"/>
                <a:cs typeface="Arial" panose="020B0604020202020204" pitchFamily="34" charset="0"/>
              </a:rPr>
              <a:t>families.  </a:t>
            </a:r>
          </a:p>
          <a:p>
            <a:pPr lvl="2"/>
            <a:r>
              <a:rPr lang="en-US" sz="2000" dirty="0" smtClean="0">
                <a:solidFill>
                  <a:schemeClr val="bg1"/>
                </a:solidFill>
                <a:latin typeface="Arial" panose="020B0604020202020204" pitchFamily="34" charset="0"/>
                <a:cs typeface="Arial" panose="020B0604020202020204" pitchFamily="34" charset="0"/>
              </a:rPr>
              <a:t>A </a:t>
            </a:r>
            <a:r>
              <a:rPr lang="en-US" sz="2000" dirty="0">
                <a:solidFill>
                  <a:schemeClr val="bg1"/>
                </a:solidFill>
                <a:latin typeface="Arial" panose="020B0604020202020204" pitchFamily="34" charset="0"/>
                <a:cs typeface="Arial" panose="020B0604020202020204" pitchFamily="34" charset="0"/>
              </a:rPr>
              <a:t>lifebook can offer ways of tracking placement </a:t>
            </a:r>
            <a:r>
              <a:rPr lang="en-US" sz="2000" dirty="0" smtClean="0">
                <a:solidFill>
                  <a:schemeClr val="bg1"/>
                </a:solidFill>
                <a:latin typeface="Arial" panose="020B0604020202020204" pitchFamily="34" charset="0"/>
                <a:cs typeface="Arial" panose="020B0604020202020204" pitchFamily="34" charset="0"/>
              </a:rPr>
              <a:t>histories.</a:t>
            </a:r>
          </a:p>
          <a:p>
            <a:pPr lvl="2"/>
            <a:r>
              <a:rPr lang="en-US" sz="2000" dirty="0">
                <a:solidFill>
                  <a:schemeClr val="bg1"/>
                </a:solidFill>
                <a:latin typeface="Arial" panose="020B0604020202020204" pitchFamily="34" charset="0"/>
                <a:cs typeface="Arial" panose="020B0604020202020204" pitchFamily="34" charset="0"/>
              </a:rPr>
              <a:t>Lifebooks are created for foster children to tell their story much like a scrapbook. It is a record of a child’s memories, past and present, in his or her own words.  As a child moves through foster care, oftentimes his or her life story gets lost.  The Lifebook pages are used to document important events and celebrations, honoring a child’s life</a:t>
            </a:r>
            <a:r>
              <a:rPr lang="en-US" sz="2000" dirty="0" smtClean="0">
                <a:solidFill>
                  <a:schemeClr val="bg1"/>
                </a:solidFill>
                <a:latin typeface="Arial" panose="020B0604020202020204" pitchFamily="34" charset="0"/>
                <a:cs typeface="Arial" panose="020B0604020202020204" pitchFamily="34" charset="0"/>
              </a:rPr>
              <a:t>.</a:t>
            </a:r>
          </a:p>
          <a:p>
            <a:pPr lvl="1"/>
            <a:r>
              <a:rPr lang="en-US" sz="2800" dirty="0" smtClean="0">
                <a:solidFill>
                  <a:schemeClr val="bg1"/>
                </a:solidFill>
              </a:rPr>
              <a:t>How to develops one</a:t>
            </a:r>
          </a:p>
          <a:p>
            <a:pPr lvl="2"/>
            <a:r>
              <a:rPr lang="en-US" sz="2000" dirty="0" smtClean="0">
                <a:solidFill>
                  <a:schemeClr val="bg1"/>
                </a:solidFill>
                <a:latin typeface="Arial" panose="020B0604020202020204" pitchFamily="34" charset="0"/>
                <a:cs typeface="Arial" panose="020B0604020202020204" pitchFamily="34" charset="0"/>
              </a:rPr>
              <a:t>There is really no right or wrong way to create one.  There are some really good examples on the internet</a:t>
            </a:r>
            <a:r>
              <a:rPr lang="en-US" sz="2000" dirty="0">
                <a:solidFill>
                  <a:schemeClr val="bg1"/>
                </a:solidFill>
                <a:latin typeface="Arial" panose="020B0604020202020204" pitchFamily="34" charset="0"/>
                <a:cs typeface="Arial" panose="020B0604020202020204" pitchFamily="34" charset="0"/>
              </a:rPr>
              <a:t>. Help your child collect pictures, record memories, and write down his or her feelings. Work with your child and be creative!</a:t>
            </a:r>
            <a:endParaRPr lang="en-US" sz="2000" dirty="0" smtClean="0">
              <a:solidFill>
                <a:schemeClr val="bg1"/>
              </a:solidFill>
              <a:latin typeface="Arial" panose="020B0604020202020204" pitchFamily="34" charset="0"/>
              <a:cs typeface="Arial" panose="020B0604020202020204" pitchFamily="34" charset="0"/>
            </a:endParaRPr>
          </a:p>
          <a:p>
            <a:pPr lvl="1"/>
            <a:r>
              <a:rPr lang="en-US" sz="2800" dirty="0" smtClean="0">
                <a:solidFill>
                  <a:schemeClr val="bg1"/>
                </a:solidFill>
              </a:rPr>
              <a:t>Different </a:t>
            </a:r>
            <a:r>
              <a:rPr lang="en-US" sz="2800" dirty="0">
                <a:solidFill>
                  <a:schemeClr val="bg1"/>
                </a:solidFill>
              </a:rPr>
              <a:t>ideas-what to </a:t>
            </a:r>
            <a:r>
              <a:rPr lang="en-US" sz="2800" dirty="0" smtClean="0">
                <a:solidFill>
                  <a:schemeClr val="bg1"/>
                </a:solidFill>
              </a:rPr>
              <a:t>include</a:t>
            </a:r>
          </a:p>
          <a:p>
            <a:pPr lvl="2"/>
            <a:r>
              <a:rPr lang="en-US" sz="1800" dirty="0" smtClean="0">
                <a:solidFill>
                  <a:schemeClr val="bg1"/>
                </a:solidFill>
                <a:latin typeface="Arial" panose="020B0604020202020204" pitchFamily="34" charset="0"/>
                <a:cs typeface="Arial" panose="020B0604020202020204" pitchFamily="34" charset="0"/>
              </a:rPr>
              <a:t>Pictures (baby, family, school, locations, previous foster families, friends),  birth information (hospital, date of birth, weight, length), family tree, report cards, art work, shot records, awards, events they participated in, medical history (self and family).  Journal entries by the child. Questions by the child; what is my favorite food, what do I want to be when I grow up, what makes me happy, what makes me angry, who are my friends I like to hang around with?   </a:t>
            </a:r>
            <a:endParaRPr lang="en-US" sz="1800" dirty="0">
              <a:solidFill>
                <a:schemeClr val="bg1"/>
              </a:solidFill>
              <a:latin typeface="Arial" panose="020B0604020202020204" pitchFamily="34" charset="0"/>
              <a:cs typeface="Arial" panose="020B0604020202020204" pitchFamily="34" charset="0"/>
            </a:endParaRPr>
          </a:p>
          <a:p>
            <a:endParaRPr lang="en-US" sz="2800" dirty="0"/>
          </a:p>
        </p:txBody>
      </p:sp>
    </p:spTree>
    <p:extLst>
      <p:ext uri="{BB962C8B-B14F-4D97-AF65-F5344CB8AC3E}">
        <p14:creationId xmlns:p14="http://schemas.microsoft.com/office/powerpoint/2010/main" val="361628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435</TotalTime>
  <Words>2546</Words>
  <Application>Microsoft Office PowerPoint</Application>
  <PresentationFormat>Widescreen</PresentationFormat>
  <Paragraphs>151</Paragraphs>
  <Slides>22</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Century Gothic</vt:lpstr>
      <vt:lpstr>Times New Roman</vt:lpstr>
      <vt:lpstr>Wingdings 3</vt:lpstr>
      <vt:lpstr>Slice</vt:lpstr>
      <vt:lpstr>Foster Care 101</vt:lpstr>
      <vt:lpstr>Introduction of Material</vt:lpstr>
      <vt:lpstr>                   Child Welfare Manual Child Welfare Manual – DSS Manuals (mo.gov)   I am a Foster Parent Page (Trainings, Resources, etc.) Children's Division | Missouri Department of Social Services (mo.gov)  How to sign up for the CD newsletter – once you visit the I am a Foster Parent page a pop up will appear and you may put your email in and click submit  Family Resource Centers Children's Division | Missouri Department of Social Services (mo.gov)  How to access E-Forms Department of Social Services - eForms (mo.gov)  Foster parent handbook Children's Division | Missouri Department of Social Services (mo.gov)  </vt:lpstr>
      <vt:lpstr>What to expect IT IS NOT UNUSUAL TO BE HOTLINED, DO NOT BE ALARMED  FOLLOW ALL INSTRUCTION FROM THE INVESTIGATOR, IT IS A PROCESS THEY HAVE TO FOLLOW BY LAW and they have 45 days to complete the investigation.    The children could be moved during an active investigation, this is normal, this does not mean guilt, just a safety precaution.  What are the possible outcomes Unsubstantiated-NO CHILD ABUSE/NEGLECT FINDINGS  SUBSTANTIATED-THERE WERE FINDINGS OF ABUSE/NEGLECT  Where to find support groups ask your licensing worker or a Foster Care Ambassador most circuits have a local foster support group, they can help process or talk through similar situations.  </vt:lpstr>
      <vt:lpstr>Ambassadors and mentoring</vt:lpstr>
      <vt:lpstr>Foster parent ID CARDS</vt:lpstr>
      <vt:lpstr>payments</vt:lpstr>
      <vt:lpstr>Respite vS babysitting</vt:lpstr>
      <vt:lpstr>Lifebooks</vt:lpstr>
      <vt:lpstr>Licensing renewal process</vt:lpstr>
      <vt:lpstr>Mileage</vt:lpstr>
      <vt:lpstr>TO DO LIST….</vt:lpstr>
      <vt:lpstr>Clothing allowance</vt:lpstr>
      <vt:lpstr>Forms</vt:lpstr>
      <vt:lpstr>In service training</vt:lpstr>
      <vt:lpstr>court</vt:lpstr>
      <vt:lpstr>VISITS</vt:lpstr>
      <vt:lpstr>Resources specific to county/circuit</vt:lpstr>
      <vt:lpstr>Self care tips</vt:lpstr>
      <vt:lpstr>Remember your why</vt:lpstr>
      <vt:lpstr>Questions and answers </vt:lpstr>
      <vt:lpstr>Trainer Information disclaimer</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Foster Care 101</dc:title>
  <dc:creator>Selsor, Melissa</dc:creator>
  <cp:lastModifiedBy>Selsor, Melissa</cp:lastModifiedBy>
  <cp:revision>38</cp:revision>
  <dcterms:created xsi:type="dcterms:W3CDTF">2022-10-26T15:49:55Z</dcterms:created>
  <dcterms:modified xsi:type="dcterms:W3CDTF">2022-12-09T18:57:27Z</dcterms:modified>
</cp:coreProperties>
</file>