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1"/>
  </p:notesMasterIdLst>
  <p:handoutMasterIdLst>
    <p:handoutMasterId r:id="rId62"/>
  </p:handoutMasterIdLst>
  <p:sldIdLst>
    <p:sldId id="378" r:id="rId5"/>
    <p:sldId id="369" r:id="rId6"/>
    <p:sldId id="401" r:id="rId7"/>
    <p:sldId id="391" r:id="rId8"/>
    <p:sldId id="392" r:id="rId9"/>
    <p:sldId id="560" r:id="rId10"/>
    <p:sldId id="503" r:id="rId11"/>
    <p:sldId id="380" r:id="rId12"/>
    <p:sldId id="276" r:id="rId13"/>
    <p:sldId id="256" r:id="rId14"/>
    <p:sldId id="558" r:id="rId15"/>
    <p:sldId id="552" r:id="rId16"/>
    <p:sldId id="557" r:id="rId17"/>
    <p:sldId id="281" r:id="rId18"/>
    <p:sldId id="461" r:id="rId19"/>
    <p:sldId id="457" r:id="rId20"/>
    <p:sldId id="424" r:id="rId21"/>
    <p:sldId id="425" r:id="rId22"/>
    <p:sldId id="458" r:id="rId23"/>
    <p:sldId id="460" r:id="rId24"/>
    <p:sldId id="469" r:id="rId25"/>
    <p:sldId id="434" r:id="rId26"/>
    <p:sldId id="435" r:id="rId27"/>
    <p:sldId id="436" r:id="rId28"/>
    <p:sldId id="437" r:id="rId29"/>
    <p:sldId id="438" r:id="rId30"/>
    <p:sldId id="433" r:id="rId31"/>
    <p:sldId id="285" r:id="rId32"/>
    <p:sldId id="549" r:id="rId33"/>
    <p:sldId id="439" r:id="rId34"/>
    <p:sldId id="441" r:id="rId35"/>
    <p:sldId id="442" r:id="rId36"/>
    <p:sldId id="443" r:id="rId37"/>
    <p:sldId id="445" r:id="rId38"/>
    <p:sldId id="444" r:id="rId39"/>
    <p:sldId id="446" r:id="rId40"/>
    <p:sldId id="440" r:id="rId41"/>
    <p:sldId id="462" r:id="rId42"/>
    <p:sldId id="468" r:id="rId43"/>
    <p:sldId id="464" r:id="rId44"/>
    <p:sldId id="465" r:id="rId45"/>
    <p:sldId id="466" r:id="rId46"/>
    <p:sldId id="449" r:id="rId47"/>
    <p:sldId id="450" r:id="rId48"/>
    <p:sldId id="451" r:id="rId49"/>
    <p:sldId id="452" r:id="rId50"/>
    <p:sldId id="454" r:id="rId51"/>
    <p:sldId id="358" r:id="rId52"/>
    <p:sldId id="297" r:id="rId53"/>
    <p:sldId id="559" r:id="rId54"/>
    <p:sldId id="280" r:id="rId55"/>
    <p:sldId id="382" r:id="rId56"/>
    <p:sldId id="282" r:id="rId57"/>
    <p:sldId id="543" r:id="rId58"/>
    <p:sldId id="544" r:id="rId59"/>
    <p:sldId id="548" r:id="rId6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orient="horz" pos="285">
          <p15:clr>
            <a:srgbClr val="A4A3A4"/>
          </p15:clr>
        </p15:guide>
        <p15:guide id="3" pos="288" userDrawn="1">
          <p15:clr>
            <a:srgbClr val="A4A3A4"/>
          </p15:clr>
        </p15:guide>
        <p15:guide id="4" orient="horz" pos="1296" userDrawn="1">
          <p15:clr>
            <a:srgbClr val="A4A3A4"/>
          </p15:clr>
        </p15:guide>
        <p15:guide id="5" orient="horz" pos="3864" userDrawn="1">
          <p15:clr>
            <a:srgbClr val="A4A3A4"/>
          </p15:clr>
        </p15:guide>
        <p15:guide id="6" pos="4536" userDrawn="1">
          <p15:clr>
            <a:srgbClr val="A4A3A4"/>
          </p15:clr>
        </p15:guide>
        <p15:guide id="7" pos="5472" userDrawn="1">
          <p15:clr>
            <a:srgbClr val="A4A3A4"/>
          </p15:clr>
        </p15:guide>
        <p15:guide id="8" orient="horz" pos="2160" userDrawn="1">
          <p15:clr>
            <a:srgbClr val="A4A3A4"/>
          </p15:clr>
        </p15:guide>
        <p15:guide id="9" pos="3288" userDrawn="1">
          <p15:clr>
            <a:srgbClr val="A4A3A4"/>
          </p15:clr>
        </p15:guide>
        <p15:guide id="10" orient="horz" pos="3384"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 Susan Schmidt" initials="MSS" lastIdx="7" clrIdx="6">
    <p:extLst>
      <p:ext uri="{19B8F6BF-5375-455C-9EA6-DF929625EA0E}">
        <p15:presenceInfo xmlns:p15="http://schemas.microsoft.com/office/powerpoint/2012/main" userId="548478588f134734" providerId="Windows Live"/>
      </p:ext>
    </p:extLst>
  </p:cmAuthor>
  <p:cmAuthor id="1" name="Dianne Pena" initials="DP" lastIdx="6" clrIdx="0">
    <p:extLst>
      <p:ext uri="{19B8F6BF-5375-455C-9EA6-DF929625EA0E}">
        <p15:presenceInfo xmlns:p15="http://schemas.microsoft.com/office/powerpoint/2012/main" userId="cdb2cda9b6ca01df" providerId="Windows Live"/>
      </p:ext>
    </p:extLst>
  </p:cmAuthor>
  <p:cmAuthor id="2" name="Michelle Nolin" initials="MN" lastIdx="141" clrIdx="1">
    <p:extLst>
      <p:ext uri="{19B8F6BF-5375-455C-9EA6-DF929625EA0E}">
        <p15:presenceInfo xmlns:p15="http://schemas.microsoft.com/office/powerpoint/2012/main" userId="S::mnolin@learnethos.com::f39d2788-15a0-418f-a7f4-7d6381543f47" providerId="AD"/>
      </p:ext>
    </p:extLst>
  </p:cmAuthor>
  <p:cmAuthor id="3" name="Leslie Wright" initials="LW" lastIdx="105" clrIdx="2">
    <p:extLst>
      <p:ext uri="{19B8F6BF-5375-455C-9EA6-DF929625EA0E}">
        <p15:presenceInfo xmlns:p15="http://schemas.microsoft.com/office/powerpoint/2012/main" userId="S::wright@adoptionsupport.org::a0e2a280-92a5-487a-a56c-f1146a8f46ca" providerId="AD"/>
      </p:ext>
    </p:extLst>
  </p:cmAuthor>
  <p:cmAuthor id="4" name="Debbie Riley" initials="DR" lastIdx="67" clrIdx="3">
    <p:extLst>
      <p:ext uri="{19B8F6BF-5375-455C-9EA6-DF929625EA0E}">
        <p15:presenceInfo xmlns:p15="http://schemas.microsoft.com/office/powerpoint/2012/main" userId="S::Riley@adoptionsupport.org::bdca124d-4d7b-4253-a6e2-d4cb4228555e" providerId="AD"/>
      </p:ext>
    </p:extLst>
  </p:cmAuthor>
  <p:cmAuthor id="5" name="Microsoft Office User" initials="MOU" lastIdx="75" clrIdx="4">
    <p:extLst>
      <p:ext uri="{19B8F6BF-5375-455C-9EA6-DF929625EA0E}">
        <p15:presenceInfo xmlns:p15="http://schemas.microsoft.com/office/powerpoint/2012/main" userId="Microsoft Office User" providerId="None"/>
      </p:ext>
    </p:extLst>
  </p:cmAuthor>
  <p:cmAuthor id="6" name="Ed Baldwin" initials="EB" lastIdx="63" clrIdx="5">
    <p:extLst>
      <p:ext uri="{19B8F6BF-5375-455C-9EA6-DF929625EA0E}">
        <p15:presenceInfo xmlns:p15="http://schemas.microsoft.com/office/powerpoint/2012/main" userId="d9933f15bf0fce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2115"/>
    <a:srgbClr val="9A291A"/>
    <a:srgbClr val="7EC8E4"/>
    <a:srgbClr val="183250"/>
    <a:srgbClr val="A4DEE8"/>
    <a:srgbClr val="C13420"/>
    <a:srgbClr val="000000"/>
    <a:srgbClr val="4F81BD"/>
    <a:srgbClr val="496993"/>
    <a:srgbClr val="FCC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ACFC68-B9F7-404E-9AE2-593407E74EF2}" v="404" dt="2022-02-28T18:52:12.389"/>
    <p1510:client id="{C898B3DC-3EAA-4EE1-95E2-F8F6FD36FFE3}" v="171" dt="2022-03-01T00:15:26.041"/>
    <p1510:client id="{D123DC34-611B-1FBE-6398-08E388DC14C9}" v="3" dt="2022-03-21T20:23:01.9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89" autoAdjust="0"/>
    <p:restoredTop sz="86386" autoAdjust="0"/>
  </p:normalViewPr>
  <p:slideViewPr>
    <p:cSldViewPr snapToGrid="0" snapToObjects="1">
      <p:cViewPr varScale="1">
        <p:scale>
          <a:sx n="82" d="100"/>
          <a:sy n="82" d="100"/>
        </p:scale>
        <p:origin x="1328" y="44"/>
      </p:cViewPr>
      <p:guideLst>
        <p:guide orient="horz" pos="4032"/>
        <p:guide orient="horz" pos="285"/>
        <p:guide pos="288"/>
        <p:guide orient="horz" pos="1296"/>
        <p:guide orient="horz" pos="3864"/>
        <p:guide pos="4536"/>
        <p:guide pos="5472"/>
        <p:guide orient="horz" pos="2160"/>
        <p:guide pos="3288"/>
        <p:guide orient="horz" pos="3384"/>
      </p:guideLst>
    </p:cSldViewPr>
  </p:slideViewPr>
  <p:outlineViewPr>
    <p:cViewPr>
      <p:scale>
        <a:sx n="33" d="100"/>
        <a:sy n="33" d="100"/>
      </p:scale>
      <p:origin x="0" y="-11888"/>
    </p:cViewPr>
  </p:outlineViewPr>
  <p:notesTextViewPr>
    <p:cViewPr>
      <p:scale>
        <a:sx n="125" d="100"/>
        <a:sy n="125" d="100"/>
      </p:scale>
      <p:origin x="0" y="0"/>
    </p:cViewPr>
  </p:notesTextViewPr>
  <p:sorterViewPr>
    <p:cViewPr varScale="1">
      <p:scale>
        <a:sx n="1" d="1"/>
        <a:sy n="1" d="1"/>
      </p:scale>
      <p:origin x="0" y="0"/>
    </p:cViewPr>
  </p:sorterViewPr>
  <p:notesViewPr>
    <p:cSldViewPr snapToGrid="0" snapToObjects="1">
      <p:cViewPr varScale="1">
        <p:scale>
          <a:sx n="62" d="100"/>
          <a:sy n="62" d="100"/>
        </p:scale>
        <p:origin x="3139" y="6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nningham, Marty" userId="S::54021@icf.com::01361f7b-1e40-44aa-bd9b-50e092b20129" providerId="AD" clId="Web-{D123DC34-611B-1FBE-6398-08E388DC14C9}"/>
    <pc:docChg chg="modSld">
      <pc:chgData name="Cunningham, Marty" userId="S::54021@icf.com::01361f7b-1e40-44aa-bd9b-50e092b20129" providerId="AD" clId="Web-{D123DC34-611B-1FBE-6398-08E388DC14C9}" dt="2022-03-21T20:23:01.929" v="2" actId="20577"/>
      <pc:docMkLst>
        <pc:docMk/>
      </pc:docMkLst>
      <pc:sldChg chg="modSp">
        <pc:chgData name="Cunningham, Marty" userId="S::54021@icf.com::01361f7b-1e40-44aa-bd9b-50e092b20129" providerId="AD" clId="Web-{D123DC34-611B-1FBE-6398-08E388DC14C9}" dt="2022-03-21T20:22:29.054" v="0" actId="20577"/>
        <pc:sldMkLst>
          <pc:docMk/>
          <pc:sldMk cId="3028136506" sldId="378"/>
        </pc:sldMkLst>
        <pc:spChg chg="mod">
          <ac:chgData name="Cunningham, Marty" userId="S::54021@icf.com::01361f7b-1e40-44aa-bd9b-50e092b20129" providerId="AD" clId="Web-{D123DC34-611B-1FBE-6398-08E388DC14C9}" dt="2022-03-21T20:22:29.054" v="0" actId="20577"/>
          <ac:spMkLst>
            <pc:docMk/>
            <pc:sldMk cId="3028136506" sldId="378"/>
            <ac:spMk id="4" creationId="{39D6589E-F2E3-9A4C-9CB7-8EF53D6144CC}"/>
          </ac:spMkLst>
        </pc:spChg>
      </pc:sldChg>
      <pc:sldChg chg="modSp">
        <pc:chgData name="Cunningham, Marty" userId="S::54021@icf.com::01361f7b-1e40-44aa-bd9b-50e092b20129" providerId="AD" clId="Web-{D123DC34-611B-1FBE-6398-08E388DC14C9}" dt="2022-03-21T20:22:37.523" v="1" actId="20577"/>
        <pc:sldMkLst>
          <pc:docMk/>
          <pc:sldMk cId="3397783754" sldId="503"/>
        </pc:sldMkLst>
        <pc:spChg chg="mod">
          <ac:chgData name="Cunningham, Marty" userId="S::54021@icf.com::01361f7b-1e40-44aa-bd9b-50e092b20129" providerId="AD" clId="Web-{D123DC34-611B-1FBE-6398-08E388DC14C9}" dt="2022-03-21T20:22:37.523" v="1" actId="20577"/>
          <ac:spMkLst>
            <pc:docMk/>
            <pc:sldMk cId="3397783754" sldId="503"/>
            <ac:spMk id="4" creationId="{39D6589E-F2E3-9A4C-9CB7-8EF53D6144CC}"/>
          </ac:spMkLst>
        </pc:spChg>
      </pc:sldChg>
      <pc:sldChg chg="modSp">
        <pc:chgData name="Cunningham, Marty" userId="S::54021@icf.com::01361f7b-1e40-44aa-bd9b-50e092b20129" providerId="AD" clId="Web-{D123DC34-611B-1FBE-6398-08E388DC14C9}" dt="2022-03-21T20:23:01.929" v="2" actId="20577"/>
        <pc:sldMkLst>
          <pc:docMk/>
          <pc:sldMk cId="2038180788" sldId="543"/>
        </pc:sldMkLst>
        <pc:spChg chg="mod">
          <ac:chgData name="Cunningham, Marty" userId="S::54021@icf.com::01361f7b-1e40-44aa-bd9b-50e092b20129" providerId="AD" clId="Web-{D123DC34-611B-1FBE-6398-08E388DC14C9}" dt="2022-03-21T20:23:01.929" v="2" actId="20577"/>
          <ac:spMkLst>
            <pc:docMk/>
            <pc:sldMk cId="2038180788" sldId="543"/>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9" tIns="48324" rIns="96649" bIns="48324"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49" tIns="48324" rIns="96649" bIns="48324" rtlCol="0"/>
          <a:lstStyle>
            <a:lvl1pPr algn="r">
              <a:defRPr sz="1200"/>
            </a:lvl1pPr>
          </a:lstStyle>
          <a:p>
            <a:fld id="{8961167D-9768-E245-828B-3A7AB24A1AD7}" type="datetimeFigureOut">
              <a:rPr lang="en-US" smtClean="0"/>
              <a:t>3/21/2022</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49" tIns="48324" rIns="96649" bIns="4832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49" tIns="48324" rIns="96649" bIns="48324" rtlCol="0" anchor="b"/>
          <a:lstStyle>
            <a:lvl1pPr algn="r">
              <a:defRPr sz="1200"/>
            </a:lvl1pPr>
          </a:lstStyle>
          <a:p>
            <a:fld id="{EC3A1E7E-6DB9-D241-9380-835C5AEFEE30}" type="slidenum">
              <a:rPr lang="en-US" smtClean="0"/>
              <a:t>‹#›</a:t>
            </a:fld>
            <a:endParaRPr lang="en-US" dirty="0"/>
          </a:p>
        </p:txBody>
      </p:sp>
    </p:spTree>
    <p:extLst>
      <p:ext uri="{BB962C8B-B14F-4D97-AF65-F5344CB8AC3E}">
        <p14:creationId xmlns:p14="http://schemas.microsoft.com/office/powerpoint/2010/main" val="2243797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0A7B7A0-FA2D-1342-81A3-865232A61FD2}"/>
              </a:ext>
            </a:extLst>
          </p:cNvPr>
          <p:cNvSpPr/>
          <p:nvPr/>
        </p:nvSpPr>
        <p:spPr>
          <a:xfrm>
            <a:off x="6828980" y="9124224"/>
            <a:ext cx="484528" cy="476977"/>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6649" tIns="48324" rIns="96649" bIns="48324" rtlCol="0" anchor="ctr"/>
          <a:lstStyle/>
          <a:p>
            <a:pPr marL="0" marR="0" lvl="0" indent="0" algn="ctr" defTabSz="966489"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4" name="Slide Image Placeholder 3"/>
          <p:cNvSpPr>
            <a:spLocks noGrp="1" noRot="1" noChangeAspect="1"/>
          </p:cNvSpPr>
          <p:nvPr>
            <p:ph type="sldImg" idx="2"/>
          </p:nvPr>
        </p:nvSpPr>
        <p:spPr>
          <a:xfrm>
            <a:off x="1497013" y="839788"/>
            <a:ext cx="4321175" cy="3240087"/>
          </a:xfrm>
          <a:prstGeom prst="rect">
            <a:avLst/>
          </a:prstGeom>
          <a:noFill/>
          <a:ln w="12700">
            <a:solidFill>
              <a:prstClr val="black"/>
            </a:solidFill>
          </a:ln>
        </p:spPr>
        <p:txBody>
          <a:bodyPr vert="horz" lIns="96649" tIns="48324" rIns="96649" bIns="48324" rtlCol="0" anchor="ctr"/>
          <a:lstStyle/>
          <a:p>
            <a:endParaRPr lang="en-US" dirty="0"/>
          </a:p>
        </p:txBody>
      </p:sp>
      <p:sp>
        <p:nvSpPr>
          <p:cNvPr id="5" name="Notes Placeholder 4"/>
          <p:cNvSpPr>
            <a:spLocks noGrp="1"/>
          </p:cNvSpPr>
          <p:nvPr>
            <p:ph type="body" sz="quarter" idx="3"/>
          </p:nvPr>
        </p:nvSpPr>
        <p:spPr>
          <a:xfrm>
            <a:off x="731520" y="4620579"/>
            <a:ext cx="5852160" cy="3780472"/>
          </a:xfrm>
          <a:prstGeom prst="rect">
            <a:avLst/>
          </a:prstGeom>
        </p:spPr>
        <p:txBody>
          <a:bodyPr vert="horz" lIns="96649" tIns="48324" rIns="96649" bIns="483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828979" y="9119475"/>
            <a:ext cx="484529" cy="481726"/>
          </a:xfrm>
          <a:prstGeom prst="rect">
            <a:avLst/>
          </a:prstGeom>
        </p:spPr>
        <p:txBody>
          <a:bodyPr vert="horz" lIns="96649" tIns="48324" rIns="96649" bIns="48324" rtlCol="0" anchor="ctr" anchorCtr="0"/>
          <a:lstStyle>
            <a:lvl1pPr algn="ctr">
              <a:defRPr sz="1000">
                <a:solidFill>
                  <a:schemeClr val="bg1"/>
                </a:solidFill>
              </a:defRPr>
            </a:lvl1pPr>
          </a:lstStyle>
          <a:p>
            <a:fld id="{3B90169C-AFAA-4B3F-91CC-5EC03E22AE25}" type="slidenum">
              <a:rPr lang="en-US" smtClean="0"/>
              <a:pPr/>
              <a:t>‹#›</a:t>
            </a:fld>
            <a:endParaRPr lang="en-US" dirty="0"/>
          </a:p>
        </p:txBody>
      </p:sp>
      <p:sp>
        <p:nvSpPr>
          <p:cNvPr id="10" name="Rectangle 9">
            <a:extLst>
              <a:ext uri="{FF2B5EF4-FFF2-40B4-BE49-F238E27FC236}">
                <a16:creationId xmlns:a16="http://schemas.microsoft.com/office/drawing/2014/main" id="{C832DAC5-630C-2A49-9077-7B6414A5BCE0}"/>
              </a:ext>
            </a:extLst>
          </p:cNvPr>
          <p:cNvSpPr/>
          <p:nvPr/>
        </p:nvSpPr>
        <p:spPr>
          <a:xfrm>
            <a:off x="2" y="481728"/>
            <a:ext cx="494453" cy="3780472"/>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6649" tIns="48324" rIns="96649" bIns="48324" rtlCol="0" anchor="ctr"/>
          <a:lstStyle/>
          <a:p>
            <a:pPr marL="0" marR="0" lvl="0" indent="0" algn="ctr" defTabSz="966489"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1" name="Rectangle 10">
            <a:extLst>
              <a:ext uri="{FF2B5EF4-FFF2-40B4-BE49-F238E27FC236}">
                <a16:creationId xmlns:a16="http://schemas.microsoft.com/office/drawing/2014/main" id="{1B5E0D4F-92D5-D641-A282-4102F293760D}"/>
              </a:ext>
            </a:extLst>
          </p:cNvPr>
          <p:cNvSpPr/>
          <p:nvPr/>
        </p:nvSpPr>
        <p:spPr>
          <a:xfrm>
            <a:off x="0" y="-3333"/>
            <a:ext cx="494454" cy="485061"/>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lIns="96649" tIns="48324" rIns="96649" bIns="48324" rtlCol="0" anchor="ctr"/>
          <a:lstStyle/>
          <a:p>
            <a:pPr marL="0" marR="0" lvl="0" indent="0" algn="ctr" defTabSz="966489"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3" name="Picture 12" descr="NTDC-Logo-Mark.png">
            <a:extLst>
              <a:ext uri="{FF2B5EF4-FFF2-40B4-BE49-F238E27FC236}">
                <a16:creationId xmlns:a16="http://schemas.microsoft.com/office/drawing/2014/main" id="{C0DE12A5-2F71-5F4C-85C6-17DBC40324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9408" y="9228162"/>
            <a:ext cx="268546" cy="264350"/>
          </a:xfrm>
          <a:prstGeom prst="rect">
            <a:avLst/>
          </a:prstGeom>
        </p:spPr>
      </p:pic>
      <p:pic>
        <p:nvPicPr>
          <p:cNvPr id="15" name="Picture 14" descr="NTDC-Horizontal-Gradient-Orange.png">
            <a:extLst>
              <a:ext uri="{FF2B5EF4-FFF2-40B4-BE49-F238E27FC236}">
                <a16:creationId xmlns:a16="http://schemas.microsoft.com/office/drawing/2014/main" id="{8FDF0472-C71C-D446-800B-F8A83A618B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422273" y="6684476"/>
            <a:ext cx="5338999" cy="494452"/>
          </a:xfrm>
          <a:prstGeom prst="rect">
            <a:avLst/>
          </a:prstGeom>
        </p:spPr>
      </p:pic>
    </p:spTree>
    <p:extLst>
      <p:ext uri="{BB962C8B-B14F-4D97-AF65-F5344CB8AC3E}">
        <p14:creationId xmlns:p14="http://schemas.microsoft.com/office/powerpoint/2010/main" val="922112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18288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36576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54864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73152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image" Target="../media/image13.png"/><Relationship Id="rId4" Type="http://schemas.openxmlformats.org/officeDocument/2006/relationships/image" Target="../media/image12.pn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tdcportal.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7BCDB5-73EE-CC4D-A21B-EC4D7E93854D}"/>
              </a:ext>
            </a:extLst>
          </p:cNvPr>
          <p:cNvSpPr/>
          <p:nvPr/>
        </p:nvSpPr>
        <p:spPr>
          <a:xfrm>
            <a:off x="3" y="0"/>
            <a:ext cx="7313506"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6649" tIns="48324" rIns="96649" bIns="48324" rtlCol="0" anchor="ctr"/>
          <a:lstStyle/>
          <a:p>
            <a:pPr algn="ctr"/>
            <a:endParaRPr lang="en-US" dirty="0"/>
          </a:p>
        </p:txBody>
      </p:sp>
      <p:pic>
        <p:nvPicPr>
          <p:cNvPr id="5" name="Picture 4" descr="NTDC-Horizontal-Gradient-Orange.png">
            <a:extLst>
              <a:ext uri="{FF2B5EF4-FFF2-40B4-BE49-F238E27FC236}">
                <a16:creationId xmlns:a16="http://schemas.microsoft.com/office/drawing/2014/main" id="{80CB78FA-7A60-4748-B5E5-DAA0D6209F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1103" y="9094200"/>
            <a:ext cx="6192404" cy="509222"/>
          </a:xfrm>
          <a:prstGeom prst="rect">
            <a:avLst/>
          </a:prstGeom>
        </p:spPr>
      </p:pic>
      <p:sp>
        <p:nvSpPr>
          <p:cNvPr id="6" name="Rectangle 5">
            <a:extLst>
              <a:ext uri="{FF2B5EF4-FFF2-40B4-BE49-F238E27FC236}">
                <a16:creationId xmlns:a16="http://schemas.microsoft.com/office/drawing/2014/main" id="{171A1C2F-6019-B24F-8FF1-C9257EA4C38A}"/>
              </a:ext>
            </a:extLst>
          </p:cNvPr>
          <p:cNvSpPr/>
          <p:nvPr/>
        </p:nvSpPr>
        <p:spPr>
          <a:xfrm>
            <a:off x="1121100" y="2574341"/>
            <a:ext cx="6192404" cy="6125185"/>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6649" tIns="48324" rIns="96649" bIns="48324" rtlCol="0" anchor="ctr"/>
          <a:lstStyle/>
          <a:p>
            <a:pPr algn="ctr" defTabSz="966489">
              <a:defRPr/>
            </a:pPr>
            <a:endParaRPr lang="en-US" sz="1500" dirty="0">
              <a:solidFill>
                <a:prstClr val="white"/>
              </a:solidFill>
              <a:latin typeface="Palatino Linotype"/>
            </a:endParaRPr>
          </a:p>
        </p:txBody>
      </p:sp>
      <p:pic>
        <p:nvPicPr>
          <p:cNvPr id="7" name="Picture 6">
            <a:extLst>
              <a:ext uri="{FF2B5EF4-FFF2-40B4-BE49-F238E27FC236}">
                <a16:creationId xmlns:a16="http://schemas.microsoft.com/office/drawing/2014/main" id="{1ECA67AA-C08C-384C-992E-1B134CBE1A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231" y="834128"/>
            <a:ext cx="4008962" cy="712637"/>
          </a:xfrm>
          <a:prstGeom prst="rect">
            <a:avLst/>
          </a:prstGeom>
        </p:spPr>
      </p:pic>
      <p:pic>
        <p:nvPicPr>
          <p:cNvPr id="8" name="Picture 7">
            <a:extLst>
              <a:ext uri="{FF2B5EF4-FFF2-40B4-BE49-F238E27FC236}">
                <a16:creationId xmlns:a16="http://schemas.microsoft.com/office/drawing/2014/main" id="{6AB808B2-C332-EC45-9B14-6CE6F25F9827}"/>
              </a:ext>
            </a:extLst>
          </p:cNvPr>
          <p:cNvPicPr>
            <a:picLocks noChangeAspect="1"/>
          </p:cNvPicPr>
          <p:nvPr/>
        </p:nvPicPr>
        <p:blipFill rotWithShape="1">
          <a:blip r:embed="rId5"/>
          <a:srcRect l="881" t="34411" r="3607" b="23761"/>
          <a:stretch/>
        </p:blipFill>
        <p:spPr>
          <a:xfrm>
            <a:off x="1121096" y="1933450"/>
            <a:ext cx="6192410" cy="604518"/>
          </a:xfrm>
          <a:prstGeom prst="rect">
            <a:avLst/>
          </a:prstGeom>
        </p:spPr>
      </p:pic>
      <p:sp>
        <p:nvSpPr>
          <p:cNvPr id="9" name="Rectangle 8">
            <a:extLst>
              <a:ext uri="{FF2B5EF4-FFF2-40B4-BE49-F238E27FC236}">
                <a16:creationId xmlns:a16="http://schemas.microsoft.com/office/drawing/2014/main" id="{0D6229DE-988F-4C49-8E07-0BC02A6F82A3}"/>
              </a:ext>
            </a:extLst>
          </p:cNvPr>
          <p:cNvSpPr/>
          <p:nvPr/>
        </p:nvSpPr>
        <p:spPr>
          <a:xfrm>
            <a:off x="1121095" y="1961280"/>
            <a:ext cx="6192410" cy="581129"/>
          </a:xfrm>
          <a:prstGeom prst="rect">
            <a:avLst/>
          </a:prstGeom>
          <a:solidFill>
            <a:srgbClr val="85DAE1">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49" tIns="48324" rIns="96649" bIns="48324" rtlCol="0" anchor="ctr"/>
          <a:lstStyle/>
          <a:p>
            <a:pPr algn="ctr" defTabSz="966489">
              <a:defRPr/>
            </a:pPr>
            <a:endParaRPr lang="en-US" sz="1500" dirty="0">
              <a:solidFill>
                <a:prstClr val="white"/>
              </a:solidFill>
              <a:latin typeface="Palatino Linotype"/>
            </a:endParaRPr>
          </a:p>
        </p:txBody>
      </p:sp>
      <p:sp>
        <p:nvSpPr>
          <p:cNvPr id="13" name="Title 2">
            <a:extLst>
              <a:ext uri="{FF2B5EF4-FFF2-40B4-BE49-F238E27FC236}">
                <a16:creationId xmlns:a16="http://schemas.microsoft.com/office/drawing/2014/main" id="{F4F4063C-8A04-3A4A-8005-9E6D36C0210B}"/>
              </a:ext>
            </a:extLst>
          </p:cNvPr>
          <p:cNvSpPr txBox="1">
            <a:spLocks/>
          </p:cNvSpPr>
          <p:nvPr/>
        </p:nvSpPr>
        <p:spPr>
          <a:xfrm>
            <a:off x="1386580" y="3275780"/>
            <a:ext cx="4999708" cy="1920240"/>
          </a:xfrm>
          <a:prstGeom prst="rect">
            <a:avLst/>
          </a:prstGeom>
        </p:spPr>
        <p:txBody>
          <a:bodyPr lIns="96649" tIns="48324" rIns="96649" bIns="48324"/>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chemeClr val="bg1"/>
                </a:solidFill>
                <a:latin typeface="Arial Rounded MT Bold" panose="020F0704030504030204" pitchFamily="34" charset="77"/>
              </a:rPr>
              <a:t>SEPARATION, GRIEF, AND LOSS</a:t>
            </a:r>
          </a:p>
        </p:txBody>
      </p:sp>
      <p:sp>
        <p:nvSpPr>
          <p:cNvPr id="14" name="Subtitle 1">
            <a:extLst>
              <a:ext uri="{FF2B5EF4-FFF2-40B4-BE49-F238E27FC236}">
                <a16:creationId xmlns:a16="http://schemas.microsoft.com/office/drawing/2014/main" id="{A65B5B5B-9AF3-2B45-935F-616A525C9909}"/>
              </a:ext>
            </a:extLst>
          </p:cNvPr>
          <p:cNvSpPr txBox="1">
            <a:spLocks/>
          </p:cNvSpPr>
          <p:nvPr/>
        </p:nvSpPr>
        <p:spPr>
          <a:xfrm>
            <a:off x="1424291" y="4377908"/>
            <a:ext cx="4420083" cy="628383"/>
          </a:xfrm>
          <a:prstGeom prst="rect">
            <a:avLst/>
          </a:prstGeom>
        </p:spPr>
        <p:txBody>
          <a:bodyPr lIns="96649" tIns="48324" rIns="96649" bIns="48324"/>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700" dirty="0">
                <a:solidFill>
                  <a:srgbClr val="EA2A1F"/>
                </a:solidFill>
                <a:latin typeface="Arial" panose="020B0604020202020204" pitchFamily="34" charset="0"/>
                <a:cs typeface="Arial" panose="020B0604020202020204" pitchFamily="34" charset="0"/>
              </a:rPr>
              <a:t>FACILITATOR CLASSROOM GUIDE</a:t>
            </a:r>
          </a:p>
          <a:p>
            <a:pPr marL="0" indent="0">
              <a:lnSpc>
                <a:spcPct val="100000"/>
              </a:lnSpc>
              <a:spcBef>
                <a:spcPts val="0"/>
              </a:spcBef>
              <a:buNone/>
            </a:pPr>
            <a:r>
              <a:rPr lang="en-US" sz="1700" dirty="0">
                <a:solidFill>
                  <a:srgbClr val="EA2A1F"/>
                </a:solidFill>
                <a:latin typeface="Arial" panose="020B0604020202020204" pitchFamily="34" charset="0"/>
                <a:cs typeface="Arial" panose="020B0604020202020204" pitchFamily="34" charset="0"/>
              </a:rPr>
              <a:t>Modified January 2022</a:t>
            </a:r>
          </a:p>
        </p:txBody>
      </p:sp>
      <p:sp>
        <p:nvSpPr>
          <p:cNvPr id="2" name="Notes Placeholder 1">
            <a:extLst>
              <a:ext uri="{FF2B5EF4-FFF2-40B4-BE49-F238E27FC236}">
                <a16:creationId xmlns:a16="http://schemas.microsoft.com/office/drawing/2014/main" id="{0356BD02-6125-471D-BD3B-F4CFF713892C}"/>
              </a:ext>
            </a:extLst>
          </p:cNvPr>
          <p:cNvSpPr>
            <a:spLocks noGrp="1"/>
          </p:cNvSpPr>
          <p:nvPr>
            <p:ph type="body" idx="1"/>
          </p:nvPr>
        </p:nvSpPr>
        <p:spPr>
          <a:xfrm>
            <a:off x="731520" y="5014159"/>
            <a:ext cx="5852160" cy="3386891"/>
          </a:xfrm>
        </p:spPr>
        <p:txBody>
          <a:bodyPr/>
          <a:lstStyle/>
          <a:p>
            <a:endParaRPr lang="en-US" dirty="0"/>
          </a:p>
        </p:txBody>
      </p:sp>
    </p:spTree>
    <p:extLst>
      <p:ext uri="{BB962C8B-B14F-4D97-AF65-F5344CB8AC3E}">
        <p14:creationId xmlns:p14="http://schemas.microsoft.com/office/powerpoint/2010/main" val="2634832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8"/>
            <a:ext cx="5852160" cy="4585279"/>
          </a:xfrm>
        </p:spPr>
        <p:txBody>
          <a:bodyPr/>
          <a:lstStyle/>
          <a:p>
            <a:r>
              <a:rPr lang="en-US" b="1" dirty="0">
                <a:solidFill>
                  <a:srgbClr val="000000"/>
                </a:solidFill>
                <a:latin typeface="Calibri" panose="020F0502020204030204" pitchFamily="34" charset="0"/>
              </a:rPr>
              <a:t>FACILITATOR'S NOTE</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This slide is shown at the start of each theme. Although the graphic will remain the same, the bricks that are colored in red will change based on the characteristics that will be touched upon in this theme. The characteristics were obtained from a review of literature, stakeholder interviews, and review of existing curricula. We want families to become very acquainted with these characteristics throughout the training. It is important to note that in addition to the characteristics that are highlighted in red, there may be additional characteristics that are touched upon during the theme. Facilitators should try to connect these characteristics to the information they are sharing throughout the training. Remind participants that their </a:t>
            </a:r>
            <a:r>
              <a:rPr lang="en-US" b="1" dirty="0">
                <a:solidFill>
                  <a:srgbClr val="000000"/>
                </a:solidFill>
                <a:latin typeface="Calibri" panose="020F0502020204030204" pitchFamily="34" charset="0"/>
              </a:rPr>
              <a:t>Participant Resource</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Manual </a:t>
            </a:r>
            <a:r>
              <a:rPr lang="en-US" dirty="0">
                <a:solidFill>
                  <a:srgbClr val="000000"/>
                </a:solidFill>
                <a:latin typeface="Calibri" panose="020F0502020204030204" pitchFamily="34" charset="0"/>
              </a:rPr>
              <a:t>contains the definitions for these characteristics. </a:t>
            </a:r>
          </a:p>
          <a:p>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SAY</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Before we get into the content let’s look at the 14 characteristics of successful foster and adoptive parents. When you took your self-assessment, you were asked about these characteristics. </a:t>
            </a:r>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b="1" kern="1200" dirty="0">
              <a:solidFill>
                <a:srgbClr val="000000"/>
              </a:solidFill>
              <a:effectLst/>
              <a:latin typeface="Calibri" panose="020F0502020204030204" pitchFamily="34" charset="0"/>
              <a:ea typeface="+mn-ea"/>
              <a:cs typeface="+mn-cs"/>
            </a:endParaRPr>
          </a:p>
          <a:p>
            <a:pPr defTabSz="966489">
              <a:defRPr/>
            </a:pPr>
            <a:endParaRPr lang="en-US" b="1" kern="1200" dirty="0">
              <a:solidFill>
                <a:srgbClr val="000000"/>
              </a:solidFill>
              <a:effectLst/>
              <a:latin typeface="Calibri" panose="020F0502020204030204" pitchFamily="34" charset="0"/>
              <a:ea typeface="+mn-ea"/>
              <a:cs typeface="+mn-cs"/>
            </a:endParaRPr>
          </a:p>
        </p:txBody>
      </p:sp>
      <p:sp>
        <p:nvSpPr>
          <p:cNvPr id="6" name="Slide Number Placeholder 6">
            <a:extLst>
              <a:ext uri="{FF2B5EF4-FFF2-40B4-BE49-F238E27FC236}">
                <a16:creationId xmlns:a16="http://schemas.microsoft.com/office/drawing/2014/main" id="{EC955B37-B2F2-424C-B214-04FE66BBAFD8}"/>
              </a:ext>
            </a:extLst>
          </p:cNvPr>
          <p:cNvSpPr>
            <a:spLocks noGrp="1"/>
          </p:cNvSpPr>
          <p:nvPr>
            <p:ph type="sldNum" sz="quarter" idx="5"/>
          </p:nvPr>
        </p:nvSpPr>
        <p:spPr>
          <a:xfrm>
            <a:off x="6828979" y="9119475"/>
            <a:ext cx="484529" cy="481726"/>
          </a:xfrm>
          <a:prstGeom prst="rect">
            <a:avLst/>
          </a:prstGeom>
        </p:spPr>
        <p:txBody>
          <a:bodyPr vert="horz" lIns="96649" tIns="48324" rIns="96649" bIns="48324" rtlCol="0" anchor="ctr" anchorCtr="0"/>
          <a:lstStyle>
            <a:lvl1pPr algn="ctr">
              <a:defRPr sz="1000">
                <a:solidFill>
                  <a:schemeClr val="bg1"/>
                </a:solidFill>
              </a:defRPr>
            </a:lvl1pPr>
          </a:lstStyle>
          <a:p>
            <a:fld id="{3B90169C-AFAA-4B3F-91CC-5EC03E22AE25}" type="slidenum">
              <a:rPr lang="en-US" smtClean="0"/>
              <a:pPr/>
              <a:t>10</a:t>
            </a:fld>
            <a:endParaRPr lang="en-US" dirty="0"/>
          </a:p>
        </p:txBody>
      </p:sp>
    </p:spTree>
    <p:extLst>
      <p:ext uri="{BB962C8B-B14F-4D97-AF65-F5344CB8AC3E}">
        <p14:creationId xmlns:p14="http://schemas.microsoft.com/office/powerpoint/2010/main" val="1353576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SAY</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The Separation, Grief, and Loss theme will cover the following characteristics:</a:t>
            </a:r>
          </a:p>
          <a:p>
            <a:pPr marL="175853" indent="-175853" defTabSz="937884">
              <a:buFont typeface="Arial" panose="020B0604020202020204" pitchFamily="34" charset="0"/>
              <a:buChar char="•"/>
              <a:defRPr/>
            </a:pPr>
            <a:r>
              <a:rPr lang="en-US" dirty="0">
                <a:solidFill>
                  <a:srgbClr val="000000"/>
                </a:solidFill>
                <a:latin typeface="Calibri" panose="020F0502020204030204" pitchFamily="34" charset="0"/>
              </a:rPr>
              <a:t>Self-awareness/Self-reflection</a:t>
            </a:r>
          </a:p>
          <a:p>
            <a:pPr marL="181216" indent="-181216" defTabSz="966489">
              <a:buFont typeface="Arial" panose="020B0604020202020204" pitchFamily="34" charset="0"/>
              <a:buChar char="•"/>
              <a:defRPr/>
            </a:pPr>
            <a:r>
              <a:rPr lang="en-US" dirty="0">
                <a:solidFill>
                  <a:srgbClr val="000000"/>
                </a:solidFill>
                <a:latin typeface="Calibri" panose="020F0502020204030204" pitchFamily="34" charset="0"/>
              </a:rPr>
              <a:t>Empathy and Compassion</a:t>
            </a:r>
          </a:p>
          <a:p>
            <a:pPr marL="181216" indent="-181216">
              <a:buFont typeface="Arial" panose="020B0604020202020204" pitchFamily="34" charset="0"/>
              <a:buChar char="•"/>
            </a:pPr>
            <a:r>
              <a:rPr lang="en-US" dirty="0">
                <a:solidFill>
                  <a:srgbClr val="000000"/>
                </a:solidFill>
                <a:latin typeface="Calibri" panose="020F0502020204030204" pitchFamily="34" charset="0"/>
              </a:rPr>
              <a:t>Emotionally Supportive/Nurturing</a:t>
            </a:r>
          </a:p>
          <a:p>
            <a:pPr defTabSz="991328">
              <a:defRPr/>
            </a:pPr>
            <a:endParaRPr lang="en-US" dirty="0">
              <a:solidFill>
                <a:srgbClr val="000000"/>
              </a:solidFill>
              <a:latin typeface="Calibri" panose="020F0502020204030204" pitchFamily="34" charset="0"/>
            </a:endParaRPr>
          </a:p>
          <a:p>
            <a:pPr defTabSz="991328">
              <a:defRPr/>
            </a:pPr>
            <a:r>
              <a:rPr lang="en-US" dirty="0">
                <a:solidFill>
                  <a:srgbClr val="000000"/>
                </a:solidFill>
                <a:latin typeface="Calibri" panose="020F0502020204030204" pitchFamily="34" charset="0"/>
              </a:rPr>
              <a:t>Take a moment to think back to how you assessed yourself with these characteristics. It is important as you start this journey to assess your characteristics as they are qualities that can strengthen your ability to successfully parent a child who is in foster care or has been adopted.  </a:t>
            </a:r>
          </a:p>
          <a:p>
            <a:pPr defTabSz="991328">
              <a:defRPr/>
            </a:pPr>
            <a:endParaRPr lang="en-US" dirty="0">
              <a:solidFill>
                <a:srgbClr val="000000"/>
              </a:solidFill>
              <a:latin typeface="Calibri" panose="020F0502020204030204" pitchFamily="34" charset="0"/>
            </a:endParaRPr>
          </a:p>
          <a:p>
            <a:pPr defTabSz="991328">
              <a:defRPr/>
            </a:pPr>
            <a:endParaRPr lang="en-US" dirty="0">
              <a:solidFill>
                <a:srgbClr val="000000"/>
              </a:solidFill>
              <a:latin typeface="Calibri" panose="020F0502020204030204" pitchFamily="34" charset="0"/>
            </a:endParaRPr>
          </a:p>
          <a:p>
            <a:pPr defTabSz="966203">
              <a:defRPr/>
            </a:pPr>
            <a:endParaRPr lang="en-US" dirty="0">
              <a:solidFill>
                <a:srgbClr val="000000"/>
              </a:solidFill>
              <a:latin typeface="Calibri" panose="020F0502020204030204" pitchFamily="34" charset="0"/>
            </a:endParaRPr>
          </a:p>
          <a:p>
            <a:pPr defTabSz="966203">
              <a:defRPr/>
            </a:pPr>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11</a:t>
            </a:fld>
            <a:endParaRPr lang="en-US" dirty="0"/>
          </a:p>
        </p:txBody>
      </p:sp>
    </p:spTree>
    <p:extLst>
      <p:ext uri="{BB962C8B-B14F-4D97-AF65-F5344CB8AC3E}">
        <p14:creationId xmlns:p14="http://schemas.microsoft.com/office/powerpoint/2010/main" val="344217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203">
              <a:defRPr/>
            </a:pPr>
            <a:r>
              <a:rPr lang="en-US" b="1" dirty="0">
                <a:solidFill>
                  <a:srgbClr val="000000"/>
                </a:solidFill>
                <a:latin typeface="Calibri" panose="020F0502020204030204" pitchFamily="34" charset="0"/>
              </a:rPr>
              <a:t>ASK</a:t>
            </a:r>
          </a:p>
          <a:p>
            <a:pPr defTabSz="966203">
              <a:defRPr/>
            </a:pPr>
            <a:r>
              <a:rPr lang="en-US" dirty="0">
                <a:solidFill>
                  <a:srgbClr val="000000"/>
                </a:solidFill>
                <a:latin typeface="Calibri" panose="020F0502020204030204" pitchFamily="34" charset="0"/>
              </a:rPr>
              <a:t>Now that we have reviewed the definitions, why do you think these specific characteristics are important to understanding a child that you may foster or adopt? </a:t>
            </a:r>
          </a:p>
          <a:p>
            <a:pPr defTabSz="966203">
              <a:defRPr/>
            </a:pPr>
            <a:endParaRPr lang="en-US" dirty="0">
              <a:solidFill>
                <a:srgbClr val="000000"/>
              </a:solidFill>
              <a:latin typeface="Calibri" panose="020F0502020204030204" pitchFamily="34" charset="0"/>
            </a:endParaRPr>
          </a:p>
          <a:p>
            <a:pPr defTabSz="966203">
              <a:defRPr/>
            </a:pPr>
            <a:r>
              <a:rPr lang="en-US" b="1" dirty="0">
                <a:solidFill>
                  <a:srgbClr val="000000"/>
                </a:solidFill>
                <a:latin typeface="Calibri" panose="020F0502020204030204" pitchFamily="34" charset="0"/>
              </a:rPr>
              <a:t>Reinforce with Participants</a:t>
            </a:r>
            <a:r>
              <a:rPr lang="en-US" dirty="0">
                <a:solidFill>
                  <a:srgbClr val="000000"/>
                </a:solidFill>
                <a:latin typeface="Calibri" panose="020F0502020204030204" pitchFamily="34" charset="0"/>
              </a:rPr>
              <a:t>:</a:t>
            </a:r>
          </a:p>
          <a:p>
            <a:pPr marL="175853" indent="-175853" defTabSz="937884">
              <a:buFont typeface="Arial" panose="020B0604020202020204" pitchFamily="34" charset="0"/>
              <a:buChar char="•"/>
              <a:defRPr/>
            </a:pPr>
            <a:r>
              <a:rPr lang="en-US" dirty="0">
                <a:solidFill>
                  <a:srgbClr val="000000"/>
                </a:solidFill>
                <a:latin typeface="Calibri" panose="020F0502020204030204" pitchFamily="34" charset="0"/>
              </a:rPr>
              <a:t>Self-awareness/Self-reflection</a:t>
            </a:r>
          </a:p>
          <a:p>
            <a:pPr marL="354330" lvl="1" indent="-171450" defTabSz="937884">
              <a:buFont typeface="Wingdings" panose="05000000000000000000" pitchFamily="2" charset="2"/>
              <a:buChar char="Ø"/>
              <a:defRPr/>
            </a:pPr>
            <a:r>
              <a:rPr lang="en-US" dirty="0">
                <a:solidFill>
                  <a:srgbClr val="000000"/>
                </a:solidFill>
                <a:latin typeface="Calibri" panose="020F0502020204030204" pitchFamily="34" charset="0"/>
              </a:rPr>
              <a:t>Self-awareness is essential for parents who are fostering or adopting children with a history that includes separation and loss as the child’s grief reactions may trigger the parent’s own unresolved loss and grief.</a:t>
            </a:r>
          </a:p>
          <a:p>
            <a:pPr marL="181216" indent="-181216" defTabSz="966489">
              <a:buFont typeface="Arial" panose="020B0604020202020204" pitchFamily="34" charset="0"/>
              <a:buChar char="•"/>
              <a:defRPr/>
            </a:pPr>
            <a:r>
              <a:rPr lang="en-US" dirty="0">
                <a:solidFill>
                  <a:srgbClr val="000000"/>
                </a:solidFill>
                <a:latin typeface="Calibri" panose="020F0502020204030204" pitchFamily="34" charset="0"/>
              </a:rPr>
              <a:t>Empathy and Compassion</a:t>
            </a:r>
          </a:p>
          <a:p>
            <a:pPr marL="364096" lvl="1" indent="-181216" defTabSz="966489">
              <a:buFont typeface="Wingdings" panose="05000000000000000000" pitchFamily="2" charset="2"/>
              <a:buChar char="Ø"/>
              <a:defRPr/>
            </a:pPr>
            <a:r>
              <a:rPr lang="en-US" dirty="0">
                <a:solidFill>
                  <a:srgbClr val="000000"/>
                </a:solidFill>
                <a:latin typeface="Calibri" panose="020F0502020204030204" pitchFamily="34" charset="0"/>
              </a:rPr>
              <a:t>It is not unusual for children to express their feelings of loss and grief in their behavior. They will need you to see that what is behind the behavior are often feelings related to their loss and grief. </a:t>
            </a:r>
          </a:p>
          <a:p>
            <a:pPr marL="364096" lvl="1" indent="-181216" defTabSz="966489">
              <a:buFont typeface="Wingdings" panose="05000000000000000000" pitchFamily="2" charset="2"/>
              <a:buChar char="Ø"/>
              <a:defRPr/>
            </a:pPr>
            <a:r>
              <a:rPr lang="en-US" dirty="0">
                <a:solidFill>
                  <a:srgbClr val="000000"/>
                </a:solidFill>
                <a:latin typeface="Calibri" panose="020F0502020204030204" pitchFamily="34" charset="0"/>
              </a:rPr>
              <a:t>Children will need your support in processing their feelings of loss and grief. </a:t>
            </a:r>
          </a:p>
          <a:p>
            <a:pPr marL="181216" indent="-181216">
              <a:buFont typeface="Wingdings" panose="05000000000000000000" pitchFamily="2" charset="2"/>
              <a:buChar char="Ø"/>
            </a:pPr>
            <a:r>
              <a:rPr lang="en-US" dirty="0">
                <a:solidFill>
                  <a:srgbClr val="000000"/>
                </a:solidFill>
                <a:latin typeface="Calibri" panose="020F0502020204030204" pitchFamily="34" charset="0"/>
              </a:rPr>
              <a:t>Emotionally Supportive/Nurturing</a:t>
            </a:r>
          </a:p>
          <a:p>
            <a:pPr marL="364096" lvl="1" indent="-181216">
              <a:buFont typeface="Wingdings" panose="05000000000000000000" pitchFamily="2" charset="2"/>
              <a:buChar char="Ø"/>
            </a:pPr>
            <a:r>
              <a:rPr lang="en-US" dirty="0">
                <a:solidFill>
                  <a:srgbClr val="000000"/>
                </a:solidFill>
                <a:latin typeface="Calibri" panose="020F0502020204030204" pitchFamily="34" charset="0"/>
              </a:rPr>
              <a:t>Children will need you to create an environment where they feel safe to verbalize and process their feelings of loss and grief. Your ability to be empathetic, emotionally supportive, and nurturing will help create that safe place. </a:t>
            </a:r>
          </a:p>
          <a:p>
            <a:pPr defTabSz="966203">
              <a:defRPr/>
            </a:pPr>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pPr defTabSz="991328">
              <a:defRPr/>
            </a:pPr>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12</a:t>
            </a:fld>
            <a:endParaRPr lang="en-US" dirty="0"/>
          </a:p>
        </p:txBody>
      </p:sp>
    </p:spTree>
    <p:extLst>
      <p:ext uri="{BB962C8B-B14F-4D97-AF65-F5344CB8AC3E}">
        <p14:creationId xmlns:p14="http://schemas.microsoft.com/office/powerpoint/2010/main" val="344217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7338" y="858838"/>
            <a:ext cx="4418012" cy="3313112"/>
          </a:xfrm>
        </p:spPr>
      </p:sp>
      <p:sp>
        <p:nvSpPr>
          <p:cNvPr id="3" name="Notes Placeholder 2"/>
          <p:cNvSpPr>
            <a:spLocks noGrp="1"/>
          </p:cNvSpPr>
          <p:nvPr>
            <p:ph type="body" idx="1"/>
          </p:nvPr>
        </p:nvSpPr>
        <p:spPr>
          <a:xfrm>
            <a:off x="753431" y="4725271"/>
            <a:ext cx="6027437" cy="4600832"/>
          </a:xfrm>
        </p:spPr>
        <p:txBody>
          <a:bodyPr/>
          <a:lstStyle/>
          <a:p>
            <a:pPr defTabSz="991328">
              <a:defRPr/>
            </a:pPr>
            <a:r>
              <a:rPr lang="en-US" b="1" kern="1200" dirty="0">
                <a:solidFill>
                  <a:srgbClr val="000000"/>
                </a:solidFill>
                <a:effectLst/>
                <a:latin typeface="Calibri" panose="020F0502020204030204" pitchFamily="34" charset="0"/>
                <a:ea typeface="+mn-ea"/>
                <a:cs typeface="+mn-cs"/>
              </a:rPr>
              <a:t>FACILITATOR'S NOTE</a:t>
            </a:r>
            <a:endParaRPr lang="en-US" kern="1200" dirty="0">
              <a:solidFill>
                <a:srgbClr val="000000"/>
              </a:solidFill>
              <a:effectLst/>
              <a:latin typeface="Calibri" panose="020F0502020204030204" pitchFamily="34" charset="0"/>
              <a:ea typeface="+mn-ea"/>
              <a:cs typeface="+mn-cs"/>
            </a:endParaRPr>
          </a:p>
          <a:p>
            <a:pPr defTabSz="937884">
              <a:defRPr/>
            </a:pPr>
            <a:r>
              <a:rPr lang="en-US" dirty="0">
                <a:latin typeface="+mn-lt"/>
              </a:rPr>
              <a:t>Listen to NTDC Podcast Understanding Grief and Loss in Foster and Adoptive Children by Dr. Gregory Manning which can be obtained from the NTDC website or CapLEARN.  </a:t>
            </a:r>
            <a:r>
              <a:rPr lang="en-US" b="1" dirty="0">
                <a:latin typeface="+mn-lt"/>
              </a:rPr>
              <a:t>For class, end the podcast at the 10:18 time stamp. </a:t>
            </a:r>
            <a:endParaRPr lang="en-US" sz="1900" b="1" dirty="0">
              <a:latin typeface="+mn-lt"/>
              <a:ea typeface="Calibri" panose="020F0502020204030204" pitchFamily="34" charset="0"/>
            </a:endParaRPr>
          </a:p>
          <a:p>
            <a:endParaRPr lang="en-US" b="1"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ASK</a:t>
            </a:r>
          </a:p>
          <a:p>
            <a:r>
              <a:rPr lang="en-US" b="0" kern="1200" dirty="0">
                <a:solidFill>
                  <a:srgbClr val="000000"/>
                </a:solidFill>
                <a:effectLst/>
                <a:latin typeface="+mn-lt"/>
                <a:ea typeface="+mn-ea"/>
                <a:cs typeface="Arial" panose="020B0604020202020204" pitchFamily="34" charset="0"/>
              </a:rPr>
              <a:t>What did you hear from Dr. Manning about the experience of loss and grief for children in foster care or for those who have been adopted?</a:t>
            </a:r>
          </a:p>
          <a:p>
            <a:endParaRPr lang="en-US" dirty="0">
              <a:latin typeface="+mn-lt"/>
            </a:endParaRPr>
          </a:p>
          <a:p>
            <a:pPr lvl="0">
              <a:defRPr/>
            </a:pPr>
            <a:r>
              <a:rPr lang="en-US" b="1" dirty="0">
                <a:solidFill>
                  <a:srgbClr val="000000"/>
                </a:solidFill>
                <a:latin typeface="+mn-lt"/>
              </a:rPr>
              <a:t>PARAPRASE</a:t>
            </a:r>
          </a:p>
          <a:p>
            <a:pPr lvl="0">
              <a:defRPr/>
            </a:pPr>
            <a:r>
              <a:rPr lang="en-US" b="0" dirty="0">
                <a:solidFill>
                  <a:srgbClr val="000000"/>
                </a:solidFill>
                <a:latin typeface="+mn-lt"/>
              </a:rPr>
              <a:t>Reinforce the following points that were not covered during the discussion:</a:t>
            </a:r>
          </a:p>
          <a:p>
            <a:pPr marL="175853" indent="-175853">
              <a:buFont typeface="Arial" panose="020B0604020202020204" pitchFamily="34" charset="0"/>
              <a:buChar char="•"/>
              <a:defRPr/>
            </a:pPr>
            <a:r>
              <a:rPr lang="en-US" b="0" dirty="0">
                <a:solidFill>
                  <a:srgbClr val="000000"/>
                </a:solidFill>
                <a:latin typeface="+mn-lt"/>
              </a:rPr>
              <a:t>Grief is a normal response to loss. </a:t>
            </a:r>
          </a:p>
          <a:p>
            <a:pPr marL="175853" indent="-175853">
              <a:buFont typeface="Arial" panose="020B0604020202020204" pitchFamily="34" charset="0"/>
              <a:buChar char="•"/>
              <a:defRPr/>
            </a:pPr>
            <a:r>
              <a:rPr lang="en-US" b="0" dirty="0">
                <a:solidFill>
                  <a:srgbClr val="000000"/>
                </a:solidFill>
                <a:latin typeface="+mn-lt"/>
              </a:rPr>
              <a:t>Grief can be confusing and scary for children, especially for youth in foster care as they may feel unsafe and unsupported by others.</a:t>
            </a:r>
          </a:p>
          <a:p>
            <a:pPr marL="175853" indent="-175853">
              <a:buFont typeface="Arial" panose="020B0604020202020204" pitchFamily="34" charset="0"/>
              <a:buChar char="•"/>
              <a:defRPr/>
            </a:pPr>
            <a:r>
              <a:rPr lang="en-US" b="0" dirty="0">
                <a:solidFill>
                  <a:srgbClr val="000000"/>
                </a:solidFill>
                <a:latin typeface="+mn-lt"/>
              </a:rPr>
              <a:t>Children often display their grief through challenging behaviors. </a:t>
            </a:r>
          </a:p>
          <a:p>
            <a:pPr marL="175853" indent="-175853">
              <a:buFont typeface="Arial" panose="020B0604020202020204" pitchFamily="34" charset="0"/>
              <a:buChar char="•"/>
              <a:defRPr/>
            </a:pPr>
            <a:r>
              <a:rPr lang="en-US" b="0" dirty="0">
                <a:solidFill>
                  <a:srgbClr val="000000"/>
                </a:solidFill>
                <a:latin typeface="+mn-lt"/>
              </a:rPr>
              <a:t>Parents who are fostering or adopting play a crucial role in helping the child grieve their losses and begin the healing process. </a:t>
            </a:r>
          </a:p>
          <a:p>
            <a:pPr marL="175853" indent="-175853">
              <a:buFont typeface="Arial" panose="020B0604020202020204" pitchFamily="34" charset="0"/>
              <a:buChar char="•"/>
              <a:defRPr/>
            </a:pPr>
            <a:endParaRPr lang="en-US" b="0" dirty="0">
              <a:solidFill>
                <a:srgbClr val="000000"/>
              </a:solidFill>
              <a:latin typeface="+mn-lt"/>
            </a:endParaRPr>
          </a:p>
          <a:p>
            <a:pPr>
              <a:defRPr/>
            </a:pPr>
            <a:r>
              <a:rPr lang="en-US" b="1" dirty="0">
                <a:solidFill>
                  <a:srgbClr val="000000"/>
                </a:solidFill>
                <a:latin typeface="+mn-lt"/>
              </a:rPr>
              <a:t>SAY</a:t>
            </a:r>
          </a:p>
          <a:p>
            <a:pPr>
              <a:defRPr/>
            </a:pPr>
            <a:r>
              <a:rPr lang="en-US" b="0" dirty="0">
                <a:solidFill>
                  <a:srgbClr val="000000"/>
                </a:solidFill>
                <a:latin typeface="+mn-lt"/>
              </a:rPr>
              <a:t>If you want to hear more from Dr. Manning, this podcast can be found in the resources for this theme. The last 7 minutes of the podcast not listened to today, gives additional tips on how to help children deal with loss and grief.</a:t>
            </a:r>
          </a:p>
          <a:p>
            <a:pPr marL="175853" indent="-175853">
              <a:buFont typeface="Arial" panose="020B0604020202020204" pitchFamily="34" charset="0"/>
              <a:buChar char="•"/>
            </a:pPr>
            <a:endParaRPr lang="en-US" dirty="0">
              <a:latin typeface="+mn-lt"/>
            </a:endParaRPr>
          </a:p>
          <a:p>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91328">
              <a:defRPr/>
            </a:pPr>
            <a:endParaRPr lang="en-US" b="1" kern="1200" dirty="0">
              <a:solidFill>
                <a:srgbClr val="000000"/>
              </a:solidFill>
              <a:effectLst/>
              <a:latin typeface="Calibri" panose="020F0502020204030204" pitchFamily="34" charset="0"/>
              <a:ea typeface="+mn-ea"/>
              <a:cs typeface="Arial" panose="020B060402020202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t>13</a:t>
            </a:fld>
            <a:endParaRPr lang="en-US" dirty="0"/>
          </a:p>
        </p:txBody>
      </p:sp>
    </p:spTree>
    <p:extLst>
      <p:ext uri="{BB962C8B-B14F-4D97-AF65-F5344CB8AC3E}">
        <p14:creationId xmlns:p14="http://schemas.microsoft.com/office/powerpoint/2010/main" val="3011561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Allocate approximately 25 minutes for this section.</a:t>
            </a:r>
          </a:p>
          <a:p>
            <a:endParaRPr lang="en-US" dirty="0">
              <a:solidFill>
                <a:srgbClr val="000000"/>
              </a:solidFill>
              <a:latin typeface="Calibri" panose="020F0502020204030204" pitchFamily="34" charset="0"/>
            </a:endParaRPr>
          </a:p>
          <a:p>
            <a:pPr defTabSz="966489">
              <a:defRPr/>
            </a:pPr>
            <a:r>
              <a:rPr lang="en-US" b="1" kern="1200" dirty="0">
                <a:solidFill>
                  <a:srgbClr val="000000"/>
                </a:solidFill>
                <a:effectLst/>
                <a:latin typeface="Calibri" panose="020F0502020204030204" pitchFamily="34" charset="0"/>
                <a:ea typeface="+mn-ea"/>
                <a:cs typeface="Arial" panose="020B0604020202020204" pitchFamily="34" charset="0"/>
              </a:rPr>
              <a:t>SAY</a:t>
            </a:r>
          </a:p>
          <a:p>
            <a:pPr defTabSz="966489">
              <a:defRPr/>
            </a:pPr>
            <a:r>
              <a:rPr lang="en-US" b="0" kern="1200" dirty="0">
                <a:solidFill>
                  <a:srgbClr val="000000"/>
                </a:solidFill>
                <a:effectLst/>
                <a:latin typeface="Calibri" panose="020F0502020204030204" pitchFamily="34" charset="0"/>
                <a:ea typeface="+mn-ea"/>
                <a:cs typeface="Arial" panose="020B0604020202020204" pitchFamily="34" charset="0"/>
              </a:rPr>
              <a:t>We will now talk about how unresolved separations and ambiguous loss and grief interfere with forming new relationships.</a:t>
            </a: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p:txBody>
      </p:sp>
      <p:sp>
        <p:nvSpPr>
          <p:cNvPr id="5" name="Slide Number Placeholder 6">
            <a:extLst>
              <a:ext uri="{FF2B5EF4-FFF2-40B4-BE49-F238E27FC236}">
                <a16:creationId xmlns:a16="http://schemas.microsoft.com/office/drawing/2014/main" id="{B8C07BEE-04AE-D041-83C8-DC330D9F93BA}"/>
              </a:ext>
            </a:extLst>
          </p:cNvPr>
          <p:cNvSpPr>
            <a:spLocks noGrp="1"/>
          </p:cNvSpPr>
          <p:nvPr>
            <p:ph type="sldNum" sz="quarter" idx="5"/>
          </p:nvPr>
        </p:nvSpPr>
        <p:spPr>
          <a:xfrm>
            <a:off x="6828979" y="9119475"/>
            <a:ext cx="484529" cy="481726"/>
          </a:xfrm>
          <a:prstGeom prst="rect">
            <a:avLst/>
          </a:prstGeom>
        </p:spPr>
        <p:txBody>
          <a:bodyPr vert="horz" lIns="96649" tIns="48324" rIns="96649" bIns="48324" rtlCol="0" anchor="ctr" anchorCtr="0"/>
          <a:lstStyle>
            <a:lvl1pPr algn="ctr">
              <a:defRPr sz="1000">
                <a:solidFill>
                  <a:schemeClr val="bg1"/>
                </a:solidFill>
              </a:defRPr>
            </a:lvl1pPr>
          </a:lstStyle>
          <a:p>
            <a:fld id="{3B90169C-AFAA-4B3F-91CC-5EC03E22AE25}" type="slidenum">
              <a:rPr lang="en-US" smtClean="0"/>
              <a:pPr/>
              <a:t>14</a:t>
            </a:fld>
            <a:endParaRPr lang="en-US" dirty="0"/>
          </a:p>
        </p:txBody>
      </p:sp>
    </p:spTree>
    <p:extLst>
      <p:ext uri="{BB962C8B-B14F-4D97-AF65-F5344CB8AC3E}">
        <p14:creationId xmlns:p14="http://schemas.microsoft.com/office/powerpoint/2010/main" val="1652636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pPr defTabSz="966489">
              <a:defRPr/>
            </a:pPr>
            <a:r>
              <a:rPr lang="en-US" b="1" kern="1200" dirty="0">
                <a:solidFill>
                  <a:srgbClr val="000000"/>
                </a:solidFill>
                <a:latin typeface="Calibri" panose="020F0502020204030204" pitchFamily="34" charset="0"/>
                <a:ea typeface="+mn-ea"/>
                <a:cs typeface="Arial" panose="020B0604020202020204" pitchFamily="34" charset="0"/>
              </a:rPr>
              <a:t>SAY</a:t>
            </a:r>
          </a:p>
          <a:p>
            <a:pPr defTabSz="966489">
              <a:defRPr/>
            </a:pPr>
            <a:r>
              <a:rPr lang="en-US" kern="1200" dirty="0">
                <a:solidFill>
                  <a:srgbClr val="000000"/>
                </a:solidFill>
                <a:latin typeface="Calibri" panose="020F0502020204030204" pitchFamily="34" charset="0"/>
                <a:ea typeface="+mn-ea"/>
                <a:cs typeface="Arial" panose="020B0604020202020204" pitchFamily="34" charset="0"/>
              </a:rPr>
              <a:t>The loss experienced by children in foster care or who have been adopted is different from any other losses because it is ambiguous. This means that the loss is not final or certain, like </a:t>
            </a:r>
            <a:r>
              <a:rPr lang="en-US" dirty="0">
                <a:solidFill>
                  <a:srgbClr val="000000"/>
                </a:solidFill>
                <a:latin typeface="Calibri" panose="020F0502020204030204" pitchFamily="34" charset="0"/>
              </a:rPr>
              <a:t>some</a:t>
            </a:r>
            <a:r>
              <a:rPr lang="en-US" kern="1200" dirty="0">
                <a:solidFill>
                  <a:srgbClr val="000000"/>
                </a:solidFill>
                <a:latin typeface="Calibri" panose="020F0502020204030204" pitchFamily="34" charset="0"/>
                <a:ea typeface="+mn-ea"/>
                <a:cs typeface="Arial" panose="020B0604020202020204" pitchFamily="34" charset="0"/>
              </a:rPr>
              <a:t> of the other losses we experience. For instance, the child’s parents may be alive, and the child may even see them occasionally, but the relationship has changed. The parent may not be available to the child or may be less available. The child may not be sure if the parent will or will not come back into their lives or if the relationship will ever be the same again.  As a result, there is usually no closure, and the loss </a:t>
            </a:r>
            <a:r>
              <a:rPr lang="en-US" dirty="0">
                <a:solidFill>
                  <a:srgbClr val="000000"/>
                </a:solidFill>
                <a:latin typeface="Calibri" panose="020F0502020204030204" pitchFamily="34" charset="0"/>
              </a:rPr>
              <a:t>does not</a:t>
            </a:r>
            <a:r>
              <a:rPr lang="en-US" kern="1200" dirty="0">
                <a:solidFill>
                  <a:srgbClr val="000000"/>
                </a:solidFill>
                <a:latin typeface="Calibri" panose="020F0502020204030204" pitchFamily="34" charset="0"/>
                <a:ea typeface="+mn-ea"/>
                <a:cs typeface="Arial" panose="020B0604020202020204" pitchFamily="34" charset="0"/>
              </a:rPr>
              <a:t> become final. </a:t>
            </a:r>
          </a:p>
          <a:p>
            <a:pPr marL="28995">
              <a:spcBef>
                <a:spcPts val="609"/>
              </a:spcBef>
              <a:buClr>
                <a:schemeClr val="accent1"/>
              </a:buClr>
              <a:buSzPts val="2400"/>
            </a:pPr>
            <a:endParaRPr lang="en-US" dirty="0">
              <a:solidFill>
                <a:srgbClr val="000000"/>
              </a:solidFill>
              <a:effectLst/>
              <a:latin typeface="Calibri" panose="020F0502020204030204" pitchFamily="34" charset="0"/>
            </a:endParaRPr>
          </a:p>
          <a:p>
            <a:pPr defTabSz="966489">
              <a:defRPr/>
            </a:pPr>
            <a:endParaRPr lang="en-US" kern="1200" dirty="0">
              <a:solidFill>
                <a:srgbClr val="000000"/>
              </a:solidFill>
              <a:latin typeface="Calibri" panose="020F0502020204030204" pitchFamily="34" charset="0"/>
              <a:ea typeface="+mn-ea"/>
              <a:cs typeface="Arial" panose="020B0604020202020204" pitchFamily="34" charset="0"/>
            </a:endParaRPr>
          </a:p>
          <a:p>
            <a:pPr defTabSz="966489">
              <a:defRPr/>
            </a:pPr>
            <a:endParaRPr lang="en-US" kern="1200" dirty="0">
              <a:solidFill>
                <a:srgbClr val="000000"/>
              </a:solidFill>
              <a:latin typeface="Calibri" panose="020F0502020204030204" pitchFamily="34" charset="0"/>
              <a:ea typeface="+mn-ea"/>
              <a:cs typeface="Arial" panose="020B060402020202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15</a:t>
            </a:fld>
            <a:endParaRPr lang="en-US" dirty="0"/>
          </a:p>
        </p:txBody>
      </p:sp>
    </p:spTree>
    <p:extLst>
      <p:ext uri="{BB962C8B-B14F-4D97-AF65-F5344CB8AC3E}">
        <p14:creationId xmlns:p14="http://schemas.microsoft.com/office/powerpoint/2010/main" val="2219389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PARAPHRASE</a:t>
            </a:r>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As you have just heard in Dr. Manning’s podcast, when a child is in foster care and separated from their parent/family due to abuse, neglect, or other circumstances, there is often not a clear timeline for return, and the child has no power to affect the outcome. This ambiguity is stressful to the child who often wishes to be reunified with the parent and experiences feelings of being in limbo. It’s important to remember that the feelings connected to ambiguous loss also apply to other children whose earliest connections were lost, even children who were adopted as infants or those being raised in kinship families.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Very few adopted children lose their parents to death, and we know that children who were adopted often think and wonder about their parents and family members. They too, naturally wonder about the “what ifs.” Too often, these children are not given the opportunity to grieve their losses, as their grief is also not recognized.</a:t>
            </a:r>
          </a:p>
          <a:p>
            <a:endParaRPr lang="en-US" dirty="0">
              <a:solidFill>
                <a:srgbClr val="000000"/>
              </a:solidFill>
              <a:latin typeface="Calibri" panose="020F0502020204030204" pitchFamily="34" charset="0"/>
            </a:endParaRPr>
          </a:p>
          <a:p>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16</a:t>
            </a:fld>
            <a:endParaRPr lang="en-US" dirty="0"/>
          </a:p>
        </p:txBody>
      </p:sp>
    </p:spTree>
    <p:extLst>
      <p:ext uri="{BB962C8B-B14F-4D97-AF65-F5344CB8AC3E}">
        <p14:creationId xmlns:p14="http://schemas.microsoft.com/office/powerpoint/2010/main" val="2116148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pPr defTabSz="966489"/>
            <a:r>
              <a:rPr lang="en-US" b="1" dirty="0">
                <a:solidFill>
                  <a:srgbClr val="000000"/>
                </a:solidFill>
                <a:latin typeface="Calibri" panose="020F0502020204030204" pitchFamily="34" charset="0"/>
              </a:rPr>
              <a:t>PARAPHRASE</a:t>
            </a:r>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0" kern="1200" dirty="0">
                <a:solidFill>
                  <a:srgbClr val="000000"/>
                </a:solidFill>
                <a:effectLst/>
                <a:latin typeface="Calibri" panose="020F0502020204030204" pitchFamily="34" charset="0"/>
                <a:ea typeface="+mn-ea"/>
                <a:cs typeface="Arial" panose="020B0604020202020204" pitchFamily="34" charset="0"/>
              </a:rPr>
              <a:t>Children grieve in spurts and at expected and unexpected times. Grief </a:t>
            </a:r>
            <a:r>
              <a:rPr lang="en-US" dirty="0">
                <a:solidFill>
                  <a:srgbClr val="000000"/>
                </a:solidFill>
                <a:latin typeface="Calibri" panose="020F0502020204030204" pitchFamily="34" charset="0"/>
              </a:rPr>
              <a:t>often</a:t>
            </a:r>
            <a:r>
              <a:rPr lang="en-US" b="0" kern="1200" dirty="0">
                <a:solidFill>
                  <a:srgbClr val="000000"/>
                </a:solidFill>
                <a:effectLst/>
                <a:latin typeface="Calibri" panose="020F0502020204030204" pitchFamily="34" charset="0"/>
                <a:ea typeface="+mn-ea"/>
                <a:cs typeface="Arial" panose="020B0604020202020204" pitchFamily="34" charset="0"/>
              </a:rPr>
              <a:t> looks different </a:t>
            </a:r>
            <a:r>
              <a:rPr lang="en-US" dirty="0">
                <a:solidFill>
                  <a:srgbClr val="000000"/>
                </a:solidFill>
                <a:latin typeface="Calibri" panose="020F0502020204030204" pitchFamily="34" charset="0"/>
              </a:rPr>
              <a:t>in</a:t>
            </a:r>
            <a:r>
              <a:rPr lang="en-US" b="0" kern="1200" dirty="0">
                <a:solidFill>
                  <a:srgbClr val="000000"/>
                </a:solidFill>
                <a:effectLst/>
                <a:latin typeface="Calibri" panose="020F0502020204030204" pitchFamily="34" charset="0"/>
                <a:ea typeface="+mn-ea"/>
                <a:cs typeface="Arial" panose="020B0604020202020204" pitchFamily="34" charset="0"/>
              </a:rPr>
              <a:t> children than in adults. </a:t>
            </a:r>
            <a:r>
              <a:rPr lang="en-US" dirty="0">
                <a:solidFill>
                  <a:srgbClr val="000000"/>
                </a:solidFill>
                <a:latin typeface="Calibri" panose="020F0502020204030204" pitchFamily="34" charset="0"/>
              </a:rPr>
              <a:t>Children’s grief is often expressed in their behaviors. </a:t>
            </a:r>
            <a:r>
              <a:rPr lang="en-US" kern="1200" dirty="0">
                <a:solidFill>
                  <a:srgbClr val="000000"/>
                </a:solidFill>
                <a:effectLst/>
                <a:latin typeface="Calibri" panose="020F0502020204030204" pitchFamily="34" charset="0"/>
                <a:ea typeface="+mn-ea"/>
                <a:cs typeface="Arial" panose="020B0604020202020204" pitchFamily="34" charset="0"/>
              </a:rPr>
              <a:t>Grief is a normal response to loss, and it is not considered pathological. The general expectation is that grief will lessen over time, as the child works through their grief. However, for the child experiencing ambiguous loss, this grief </a:t>
            </a:r>
            <a:r>
              <a:rPr lang="en-US" dirty="0">
                <a:solidFill>
                  <a:srgbClr val="000000"/>
                </a:solidFill>
                <a:latin typeface="Calibri" panose="020F0502020204030204" pitchFamily="34" charset="0"/>
              </a:rPr>
              <a:t>may</a:t>
            </a:r>
            <a:r>
              <a:rPr lang="en-US" kern="1200" dirty="0">
                <a:solidFill>
                  <a:srgbClr val="000000"/>
                </a:solidFill>
                <a:effectLst/>
                <a:latin typeface="Calibri" panose="020F0502020204030204" pitchFamily="34" charset="0"/>
                <a:ea typeface="+mn-ea"/>
                <a:cs typeface="Arial" panose="020B0604020202020204" pitchFamily="34" charset="0"/>
              </a:rPr>
              <a:t> not be resolved, and it </a:t>
            </a:r>
            <a:r>
              <a:rPr lang="en-US" dirty="0">
                <a:solidFill>
                  <a:srgbClr val="000000"/>
                </a:solidFill>
                <a:latin typeface="Calibri" panose="020F0502020204030204" pitchFamily="34" charset="0"/>
              </a:rPr>
              <a:t>may be</a:t>
            </a:r>
            <a:r>
              <a:rPr lang="en-US" kern="1200" dirty="0">
                <a:solidFill>
                  <a:srgbClr val="000000"/>
                </a:solidFill>
                <a:effectLst/>
                <a:latin typeface="Calibri" panose="020F0502020204030204" pitchFamily="34" charset="0"/>
                <a:ea typeface="+mn-ea"/>
                <a:cs typeface="Arial" panose="020B0604020202020204" pitchFamily="34" charset="0"/>
              </a:rPr>
              <a:t> ever present and can lead to a variety of physical symptoms and behaviors. </a:t>
            </a:r>
            <a:r>
              <a:rPr lang="en-US" dirty="0">
                <a:solidFill>
                  <a:srgbClr val="000000"/>
                </a:solidFill>
                <a:latin typeface="Calibri" panose="020F0502020204030204" pitchFamily="34" charset="0"/>
              </a:rPr>
              <a:t>Reactions to unresolved grief</a:t>
            </a:r>
            <a:r>
              <a:rPr lang="en-US" kern="1200" dirty="0">
                <a:solidFill>
                  <a:srgbClr val="000000"/>
                </a:solidFill>
                <a:effectLst/>
                <a:latin typeface="Calibri" panose="020F0502020204030204" pitchFamily="34" charset="0"/>
                <a:ea typeface="+mn-ea"/>
                <a:cs typeface="Arial" panose="020B0604020202020204" pitchFamily="34" charset="0"/>
              </a:rPr>
              <a:t> may appear at unexpected times, such as when a child appears fine one moment, and then displays a burst of aggression, or begins crying for no apparent reason. An unexpected trigger or a trigger unknown to the parent might cause a reaction that seems out of place.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The role of the parent who is fostering or adopting is to look beyond the behavior, to try to figure out what has caused it, and to use the opportunity to talk with the child about their loss and grief. </a:t>
            </a:r>
          </a:p>
        </p:txBody>
      </p:sp>
      <p:sp>
        <p:nvSpPr>
          <p:cNvPr id="4" name="Slide Number Placeholder 3"/>
          <p:cNvSpPr>
            <a:spLocks noGrp="1"/>
          </p:cNvSpPr>
          <p:nvPr>
            <p:ph type="sldNum" sz="quarter" idx="5"/>
          </p:nvPr>
        </p:nvSpPr>
        <p:spPr/>
        <p:txBody>
          <a:bodyPr/>
          <a:lstStyle/>
          <a:p>
            <a:fld id="{3B90169C-AFAA-4B3F-91CC-5EC03E22AE25}" type="slidenum">
              <a:rPr lang="en-US" smtClean="0"/>
              <a:pPr/>
              <a:t>17</a:t>
            </a:fld>
            <a:endParaRPr lang="en-US" dirty="0"/>
          </a:p>
        </p:txBody>
      </p:sp>
    </p:spTree>
    <p:extLst>
      <p:ext uri="{BB962C8B-B14F-4D97-AF65-F5344CB8AC3E}">
        <p14:creationId xmlns:p14="http://schemas.microsoft.com/office/powerpoint/2010/main" val="2525029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SAY</a:t>
            </a:r>
          </a:p>
          <a:p>
            <a:r>
              <a:rPr lang="en-US" kern="1200" dirty="0">
                <a:solidFill>
                  <a:srgbClr val="000000"/>
                </a:solidFill>
                <a:effectLst/>
                <a:latin typeface="Calibri" panose="020F0502020204030204" pitchFamily="34" charset="0"/>
                <a:ea typeface="+mn-ea"/>
                <a:cs typeface="Arial" panose="020B0604020202020204" pitchFamily="34" charset="0"/>
              </a:rPr>
              <a:t>Some common symptoms of ambiguous loss and unresolved grief are:</a:t>
            </a:r>
          </a:p>
          <a:p>
            <a:pPr marL="175853" indent="-175853">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Difficulty with transitions or changes</a:t>
            </a:r>
          </a:p>
          <a:p>
            <a:pPr marL="181216"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Difficulty making decisions or choices, feeling overwhelmed</a:t>
            </a:r>
          </a:p>
          <a:p>
            <a:pPr marL="181216"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Difficulty coping with normal childhood or adolescent losses, taking disappointments hard and feeling “stuck”</a:t>
            </a:r>
          </a:p>
          <a:p>
            <a:pPr marL="181216"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Depression and/or anxiety - fearful that they will keep losing people, and they don’t feel safe</a:t>
            </a:r>
          </a:p>
          <a:p>
            <a:pPr marL="181216"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Learned helplessness or hopelessness</a:t>
            </a:r>
          </a:p>
          <a:p>
            <a:pPr marL="181216"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Social isolation to protect from loss again</a:t>
            </a:r>
          </a:p>
          <a:p>
            <a:pPr marL="181216"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Feelings of guilt and shame</a:t>
            </a:r>
          </a:p>
          <a:p>
            <a:pPr marL="181216"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Anger</a:t>
            </a:r>
          </a:p>
          <a:p>
            <a:pPr marL="181216"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Confusion about what happened and whether they were to blame</a:t>
            </a:r>
          </a:p>
          <a:p>
            <a:pPr marL="181216"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Holding on to unhealthy relationships</a:t>
            </a:r>
          </a:p>
          <a:p>
            <a:r>
              <a:rPr lang="en-US" kern="1200" dirty="0">
                <a:solidFill>
                  <a:srgbClr val="000000"/>
                </a:solidFill>
                <a:effectLst/>
                <a:latin typeface="Calibri" panose="020F0502020204030204" pitchFamily="34" charset="0"/>
                <a:ea typeface="+mn-ea"/>
                <a:cs typeface="Arial" panose="020B0604020202020204" pitchFamily="34" charset="0"/>
              </a:rPr>
              <a:t> </a:t>
            </a:r>
          </a:p>
          <a:p>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18</a:t>
            </a:fld>
            <a:endParaRPr lang="en-US" dirty="0"/>
          </a:p>
        </p:txBody>
      </p:sp>
    </p:spTree>
    <p:extLst>
      <p:ext uri="{BB962C8B-B14F-4D97-AF65-F5344CB8AC3E}">
        <p14:creationId xmlns:p14="http://schemas.microsoft.com/office/powerpoint/2010/main" val="2028247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PARAPHRASE</a:t>
            </a:r>
            <a:endParaRPr lang="en-US" b="1" kern="1200" dirty="0">
              <a:solidFill>
                <a:srgbClr val="000000"/>
              </a:solidFill>
              <a:effectLst/>
              <a:latin typeface="Calibri" panose="020F0502020204030204" pitchFamily="34" charset="0"/>
              <a:ea typeface="+mn-ea"/>
              <a:cs typeface="Arial" panose="020B0604020202020204" pitchFamily="34" charset="0"/>
            </a:endParaRPr>
          </a:p>
          <a:p>
            <a:pPr defTabSz="966489">
              <a:defRPr/>
            </a:pPr>
            <a:r>
              <a:rPr lang="en-US" kern="1200" dirty="0">
                <a:solidFill>
                  <a:srgbClr val="000000"/>
                </a:solidFill>
                <a:effectLst/>
                <a:latin typeface="Calibri" panose="020F0502020204030204" pitchFamily="34" charset="0"/>
                <a:ea typeface="+mn-ea"/>
                <a:cs typeface="Arial" panose="020B0604020202020204" pitchFamily="34" charset="0"/>
              </a:rPr>
              <a:t>There may also be trauma and attachment issues that add to the child’s situation. The child may feel responsible for the loss, or they may worry about the parent’s or a sibling’s well-being. When the child holds out hope of being reunited, they cannot grieve the loss because the loss is not fully recognized and/or final. The unresolved grief can interfere with the child forming and adjusting to new relationships. This can make the child’s time in foster care difficult for everyone - the family, the child, and the caregiver - since the child is not emotionally free to settle into a new family while they are holding out hope of returning to their parent(s). It is important to remember that children express their loss and grief behaviorally and this can be misinterpreted by others as the child being “bad” or misbehaving.  </a:t>
            </a:r>
          </a:p>
        </p:txBody>
      </p:sp>
      <p:sp>
        <p:nvSpPr>
          <p:cNvPr id="4" name="Slide Number Placeholder 3"/>
          <p:cNvSpPr>
            <a:spLocks noGrp="1"/>
          </p:cNvSpPr>
          <p:nvPr>
            <p:ph type="sldNum" sz="quarter" idx="5"/>
          </p:nvPr>
        </p:nvSpPr>
        <p:spPr/>
        <p:txBody>
          <a:bodyPr/>
          <a:lstStyle/>
          <a:p>
            <a:fld id="{3B90169C-AFAA-4B3F-91CC-5EC03E22AE25}" type="slidenum">
              <a:rPr lang="en-US" smtClean="0"/>
              <a:pPr/>
              <a:t>19</a:t>
            </a:fld>
            <a:endParaRPr lang="en-US" dirty="0"/>
          </a:p>
        </p:txBody>
      </p:sp>
    </p:spTree>
    <p:extLst>
      <p:ext uri="{BB962C8B-B14F-4D97-AF65-F5344CB8AC3E}">
        <p14:creationId xmlns:p14="http://schemas.microsoft.com/office/powerpoint/2010/main" val="1240649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1521" y="1199390"/>
            <a:ext cx="5973106" cy="7701805"/>
          </a:xfrm>
        </p:spPr>
        <p:txBody>
          <a:bodyPr/>
          <a:lstStyle/>
          <a:p>
            <a:r>
              <a:rPr lang="en-US" b="1" dirty="0">
                <a:solidFill>
                  <a:srgbClr val="000000"/>
                </a:solidFill>
                <a:latin typeface="Calibri" panose="020F0502020204030204" pitchFamily="34" charset="0"/>
              </a:rPr>
              <a:t>To prepare for this class, you should: </a:t>
            </a:r>
          </a:p>
          <a:p>
            <a:pPr marL="181163" indent="-181163">
              <a:buFont typeface="Arial" panose="020B0604020202020204" pitchFamily="34" charset="0"/>
              <a:buChar char="•"/>
            </a:pPr>
            <a:r>
              <a:rPr lang="en-US" dirty="0">
                <a:solidFill>
                  <a:srgbClr val="000000"/>
                </a:solidFill>
                <a:latin typeface="Calibri" panose="020F0502020204030204" pitchFamily="34" charset="0"/>
              </a:rPr>
              <a:t>Review the facilitator preparation information included in this </a:t>
            </a:r>
            <a:r>
              <a:rPr lang="en-US" b="1" dirty="0">
                <a:solidFill>
                  <a:srgbClr val="000000"/>
                </a:solidFill>
                <a:latin typeface="Calibri" panose="020F0502020204030204" pitchFamily="34" charset="0"/>
              </a:rPr>
              <a:t>Guide</a:t>
            </a:r>
            <a:r>
              <a:rPr lang="en-US" dirty="0">
                <a:solidFill>
                  <a:srgbClr val="000000"/>
                </a:solidFill>
                <a:latin typeface="Calibri" panose="020F0502020204030204" pitchFamily="34" charset="0"/>
              </a:rPr>
              <a:t> along with the handouts</a:t>
            </a:r>
            <a:r>
              <a:rPr lang="en-US" b="1" dirty="0">
                <a:solidFill>
                  <a:srgbClr val="000000"/>
                </a:solidFill>
                <a:latin typeface="Calibri" panose="020F0502020204030204" pitchFamily="34" charset="0"/>
              </a:rPr>
              <a:t>.</a:t>
            </a:r>
          </a:p>
          <a:p>
            <a:pPr marL="181163" indent="-181163">
              <a:buFont typeface="Arial" panose="020B0604020202020204" pitchFamily="34" charset="0"/>
              <a:buChar char="•"/>
            </a:pPr>
            <a:r>
              <a:rPr lang="en-US" dirty="0">
                <a:solidFill>
                  <a:srgbClr val="000000"/>
                </a:solidFill>
                <a:latin typeface="Calibri" panose="020F0502020204030204" pitchFamily="34" charset="0"/>
              </a:rPr>
              <a:t>Review the Resources for this theme found on CapLEARN (https://learn.childwelfare.gov/) or NTDC website (https://ntdcportal.org/).</a:t>
            </a:r>
          </a:p>
          <a:p>
            <a:pPr marL="181163" indent="-181163">
              <a:buFont typeface="Arial" panose="020B0604020202020204" pitchFamily="34" charset="0"/>
              <a:buChar char="•"/>
              <a:defRPr/>
            </a:pPr>
            <a:r>
              <a:rPr lang="en-US" dirty="0">
                <a:solidFill>
                  <a:srgbClr val="000000"/>
                </a:solidFill>
                <a:latin typeface="Calibri" panose="020F0502020204030204" pitchFamily="34" charset="0"/>
              </a:rPr>
              <a:t>Develop an agenda that includes this theme and any other themes you will be conducting along with it during the class.</a:t>
            </a:r>
          </a:p>
          <a:p>
            <a:pPr marL="181117" indent="-181117">
              <a:buFont typeface="Arial" panose="020B0604020202020204" pitchFamily="34" charset="0"/>
              <a:buChar char="•"/>
            </a:pPr>
            <a:r>
              <a:rPr lang="en-US" dirty="0">
                <a:solidFill>
                  <a:srgbClr val="000000"/>
                </a:solidFill>
                <a:latin typeface="Calibri" panose="020F0502020204030204" pitchFamily="34" charset="0"/>
              </a:rPr>
              <a:t>Ensure that participants have a copy of the </a:t>
            </a:r>
            <a:r>
              <a:rPr lang="en-US" b="1" dirty="0">
                <a:solidFill>
                  <a:srgbClr val="000000"/>
                </a:solidFill>
                <a:latin typeface="Calibri" panose="020F0502020204030204" pitchFamily="34" charset="0"/>
              </a:rPr>
              <a:t>Participant Resource Manual.</a:t>
            </a:r>
            <a:r>
              <a:rPr lang="en-US" dirty="0">
                <a:solidFill>
                  <a:srgbClr val="000000"/>
                </a:solidFill>
                <a:latin typeface="Calibri" panose="020F0502020204030204" pitchFamily="34" charset="0"/>
              </a:rPr>
              <a:t> This </a:t>
            </a:r>
            <a:r>
              <a:rPr lang="en-US" b="1" dirty="0">
                <a:solidFill>
                  <a:srgbClr val="000000"/>
                </a:solidFill>
                <a:latin typeface="Calibri" panose="020F0502020204030204" pitchFamily="34" charset="0"/>
              </a:rPr>
              <a:t>Manual</a:t>
            </a:r>
            <a:r>
              <a:rPr lang="en-US" dirty="0">
                <a:solidFill>
                  <a:srgbClr val="000000"/>
                </a:solidFill>
                <a:latin typeface="Calibri" panose="020F0502020204030204" pitchFamily="34" charset="0"/>
              </a:rPr>
              <a:t> will be used during all themes and will include the handouts needed by participants. Facilitators should have copies of the handouts for the theme available in case participants do not bring their </a:t>
            </a:r>
            <a:r>
              <a:rPr lang="en-US" b="1" dirty="0">
                <a:solidFill>
                  <a:srgbClr val="000000"/>
                </a:solidFill>
                <a:latin typeface="Calibri" panose="020F0502020204030204" pitchFamily="34" charset="0"/>
              </a:rPr>
              <a:t>Manual</a:t>
            </a:r>
            <a:r>
              <a:rPr lang="en-US" dirty="0">
                <a:solidFill>
                  <a:srgbClr val="000000"/>
                </a:solidFill>
                <a:latin typeface="Calibri" panose="020F0502020204030204" pitchFamily="34" charset="0"/>
              </a:rPr>
              <a:t> to class. If the theme is being taught on a remote platform, facilitators should have the handouts available so that they can share in the chat and/or email to participants who do not have their </a:t>
            </a:r>
            <a:r>
              <a:rPr lang="en-US" b="1" dirty="0">
                <a:solidFill>
                  <a:srgbClr val="000000"/>
                </a:solidFill>
                <a:latin typeface="Calibri" panose="020F0502020204030204" pitchFamily="34" charset="0"/>
              </a:rPr>
              <a:t>Manual</a:t>
            </a:r>
            <a:r>
              <a:rPr lang="en-US" dirty="0">
                <a:solidFill>
                  <a:srgbClr val="000000"/>
                </a:solidFill>
                <a:latin typeface="Calibri" panose="020F0502020204030204" pitchFamily="34" charset="0"/>
              </a:rPr>
              <a:t>. </a:t>
            </a:r>
          </a:p>
          <a:p>
            <a:pPr marL="181117" indent="-181117">
              <a:buFont typeface="Arial" panose="020B0604020202020204" pitchFamily="34" charset="0"/>
              <a:buChar char="•"/>
            </a:pPr>
            <a:r>
              <a:rPr lang="en-US" dirty="0">
                <a:solidFill>
                  <a:srgbClr val="000000"/>
                </a:solidFill>
                <a:latin typeface="Calibri" panose="020F0502020204030204" pitchFamily="34" charset="0"/>
              </a:rPr>
              <a:t>Bring any materials you need for the activities. </a:t>
            </a:r>
          </a:p>
          <a:p>
            <a:pPr marL="181163" indent="-181163">
              <a:buFont typeface="Arial" panose="020B0604020202020204" pitchFamily="34" charset="0"/>
              <a:buChar char="•"/>
            </a:pPr>
            <a:r>
              <a:rPr lang="en-US" dirty="0">
                <a:solidFill>
                  <a:srgbClr val="000000"/>
                </a:solidFill>
                <a:latin typeface="Calibri" panose="020F0502020204030204" pitchFamily="34" charset="0"/>
              </a:rPr>
              <a:t>Bring any materials you need for the activities. </a:t>
            </a:r>
          </a:p>
          <a:p>
            <a:pPr marL="181163" indent="-181163">
              <a:buFont typeface="Arial" panose="020B0604020202020204" pitchFamily="34" charset="0"/>
              <a:buChar char="•"/>
              <a:defRPr/>
            </a:pPr>
            <a:r>
              <a:rPr lang="en-US" dirty="0">
                <a:solidFill>
                  <a:srgbClr val="000000"/>
                </a:solidFill>
                <a:latin typeface="Calibri" panose="020F0502020204030204" pitchFamily="34" charset="0"/>
              </a:rPr>
              <a:t>Review any videos or other electronic media used in this theme, if any, and plan the mechanics of how you will present them. Media for this theme are listed in the Materials and Handouts slide. Review the instructions for each media clip (e.g., to pause or stop at a particular time stamp). The videos can be played in different ways, including:</a:t>
            </a:r>
          </a:p>
          <a:p>
            <a:pPr marL="567645" lvl="2" indent="-181163">
              <a:buFont typeface="Wingdings" panose="05000000000000000000" pitchFamily="2" charset="2"/>
              <a:buChar char="Ø"/>
            </a:pPr>
            <a:r>
              <a:rPr lang="en-US" dirty="0">
                <a:solidFill>
                  <a:srgbClr val="000000"/>
                </a:solidFill>
                <a:latin typeface="Calibri" panose="020F0502020204030204" pitchFamily="34" charset="0"/>
              </a:rPr>
              <a:t>Play them from a flash drive or the computer’s hard drive using a media player app</a:t>
            </a:r>
          </a:p>
          <a:p>
            <a:pPr marL="567645" lvl="2" indent="-181163">
              <a:buFont typeface="Wingdings" panose="05000000000000000000" pitchFamily="2" charset="2"/>
              <a:buChar char="Ø"/>
            </a:pPr>
            <a:r>
              <a:rPr lang="en-US" dirty="0">
                <a:solidFill>
                  <a:srgbClr val="000000"/>
                </a:solidFill>
                <a:latin typeface="Calibri" panose="020F0502020204030204" pitchFamily="34" charset="0"/>
              </a:rPr>
              <a:t>Link to them from CapLEARN or the NTDC website.</a:t>
            </a:r>
          </a:p>
          <a:p>
            <a:pPr marL="181163" indent="-181163">
              <a:buFont typeface="Arial" panose="020B0604020202020204" pitchFamily="34" charset="0"/>
              <a:buChar char="•"/>
            </a:pPr>
            <a:r>
              <a:rPr lang="en-US" dirty="0">
                <a:solidFill>
                  <a:srgbClr val="000000"/>
                </a:solidFill>
                <a:latin typeface="Calibri" panose="020F0502020204030204" pitchFamily="34" charset="0"/>
              </a:rPr>
              <a:t>Practice playing the media for the theme. Ensure that you have the files and apps you need, that your links and connections work, and that you know when to pause or stop the media clip if appropriate.</a:t>
            </a:r>
          </a:p>
          <a:p>
            <a:pPr marL="181163" indent="-181163">
              <a:buFont typeface="Arial" panose="020B0604020202020204" pitchFamily="34" charset="0"/>
              <a:buChar char="•"/>
            </a:pPr>
            <a:r>
              <a:rPr lang="en-US" dirty="0">
                <a:solidFill>
                  <a:srgbClr val="000000"/>
                </a:solidFill>
                <a:latin typeface="Calibri" panose="020F0502020204030204" pitchFamily="34" charset="0"/>
              </a:rPr>
              <a:t>If training on a remote platform, make sure all participants have the link available to access the class and that you have all videos, PPT’s and handouts ready for use. </a:t>
            </a:r>
          </a:p>
          <a:p>
            <a:pPr marL="181163" indent="-181163">
              <a:buFont typeface="Arial" panose="020B0604020202020204" pitchFamily="34" charset="0"/>
              <a:buChar char="•"/>
            </a:pPr>
            <a:r>
              <a:rPr lang="en-US" dirty="0">
                <a:solidFill>
                  <a:srgbClr val="000000"/>
                </a:solidFill>
                <a:latin typeface="Calibri" panose="020F0502020204030204" pitchFamily="34" charset="0"/>
              </a:rPr>
              <a:t>If training in person, ensure that a room is available and set up, with the following: </a:t>
            </a:r>
          </a:p>
          <a:p>
            <a:pPr marL="688420" lvl="2" indent="-205317">
              <a:buFont typeface="Wingdings" panose="05000000000000000000" pitchFamily="2" charset="2"/>
              <a:buChar char="Ø"/>
            </a:pPr>
            <a:r>
              <a:rPr lang="en-US" dirty="0">
                <a:solidFill>
                  <a:schemeClr val="tx1"/>
                </a:solidFill>
                <a:latin typeface="Calibri" panose="020F0502020204030204" pitchFamily="34" charset="0"/>
              </a:rPr>
              <a:t>Enough tables and chairs for all participants</a:t>
            </a:r>
          </a:p>
          <a:p>
            <a:pPr marL="688420" lvl="2" indent="-205317">
              <a:buFont typeface="Wingdings" panose="05000000000000000000" pitchFamily="2" charset="2"/>
              <a:buChar char="Ø"/>
            </a:pPr>
            <a:r>
              <a:rPr lang="en-US" dirty="0">
                <a:solidFill>
                  <a:schemeClr val="tx1"/>
                </a:solidFill>
                <a:latin typeface="Calibri" panose="020F0502020204030204" pitchFamily="34" charset="0"/>
              </a:rPr>
              <a:t>Projector and screen (check that it works with the computer you will be using)</a:t>
            </a:r>
            <a:endParaRPr lang="en-US" dirty="0">
              <a:solidFill>
                <a:srgbClr val="000000"/>
              </a:solidFill>
              <a:latin typeface="Calibri" panose="020F0502020204030204" pitchFamily="34" charset="0"/>
            </a:endParaRPr>
          </a:p>
          <a:p>
            <a:pPr marL="181163" indent="-181163">
              <a:buFont typeface="Arial" panose="020B0604020202020204" pitchFamily="34" charset="0"/>
              <a:buChar char="•"/>
            </a:pPr>
            <a:r>
              <a:rPr lang="en-US" dirty="0">
                <a:latin typeface="Calibri" panose="020F0502020204030204" pitchFamily="34" charset="0"/>
              </a:rPr>
              <a:t>Classroom-based activities have been adapted so that they can be done on a remote platform. Adaptations will be marked as follows so that they can be easily spotted throughout the Facilitator Classroom Guide:  </a:t>
            </a:r>
            <a:r>
              <a:rPr lang="en-US" b="1" i="1" u="sng" dirty="0">
                <a:solidFill>
                  <a:srgbClr val="FF0000"/>
                </a:solidFill>
                <a:latin typeface="Calibri" panose="020F0502020204030204" pitchFamily="34" charset="0"/>
              </a:rPr>
              <a:t>Adaptation for Remote Platform</a:t>
            </a:r>
            <a:endParaRPr lang="en-US" dirty="0">
              <a:solidFill>
                <a:schemeClr val="tx1"/>
              </a:solidFill>
              <a:latin typeface="Calibri" panose="020F0502020204030204" pitchFamily="34" charset="0"/>
            </a:endParaRPr>
          </a:p>
          <a:p>
            <a:pPr marL="181163" indent="-181163">
              <a:buFont typeface="Arial" panose="020B0604020202020204" pitchFamily="34" charset="0"/>
              <a:buChar char="•"/>
            </a:pPr>
            <a:endParaRPr lang="en-US"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99A446FE-42FF-F741-A998-1A0F77FF89A3}"/>
              </a:ext>
            </a:extLst>
          </p:cNvPr>
          <p:cNvSpPr/>
          <p:nvPr/>
        </p:nvSpPr>
        <p:spPr>
          <a:xfrm>
            <a:off x="731521" y="700005"/>
            <a:ext cx="1857051" cy="374591"/>
          </a:xfrm>
          <a:prstGeom prst="rect">
            <a:avLst/>
          </a:prstGeom>
        </p:spPr>
        <p:txBody>
          <a:bodyPr wrap="none" lIns="96649" tIns="48324" rIns="96649" bIns="48324">
            <a:spAutoFit/>
          </a:bodyPr>
          <a:lstStyle/>
          <a:p>
            <a:r>
              <a:rPr lang="en-US" dirty="0">
                <a:solidFill>
                  <a:srgbClr val="183250"/>
                </a:solidFill>
                <a:latin typeface="Arial Rounded MT Bold" panose="020F0704030504030204" pitchFamily="34" charset="77"/>
              </a:rPr>
              <a:t>PREPARATION</a:t>
            </a:r>
          </a:p>
        </p:txBody>
      </p:sp>
      <p:sp>
        <p:nvSpPr>
          <p:cNvPr id="7" name="Slide Number Placeholder 6">
            <a:extLst>
              <a:ext uri="{FF2B5EF4-FFF2-40B4-BE49-F238E27FC236}">
                <a16:creationId xmlns:a16="http://schemas.microsoft.com/office/drawing/2014/main" id="{59D65E82-151F-3746-A46B-0F704E72CAF2}"/>
              </a:ext>
            </a:extLst>
          </p:cNvPr>
          <p:cNvSpPr>
            <a:spLocks noGrp="1"/>
          </p:cNvSpPr>
          <p:nvPr>
            <p:ph type="sldNum" sz="quarter" idx="5"/>
          </p:nvPr>
        </p:nvSpPr>
        <p:spPr>
          <a:xfrm>
            <a:off x="6828979" y="9119475"/>
            <a:ext cx="484529" cy="481726"/>
          </a:xfrm>
          <a:prstGeom prst="rect">
            <a:avLst/>
          </a:prstGeom>
        </p:spPr>
        <p:txBody>
          <a:bodyPr vert="horz" lIns="96649" tIns="48324" rIns="96649" bIns="48324" rtlCol="0" anchor="ctr" anchorCtr="0"/>
          <a:lstStyle>
            <a:lvl1pPr algn="ctr">
              <a:defRPr sz="1000">
                <a:solidFill>
                  <a:schemeClr val="bg1"/>
                </a:solidFill>
              </a:defRPr>
            </a:lvl1pPr>
          </a:lstStyle>
          <a:p>
            <a:fld id="{3B90169C-AFAA-4B3F-91CC-5EC03E22AE25}" type="slidenum">
              <a:rPr lang="en-US" smtClean="0"/>
              <a:pPr/>
              <a:t>2</a:t>
            </a:fld>
            <a:endParaRPr lang="en-US" dirty="0"/>
          </a:p>
        </p:txBody>
      </p:sp>
    </p:spTree>
    <p:extLst>
      <p:ext uri="{BB962C8B-B14F-4D97-AF65-F5344CB8AC3E}">
        <p14:creationId xmlns:p14="http://schemas.microsoft.com/office/powerpoint/2010/main" val="2477910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9"/>
            <a:ext cx="5852160" cy="4980622"/>
          </a:xfrm>
        </p:spPr>
        <p:txBody>
          <a:bodyPr/>
          <a:lstStyle/>
          <a:p>
            <a:pPr defTabSz="937884">
              <a:defRPr/>
            </a:pPr>
            <a:r>
              <a:rPr lang="en-US" b="1" dirty="0">
                <a:solidFill>
                  <a:srgbClr val="000000"/>
                </a:solidFill>
                <a:latin typeface="Calibri" panose="020F0502020204030204" pitchFamily="34" charset="0"/>
              </a:rPr>
              <a:t>PARAPHRASE</a:t>
            </a:r>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Children in foster care are often in survival mode with the hope that they will return home at the forefront of their thinking. Because they cannot fully acknowledge the loss they are experiencing, they cannot begin to grieve. They may exhibit behaviors that are intended to distance themselves from their foster/kinship family, or even antagonize them in the hope that they will be asked to leave and have nowhere to go but home. For example,</a:t>
            </a:r>
            <a:r>
              <a:rPr lang="en-US" dirty="0">
                <a:solidFill>
                  <a:srgbClr val="000000"/>
                </a:solidFill>
                <a:latin typeface="Calibri" panose="020F0502020204030204" pitchFamily="34" charset="0"/>
              </a:rPr>
              <a:t> the child may </a:t>
            </a:r>
            <a:r>
              <a:rPr lang="en-US" kern="1200" dirty="0">
                <a:solidFill>
                  <a:srgbClr val="000000"/>
                </a:solidFill>
                <a:effectLst/>
                <a:latin typeface="Calibri" panose="020F0502020204030204" pitchFamily="34" charset="0"/>
                <a:ea typeface="+mn-ea"/>
                <a:cs typeface="Arial" panose="020B0604020202020204" pitchFamily="34" charset="0"/>
              </a:rPr>
              <a:t>say things like, “I hate you”, “you are not my real parent”, “I wished I never moved into your home”.</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 </a:t>
            </a:r>
            <a:endParaRPr lang="en-US" dirty="0">
              <a:solidFill>
                <a:srgbClr val="000000"/>
              </a:solidFill>
              <a:latin typeface="Calibri" panose="020F0502020204030204" pitchFamily="34" charset="0"/>
            </a:endParaRP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 </a:t>
            </a:r>
            <a:endParaRPr lang="en-US" dirty="0">
              <a:solidFill>
                <a:srgbClr val="000000"/>
              </a:solidFill>
              <a:latin typeface="Calibri" panose="020F0502020204030204" pitchFamily="34" charset="0"/>
            </a:endParaRP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 </a:t>
            </a:r>
          </a:p>
        </p:txBody>
      </p:sp>
      <p:sp>
        <p:nvSpPr>
          <p:cNvPr id="4" name="Slide Number Placeholder 3"/>
          <p:cNvSpPr>
            <a:spLocks noGrp="1"/>
          </p:cNvSpPr>
          <p:nvPr>
            <p:ph type="sldNum" sz="quarter" idx="5"/>
          </p:nvPr>
        </p:nvSpPr>
        <p:spPr/>
        <p:txBody>
          <a:bodyPr/>
          <a:lstStyle/>
          <a:p>
            <a:fld id="{3B90169C-AFAA-4B3F-91CC-5EC03E22AE25}" type="slidenum">
              <a:rPr lang="en-US" smtClean="0"/>
              <a:pPr/>
              <a:t>20</a:t>
            </a:fld>
            <a:endParaRPr lang="en-US" dirty="0"/>
          </a:p>
        </p:txBody>
      </p:sp>
    </p:spTree>
    <p:extLst>
      <p:ext uri="{BB962C8B-B14F-4D97-AF65-F5344CB8AC3E}">
        <p14:creationId xmlns:p14="http://schemas.microsoft.com/office/powerpoint/2010/main" val="2222246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9"/>
            <a:ext cx="5852160" cy="4980622"/>
          </a:xfrm>
        </p:spPr>
        <p:txBody>
          <a:bodyPr/>
          <a:lstStyle/>
          <a:p>
            <a:pPr defTabSz="937884">
              <a:defRPr/>
            </a:pPr>
            <a:r>
              <a:rPr lang="en-US" b="1" dirty="0">
                <a:solidFill>
                  <a:srgbClr val="000000"/>
                </a:solidFill>
                <a:latin typeface="Calibri" panose="020F0502020204030204" pitchFamily="34" charset="0"/>
              </a:rPr>
              <a:t>PARAPHRASE</a:t>
            </a: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Once a decision is made for the child to move from foster care to adoption, the child must also face the reality that the hope of return to the parent(s) is dashed, adding to the child’s loss. This does not mean that the child will stop thinking or grieving the loss of the parent or family. The family will continue to be present psychologically for that child, even if not physically present. </a:t>
            </a:r>
          </a:p>
          <a:p>
            <a:endParaRPr lang="en-US" dirty="0">
              <a:solidFill>
                <a:srgbClr val="000000"/>
              </a:solidFill>
              <a:latin typeface="Calibri" panose="020F050202020403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If the parent is still alive, there is always the possibility that a reunion will take place in the future. This is especially true for older children who may plan to reunify once they are 18. Therefore, the loss is not final, and the hope remains. The child must be helped to recognize the loss and begin the grieving process. It may also be helpful to validate that it is ok for the child to love and care about many people in their lives. New relationships don’t mean that old relationships are, or were not, important. </a:t>
            </a:r>
          </a:p>
          <a:p>
            <a:r>
              <a:rPr lang="en-US" kern="1200" dirty="0">
                <a:solidFill>
                  <a:srgbClr val="000000"/>
                </a:solidFill>
                <a:effectLst/>
                <a:latin typeface="Calibri" panose="020F0502020204030204" pitchFamily="34" charset="0"/>
                <a:ea typeface="+mn-ea"/>
                <a:cs typeface="Arial" panose="020B0604020202020204" pitchFamily="34" charset="0"/>
              </a:rPr>
              <a:t> </a:t>
            </a:r>
            <a:endParaRPr lang="en-US" dirty="0">
              <a:solidFill>
                <a:srgbClr val="000000"/>
              </a:solidFill>
              <a:latin typeface="Calibri" panose="020F0502020204030204" pitchFamily="34" charset="0"/>
            </a:endParaRP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 </a:t>
            </a:r>
            <a:endParaRPr lang="en-US" dirty="0">
              <a:solidFill>
                <a:srgbClr val="000000"/>
              </a:solidFill>
              <a:latin typeface="Calibri" panose="020F0502020204030204" pitchFamily="34" charset="0"/>
            </a:endParaRP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 </a:t>
            </a:r>
          </a:p>
        </p:txBody>
      </p:sp>
      <p:sp>
        <p:nvSpPr>
          <p:cNvPr id="4" name="Slide Number Placeholder 3"/>
          <p:cNvSpPr>
            <a:spLocks noGrp="1"/>
          </p:cNvSpPr>
          <p:nvPr>
            <p:ph type="sldNum" sz="quarter" idx="5"/>
          </p:nvPr>
        </p:nvSpPr>
        <p:spPr/>
        <p:txBody>
          <a:bodyPr/>
          <a:lstStyle/>
          <a:p>
            <a:fld id="{3B90169C-AFAA-4B3F-91CC-5EC03E22AE25}" type="slidenum">
              <a:rPr lang="en-US" smtClean="0"/>
              <a:pPr/>
              <a:t>21</a:t>
            </a:fld>
            <a:endParaRPr lang="en-US" dirty="0"/>
          </a:p>
        </p:txBody>
      </p:sp>
    </p:spTree>
    <p:extLst>
      <p:ext uri="{BB962C8B-B14F-4D97-AF65-F5344CB8AC3E}">
        <p14:creationId xmlns:p14="http://schemas.microsoft.com/office/powerpoint/2010/main" val="3335286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359368"/>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FACILITATOR'S NOTE</a:t>
            </a:r>
          </a:p>
          <a:p>
            <a:r>
              <a:rPr lang="en-US" kern="1200" dirty="0">
                <a:solidFill>
                  <a:srgbClr val="000000"/>
                </a:solidFill>
                <a:effectLst/>
                <a:latin typeface="Calibri" panose="020F0502020204030204" pitchFamily="34" charset="0"/>
                <a:ea typeface="+mn-ea"/>
                <a:cs typeface="Arial" panose="020B0604020202020204" pitchFamily="34" charset="0"/>
              </a:rPr>
              <a:t>In this activity you will engage participants in a guided imagery regarding loss. You will present the next four slides, giving participants time to write their responses after each slide, and then facilitate a discussion. </a:t>
            </a:r>
          </a:p>
          <a:p>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489">
              <a:defRPr/>
            </a:pPr>
            <a:r>
              <a:rPr lang="en-US" b="1" kern="1200" dirty="0">
                <a:solidFill>
                  <a:srgbClr val="000000"/>
                </a:solidFill>
                <a:effectLst/>
                <a:latin typeface="Calibri" panose="020F0502020204030204" pitchFamily="34" charset="0"/>
                <a:ea typeface="+mn-ea"/>
                <a:cs typeface="Arial" panose="020B0604020202020204" pitchFamily="34" charset="0"/>
              </a:rPr>
              <a:t>SAY</a:t>
            </a:r>
          </a:p>
          <a:p>
            <a:r>
              <a:rPr lang="en-US" kern="1200" dirty="0">
                <a:solidFill>
                  <a:srgbClr val="000000"/>
                </a:solidFill>
                <a:effectLst/>
                <a:latin typeface="Calibri" panose="020F0502020204030204" pitchFamily="34" charset="0"/>
                <a:ea typeface="+mn-ea"/>
                <a:cs typeface="Arial" panose="020B0604020202020204" pitchFamily="34" charset="0"/>
              </a:rPr>
              <a:t>Now, let’s give you the opportunity to imagine what it is like for a child to sustain such profound losses.</a:t>
            </a:r>
            <a:r>
              <a:rPr lang="en-US" dirty="0">
                <a:solidFill>
                  <a:srgbClr val="000000"/>
                </a:solidFill>
                <a:latin typeface="Calibri" panose="020F0502020204030204" pitchFamily="34" charset="0"/>
              </a:rPr>
              <a:t> </a:t>
            </a:r>
            <a:r>
              <a:rPr lang="en-US" kern="1200" dirty="0">
                <a:solidFill>
                  <a:srgbClr val="000000"/>
                </a:solidFill>
                <a:effectLst/>
                <a:latin typeface="Calibri" panose="020F0502020204030204" pitchFamily="34" charset="0"/>
                <a:ea typeface="+mn-ea"/>
                <a:cs typeface="Arial" panose="020B0604020202020204" pitchFamily="34" charset="0"/>
              </a:rPr>
              <a:t>Before we start, take out a blank page, and be ready to write.</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dirty="0">
                <a:latin typeface="Calibri" panose="020F0502020204030204" pitchFamily="34" charset="0"/>
              </a:rPr>
              <a:t> </a:t>
            </a:r>
            <a:r>
              <a:rPr lang="en-US" b="1" i="1" u="sng" dirty="0">
                <a:solidFill>
                  <a:srgbClr val="FF0000"/>
                </a:solidFill>
                <a:latin typeface="Calibri" panose="020F0502020204030204" pitchFamily="34" charset="0"/>
              </a:rPr>
              <a:t>Adaptation for Remote Platform: </a:t>
            </a:r>
            <a:r>
              <a:rPr lang="en-US" dirty="0">
                <a:latin typeface="Calibri" panose="020F0502020204030204" pitchFamily="34" charset="0"/>
              </a:rPr>
              <a:t>This activity can easily be done via remote platform as it is written.  After the activity has been completed and discussion begins, stop sharing the PPT, so that the class can see each other in gallery view.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FACILITATOR'S NOTE</a:t>
            </a:r>
          </a:p>
          <a:p>
            <a:r>
              <a:rPr lang="en-US" kern="1200" dirty="0">
                <a:solidFill>
                  <a:srgbClr val="000000"/>
                </a:solidFill>
                <a:effectLst/>
                <a:latin typeface="Calibri" panose="020F0502020204030204" pitchFamily="34" charset="0"/>
                <a:ea typeface="+mn-ea"/>
                <a:cs typeface="Arial" panose="020B0604020202020204" pitchFamily="34" charset="0"/>
              </a:rPr>
              <a:t>It is possible that some participants will refuse to complete the activity and will not follow the last step of removing three more items or people from their list. If this occurs, use it as part of your discussion at the end of the exercise, illustrating how difficult it is for children who have no say in who </a:t>
            </a:r>
            <a:r>
              <a:rPr lang="en-US" dirty="0">
                <a:solidFill>
                  <a:srgbClr val="000000"/>
                </a:solidFill>
                <a:latin typeface="Calibri" panose="020F0502020204030204" pitchFamily="34" charset="0"/>
              </a:rPr>
              <a:t>in</a:t>
            </a:r>
            <a:r>
              <a:rPr lang="en-US" kern="1200" dirty="0">
                <a:solidFill>
                  <a:srgbClr val="000000"/>
                </a:solidFill>
                <a:effectLst/>
                <a:latin typeface="Calibri" panose="020F0502020204030204" pitchFamily="34" charset="0"/>
                <a:ea typeface="+mn-ea"/>
                <a:cs typeface="Arial" panose="020B0604020202020204" pitchFamily="34" charset="0"/>
              </a:rPr>
              <a:t> what they take or leave behind each time they are moved. Explore their feelings about refusing to complete the exercise</a:t>
            </a:r>
            <a:r>
              <a:rPr lang="en-US" dirty="0">
                <a:solidFill>
                  <a:srgbClr val="000000"/>
                </a:solidFill>
                <a:latin typeface="Calibri" panose="020F0502020204030204" pitchFamily="34" charset="0"/>
              </a:rPr>
              <a:t> </a:t>
            </a:r>
            <a:r>
              <a:rPr lang="en-US" kern="1200" dirty="0">
                <a:solidFill>
                  <a:srgbClr val="000000"/>
                </a:solidFill>
                <a:effectLst/>
                <a:latin typeface="Calibri" panose="020F0502020204030204" pitchFamily="34" charset="0"/>
                <a:ea typeface="+mn-ea"/>
                <a:cs typeface="Arial" panose="020B0604020202020204" pitchFamily="34" charset="0"/>
              </a:rPr>
              <a:t>and ask how they think a child feels when they have no choice to refuse to move and leave so much behind.</a:t>
            </a:r>
            <a:endParaRPr lang="en-US" b="1" kern="1200" dirty="0">
              <a:solidFill>
                <a:srgbClr val="000000"/>
              </a:solidFill>
              <a:effectLst/>
              <a:latin typeface="Calibri" panose="020F0502020204030204" pitchFamily="34" charset="0"/>
              <a:ea typeface="+mn-ea"/>
              <a:cs typeface="Arial" panose="020B0604020202020204" pitchFamily="34" charset="0"/>
            </a:endParaRPr>
          </a:p>
          <a:p>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22</a:t>
            </a:fld>
            <a:endParaRPr lang="en-US" dirty="0"/>
          </a:p>
        </p:txBody>
      </p:sp>
    </p:spTree>
    <p:extLst>
      <p:ext uri="{BB962C8B-B14F-4D97-AF65-F5344CB8AC3E}">
        <p14:creationId xmlns:p14="http://schemas.microsoft.com/office/powerpoint/2010/main" val="3925281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SAY</a:t>
            </a:r>
          </a:p>
          <a:p>
            <a:r>
              <a:rPr lang="en-US" dirty="0">
                <a:solidFill>
                  <a:srgbClr val="000000"/>
                </a:solidFill>
                <a:latin typeface="Calibri" panose="020F0502020204030204" pitchFamily="34" charset="0"/>
              </a:rPr>
              <a:t>Imagine you are moving away and that you will never return. The moving truck is outside. </a:t>
            </a:r>
            <a:r>
              <a:rPr lang="en-US" kern="1200" dirty="0">
                <a:solidFill>
                  <a:srgbClr val="000000"/>
                </a:solidFill>
                <a:effectLst/>
                <a:latin typeface="Calibri" panose="020F0502020204030204" pitchFamily="34" charset="0"/>
                <a:ea typeface="+mn-ea"/>
                <a:cs typeface="Arial" panose="020B0604020202020204" pitchFamily="34" charset="0"/>
              </a:rPr>
              <a:t>You only have a few minutes to pack ten singular items or people to take with you.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Make a list of the ten singular things or people you will take with you. You have about 2 minutes to make the list.</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endParaRPr lang="en-US" kern="1200" dirty="0">
              <a:solidFill>
                <a:srgbClr val="000000"/>
              </a:solidFill>
              <a:effectLst/>
              <a:latin typeface="Calibri" panose="020F0502020204030204" pitchFamily="34" charset="0"/>
              <a:ea typeface="+mn-ea"/>
              <a:cs typeface="Arial" panose="020B0604020202020204" pitchFamily="34" charset="0"/>
            </a:endParaRPr>
          </a:p>
          <a:p>
            <a:pPr marL="181216"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At 2 minutes, go to the next slide.</a:t>
            </a:r>
          </a:p>
        </p:txBody>
      </p:sp>
      <p:sp>
        <p:nvSpPr>
          <p:cNvPr id="4" name="Slide Number Placeholder 3"/>
          <p:cNvSpPr>
            <a:spLocks noGrp="1"/>
          </p:cNvSpPr>
          <p:nvPr>
            <p:ph type="sldNum" sz="quarter" idx="5"/>
          </p:nvPr>
        </p:nvSpPr>
        <p:spPr/>
        <p:txBody>
          <a:bodyPr/>
          <a:lstStyle/>
          <a:p>
            <a:fld id="{3B90169C-AFAA-4B3F-91CC-5EC03E22AE25}" type="slidenum">
              <a:rPr lang="en-US" smtClean="0"/>
              <a:pPr/>
              <a:t>23</a:t>
            </a:fld>
            <a:endParaRPr lang="en-US" dirty="0"/>
          </a:p>
        </p:txBody>
      </p:sp>
    </p:spTree>
    <p:extLst>
      <p:ext uri="{BB962C8B-B14F-4D97-AF65-F5344CB8AC3E}">
        <p14:creationId xmlns:p14="http://schemas.microsoft.com/office/powerpoint/2010/main" val="3764915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SAY</a:t>
            </a:r>
          </a:p>
          <a:p>
            <a:pPr defTabSz="966489">
              <a:defRPr/>
            </a:pPr>
            <a:r>
              <a:rPr lang="en-US" kern="1200" dirty="0">
                <a:solidFill>
                  <a:srgbClr val="000000"/>
                </a:solidFill>
                <a:effectLst/>
                <a:latin typeface="Calibri" panose="020F0502020204030204" pitchFamily="34" charset="0"/>
                <a:ea typeface="+mn-ea"/>
                <a:cs typeface="Arial" panose="020B0604020202020204" pitchFamily="34" charset="0"/>
              </a:rPr>
              <a:t>Now you find out that the truck is smaller than you thought. You can only take five items or people. Remove five items or people from your list. You will have about 1 minute.</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endParaRPr lang="en-US" kern="1200" dirty="0">
              <a:solidFill>
                <a:srgbClr val="000000"/>
              </a:solidFill>
              <a:effectLst/>
              <a:latin typeface="Calibri" panose="020F0502020204030204" pitchFamily="34" charset="0"/>
              <a:ea typeface="+mn-ea"/>
              <a:cs typeface="Arial" panose="020B0604020202020204" pitchFamily="34" charset="0"/>
            </a:endParaRPr>
          </a:p>
          <a:p>
            <a:pPr marL="181216"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At 1 minute, go to the next slide.</a:t>
            </a:r>
          </a:p>
        </p:txBody>
      </p:sp>
      <p:sp>
        <p:nvSpPr>
          <p:cNvPr id="4" name="Slide Number Placeholder 3"/>
          <p:cNvSpPr>
            <a:spLocks noGrp="1"/>
          </p:cNvSpPr>
          <p:nvPr>
            <p:ph type="sldNum" sz="quarter" idx="5"/>
          </p:nvPr>
        </p:nvSpPr>
        <p:spPr/>
        <p:txBody>
          <a:bodyPr/>
          <a:lstStyle/>
          <a:p>
            <a:fld id="{3B90169C-AFAA-4B3F-91CC-5EC03E22AE25}" type="slidenum">
              <a:rPr lang="en-US" smtClean="0"/>
              <a:pPr/>
              <a:t>24</a:t>
            </a:fld>
            <a:endParaRPr lang="en-US" dirty="0"/>
          </a:p>
        </p:txBody>
      </p:sp>
    </p:spTree>
    <p:extLst>
      <p:ext uri="{BB962C8B-B14F-4D97-AF65-F5344CB8AC3E}">
        <p14:creationId xmlns:p14="http://schemas.microsoft.com/office/powerpoint/2010/main" val="4026979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SAY</a:t>
            </a:r>
          </a:p>
          <a:p>
            <a:pPr defTabSz="966489">
              <a:defRPr/>
            </a:pPr>
            <a:r>
              <a:rPr lang="en-US" kern="1200" dirty="0">
                <a:solidFill>
                  <a:srgbClr val="000000"/>
                </a:solidFill>
                <a:effectLst/>
                <a:latin typeface="Calibri" panose="020F0502020204030204" pitchFamily="34" charset="0"/>
                <a:ea typeface="+mn-ea"/>
                <a:cs typeface="Arial" panose="020B0604020202020204" pitchFamily="34" charset="0"/>
              </a:rPr>
              <a:t>Now you find out that the truck is even smaller than you thought. You can only take two items or people. Remove three more items or people from your list. You will have about 1 minute.</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endParaRPr lang="en-US" kern="1200" dirty="0">
              <a:solidFill>
                <a:srgbClr val="000000"/>
              </a:solidFill>
              <a:effectLst/>
              <a:latin typeface="Calibri" panose="020F0502020204030204" pitchFamily="34" charset="0"/>
              <a:ea typeface="+mn-ea"/>
              <a:cs typeface="Arial" panose="020B0604020202020204" pitchFamily="34" charset="0"/>
            </a:endParaRPr>
          </a:p>
          <a:p>
            <a:pPr marL="181216"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At 1 minute, go to the next slide.</a:t>
            </a:r>
          </a:p>
        </p:txBody>
      </p:sp>
      <p:sp>
        <p:nvSpPr>
          <p:cNvPr id="4" name="Slide Number Placeholder 3"/>
          <p:cNvSpPr>
            <a:spLocks noGrp="1"/>
          </p:cNvSpPr>
          <p:nvPr>
            <p:ph type="sldNum" sz="quarter" idx="5"/>
          </p:nvPr>
        </p:nvSpPr>
        <p:spPr/>
        <p:txBody>
          <a:bodyPr/>
          <a:lstStyle/>
          <a:p>
            <a:fld id="{3B90169C-AFAA-4B3F-91CC-5EC03E22AE25}" type="slidenum">
              <a:rPr lang="en-US" smtClean="0"/>
              <a:pPr/>
              <a:t>25</a:t>
            </a:fld>
            <a:endParaRPr lang="en-US" dirty="0"/>
          </a:p>
        </p:txBody>
      </p:sp>
    </p:spTree>
    <p:extLst>
      <p:ext uri="{BB962C8B-B14F-4D97-AF65-F5344CB8AC3E}">
        <p14:creationId xmlns:p14="http://schemas.microsoft.com/office/powerpoint/2010/main" val="4071838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9"/>
            <a:ext cx="6019502" cy="4642219"/>
          </a:xfrm>
        </p:spPr>
        <p:txBody>
          <a:bodyPr/>
          <a:lstStyle/>
          <a:p>
            <a:r>
              <a:rPr lang="en-US" b="1" dirty="0">
                <a:solidFill>
                  <a:srgbClr val="000000"/>
                </a:solidFill>
                <a:latin typeface="+mn-lt"/>
              </a:rPr>
              <a:t>SAY</a:t>
            </a:r>
          </a:p>
          <a:p>
            <a:pPr defTabSz="966489">
              <a:defRPr/>
            </a:pPr>
            <a:r>
              <a:rPr lang="en-US" kern="1200" dirty="0">
                <a:solidFill>
                  <a:srgbClr val="000000"/>
                </a:solidFill>
                <a:effectLst/>
                <a:latin typeface="+mn-lt"/>
                <a:ea typeface="+mn-ea"/>
                <a:cs typeface="Arial" panose="020B0604020202020204" pitchFamily="34" charset="0"/>
              </a:rPr>
              <a:t>You have just learned that the truck will now take you to a community that is not of your race or culture, and you will be living with people you do not know anything about. </a:t>
            </a:r>
          </a:p>
          <a:p>
            <a:pPr defTabSz="966489">
              <a:defRPr/>
            </a:pPr>
            <a:endParaRPr lang="en-US" b="1" kern="1200" dirty="0">
              <a:solidFill>
                <a:srgbClr val="000000"/>
              </a:solidFill>
              <a:effectLst/>
              <a:latin typeface="+mn-lt"/>
              <a:ea typeface="+mn-ea"/>
              <a:cs typeface="Arial" panose="020B0604020202020204" pitchFamily="34" charset="0"/>
            </a:endParaRPr>
          </a:p>
          <a:p>
            <a:pPr defTabSz="966489">
              <a:defRPr/>
            </a:pPr>
            <a:r>
              <a:rPr lang="en-US" b="1" kern="1200" dirty="0">
                <a:solidFill>
                  <a:srgbClr val="000000"/>
                </a:solidFill>
                <a:effectLst/>
                <a:latin typeface="+mn-lt"/>
                <a:ea typeface="+mn-ea"/>
                <a:cs typeface="Arial" panose="020B0604020202020204" pitchFamily="34" charset="0"/>
              </a:rPr>
              <a:t>DO</a:t>
            </a:r>
          </a:p>
          <a:p>
            <a:pPr marL="175853" indent="-175853" defTabSz="966489">
              <a:buFont typeface="Arial" panose="020B0604020202020204" pitchFamily="34" charset="0"/>
              <a:buChar char="•"/>
              <a:defRPr/>
            </a:pPr>
            <a:r>
              <a:rPr lang="en-US" kern="1200" dirty="0">
                <a:solidFill>
                  <a:srgbClr val="000000"/>
                </a:solidFill>
                <a:effectLst/>
                <a:latin typeface="+mn-lt"/>
                <a:ea typeface="+mn-ea"/>
                <a:cs typeface="Arial" panose="020B0604020202020204" pitchFamily="34" charset="0"/>
              </a:rPr>
              <a:t>Facilitate a discussion around the following questions:</a:t>
            </a:r>
          </a:p>
          <a:p>
            <a:pPr marL="374514" lvl="1" indent="-181216" defTabSz="966489">
              <a:buFont typeface="Wingdings" panose="05000000000000000000" pitchFamily="2" charset="2"/>
              <a:buChar char="Ø"/>
              <a:defRPr/>
            </a:pPr>
            <a:r>
              <a:rPr lang="en-US" kern="1200" dirty="0">
                <a:solidFill>
                  <a:srgbClr val="000000"/>
                </a:solidFill>
                <a:latin typeface="+mn-lt"/>
                <a:ea typeface="+mn-ea"/>
                <a:cs typeface="Arial" panose="020B0604020202020204" pitchFamily="34" charset="0"/>
              </a:rPr>
              <a:t>How did you feel when you had to start removing things from the truck?</a:t>
            </a:r>
          </a:p>
          <a:p>
            <a:pPr marL="374514" lvl="1" indent="-181216">
              <a:buFont typeface="Wingdings" panose="05000000000000000000" pitchFamily="2" charset="2"/>
              <a:buChar char="Ø"/>
            </a:pPr>
            <a:r>
              <a:rPr lang="en-US" kern="1200" dirty="0">
                <a:solidFill>
                  <a:srgbClr val="000000"/>
                </a:solidFill>
                <a:effectLst/>
                <a:latin typeface="+mn-lt"/>
                <a:ea typeface="+mn-ea"/>
                <a:cs typeface="Arial" panose="020B0604020202020204" pitchFamily="34" charset="0"/>
              </a:rPr>
              <a:t>Who or what did you not want to let go of? Why?</a:t>
            </a:r>
          </a:p>
          <a:p>
            <a:pPr marL="374514" lvl="1" indent="-181216">
              <a:buFont typeface="Wingdings" panose="05000000000000000000" pitchFamily="2" charset="2"/>
              <a:buChar char="Ø"/>
            </a:pPr>
            <a:r>
              <a:rPr lang="en-US" kern="1200" dirty="0">
                <a:solidFill>
                  <a:srgbClr val="000000"/>
                </a:solidFill>
                <a:effectLst/>
                <a:latin typeface="+mn-lt"/>
                <a:ea typeface="+mn-ea"/>
                <a:cs typeface="Arial" panose="020B0604020202020204" pitchFamily="34" charset="0"/>
              </a:rPr>
              <a:t>Who or what did you keep at the end? Why?</a:t>
            </a:r>
          </a:p>
          <a:p>
            <a:pPr marL="374514" lvl="1" indent="-181216">
              <a:buFont typeface="Wingdings" panose="05000000000000000000" pitchFamily="2" charset="2"/>
              <a:buChar char="Ø"/>
            </a:pPr>
            <a:r>
              <a:rPr lang="en-US" kern="1200" dirty="0">
                <a:solidFill>
                  <a:srgbClr val="000000"/>
                </a:solidFill>
                <a:effectLst/>
                <a:latin typeface="+mn-lt"/>
                <a:ea typeface="+mn-ea"/>
                <a:cs typeface="Arial" panose="020B0604020202020204" pitchFamily="34" charset="0"/>
              </a:rPr>
              <a:t>What did you learn that would help you understand the loss, grief, and separation experienced by children impacted by foster care, adoption, or guardianship?</a:t>
            </a:r>
            <a:endParaRPr lang="en-US" b="1" kern="1200" dirty="0">
              <a:solidFill>
                <a:srgbClr val="000000"/>
              </a:solidFill>
              <a:effectLst/>
              <a:latin typeface="+mn-lt"/>
              <a:ea typeface="+mn-ea"/>
              <a:cs typeface="Arial" panose="020B0604020202020204" pitchFamily="34" charset="0"/>
            </a:endParaRPr>
          </a:p>
          <a:p>
            <a:endParaRPr lang="en-US" b="1"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SAY</a:t>
            </a:r>
          </a:p>
          <a:p>
            <a:r>
              <a:rPr lang="en-US" dirty="0">
                <a:solidFill>
                  <a:srgbClr val="000000"/>
                </a:solidFill>
                <a:latin typeface="+mn-lt"/>
              </a:rPr>
              <a:t>For many of you, </a:t>
            </a:r>
            <a:r>
              <a:rPr lang="en-US" b="0" kern="1200" dirty="0">
                <a:solidFill>
                  <a:srgbClr val="000000"/>
                </a:solidFill>
                <a:effectLst/>
                <a:latin typeface="+mn-lt"/>
                <a:ea typeface="+mn-ea"/>
                <a:cs typeface="Arial" panose="020B0604020202020204" pitchFamily="34" charset="0"/>
              </a:rPr>
              <a:t>you kept a person - a father, mother, spouse, son, or daughter. That is what children lose when they move into foster care or adoption. It is important to remember that children in these situations are not able to choose parents, family members or pets- they lose what may be most important to them. </a:t>
            </a:r>
          </a:p>
          <a:p>
            <a:endParaRPr lang="en-US" b="0" kern="1200" dirty="0">
              <a:solidFill>
                <a:srgbClr val="000000"/>
              </a:solidFill>
              <a:effectLst/>
              <a:latin typeface="+mn-lt"/>
              <a:ea typeface="+mn-ea"/>
              <a:cs typeface="Arial" panose="020B0604020202020204" pitchFamily="34" charset="0"/>
            </a:endParaRPr>
          </a:p>
          <a:p>
            <a:r>
              <a:rPr lang="en-US" dirty="0">
                <a:latin typeface="+mn-lt"/>
              </a:rPr>
              <a:t>As human beings, we all experience loss and grief.  It is likely that you will be emotionally touched by the many losses of children that you may foster or adopt. It is not unusual for the child’s losses to bring up some of your own issues with loss and grief. You will need to have good </a:t>
            </a:r>
            <a:r>
              <a:rPr lang="en-US" b="1" dirty="0">
                <a:latin typeface="+mn-lt"/>
              </a:rPr>
              <a:t>self-awareness</a:t>
            </a:r>
            <a:r>
              <a:rPr lang="en-US" dirty="0">
                <a:latin typeface="+mn-lt"/>
              </a:rPr>
              <a:t> (characteristic) regarding the impact that these losses may have on you so you can be sure it does not strongly interfere with your ability to respond to the child’s needs. Your own self-care will be important.</a:t>
            </a:r>
          </a:p>
          <a:p>
            <a:pPr marL="374514" lvl="1" indent="-181216">
              <a:buFont typeface="Arial" panose="020B0604020202020204" pitchFamily="34" charset="0"/>
              <a:buChar char="•"/>
            </a:pPr>
            <a:endParaRPr lang="en-US"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26</a:t>
            </a:fld>
            <a:endParaRPr lang="en-US" dirty="0"/>
          </a:p>
        </p:txBody>
      </p:sp>
    </p:spTree>
    <p:extLst>
      <p:ext uri="{BB962C8B-B14F-4D97-AF65-F5344CB8AC3E}">
        <p14:creationId xmlns:p14="http://schemas.microsoft.com/office/powerpoint/2010/main" val="3948136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9"/>
            <a:ext cx="5852160" cy="4602869"/>
          </a:xfrm>
        </p:spPr>
        <p:txBody>
          <a:bodyPr/>
          <a:lstStyle/>
          <a:p>
            <a:pPr defTabSz="966489">
              <a:defRPr/>
            </a:pPr>
            <a:r>
              <a:rPr lang="en-US" b="1" dirty="0">
                <a:solidFill>
                  <a:srgbClr val="000000"/>
                </a:solidFill>
                <a:latin typeface="Calibri" panose="020F0502020204030204" pitchFamily="34" charset="0"/>
              </a:rPr>
              <a:t>FACILITATOR'S NOTE</a:t>
            </a:r>
            <a:br>
              <a:rPr lang="en-US" b="1" dirty="0">
                <a:solidFill>
                  <a:srgbClr val="000000"/>
                </a:solidFill>
                <a:latin typeface="Calibri" panose="020F0502020204030204" pitchFamily="34" charset="0"/>
              </a:rPr>
            </a:br>
            <a:r>
              <a:rPr lang="en-US" b="0" dirty="0">
                <a:solidFill>
                  <a:srgbClr val="000000"/>
                </a:solidFill>
                <a:latin typeface="Calibri" panose="020F0502020204030204" pitchFamily="34" charset="0"/>
              </a:rPr>
              <a:t>This is a full-group flipchart activity. Facilitate a discussion where participants call out children’s losses while you write them on a flipchart</a:t>
            </a:r>
            <a:r>
              <a:rPr lang="en-US" dirty="0">
                <a:solidFill>
                  <a:srgbClr val="000000"/>
                </a:solidFill>
                <a:latin typeface="Calibri" panose="020F0502020204030204" pitchFamily="34" charset="0"/>
              </a:rPr>
              <a:t>.</a:t>
            </a:r>
          </a:p>
          <a:p>
            <a:pPr defTabSz="966489">
              <a:defRPr/>
            </a:pPr>
            <a:endParaRPr lang="en-US" dirty="0">
              <a:solidFill>
                <a:srgbClr val="000000"/>
              </a:solidFill>
              <a:latin typeface="Calibri" panose="020F0502020204030204" pitchFamily="34" charset="0"/>
            </a:endParaRPr>
          </a:p>
          <a:p>
            <a:pPr defTabSz="966489">
              <a:defRPr/>
            </a:pPr>
            <a:r>
              <a:rPr lang="en-US" dirty="0">
                <a:latin typeface="Calibri" panose="020F0502020204030204" pitchFamily="34" charset="0"/>
              </a:rPr>
              <a:t> </a:t>
            </a:r>
            <a:r>
              <a:rPr lang="en-US" b="1" i="1" u="sng" dirty="0">
                <a:solidFill>
                  <a:srgbClr val="FF0000"/>
                </a:solidFill>
                <a:latin typeface="Calibri" panose="020F0502020204030204" pitchFamily="34" charset="0"/>
              </a:rPr>
              <a:t>Adaptation for Remote Platform</a:t>
            </a:r>
            <a:r>
              <a:rPr lang="en-US" i="1" dirty="0">
                <a:latin typeface="Calibri" panose="020F0502020204030204" pitchFamily="34" charset="0"/>
              </a:rPr>
              <a:t>:  </a:t>
            </a:r>
            <a:r>
              <a:rPr lang="en-US" dirty="0">
                <a:solidFill>
                  <a:srgbClr val="000000"/>
                </a:solidFill>
                <a:latin typeface="Calibri" panose="020F0502020204030204" pitchFamily="34" charset="0"/>
                <a:cs typeface="+mn-cs"/>
              </a:rPr>
              <a:t>Instead of a flipchart you can either add a new blank slide and use Zoom annotate feature (text) to reflect participant responses OR you can use the white board feature.  If not using Zoom, you can use Jamboard like a whiteboard. You need a Google account to access Jamboard. (Sign into your google account and then do a search for Jamboard.) </a:t>
            </a:r>
            <a:endParaRPr lang="en-US" kern="1200" dirty="0">
              <a:solidFill>
                <a:srgbClr val="000000"/>
              </a:solidFill>
              <a:effectLst/>
              <a:latin typeface="Calibri" panose="020F0502020204030204" pitchFamily="34" charset="0"/>
              <a:ea typeface="+mn-ea"/>
              <a:cs typeface="+mn-cs"/>
            </a:endParaRPr>
          </a:p>
          <a:p>
            <a:pPr defTabSz="966489">
              <a:defRPr/>
            </a:pPr>
            <a:endParaRPr lang="en-US" b="0" dirty="0">
              <a:solidFill>
                <a:srgbClr val="000000"/>
              </a:solidFill>
              <a:latin typeface="Calibri" panose="020F0502020204030204" pitchFamily="34" charset="0"/>
            </a:endParaRPr>
          </a:p>
          <a:p>
            <a:r>
              <a:rPr lang="en-US" b="0" dirty="0">
                <a:solidFill>
                  <a:srgbClr val="000000"/>
                </a:solidFill>
                <a:latin typeface="Calibri" panose="020F0502020204030204" pitchFamily="34" charset="0"/>
              </a:rPr>
              <a:t>Allow 10 minutes for the entire activity.</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SAY</a:t>
            </a:r>
          </a:p>
          <a:p>
            <a:r>
              <a:rPr lang="en-US" dirty="0">
                <a:solidFill>
                  <a:srgbClr val="000000"/>
                </a:solidFill>
                <a:latin typeface="Calibri" panose="020F0502020204030204" pitchFamily="34" charset="0"/>
              </a:rPr>
              <a:t>Now l</a:t>
            </a:r>
            <a:r>
              <a:rPr lang="en-US" kern="1200" dirty="0">
                <a:solidFill>
                  <a:srgbClr val="000000"/>
                </a:solidFill>
                <a:effectLst/>
                <a:latin typeface="Calibri" panose="020F0502020204030204" pitchFamily="34" charset="0"/>
                <a:ea typeface="+mn-ea"/>
                <a:cs typeface="Arial" panose="020B0604020202020204" pitchFamily="34" charset="0"/>
              </a:rPr>
              <a:t>et’s </a:t>
            </a:r>
            <a:r>
              <a:rPr lang="en-US" dirty="0">
                <a:solidFill>
                  <a:srgbClr val="000000"/>
                </a:solidFill>
                <a:latin typeface="Calibri" panose="020F0502020204030204" pitchFamily="34" charset="0"/>
              </a:rPr>
              <a:t>think about</a:t>
            </a:r>
            <a:r>
              <a:rPr lang="en-US" kern="1200" dirty="0">
                <a:solidFill>
                  <a:srgbClr val="000000"/>
                </a:solidFill>
                <a:effectLst/>
                <a:latin typeface="Calibri" panose="020F0502020204030204" pitchFamily="34" charset="0"/>
                <a:ea typeface="+mn-ea"/>
                <a:cs typeface="Arial" panose="020B0604020202020204" pitchFamily="34" charset="0"/>
              </a:rPr>
              <a:t> the losses for the child </a:t>
            </a:r>
            <a:r>
              <a:rPr lang="en-US" dirty="0">
                <a:solidFill>
                  <a:srgbClr val="000000"/>
                </a:solidFill>
                <a:latin typeface="Calibri" panose="020F0502020204030204" pitchFamily="34" charset="0"/>
              </a:rPr>
              <a:t>who has been adopted or who is in foster or kinship care</a:t>
            </a:r>
            <a:r>
              <a:rPr lang="en-US" kern="1200" dirty="0">
                <a:solidFill>
                  <a:srgbClr val="000000"/>
                </a:solidFill>
                <a:effectLst/>
                <a:latin typeface="Calibri" panose="020F0502020204030204" pitchFamily="34" charset="0"/>
                <a:ea typeface="+mn-ea"/>
                <a:cs typeface="Arial" panose="020B0604020202020204" pitchFamily="34" charset="0"/>
              </a:rPr>
              <a:t> </a:t>
            </a:r>
            <a:r>
              <a:rPr lang="en-US" dirty="0">
                <a:solidFill>
                  <a:srgbClr val="000000"/>
                </a:solidFill>
                <a:latin typeface="Calibri" panose="020F0502020204030204" pitchFamily="34" charset="0"/>
              </a:rPr>
              <a:t>that may</a:t>
            </a:r>
            <a:r>
              <a:rPr lang="en-US" kern="1200" dirty="0">
                <a:solidFill>
                  <a:srgbClr val="000000"/>
                </a:solidFill>
                <a:effectLst/>
                <a:latin typeface="Calibri" panose="020F0502020204030204" pitchFamily="34" charset="0"/>
                <a:ea typeface="+mn-ea"/>
                <a:cs typeface="Arial" panose="020B0604020202020204" pitchFamily="34" charset="0"/>
              </a:rPr>
              <a:t> impact the child’s sense of security, belonging, and emotions.</a:t>
            </a:r>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DO</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81216" indent="-181216">
              <a:buFont typeface="Arial" panose="020B0604020202020204" pitchFamily="34" charset="0"/>
              <a:buChar char="•"/>
              <a:defRP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Ask the group to call out </a:t>
            </a:r>
            <a:r>
              <a:rPr lang="en-US" b="0" dirty="0">
                <a:solidFill>
                  <a:srgbClr val="000000"/>
                </a:solidFill>
                <a:latin typeface="Calibri" panose="020F0502020204030204" pitchFamily="34" charset="0"/>
              </a:rPr>
              <a:t>losses that children in foster care, kinship care, and adoption may have experienced and </a:t>
            </a:r>
            <a:r>
              <a:rPr lang="en-US" dirty="0">
                <a:solidFill>
                  <a:srgbClr val="000000"/>
                </a:solidFill>
                <a:latin typeface="Calibri" panose="020F0502020204030204" pitchFamily="34" charset="0"/>
              </a:rPr>
              <a:t>r</a:t>
            </a:r>
            <a:r>
              <a:rPr lang="en-US" b="0" dirty="0">
                <a:solidFill>
                  <a:srgbClr val="000000"/>
                </a:solidFill>
                <a:latin typeface="Calibri" panose="020F0502020204030204" pitchFamily="34" charset="0"/>
              </a:rPr>
              <a:t>ecord the losses on a flipchart.</a:t>
            </a:r>
          </a:p>
          <a:p>
            <a:pPr marL="177845" indent="-177845">
              <a:buFont typeface="Arial" panose="020B0604020202020204" pitchFamily="34" charset="0"/>
              <a:buChar char="•"/>
              <a:defRPr/>
            </a:pPr>
            <a:r>
              <a:rPr lang="en-US" b="0" dirty="0">
                <a:solidFill>
                  <a:srgbClr val="000000"/>
                </a:solidFill>
                <a:latin typeface="Calibri" panose="020F0502020204030204" pitchFamily="34" charset="0"/>
              </a:rPr>
              <a:t> Make sure the following losses are included in the list:</a:t>
            </a:r>
          </a:p>
          <a:p>
            <a:pPr marL="374514" lvl="1" indent="-181216">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Parents</a:t>
            </a:r>
          </a:p>
          <a:p>
            <a:pPr marL="374514" lvl="1" indent="-181216">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Siblings</a:t>
            </a:r>
          </a:p>
          <a:p>
            <a:pPr marL="374514" lvl="1" indent="-181216">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Extended family</a:t>
            </a:r>
          </a:p>
          <a:p>
            <a:pPr marL="374514" lvl="1" indent="-181216">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Friends and pets</a:t>
            </a:r>
          </a:p>
          <a:p>
            <a:pPr marL="374514" lvl="1" indent="-181216">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Belongings, familiar environments, foods, way of life</a:t>
            </a:r>
          </a:p>
          <a:p>
            <a:pPr marL="374514" lvl="1" indent="-181216">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Favorite items, toys, clothing</a:t>
            </a:r>
          </a:p>
          <a:p>
            <a:pPr marL="374514" lvl="1" indent="-181216">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Celebrations and cultural events</a:t>
            </a:r>
          </a:p>
          <a:p>
            <a:pPr marL="374514" lvl="1" indent="-181216">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Former caregivers and supports, especially if they have to change schools and neighborhoods</a:t>
            </a:r>
          </a:p>
          <a:p>
            <a:pPr marL="374514" lvl="1" indent="-181216">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Status within their family, school, friends</a:t>
            </a:r>
          </a:p>
          <a:p>
            <a:pPr marL="374514" lvl="1" indent="-181216">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Connection to racial, cultural, ethnic community</a:t>
            </a:r>
          </a:p>
          <a:p>
            <a:pPr marL="374514" lvl="1" indent="-181216">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Access to their personal history, including birth and medical information, school records, and records of other milestones</a:t>
            </a:r>
          </a:p>
          <a:p>
            <a:pPr marL="374514" lvl="1" indent="-181216">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Birth order</a:t>
            </a:r>
          </a:p>
          <a:p>
            <a:pPr marL="374514" lvl="1" indent="-181216">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Genetic connection</a:t>
            </a:r>
          </a:p>
          <a:p>
            <a:pPr marL="374514" lvl="1" indent="-181216">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Privacy</a:t>
            </a:r>
          </a:p>
          <a:p>
            <a:pPr marL="374514" lvl="1" indent="-181216" defTabSz="966489">
              <a:buFont typeface="Wingdings" panose="05000000000000000000" pitchFamily="2" charset="2"/>
              <a:buChar char="Ø"/>
              <a:defRPr/>
            </a:pPr>
            <a:r>
              <a:rPr lang="en-US" kern="1200" dirty="0">
                <a:solidFill>
                  <a:srgbClr val="000000"/>
                </a:solidFill>
                <a:effectLst/>
                <a:latin typeface="Calibri" panose="020F0502020204030204" pitchFamily="34" charset="0"/>
                <a:ea typeface="+mn-ea"/>
                <a:cs typeface="Arial" panose="020B0604020202020204" pitchFamily="34" charset="0"/>
              </a:rPr>
              <a:t>Self/Identity, such as their name</a:t>
            </a:r>
          </a:p>
          <a:p>
            <a:pPr marL="374514" lvl="1" indent="-181216">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Change of pre-existing relationships/roles (i.</a:t>
            </a:r>
            <a:r>
              <a:rPr lang="en-US" dirty="0">
                <a:solidFill>
                  <a:srgbClr val="000000"/>
                </a:solidFill>
                <a:latin typeface="Calibri" panose="020F0502020204030204" pitchFamily="34" charset="0"/>
              </a:rPr>
              <a:t>e.,</a:t>
            </a:r>
            <a:r>
              <a:rPr lang="en-US" kern="1200" dirty="0">
                <a:solidFill>
                  <a:srgbClr val="000000"/>
                </a:solidFill>
                <a:effectLst/>
                <a:latin typeface="Calibri" panose="020F0502020204030204" pitchFamily="34" charset="0"/>
                <a:ea typeface="+mn-ea"/>
                <a:cs typeface="Arial" panose="020B0604020202020204" pitchFamily="34" charset="0"/>
              </a:rPr>
              <a:t> grandmother becomes mom, cousins become siblings) for children living with kinship caregivers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SAY</a:t>
            </a:r>
          </a:p>
          <a:p>
            <a:r>
              <a:rPr lang="en-US" kern="1200" dirty="0">
                <a:solidFill>
                  <a:srgbClr val="000000"/>
                </a:solidFill>
                <a:effectLst/>
                <a:latin typeface="Calibri" panose="020F0502020204030204" pitchFamily="34" charset="0"/>
                <a:ea typeface="+mn-ea"/>
                <a:cs typeface="Arial" panose="020B0604020202020204" pitchFamily="34" charset="0"/>
              </a:rPr>
              <a:t>It is important for us to remember the depth of the losses that many children experience at such young ages. Children don’t have the years of experience to manage these losses.  Our role is to help them grieve and manage the losses. One way to lessen the impact of loss is to find ways to maintain connections for children with people and communities that are important to them. </a:t>
            </a:r>
            <a:r>
              <a:rPr lang="en-US" kern="1200" dirty="0">
                <a:solidFill>
                  <a:srgbClr val="000000"/>
                </a:solidFill>
                <a:latin typeface="Calibri" panose="020F0502020204030204" pitchFamily="34" charset="0"/>
                <a:ea typeface="+mn-ea"/>
                <a:cs typeface="Arial" panose="020B0604020202020204" pitchFamily="34" charset="0"/>
              </a:rPr>
              <a:t>The importance of these connections and how to help the child maintain them is addressed more fully in other themes.</a:t>
            </a:r>
            <a:endParaRPr lang="en-US"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27</a:t>
            </a:fld>
            <a:endParaRPr lang="en-US" dirty="0"/>
          </a:p>
        </p:txBody>
      </p:sp>
    </p:spTree>
    <p:extLst>
      <p:ext uri="{BB962C8B-B14F-4D97-AF65-F5344CB8AC3E}">
        <p14:creationId xmlns:p14="http://schemas.microsoft.com/office/powerpoint/2010/main" val="3626368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47725"/>
            <a:ext cx="4321175" cy="3240088"/>
          </a:xfrm>
        </p:spPr>
      </p:sp>
      <p:sp>
        <p:nvSpPr>
          <p:cNvPr id="3" name="Notes Placeholder 2"/>
          <p:cNvSpPr>
            <a:spLocks noGrp="1"/>
          </p:cNvSpPr>
          <p:nvPr>
            <p:ph type="body" idx="1"/>
          </p:nvPr>
        </p:nvSpPr>
        <p:spPr>
          <a:xfrm>
            <a:off x="731520" y="4628448"/>
            <a:ext cx="5852160" cy="3780472"/>
          </a:xfrm>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This section will take 25 minutes.</a:t>
            </a:r>
          </a:p>
          <a:p>
            <a:pPr marL="181216" indent="-181216">
              <a:buFont typeface="Arial" panose="020B0604020202020204" pitchFamily="34" charset="0"/>
              <a:buChar char="•"/>
            </a:pPr>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SAY</a:t>
            </a:r>
          </a:p>
          <a:p>
            <a:r>
              <a:rPr lang="en-US" dirty="0">
                <a:solidFill>
                  <a:srgbClr val="000000"/>
                </a:solidFill>
                <a:latin typeface="Calibri" panose="020F0502020204030204" pitchFamily="34" charset="0"/>
              </a:rPr>
              <a:t>A child’s grief and loss is often expressed in their behavior.</a:t>
            </a:r>
          </a:p>
        </p:txBody>
      </p:sp>
      <p:sp>
        <p:nvSpPr>
          <p:cNvPr id="4" name="Slide Number Placeholder 3"/>
          <p:cNvSpPr>
            <a:spLocks noGrp="1"/>
          </p:cNvSpPr>
          <p:nvPr>
            <p:ph type="sldNum" sz="quarter" idx="5"/>
          </p:nvPr>
        </p:nvSpPr>
        <p:spPr>
          <a:xfrm>
            <a:off x="4143587" y="9119475"/>
            <a:ext cx="3169920" cy="481726"/>
          </a:xfrm>
          <a:prstGeom prst="rect">
            <a:avLst/>
          </a:prstGeom>
        </p:spPr>
        <p:txBody>
          <a:bodyPr/>
          <a:lstStyle/>
          <a:p>
            <a:fld id="{3B90169C-AFAA-4B3F-91CC-5EC03E22AE25}" type="slidenum">
              <a:rPr lang="en-US" smtClean="0"/>
              <a:t>28</a:t>
            </a:fld>
            <a:endParaRPr lang="en-US" dirty="0"/>
          </a:p>
        </p:txBody>
      </p:sp>
      <p:sp>
        <p:nvSpPr>
          <p:cNvPr id="6" name="Slide Number Placeholder 6">
            <a:extLst>
              <a:ext uri="{FF2B5EF4-FFF2-40B4-BE49-F238E27FC236}">
                <a16:creationId xmlns:a16="http://schemas.microsoft.com/office/drawing/2014/main" id="{23887347-5685-944E-8C51-78D44B99034A}"/>
              </a:ext>
            </a:extLst>
          </p:cNvPr>
          <p:cNvSpPr txBox="1">
            <a:spLocks/>
          </p:cNvSpPr>
          <p:nvPr/>
        </p:nvSpPr>
        <p:spPr>
          <a:xfrm>
            <a:off x="6828979" y="9119475"/>
            <a:ext cx="484529" cy="481726"/>
          </a:xfrm>
          <a:prstGeom prst="rect">
            <a:avLst/>
          </a:prstGeom>
        </p:spPr>
        <p:txBody>
          <a:bodyPr vert="horz" lIns="96649" tIns="48324" rIns="96649" bIns="48324"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28</a:t>
            </a:fld>
            <a:endParaRPr lang="en-US" dirty="0"/>
          </a:p>
        </p:txBody>
      </p:sp>
    </p:spTree>
    <p:extLst>
      <p:ext uri="{BB962C8B-B14F-4D97-AF65-F5344CB8AC3E}">
        <p14:creationId xmlns:p14="http://schemas.microsoft.com/office/powerpoint/2010/main" val="2044651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9157"/>
            <a:ext cx="5852160" cy="4601922"/>
          </a:xfrm>
        </p:spPr>
        <p:txBody>
          <a:bodyPr/>
          <a:lstStyle/>
          <a:p>
            <a:r>
              <a:rPr lang="en-US" b="1" dirty="0">
                <a:solidFill>
                  <a:srgbClr val="000000"/>
                </a:solidFill>
                <a:latin typeface="Calibri" panose="020F0502020204030204" pitchFamily="34" charset="0"/>
              </a:rPr>
              <a:t>PARAPHRASE</a:t>
            </a:r>
          </a:p>
          <a:p>
            <a:pPr>
              <a:lnSpc>
                <a:spcPct val="107000"/>
              </a:lnSpc>
              <a:spcAft>
                <a:spcPts val="821"/>
              </a:spcAft>
            </a:pPr>
            <a:r>
              <a:rPr lang="en-US" dirty="0">
                <a:latin typeface="Calibri" panose="020F0502020204030204" pitchFamily="34" charset="0"/>
                <a:ea typeface="Calibri" panose="020F0502020204030204" pitchFamily="34" charset="0"/>
                <a:cs typeface="Times New Roman" panose="02020603050405020304" pitchFamily="18" charset="0"/>
              </a:rPr>
              <a:t>We are now going to watch a video clip taken from a 2018 documentary named FOSTER, written and directed by Deborah Oppenheimer and Mark Jonathan Harris. It was filmed in Los Angeles County about the child welfare system and the true stories of people in it. The behavior of children who are grieving their losses is often misunderstood by adults and even the children themselves. In this clip you’ll meet a child named Sydney describing her reactions and behaviors after multiple moves. You will also hear from Mrs. Beavers, who has been fostering her. As you watch, listen to how Mrs. Beavers recognizes the losses and think about how her understanding helps the child.</a:t>
            </a:r>
          </a:p>
          <a:p>
            <a:r>
              <a:rPr lang="en-US" b="1" dirty="0">
                <a:solidFill>
                  <a:srgbClr val="000000"/>
                </a:solidFill>
                <a:latin typeface="Calibri" panose="020F0502020204030204" pitchFamily="34" charset="0"/>
              </a:rPr>
              <a:t>DO</a:t>
            </a:r>
          </a:p>
          <a:p>
            <a:r>
              <a:rPr lang="en-US" dirty="0">
                <a:solidFill>
                  <a:srgbClr val="000000"/>
                </a:solidFill>
                <a:latin typeface="Calibri" panose="020F0502020204030204" pitchFamily="34" charset="0"/>
              </a:rPr>
              <a:t>Show the video clip which can be found on the NTDC website or CapLEARN. (The clip is a little over one minute long.)</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ASK</a:t>
            </a:r>
          </a:p>
          <a:p>
            <a:pPr marL="175853" indent="-175853">
              <a:buFont typeface="Arial" panose="020B0604020202020204" pitchFamily="34" charset="0"/>
              <a:buChar char="•"/>
            </a:pPr>
            <a:r>
              <a:rPr lang="en-US" dirty="0">
                <a:solidFill>
                  <a:srgbClr val="000000"/>
                </a:solidFill>
                <a:latin typeface="Calibri" panose="020F0502020204030204" pitchFamily="34" charset="0"/>
              </a:rPr>
              <a:t>What do you imagine are some of the losses that Sydney might have experienced?  </a:t>
            </a:r>
          </a:p>
          <a:p>
            <a:pPr marL="175853" indent="-175853">
              <a:buFont typeface="Arial" panose="020B0604020202020204" pitchFamily="34" charset="0"/>
              <a:buChar char="•"/>
            </a:pPr>
            <a:r>
              <a:rPr lang="en-US" dirty="0">
                <a:solidFill>
                  <a:srgbClr val="000000"/>
                </a:solidFill>
                <a:latin typeface="Calibri" panose="020F0502020204030204" pitchFamily="34" charset="0"/>
              </a:rPr>
              <a:t>How did Sydney show her grief before moving into her current foster home?</a:t>
            </a:r>
            <a:endParaRPr lang="en-US" dirty="0">
              <a:solidFill>
                <a:srgbClr val="000000"/>
              </a:solidFill>
              <a:latin typeface="Calibri" panose="020F0502020204030204" pitchFamily="34" charset="0"/>
              <a:cs typeface="Times New Roman" panose="02020603050405020304" pitchFamily="18" charset="0"/>
            </a:endParaRPr>
          </a:p>
          <a:p>
            <a:pPr marL="175853" indent="-175853">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Given how Mrs. Beavers describes children’s losses, what do you think she may be doing or saying that has supported Sydney in her healing? </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SAY</a:t>
            </a:r>
          </a:p>
          <a:p>
            <a:r>
              <a:rPr lang="en-US" dirty="0">
                <a:solidFill>
                  <a:srgbClr val="000000"/>
                </a:solidFill>
                <a:latin typeface="Calibri" panose="020F0502020204030204" pitchFamily="34" charset="0"/>
              </a:rPr>
              <a:t>There are many ways children can react to grief and loss.  Let’s discuss some of the ways that grief and loss might be present. </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29</a:t>
            </a:fld>
            <a:endParaRPr lang="en-US" dirty="0"/>
          </a:p>
        </p:txBody>
      </p:sp>
    </p:spTree>
    <p:extLst>
      <p:ext uri="{BB962C8B-B14F-4D97-AF65-F5344CB8AC3E}">
        <p14:creationId xmlns:p14="http://schemas.microsoft.com/office/powerpoint/2010/main" val="49460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1520" y="1360170"/>
            <a:ext cx="5852160" cy="7261316"/>
          </a:xfrm>
        </p:spPr>
        <p:txBody>
          <a:bodyPr/>
          <a:lstStyle/>
          <a:p>
            <a:r>
              <a:rPr lang="en-US" b="1" dirty="0">
                <a:solidFill>
                  <a:srgbClr val="000000"/>
                </a:solidFill>
                <a:latin typeface="+mn-lt"/>
              </a:rPr>
              <a:t>FACILITATOR’S NOTE</a:t>
            </a:r>
          </a:p>
          <a:p>
            <a:pPr marL="175853" indent="-175853">
              <a:buFont typeface="Arial" panose="020B0604020202020204" pitchFamily="34" charset="0"/>
              <a:buChar char="•"/>
            </a:pPr>
            <a:r>
              <a:rPr lang="en-US" dirty="0">
                <a:solidFill>
                  <a:srgbClr val="000000"/>
                </a:solidFill>
                <a:latin typeface="+mn-lt"/>
              </a:rPr>
              <a:t>P</a:t>
            </a:r>
            <a:r>
              <a:rPr lang="en-US" b="0" dirty="0">
                <a:solidFill>
                  <a:srgbClr val="000000"/>
                </a:solidFill>
                <a:latin typeface="+mn-lt"/>
              </a:rPr>
              <a:t>articipants are expected to have the </a:t>
            </a:r>
            <a:r>
              <a:rPr lang="en-US" b="1" dirty="0">
                <a:solidFill>
                  <a:srgbClr val="000000"/>
                </a:solidFill>
                <a:latin typeface="+mn-lt"/>
              </a:rPr>
              <a:t>Participant Resource Manual </a:t>
            </a:r>
            <a:r>
              <a:rPr lang="en-US" b="0" dirty="0">
                <a:solidFill>
                  <a:srgbClr val="000000"/>
                </a:solidFill>
                <a:latin typeface="+mn-lt"/>
              </a:rPr>
              <a:t>available for every session.</a:t>
            </a:r>
          </a:p>
          <a:p>
            <a:pPr marL="36914"/>
            <a:endParaRPr lang="en-US" b="1" dirty="0">
              <a:solidFill>
                <a:srgbClr val="000000"/>
              </a:solidFill>
              <a:latin typeface="+mn-lt"/>
            </a:endParaRPr>
          </a:p>
          <a:p>
            <a:r>
              <a:rPr lang="en-US" b="1" dirty="0">
                <a:solidFill>
                  <a:srgbClr val="000000"/>
                </a:solidFill>
                <a:latin typeface="+mn-lt"/>
              </a:rPr>
              <a:t>MATERIALS NEEDED</a:t>
            </a:r>
          </a:p>
          <a:p>
            <a:pPr defTabSz="966203">
              <a:defRPr/>
            </a:pPr>
            <a:r>
              <a:rPr lang="en-US" kern="1200" dirty="0">
                <a:solidFill>
                  <a:srgbClr val="000000"/>
                </a:solidFill>
                <a:effectLst/>
                <a:latin typeface="+mn-lt"/>
                <a:ea typeface="+mn-ea"/>
                <a:cs typeface="+mn-cs"/>
              </a:rPr>
              <a:t>You will need the following if conducting the session in the classroom:</a:t>
            </a:r>
          </a:p>
          <a:p>
            <a:pPr marL="181163" indent="-181163" defTabSz="966203">
              <a:buFont typeface="Arial" panose="020B0604020202020204" pitchFamily="34" charset="0"/>
              <a:buChar char="•"/>
              <a:defRPr/>
            </a:pPr>
            <a:r>
              <a:rPr lang="en-US" kern="1200" dirty="0">
                <a:solidFill>
                  <a:srgbClr val="000000"/>
                </a:solidFill>
                <a:effectLst/>
                <a:latin typeface="+mn-lt"/>
                <a:ea typeface="+mn-ea"/>
                <a:cs typeface="+mn-cs"/>
              </a:rPr>
              <a:t>A screen and projector</a:t>
            </a:r>
            <a:r>
              <a:rPr lang="en-US" dirty="0">
                <a:solidFill>
                  <a:srgbClr val="000000"/>
                </a:solidFill>
                <a:latin typeface="+mn-lt"/>
                <a:cs typeface="+mn-cs"/>
              </a:rPr>
              <a:t> </a:t>
            </a:r>
            <a:r>
              <a:rPr lang="en-US" kern="1200" dirty="0">
                <a:solidFill>
                  <a:srgbClr val="000000"/>
                </a:solidFill>
                <a:effectLst/>
                <a:latin typeface="+mn-lt"/>
                <a:ea typeface="+mn-ea"/>
                <a:cs typeface="+mn-cs"/>
              </a:rPr>
              <a:t>(</a:t>
            </a:r>
            <a:r>
              <a:rPr lang="en-US" dirty="0">
                <a:solidFill>
                  <a:srgbClr val="000000"/>
                </a:solidFill>
                <a:latin typeface="+mn-lt"/>
                <a:cs typeface="+mn-cs"/>
              </a:rPr>
              <a:t>t</a:t>
            </a:r>
            <a:r>
              <a:rPr lang="en-US" kern="1200" dirty="0">
                <a:solidFill>
                  <a:srgbClr val="000000"/>
                </a:solidFill>
                <a:effectLst/>
                <a:latin typeface="+mn-lt"/>
                <a:ea typeface="+mn-ea"/>
                <a:cs typeface="+mn-cs"/>
              </a:rPr>
              <a:t>est before the session with the computer and cables you will use</a:t>
            </a:r>
            <a:r>
              <a:rPr lang="en-US" dirty="0">
                <a:solidFill>
                  <a:srgbClr val="000000"/>
                </a:solidFill>
                <a:latin typeface="+mn-lt"/>
                <a:cs typeface="+mn-cs"/>
              </a:rPr>
              <a:t>) </a:t>
            </a:r>
            <a:r>
              <a:rPr lang="en-US" kern="1200" dirty="0">
                <a:solidFill>
                  <a:srgbClr val="000000"/>
                </a:solidFill>
                <a:effectLst/>
                <a:latin typeface="+mn-lt"/>
                <a:ea typeface="+mn-ea"/>
                <a:cs typeface="+mn-cs"/>
              </a:rPr>
              <a:t>A flipchart or whiteboard and markers for several of the activities. A flipchart with a sticky backing on each sheet may be useful </a:t>
            </a:r>
            <a:r>
              <a:rPr lang="en-US" dirty="0">
                <a:solidFill>
                  <a:srgbClr val="000000"/>
                </a:solidFill>
                <a:latin typeface="+mn-lt"/>
                <a:cs typeface="+mn-cs"/>
              </a:rPr>
              <a:t>and will allow </a:t>
            </a:r>
            <a:r>
              <a:rPr lang="en-US" kern="1200" dirty="0">
                <a:solidFill>
                  <a:srgbClr val="000000"/>
                </a:solidFill>
                <a:effectLst/>
                <a:latin typeface="+mn-lt"/>
                <a:ea typeface="+mn-ea"/>
                <a:cs typeface="+mn-cs"/>
              </a:rPr>
              <a:t>you </a:t>
            </a:r>
            <a:r>
              <a:rPr lang="en-US" dirty="0">
                <a:solidFill>
                  <a:srgbClr val="000000"/>
                </a:solidFill>
                <a:latin typeface="+mn-lt"/>
                <a:cs typeface="+mn-cs"/>
              </a:rPr>
              <a:t>to </a:t>
            </a:r>
            <a:r>
              <a:rPr lang="en-US" kern="1200" dirty="0">
                <a:solidFill>
                  <a:srgbClr val="000000"/>
                </a:solidFill>
                <a:effectLst/>
                <a:latin typeface="+mn-lt"/>
                <a:ea typeface="+mn-ea"/>
                <a:cs typeface="+mn-cs"/>
              </a:rPr>
              <a:t>post completed flipchart sheets on the wall for reference.</a:t>
            </a:r>
          </a:p>
          <a:p>
            <a:pPr marL="181163" indent="-181163" defTabSz="966203">
              <a:buFont typeface="Arial" panose="020B0604020202020204" pitchFamily="34" charset="0"/>
              <a:buChar char="•"/>
              <a:defRPr/>
            </a:pPr>
            <a:r>
              <a:rPr lang="en-US" dirty="0">
                <a:solidFill>
                  <a:srgbClr val="000000"/>
                </a:solidFill>
                <a:latin typeface="+mn-lt"/>
                <a:cs typeface="Times New Roman" panose="02020603050405020304" pitchFamily="18" charset="0"/>
              </a:rPr>
              <a:t>Name tent cards (use the name tent cards made during the Introduction and Welcome theme)</a:t>
            </a:r>
          </a:p>
          <a:p>
            <a:pPr marL="181163" indent="-181163" defTabSz="966203">
              <a:buFont typeface="Arial" panose="020B0604020202020204" pitchFamily="34" charset="0"/>
              <a:buChar char="•"/>
              <a:defRPr/>
            </a:pPr>
            <a:endParaRPr lang="en-US" kern="1200" dirty="0">
              <a:solidFill>
                <a:srgbClr val="000000"/>
              </a:solidFill>
              <a:effectLst/>
              <a:latin typeface="+mn-lt"/>
              <a:ea typeface="+mn-ea"/>
              <a:cs typeface="Times New Roman" panose="02020603050405020304" pitchFamily="18" charset="0"/>
            </a:endParaRPr>
          </a:p>
          <a:p>
            <a:pPr defTabSz="966203">
              <a:defRPr/>
            </a:pPr>
            <a:r>
              <a:rPr lang="en-US" kern="1200" dirty="0">
                <a:solidFill>
                  <a:srgbClr val="000000"/>
                </a:solidFill>
                <a:effectLst/>
                <a:latin typeface="+mn-lt"/>
                <a:ea typeface="+mn-ea"/>
                <a:cs typeface="+mn-cs"/>
              </a:rPr>
              <a:t>You will need the following if conducting the session via a remote platform:</a:t>
            </a:r>
          </a:p>
          <a:p>
            <a:pPr marL="171395" indent="-171395" defTabSz="966203">
              <a:buFont typeface="Arial" panose="020B0604020202020204" pitchFamily="34" charset="0"/>
              <a:buChar char="•"/>
              <a:defRPr/>
            </a:pPr>
            <a:r>
              <a:rPr lang="en-US" kern="1200" dirty="0">
                <a:solidFill>
                  <a:srgbClr val="000000"/>
                </a:solidFill>
                <a:effectLst/>
                <a:latin typeface="+mn-lt"/>
                <a:ea typeface="+mn-ea"/>
                <a:cs typeface="+mn-cs"/>
              </a:rPr>
              <a:t>Access to a strong internet connection</a:t>
            </a:r>
          </a:p>
          <a:p>
            <a:pPr marL="171395" indent="-171395" defTabSz="966203">
              <a:buFont typeface="Arial" panose="020B0604020202020204" pitchFamily="34" charset="0"/>
              <a:buChar char="•"/>
              <a:defRPr/>
            </a:pPr>
            <a:r>
              <a:rPr lang="en-US" kern="1200" dirty="0">
                <a:solidFill>
                  <a:srgbClr val="000000"/>
                </a:solidFill>
                <a:effectLst/>
                <a:latin typeface="+mn-lt"/>
                <a:ea typeface="+mn-ea"/>
                <a:cs typeface="+mn-cs"/>
              </a:rPr>
              <a:t>A back-up plan in the event your internet and/or computer do not work</a:t>
            </a:r>
          </a:p>
          <a:p>
            <a:pPr marL="171395" indent="-171395" defTabSz="966203">
              <a:buFont typeface="Arial" panose="020B0604020202020204" pitchFamily="34" charset="0"/>
              <a:buChar char="•"/>
              <a:defRPr/>
            </a:pPr>
            <a:r>
              <a:rPr lang="en-US" kern="1200" dirty="0">
                <a:solidFill>
                  <a:srgbClr val="000000"/>
                </a:solidFill>
                <a:effectLst/>
                <a:latin typeface="+mn-lt"/>
                <a:ea typeface="+mn-ea"/>
                <a:cs typeface="+mn-cs"/>
              </a:rPr>
              <a:t>A computer that has the ability to connect to a remote platform- Zoom is recommended</a:t>
            </a:r>
          </a:p>
          <a:p>
            <a:pPr lvl="0">
              <a:defRPr/>
            </a:pPr>
            <a:endParaRPr lang="en-US" dirty="0">
              <a:solidFill>
                <a:srgbClr val="000000"/>
              </a:solidFill>
              <a:latin typeface="+mn-lt"/>
              <a:ea typeface="Calibri" panose="020F0502020204030204" pitchFamily="34" charset="0"/>
              <a:cs typeface="Times New Roman" panose="02020603050405020304" pitchFamily="18" charset="0"/>
            </a:endParaRPr>
          </a:p>
          <a:p>
            <a:r>
              <a:rPr lang="en-US" b="1" dirty="0">
                <a:solidFill>
                  <a:srgbClr val="000000"/>
                </a:solidFill>
                <a:latin typeface="+mn-lt"/>
                <a:ea typeface="Calibri" panose="020F0502020204030204" pitchFamily="34" charset="0"/>
              </a:rPr>
              <a:t>HANDOUTS</a:t>
            </a:r>
          </a:p>
          <a:p>
            <a:pPr defTabSz="937884">
              <a:defRPr/>
            </a:pPr>
            <a:r>
              <a:rPr lang="en-US" dirty="0">
                <a:solidFill>
                  <a:srgbClr val="000000"/>
                </a:solidFill>
                <a:latin typeface="+mn-lt"/>
              </a:rPr>
              <a:t>Have the following handouts accessible. Participants will have all handouts listed below in their </a:t>
            </a:r>
            <a:r>
              <a:rPr lang="en-US" b="1" dirty="0">
                <a:solidFill>
                  <a:srgbClr val="000000"/>
                </a:solidFill>
                <a:latin typeface="+mn-lt"/>
              </a:rPr>
              <a:t>Participant Resource Manual</a:t>
            </a:r>
            <a:r>
              <a:rPr lang="en-US" dirty="0">
                <a:solidFill>
                  <a:srgbClr val="000000"/>
                </a:solidFill>
                <a:latin typeface="+mn-lt"/>
              </a:rPr>
              <a:t>.</a:t>
            </a:r>
            <a:endParaRPr lang="en-US" b="1" dirty="0">
              <a:solidFill>
                <a:srgbClr val="000000"/>
              </a:solidFill>
              <a:latin typeface="+mn-lt"/>
              <a:ea typeface="Calibri" panose="020F0502020204030204" pitchFamily="34" charset="0"/>
            </a:endParaRPr>
          </a:p>
          <a:p>
            <a:pPr marL="181216" indent="-181216">
              <a:buFont typeface="Arial" panose="020B0604020202020204" pitchFamily="34" charset="0"/>
              <a:buChar char="•"/>
            </a:pPr>
            <a:r>
              <a:rPr lang="en-US" dirty="0">
                <a:solidFill>
                  <a:srgbClr val="000000"/>
                </a:solidFill>
                <a:latin typeface="+mn-lt"/>
                <a:ea typeface="Calibri" panose="020F0502020204030204" pitchFamily="34" charset="0"/>
                <a:cs typeface="Times New Roman" panose="02020603050405020304" pitchFamily="18" charset="0"/>
              </a:rPr>
              <a:t>Handout #1:  Developmental Stages of Grief</a:t>
            </a:r>
          </a:p>
          <a:p>
            <a:pPr marL="181216" indent="-181216">
              <a:buFont typeface="Arial" panose="020B0604020202020204" pitchFamily="34" charset="0"/>
              <a:buChar char="•"/>
            </a:pPr>
            <a:r>
              <a:rPr lang="en-US" dirty="0">
                <a:solidFill>
                  <a:srgbClr val="000000"/>
                </a:solidFill>
                <a:latin typeface="+mn-lt"/>
                <a:cs typeface="Times New Roman" panose="02020603050405020304" pitchFamily="18" charset="0"/>
              </a:rPr>
              <a:t>Handout #2:  Theories of the Stages of Grief in Foster Care and Adoption: Common Grief Responses for Children</a:t>
            </a:r>
          </a:p>
          <a:p>
            <a:pPr marL="181216" indent="-181216">
              <a:buFont typeface="Arial" panose="020B0604020202020204" pitchFamily="34" charset="0"/>
              <a:buChar char="•"/>
            </a:pPr>
            <a:r>
              <a:rPr lang="en-US" dirty="0">
                <a:solidFill>
                  <a:srgbClr val="000000"/>
                </a:solidFill>
                <a:latin typeface="+mn-lt"/>
                <a:cs typeface="Times New Roman" panose="02020603050405020304" pitchFamily="18" charset="0"/>
              </a:rPr>
              <a:t>Handout #3:  </a:t>
            </a:r>
            <a:r>
              <a:rPr lang="en-US" kern="1200" dirty="0">
                <a:solidFill>
                  <a:srgbClr val="000000"/>
                </a:solidFill>
                <a:effectLst/>
                <a:latin typeface="+mn-lt"/>
                <a:ea typeface="+mn-ea"/>
                <a:cs typeface="Arial" panose="020B0604020202020204" pitchFamily="34" charset="0"/>
              </a:rPr>
              <a:t>Ambiguous Loss Haunts Foster and Adopted Children</a:t>
            </a:r>
            <a:r>
              <a:rPr lang="en-US" b="0" kern="1200" dirty="0">
                <a:solidFill>
                  <a:srgbClr val="000000"/>
                </a:solidFill>
                <a:effectLst/>
                <a:latin typeface="+mn-lt"/>
                <a:ea typeface="+mn-ea"/>
                <a:cs typeface="Arial" panose="020B0604020202020204" pitchFamily="34" charset="0"/>
              </a:rPr>
              <a:t> </a:t>
            </a:r>
            <a:endParaRPr lang="en-US" dirty="0">
              <a:solidFill>
                <a:srgbClr val="000000"/>
              </a:solidFill>
              <a:latin typeface="+mn-lt"/>
              <a:cs typeface="Times New Roman" panose="02020603050405020304" pitchFamily="18" charset="0"/>
            </a:endParaRPr>
          </a:p>
          <a:p>
            <a:pPr marL="181216" indent="-181216">
              <a:buFont typeface="Arial" panose="020B0604020202020204" pitchFamily="34" charset="0"/>
              <a:buChar char="•"/>
            </a:pPr>
            <a:r>
              <a:rPr lang="en-US" dirty="0">
                <a:solidFill>
                  <a:srgbClr val="000000"/>
                </a:solidFill>
                <a:latin typeface="+mn-lt"/>
                <a:cs typeface="Times New Roman" panose="02020603050405020304" pitchFamily="18" charset="0"/>
              </a:rPr>
              <a:t>Handout #4:  Case Study: Addressing Darren’s Grief </a:t>
            </a:r>
          </a:p>
          <a:p>
            <a:pPr marL="181216" indent="-181216">
              <a:buFont typeface="Arial" panose="020B0604020202020204" pitchFamily="34" charset="0"/>
              <a:buChar char="•"/>
            </a:pPr>
            <a:r>
              <a:rPr lang="en-US" b="0" kern="1200" dirty="0">
                <a:solidFill>
                  <a:srgbClr val="000000"/>
                </a:solidFill>
                <a:effectLst/>
                <a:latin typeface="+mn-lt"/>
                <a:ea typeface="+mn-ea"/>
                <a:cs typeface="Arial" panose="020B0604020202020204" pitchFamily="34" charset="0"/>
              </a:rPr>
              <a:t>Handout #5:  </a:t>
            </a:r>
            <a:r>
              <a:rPr lang="en-US" dirty="0">
                <a:solidFill>
                  <a:srgbClr val="000000"/>
                </a:solidFill>
                <a:latin typeface="+mn-lt"/>
                <a:cs typeface="Times New Roman" panose="02020603050405020304" pitchFamily="18" charset="0"/>
              </a:rPr>
              <a:t>Case Study: Addressing Darren’s Grief (for Kinship Caregivers) </a:t>
            </a:r>
          </a:p>
          <a:p>
            <a:pPr>
              <a:buFont typeface="Arial" panose="020B0604020202020204" pitchFamily="34" charset="0"/>
              <a:buNone/>
            </a:pPr>
            <a:endParaRPr lang="en-US" b="1" dirty="0">
              <a:solidFill>
                <a:srgbClr val="000000"/>
              </a:solidFill>
              <a:latin typeface="+mn-lt"/>
            </a:endParaRPr>
          </a:p>
          <a:p>
            <a:pPr>
              <a:buFont typeface="Arial" panose="020B0604020202020204" pitchFamily="34" charset="0"/>
              <a:buNone/>
            </a:pPr>
            <a:r>
              <a:rPr lang="en-US" b="1" dirty="0">
                <a:solidFill>
                  <a:srgbClr val="000000"/>
                </a:solidFill>
                <a:latin typeface="+mn-lt"/>
              </a:rPr>
              <a:t>VIDEOS AND PODCASTS</a:t>
            </a:r>
          </a:p>
          <a:p>
            <a:pPr marL="0" lvl="1">
              <a:defRPr/>
            </a:pPr>
            <a:r>
              <a:rPr lang="en-US" dirty="0">
                <a:solidFill>
                  <a:srgbClr val="000000"/>
                </a:solidFill>
                <a:latin typeface="+mn-lt"/>
                <a:cs typeface="Times New Roman" panose="02020603050405020304" pitchFamily="18" charset="0"/>
              </a:rPr>
              <a:t>Before the day you facilitate this class, decide how you will show/play the media items, review any specific instructions for the theme, and do a test drive. You may wish to set up the media to the start point. Videos can be found on the NTDC website or CapLEARN. </a:t>
            </a:r>
            <a:r>
              <a:rPr lang="en-US" dirty="0">
                <a:solidFill>
                  <a:srgbClr val="000000"/>
                </a:solidFill>
                <a:latin typeface="+mn-lt"/>
              </a:rPr>
              <a:t>(https://learn.childwelfare.gov/) or NTDC website (</a:t>
            </a:r>
            <a:r>
              <a:rPr lang="en-US" dirty="0">
                <a:solidFill>
                  <a:srgbClr val="000000"/>
                </a:solidFill>
                <a:latin typeface="+mn-lt"/>
                <a:hlinkClick r:id="rId3"/>
              </a:rPr>
              <a:t>https://ntdcportal.org/</a:t>
            </a:r>
            <a:r>
              <a:rPr lang="en-US" dirty="0">
                <a:solidFill>
                  <a:srgbClr val="000000"/>
                </a:solidFill>
                <a:latin typeface="+mn-lt"/>
              </a:rPr>
              <a:t>).</a:t>
            </a:r>
          </a:p>
          <a:p>
            <a:pPr marL="0" lvl="1">
              <a:defRPr/>
            </a:pPr>
            <a:r>
              <a:rPr lang="en-US" b="1" dirty="0">
                <a:solidFill>
                  <a:srgbClr val="000000"/>
                </a:solidFill>
                <a:latin typeface="+mn-lt"/>
                <a:cs typeface="Times New Roman" panose="02020603050405020304" pitchFamily="18" charset="0"/>
              </a:rPr>
              <a:t>The following media will be used in this theme: </a:t>
            </a:r>
            <a:r>
              <a:rPr lang="en-US" b="1" dirty="0">
                <a:solidFill>
                  <a:srgbClr val="000000"/>
                </a:solidFill>
                <a:latin typeface="+mn-lt"/>
                <a:ea typeface="Calibri" panose="020F0502020204030204" pitchFamily="34" charset="0"/>
                <a:cs typeface="Times New Roman" panose="02020603050405020304" pitchFamily="18" charset="0"/>
              </a:rPr>
              <a:t> </a:t>
            </a:r>
          </a:p>
          <a:p>
            <a:pPr marL="177845" lvl="1" indent="-177845">
              <a:buFont typeface="Arial" panose="020B0604020202020204" pitchFamily="34" charset="0"/>
              <a:buChar char="•"/>
              <a:defRPr/>
            </a:pPr>
            <a:r>
              <a:rPr lang="en-US" dirty="0">
                <a:solidFill>
                  <a:srgbClr val="000000"/>
                </a:solidFill>
                <a:latin typeface="+mn-lt"/>
                <a:ea typeface="Calibri" panose="020F0502020204030204" pitchFamily="34" charset="0"/>
                <a:cs typeface="Times New Roman" panose="02020603050405020304" pitchFamily="18" charset="0"/>
              </a:rPr>
              <a:t>Podcast: </a:t>
            </a:r>
            <a:r>
              <a:rPr lang="en-US" dirty="0">
                <a:latin typeface="+mn-lt"/>
              </a:rPr>
              <a:t>Podcast </a:t>
            </a:r>
            <a:r>
              <a:rPr lang="en-US" i="1" dirty="0">
                <a:latin typeface="+mn-lt"/>
              </a:rPr>
              <a:t>Understanding Grief and Loss in Foster and Adoptive Children </a:t>
            </a:r>
            <a:r>
              <a:rPr lang="en-US" dirty="0">
                <a:latin typeface="+mn-lt"/>
              </a:rPr>
              <a:t>by Dr. Gregory Manning</a:t>
            </a:r>
            <a:r>
              <a:rPr lang="en-US" dirty="0">
                <a:solidFill>
                  <a:srgbClr val="000000"/>
                </a:solidFill>
                <a:latin typeface="+mn-lt"/>
                <a:ea typeface="Calibri" panose="020F0502020204030204" pitchFamily="34" charset="0"/>
                <a:cs typeface="Times New Roman" panose="02020603050405020304" pitchFamily="18" charset="0"/>
              </a:rPr>
              <a:t>  (10:18 minutes)</a:t>
            </a:r>
          </a:p>
          <a:p>
            <a:pPr marL="181216" lvl="1" indent="-181216">
              <a:buFont typeface="Arial" panose="020B0604020202020204" pitchFamily="34" charset="0"/>
              <a:buChar char="•"/>
            </a:pPr>
            <a:r>
              <a:rPr lang="en-US" i="1" dirty="0">
                <a:solidFill>
                  <a:srgbClr val="000000"/>
                </a:solidFill>
                <a:latin typeface="+mn-lt"/>
                <a:cs typeface="Times New Roman" panose="02020603050405020304" pitchFamily="18" charset="0"/>
              </a:rPr>
              <a:t>Separation, Grief and Loss in Children and Adolescents </a:t>
            </a:r>
            <a:r>
              <a:rPr lang="en-US" dirty="0">
                <a:solidFill>
                  <a:srgbClr val="000000"/>
                </a:solidFill>
                <a:latin typeface="+mn-lt"/>
                <a:cs typeface="Times New Roman" panose="02020603050405020304" pitchFamily="18" charset="0"/>
              </a:rPr>
              <a:t>with Debbie Riley (7 minutes)</a:t>
            </a:r>
          </a:p>
          <a:p>
            <a:pPr marL="181216" lvl="1" indent="-181216">
              <a:buFont typeface="Arial" panose="020B0604020202020204" pitchFamily="34" charset="0"/>
              <a:buChar char="•"/>
            </a:pPr>
            <a:r>
              <a:rPr lang="en-US" dirty="0">
                <a:solidFill>
                  <a:srgbClr val="000000"/>
                </a:solidFill>
                <a:latin typeface="+mn-lt"/>
                <a:cs typeface="Times New Roman" panose="02020603050405020304" pitchFamily="18" charset="0"/>
              </a:rPr>
              <a:t>Clip from documentary </a:t>
            </a:r>
            <a:r>
              <a:rPr lang="en-US" i="1" dirty="0">
                <a:solidFill>
                  <a:srgbClr val="000000"/>
                </a:solidFill>
                <a:latin typeface="+mn-lt"/>
                <a:cs typeface="Times New Roman" panose="02020603050405020304" pitchFamily="18" charset="0"/>
              </a:rPr>
              <a:t>FOSTER-</a:t>
            </a:r>
            <a:r>
              <a:rPr lang="en-US" dirty="0">
                <a:solidFill>
                  <a:srgbClr val="000000"/>
                </a:solidFill>
                <a:latin typeface="+mn-lt"/>
                <a:cs typeface="Times New Roman" panose="02020603050405020304" pitchFamily="18" charset="0"/>
              </a:rPr>
              <a:t> featuring Sydney (1:19 minutes)</a:t>
            </a:r>
          </a:p>
          <a:p>
            <a:pPr marL="181216" lvl="1" indent="-181216">
              <a:buFont typeface="Arial" panose="020B0604020202020204" pitchFamily="34" charset="0"/>
              <a:buChar char="•"/>
            </a:pPr>
            <a:endParaRPr lang="en-US" dirty="0">
              <a:solidFill>
                <a:srgbClr val="000000"/>
              </a:solidFill>
              <a:latin typeface="+mn-lt"/>
              <a:cs typeface="Times New Roman" panose="02020603050405020304" pitchFamily="18" charset="0"/>
            </a:endParaRPr>
          </a:p>
          <a:p>
            <a:r>
              <a:rPr lang="en-US" b="1" dirty="0">
                <a:solidFill>
                  <a:srgbClr val="000000"/>
                </a:solidFill>
                <a:latin typeface="+mn-lt"/>
                <a:ea typeface="Calibri" panose="020F0502020204030204" pitchFamily="34" charset="0"/>
                <a:cs typeface="Times New Roman" panose="02020603050405020304" pitchFamily="18" charset="0"/>
              </a:rPr>
              <a:t>EVALUATION</a:t>
            </a:r>
          </a:p>
          <a:p>
            <a:r>
              <a:rPr lang="en-US" b="0" dirty="0">
                <a:solidFill>
                  <a:srgbClr val="000000"/>
                </a:solidFill>
                <a:latin typeface="+mn-lt"/>
                <a:ea typeface="Calibri" panose="020F0502020204030204" pitchFamily="34" charset="0"/>
                <a:cs typeface="Times New Roman" panose="02020603050405020304" pitchFamily="18" charset="0"/>
              </a:rPr>
              <a:t>There is a pre- and post-survey available for every theme.  If the facilitator wants to use these evaluation tools, they will need to be downloaded from the NTDC website or CapLEARN and provided to participants. Participants will need to complete the pre-survey prior to the theme and the post-</a:t>
            </a:r>
            <a:r>
              <a:rPr lang="en-US" dirty="0">
                <a:solidFill>
                  <a:srgbClr val="000000"/>
                </a:solidFill>
                <a:latin typeface="+mn-lt"/>
                <a:ea typeface="Calibri" panose="020F0502020204030204" pitchFamily="34" charset="0"/>
                <a:cs typeface="Times New Roman" panose="02020603050405020304" pitchFamily="18" charset="0"/>
              </a:rPr>
              <a:t>survey</a:t>
            </a:r>
            <a:r>
              <a:rPr lang="en-US" b="0" dirty="0">
                <a:solidFill>
                  <a:srgbClr val="000000"/>
                </a:solidFill>
                <a:latin typeface="+mn-lt"/>
                <a:ea typeface="Calibri" panose="020F0502020204030204" pitchFamily="34" charset="0"/>
                <a:cs typeface="Times New Roman" panose="02020603050405020304" pitchFamily="18" charset="0"/>
              </a:rPr>
              <a:t> upon completion of the theme. If conducting the class on a remote platform, the facilitator will need to put the surveys into </a:t>
            </a:r>
            <a:r>
              <a:rPr lang="en-US" dirty="0">
                <a:solidFill>
                  <a:srgbClr val="000000"/>
                </a:solidFill>
                <a:latin typeface="+mn-lt"/>
                <a:ea typeface="Calibri" panose="020F0502020204030204" pitchFamily="34" charset="0"/>
                <a:cs typeface="Times New Roman" panose="02020603050405020304" pitchFamily="18" charset="0"/>
              </a:rPr>
              <a:t>an</a:t>
            </a:r>
            <a:r>
              <a:rPr lang="en-US" b="0" dirty="0">
                <a:solidFill>
                  <a:srgbClr val="000000"/>
                </a:solidFill>
                <a:latin typeface="+mn-lt"/>
                <a:ea typeface="Calibri" panose="020F0502020204030204" pitchFamily="34" charset="0"/>
                <a:cs typeface="Times New Roman" panose="02020603050405020304" pitchFamily="18" charset="0"/>
              </a:rPr>
              <a:t> online format such as survey monkey.</a:t>
            </a:r>
          </a:p>
          <a:p>
            <a:pPr marL="0" lvl="1"/>
            <a:endParaRPr lang="en-US" dirty="0">
              <a:solidFill>
                <a:srgbClr val="000000"/>
              </a:solidFill>
              <a:latin typeface="+mn-lt"/>
              <a:cs typeface="Times New Roman" panose="02020603050405020304" pitchFamily="18" charset="0"/>
            </a:endParaRPr>
          </a:p>
          <a:p>
            <a:pPr marL="181216" lvl="1" indent="-181216">
              <a:buFont typeface="Arial" panose="020B0604020202020204" pitchFamily="34" charset="0"/>
              <a:buChar char="•"/>
            </a:pPr>
            <a:endParaRPr lang="en-US" dirty="0">
              <a:solidFill>
                <a:srgbClr val="000000"/>
              </a:solidFill>
              <a:latin typeface="+mn-lt"/>
              <a:cs typeface="Times New Roman" panose="02020603050405020304" pitchFamily="18" charset="0"/>
            </a:endParaRPr>
          </a:p>
          <a:p>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185A570-1F2F-7241-B7A3-228C8C8DFCD6}"/>
              </a:ext>
            </a:extLst>
          </p:cNvPr>
          <p:cNvSpPr/>
          <p:nvPr/>
        </p:nvSpPr>
        <p:spPr>
          <a:xfrm>
            <a:off x="731520" y="700005"/>
            <a:ext cx="3493974" cy="374591"/>
          </a:xfrm>
          <a:prstGeom prst="rect">
            <a:avLst/>
          </a:prstGeom>
        </p:spPr>
        <p:txBody>
          <a:bodyPr wrap="none" lIns="96649" tIns="48324" rIns="96649" bIns="48324">
            <a:spAutoFit/>
          </a:bodyPr>
          <a:lstStyle/>
          <a:p>
            <a:r>
              <a:rPr lang="en-US" dirty="0">
                <a:solidFill>
                  <a:srgbClr val="183250"/>
                </a:solidFill>
                <a:latin typeface="Arial Rounded MT Bold" panose="020F0704030504030204" pitchFamily="34" charset="77"/>
              </a:rPr>
              <a:t>MATERIALS AND HANDOUTS</a:t>
            </a:r>
          </a:p>
        </p:txBody>
      </p:sp>
      <p:sp>
        <p:nvSpPr>
          <p:cNvPr id="7" name="Slide Number Placeholder 6">
            <a:extLst>
              <a:ext uri="{FF2B5EF4-FFF2-40B4-BE49-F238E27FC236}">
                <a16:creationId xmlns:a16="http://schemas.microsoft.com/office/drawing/2014/main" id="{CF089E85-71C3-F74C-89D6-642FAF63A26F}"/>
              </a:ext>
            </a:extLst>
          </p:cNvPr>
          <p:cNvSpPr>
            <a:spLocks noGrp="1"/>
          </p:cNvSpPr>
          <p:nvPr>
            <p:ph type="sldNum" sz="quarter" idx="5"/>
          </p:nvPr>
        </p:nvSpPr>
        <p:spPr>
          <a:xfrm>
            <a:off x="6828979" y="9119475"/>
            <a:ext cx="484529" cy="481726"/>
          </a:xfrm>
          <a:prstGeom prst="rect">
            <a:avLst/>
          </a:prstGeom>
        </p:spPr>
        <p:txBody>
          <a:bodyPr vert="horz" lIns="96649" tIns="48324" rIns="96649" bIns="48324" rtlCol="0" anchor="ctr" anchorCtr="0"/>
          <a:lstStyle>
            <a:lvl1pPr algn="ctr">
              <a:defRPr sz="1000">
                <a:solidFill>
                  <a:schemeClr val="bg1"/>
                </a:solidFill>
              </a:defRPr>
            </a:lvl1pPr>
          </a:lstStyle>
          <a:p>
            <a:fld id="{3B90169C-AFAA-4B3F-91CC-5EC03E22AE25}" type="slidenum">
              <a:rPr lang="en-US" smtClean="0"/>
              <a:pPr/>
              <a:t>3</a:t>
            </a:fld>
            <a:endParaRPr lang="en-US" dirty="0"/>
          </a:p>
        </p:txBody>
      </p:sp>
    </p:spTree>
    <p:extLst>
      <p:ext uri="{BB962C8B-B14F-4D97-AF65-F5344CB8AC3E}">
        <p14:creationId xmlns:p14="http://schemas.microsoft.com/office/powerpoint/2010/main" val="339171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8371"/>
            <a:ext cx="5852160" cy="3780472"/>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SAY</a:t>
            </a:r>
          </a:p>
          <a:p>
            <a:r>
              <a:rPr lang="en-US" kern="1200" dirty="0">
                <a:solidFill>
                  <a:srgbClr val="000000"/>
                </a:solidFill>
                <a:effectLst/>
                <a:latin typeface="Calibri" panose="020F0502020204030204" pitchFamily="34" charset="0"/>
                <a:ea typeface="+mn-ea"/>
                <a:cs typeface="Arial" panose="020B0604020202020204" pitchFamily="34" charset="0"/>
              </a:rPr>
              <a:t>Children who are grieving are often overwhelmed by feelings they cannot express verbally but are communicating through their behavior. For instance, you might see any of the behaviors listed on the slide.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r>
              <a:rPr lang="en-US" kern="1200" dirty="0">
                <a:solidFill>
                  <a:srgbClr val="000000"/>
                </a:solidFill>
                <a:effectLst/>
                <a:latin typeface="Calibri" panose="020F0502020204030204" pitchFamily="34" charset="0"/>
                <a:ea typeface="+mn-ea"/>
                <a:cs typeface="Arial" panose="020B0604020202020204" pitchFamily="34" charset="0"/>
              </a:rPr>
              <a:t>Briefly read </a:t>
            </a:r>
            <a:r>
              <a:rPr lang="en-US" dirty="0">
                <a:solidFill>
                  <a:srgbClr val="000000"/>
                </a:solidFill>
                <a:latin typeface="Calibri" panose="020F0502020204030204" pitchFamily="34" charset="0"/>
              </a:rPr>
              <a:t>th</a:t>
            </a:r>
            <a:r>
              <a:rPr lang="en-US" kern="1200" dirty="0">
                <a:solidFill>
                  <a:srgbClr val="000000"/>
                </a:solidFill>
                <a:effectLst/>
                <a:latin typeface="Calibri" panose="020F0502020204030204" pitchFamily="34" charset="0"/>
                <a:ea typeface="+mn-ea"/>
                <a:cs typeface="Arial" panose="020B0604020202020204" pitchFamily="34" charset="0"/>
              </a:rPr>
              <a:t>e behaviors listed on the slide.</a:t>
            </a:r>
          </a:p>
          <a:p>
            <a:endParaRPr lang="en-US" b="1"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30</a:t>
            </a:fld>
            <a:endParaRPr lang="en-US" dirty="0"/>
          </a:p>
        </p:txBody>
      </p:sp>
    </p:spTree>
    <p:extLst>
      <p:ext uri="{BB962C8B-B14F-4D97-AF65-F5344CB8AC3E}">
        <p14:creationId xmlns:p14="http://schemas.microsoft.com/office/powerpoint/2010/main" val="932525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8448"/>
            <a:ext cx="5852160" cy="3780472"/>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SAY</a:t>
            </a:r>
          </a:p>
          <a:p>
            <a:r>
              <a:rPr lang="en-US" kern="1200" dirty="0">
                <a:solidFill>
                  <a:srgbClr val="000000"/>
                </a:solidFill>
                <a:effectLst/>
                <a:latin typeface="Calibri" panose="020F0502020204030204" pitchFamily="34" charset="0"/>
                <a:ea typeface="+mn-ea"/>
                <a:cs typeface="Arial" panose="020B0604020202020204" pitchFamily="34" charset="0"/>
              </a:rPr>
              <a:t>For some children, talking about their losses and grief is so painful that they are afraid if they revisit the loss again, they will be so sad that they may never emerge from their despair. Working with a mental health professional to support the grief process is a good way to help children feel safe and supported and to help them more safely revisit losses and begin to manage their grief. </a:t>
            </a:r>
          </a:p>
          <a:p>
            <a:r>
              <a:rPr lang="en-US" kern="1200" dirty="0">
                <a:solidFill>
                  <a:srgbClr val="000000"/>
                </a:solidFill>
                <a:effectLst/>
                <a:latin typeface="Calibri" panose="020F0502020204030204" pitchFamily="34" charset="0"/>
                <a:ea typeface="+mn-ea"/>
                <a:cs typeface="Arial" panose="020B0604020202020204" pitchFamily="34" charset="0"/>
              </a:rPr>
              <a:t> </a:t>
            </a:r>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31</a:t>
            </a:fld>
            <a:endParaRPr lang="en-US" dirty="0"/>
          </a:p>
        </p:txBody>
      </p:sp>
    </p:spTree>
    <p:extLst>
      <p:ext uri="{BB962C8B-B14F-4D97-AF65-F5344CB8AC3E}">
        <p14:creationId xmlns:p14="http://schemas.microsoft.com/office/powerpoint/2010/main" val="2484991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9"/>
            <a:ext cx="5852160" cy="4672711"/>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PARAPHRASE</a:t>
            </a: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It </a:t>
            </a:r>
            <a:r>
              <a:rPr lang="en-US" kern="1200" dirty="0">
                <a:solidFill>
                  <a:srgbClr val="000000"/>
                </a:solidFill>
                <a:effectLst/>
                <a:latin typeface="+mn-lt"/>
                <a:ea typeface="+mn-ea"/>
                <a:cs typeface="Arial" panose="020B0604020202020204" pitchFamily="34" charset="0"/>
              </a:rPr>
              <a:t>is important that we understand that the impact of the loss will change over time and will be processed differently through different developmental stages. Awareness of the loss changes over time, so that at each developmental stage the child reconsiders what has been lost, and the grieving process continues. Grief and loss need to be honored and addressed many times over the life course. It is not one and done. </a:t>
            </a:r>
          </a:p>
          <a:p>
            <a:r>
              <a:rPr lang="en-US" kern="1200" dirty="0">
                <a:solidFill>
                  <a:srgbClr val="000000"/>
                </a:solidFill>
                <a:effectLst/>
                <a:latin typeface="+mn-lt"/>
                <a:ea typeface="+mn-ea"/>
                <a:cs typeface="Arial" panose="020B0604020202020204" pitchFamily="34" charset="0"/>
              </a:rPr>
              <a:t> </a:t>
            </a:r>
          </a:p>
          <a:p>
            <a:r>
              <a:rPr lang="en-US" kern="1200" dirty="0">
                <a:solidFill>
                  <a:srgbClr val="000000"/>
                </a:solidFill>
                <a:effectLst/>
                <a:latin typeface="+mn-lt"/>
                <a:ea typeface="+mn-ea"/>
                <a:cs typeface="Arial" panose="020B0604020202020204" pitchFamily="34" charset="0"/>
              </a:rPr>
              <a:t>The age of the child at the time of the loss has some bearing on the way the child will grieve. Children revisit grief differently depending on their developmental stage and as their understanding and thinking about the loss changes. A child who experiences the loss of a parent as an infant or toddler will revisit that loss many times over, as their cognitive abilities develop, and their understanding of the loss deepens with age. It’s also not unusual for</a:t>
            </a:r>
            <a:r>
              <a:rPr lang="en-US" dirty="0">
                <a:solidFill>
                  <a:srgbClr val="000000"/>
                </a:solidFill>
                <a:latin typeface="+mn-lt"/>
              </a:rPr>
              <a:t> feelings connected with loss to be intensely felt during the teen years as the teen works toward their own identity development and new questions and thoughts emerge.</a:t>
            </a:r>
            <a:endParaRPr lang="en-US" kern="1200" dirty="0">
              <a:solidFill>
                <a:srgbClr val="000000"/>
              </a:solidFill>
              <a:effectLst/>
              <a:latin typeface="+mn-lt"/>
              <a:ea typeface="+mn-ea"/>
              <a:cs typeface="Arial" panose="020B0604020202020204" pitchFamily="34" charset="0"/>
            </a:endParaRPr>
          </a:p>
          <a:p>
            <a:r>
              <a:rPr lang="en-US" kern="1200" dirty="0">
                <a:solidFill>
                  <a:srgbClr val="000000"/>
                </a:solidFill>
                <a:effectLst/>
                <a:latin typeface="+mn-lt"/>
                <a:ea typeface="+mn-ea"/>
                <a:cs typeface="Arial" panose="020B0604020202020204" pitchFamily="34" charset="0"/>
              </a:rPr>
              <a:t> </a:t>
            </a:r>
          </a:p>
          <a:p>
            <a:r>
              <a:rPr lang="en-US" kern="1200" dirty="0">
                <a:solidFill>
                  <a:srgbClr val="000000"/>
                </a:solidFill>
                <a:effectLst/>
                <a:latin typeface="+mn-lt"/>
                <a:ea typeface="+mn-ea"/>
                <a:cs typeface="Arial" panose="020B0604020202020204" pitchFamily="34" charset="0"/>
              </a:rPr>
              <a:t>For children placed at an older age, it is important to understand the quality of relationships with parents and other important people in their life will be an important factor in the child’s feelings and adjustment. </a:t>
            </a:r>
          </a:p>
          <a:p>
            <a:r>
              <a:rPr lang="en-US" kern="1200" dirty="0">
                <a:solidFill>
                  <a:srgbClr val="000000"/>
                </a:solidFill>
                <a:effectLst/>
                <a:latin typeface="+mn-lt"/>
                <a:ea typeface="+mn-ea"/>
                <a:cs typeface="Arial" panose="020B0604020202020204" pitchFamily="34" charset="0"/>
              </a:rPr>
              <a:t> </a:t>
            </a:r>
          </a:p>
          <a:p>
            <a:r>
              <a:rPr lang="en-US" kern="1200" dirty="0">
                <a:solidFill>
                  <a:srgbClr val="000000"/>
                </a:solidFill>
                <a:effectLst/>
                <a:latin typeface="+mn-lt"/>
                <a:ea typeface="+mn-ea"/>
                <a:cs typeface="Arial" panose="020B0604020202020204" pitchFamily="34" charset="0"/>
              </a:rPr>
              <a:t>The five key factors shown on the slide are essential in understanding how a child experiences loss: 1) </a:t>
            </a:r>
            <a:r>
              <a:rPr lang="en-US" dirty="0">
                <a:latin typeface="+mn-lt"/>
              </a:rPr>
              <a:t>The child’s developmental level 2) The significance of the people the child is separated from 3) Whether the separation is temporary or permanent</a:t>
            </a:r>
          </a:p>
          <a:p>
            <a:r>
              <a:rPr lang="en-US" dirty="0">
                <a:latin typeface="+mn-lt"/>
              </a:rPr>
              <a:t>4) How the loss was communicated to the child 5) The degree of familiarity of the new surroundings</a:t>
            </a:r>
          </a:p>
          <a:p>
            <a:endParaRPr lang="en-US" kern="1200" dirty="0">
              <a:solidFill>
                <a:srgbClr val="000000"/>
              </a:solidFill>
              <a:effectLst/>
              <a:latin typeface="+mn-lt"/>
              <a:ea typeface="+mn-ea"/>
              <a:cs typeface="Arial" panose="020B0604020202020204" pitchFamily="34" charset="0"/>
            </a:endParaRPr>
          </a:p>
          <a:p>
            <a:pPr marL="181216" indent="-181216">
              <a:buFont typeface="Arial" panose="020B0604020202020204" pitchFamily="34" charset="0"/>
              <a:buChar char="•"/>
            </a:pPr>
            <a:endParaRPr lang="en-US"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32</a:t>
            </a:fld>
            <a:endParaRPr lang="en-US" dirty="0"/>
          </a:p>
        </p:txBody>
      </p:sp>
    </p:spTree>
    <p:extLst>
      <p:ext uri="{BB962C8B-B14F-4D97-AF65-F5344CB8AC3E}">
        <p14:creationId xmlns:p14="http://schemas.microsoft.com/office/powerpoint/2010/main" val="1844769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45185"/>
            <a:ext cx="5852160" cy="4498896"/>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pPr defTabSz="966489">
              <a:defRPr/>
            </a:pPr>
            <a:r>
              <a:rPr lang="en-US" kern="1200" dirty="0">
                <a:solidFill>
                  <a:srgbClr val="000000"/>
                </a:solidFill>
                <a:effectLst/>
                <a:latin typeface="Calibri" panose="020F0502020204030204" pitchFamily="34" charset="0"/>
                <a:ea typeface="+mn-ea"/>
                <a:cs typeface="Arial" panose="020B0604020202020204" pitchFamily="34" charset="0"/>
              </a:rPr>
              <a:t>In addition to understanding how children view loss and deal with grief at different developmental stages, we should review the stages of grief that can be expected, not necessarily in order. Children can feel lots of different ways such as sad, angry, confused, and guilty all at the same time</a:t>
            </a:r>
            <a:r>
              <a:rPr lang="en-US" dirty="0">
                <a:solidFill>
                  <a:srgbClr val="000000"/>
                </a:solidFill>
                <a:latin typeface="Calibri" panose="020F0502020204030204" pitchFamily="34" charset="0"/>
              </a:rPr>
              <a:t> Children</a:t>
            </a:r>
            <a:r>
              <a:rPr lang="en-US" kern="1200" dirty="0">
                <a:solidFill>
                  <a:srgbClr val="000000"/>
                </a:solidFill>
                <a:effectLst/>
                <a:latin typeface="Calibri" panose="020F0502020204030204" pitchFamily="34" charset="0"/>
                <a:ea typeface="+mn-ea"/>
                <a:cs typeface="Arial" panose="020B0604020202020204" pitchFamily="34" charset="0"/>
              </a:rPr>
              <a:t> grieve because they miss the people who are lost to them, regardless of the circumstances. Let’s take a moment and remember how the exercise earlier felt – </a:t>
            </a:r>
            <a:r>
              <a:rPr lang="en-US" dirty="0">
                <a:solidFill>
                  <a:srgbClr val="000000"/>
                </a:solidFill>
                <a:latin typeface="Calibri" panose="020F0502020204030204" pitchFamily="34" charset="0"/>
              </a:rPr>
              <a:t>not being able to take</a:t>
            </a:r>
            <a:r>
              <a:rPr lang="en-US" kern="1200" dirty="0">
                <a:solidFill>
                  <a:srgbClr val="000000"/>
                </a:solidFill>
                <a:effectLst/>
                <a:latin typeface="Calibri" panose="020F0502020204030204" pitchFamily="34" charset="0"/>
                <a:ea typeface="+mn-ea"/>
                <a:cs typeface="Arial" panose="020B0604020202020204" pitchFamily="34" charset="0"/>
              </a:rPr>
              <a:t> with you the people, places, and things that meant so much to you.</a:t>
            </a:r>
          </a:p>
          <a:p>
            <a:r>
              <a:rPr lang="en-US" kern="1200" dirty="0">
                <a:solidFill>
                  <a:srgbClr val="000000"/>
                </a:solidFill>
                <a:effectLst/>
                <a:latin typeface="Calibri" panose="020F0502020204030204" pitchFamily="34" charset="0"/>
                <a:ea typeface="+mn-ea"/>
                <a:cs typeface="Arial" panose="020B0604020202020204" pitchFamily="34" charset="0"/>
              </a:rPr>
              <a:t> </a:t>
            </a:r>
          </a:p>
          <a:p>
            <a:r>
              <a:rPr lang="en-US" kern="1200" dirty="0">
                <a:solidFill>
                  <a:srgbClr val="000000"/>
                </a:solidFill>
                <a:effectLst/>
                <a:latin typeface="Calibri" panose="020F0502020204030204" pitchFamily="34" charset="0"/>
                <a:ea typeface="+mn-ea"/>
                <a:cs typeface="Arial" panose="020B0604020202020204" pitchFamily="34" charset="0"/>
              </a:rPr>
              <a:t>There are two handouts in your </a:t>
            </a:r>
            <a:r>
              <a:rPr lang="en-US" b="1" kern="1200" dirty="0">
                <a:solidFill>
                  <a:srgbClr val="000000"/>
                </a:solidFill>
                <a:effectLst/>
                <a:latin typeface="Calibri" panose="020F0502020204030204" pitchFamily="34" charset="0"/>
                <a:ea typeface="+mn-ea"/>
                <a:cs typeface="Arial" panose="020B0604020202020204" pitchFamily="34" charset="0"/>
              </a:rPr>
              <a:t>Participant Resource </a:t>
            </a:r>
            <a:r>
              <a:rPr lang="en-US" b="1" dirty="0">
                <a:solidFill>
                  <a:srgbClr val="000000"/>
                </a:solidFill>
                <a:latin typeface="Calibri" panose="020F0502020204030204" pitchFamily="34" charset="0"/>
              </a:rPr>
              <a:t>Manual</a:t>
            </a:r>
            <a:r>
              <a:rPr lang="en-US" b="1" kern="1200" dirty="0">
                <a:solidFill>
                  <a:srgbClr val="000000"/>
                </a:solidFill>
                <a:effectLst/>
                <a:latin typeface="Calibri" panose="020F0502020204030204" pitchFamily="34" charset="0"/>
                <a:ea typeface="+mn-ea"/>
                <a:cs typeface="Arial" panose="020B0604020202020204" pitchFamily="34" charset="0"/>
              </a:rPr>
              <a:t> </a:t>
            </a:r>
            <a:r>
              <a:rPr lang="en-US" kern="1200" dirty="0">
                <a:solidFill>
                  <a:srgbClr val="000000"/>
                </a:solidFill>
                <a:effectLst/>
                <a:latin typeface="Calibri" panose="020F0502020204030204" pitchFamily="34" charset="0"/>
                <a:ea typeface="+mn-ea"/>
                <a:cs typeface="Arial" panose="020B0604020202020204" pitchFamily="34" charset="0"/>
              </a:rPr>
              <a:t>that discuss children’s grief in more detail: </a:t>
            </a:r>
          </a:p>
          <a:p>
            <a:pPr marL="181216" indent="-181216">
              <a:buFont typeface="Arial" panose="020B0604020202020204" pitchFamily="34" charset="0"/>
              <a:buChar char="•"/>
            </a:pPr>
            <a:r>
              <a:rPr lang="en-US"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Handout #1:  Developmental Stages of Grief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This handout can</a:t>
            </a:r>
            <a:r>
              <a:rPr lang="en-US" u="none" kern="1200" dirty="0">
                <a:solidFill>
                  <a:srgbClr val="000000"/>
                </a:solidFill>
                <a:effectLst/>
                <a:latin typeface="Calibri" panose="020F0502020204030204" pitchFamily="34" charset="0"/>
                <a:ea typeface="+mn-ea"/>
                <a:cs typeface="Arial" panose="020B0604020202020204" pitchFamily="34" charset="0"/>
              </a:rPr>
              <a:t> </a:t>
            </a:r>
            <a:r>
              <a:rPr lang="en-US" kern="1200" dirty="0">
                <a:solidFill>
                  <a:srgbClr val="000000"/>
                </a:solidFill>
                <a:effectLst/>
                <a:latin typeface="Calibri" panose="020F0502020204030204" pitchFamily="34" charset="0"/>
                <a:ea typeface="+mn-ea"/>
                <a:cs typeface="Arial" panose="020B0604020202020204" pitchFamily="34" charset="0"/>
              </a:rPr>
              <a:t>help you understand what a child may be thinking at different developmental stages and what behaviors you might see that show that grieving is taking place.</a:t>
            </a:r>
            <a:endParaRPr lang="en-US" u="sng"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81216" indent="-181216">
              <a:buFont typeface="Arial" panose="020B0604020202020204" pitchFamily="34" charset="0"/>
              <a:buChar char="•"/>
            </a:pPr>
            <a:r>
              <a:rPr lang="en-US" u="sng" dirty="0">
                <a:solidFill>
                  <a:srgbClr val="000000"/>
                </a:solidFill>
                <a:latin typeface="Calibri" panose="020F0502020204030204" pitchFamily="34" charset="0"/>
                <a:cs typeface="Times New Roman" panose="02020603050405020304" pitchFamily="18" charset="0"/>
              </a:rPr>
              <a:t>Handout #2:  Theories of the Stages of Grief in Foster Care and Adoption- </a:t>
            </a:r>
            <a:r>
              <a:rPr lang="en-US" dirty="0">
                <a:solidFill>
                  <a:srgbClr val="000000"/>
                </a:solidFill>
                <a:latin typeface="Calibri" panose="020F0502020204030204" pitchFamily="34" charset="0"/>
                <a:cs typeface="Times New Roman" panose="02020603050405020304" pitchFamily="18" charset="0"/>
              </a:rPr>
              <a:t>This handout can </a:t>
            </a:r>
            <a:r>
              <a:rPr lang="en-US" kern="1200" dirty="0">
                <a:solidFill>
                  <a:srgbClr val="000000"/>
                </a:solidFill>
                <a:effectLst/>
                <a:latin typeface="Calibri" panose="020F0502020204030204" pitchFamily="34" charset="0"/>
                <a:ea typeface="+mn-ea"/>
                <a:cs typeface="Arial" panose="020B0604020202020204" pitchFamily="34" charset="0"/>
              </a:rPr>
              <a:t>help to define the journey a child might take in coping with grief and the behaviors you might see in each stage. These are resources you </a:t>
            </a:r>
            <a:r>
              <a:rPr lang="en-US" dirty="0">
                <a:solidFill>
                  <a:srgbClr val="000000"/>
                </a:solidFill>
                <a:latin typeface="Calibri" panose="020F0502020204030204" pitchFamily="34" charset="0"/>
              </a:rPr>
              <a:t>can</a:t>
            </a:r>
            <a:r>
              <a:rPr lang="en-US" kern="1200" dirty="0">
                <a:solidFill>
                  <a:srgbClr val="000000"/>
                </a:solidFill>
                <a:effectLst/>
                <a:latin typeface="Calibri" panose="020F0502020204030204" pitchFamily="34" charset="0"/>
                <a:ea typeface="+mn-ea"/>
                <a:cs typeface="Arial" panose="020B0604020202020204" pitchFamily="34" charset="0"/>
              </a:rPr>
              <a:t> refer to when children are in your home.</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pPr defTabSz="937884">
              <a:defRPr/>
            </a:pPr>
            <a:r>
              <a:rPr lang="en-US" b="0" u="none" kern="1200" dirty="0">
                <a:solidFill>
                  <a:srgbClr val="000000"/>
                </a:solidFill>
                <a:effectLst/>
                <a:latin typeface="Calibri" panose="020F0502020204030204" pitchFamily="34" charset="0"/>
                <a:ea typeface="+mn-ea"/>
                <a:cs typeface="Arial" panose="020B0604020202020204" pitchFamily="34" charset="0"/>
              </a:rPr>
              <a:t>Have participants refer to </a:t>
            </a:r>
            <a:r>
              <a:rPr lang="en-US" b="0" u="sng" kern="1200" dirty="0">
                <a:solidFill>
                  <a:srgbClr val="000000"/>
                </a:solidFill>
                <a:effectLst/>
                <a:latin typeface="Calibri" panose="020F0502020204030204" pitchFamily="34" charset="0"/>
                <a:ea typeface="+mn-ea"/>
                <a:cs typeface="Arial" panose="020B0604020202020204" pitchFamily="34" charset="0"/>
              </a:rPr>
              <a:t>Handout #1 and Handout #2 </a:t>
            </a:r>
            <a:r>
              <a:rPr lang="en-US" b="0" u="none" kern="1200" dirty="0">
                <a:solidFill>
                  <a:srgbClr val="000000"/>
                </a:solidFill>
                <a:effectLst/>
                <a:latin typeface="Calibri" panose="020F0502020204030204" pitchFamily="34" charset="0"/>
                <a:ea typeface="+mn-ea"/>
                <a:cs typeface="Arial" panose="020B0604020202020204" pitchFamily="34" charset="0"/>
              </a:rPr>
              <a:t>in their </a:t>
            </a:r>
            <a:r>
              <a:rPr lang="en-US" b="1" u="none" kern="1200" dirty="0">
                <a:solidFill>
                  <a:srgbClr val="000000"/>
                </a:solidFill>
                <a:effectLst/>
                <a:latin typeface="Calibri" panose="020F0502020204030204" pitchFamily="34" charset="0"/>
                <a:ea typeface="+mn-ea"/>
                <a:cs typeface="Arial" panose="020B0604020202020204" pitchFamily="34" charset="0"/>
              </a:rPr>
              <a:t>Participant Resource Manual</a:t>
            </a:r>
            <a:r>
              <a:rPr lang="en-US" b="0" u="none" kern="1200" dirty="0">
                <a:solidFill>
                  <a:srgbClr val="000000"/>
                </a:solidFill>
                <a:effectLst/>
                <a:latin typeface="Calibri" panose="020F0502020204030204" pitchFamily="34" charset="0"/>
                <a:ea typeface="+mn-ea"/>
                <a:cs typeface="Arial" panose="020B0604020202020204" pitchFamily="34" charset="0"/>
              </a:rPr>
              <a:t>. </a:t>
            </a:r>
            <a:endParaRPr lang="en-US" u="none"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33</a:t>
            </a:fld>
            <a:endParaRPr lang="en-US" dirty="0"/>
          </a:p>
        </p:txBody>
      </p:sp>
    </p:spTree>
    <p:extLst>
      <p:ext uri="{BB962C8B-B14F-4D97-AF65-F5344CB8AC3E}">
        <p14:creationId xmlns:p14="http://schemas.microsoft.com/office/powerpoint/2010/main" val="2284592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831850"/>
            <a:ext cx="4318000" cy="3238500"/>
          </a:xfrm>
        </p:spPr>
      </p:sp>
      <p:sp>
        <p:nvSpPr>
          <p:cNvPr id="3" name="Notes Placeholder 2"/>
          <p:cNvSpPr>
            <a:spLocks noGrp="1"/>
          </p:cNvSpPr>
          <p:nvPr>
            <p:ph type="body" idx="1"/>
          </p:nvPr>
        </p:nvSpPr>
        <p:spPr>
          <a:xfrm>
            <a:off x="731520" y="4620577"/>
            <a:ext cx="5852160" cy="4618610"/>
          </a:xfrm>
        </p:spPr>
        <p:txBody>
          <a:bodyPr/>
          <a:lstStyle/>
          <a:p>
            <a:r>
              <a:rPr lang="en-US" b="1" dirty="0">
                <a:solidFill>
                  <a:srgbClr val="000000"/>
                </a:solidFill>
                <a:latin typeface="Calibri" panose="020F0502020204030204" pitchFamily="34" charset="0"/>
              </a:rPr>
              <a:t>SAY</a:t>
            </a:r>
          </a:p>
          <a:p>
            <a:r>
              <a:rPr lang="en-US" dirty="0">
                <a:solidFill>
                  <a:srgbClr val="000000"/>
                </a:solidFill>
                <a:latin typeface="Calibri" panose="020F0502020204030204" pitchFamily="34" charset="0"/>
              </a:rPr>
              <a:t>Now, </a:t>
            </a:r>
            <a:r>
              <a:rPr lang="en-US" kern="1200" dirty="0">
                <a:solidFill>
                  <a:srgbClr val="000000"/>
                </a:solidFill>
                <a:effectLst/>
                <a:latin typeface="Calibri" panose="020F0502020204030204" pitchFamily="34" charset="0"/>
                <a:ea typeface="+mn-ea"/>
                <a:cs typeface="Arial" panose="020B0604020202020204" pitchFamily="34" charset="0"/>
              </a:rPr>
              <a:t>let’s watch this video, as Debbie Riley, LCMFT and CEO of the Center for Adoption Support and Education, who is an adoption expert and adoptive parent.  In the video, she talks about grief and loss in children and adolescents. Then we will discuss the key points she is raising.</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pPr marL="181216"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Show the video which can be found on the NTDC website or CapLEARN. (</a:t>
            </a:r>
            <a:r>
              <a:rPr lang="en-US" dirty="0">
                <a:solidFill>
                  <a:srgbClr val="000000"/>
                </a:solidFill>
                <a:latin typeface="Calibri" panose="020F0502020204030204" pitchFamily="34" charset="0"/>
              </a:rPr>
              <a:t>A</a:t>
            </a:r>
            <a:r>
              <a:rPr lang="en-US" kern="1200" dirty="0">
                <a:solidFill>
                  <a:srgbClr val="000000"/>
                </a:solidFill>
                <a:effectLst/>
                <a:latin typeface="Calibri" panose="020F0502020204030204" pitchFamily="34" charset="0"/>
                <a:ea typeface="+mn-ea"/>
                <a:cs typeface="Arial" panose="020B0604020202020204" pitchFamily="34" charset="0"/>
              </a:rPr>
              <a:t>pproximately 7 </a:t>
            </a:r>
            <a:r>
              <a:rPr lang="en-US" dirty="0">
                <a:solidFill>
                  <a:srgbClr val="000000"/>
                </a:solidFill>
                <a:latin typeface="Calibri" panose="020F0502020204030204" pitchFamily="34" charset="0"/>
              </a:rPr>
              <a:t>and a half minute</a:t>
            </a:r>
            <a:r>
              <a:rPr lang="en-US" kern="1200" dirty="0">
                <a:solidFill>
                  <a:srgbClr val="000000"/>
                </a:solidFill>
                <a:effectLst/>
                <a:latin typeface="Calibri" panose="020F0502020204030204" pitchFamily="34" charset="0"/>
                <a:ea typeface="+mn-ea"/>
                <a:cs typeface="Arial" panose="020B0604020202020204" pitchFamily="34" charset="0"/>
              </a:rPr>
              <a:t>s.)</a:t>
            </a:r>
            <a:endParaRPr lang="en-US" b="1" kern="1200" dirty="0">
              <a:solidFill>
                <a:srgbClr val="000000"/>
              </a:solidFill>
              <a:effectLst/>
              <a:latin typeface="Calibri" panose="020F0502020204030204" pitchFamily="34" charset="0"/>
              <a:ea typeface="+mn-ea"/>
              <a:cs typeface="Arial" panose="020B0604020202020204" pitchFamily="34" charset="0"/>
            </a:endParaRPr>
          </a:p>
          <a:p>
            <a:pPr marL="181216"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Facilitate a discussion of key points from the video.</a:t>
            </a:r>
            <a:r>
              <a:rPr lang="en-US" dirty="0">
                <a:solidFill>
                  <a:srgbClr val="000000"/>
                </a:solidFill>
                <a:latin typeface="Calibri" panose="020F0502020204030204" pitchFamily="34" charset="0"/>
              </a:rPr>
              <a:t> Bring up the following points if not mentioned: </a:t>
            </a:r>
            <a:endParaRPr lang="en-US" b="1" kern="1200" dirty="0">
              <a:solidFill>
                <a:srgbClr val="000000"/>
              </a:solidFill>
              <a:effectLst/>
              <a:latin typeface="Calibri" panose="020F0502020204030204" pitchFamily="34" charset="0"/>
              <a:ea typeface="+mn-ea"/>
              <a:cs typeface="Arial" panose="020B0604020202020204" pitchFamily="34" charset="0"/>
            </a:endParaRPr>
          </a:p>
          <a:p>
            <a:pPr marL="368793" lvl="1" indent="-181216">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The loss of a parent, even if the child was never raised by them, is a real and profound loss.</a:t>
            </a:r>
          </a:p>
          <a:p>
            <a:pPr marL="368793" lvl="1" indent="-181216">
              <a:buFont typeface="Wingdings" panose="05000000000000000000" pitchFamily="2" charset="2"/>
              <a:buChar char="Ø"/>
            </a:pPr>
            <a:r>
              <a:rPr lang="en-US" dirty="0">
                <a:solidFill>
                  <a:srgbClr val="000000"/>
                </a:solidFill>
                <a:latin typeface="Calibri" panose="020F0502020204030204" pitchFamily="34" charset="0"/>
              </a:rPr>
              <a:t>S</a:t>
            </a:r>
            <a:r>
              <a:rPr lang="en-US" kern="1200" dirty="0">
                <a:solidFill>
                  <a:srgbClr val="000000"/>
                </a:solidFill>
                <a:effectLst/>
                <a:latin typeface="Calibri" panose="020F0502020204030204" pitchFamily="34" charset="0"/>
                <a:ea typeface="+mn-ea"/>
                <a:cs typeface="Arial" panose="020B0604020202020204" pitchFamily="34" charset="0"/>
              </a:rPr>
              <a:t>eparation from siblings is a profound loss, even if visitation occurs, but more so if there is no visitation.</a:t>
            </a:r>
          </a:p>
          <a:p>
            <a:pPr marL="368793" lvl="1" indent="-181216">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It takes time and support to work through grief and loss. </a:t>
            </a:r>
          </a:p>
          <a:p>
            <a:pPr marL="368793" lvl="1" indent="-181216">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Triggers </a:t>
            </a:r>
            <a:r>
              <a:rPr lang="en-US" dirty="0">
                <a:solidFill>
                  <a:srgbClr val="000000"/>
                </a:solidFill>
                <a:latin typeface="Calibri" panose="020F0502020204030204" pitchFamily="34" charset="0"/>
              </a:rPr>
              <a:t>can be</a:t>
            </a:r>
            <a:r>
              <a:rPr lang="en-US" kern="1200" dirty="0">
                <a:solidFill>
                  <a:srgbClr val="000000"/>
                </a:solidFill>
                <a:effectLst/>
                <a:latin typeface="Calibri" panose="020F0502020204030204" pitchFamily="34" charset="0"/>
                <a:ea typeface="+mn-ea"/>
                <a:cs typeface="Arial" panose="020B0604020202020204" pitchFamily="34" charset="0"/>
              </a:rPr>
              <a:t> predictable and unpredictable in daily life.</a:t>
            </a:r>
          </a:p>
          <a:p>
            <a:pPr marL="368793" lvl="1" indent="-181216">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We don’t always recognize the </a:t>
            </a:r>
            <a:r>
              <a:rPr lang="en-US" dirty="0">
                <a:solidFill>
                  <a:srgbClr val="000000"/>
                </a:solidFill>
                <a:latin typeface="Calibri" panose="020F0502020204030204" pitchFamily="34" charset="0"/>
              </a:rPr>
              <a:t>grief responses of c</a:t>
            </a:r>
            <a:r>
              <a:rPr lang="en-US" kern="1200" dirty="0">
                <a:solidFill>
                  <a:srgbClr val="000000"/>
                </a:solidFill>
                <a:effectLst/>
                <a:latin typeface="Calibri" panose="020F0502020204030204" pitchFamily="34" charset="0"/>
                <a:ea typeface="+mn-ea"/>
                <a:cs typeface="Arial" panose="020B0604020202020204" pitchFamily="34" charset="0"/>
              </a:rPr>
              <a:t>hildren, but grief must be addressed in a supportive way. </a:t>
            </a:r>
            <a:r>
              <a:rPr lang="en-US" dirty="0">
                <a:solidFill>
                  <a:srgbClr val="000000"/>
                </a:solidFill>
                <a:latin typeface="Calibri" panose="020F0502020204030204" pitchFamily="34" charset="0"/>
              </a:rPr>
              <a:t>S</a:t>
            </a:r>
            <a:r>
              <a:rPr lang="en-US" kern="1200" dirty="0">
                <a:solidFill>
                  <a:srgbClr val="000000"/>
                </a:solidFill>
                <a:effectLst/>
                <a:latin typeface="Calibri" panose="020F0502020204030204" pitchFamily="34" charset="0"/>
                <a:ea typeface="+mn-ea"/>
                <a:cs typeface="Arial" panose="020B0604020202020204" pitchFamily="34" charset="0"/>
              </a:rPr>
              <a:t>ometimes, this will require assistance from a mental health </a:t>
            </a:r>
            <a:r>
              <a:rPr lang="en-US" dirty="0">
                <a:solidFill>
                  <a:srgbClr val="000000"/>
                </a:solidFill>
                <a:latin typeface="Calibri" panose="020F0502020204030204" pitchFamily="34" charset="0"/>
              </a:rPr>
              <a:t>professional</a:t>
            </a:r>
            <a:r>
              <a:rPr lang="en-US" kern="1200" dirty="0">
                <a:solidFill>
                  <a:srgbClr val="000000"/>
                </a:solidFill>
                <a:effectLst/>
                <a:latin typeface="Calibri" panose="020F0502020204030204" pitchFamily="34" charset="0"/>
                <a:ea typeface="+mn-ea"/>
                <a:cs typeface="Arial" panose="020B0604020202020204" pitchFamily="34" charset="0"/>
              </a:rPr>
              <a:t>.</a:t>
            </a:r>
          </a:p>
          <a:p>
            <a:pPr marL="368793" lvl="1" indent="-181216">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Patience and being able to listen to the child and validate their feelings is an important part of supporting the grief process.</a:t>
            </a:r>
          </a:p>
          <a:p>
            <a:pPr marL="368793" lvl="1" indent="-181216">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Finding forms of connection to loved ones supports the grieving process and allows for healing.</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pPr marL="181216" indent="-181216">
              <a:buFont typeface="Arial" panose="020B0604020202020204" pitchFamily="34" charset="0"/>
              <a:buChar char="•"/>
            </a:pPr>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34</a:t>
            </a:fld>
            <a:endParaRPr lang="en-US" dirty="0"/>
          </a:p>
        </p:txBody>
      </p:sp>
    </p:spTree>
    <p:extLst>
      <p:ext uri="{BB962C8B-B14F-4D97-AF65-F5344CB8AC3E}">
        <p14:creationId xmlns:p14="http://schemas.microsoft.com/office/powerpoint/2010/main" val="2276605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Allow for a 10-minute break. </a:t>
            </a:r>
          </a:p>
        </p:txBody>
      </p:sp>
      <p:sp>
        <p:nvSpPr>
          <p:cNvPr id="4" name="Slide Number Placeholder 3"/>
          <p:cNvSpPr>
            <a:spLocks noGrp="1"/>
          </p:cNvSpPr>
          <p:nvPr>
            <p:ph type="sldNum" sz="quarter" idx="5"/>
          </p:nvPr>
        </p:nvSpPr>
        <p:spPr>
          <a:xfrm>
            <a:off x="4143587" y="9119475"/>
            <a:ext cx="3169920" cy="481726"/>
          </a:xfrm>
          <a:prstGeom prst="rect">
            <a:avLst/>
          </a:prstGeom>
        </p:spPr>
        <p:txBody>
          <a:bodyPr/>
          <a:lstStyle/>
          <a:p>
            <a:fld id="{3B90169C-AFAA-4B3F-91CC-5EC03E22AE25}" type="slidenum">
              <a:rPr lang="en-US" smtClean="0"/>
              <a:t>35</a:t>
            </a:fld>
            <a:endParaRPr lang="en-US" dirty="0"/>
          </a:p>
        </p:txBody>
      </p:sp>
      <p:sp>
        <p:nvSpPr>
          <p:cNvPr id="6" name="Slide Number Placeholder 6">
            <a:extLst>
              <a:ext uri="{FF2B5EF4-FFF2-40B4-BE49-F238E27FC236}">
                <a16:creationId xmlns:a16="http://schemas.microsoft.com/office/drawing/2014/main" id="{A5183CDD-A351-1E47-8F5E-2B603460397F}"/>
              </a:ext>
            </a:extLst>
          </p:cNvPr>
          <p:cNvSpPr txBox="1">
            <a:spLocks/>
          </p:cNvSpPr>
          <p:nvPr/>
        </p:nvSpPr>
        <p:spPr>
          <a:xfrm>
            <a:off x="6828979" y="9119475"/>
            <a:ext cx="484529" cy="481726"/>
          </a:xfrm>
          <a:prstGeom prst="rect">
            <a:avLst/>
          </a:prstGeom>
        </p:spPr>
        <p:txBody>
          <a:bodyPr vert="horz" lIns="96649" tIns="48324" rIns="96649" bIns="48324"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35</a:t>
            </a:fld>
            <a:endParaRPr lang="en-US" dirty="0"/>
          </a:p>
        </p:txBody>
      </p:sp>
    </p:spTree>
    <p:extLst>
      <p:ext uri="{BB962C8B-B14F-4D97-AF65-F5344CB8AC3E}">
        <p14:creationId xmlns:p14="http://schemas.microsoft.com/office/powerpoint/2010/main" val="2285944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FACILITATOR'S NOTE</a:t>
            </a:r>
          </a:p>
          <a:p>
            <a:r>
              <a:rPr lang="en-US" b="0" kern="1200" dirty="0">
                <a:solidFill>
                  <a:srgbClr val="000000"/>
                </a:solidFill>
                <a:effectLst/>
                <a:latin typeface="Calibri" panose="020F0502020204030204" pitchFamily="34" charset="0"/>
                <a:ea typeface="+mn-ea"/>
                <a:cs typeface="Arial" panose="020B0604020202020204" pitchFamily="34" charset="0"/>
              </a:rPr>
              <a:t>Allow 20 minutes for this section.</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SAY</a:t>
            </a:r>
          </a:p>
          <a:p>
            <a:r>
              <a:rPr lang="en-US" b="0" kern="1200" dirty="0">
                <a:solidFill>
                  <a:srgbClr val="000000"/>
                </a:solidFill>
                <a:effectLst/>
                <a:latin typeface="Calibri" panose="020F0502020204030204" pitchFamily="34" charset="0"/>
                <a:ea typeface="+mn-ea"/>
                <a:cs typeface="Arial" panose="020B0604020202020204" pitchFamily="34" charset="0"/>
              </a:rPr>
              <a:t>We’ve talked about grief and loss and how they may be expressed in a child’s behavior. Now, let’s discuss ways to address grief and loss.</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36</a:t>
            </a:fld>
            <a:endParaRPr lang="en-US" dirty="0"/>
          </a:p>
        </p:txBody>
      </p:sp>
    </p:spTree>
    <p:extLst>
      <p:ext uri="{BB962C8B-B14F-4D97-AF65-F5344CB8AC3E}">
        <p14:creationId xmlns:p14="http://schemas.microsoft.com/office/powerpoint/2010/main" val="36963028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9"/>
            <a:ext cx="5852160" cy="4980622"/>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As parents, you must be willing to have difficult conversations with children about grief and loss. You must be willing to </a:t>
            </a:r>
            <a:r>
              <a:rPr lang="en-US" dirty="0">
                <a:solidFill>
                  <a:srgbClr val="000000"/>
                </a:solidFill>
                <a:latin typeface="Calibri" panose="020F0502020204030204" pitchFamily="34" charset="0"/>
              </a:rPr>
              <a:t>start these</a:t>
            </a:r>
            <a:r>
              <a:rPr lang="en-US" kern="1200" dirty="0">
                <a:solidFill>
                  <a:srgbClr val="000000"/>
                </a:solidFill>
                <a:effectLst/>
                <a:latin typeface="Calibri" panose="020F0502020204030204" pitchFamily="34" charset="0"/>
                <a:ea typeface="+mn-ea"/>
                <a:cs typeface="Arial" panose="020B0604020202020204" pitchFamily="34" charset="0"/>
              </a:rPr>
              <a:t> conversations. Children may be reluctant to talk because it’s painful and perhaps because they have not </a:t>
            </a:r>
            <a:r>
              <a:rPr lang="en-US" dirty="0">
                <a:solidFill>
                  <a:srgbClr val="000000"/>
                </a:solidFill>
                <a:latin typeface="Calibri" panose="020F0502020204030204" pitchFamily="34" charset="0"/>
              </a:rPr>
              <a:t>made</a:t>
            </a:r>
            <a:r>
              <a:rPr lang="en-US" kern="1200" dirty="0">
                <a:solidFill>
                  <a:srgbClr val="000000"/>
                </a:solidFill>
                <a:effectLst/>
                <a:latin typeface="Calibri" panose="020F0502020204030204" pitchFamily="34" charset="0"/>
                <a:ea typeface="+mn-ea"/>
                <a:cs typeface="Arial" panose="020B0604020202020204" pitchFamily="34" charset="0"/>
              </a:rPr>
              <a:t> the connections between what they are feeling and the losses they experienced.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Part of the healing will occur through relationships, </a:t>
            </a:r>
            <a:r>
              <a:rPr lang="en-US" dirty="0">
                <a:solidFill>
                  <a:srgbClr val="000000"/>
                </a:solidFill>
                <a:latin typeface="Calibri" panose="020F0502020204030204" pitchFamily="34" charset="0"/>
              </a:rPr>
              <a:t>as feelings of trust and safety are established</a:t>
            </a:r>
            <a:r>
              <a:rPr lang="en-US" kern="1200" dirty="0">
                <a:solidFill>
                  <a:srgbClr val="000000"/>
                </a:solidFill>
                <a:effectLst/>
                <a:latin typeface="Calibri" panose="020F0502020204030204" pitchFamily="34" charset="0"/>
                <a:ea typeface="+mn-ea"/>
                <a:cs typeface="Arial" panose="020B0604020202020204" pitchFamily="34" charset="0"/>
              </a:rPr>
              <a:t>. Children may also </a:t>
            </a:r>
            <a:r>
              <a:rPr lang="en-US" dirty="0">
                <a:solidFill>
                  <a:srgbClr val="000000"/>
                </a:solidFill>
                <a:latin typeface="Calibri" panose="020F0502020204030204" pitchFamily="34" charset="0"/>
              </a:rPr>
              <a:t>feel</a:t>
            </a:r>
            <a:r>
              <a:rPr lang="en-US" kern="1200" dirty="0">
                <a:solidFill>
                  <a:srgbClr val="000000"/>
                </a:solidFill>
                <a:effectLst/>
                <a:latin typeface="Calibri" panose="020F0502020204030204" pitchFamily="34" charset="0"/>
                <a:ea typeface="+mn-ea"/>
                <a:cs typeface="Arial" panose="020B0604020202020204" pitchFamily="34" charset="0"/>
              </a:rPr>
              <a:t> disconnected from their experiences and having conversations about their stories can help to open the door to their connecting to their losses and talking about their sadness. </a:t>
            </a:r>
            <a:r>
              <a:rPr lang="en-US" i="0" kern="1200" dirty="0">
                <a:solidFill>
                  <a:srgbClr val="000000"/>
                </a:solidFill>
                <a:effectLst/>
                <a:latin typeface="Calibri" panose="020F0502020204030204" pitchFamily="34" charset="0"/>
                <a:ea typeface="+mn-ea"/>
                <a:cs typeface="Arial" panose="020B0604020202020204" pitchFamily="34" charset="0"/>
              </a:rPr>
              <a:t>If the child has a Life Book, this </a:t>
            </a:r>
            <a:r>
              <a:rPr lang="en-US" dirty="0">
                <a:solidFill>
                  <a:srgbClr val="000000"/>
                </a:solidFill>
                <a:latin typeface="Calibri" panose="020F0502020204030204" pitchFamily="34" charset="0"/>
              </a:rPr>
              <a:t>can be helpful </a:t>
            </a:r>
            <a:r>
              <a:rPr lang="en-US" i="0" kern="1200" dirty="0">
                <a:solidFill>
                  <a:srgbClr val="000000"/>
                </a:solidFill>
                <a:effectLst/>
                <a:latin typeface="Calibri" panose="020F0502020204030204" pitchFamily="34" charset="0"/>
                <a:ea typeface="+mn-ea"/>
                <a:cs typeface="Arial" panose="020B0604020202020204" pitchFamily="34" charset="0"/>
              </a:rPr>
              <a:t>tool to assist the child in thinking and talking about </a:t>
            </a:r>
            <a:r>
              <a:rPr lang="en-US" dirty="0">
                <a:solidFill>
                  <a:srgbClr val="000000"/>
                </a:solidFill>
                <a:latin typeface="Calibri" panose="020F0502020204030204" pitchFamily="34" charset="0"/>
              </a:rPr>
              <a:t>their</a:t>
            </a:r>
            <a:r>
              <a:rPr lang="en-US" i="0" kern="1200" dirty="0">
                <a:solidFill>
                  <a:srgbClr val="000000"/>
                </a:solidFill>
                <a:effectLst/>
                <a:latin typeface="Calibri" panose="020F0502020204030204" pitchFamily="34" charset="0"/>
                <a:ea typeface="+mn-ea"/>
                <a:cs typeface="Arial" panose="020B0604020202020204" pitchFamily="34" charset="0"/>
              </a:rPr>
              <a:t> story. We’ll talk more about tips like this in a moment.</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It is also important that you are aware of your own grief history and how you might be triggered by discussions about loss and grief with a child you are fostering or adopting. Supporting children in their sadness and pain can raise feelings from your own experiences, even if you thought those were resolved. Your ability to be </a:t>
            </a:r>
            <a:r>
              <a:rPr lang="en-US" b="1" kern="1200" dirty="0">
                <a:solidFill>
                  <a:srgbClr val="000000"/>
                </a:solidFill>
                <a:effectLst/>
                <a:latin typeface="Calibri" panose="020F0502020204030204" pitchFamily="34" charset="0"/>
                <a:ea typeface="+mn-ea"/>
                <a:cs typeface="Arial" panose="020B0604020202020204" pitchFamily="34" charset="0"/>
              </a:rPr>
              <a:t>empathetic and </a:t>
            </a:r>
            <a:r>
              <a:rPr lang="en-US" b="1" dirty="0">
                <a:solidFill>
                  <a:srgbClr val="000000"/>
                </a:solidFill>
                <a:latin typeface="Calibri" panose="020F0502020204030204" pitchFamily="34" charset="0"/>
              </a:rPr>
              <a:t>compassionate</a:t>
            </a:r>
            <a:r>
              <a:rPr lang="en-US" b="1" kern="1200" dirty="0">
                <a:solidFill>
                  <a:srgbClr val="000000"/>
                </a:solidFill>
                <a:effectLst/>
                <a:latin typeface="Calibri" panose="020F0502020204030204" pitchFamily="34" charset="0"/>
                <a:ea typeface="+mn-ea"/>
                <a:cs typeface="Arial" panose="020B0604020202020204" pitchFamily="34" charset="0"/>
              </a:rPr>
              <a:t> </a:t>
            </a:r>
            <a:r>
              <a:rPr lang="en-US" kern="1200" dirty="0">
                <a:solidFill>
                  <a:srgbClr val="000000"/>
                </a:solidFill>
                <a:effectLst/>
                <a:latin typeface="Calibri" panose="020F0502020204030204" pitchFamily="34" charset="0"/>
                <a:ea typeface="+mn-ea"/>
                <a:cs typeface="Arial" panose="020B0604020202020204" pitchFamily="34" charset="0"/>
              </a:rPr>
              <a:t>without becoming caught up in the child or family’s pain will enable you to provide the most </a:t>
            </a:r>
            <a:r>
              <a:rPr lang="en-US" b="1" kern="1200" dirty="0">
                <a:solidFill>
                  <a:srgbClr val="000000"/>
                </a:solidFill>
                <a:effectLst/>
                <a:latin typeface="Calibri" panose="020F0502020204030204" pitchFamily="34" charset="0"/>
                <a:ea typeface="+mn-ea"/>
                <a:cs typeface="Arial" panose="020B0604020202020204" pitchFamily="34" charset="0"/>
              </a:rPr>
              <a:t>emotionally supportive and nurturing </a:t>
            </a:r>
            <a:r>
              <a:rPr lang="en-US" kern="1200" dirty="0">
                <a:solidFill>
                  <a:srgbClr val="000000"/>
                </a:solidFill>
                <a:effectLst/>
                <a:latin typeface="Calibri" panose="020F0502020204030204" pitchFamily="34" charset="0"/>
                <a:ea typeface="+mn-ea"/>
                <a:cs typeface="Arial" panose="020B0604020202020204" pitchFamily="34" charset="0"/>
              </a:rPr>
              <a:t>environment for their expression of grief</a:t>
            </a:r>
            <a:r>
              <a:rPr lang="en-US" dirty="0">
                <a:solidFill>
                  <a:srgbClr val="000000"/>
                </a:solidFill>
                <a:latin typeface="Calibri" panose="020F0502020204030204" pitchFamily="34" charset="0"/>
              </a:rPr>
              <a:t> (characteristics). </a:t>
            </a:r>
            <a:r>
              <a:rPr lang="en-US" kern="1200" dirty="0">
                <a:solidFill>
                  <a:srgbClr val="000000"/>
                </a:solidFill>
                <a:effectLst/>
                <a:latin typeface="Calibri" panose="020F0502020204030204" pitchFamily="34" charset="0"/>
                <a:ea typeface="+mn-ea"/>
                <a:cs typeface="Arial" panose="020B0604020202020204" pitchFamily="34" charset="0"/>
              </a:rPr>
              <a:t> Being aware of your own loss and grief history </a:t>
            </a:r>
            <a:r>
              <a:rPr lang="en-US" dirty="0">
                <a:solidFill>
                  <a:srgbClr val="000000"/>
                </a:solidFill>
                <a:latin typeface="Calibri" panose="020F0502020204030204" pitchFamily="34" charset="0"/>
              </a:rPr>
              <a:t>can help you</a:t>
            </a:r>
            <a:r>
              <a:rPr lang="en-US" kern="1200" dirty="0">
                <a:solidFill>
                  <a:srgbClr val="000000"/>
                </a:solidFill>
                <a:effectLst/>
                <a:latin typeface="Calibri" panose="020F0502020204030204" pitchFamily="34" charset="0"/>
                <a:ea typeface="+mn-ea"/>
                <a:cs typeface="Arial" panose="020B0604020202020204" pitchFamily="34" charset="0"/>
              </a:rPr>
              <a:t> understand where you might have triggers.  If you find that you are struggling with your own grief and loss, it may be helpful seek professional support.</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37</a:t>
            </a:fld>
            <a:endParaRPr lang="en-US" dirty="0"/>
          </a:p>
        </p:txBody>
      </p:sp>
    </p:spTree>
    <p:extLst>
      <p:ext uri="{BB962C8B-B14F-4D97-AF65-F5344CB8AC3E}">
        <p14:creationId xmlns:p14="http://schemas.microsoft.com/office/powerpoint/2010/main" val="34662249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DO</a:t>
            </a:r>
          </a:p>
          <a:p>
            <a:r>
              <a:rPr lang="en-US" b="0" u="none" kern="1200" dirty="0">
                <a:solidFill>
                  <a:srgbClr val="000000"/>
                </a:solidFill>
                <a:effectLst/>
                <a:latin typeface="Calibri" panose="020F0502020204030204" pitchFamily="34" charset="0"/>
                <a:ea typeface="+mn-ea"/>
                <a:cs typeface="Arial" panose="020B0604020202020204" pitchFamily="34" charset="0"/>
              </a:rPr>
              <a:t>Have participants refer to the </a:t>
            </a:r>
            <a:r>
              <a:rPr lang="en-US" b="0" u="sng" kern="1200" dirty="0">
                <a:solidFill>
                  <a:srgbClr val="000000"/>
                </a:solidFill>
                <a:effectLst/>
                <a:latin typeface="Calibri" panose="020F0502020204030204" pitchFamily="34" charset="0"/>
                <a:ea typeface="+mn-ea"/>
                <a:cs typeface="Arial" panose="020B0604020202020204" pitchFamily="34" charset="0"/>
              </a:rPr>
              <a:t>Handout #3: </a:t>
            </a:r>
            <a:r>
              <a:rPr lang="en-US" u="sng" kern="1200" dirty="0">
                <a:solidFill>
                  <a:srgbClr val="000000"/>
                </a:solidFill>
                <a:effectLst/>
                <a:latin typeface="Calibri" panose="020F0502020204030204" pitchFamily="34" charset="0"/>
                <a:ea typeface="+mn-ea"/>
                <a:cs typeface="Arial" panose="020B0604020202020204" pitchFamily="34" charset="0"/>
              </a:rPr>
              <a:t>Ambiguous Loss Haunts Foster and Adopted Children</a:t>
            </a:r>
            <a:r>
              <a:rPr lang="en-US" b="0" u="sng" kern="1200" dirty="0">
                <a:solidFill>
                  <a:srgbClr val="000000"/>
                </a:solidFill>
                <a:effectLst/>
                <a:latin typeface="Calibri" panose="020F0502020204030204" pitchFamily="34" charset="0"/>
                <a:ea typeface="+mn-ea"/>
                <a:cs typeface="Arial" panose="020B0604020202020204" pitchFamily="34" charset="0"/>
              </a:rPr>
              <a:t> </a:t>
            </a:r>
            <a:r>
              <a:rPr lang="en-US" b="0" u="none" kern="1200" dirty="0">
                <a:solidFill>
                  <a:srgbClr val="000000"/>
                </a:solidFill>
                <a:effectLst/>
                <a:latin typeface="Calibri" panose="020F0502020204030204" pitchFamily="34" charset="0"/>
                <a:ea typeface="+mn-ea"/>
                <a:cs typeface="Arial" panose="020B0604020202020204" pitchFamily="34" charset="0"/>
              </a:rPr>
              <a:t>in their </a:t>
            </a:r>
            <a:r>
              <a:rPr lang="en-US" b="1" u="none" kern="1200" dirty="0">
                <a:solidFill>
                  <a:srgbClr val="000000"/>
                </a:solidFill>
                <a:effectLst/>
                <a:latin typeface="Calibri" panose="020F0502020204030204" pitchFamily="34" charset="0"/>
                <a:ea typeface="+mn-ea"/>
                <a:cs typeface="Arial" panose="020B0604020202020204" pitchFamily="34" charset="0"/>
              </a:rPr>
              <a:t>Participant Resource Manual</a:t>
            </a:r>
            <a:r>
              <a:rPr lang="en-US" b="0" u="none" kern="1200" dirty="0">
                <a:solidFill>
                  <a:srgbClr val="000000"/>
                </a:solidFill>
                <a:effectLst/>
                <a:latin typeface="Calibri" panose="020F0502020204030204" pitchFamily="34" charset="0"/>
                <a:ea typeface="+mn-ea"/>
                <a:cs typeface="Arial" panose="020B0604020202020204" pitchFamily="34" charset="0"/>
              </a:rPr>
              <a:t>. This article is from </a:t>
            </a:r>
            <a:r>
              <a:rPr lang="en-US" kern="1200" dirty="0">
                <a:solidFill>
                  <a:srgbClr val="000000"/>
                </a:solidFill>
                <a:effectLst/>
                <a:latin typeface="Calibri" panose="020F0502020204030204" pitchFamily="34" charset="0"/>
                <a:ea typeface="+mn-ea"/>
                <a:cs typeface="Arial" panose="020B0604020202020204" pitchFamily="34" charset="0"/>
              </a:rPr>
              <a:t>Adoptalk from the North American Council on Adoptable Children. (The following slides will address each of the following tips.)</a:t>
            </a:r>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SAY</a:t>
            </a:r>
          </a:p>
          <a:p>
            <a:r>
              <a:rPr lang="en-US" kern="1200" dirty="0">
                <a:solidFill>
                  <a:srgbClr val="000000"/>
                </a:solidFill>
                <a:effectLst/>
                <a:latin typeface="Calibri" panose="020F0502020204030204" pitchFamily="34" charset="0"/>
                <a:ea typeface="+mn-ea"/>
                <a:cs typeface="Arial" panose="020B0604020202020204" pitchFamily="34" charset="0"/>
              </a:rPr>
              <a:t>We will talk about some tips </a:t>
            </a:r>
            <a:r>
              <a:rPr lang="en-US" dirty="0">
                <a:solidFill>
                  <a:srgbClr val="000000"/>
                </a:solidFill>
                <a:latin typeface="Calibri" panose="020F0502020204030204" pitchFamily="34" charset="0"/>
              </a:rPr>
              <a:t>for </a:t>
            </a:r>
            <a:r>
              <a:rPr lang="en-US" kern="1200" dirty="0">
                <a:solidFill>
                  <a:srgbClr val="000000"/>
                </a:solidFill>
                <a:effectLst/>
                <a:latin typeface="Calibri" panose="020F0502020204030204" pitchFamily="34" charset="0"/>
                <a:ea typeface="+mn-ea"/>
                <a:cs typeface="Arial" panose="020B0604020202020204" pitchFamily="34" charset="0"/>
              </a:rPr>
              <a:t>helping children deal with loss which </a:t>
            </a:r>
            <a:r>
              <a:rPr lang="en-US" dirty="0">
                <a:solidFill>
                  <a:srgbClr val="000000"/>
                </a:solidFill>
                <a:latin typeface="Calibri" panose="020F0502020204030204" pitchFamily="34" charset="0"/>
              </a:rPr>
              <a:t>is</a:t>
            </a:r>
            <a:r>
              <a:rPr lang="en-US" kern="1200" dirty="0">
                <a:solidFill>
                  <a:srgbClr val="000000"/>
                </a:solidFill>
                <a:effectLst/>
                <a:latin typeface="Calibri" panose="020F0502020204030204" pitchFamily="34" charset="0"/>
                <a:ea typeface="+mn-ea"/>
                <a:cs typeface="Arial" panose="020B0604020202020204" pitchFamily="34" charset="0"/>
              </a:rPr>
              <a:t> further expanded upon in the Adoptalk article. </a:t>
            </a:r>
          </a:p>
        </p:txBody>
      </p:sp>
      <p:sp>
        <p:nvSpPr>
          <p:cNvPr id="4" name="Slide Number Placeholder 3"/>
          <p:cNvSpPr>
            <a:spLocks noGrp="1"/>
          </p:cNvSpPr>
          <p:nvPr>
            <p:ph type="sldNum" sz="quarter" idx="5"/>
          </p:nvPr>
        </p:nvSpPr>
        <p:spPr/>
        <p:txBody>
          <a:bodyPr/>
          <a:lstStyle/>
          <a:p>
            <a:fld id="{3B90169C-AFAA-4B3F-91CC-5EC03E22AE25}" type="slidenum">
              <a:rPr lang="en-US" smtClean="0"/>
              <a:pPr/>
              <a:t>38</a:t>
            </a:fld>
            <a:endParaRPr lang="en-US" dirty="0"/>
          </a:p>
        </p:txBody>
      </p:sp>
    </p:spTree>
    <p:extLst>
      <p:ext uri="{BB962C8B-B14F-4D97-AF65-F5344CB8AC3E}">
        <p14:creationId xmlns:p14="http://schemas.microsoft.com/office/powerpoint/2010/main" val="3725324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DO</a:t>
            </a:r>
          </a:p>
          <a:p>
            <a:pPr lvl="0"/>
            <a:r>
              <a:rPr lang="en-US" b="0" kern="1200" dirty="0">
                <a:solidFill>
                  <a:srgbClr val="000000"/>
                </a:solidFill>
                <a:effectLst/>
                <a:latin typeface="Calibri" panose="020F0502020204030204" pitchFamily="34" charset="0"/>
                <a:ea typeface="+mn-ea"/>
                <a:cs typeface="Arial" panose="020B0604020202020204" pitchFamily="34" charset="0"/>
              </a:rPr>
              <a:t>Read or paraphrase the tips on the screen. </a:t>
            </a:r>
            <a:endParaRPr lang="en-US" b="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39</a:t>
            </a:fld>
            <a:endParaRPr lang="en-US" dirty="0"/>
          </a:p>
        </p:txBody>
      </p:sp>
    </p:spTree>
    <p:extLst>
      <p:ext uri="{BB962C8B-B14F-4D97-AF65-F5344CB8AC3E}">
        <p14:creationId xmlns:p14="http://schemas.microsoft.com/office/powerpoint/2010/main" val="2922402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1520" y="1200151"/>
            <a:ext cx="5852160" cy="3780472"/>
          </a:xfrm>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Prior to the session, review the theme and competencies. You will not read these aloud to participants. Participants can access all competencies in their </a:t>
            </a:r>
            <a:r>
              <a:rPr lang="en-US" b="1" dirty="0">
                <a:solidFill>
                  <a:srgbClr val="000000"/>
                </a:solidFill>
                <a:latin typeface="Calibri" panose="020F0502020204030204" pitchFamily="34" charset="0"/>
              </a:rPr>
              <a:t>Participant Resource Manual.</a:t>
            </a:r>
            <a:r>
              <a:rPr lang="en-US" dirty="0">
                <a:solidFill>
                  <a:srgbClr val="000000"/>
                </a:solidFill>
                <a:latin typeface="Calibri" panose="020F0502020204030204" pitchFamily="34" charset="0"/>
              </a:rPr>
              <a:t> </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4143587" y="9119475"/>
            <a:ext cx="3169920" cy="481726"/>
          </a:xfrm>
          <a:prstGeom prst="rect">
            <a:avLst/>
          </a:prstGeom>
        </p:spPr>
        <p:txBody>
          <a:bodyPr/>
          <a:lstStyle/>
          <a:p>
            <a:fld id="{3B90169C-AFAA-4B3F-91CC-5EC03E22AE25}" type="slidenum">
              <a:rPr lang="en-US" smtClean="0"/>
              <a:t>4</a:t>
            </a:fld>
            <a:endParaRPr lang="en-US" dirty="0"/>
          </a:p>
        </p:txBody>
      </p:sp>
      <p:graphicFrame>
        <p:nvGraphicFramePr>
          <p:cNvPr id="5" name="Table 5">
            <a:extLst>
              <a:ext uri="{FF2B5EF4-FFF2-40B4-BE49-F238E27FC236}">
                <a16:creationId xmlns:a16="http://schemas.microsoft.com/office/drawing/2014/main" id="{EBA97B0B-4A35-D14E-83F4-FA32B2C771D1}"/>
              </a:ext>
            </a:extLst>
          </p:cNvPr>
          <p:cNvGraphicFramePr>
            <a:graphicFrameLocks/>
          </p:cNvGraphicFramePr>
          <p:nvPr>
            <p:extLst>
              <p:ext uri="{D42A27DB-BD31-4B8C-83A1-F6EECF244321}">
                <p14:modId xmlns:p14="http://schemas.microsoft.com/office/powerpoint/2010/main" val="3260180994"/>
              </p:ext>
            </p:extLst>
          </p:nvPr>
        </p:nvGraphicFramePr>
        <p:xfrm>
          <a:off x="795528" y="4164174"/>
          <a:ext cx="6132891" cy="3836310"/>
        </p:xfrm>
        <a:graphic>
          <a:graphicData uri="http://schemas.openxmlformats.org/drawingml/2006/table">
            <a:tbl>
              <a:tblPr firstRow="1" bandRow="1">
                <a:tableStyleId>{69CF1AB2-1976-4502-BF36-3FF5EA218861}</a:tableStyleId>
              </a:tblPr>
              <a:tblGrid>
                <a:gridCol w="6132891">
                  <a:extLst>
                    <a:ext uri="{9D8B030D-6E8A-4147-A177-3AD203B41FA5}">
                      <a16:colId xmlns:a16="http://schemas.microsoft.com/office/drawing/2014/main" val="2179853046"/>
                    </a:ext>
                  </a:extLst>
                </a:gridCol>
              </a:tblGrid>
              <a:tr h="288036">
                <a:tc>
                  <a:txBody>
                    <a:bodyPr/>
                    <a:lstStyle/>
                    <a:p>
                      <a:r>
                        <a:rPr lang="en-US" sz="1200" dirty="0"/>
                        <a:t>Competencies</a:t>
                      </a:r>
                      <a:endParaRPr lang="en-US" sz="1200" b="0" dirty="0">
                        <a:solidFill>
                          <a:schemeClr val="tx1"/>
                        </a:solidFill>
                        <a:latin typeface="+mj-lt"/>
                      </a:endParaRPr>
                    </a:p>
                  </a:txBody>
                  <a:tcPr marL="97536" marR="97536" marT="48006" marB="48006"/>
                </a:tc>
                <a:extLst>
                  <a:ext uri="{0D108BD9-81ED-4DB2-BD59-A6C34878D82A}">
                    <a16:rowId xmlns:a16="http://schemas.microsoft.com/office/drawing/2014/main" val="2795227620"/>
                  </a:ext>
                </a:extLst>
              </a:tr>
              <a:tr h="272034">
                <a:tc>
                  <a:txBody>
                    <a:bodyPr/>
                    <a:lstStyle/>
                    <a:p>
                      <a:r>
                        <a:rPr lang="en-US" sz="1100" dirty="0"/>
                        <a:t>Knowledge</a:t>
                      </a:r>
                      <a:endParaRPr lang="en-US" sz="1100" b="1" dirty="0">
                        <a:solidFill>
                          <a:schemeClr val="tx1"/>
                        </a:solidFill>
                      </a:endParaRPr>
                    </a:p>
                  </a:txBody>
                  <a:tcPr marL="97536" marR="97536" marT="48006" marB="48006"/>
                </a:tc>
                <a:extLst>
                  <a:ext uri="{0D108BD9-81ED-4DB2-BD59-A6C34878D82A}">
                    <a16:rowId xmlns:a16="http://schemas.microsoft.com/office/drawing/2014/main" val="809970072"/>
                  </a:ext>
                </a:extLst>
              </a:tr>
              <a:tr h="1755236">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323850" algn="l"/>
                        </a:tabLst>
                      </a:pPr>
                      <a:r>
                        <a:rPr lang="en-US" sz="1100" kern="1200" dirty="0">
                          <a:solidFill>
                            <a:schemeClr val="dk1"/>
                          </a:solidFill>
                          <a:effectLst/>
                          <a:latin typeface="+mn-lt"/>
                          <a:ea typeface="+mn-ea"/>
                          <a:cs typeface="+mn-cs"/>
                        </a:rPr>
                        <a:t>Explain the various losses that children may experience and how these losses can impact their feelings and behaviors currently and in the future. </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323850" algn="l"/>
                        </a:tabLst>
                      </a:pPr>
                      <a:r>
                        <a:rPr lang="en-US" sz="1100" kern="1200" dirty="0">
                          <a:solidFill>
                            <a:schemeClr val="dk1"/>
                          </a:solidFill>
                          <a:effectLst/>
                          <a:latin typeface="+mn-lt"/>
                          <a:ea typeface="+mn-ea"/>
                          <a:cs typeface="+mn-cs"/>
                        </a:rPr>
                        <a:t>Describe the grieving process for children and behaviors that may be associated with it.</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323850" algn="l"/>
                        </a:tabLst>
                      </a:pPr>
                      <a:r>
                        <a:rPr lang="en-US" sz="1100" kern="1200" dirty="0">
                          <a:solidFill>
                            <a:schemeClr val="dk1"/>
                          </a:solidFill>
                          <a:effectLst/>
                          <a:latin typeface="+mn-lt"/>
                          <a:ea typeface="+mn-ea"/>
                          <a:cs typeface="+mn-cs"/>
                        </a:rPr>
                        <a:t>Define ways that children grieve and how it often looks different than the way adults express grief.</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323850" algn="l"/>
                        </a:tabLst>
                      </a:pPr>
                      <a:r>
                        <a:rPr lang="en-US" sz="1100" kern="1200" dirty="0">
                          <a:solidFill>
                            <a:schemeClr val="dk1"/>
                          </a:solidFill>
                          <a:effectLst/>
                          <a:latin typeface="+mn-lt"/>
                          <a:ea typeface="+mn-ea"/>
                          <a:cs typeface="+mn-cs"/>
                        </a:rPr>
                        <a:t>Understand how ambiguous loss and unrecognized grief impacts children. </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323850" algn="l"/>
                        </a:tabLst>
                      </a:pPr>
                      <a:r>
                        <a:rPr lang="en-US" sz="1100" kern="1200" dirty="0">
                          <a:solidFill>
                            <a:schemeClr val="dk1"/>
                          </a:solidFill>
                          <a:effectLst/>
                          <a:latin typeface="+mn-lt"/>
                          <a:ea typeface="+mn-ea"/>
                          <a:cs typeface="+mn-cs"/>
                        </a:rPr>
                        <a:t>Understand how to support children in acknowledging their losses and grieving them over the life cycle. </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323850" algn="l"/>
                        </a:tabLst>
                      </a:pPr>
                      <a:r>
                        <a:rPr lang="en-US" sz="1100" kern="1200" dirty="0">
                          <a:solidFill>
                            <a:schemeClr val="dk1"/>
                          </a:solidFill>
                          <a:effectLst/>
                          <a:latin typeface="+mn-lt"/>
                          <a:ea typeface="+mn-ea"/>
                          <a:cs typeface="+mn-cs"/>
                        </a:rPr>
                        <a:t>Learn how to recognize grief and loss as the possible underlying causes of behaviors.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7536" marR="97536" marT="48006" marB="48006"/>
                </a:tc>
                <a:extLst>
                  <a:ext uri="{0D108BD9-81ED-4DB2-BD59-A6C34878D82A}">
                    <a16:rowId xmlns:a16="http://schemas.microsoft.com/office/drawing/2014/main" val="936663550"/>
                  </a:ext>
                </a:extLst>
              </a:tr>
              <a:tr h="272034">
                <a:tc>
                  <a:txBody>
                    <a:bodyPr/>
                    <a:lstStyle/>
                    <a:p>
                      <a:r>
                        <a:rPr lang="en-US" sz="1100" dirty="0"/>
                        <a:t>Attitudes</a:t>
                      </a:r>
                      <a:endParaRPr lang="en-US" sz="1100" b="1" dirty="0">
                        <a:solidFill>
                          <a:schemeClr val="tx1"/>
                        </a:solidFill>
                      </a:endParaRPr>
                    </a:p>
                  </a:txBody>
                  <a:tcPr marL="97536" marR="97536" marT="48006" marB="48006"/>
                </a:tc>
                <a:extLst>
                  <a:ext uri="{0D108BD9-81ED-4DB2-BD59-A6C34878D82A}">
                    <a16:rowId xmlns:a16="http://schemas.microsoft.com/office/drawing/2014/main" val="2744852601"/>
                  </a:ext>
                </a:extLst>
              </a:tr>
              <a:tr h="464393">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323850" algn="l"/>
                        </a:tabLst>
                      </a:pPr>
                      <a:r>
                        <a:rPr lang="en-US" sz="1100" kern="1200" dirty="0">
                          <a:solidFill>
                            <a:schemeClr val="dk1"/>
                          </a:solidFill>
                          <a:effectLst/>
                          <a:latin typeface="+mn-lt"/>
                          <a:ea typeface="+mn-ea"/>
                          <a:cs typeface="+mn-cs"/>
                        </a:rPr>
                        <a:t>Committed to recognizing and honoring children’s losses and helping them to grieve.</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323850" algn="l"/>
                        </a:tabLst>
                      </a:pPr>
                      <a:r>
                        <a:rPr lang="en-US" sz="1100" kern="1200" dirty="0">
                          <a:solidFill>
                            <a:schemeClr val="dk1"/>
                          </a:solidFill>
                          <a:effectLst/>
                          <a:latin typeface="+mn-lt"/>
                          <a:ea typeface="+mn-ea"/>
                          <a:cs typeface="+mn-cs"/>
                        </a:rPr>
                        <a:t>Willing to reflect on how one’s own losses may impact their parenting experience.</a:t>
                      </a:r>
                    </a:p>
                  </a:txBody>
                  <a:tcPr marL="97536" marR="97536" marT="48006" marB="48006"/>
                </a:tc>
                <a:extLst>
                  <a:ext uri="{0D108BD9-81ED-4DB2-BD59-A6C34878D82A}">
                    <a16:rowId xmlns:a16="http://schemas.microsoft.com/office/drawing/2014/main" val="482859436"/>
                  </a:ext>
                </a:extLst>
              </a:tr>
              <a:tr h="272034">
                <a:tc>
                  <a:txBody>
                    <a:bodyPr/>
                    <a:lstStyle/>
                    <a:p>
                      <a:r>
                        <a:rPr lang="en-US" sz="1100" dirty="0"/>
                        <a:t>Skill</a:t>
                      </a:r>
                      <a:endParaRPr lang="en-US" sz="1100" b="1" dirty="0">
                        <a:solidFill>
                          <a:schemeClr val="tx1"/>
                        </a:solidFill>
                      </a:endParaRPr>
                    </a:p>
                  </a:txBody>
                  <a:tcPr marL="97536" marR="97536" marT="48006" marB="48006"/>
                </a:tc>
                <a:extLst>
                  <a:ext uri="{0D108BD9-81ED-4DB2-BD59-A6C34878D82A}">
                    <a16:rowId xmlns:a16="http://schemas.microsoft.com/office/drawing/2014/main" val="4172620187"/>
                  </a:ext>
                </a:extLst>
              </a:tr>
              <a:tr h="512543">
                <a:tc>
                  <a:txBody>
                    <a:bodyPr/>
                    <a:lstStyle/>
                    <a:p>
                      <a:pPr marL="228600" marR="0" indent="-228600">
                        <a:lnSpc>
                          <a:spcPct val="107000"/>
                        </a:lnSpc>
                        <a:spcBef>
                          <a:spcPts val="0"/>
                        </a:spcBef>
                        <a:spcAft>
                          <a:spcPts val="0"/>
                        </a:spcAft>
                        <a:buFont typeface="Arial" panose="020B0604020202020204" pitchFamily="34" charset="0"/>
                        <a:buChar char="•"/>
                      </a:pPr>
                      <a:r>
                        <a:rPr lang="en-US" sz="1100" dirty="0">
                          <a:effectLst/>
                        </a:rPr>
                        <a:t>Demonstrate the ability to recognize behaviors that may result from grief and loss and respond effectively in a way that considers the underlying cause of the behavior. </a:t>
                      </a:r>
                    </a:p>
                  </a:txBody>
                  <a:tcPr marL="97536" marR="97536" marT="48006" marB="48006"/>
                </a:tc>
                <a:extLst>
                  <a:ext uri="{0D108BD9-81ED-4DB2-BD59-A6C34878D82A}">
                    <a16:rowId xmlns:a16="http://schemas.microsoft.com/office/drawing/2014/main" val="3517973754"/>
                  </a:ext>
                </a:extLst>
              </a:tr>
            </a:tbl>
          </a:graphicData>
        </a:graphic>
      </p:graphicFrame>
      <p:graphicFrame>
        <p:nvGraphicFramePr>
          <p:cNvPr id="6" name="Table 5">
            <a:extLst>
              <a:ext uri="{FF2B5EF4-FFF2-40B4-BE49-F238E27FC236}">
                <a16:creationId xmlns:a16="http://schemas.microsoft.com/office/drawing/2014/main" id="{A2B929CC-536A-204E-A187-4A0AEA05DF52}"/>
              </a:ext>
            </a:extLst>
          </p:cNvPr>
          <p:cNvGraphicFramePr>
            <a:graphicFrameLocks noGrp="1"/>
          </p:cNvGraphicFramePr>
          <p:nvPr>
            <p:extLst>
              <p:ext uri="{D42A27DB-BD31-4B8C-83A1-F6EECF244321}">
                <p14:modId xmlns:p14="http://schemas.microsoft.com/office/powerpoint/2010/main" val="3319870659"/>
              </p:ext>
            </p:extLst>
          </p:nvPr>
        </p:nvGraphicFramePr>
        <p:xfrm>
          <a:off x="795528" y="2229681"/>
          <a:ext cx="6132891" cy="1619488"/>
        </p:xfrm>
        <a:graphic>
          <a:graphicData uri="http://schemas.openxmlformats.org/drawingml/2006/table">
            <a:tbl>
              <a:tblPr firstRow="1" bandRow="1">
                <a:tableStyleId>{22838BEF-8BB2-4498-84A7-C5851F593DF1}</a:tableStyleId>
              </a:tblPr>
              <a:tblGrid>
                <a:gridCol w="6132891">
                  <a:extLst>
                    <a:ext uri="{9D8B030D-6E8A-4147-A177-3AD203B41FA5}">
                      <a16:colId xmlns:a16="http://schemas.microsoft.com/office/drawing/2014/main" val="2041831815"/>
                    </a:ext>
                  </a:extLst>
                </a:gridCol>
              </a:tblGrid>
              <a:tr h="311521">
                <a:tc>
                  <a:txBody>
                    <a:bodyPr/>
                    <a:lstStyle/>
                    <a:p>
                      <a:r>
                        <a:rPr lang="en-US" sz="1200" b="1" dirty="0">
                          <a:solidFill>
                            <a:schemeClr val="tx1"/>
                          </a:solidFill>
                          <a:latin typeface="+mn-lt"/>
                        </a:rPr>
                        <a:t>Theme: Separation, Grief, and Loss</a:t>
                      </a:r>
                    </a:p>
                  </a:txBody>
                  <a:tcPr marL="97536" marR="97536" marT="48006" marB="48006"/>
                </a:tc>
                <a:extLst>
                  <a:ext uri="{0D108BD9-81ED-4DB2-BD59-A6C34878D82A}">
                    <a16:rowId xmlns:a16="http://schemas.microsoft.com/office/drawing/2014/main" val="72925292"/>
                  </a:ext>
                </a:extLst>
              </a:tr>
              <a:tr h="1307967">
                <a:tc>
                  <a:txBody>
                    <a:bodyPr/>
                    <a:lstStyle/>
                    <a:p>
                      <a:pPr marL="0" indent="0">
                        <a:buFont typeface="Arial" panose="020B0604020202020204" pitchFamily="34" charset="0"/>
                        <a:buNone/>
                      </a:pPr>
                      <a:r>
                        <a:rPr lang="en-US" sz="1100" kern="1200" dirty="0">
                          <a:solidFill>
                            <a:schemeClr val="dk1"/>
                          </a:solidFill>
                          <a:effectLst/>
                          <a:latin typeface="+mn-lt"/>
                          <a:ea typeface="+mn-ea"/>
                          <a:cs typeface="+mn-cs"/>
                        </a:rPr>
                        <a:t>Understand the impact of separation, ambiguous loss; learning different ways children grieve; life-long grieving and importance of providing opportunities for grieving; recognize strategies to help children deal with grief and loss; understand loss and fractured attachments with birth family members and previous placements; recognize the importance of establishing and maintaining essential relationships with and for children; understand the impact of frequent moves and the importance of managing transitions for children; understand the separation, grief and loss experienced by all members of the foster/adoption network. </a:t>
                      </a:r>
                      <a:endParaRPr lang="en-US" sz="1100" dirty="0"/>
                    </a:p>
                  </a:txBody>
                  <a:tcPr marL="97536" marR="97536" marT="48006" marB="48006"/>
                </a:tc>
                <a:extLst>
                  <a:ext uri="{0D108BD9-81ED-4DB2-BD59-A6C34878D82A}">
                    <a16:rowId xmlns:a16="http://schemas.microsoft.com/office/drawing/2014/main" val="2262000146"/>
                  </a:ext>
                </a:extLst>
              </a:tr>
            </a:tbl>
          </a:graphicData>
        </a:graphic>
      </p:graphicFrame>
      <p:sp>
        <p:nvSpPr>
          <p:cNvPr id="7" name="Rectangle 6">
            <a:extLst>
              <a:ext uri="{FF2B5EF4-FFF2-40B4-BE49-F238E27FC236}">
                <a16:creationId xmlns:a16="http://schemas.microsoft.com/office/drawing/2014/main" id="{B0D834C1-73E9-4646-ADA5-3E0ADCC13448}"/>
              </a:ext>
            </a:extLst>
          </p:cNvPr>
          <p:cNvSpPr/>
          <p:nvPr/>
        </p:nvSpPr>
        <p:spPr>
          <a:xfrm>
            <a:off x="731521" y="700005"/>
            <a:ext cx="3521417" cy="374591"/>
          </a:xfrm>
          <a:prstGeom prst="rect">
            <a:avLst/>
          </a:prstGeom>
        </p:spPr>
        <p:txBody>
          <a:bodyPr wrap="none" lIns="96649" tIns="48324" rIns="96649" bIns="48324">
            <a:spAutoFit/>
          </a:bodyPr>
          <a:lstStyle/>
          <a:p>
            <a:r>
              <a:rPr lang="en-US" dirty="0">
                <a:solidFill>
                  <a:srgbClr val="183250"/>
                </a:solidFill>
                <a:latin typeface="Arial Rounded MT Bold" panose="020F0704030504030204" pitchFamily="34" charset="77"/>
              </a:rPr>
              <a:t>THEME AND COMPETENCIES</a:t>
            </a:r>
          </a:p>
        </p:txBody>
      </p:sp>
      <p:sp>
        <p:nvSpPr>
          <p:cNvPr id="10" name="Slide Number Placeholder 6">
            <a:extLst>
              <a:ext uri="{FF2B5EF4-FFF2-40B4-BE49-F238E27FC236}">
                <a16:creationId xmlns:a16="http://schemas.microsoft.com/office/drawing/2014/main" id="{E531E76F-3AB0-4C4F-A6AF-BE7C3CEFCC33}"/>
              </a:ext>
            </a:extLst>
          </p:cNvPr>
          <p:cNvSpPr txBox="1">
            <a:spLocks/>
          </p:cNvSpPr>
          <p:nvPr/>
        </p:nvSpPr>
        <p:spPr>
          <a:xfrm>
            <a:off x="6828979" y="9119475"/>
            <a:ext cx="484529" cy="481726"/>
          </a:xfrm>
          <a:prstGeom prst="rect">
            <a:avLst/>
          </a:prstGeom>
        </p:spPr>
        <p:txBody>
          <a:bodyPr vert="horz" lIns="96649" tIns="48324" rIns="96649" bIns="48324"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4</a:t>
            </a:fld>
            <a:endParaRPr lang="en-US" dirty="0"/>
          </a:p>
        </p:txBody>
      </p:sp>
    </p:spTree>
    <p:extLst>
      <p:ext uri="{BB962C8B-B14F-4D97-AF65-F5344CB8AC3E}">
        <p14:creationId xmlns:p14="http://schemas.microsoft.com/office/powerpoint/2010/main" val="6246319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DO</a:t>
            </a:r>
          </a:p>
          <a:p>
            <a:pPr lvl="0"/>
            <a:r>
              <a:rPr lang="en-US" b="0" kern="1200" dirty="0">
                <a:solidFill>
                  <a:srgbClr val="000000"/>
                </a:solidFill>
                <a:effectLst/>
                <a:latin typeface="Calibri" panose="020F0502020204030204" pitchFamily="34" charset="0"/>
                <a:ea typeface="+mn-ea"/>
                <a:cs typeface="Arial" panose="020B0604020202020204" pitchFamily="34" charset="0"/>
              </a:rPr>
              <a:t>Read or paraphrase the tips on the screen. </a:t>
            </a:r>
            <a:endParaRPr lang="en-US" b="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40</a:t>
            </a:fld>
            <a:endParaRPr lang="en-US" dirty="0"/>
          </a:p>
        </p:txBody>
      </p:sp>
    </p:spTree>
    <p:extLst>
      <p:ext uri="{BB962C8B-B14F-4D97-AF65-F5344CB8AC3E}">
        <p14:creationId xmlns:p14="http://schemas.microsoft.com/office/powerpoint/2010/main" val="8756542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DO</a:t>
            </a:r>
          </a:p>
          <a:p>
            <a:pPr lvl="0"/>
            <a:r>
              <a:rPr lang="en-US" b="0" kern="1200" dirty="0">
                <a:solidFill>
                  <a:srgbClr val="000000"/>
                </a:solidFill>
                <a:effectLst/>
                <a:latin typeface="Calibri" panose="020F0502020204030204" pitchFamily="34" charset="0"/>
                <a:ea typeface="+mn-ea"/>
                <a:cs typeface="Arial" panose="020B0604020202020204" pitchFamily="34" charset="0"/>
              </a:rPr>
              <a:t>Read or paraphrase the tips on the screen. What we mean by ‘redefine family’ is being open to new family definitions of who is included in your family- it could include siblings in a different home, aunts, uncles, the child’s parents etc. </a:t>
            </a:r>
            <a:endParaRPr lang="en-US" b="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41</a:t>
            </a:fld>
            <a:endParaRPr lang="en-US" dirty="0"/>
          </a:p>
        </p:txBody>
      </p:sp>
    </p:spTree>
    <p:extLst>
      <p:ext uri="{BB962C8B-B14F-4D97-AF65-F5344CB8AC3E}">
        <p14:creationId xmlns:p14="http://schemas.microsoft.com/office/powerpoint/2010/main" val="41815418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DO</a:t>
            </a:r>
          </a:p>
          <a:p>
            <a:pPr lvl="0"/>
            <a:r>
              <a:rPr lang="en-US" b="0" kern="1200" dirty="0">
                <a:solidFill>
                  <a:srgbClr val="000000"/>
                </a:solidFill>
                <a:effectLst/>
                <a:latin typeface="Calibri" panose="020F0502020204030204" pitchFamily="34" charset="0"/>
                <a:ea typeface="+mn-ea"/>
                <a:cs typeface="Arial" panose="020B0604020202020204" pitchFamily="34" charset="0"/>
              </a:rPr>
              <a:t>Read or paraphrase the tips on the screen. </a:t>
            </a:r>
            <a:endParaRPr lang="en-US" b="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42</a:t>
            </a:fld>
            <a:endParaRPr lang="en-US" dirty="0"/>
          </a:p>
        </p:txBody>
      </p:sp>
    </p:spTree>
    <p:extLst>
      <p:ext uri="{BB962C8B-B14F-4D97-AF65-F5344CB8AC3E}">
        <p14:creationId xmlns:p14="http://schemas.microsoft.com/office/powerpoint/2010/main" val="33464950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Let’s talk more about some tools that </a:t>
            </a:r>
            <a:r>
              <a:rPr lang="en-US" dirty="0">
                <a:solidFill>
                  <a:srgbClr val="000000"/>
                </a:solidFill>
                <a:latin typeface="Calibri" panose="020F0502020204030204" pitchFamily="34" charset="0"/>
              </a:rPr>
              <a:t>can be</a:t>
            </a:r>
            <a:r>
              <a:rPr lang="en-US" kern="1200" dirty="0">
                <a:solidFill>
                  <a:srgbClr val="000000"/>
                </a:solidFill>
                <a:effectLst/>
                <a:latin typeface="Calibri" panose="020F0502020204030204" pitchFamily="34" charset="0"/>
                <a:ea typeface="+mn-ea"/>
                <a:cs typeface="Arial" panose="020B0604020202020204" pitchFamily="34" charset="0"/>
              </a:rPr>
              <a:t> helpful in addressing grief and loss with children- the Life Book and Memory Box. The Life Book is one that is commonly used by caseworkers and therapists to help children tell their stories and to make sure they have a </a:t>
            </a:r>
            <a:r>
              <a:rPr lang="en-US" dirty="0">
                <a:solidFill>
                  <a:srgbClr val="000000"/>
                </a:solidFill>
                <a:latin typeface="Calibri" panose="020F0502020204030204" pitchFamily="34" charset="0"/>
              </a:rPr>
              <a:t>clear</a:t>
            </a:r>
            <a:r>
              <a:rPr lang="en-US" kern="1200" dirty="0">
                <a:solidFill>
                  <a:srgbClr val="000000"/>
                </a:solidFill>
                <a:effectLst/>
                <a:latin typeface="Calibri" panose="020F0502020204030204" pitchFamily="34" charset="0"/>
                <a:ea typeface="+mn-ea"/>
                <a:cs typeface="Arial" panose="020B0604020202020204" pitchFamily="34" charset="0"/>
              </a:rPr>
              <a:t> picture of what has happened to them. </a:t>
            </a:r>
          </a:p>
          <a:p>
            <a:endParaRPr lang="en-US" dirty="0">
              <a:solidFill>
                <a:srgbClr val="000000"/>
              </a:solidFill>
              <a:latin typeface="Calibri" panose="020F050202020403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Another tool is a Memory Box. A child can keep photos, letters, </a:t>
            </a:r>
            <a:r>
              <a:rPr lang="en-US" dirty="0">
                <a:solidFill>
                  <a:srgbClr val="000000"/>
                </a:solidFill>
                <a:latin typeface="Calibri" panose="020F0502020204030204" pitchFamily="34" charset="0"/>
              </a:rPr>
              <a:t>and other items that are important to them so that they can be preserved and revisited. The child can choose a box, perhaps a shoe box or other box that they can decorate by painting, writing, drawing, or gluing photos or other decorations on it to personalize it. </a:t>
            </a:r>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It is possible that a child will have a Life Book or Memory Box that they bring with them. They may even be working on </a:t>
            </a:r>
            <a:r>
              <a:rPr lang="en-US" dirty="0">
                <a:solidFill>
                  <a:srgbClr val="000000"/>
                </a:solidFill>
                <a:latin typeface="Calibri" panose="020F0502020204030204" pitchFamily="34" charset="0"/>
              </a:rPr>
              <a:t>a Life Book</a:t>
            </a:r>
            <a:r>
              <a:rPr lang="en-US" kern="1200" dirty="0">
                <a:solidFill>
                  <a:srgbClr val="000000"/>
                </a:solidFill>
                <a:effectLst/>
                <a:latin typeface="Calibri" panose="020F0502020204030204" pitchFamily="34" charset="0"/>
                <a:ea typeface="+mn-ea"/>
                <a:cs typeface="Arial" panose="020B0604020202020204" pitchFamily="34" charset="0"/>
              </a:rPr>
              <a:t> now with their caseworker or therapist. You can use this tool to open conversations with them about their history and losses, as well as some of the things they feel happy or proud of. You can be helpful </a:t>
            </a:r>
            <a:r>
              <a:rPr lang="en-US" dirty="0">
                <a:solidFill>
                  <a:srgbClr val="000000"/>
                </a:solidFill>
                <a:latin typeface="Calibri" panose="020F0502020204030204" pitchFamily="34" charset="0"/>
              </a:rPr>
              <a:t>by offering</a:t>
            </a:r>
            <a:r>
              <a:rPr lang="en-US" kern="1200" dirty="0">
                <a:solidFill>
                  <a:srgbClr val="000000"/>
                </a:solidFill>
                <a:effectLst/>
                <a:latin typeface="Calibri" panose="020F0502020204030204" pitchFamily="34" charset="0"/>
                <a:ea typeface="+mn-ea"/>
                <a:cs typeface="Arial" panose="020B0604020202020204" pitchFamily="34" charset="0"/>
              </a:rPr>
              <a:t> new photos or memorabilia to the Life Book or Memory Box that the child wants to add.  </a:t>
            </a:r>
            <a:r>
              <a:rPr lang="en-US" dirty="0">
                <a:solidFill>
                  <a:srgbClr val="000000"/>
                </a:solidFill>
                <a:latin typeface="Calibri" panose="020F0502020204030204" pitchFamily="34" charset="0"/>
              </a:rPr>
              <a:t>In this way, </a:t>
            </a:r>
            <a:r>
              <a:rPr lang="en-US" kern="1200" dirty="0">
                <a:solidFill>
                  <a:srgbClr val="000000"/>
                </a:solidFill>
                <a:effectLst/>
                <a:latin typeface="Calibri" panose="020F0502020204030204" pitchFamily="34" charset="0"/>
                <a:ea typeface="+mn-ea"/>
                <a:cs typeface="Arial" panose="020B0604020202020204" pitchFamily="34" charset="0"/>
              </a:rPr>
              <a:t>you become part of their story. If the child does not have a Life Book or Memory Box, you may want to help the child begin one.  If the child has a caseworker or therapist, check in with them for any helpful tips. </a:t>
            </a:r>
          </a:p>
        </p:txBody>
      </p:sp>
      <p:sp>
        <p:nvSpPr>
          <p:cNvPr id="4" name="Slide Number Placeholder 3"/>
          <p:cNvSpPr>
            <a:spLocks noGrp="1"/>
          </p:cNvSpPr>
          <p:nvPr>
            <p:ph type="sldNum" sz="quarter" idx="5"/>
          </p:nvPr>
        </p:nvSpPr>
        <p:spPr/>
        <p:txBody>
          <a:bodyPr/>
          <a:lstStyle/>
          <a:p>
            <a:fld id="{3B90169C-AFAA-4B3F-91CC-5EC03E22AE25}" type="slidenum">
              <a:rPr lang="en-US" smtClean="0"/>
              <a:pPr/>
              <a:t>43</a:t>
            </a:fld>
            <a:endParaRPr lang="en-US" dirty="0"/>
          </a:p>
        </p:txBody>
      </p:sp>
    </p:spTree>
    <p:extLst>
      <p:ext uri="{BB962C8B-B14F-4D97-AF65-F5344CB8AC3E}">
        <p14:creationId xmlns:p14="http://schemas.microsoft.com/office/powerpoint/2010/main" val="8254696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How do Life Books and tools like these help children address their grief? Here are some key takeaways from using tools like these and having conversations with children in their home:</a:t>
            </a:r>
          </a:p>
          <a:p>
            <a:pPr marL="368793" lvl="1"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Opens communication about history and important memories and honors them.</a:t>
            </a:r>
          </a:p>
          <a:p>
            <a:pPr marL="368793" lvl="1"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Helps to reconstruct the child’s story and to correct misconceptions while building trust.</a:t>
            </a:r>
          </a:p>
          <a:p>
            <a:pPr marL="368793" lvl="1"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Opens communication about important people in the child’s life to value them and their importance.</a:t>
            </a:r>
          </a:p>
          <a:p>
            <a:pPr marL="368793" lvl="1"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If the child does not have a Life Book, ask the caseworker or therapist (if they have one) to work on one of these projects with you and the child together. </a:t>
            </a:r>
          </a:p>
        </p:txBody>
      </p:sp>
      <p:sp>
        <p:nvSpPr>
          <p:cNvPr id="4" name="Slide Number Placeholder 3"/>
          <p:cNvSpPr>
            <a:spLocks noGrp="1"/>
          </p:cNvSpPr>
          <p:nvPr>
            <p:ph type="sldNum" sz="quarter" idx="5"/>
          </p:nvPr>
        </p:nvSpPr>
        <p:spPr/>
        <p:txBody>
          <a:bodyPr/>
          <a:lstStyle/>
          <a:p>
            <a:fld id="{3B90169C-AFAA-4B3F-91CC-5EC03E22AE25}" type="slidenum">
              <a:rPr lang="en-US" smtClean="0"/>
              <a:pPr/>
              <a:t>44</a:t>
            </a:fld>
            <a:endParaRPr lang="en-US" dirty="0"/>
          </a:p>
        </p:txBody>
      </p:sp>
    </p:spTree>
    <p:extLst>
      <p:ext uri="{BB962C8B-B14F-4D97-AF65-F5344CB8AC3E}">
        <p14:creationId xmlns:p14="http://schemas.microsoft.com/office/powerpoint/2010/main" val="18914551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563521"/>
          </a:xfrm>
        </p:spPr>
        <p:txBody>
          <a:bodyPr/>
          <a:lstStyle/>
          <a:p>
            <a:pPr defTabSz="937884">
              <a:defRPr/>
            </a:pPr>
            <a:r>
              <a:rPr lang="en-US" b="1" kern="1200" dirty="0">
                <a:solidFill>
                  <a:srgbClr val="000000"/>
                </a:solidFill>
                <a:effectLst/>
                <a:latin typeface="Calibri" panose="020F0502020204030204" pitchFamily="34" charset="0"/>
                <a:ea typeface="+mn-ea"/>
                <a:cs typeface="Arial" panose="020B0604020202020204" pitchFamily="34" charset="0"/>
              </a:rPr>
              <a:t>Note</a:t>
            </a:r>
            <a:r>
              <a:rPr lang="en-US" kern="1200" dirty="0">
                <a:solidFill>
                  <a:srgbClr val="000000"/>
                </a:solidFill>
                <a:effectLst/>
                <a:latin typeface="Calibri" panose="020F0502020204030204" pitchFamily="34" charset="0"/>
                <a:ea typeface="+mn-ea"/>
                <a:cs typeface="Arial" panose="020B0604020202020204" pitchFamily="34" charset="0"/>
              </a:rPr>
              <a:t>: Kinship Caregiver Addendum material</a:t>
            </a:r>
            <a:r>
              <a:rPr lang="en-US" b="1" kern="1200" dirty="0">
                <a:solidFill>
                  <a:srgbClr val="000000"/>
                </a:solidFill>
                <a:effectLst/>
                <a:latin typeface="Calibri" panose="020F0502020204030204" pitchFamily="34" charset="0"/>
                <a:ea typeface="+mn-ea"/>
                <a:cs typeface="Arial" panose="020B0604020202020204" pitchFamily="34" charset="0"/>
              </a:rPr>
              <a:t> (Facilitator’s Note) </a:t>
            </a:r>
            <a:r>
              <a:rPr lang="en-US" kern="1200" dirty="0">
                <a:solidFill>
                  <a:srgbClr val="000000"/>
                </a:solidFill>
                <a:effectLst/>
                <a:latin typeface="Calibri" panose="020F0502020204030204" pitchFamily="34" charset="0"/>
                <a:ea typeface="+mn-ea"/>
                <a:cs typeface="Arial" panose="020B0604020202020204" pitchFamily="34" charset="0"/>
              </a:rPr>
              <a:t>is available for this page.</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PARAPHRASE</a:t>
            </a:r>
            <a:endParaRPr lang="en-US" b="1" u="none" dirty="0">
              <a:solidFill>
                <a:srgbClr val="000000"/>
              </a:solidFill>
              <a:latin typeface="Calibri" panose="020F0502020204030204" pitchFamily="34" charset="0"/>
            </a:endParaRPr>
          </a:p>
          <a:p>
            <a:pPr marL="175853" indent="-175853">
              <a:buFont typeface="Arial" panose="020B0604020202020204" pitchFamily="34" charset="0"/>
              <a:buChar char="•"/>
            </a:pPr>
            <a:r>
              <a:rPr lang="en-US" b="0" kern="1200" dirty="0">
                <a:solidFill>
                  <a:srgbClr val="000000"/>
                </a:solidFill>
                <a:effectLst/>
                <a:latin typeface="+mn-lt"/>
                <a:ea typeface="+mn-ea"/>
                <a:cs typeface="Arial" panose="020B0604020202020204" pitchFamily="34" charset="0"/>
              </a:rPr>
              <a:t>Display pictures of people, places and things that are important to the child</a:t>
            </a:r>
            <a:r>
              <a:rPr lang="en-US" b="1" kern="1200" dirty="0">
                <a:solidFill>
                  <a:srgbClr val="000000"/>
                </a:solidFill>
                <a:effectLst/>
                <a:latin typeface="+mn-lt"/>
                <a:ea typeface="+mn-ea"/>
                <a:cs typeface="Arial" panose="020B0604020202020204" pitchFamily="34" charset="0"/>
              </a:rPr>
              <a:t>.</a:t>
            </a:r>
            <a:r>
              <a:rPr lang="en-US" dirty="0">
                <a:solidFill>
                  <a:schemeClr val="bg1"/>
                </a:solidFill>
                <a:latin typeface="+mn-lt"/>
              </a:rPr>
              <a:t> </a:t>
            </a:r>
            <a:r>
              <a:rPr lang="en-US" kern="1200" dirty="0">
                <a:solidFill>
                  <a:srgbClr val="000000"/>
                </a:solidFill>
                <a:effectLst/>
                <a:latin typeface="+mn-lt"/>
                <a:ea typeface="+mn-ea"/>
                <a:cs typeface="Arial" panose="020B0604020202020204" pitchFamily="34" charset="0"/>
              </a:rPr>
              <a:t>For families who have adopted, their family trees have been permanently changed. There are good examples of adoption friendly “family trees” that can be found on-line to include all members of the child’s family.</a:t>
            </a:r>
          </a:p>
          <a:p>
            <a:pPr marL="181216" indent="-181216" defTabSz="966489">
              <a:buFont typeface="Arial" panose="020B0604020202020204" pitchFamily="34" charset="0"/>
              <a:buChar char="•"/>
            </a:pPr>
            <a:r>
              <a:rPr lang="en-US" b="0" kern="1200" dirty="0">
                <a:solidFill>
                  <a:srgbClr val="000000"/>
                </a:solidFill>
                <a:effectLst/>
                <a:latin typeface="+mn-lt"/>
                <a:ea typeface="+mn-ea"/>
                <a:cs typeface="Arial" panose="020B0604020202020204" pitchFamily="34" charset="0"/>
              </a:rPr>
              <a:t>Be conscious of how special occasions can trigger intense feelings of loss. </a:t>
            </a:r>
            <a:r>
              <a:rPr lang="en-US" kern="1200" dirty="0">
                <a:solidFill>
                  <a:srgbClr val="000000"/>
                </a:solidFill>
                <a:effectLst/>
                <a:latin typeface="+mn-lt"/>
                <a:ea typeface="+mn-ea"/>
                <a:cs typeface="Arial" panose="020B0604020202020204" pitchFamily="34" charset="0"/>
              </a:rPr>
              <a:t>Birthdays, holidays, anniversaries, Mother’s Day, and Father’s Day</a:t>
            </a:r>
            <a:r>
              <a:rPr lang="en-US" dirty="0">
                <a:solidFill>
                  <a:srgbClr val="000000"/>
                </a:solidFill>
                <a:latin typeface="+mn-lt"/>
              </a:rPr>
              <a:t> </a:t>
            </a:r>
            <a:r>
              <a:rPr lang="en-US" kern="1200" dirty="0">
                <a:solidFill>
                  <a:srgbClr val="000000"/>
                </a:solidFill>
                <a:effectLst/>
                <a:latin typeface="+mn-lt"/>
                <a:ea typeface="+mn-ea"/>
                <a:cs typeface="Arial" panose="020B0604020202020204" pitchFamily="34" charset="0"/>
              </a:rPr>
              <a:t>can all bring up difficult or confusing feelings for the child. Some </a:t>
            </a:r>
            <a:r>
              <a:rPr lang="en-US" dirty="0">
                <a:solidFill>
                  <a:srgbClr val="000000"/>
                </a:solidFill>
                <a:latin typeface="+mn-lt"/>
              </a:rPr>
              <a:t>may</a:t>
            </a:r>
            <a:r>
              <a:rPr lang="en-US" kern="1200" dirty="0">
                <a:solidFill>
                  <a:srgbClr val="000000"/>
                </a:solidFill>
                <a:effectLst/>
                <a:latin typeface="+mn-lt"/>
                <a:ea typeface="+mn-ea"/>
                <a:cs typeface="Arial" panose="020B0604020202020204" pitchFamily="34" charset="0"/>
              </a:rPr>
              <a:t> bring back traumatic memories, and others may bring melancholy and sadness.  Taking steps like adding an extra candle on the birthday cake to commemorate the family, or making a point of saying, “I’ll bet your parents are thinking about you today” shows that you are aware that the child may be thinking of others who may not be there with them for these special days and that you can support the child in recognizing them.</a:t>
            </a:r>
          </a:p>
          <a:p>
            <a:pPr marL="181216" indent="-181216" defTabSz="966489">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Be aware of anniversary reactions, especially on days or during seasons when known traumatic events occurred (e.g., child’s removal from the home). </a:t>
            </a:r>
          </a:p>
          <a:p>
            <a:pPr marL="181216" indent="-181216">
              <a:buFont typeface="Arial" panose="020B0604020202020204" pitchFamily="34" charset="0"/>
              <a:buChar char="•"/>
            </a:pPr>
            <a:r>
              <a:rPr lang="en-US" b="0" kern="1200" dirty="0">
                <a:solidFill>
                  <a:srgbClr val="000000"/>
                </a:solidFill>
                <a:effectLst/>
                <a:latin typeface="+mn-lt"/>
                <a:ea typeface="+mn-ea"/>
                <a:cs typeface="Arial" panose="020B0604020202020204" pitchFamily="34" charset="0"/>
              </a:rPr>
              <a:t>Keep your expectations realistic. </a:t>
            </a:r>
            <a:r>
              <a:rPr lang="en-US" kern="1200" dirty="0">
                <a:solidFill>
                  <a:srgbClr val="000000"/>
                </a:solidFill>
                <a:effectLst/>
                <a:latin typeface="+mn-lt"/>
                <a:ea typeface="+mn-ea"/>
                <a:cs typeface="Arial" panose="020B0604020202020204" pitchFamily="34" charset="0"/>
              </a:rPr>
              <a:t>There is no </a:t>
            </a:r>
            <a:r>
              <a:rPr lang="en-US" dirty="0">
                <a:solidFill>
                  <a:srgbClr val="000000"/>
                </a:solidFill>
                <a:latin typeface="+mn-lt"/>
              </a:rPr>
              <a:t>set</a:t>
            </a:r>
            <a:r>
              <a:rPr lang="en-US" kern="1200" dirty="0">
                <a:solidFill>
                  <a:srgbClr val="000000"/>
                </a:solidFill>
                <a:effectLst/>
                <a:latin typeface="+mn-lt"/>
                <a:ea typeface="+mn-ea"/>
                <a:cs typeface="Arial" panose="020B0604020202020204" pitchFamily="34" charset="0"/>
              </a:rPr>
              <a:t> time frame for grieving losses. Help the child understand that feelings of grief will come and go in different ways over time, and that you will always be a safe person to talk and express feelings with. Understand that we should not expect the child’s feelings for </a:t>
            </a:r>
            <a:r>
              <a:rPr lang="en-US" dirty="0">
                <a:solidFill>
                  <a:srgbClr val="000000"/>
                </a:solidFill>
                <a:latin typeface="+mn-lt"/>
              </a:rPr>
              <a:t>those they care about and</a:t>
            </a:r>
            <a:r>
              <a:rPr lang="en-US" kern="1200" dirty="0">
                <a:solidFill>
                  <a:srgbClr val="000000"/>
                </a:solidFill>
                <a:effectLst/>
                <a:latin typeface="+mn-lt"/>
                <a:ea typeface="+mn-ea"/>
                <a:cs typeface="Arial" panose="020B0604020202020204" pitchFamily="34" charset="0"/>
              </a:rPr>
              <a:t> lost to just disappear. They will be a part of the child’s life into adulthood. </a:t>
            </a:r>
          </a:p>
          <a:p>
            <a:pPr marL="181216" indent="-181216">
              <a:buFont typeface="Arial" panose="020B0604020202020204" pitchFamily="34" charset="0"/>
              <a:buChar char="•"/>
            </a:pPr>
            <a:r>
              <a:rPr lang="en-US" b="0" kern="1200" dirty="0">
                <a:solidFill>
                  <a:srgbClr val="000000"/>
                </a:solidFill>
                <a:effectLst/>
                <a:latin typeface="+mn-lt"/>
                <a:ea typeface="+mn-ea"/>
                <a:cs typeface="Arial" panose="020B0604020202020204" pitchFamily="34" charset="0"/>
              </a:rPr>
              <a:t>Model healthy responses to loss. </a:t>
            </a:r>
            <a:r>
              <a:rPr lang="en-US" kern="1200" dirty="0">
                <a:solidFill>
                  <a:srgbClr val="000000"/>
                </a:solidFill>
                <a:effectLst/>
                <a:latin typeface="+mn-lt"/>
                <a:ea typeface="+mn-ea"/>
                <a:cs typeface="Arial" panose="020B0604020202020204" pitchFamily="34" charset="0"/>
              </a:rPr>
              <a:t>If you suffer a loss, share your feelings openly; let children see you mourn so they can learn how you express sadness and anger about loss in a healthy way. It is especially helpful for boys to see grown men express their grief openly, giving them permission to openly express their feelings, too.</a:t>
            </a:r>
          </a:p>
          <a:p>
            <a:pPr marL="181216"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Patience and the ability to sit with a child in their grief and to be supportive over time will help to build your relationship and allow the child to continue to process their grief. </a:t>
            </a:r>
          </a:p>
          <a:p>
            <a:endParaRPr lang="en-US" kern="1200" dirty="0">
              <a:solidFill>
                <a:srgbClr val="000000"/>
              </a:solidFill>
              <a:effectLst/>
              <a:latin typeface="+mn-lt"/>
              <a:ea typeface="+mn-ea"/>
              <a:cs typeface="Arial" panose="020B0604020202020204" pitchFamily="34" charset="0"/>
            </a:endParaRPr>
          </a:p>
          <a:p>
            <a:endParaRPr lang="en-US" kern="1200" dirty="0">
              <a:solidFill>
                <a:srgbClr val="000000"/>
              </a:solidFill>
              <a:effectLst/>
              <a:latin typeface="+mn-lt"/>
              <a:ea typeface="+mn-ea"/>
              <a:cs typeface="Arial" panose="020B0604020202020204" pitchFamily="34" charset="0"/>
            </a:endParaRPr>
          </a:p>
          <a:p>
            <a:r>
              <a:rPr lang="en-US" kern="1200" dirty="0">
                <a:solidFill>
                  <a:srgbClr val="000000"/>
                </a:solidFill>
                <a:effectLst/>
                <a:latin typeface="+mn-lt"/>
                <a:ea typeface="+mn-ea"/>
                <a:cs typeface="Arial" panose="020B0604020202020204" pitchFamily="34" charset="0"/>
              </a:rPr>
              <a:t> </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45</a:t>
            </a:fld>
            <a:endParaRPr lang="en-US" dirty="0"/>
          </a:p>
        </p:txBody>
      </p:sp>
    </p:spTree>
    <p:extLst>
      <p:ext uri="{BB962C8B-B14F-4D97-AF65-F5344CB8AC3E}">
        <p14:creationId xmlns:p14="http://schemas.microsoft.com/office/powerpoint/2010/main" val="19435972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This section will take approximately 15 minutes.</a:t>
            </a:r>
          </a:p>
          <a:p>
            <a:pPr marL="181216" indent="-181216">
              <a:buFont typeface="Arial" panose="020B0604020202020204" pitchFamily="34" charset="0"/>
              <a:buChar char="•"/>
            </a:pPr>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SAY</a:t>
            </a:r>
          </a:p>
          <a:p>
            <a:r>
              <a:rPr lang="en-US" dirty="0">
                <a:solidFill>
                  <a:srgbClr val="000000"/>
                </a:solidFill>
                <a:latin typeface="Calibri" panose="020F0502020204030204" pitchFamily="34" charset="0"/>
              </a:rPr>
              <a:t>In this section, we’ll work on building your skills to address a child’s grief and loss.</a:t>
            </a:r>
          </a:p>
        </p:txBody>
      </p:sp>
      <p:sp>
        <p:nvSpPr>
          <p:cNvPr id="4" name="Slide Number Placeholder 3"/>
          <p:cNvSpPr>
            <a:spLocks noGrp="1"/>
          </p:cNvSpPr>
          <p:nvPr>
            <p:ph type="sldNum" sz="quarter" idx="5"/>
          </p:nvPr>
        </p:nvSpPr>
        <p:spPr>
          <a:xfrm>
            <a:off x="4143587" y="9119475"/>
            <a:ext cx="3169920" cy="481726"/>
          </a:xfrm>
          <a:prstGeom prst="rect">
            <a:avLst/>
          </a:prstGeom>
        </p:spPr>
        <p:txBody>
          <a:bodyPr/>
          <a:lstStyle/>
          <a:p>
            <a:fld id="{3B90169C-AFAA-4B3F-91CC-5EC03E22AE25}" type="slidenum">
              <a:rPr lang="en-US" smtClean="0"/>
              <a:t>46</a:t>
            </a:fld>
            <a:endParaRPr lang="en-US" dirty="0"/>
          </a:p>
        </p:txBody>
      </p:sp>
      <p:sp>
        <p:nvSpPr>
          <p:cNvPr id="6" name="Slide Number Placeholder 6">
            <a:extLst>
              <a:ext uri="{FF2B5EF4-FFF2-40B4-BE49-F238E27FC236}">
                <a16:creationId xmlns:a16="http://schemas.microsoft.com/office/drawing/2014/main" id="{23887347-5685-944E-8C51-78D44B99034A}"/>
              </a:ext>
            </a:extLst>
          </p:cNvPr>
          <p:cNvSpPr txBox="1">
            <a:spLocks/>
          </p:cNvSpPr>
          <p:nvPr/>
        </p:nvSpPr>
        <p:spPr>
          <a:xfrm>
            <a:off x="6828979" y="9119475"/>
            <a:ext cx="484529" cy="481726"/>
          </a:xfrm>
          <a:prstGeom prst="rect">
            <a:avLst/>
          </a:prstGeom>
        </p:spPr>
        <p:txBody>
          <a:bodyPr vert="horz" lIns="96649" tIns="48324" rIns="96649" bIns="48324"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46</a:t>
            </a:fld>
            <a:endParaRPr lang="en-US" dirty="0"/>
          </a:p>
        </p:txBody>
      </p:sp>
    </p:spTree>
    <p:extLst>
      <p:ext uri="{BB962C8B-B14F-4D97-AF65-F5344CB8AC3E}">
        <p14:creationId xmlns:p14="http://schemas.microsoft.com/office/powerpoint/2010/main" val="35895563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61696"/>
            <a:ext cx="5852160" cy="4044111"/>
          </a:xfrm>
        </p:spPr>
        <p:txBody>
          <a:bodyPr/>
          <a:lstStyle/>
          <a:p>
            <a:r>
              <a:rPr lang="en-US" b="1" dirty="0">
                <a:solidFill>
                  <a:srgbClr val="000000"/>
                </a:solidFill>
                <a:latin typeface="Calibri" panose="020F0502020204030204" pitchFamily="34" charset="0"/>
              </a:rPr>
              <a:t>FACILITATOR'S NOTE</a:t>
            </a:r>
            <a:br>
              <a:rPr lang="en-US" b="1" dirty="0">
                <a:solidFill>
                  <a:srgbClr val="000000"/>
                </a:solidFill>
                <a:latin typeface="Calibri" panose="020F0502020204030204" pitchFamily="34" charset="0"/>
              </a:rPr>
            </a:br>
            <a:r>
              <a:rPr lang="en-US" b="0" dirty="0">
                <a:solidFill>
                  <a:srgbClr val="000000"/>
                </a:solidFill>
                <a:latin typeface="Calibri" panose="020F0502020204030204" pitchFamily="34" charset="0"/>
              </a:rPr>
              <a:t>In this activity, participants will use the Darren case study to practice recognizing the underlying cause of the behaviors that may result from grief and loss. Participants should read the case study on their own and then circle the behaviors related to grief/loss on the handout.</a:t>
            </a:r>
          </a:p>
          <a:p>
            <a:endParaRPr lang="en-US" b="0" dirty="0">
              <a:solidFill>
                <a:srgbClr val="000000"/>
              </a:solidFill>
              <a:latin typeface="Calibri" panose="020F0502020204030204" pitchFamily="34" charset="0"/>
            </a:endParaRPr>
          </a:p>
          <a:p>
            <a:pPr defTabSz="937884">
              <a:defRPr/>
            </a:pPr>
            <a:r>
              <a:rPr lang="en-US" b="1" kern="1200" dirty="0">
                <a:solidFill>
                  <a:srgbClr val="000000"/>
                </a:solidFill>
                <a:effectLst/>
                <a:latin typeface="Calibri" panose="020F0502020204030204" pitchFamily="34" charset="0"/>
                <a:ea typeface="+mn-ea"/>
                <a:cs typeface="Arial" panose="020B0604020202020204" pitchFamily="34" charset="0"/>
              </a:rPr>
              <a:t>Note</a:t>
            </a:r>
            <a:r>
              <a:rPr lang="en-US" kern="1200" dirty="0">
                <a:solidFill>
                  <a:srgbClr val="000000"/>
                </a:solidFill>
                <a:effectLst/>
                <a:latin typeface="Calibri" panose="020F0502020204030204" pitchFamily="34" charset="0"/>
                <a:ea typeface="+mn-ea"/>
                <a:cs typeface="Arial" panose="020B0604020202020204" pitchFamily="34" charset="0"/>
              </a:rPr>
              <a:t>: Kinship Caregiver Addendum material is available for this page, including an adapted case study handout. </a:t>
            </a:r>
          </a:p>
          <a:p>
            <a:endParaRPr lang="en-US" b="0" dirty="0">
              <a:solidFill>
                <a:srgbClr val="000000"/>
              </a:solidFill>
              <a:latin typeface="Calibri" panose="020F0502020204030204" pitchFamily="34" charset="0"/>
            </a:endParaRPr>
          </a:p>
          <a:p>
            <a:r>
              <a:rPr lang="en-US" b="1" i="1" u="sng" dirty="0">
                <a:solidFill>
                  <a:srgbClr val="FF0000"/>
                </a:solidFill>
                <a:latin typeface="Calibri" panose="020F0502020204030204" pitchFamily="34" charset="0"/>
              </a:rPr>
              <a:t>Adaptation for Remote Platform</a:t>
            </a:r>
            <a:r>
              <a:rPr lang="en-US" b="0" i="0" u="none" dirty="0">
                <a:solidFill>
                  <a:schemeClr val="tx1"/>
                </a:solidFill>
                <a:latin typeface="Calibri" panose="020F0502020204030204" pitchFamily="34" charset="0"/>
              </a:rPr>
              <a:t>: After the case study is read, the Facilitator will stop sharing the PPT and move into galley view. The facilitator will read the possible signs aloud and ask participants to respond with a thumbs up (means yes) or down (means no) as they decide if what is said is a possible sign or grief and loss. </a:t>
            </a:r>
            <a:endParaRPr lang="en-US" b="1" i="0" u="none" dirty="0">
              <a:solidFill>
                <a:schemeClr val="tx1"/>
              </a:solidFill>
              <a:latin typeface="Calibri" panose="020F0502020204030204" pitchFamily="34" charset="0"/>
            </a:endParaRPr>
          </a:p>
          <a:p>
            <a:endParaRPr lang="en-US" b="0" dirty="0">
              <a:solidFill>
                <a:srgbClr val="000000"/>
              </a:solidFill>
              <a:latin typeface="Calibri" panose="020F0502020204030204" pitchFamily="34" charset="0"/>
            </a:endParaRPr>
          </a:p>
          <a:p>
            <a:r>
              <a:rPr lang="en-US" b="0" dirty="0">
                <a:solidFill>
                  <a:srgbClr val="000000"/>
                </a:solidFill>
                <a:latin typeface="Calibri" panose="020F0502020204030204" pitchFamily="34" charset="0"/>
              </a:rPr>
              <a:t>Allow 10 minutes for the activity. </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SAY</a:t>
            </a:r>
          </a:p>
          <a:p>
            <a:r>
              <a:rPr lang="en-US" kern="1200" dirty="0">
                <a:solidFill>
                  <a:srgbClr val="000000"/>
                </a:solidFill>
                <a:effectLst/>
                <a:latin typeface="Calibri" panose="020F0502020204030204" pitchFamily="34" charset="0"/>
                <a:ea typeface="+mn-ea"/>
                <a:cs typeface="Arial" panose="020B0604020202020204" pitchFamily="34" charset="0"/>
              </a:rPr>
              <a:t>We’ll work with a case study for this activity. The case centers on Darren, a 13-year-old boy who was placed first with his grandparents and then entered foster care at age 9 when they could no longer care for him. The case study includes a list of signs and behaviors that could be related to Darren’s loss. </a:t>
            </a:r>
          </a:p>
          <a:p>
            <a:pPr defTabSz="966489">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489">
              <a:defRPr/>
            </a:pPr>
            <a:r>
              <a:rPr lang="en-US" kern="1200" dirty="0">
                <a:solidFill>
                  <a:srgbClr val="000000"/>
                </a:solidFill>
                <a:effectLst/>
                <a:latin typeface="Calibri" panose="020F0502020204030204" pitchFamily="34" charset="0"/>
                <a:ea typeface="+mn-ea"/>
                <a:cs typeface="Arial" panose="020B0604020202020204" pitchFamily="34" charset="0"/>
              </a:rPr>
              <a:t>Please read the case study and circle all the behaviors on the list that could be related to Darren’s grief and loss issues. You will find this case study in your </a:t>
            </a:r>
            <a:r>
              <a:rPr lang="en-US" b="1" kern="1200" dirty="0">
                <a:solidFill>
                  <a:srgbClr val="000000"/>
                </a:solidFill>
                <a:effectLst/>
                <a:latin typeface="Calibri" panose="020F0502020204030204" pitchFamily="34" charset="0"/>
                <a:ea typeface="+mn-ea"/>
                <a:cs typeface="Arial" panose="020B0604020202020204" pitchFamily="34" charset="0"/>
              </a:rPr>
              <a:t>Participant Resource Manual </a:t>
            </a:r>
            <a:r>
              <a:rPr lang="en-US" kern="1200" dirty="0">
                <a:solidFill>
                  <a:srgbClr val="000000"/>
                </a:solidFill>
                <a:effectLst/>
                <a:latin typeface="Calibri" panose="020F0502020204030204" pitchFamily="34" charset="0"/>
                <a:ea typeface="+mn-ea"/>
                <a:cs typeface="Arial" panose="020B0604020202020204" pitchFamily="34" charset="0"/>
              </a:rPr>
              <a:t>under </a:t>
            </a:r>
            <a:r>
              <a:rPr lang="en-US" u="sng" kern="1200" dirty="0">
                <a:solidFill>
                  <a:srgbClr val="000000"/>
                </a:solidFill>
                <a:effectLst/>
                <a:latin typeface="Calibri" panose="020F0502020204030204" pitchFamily="34" charset="0"/>
                <a:ea typeface="+mn-ea"/>
                <a:cs typeface="Arial" panose="020B0604020202020204" pitchFamily="34" charset="0"/>
              </a:rPr>
              <a:t>Handout #4</a:t>
            </a:r>
            <a:r>
              <a:rPr lang="en-US" kern="1200" dirty="0">
                <a:solidFill>
                  <a:srgbClr val="000000"/>
                </a:solidFill>
                <a:effectLst/>
                <a:latin typeface="Calibri" panose="020F0502020204030204" pitchFamily="34" charset="0"/>
                <a:ea typeface="+mn-ea"/>
                <a:cs typeface="Arial" panose="020B0604020202020204" pitchFamily="34" charset="0"/>
              </a:rPr>
              <a:t>. (If you have kinship caregivers in the room, you can use </a:t>
            </a:r>
            <a:r>
              <a:rPr lang="en-US" u="sng" kern="1200" dirty="0">
                <a:solidFill>
                  <a:srgbClr val="000000"/>
                </a:solidFill>
                <a:effectLst/>
                <a:latin typeface="Calibri" panose="020F0502020204030204" pitchFamily="34" charset="0"/>
                <a:ea typeface="+mn-ea"/>
                <a:cs typeface="Arial" panose="020B0604020202020204" pitchFamily="34" charset="0"/>
              </a:rPr>
              <a:t>Handout #5</a:t>
            </a:r>
            <a:r>
              <a:rPr lang="en-US" kern="1200" dirty="0">
                <a:solidFill>
                  <a:srgbClr val="000000"/>
                </a:solidFill>
                <a:effectLst/>
                <a:latin typeface="Calibri" panose="020F0502020204030204" pitchFamily="34" charset="0"/>
                <a:ea typeface="+mn-ea"/>
                <a:cs typeface="Arial" panose="020B0604020202020204" pitchFamily="34" charset="0"/>
              </a:rPr>
              <a:t>). </a:t>
            </a:r>
          </a:p>
          <a:p>
            <a:pPr defTabSz="966489">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489">
              <a:defRPr/>
            </a:pPr>
            <a:r>
              <a:rPr lang="en-US" kern="1200" dirty="0">
                <a:solidFill>
                  <a:srgbClr val="000000"/>
                </a:solidFill>
                <a:effectLst/>
                <a:latin typeface="Calibri" panose="020F0502020204030204" pitchFamily="34" charset="0"/>
                <a:ea typeface="+mn-ea"/>
                <a:cs typeface="Arial" panose="020B0604020202020204" pitchFamily="34" charset="0"/>
              </a:rPr>
              <a:t>You’ll have about 5 minutes.</a:t>
            </a:r>
          </a:p>
          <a:p>
            <a:pPr defTabSz="966489">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dirty="0">
                <a:solidFill>
                  <a:srgbClr val="000000"/>
                </a:solidFill>
                <a:latin typeface="Calibri" panose="020F0502020204030204" pitchFamily="34" charset="0"/>
              </a:rPr>
              <a:t>DO</a:t>
            </a:r>
          </a:p>
          <a:p>
            <a:pPr marL="181216" indent="-181216" defTabSz="966489">
              <a:buFont typeface="Arial" panose="020B0604020202020204" pitchFamily="34" charset="0"/>
              <a:buChar char="•"/>
              <a:defRPr/>
            </a:pPr>
            <a:r>
              <a:rPr lang="en-US" b="0" u="none" kern="1200" dirty="0">
                <a:solidFill>
                  <a:srgbClr val="000000"/>
                </a:solidFill>
                <a:effectLst/>
                <a:latin typeface="Calibri" panose="020F0502020204030204" pitchFamily="34" charset="0"/>
                <a:ea typeface="+mn-ea"/>
                <a:cs typeface="Arial" panose="020B0604020202020204" pitchFamily="34" charset="0"/>
              </a:rPr>
              <a:t>Have participants refer to the </a:t>
            </a:r>
            <a:r>
              <a:rPr lang="en-US" b="0" u="sng" kern="1200" dirty="0">
                <a:solidFill>
                  <a:srgbClr val="000000"/>
                </a:solidFill>
                <a:effectLst/>
                <a:latin typeface="Calibri" panose="020F0502020204030204" pitchFamily="34" charset="0"/>
                <a:ea typeface="+mn-ea"/>
                <a:cs typeface="Arial" panose="020B0604020202020204" pitchFamily="34" charset="0"/>
              </a:rPr>
              <a:t>Handout #4:  </a:t>
            </a:r>
            <a:r>
              <a:rPr lang="en-US" u="sng" dirty="0">
                <a:solidFill>
                  <a:srgbClr val="000000"/>
                </a:solidFill>
                <a:latin typeface="Calibri" panose="020F0502020204030204" pitchFamily="34" charset="0"/>
                <a:cs typeface="Times New Roman" panose="02020603050405020304" pitchFamily="18" charset="0"/>
              </a:rPr>
              <a:t>Case Study: Addressing Darren’s Grief</a:t>
            </a:r>
            <a:r>
              <a:rPr lang="en-US" dirty="0">
                <a:solidFill>
                  <a:srgbClr val="000000"/>
                </a:solidFill>
                <a:latin typeface="Calibri" panose="020F0502020204030204" pitchFamily="34" charset="0"/>
                <a:cs typeface="Times New Roman" panose="02020603050405020304" pitchFamily="18" charset="0"/>
              </a:rPr>
              <a:t> in </a:t>
            </a:r>
            <a:r>
              <a:rPr lang="en-US" b="0" u="none" kern="1200" dirty="0">
                <a:solidFill>
                  <a:srgbClr val="000000"/>
                </a:solidFill>
                <a:effectLst/>
                <a:latin typeface="Calibri" panose="020F0502020204030204" pitchFamily="34" charset="0"/>
                <a:ea typeface="+mn-ea"/>
                <a:cs typeface="Arial" panose="020B0604020202020204" pitchFamily="34" charset="0"/>
              </a:rPr>
              <a:t>their </a:t>
            </a:r>
            <a:r>
              <a:rPr lang="en-US" b="1" u="none" kern="1200" dirty="0">
                <a:solidFill>
                  <a:srgbClr val="000000"/>
                </a:solidFill>
                <a:effectLst/>
                <a:latin typeface="Calibri" panose="020F0502020204030204" pitchFamily="34" charset="0"/>
                <a:ea typeface="+mn-ea"/>
                <a:cs typeface="Arial" panose="020B0604020202020204" pitchFamily="34" charset="0"/>
              </a:rPr>
              <a:t>Participant Resource Manual</a:t>
            </a:r>
            <a:r>
              <a:rPr lang="en-US" b="0" u="none" kern="1200" dirty="0">
                <a:solidFill>
                  <a:srgbClr val="000000"/>
                </a:solidFill>
                <a:effectLst/>
                <a:latin typeface="Calibri" panose="020F0502020204030204" pitchFamily="34" charset="0"/>
                <a:ea typeface="+mn-ea"/>
                <a:cs typeface="Arial" panose="020B0604020202020204" pitchFamily="34" charset="0"/>
              </a:rPr>
              <a:t>.</a:t>
            </a:r>
            <a:endParaRPr lang="en-US" dirty="0">
              <a:solidFill>
                <a:srgbClr val="000000"/>
              </a:solidFill>
              <a:latin typeface="Calibri" panose="020F0502020204030204" pitchFamily="34" charset="0"/>
              <a:cs typeface="Times New Roman" panose="02020603050405020304" pitchFamily="18" charset="0"/>
            </a:endParaRPr>
          </a:p>
          <a:p>
            <a:pPr marL="181216" indent="-181216" defTabSz="966489">
              <a:buFont typeface="Arial" panose="020B0604020202020204" pitchFamily="34" charset="0"/>
              <a:buChar char="•"/>
              <a:defRPr/>
            </a:pPr>
            <a:r>
              <a:rPr lang="en-US" dirty="0">
                <a:solidFill>
                  <a:srgbClr val="000000"/>
                </a:solidFill>
                <a:latin typeface="Calibri" panose="020F0502020204030204" pitchFamily="34" charset="0"/>
                <a:cs typeface="Times New Roman" panose="02020603050405020304" pitchFamily="18" charset="0"/>
              </a:rPr>
              <a:t>At 5 minutes (or sooner if everybody finishes before 5 minutes), ask participants to stop.</a:t>
            </a:r>
          </a:p>
          <a:p>
            <a:pPr marL="181216" indent="-181216" defTabSz="966489">
              <a:buFont typeface="Arial" panose="020B0604020202020204" pitchFamily="34" charset="0"/>
              <a:buChar char="•"/>
              <a:defRPr/>
            </a:pPr>
            <a:r>
              <a:rPr lang="en-US" dirty="0">
                <a:solidFill>
                  <a:srgbClr val="000000"/>
                </a:solidFill>
                <a:latin typeface="Calibri" panose="020F0502020204030204" pitchFamily="34" charset="0"/>
                <a:cs typeface="Times New Roman" panose="02020603050405020304" pitchFamily="18" charset="0"/>
              </a:rPr>
              <a:t>Read the signs below and have volunteers raise their hands (or use thumbs-up if using a remote platform). </a:t>
            </a:r>
          </a:p>
          <a:p>
            <a:pPr defTabSz="966489">
              <a:defRPr/>
            </a:pPr>
            <a:endParaRPr lang="en-US" dirty="0">
              <a:solidFill>
                <a:srgbClr val="000000"/>
              </a:solidFill>
              <a:latin typeface="Calibri" panose="020F0502020204030204" pitchFamily="34" charset="0"/>
              <a:cs typeface="Times New Roman" panose="02020603050405020304" pitchFamily="18" charset="0"/>
            </a:endParaRPr>
          </a:p>
          <a:p>
            <a:pPr defTabSz="966489">
              <a:defRPr/>
            </a:pPr>
            <a:r>
              <a:rPr lang="en-US" b="1" dirty="0">
                <a:solidFill>
                  <a:srgbClr val="000000"/>
                </a:solidFill>
                <a:latin typeface="Calibri" panose="020F0502020204030204" pitchFamily="34" charset="0"/>
                <a:cs typeface="Times New Roman" panose="02020603050405020304" pitchFamily="18" charset="0"/>
              </a:rPr>
              <a:t>POSSIBLE SIGNS THAT DARREN IS DEALING WITH GRIEF AND LOSS ISSUES </a:t>
            </a:r>
            <a:r>
              <a:rPr lang="en-US" dirty="0">
                <a:solidFill>
                  <a:srgbClr val="000000"/>
                </a:solidFill>
                <a:latin typeface="Calibri" panose="020F0502020204030204" pitchFamily="34" charset="0"/>
                <a:cs typeface="Times New Roman" panose="02020603050405020304" pitchFamily="18" charset="0"/>
              </a:rPr>
              <a:t>(all items bolded below can be signs of grief and loss):</a:t>
            </a:r>
          </a:p>
          <a:p>
            <a:pPr marL="241622" indent="-241622">
              <a:buFont typeface="+mj-lt"/>
              <a:buAutoNum type="alphaLcParenR"/>
            </a:pPr>
            <a:r>
              <a:rPr lang="en-US" b="1" kern="1200" dirty="0">
                <a:solidFill>
                  <a:srgbClr val="000000"/>
                </a:solidFill>
                <a:effectLst/>
                <a:latin typeface="Calibri" panose="020F0502020204030204" pitchFamily="34" charset="0"/>
                <a:ea typeface="+mn-ea"/>
                <a:cs typeface="Arial" panose="020B0604020202020204" pitchFamily="34" charset="0"/>
              </a:rPr>
              <a:t>He is quiet and withdrawn much of the time.</a:t>
            </a:r>
          </a:p>
          <a:p>
            <a:pPr marL="241622" indent="-241622">
              <a:buFont typeface="+mj-lt"/>
              <a:buAutoNum type="alphaLcParenR"/>
            </a:pPr>
            <a:r>
              <a:rPr lang="en-US" b="1" kern="1200" dirty="0">
                <a:solidFill>
                  <a:srgbClr val="000000"/>
                </a:solidFill>
                <a:effectLst/>
                <a:latin typeface="Calibri" panose="020F0502020204030204" pitchFamily="34" charset="0"/>
                <a:ea typeface="+mn-ea"/>
                <a:cs typeface="Arial" panose="020B0604020202020204" pitchFamily="34" charset="0"/>
              </a:rPr>
              <a:t>He does not want to talk about Mama and Pop.</a:t>
            </a:r>
          </a:p>
          <a:p>
            <a:pPr marL="241622" indent="-241622">
              <a:buFont typeface="+mj-lt"/>
              <a:buAutoNum type="alphaLcParenR"/>
            </a:pPr>
            <a:r>
              <a:rPr lang="en-US" b="0" kern="1200" dirty="0">
                <a:solidFill>
                  <a:srgbClr val="000000"/>
                </a:solidFill>
                <a:effectLst/>
                <a:latin typeface="Calibri" panose="020F0502020204030204" pitchFamily="34" charset="0"/>
                <a:ea typeface="+mn-ea"/>
                <a:cs typeface="Arial" panose="020B0604020202020204" pitchFamily="34" charset="0"/>
              </a:rPr>
              <a:t>He likes watching TV.</a:t>
            </a:r>
          </a:p>
          <a:p>
            <a:pPr marL="241622" indent="-241622">
              <a:buFont typeface="+mj-lt"/>
              <a:buAutoNum type="alphaLcParenR"/>
            </a:pPr>
            <a:r>
              <a:rPr lang="en-US" b="1" kern="1200" dirty="0">
                <a:solidFill>
                  <a:srgbClr val="000000"/>
                </a:solidFill>
                <a:effectLst/>
                <a:latin typeface="Calibri" panose="020F0502020204030204" pitchFamily="34" charset="0"/>
                <a:ea typeface="+mn-ea"/>
                <a:cs typeface="Arial" panose="020B0604020202020204" pitchFamily="34" charset="0"/>
              </a:rPr>
              <a:t>He gets into fights with other children when he feels slighted.</a:t>
            </a:r>
          </a:p>
          <a:p>
            <a:pPr marL="241622" indent="-241622">
              <a:buFont typeface="+mj-lt"/>
              <a:buAutoNum type="alphaLcParenR"/>
            </a:pPr>
            <a:r>
              <a:rPr lang="en-US" b="0" kern="1200" dirty="0">
                <a:solidFill>
                  <a:srgbClr val="000000"/>
                </a:solidFill>
                <a:effectLst/>
                <a:latin typeface="Calibri" panose="020F0502020204030204" pitchFamily="34" charset="0"/>
                <a:ea typeface="+mn-ea"/>
                <a:cs typeface="Arial" panose="020B0604020202020204" pitchFamily="34" charset="0"/>
              </a:rPr>
              <a:t>He is good at sports.</a:t>
            </a:r>
          </a:p>
          <a:p>
            <a:pPr marL="241622" indent="-241622">
              <a:buFont typeface="+mj-lt"/>
              <a:buAutoNum type="alphaLcParenR"/>
            </a:pPr>
            <a:r>
              <a:rPr lang="en-US" b="1" kern="1200" dirty="0">
                <a:solidFill>
                  <a:srgbClr val="000000"/>
                </a:solidFill>
                <a:effectLst/>
                <a:latin typeface="Calibri" panose="020F0502020204030204" pitchFamily="34" charset="0"/>
                <a:ea typeface="+mn-ea"/>
                <a:cs typeface="Arial" panose="020B0604020202020204" pitchFamily="34" charset="0"/>
              </a:rPr>
              <a:t>He “daydreams” in class, has difficulty finishing projects and hands in homework late.</a:t>
            </a:r>
          </a:p>
          <a:p>
            <a:pPr marL="241622" indent="-241622">
              <a:buFont typeface="+mj-lt"/>
              <a:buAutoNum type="alphaLcParenR"/>
            </a:pPr>
            <a:r>
              <a:rPr lang="en-US" b="0" kern="1200" dirty="0">
                <a:solidFill>
                  <a:srgbClr val="000000"/>
                </a:solidFill>
                <a:effectLst/>
                <a:latin typeface="Calibri" panose="020F0502020204030204" pitchFamily="34" charset="0"/>
                <a:ea typeface="+mn-ea"/>
                <a:cs typeface="Arial" panose="020B0604020202020204" pitchFamily="34" charset="0"/>
              </a:rPr>
              <a:t>He has not been told anything about his parents or other family members.</a:t>
            </a:r>
          </a:p>
          <a:p>
            <a:pPr marL="241622" indent="-241622">
              <a:buFont typeface="+mj-lt"/>
              <a:buAutoNum type="alphaLcParenR"/>
            </a:pPr>
            <a:r>
              <a:rPr lang="en-US" b="1" kern="1200" dirty="0">
                <a:solidFill>
                  <a:srgbClr val="000000"/>
                </a:solidFill>
                <a:effectLst/>
                <a:latin typeface="Calibri" panose="020F0502020204030204" pitchFamily="34" charset="0"/>
                <a:ea typeface="+mn-ea"/>
                <a:cs typeface="Arial" panose="020B0604020202020204" pitchFamily="34" charset="0"/>
              </a:rPr>
              <a:t>He has trouble sleeping.</a:t>
            </a:r>
          </a:p>
          <a:p>
            <a:pPr marL="241622" indent="-241622">
              <a:buFont typeface="+mj-lt"/>
              <a:buAutoNum type="alphaLcParenR"/>
            </a:pPr>
            <a:r>
              <a:rPr lang="en-US" b="0" kern="1200" dirty="0">
                <a:solidFill>
                  <a:srgbClr val="000000"/>
                </a:solidFill>
                <a:effectLst/>
                <a:latin typeface="Calibri" panose="020F0502020204030204" pitchFamily="34" charset="0"/>
                <a:ea typeface="+mn-ea"/>
                <a:cs typeface="Arial" panose="020B0604020202020204" pitchFamily="34" charset="0"/>
              </a:rPr>
              <a:t>He is intelligent and does well academically. </a:t>
            </a:r>
          </a:p>
          <a:p>
            <a:pPr marL="241622" indent="-241622">
              <a:buFont typeface="+mj-lt"/>
              <a:buAutoNum type="alphaLcParenR"/>
            </a:pPr>
            <a:r>
              <a:rPr lang="en-US" b="0" kern="1200" dirty="0">
                <a:solidFill>
                  <a:srgbClr val="000000"/>
                </a:solidFill>
                <a:effectLst/>
                <a:latin typeface="Calibri" panose="020F0502020204030204" pitchFamily="34" charset="0"/>
                <a:ea typeface="+mn-ea"/>
                <a:cs typeface="Arial" panose="020B0604020202020204" pitchFamily="34" charset="0"/>
              </a:rPr>
              <a:t>Darren has a couple of friends outside of sports.</a:t>
            </a:r>
          </a:p>
          <a:p>
            <a:pPr marL="241622" indent="-241622">
              <a:buFont typeface="+mj-lt"/>
              <a:buAutoNum type="alphaLcParenR"/>
            </a:pPr>
            <a:r>
              <a:rPr lang="en-US" b="1" kern="1200" dirty="0">
                <a:solidFill>
                  <a:srgbClr val="000000"/>
                </a:solidFill>
                <a:effectLst/>
                <a:latin typeface="Calibri" panose="020F0502020204030204" pitchFamily="34" charset="0"/>
                <a:ea typeface="+mn-ea"/>
                <a:cs typeface="Arial" panose="020B0604020202020204" pitchFamily="34" charset="0"/>
              </a:rPr>
              <a:t>He is anxious in social situations and does not answer questions about himself.</a:t>
            </a:r>
          </a:p>
          <a:p>
            <a:pPr marL="241622" indent="-241622">
              <a:buFont typeface="+mj-lt"/>
              <a:buAutoNum type="alphaLcParenR"/>
            </a:pPr>
            <a:endParaRPr lang="en-US" b="1" kern="1200" dirty="0">
              <a:solidFill>
                <a:srgbClr val="000000"/>
              </a:solidFill>
              <a:effectLst/>
              <a:latin typeface="Calibri" panose="020F0502020204030204" pitchFamily="34" charset="0"/>
              <a:ea typeface="+mn-ea"/>
              <a:cs typeface="Arial" panose="020B0604020202020204" pitchFamily="34" charset="0"/>
            </a:endParaRPr>
          </a:p>
          <a:p>
            <a:pPr defTabSz="966489">
              <a:defRPr/>
            </a:pPr>
            <a:endParaRPr lang="en-US" b="1" dirty="0">
              <a:solidFill>
                <a:srgbClr val="000000"/>
              </a:solidFill>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a:xfrm>
            <a:off x="4143587" y="9119475"/>
            <a:ext cx="3169920" cy="481726"/>
          </a:xfrm>
          <a:prstGeom prst="rect">
            <a:avLst/>
          </a:prstGeom>
        </p:spPr>
        <p:txBody>
          <a:bodyPr/>
          <a:lstStyle/>
          <a:p>
            <a:r>
              <a:rPr lang="en-US" dirty="0"/>
              <a:t>se</a:t>
            </a:r>
            <a:fld id="{3B90169C-AFAA-4B3F-91CC-5EC03E22AE25}" type="slidenum">
              <a:rPr lang="en-US" smtClean="0"/>
              <a:t>47</a:t>
            </a:fld>
            <a:endParaRPr lang="en-US" dirty="0"/>
          </a:p>
        </p:txBody>
      </p:sp>
      <p:sp>
        <p:nvSpPr>
          <p:cNvPr id="6" name="Slide Number Placeholder 6">
            <a:extLst>
              <a:ext uri="{FF2B5EF4-FFF2-40B4-BE49-F238E27FC236}">
                <a16:creationId xmlns:a16="http://schemas.microsoft.com/office/drawing/2014/main" id="{6F47A4E7-6B44-D64D-BD66-4B0565781AF4}"/>
              </a:ext>
            </a:extLst>
          </p:cNvPr>
          <p:cNvSpPr txBox="1">
            <a:spLocks/>
          </p:cNvSpPr>
          <p:nvPr/>
        </p:nvSpPr>
        <p:spPr>
          <a:xfrm>
            <a:off x="6828979" y="9119475"/>
            <a:ext cx="484529" cy="481726"/>
          </a:xfrm>
          <a:prstGeom prst="rect">
            <a:avLst/>
          </a:prstGeom>
        </p:spPr>
        <p:txBody>
          <a:bodyPr vert="horz" lIns="96649" tIns="48324" rIns="96649" bIns="48324"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47</a:t>
            </a:fld>
            <a:endParaRPr lang="en-US" dirty="0"/>
          </a:p>
        </p:txBody>
      </p:sp>
    </p:spTree>
    <p:extLst>
      <p:ext uri="{BB962C8B-B14F-4D97-AF65-F5344CB8AC3E}">
        <p14:creationId xmlns:p14="http://schemas.microsoft.com/office/powerpoint/2010/main" val="25937759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9"/>
            <a:ext cx="5852160" cy="3240405"/>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FACILITATOR'S NOTE </a:t>
            </a:r>
          </a:p>
          <a:p>
            <a:r>
              <a:rPr lang="en-US" kern="1200" dirty="0">
                <a:solidFill>
                  <a:srgbClr val="000000"/>
                </a:solidFill>
                <a:effectLst/>
                <a:latin typeface="Calibri" panose="020F0502020204030204" pitchFamily="34" charset="0"/>
                <a:ea typeface="+mn-ea"/>
                <a:cs typeface="Arial" panose="020B0604020202020204" pitchFamily="34" charset="0"/>
              </a:rPr>
              <a:t>If time permits do this reflection in class. If time is short, ask participants to do on their own at home.  This activity should take approximately 5 minutes. </a:t>
            </a:r>
            <a:endParaRPr lang="en-US" b="0" kern="1200" dirty="0">
              <a:solidFill>
                <a:srgbClr val="000000"/>
              </a:solidFill>
              <a:effectLst/>
              <a:latin typeface="Calibri" panose="020F0502020204030204" pitchFamily="34" charset="0"/>
              <a:ea typeface="+mn-ea"/>
              <a:cs typeface="Arial" panose="020B0604020202020204" pitchFamily="34" charset="0"/>
            </a:endParaRPr>
          </a:p>
          <a:p>
            <a:pPr defTabSz="966489">
              <a:defRPr/>
            </a:pPr>
            <a:endParaRPr lang="en-US" b="1" kern="1200" dirty="0">
              <a:solidFill>
                <a:srgbClr val="000000"/>
              </a:solidFill>
              <a:effectLst/>
              <a:latin typeface="Calibri" panose="020F0502020204030204" pitchFamily="34" charset="0"/>
              <a:ea typeface="+mn-ea"/>
              <a:cs typeface="Arial" panose="020B0604020202020204" pitchFamily="34" charset="0"/>
            </a:endParaRPr>
          </a:p>
          <a:p>
            <a:pPr defTabSz="966489">
              <a:defRPr/>
            </a:pPr>
            <a:r>
              <a:rPr lang="en-US" b="1" kern="1200" dirty="0">
                <a:solidFill>
                  <a:srgbClr val="000000"/>
                </a:solidFill>
                <a:effectLst/>
                <a:latin typeface="Calibri" panose="020F0502020204030204" pitchFamily="34" charset="0"/>
                <a:ea typeface="+mn-ea"/>
                <a:cs typeface="Arial" panose="020B0604020202020204" pitchFamily="34" charset="0"/>
              </a:rPr>
              <a:t>SAY</a:t>
            </a:r>
          </a:p>
          <a:p>
            <a:pPr defTabSz="966489">
              <a:defRPr/>
            </a:pPr>
            <a:r>
              <a:rPr lang="en-US" b="0" kern="1200" dirty="0">
                <a:solidFill>
                  <a:srgbClr val="000000"/>
                </a:solidFill>
                <a:effectLst/>
                <a:latin typeface="Calibri" panose="020F0502020204030204" pitchFamily="34" charset="0"/>
                <a:ea typeface="+mn-ea"/>
                <a:cs typeface="Arial" panose="020B0604020202020204" pitchFamily="34" charset="0"/>
              </a:rPr>
              <a:t>Now, let’s take a few minutes to reflect on what you’ve learned in this theme and how you can apply it to yourself.</a:t>
            </a:r>
          </a:p>
          <a:p>
            <a:pPr defTabSz="966489">
              <a:defRPr/>
            </a:pPr>
            <a:endParaRPr lang="en-US" b="0" kern="1200" dirty="0">
              <a:solidFill>
                <a:srgbClr val="000000"/>
              </a:solidFill>
              <a:effectLst/>
              <a:latin typeface="Calibri" panose="020F0502020204030204" pitchFamily="34" charset="0"/>
              <a:ea typeface="+mn-ea"/>
              <a:cs typeface="Arial" panose="020B0604020202020204" pitchFamily="34" charset="0"/>
            </a:endParaRPr>
          </a:p>
          <a:p>
            <a:pPr defTabSz="966489">
              <a:defRPr/>
            </a:pPr>
            <a:r>
              <a:rPr lang="en-US" b="0" kern="1200" dirty="0">
                <a:solidFill>
                  <a:srgbClr val="000000"/>
                </a:solidFill>
                <a:effectLst/>
                <a:latin typeface="Calibri" panose="020F0502020204030204" pitchFamily="34" charset="0"/>
                <a:ea typeface="+mn-ea"/>
                <a:cs typeface="Arial" panose="020B0604020202020204" pitchFamily="34" charset="0"/>
              </a:rPr>
              <a:t>Now please open your </a:t>
            </a:r>
            <a:r>
              <a:rPr lang="en-US" b="1" kern="1200" dirty="0">
                <a:solidFill>
                  <a:srgbClr val="000000"/>
                </a:solidFill>
                <a:effectLst/>
                <a:latin typeface="Calibri" panose="020F0502020204030204" pitchFamily="34" charset="0"/>
                <a:ea typeface="+mn-ea"/>
                <a:cs typeface="Arial" panose="020B0604020202020204" pitchFamily="34" charset="0"/>
              </a:rPr>
              <a:t>Participant Resource Manual </a:t>
            </a:r>
            <a:r>
              <a:rPr lang="en-US" b="0" kern="1200" dirty="0">
                <a:solidFill>
                  <a:srgbClr val="000000"/>
                </a:solidFill>
                <a:effectLst/>
                <a:latin typeface="Calibri" panose="020F0502020204030204" pitchFamily="34" charset="0"/>
                <a:ea typeface="+mn-ea"/>
                <a:cs typeface="Arial" panose="020B0604020202020204" pitchFamily="34" charset="0"/>
              </a:rPr>
              <a:t>to this theme. Think back to a personal loss. Be aware that dealing with our own losses may be triggering, so remember to do what you need to do to take care of yourself. </a:t>
            </a:r>
          </a:p>
          <a:p>
            <a:pPr defTabSz="966489">
              <a:defRPr/>
            </a:pPr>
            <a:endParaRPr lang="en-US" b="0" kern="1200" dirty="0">
              <a:solidFill>
                <a:srgbClr val="000000"/>
              </a:solidFill>
              <a:effectLst/>
              <a:latin typeface="Calibri" panose="020F0502020204030204" pitchFamily="34" charset="0"/>
              <a:ea typeface="+mn-ea"/>
              <a:cs typeface="Arial" panose="020B0604020202020204" pitchFamily="34" charset="0"/>
            </a:endParaRPr>
          </a:p>
          <a:p>
            <a:pPr defTabSz="966489">
              <a:defRPr/>
            </a:pPr>
            <a:r>
              <a:rPr lang="en-US" b="0" kern="1200" dirty="0">
                <a:solidFill>
                  <a:srgbClr val="000000"/>
                </a:solidFill>
                <a:effectLst/>
                <a:latin typeface="Calibri" panose="020F0502020204030204" pitchFamily="34" charset="0"/>
                <a:ea typeface="+mn-ea"/>
                <a:cs typeface="Arial" panose="020B0604020202020204" pitchFamily="34" charset="0"/>
              </a:rPr>
              <a:t>Now that you have thought about a personal loss, can you imagine how supporting a child’s loss might stir up feelings in you? </a:t>
            </a:r>
          </a:p>
          <a:p>
            <a:pPr defTabSz="966489">
              <a:defRPr/>
            </a:pPr>
            <a:endParaRPr lang="en-US" b="0" kern="1200" dirty="0">
              <a:solidFill>
                <a:srgbClr val="000000"/>
              </a:solidFill>
              <a:effectLst/>
              <a:latin typeface="Calibri" panose="020F0502020204030204" pitchFamily="34" charset="0"/>
              <a:ea typeface="+mn-ea"/>
              <a:cs typeface="Arial" panose="020B0604020202020204" pitchFamily="34" charset="0"/>
            </a:endParaRPr>
          </a:p>
          <a:p>
            <a:pPr defTabSz="966489">
              <a:defRPr/>
            </a:pPr>
            <a:r>
              <a:rPr lang="en-US" b="0" kern="1200" dirty="0">
                <a:solidFill>
                  <a:srgbClr val="000000"/>
                </a:solidFill>
                <a:effectLst/>
                <a:latin typeface="Calibri" panose="020F0502020204030204" pitchFamily="34" charset="0"/>
                <a:ea typeface="+mn-ea"/>
                <a:cs typeface="Arial" panose="020B0604020202020204" pitchFamily="34" charset="0"/>
              </a:rPr>
              <a:t>What are some ideas for how you will practice good self-care to help you deal with these feelings?</a:t>
            </a:r>
          </a:p>
          <a:p>
            <a:pPr defTabSz="966489">
              <a:defRPr/>
            </a:pPr>
            <a:endParaRPr lang="en-US" b="1" kern="1200" dirty="0">
              <a:solidFill>
                <a:srgbClr val="000000"/>
              </a:solidFill>
              <a:effectLst/>
              <a:latin typeface="Calibri" panose="020F0502020204030204" pitchFamily="34" charset="0"/>
              <a:ea typeface="+mn-ea"/>
              <a:cs typeface="Arial" panose="020B0604020202020204" pitchFamily="34" charset="0"/>
            </a:endParaRPr>
          </a:p>
          <a:p>
            <a:pPr defTabSz="966489">
              <a:defRPr/>
            </a:pPr>
            <a:endParaRPr lang="en-US" b="0" kern="1200" dirty="0">
              <a:solidFill>
                <a:srgbClr val="000000"/>
              </a:solidFill>
              <a:effectLst/>
              <a:latin typeface="Calibri" panose="020F0502020204030204" pitchFamily="34" charset="0"/>
              <a:ea typeface="+mn-ea"/>
              <a:cs typeface="Arial" panose="020B0604020202020204" pitchFamily="34" charset="0"/>
            </a:endParaRPr>
          </a:p>
          <a:p>
            <a:pPr defTabSz="966489">
              <a:defRPr/>
            </a:pPr>
            <a:endParaRPr lang="en-US" b="0"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a:xfrm>
            <a:off x="4143587" y="9119475"/>
            <a:ext cx="3169920" cy="481726"/>
          </a:xfrm>
          <a:prstGeom prst="rect">
            <a:avLst/>
          </a:prstGeom>
        </p:spPr>
        <p:txBody>
          <a:bodyPr/>
          <a:lstStyle/>
          <a:p>
            <a:fld id="{3B90169C-AFAA-4B3F-91CC-5EC03E22AE25}" type="slidenum">
              <a:rPr lang="en-US" smtClean="0"/>
              <a:t>48</a:t>
            </a:fld>
            <a:endParaRPr lang="en-US" dirty="0"/>
          </a:p>
        </p:txBody>
      </p:sp>
      <p:sp>
        <p:nvSpPr>
          <p:cNvPr id="6" name="Slide Number Placeholder 6">
            <a:extLst>
              <a:ext uri="{FF2B5EF4-FFF2-40B4-BE49-F238E27FC236}">
                <a16:creationId xmlns:a16="http://schemas.microsoft.com/office/drawing/2014/main" id="{892F1CEB-EDA4-3346-B599-C367402217F0}"/>
              </a:ext>
            </a:extLst>
          </p:cNvPr>
          <p:cNvSpPr txBox="1">
            <a:spLocks/>
          </p:cNvSpPr>
          <p:nvPr/>
        </p:nvSpPr>
        <p:spPr>
          <a:xfrm>
            <a:off x="6828979" y="9119475"/>
            <a:ext cx="484529" cy="481726"/>
          </a:xfrm>
          <a:prstGeom prst="rect">
            <a:avLst/>
          </a:prstGeom>
        </p:spPr>
        <p:txBody>
          <a:bodyPr vert="horz" lIns="96649" tIns="48324" rIns="96649" bIns="48324"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48</a:t>
            </a:fld>
            <a:endParaRPr lang="en-US" dirty="0"/>
          </a:p>
        </p:txBody>
      </p:sp>
    </p:spTree>
    <p:extLst>
      <p:ext uri="{BB962C8B-B14F-4D97-AF65-F5344CB8AC3E}">
        <p14:creationId xmlns:p14="http://schemas.microsoft.com/office/powerpoint/2010/main" val="29844802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mn-cs"/>
              </a:rPr>
              <a:t>FACILITATOR'S NOTE</a:t>
            </a:r>
          </a:p>
          <a:p>
            <a:r>
              <a:rPr lang="en-US" b="0" kern="1200" dirty="0">
                <a:solidFill>
                  <a:srgbClr val="000000"/>
                </a:solidFill>
                <a:effectLst/>
                <a:latin typeface="Calibri" panose="020F0502020204030204" pitchFamily="34" charset="0"/>
                <a:ea typeface="+mn-ea"/>
                <a:cs typeface="+mn-cs"/>
              </a:rPr>
              <a:t>Allow 5 minutes for the wrap-up.</a:t>
            </a:r>
          </a:p>
          <a:p>
            <a:endParaRPr lang="en-US" b="1" kern="1200" dirty="0">
              <a:solidFill>
                <a:srgbClr val="000000"/>
              </a:solidFill>
              <a:effectLst/>
              <a:latin typeface="Calibri" panose="020F0502020204030204" pitchFamily="34" charset="0"/>
              <a:ea typeface="+mn-ea"/>
              <a:cs typeface="+mn-cs"/>
            </a:endParaRPr>
          </a:p>
          <a:p>
            <a:r>
              <a:rPr lang="en-US" b="1" kern="1200" dirty="0">
                <a:solidFill>
                  <a:srgbClr val="000000"/>
                </a:solidFill>
                <a:effectLst/>
                <a:latin typeface="Calibri" panose="020F0502020204030204" pitchFamily="34" charset="0"/>
                <a:ea typeface="+mn-ea"/>
                <a:cs typeface="+mn-cs"/>
              </a:rPr>
              <a:t>SAY</a:t>
            </a:r>
          </a:p>
          <a:p>
            <a:pPr defTabSz="937884">
              <a:defRPr/>
            </a:pPr>
            <a:r>
              <a:rPr lang="en-US" dirty="0">
                <a:solidFill>
                  <a:srgbClr val="000000"/>
                </a:solidFill>
                <a:latin typeface="Calibri" panose="020F0502020204030204" pitchFamily="34" charset="0"/>
              </a:rPr>
              <a:t>Now, it’s time to wrap up. Before we do, I want to briefly highlight the key points from this theme:</a:t>
            </a:r>
            <a:endParaRPr lang="en-US" kern="1200" dirty="0">
              <a:solidFill>
                <a:srgbClr val="000000"/>
              </a:solidFill>
              <a:effectLst/>
              <a:latin typeface="Calibri" panose="020F0502020204030204" pitchFamily="34" charset="0"/>
              <a:ea typeface="+mn-ea"/>
              <a:cs typeface="+mn-cs"/>
            </a:endParaRPr>
          </a:p>
          <a:p>
            <a:pPr marL="181216"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Children in the foster care system are likely to experience unresolved grief and ambiguous loss.</a:t>
            </a:r>
          </a:p>
          <a:p>
            <a:pPr marL="181216"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Children who have been adopted may also experience grief and loss, even children who were adopted at a young age.</a:t>
            </a:r>
          </a:p>
          <a:p>
            <a:pPr marL="181216"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Grief work takes time and patience.</a:t>
            </a:r>
          </a:p>
          <a:p>
            <a:pPr marL="181216"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Grieving may change as the child progresses through different developmental stages.</a:t>
            </a:r>
          </a:p>
          <a:p>
            <a:pPr marL="181216"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Grief and loss are often the underlying causes of behavioral concerns.</a:t>
            </a:r>
          </a:p>
          <a:p>
            <a:pPr marL="181216"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Grief is normal and should not be pathologized.</a:t>
            </a:r>
          </a:p>
          <a:p>
            <a:pPr marL="181216"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Parents can help to lessen grief and loss by honoring the child’s grief and loss, and by using tools and skills to help the child communicate and understand their loss and grief.</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4143587" y="9119475"/>
            <a:ext cx="3169920" cy="481726"/>
          </a:xfrm>
          <a:prstGeom prst="rect">
            <a:avLst/>
          </a:prstGeom>
        </p:spPr>
        <p:txBody>
          <a:bodyPr/>
          <a:lstStyle/>
          <a:p>
            <a:fld id="{3B90169C-AFAA-4B3F-91CC-5EC03E22AE25}" type="slidenum">
              <a:rPr lang="en-US" smtClean="0"/>
              <a:t>49</a:t>
            </a:fld>
            <a:endParaRPr lang="en-US" dirty="0"/>
          </a:p>
        </p:txBody>
      </p:sp>
      <p:sp>
        <p:nvSpPr>
          <p:cNvPr id="6" name="Slide Number Placeholder 6">
            <a:extLst>
              <a:ext uri="{FF2B5EF4-FFF2-40B4-BE49-F238E27FC236}">
                <a16:creationId xmlns:a16="http://schemas.microsoft.com/office/drawing/2014/main" id="{0F5373F3-90DB-8742-A7DE-862BC5CA13E3}"/>
              </a:ext>
            </a:extLst>
          </p:cNvPr>
          <p:cNvSpPr txBox="1">
            <a:spLocks/>
          </p:cNvSpPr>
          <p:nvPr/>
        </p:nvSpPr>
        <p:spPr>
          <a:xfrm>
            <a:off x="6828979" y="9119475"/>
            <a:ext cx="484529" cy="481726"/>
          </a:xfrm>
          <a:prstGeom prst="rect">
            <a:avLst/>
          </a:prstGeom>
        </p:spPr>
        <p:txBody>
          <a:bodyPr vert="horz" lIns="96649" tIns="48324" rIns="96649" bIns="48324"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49</a:t>
            </a:fld>
            <a:endParaRPr lang="en-US" dirty="0"/>
          </a:p>
        </p:txBody>
      </p:sp>
    </p:spTree>
    <p:extLst>
      <p:ext uri="{BB962C8B-B14F-4D97-AF65-F5344CB8AC3E}">
        <p14:creationId xmlns:p14="http://schemas.microsoft.com/office/powerpoint/2010/main" val="3421437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1520" y="1200150"/>
            <a:ext cx="6174478" cy="8067417"/>
          </a:xfrm>
        </p:spPr>
        <p:txBody>
          <a:bodyPr/>
          <a:lstStyle/>
          <a:p>
            <a:r>
              <a:rPr lang="en-US" b="1" dirty="0">
                <a:solidFill>
                  <a:srgbClr val="000000"/>
                </a:solidFill>
                <a:latin typeface="Calibri" panose="020F0502020204030204" pitchFamily="34" charset="0"/>
              </a:rPr>
              <a:t>FACILITATOR'S NOTE</a:t>
            </a:r>
          </a:p>
          <a:p>
            <a:r>
              <a:rPr lang="en-US" b="0" dirty="0">
                <a:solidFill>
                  <a:srgbClr val="000000"/>
                </a:solidFill>
                <a:latin typeface="Calibri" panose="020F0502020204030204" pitchFamily="34" charset="0"/>
              </a:rPr>
              <a:t>This notes page shows a suggested agenda and timing for this theme. Before the session, please review this agenda, and incorporate it into your overall agenda for this and any other themes you are conducting along with it.</a:t>
            </a:r>
          </a:p>
          <a:p>
            <a:endParaRPr lang="en-US" b="0"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AGENDA</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This theme is divided into six sections. This content is based on 2 hours of classroom material (including a 10-minute break).</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BEFORE YOU BEGIN THE CLASS</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Before discussing the Color Wheel of Emotions and covering the content of this theme, you should do the following:</a:t>
            </a:r>
          </a:p>
          <a:p>
            <a:pPr marL="181163" indent="-181163">
              <a:buFont typeface="Arial" panose="020B0604020202020204" pitchFamily="34" charset="0"/>
              <a:buChar char="•"/>
            </a:pPr>
            <a:r>
              <a:rPr lang="en-US" dirty="0">
                <a:solidFill>
                  <a:srgbClr val="000000"/>
                </a:solidFill>
                <a:latin typeface="Calibri" panose="020F0502020204030204" pitchFamily="34" charset="0"/>
              </a:rPr>
              <a:t>Make any announcements that are needed regarding the training, timing of training, or process to become a foster or adoptive parent.</a:t>
            </a:r>
          </a:p>
          <a:p>
            <a:pPr marL="181163" indent="-181163">
              <a:buFont typeface="Arial" panose="020B0604020202020204" pitchFamily="34" charset="0"/>
              <a:buChar char="•"/>
              <a:defRPr/>
            </a:pPr>
            <a:r>
              <a:rPr lang="en-US" dirty="0">
                <a:solidFill>
                  <a:srgbClr val="000000"/>
                </a:solidFill>
                <a:latin typeface="Calibri" panose="020F0502020204030204" pitchFamily="34" charset="0"/>
              </a:rPr>
              <a:t>Take out the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and direct participants to this theme in their </a:t>
            </a:r>
            <a:r>
              <a:rPr lang="en-US" b="1" dirty="0">
                <a:solidFill>
                  <a:srgbClr val="000000"/>
                </a:solidFill>
                <a:latin typeface="Calibri" panose="020F0502020204030204" pitchFamily="34" charset="0"/>
              </a:rPr>
              <a:t>Manual. </a:t>
            </a:r>
            <a:r>
              <a:rPr lang="en-US" dirty="0">
                <a:solidFill>
                  <a:srgbClr val="000000"/>
                </a:solidFill>
                <a:latin typeface="Calibri" panose="020F0502020204030204" pitchFamily="34" charset="0"/>
              </a:rPr>
              <a:t>Remind participants that the Competencies for today’s theme are in their </a:t>
            </a:r>
            <a:r>
              <a:rPr lang="en-US" b="1" dirty="0">
                <a:solidFill>
                  <a:srgbClr val="000000"/>
                </a:solidFill>
                <a:latin typeface="Calibri" panose="020F0502020204030204" pitchFamily="34" charset="0"/>
              </a:rPr>
              <a:t>Manual</a:t>
            </a:r>
            <a:r>
              <a:rPr lang="en-US" dirty="0">
                <a:solidFill>
                  <a:srgbClr val="000000"/>
                </a:solidFill>
                <a:latin typeface="Calibri" panose="020F0502020204030204" pitchFamily="34" charset="0"/>
              </a:rPr>
              <a:t>.</a:t>
            </a:r>
          </a:p>
          <a:p>
            <a:pPr marL="181163" indent="-181163">
              <a:buFont typeface="Arial" panose="020B0604020202020204" pitchFamily="34" charset="0"/>
              <a:buChar char="•"/>
              <a:defRPr/>
            </a:pPr>
            <a:r>
              <a:rPr lang="en-US" dirty="0">
                <a:solidFill>
                  <a:srgbClr val="000000"/>
                </a:solidFill>
                <a:latin typeface="Calibri" panose="020F0502020204030204" pitchFamily="34" charset="0"/>
              </a:rPr>
              <a:t>Review the agenda for the theme. Facilitators should add a slide to the PPT deck that includes the agenda so that they can review it with participants.  Make sure to include start and end times and any breaks that will be taken during the session. </a:t>
            </a:r>
          </a:p>
          <a:p>
            <a:pPr marL="181163" indent="-181163">
              <a:buFont typeface="Arial" panose="020B0604020202020204" pitchFamily="34" charset="0"/>
              <a:buChar char="•"/>
            </a:pPr>
            <a:r>
              <a:rPr lang="en-US" dirty="0">
                <a:solidFill>
                  <a:srgbClr val="000000"/>
                </a:solidFill>
                <a:latin typeface="Calibri" panose="020F0502020204030204" pitchFamily="34" charset="0"/>
              </a:rPr>
              <a:t>Encourage participants to be engaged and active learners.  </a:t>
            </a:r>
          </a:p>
          <a:p>
            <a:pPr marL="181163" indent="-181163">
              <a:buFont typeface="Arial" panose="020B0604020202020204" pitchFamily="34" charset="0"/>
              <a:buChar char="•"/>
            </a:pPr>
            <a:r>
              <a:rPr lang="en-US" dirty="0">
                <a:solidFill>
                  <a:srgbClr val="000000"/>
                </a:solidFill>
                <a:latin typeface="Calibri" panose="020F0502020204030204" pitchFamily="34" charset="0"/>
              </a:rPr>
              <a:t>Encourage participants to contact you in between classes with any questions and/or concerns. (Prior to class, list the name(s) of the facilitators on the board with contact information.)</a:t>
            </a:r>
          </a:p>
          <a:p>
            <a:pPr marL="181163" indent="-181163">
              <a:buFont typeface="Arial" panose="020B0604020202020204" pitchFamily="34" charset="0"/>
              <a:buChar char="•"/>
              <a:defRPr/>
            </a:pPr>
            <a:r>
              <a:rPr lang="en-US" dirty="0">
                <a:solidFill>
                  <a:srgbClr val="000000"/>
                </a:solidFill>
                <a:latin typeface="Calibri" panose="020F0502020204030204" pitchFamily="34" charset="0"/>
              </a:rPr>
              <a:t>Remind participants to put out their name tents (these can either be made by the participants during the first class or the agency can print out name tents and provide them to the participants at the first class).  If conducting the class on a remote platform, remind participants to type their first and last names in their screen box. </a:t>
            </a:r>
            <a:endParaRPr lang="en-US" b="1"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4FC8185A-0BEC-F545-B900-10B7EA477F55}"/>
              </a:ext>
            </a:extLst>
          </p:cNvPr>
          <p:cNvSpPr/>
          <p:nvPr/>
        </p:nvSpPr>
        <p:spPr>
          <a:xfrm>
            <a:off x="731519" y="700005"/>
            <a:ext cx="2723185" cy="374591"/>
          </a:xfrm>
          <a:prstGeom prst="rect">
            <a:avLst/>
          </a:prstGeom>
        </p:spPr>
        <p:txBody>
          <a:bodyPr wrap="none" lIns="96649" tIns="48324" rIns="96649" bIns="48324">
            <a:spAutoFit/>
          </a:bodyPr>
          <a:lstStyle/>
          <a:p>
            <a:r>
              <a:rPr lang="en-US" dirty="0">
                <a:solidFill>
                  <a:srgbClr val="183250"/>
                </a:solidFill>
                <a:latin typeface="Arial Rounded MT Bold" panose="020F0704030504030204" pitchFamily="34" charset="77"/>
              </a:rPr>
              <a:t>SUGGESTED AGENDA</a:t>
            </a:r>
          </a:p>
        </p:txBody>
      </p:sp>
      <p:graphicFrame>
        <p:nvGraphicFramePr>
          <p:cNvPr id="6" name="Table 5">
            <a:extLst>
              <a:ext uri="{FF2B5EF4-FFF2-40B4-BE49-F238E27FC236}">
                <a16:creationId xmlns:a16="http://schemas.microsoft.com/office/drawing/2014/main" id="{558507BF-4FF5-6A43-8C71-4ABBCA33DAF4}"/>
              </a:ext>
            </a:extLst>
          </p:cNvPr>
          <p:cNvGraphicFramePr>
            <a:graphicFrameLocks/>
          </p:cNvGraphicFramePr>
          <p:nvPr>
            <p:extLst>
              <p:ext uri="{D42A27DB-BD31-4B8C-83A1-F6EECF244321}">
                <p14:modId xmlns:p14="http://schemas.microsoft.com/office/powerpoint/2010/main" val="357853787"/>
              </p:ext>
            </p:extLst>
          </p:nvPr>
        </p:nvGraphicFramePr>
        <p:xfrm>
          <a:off x="831836" y="3017447"/>
          <a:ext cx="5818790" cy="2627528"/>
        </p:xfrm>
        <a:graphic>
          <a:graphicData uri="http://schemas.openxmlformats.org/drawingml/2006/table">
            <a:tbl>
              <a:tblPr firstRow="1" bandRow="1">
                <a:tableStyleId>{22838BEF-8BB2-4498-84A7-C5851F593DF1}</a:tableStyleId>
              </a:tblPr>
              <a:tblGrid>
                <a:gridCol w="2022179">
                  <a:extLst>
                    <a:ext uri="{9D8B030D-6E8A-4147-A177-3AD203B41FA5}">
                      <a16:colId xmlns:a16="http://schemas.microsoft.com/office/drawing/2014/main" val="2179853046"/>
                    </a:ext>
                  </a:extLst>
                </a:gridCol>
                <a:gridCol w="3796611">
                  <a:extLst>
                    <a:ext uri="{9D8B030D-6E8A-4147-A177-3AD203B41FA5}">
                      <a16:colId xmlns:a16="http://schemas.microsoft.com/office/drawing/2014/main" val="3069621994"/>
                    </a:ext>
                  </a:extLst>
                </a:gridCol>
              </a:tblGrid>
              <a:tr h="451256">
                <a:tc>
                  <a:txBody>
                    <a:bodyPr/>
                    <a:lstStyle/>
                    <a:p>
                      <a:r>
                        <a:rPr lang="en-US" sz="1100" b="0" dirty="0"/>
                        <a:t>Prior to the Session start time</a:t>
                      </a:r>
                    </a:p>
                  </a:txBody>
                  <a:tcPr marL="97536" marR="97536" marT="48006" marB="48006"/>
                </a:tc>
                <a:tc>
                  <a:txBody>
                    <a:bodyPr/>
                    <a:lstStyle/>
                    <a:p>
                      <a:r>
                        <a:rPr lang="en-US" sz="1100" b="0" dirty="0"/>
                        <a:t>Color Wheel of Emotions exercise</a:t>
                      </a:r>
                    </a:p>
                  </a:txBody>
                  <a:tcPr marL="97536" marR="97536" marT="48006" marB="48006"/>
                </a:tc>
                <a:extLst>
                  <a:ext uri="{0D108BD9-81ED-4DB2-BD59-A6C34878D82A}">
                    <a16:rowId xmlns:a16="http://schemas.microsoft.com/office/drawing/2014/main" val="12709079"/>
                  </a:ext>
                </a:extLst>
              </a:tr>
              <a:tr h="448056">
                <a:tc>
                  <a:txBody>
                    <a:bodyPr/>
                    <a:lstStyle/>
                    <a:p>
                      <a:r>
                        <a:rPr lang="en-US" sz="1100" dirty="0"/>
                        <a:t>20 minutes</a:t>
                      </a:r>
                      <a:endParaRPr lang="en-US" sz="1100" b="0" dirty="0"/>
                    </a:p>
                  </a:txBody>
                  <a:tcPr marL="97536" marR="97536" marT="48006" marB="48006"/>
                </a:tc>
                <a:tc>
                  <a:txBody>
                    <a:bodyPr/>
                    <a:lstStyle/>
                    <a:p>
                      <a:r>
                        <a:rPr lang="en-US" sz="1100" dirty="0"/>
                        <a:t>Section 1: Introduction: Separation, Grief and Loss</a:t>
                      </a:r>
                      <a:endParaRPr lang="en-US" sz="1100" b="0" dirty="0"/>
                    </a:p>
                  </a:txBody>
                  <a:tcPr marL="97536" marR="97536" marT="48006" marB="48006"/>
                </a:tc>
                <a:extLst>
                  <a:ext uri="{0D108BD9-81ED-4DB2-BD59-A6C34878D82A}">
                    <a16:rowId xmlns:a16="http://schemas.microsoft.com/office/drawing/2014/main" val="235620429"/>
                  </a:ext>
                </a:extLst>
              </a:tr>
              <a:tr h="288036">
                <a:tc>
                  <a:txBody>
                    <a:bodyPr/>
                    <a:lstStyle/>
                    <a:p>
                      <a:r>
                        <a:rPr lang="en-US" sz="1100" dirty="0"/>
                        <a:t>25 minutes</a:t>
                      </a:r>
                    </a:p>
                  </a:txBody>
                  <a:tcPr marL="97536" marR="97536" marT="48006" marB="48006"/>
                </a:tc>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sz="1100" dirty="0"/>
                        <a:t>Section 2: Unresolved Losses</a:t>
                      </a:r>
                    </a:p>
                  </a:txBody>
                  <a:tcPr marL="97536" marR="97536" marT="48006" marB="48006"/>
                </a:tc>
                <a:extLst>
                  <a:ext uri="{0D108BD9-81ED-4DB2-BD59-A6C34878D82A}">
                    <a16:rowId xmlns:a16="http://schemas.microsoft.com/office/drawing/2014/main" val="1637158076"/>
                  </a:ext>
                </a:extLst>
              </a:tr>
              <a:tr h="288036">
                <a:tc>
                  <a:txBody>
                    <a:bodyPr/>
                    <a:lstStyle/>
                    <a:p>
                      <a:r>
                        <a:rPr lang="en-US" sz="1100" dirty="0"/>
                        <a:t>25 minutes</a:t>
                      </a:r>
                    </a:p>
                  </a:txBody>
                  <a:tcPr marL="97536" marR="97536" marT="48006" marB="48006"/>
                </a:tc>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sz="1100" dirty="0"/>
                        <a:t>Section 3: Grief and Loss and Behavior</a:t>
                      </a:r>
                    </a:p>
                  </a:txBody>
                  <a:tcPr marL="97536" marR="97536" marT="48006" marB="48006"/>
                </a:tc>
                <a:extLst>
                  <a:ext uri="{0D108BD9-81ED-4DB2-BD59-A6C34878D82A}">
                    <a16:rowId xmlns:a16="http://schemas.microsoft.com/office/drawing/2014/main" val="2410713331"/>
                  </a:ext>
                </a:extLst>
              </a:tr>
              <a:tr h="288036">
                <a:tc>
                  <a:txBody>
                    <a:bodyPr/>
                    <a:lstStyle/>
                    <a:p>
                      <a:r>
                        <a:rPr lang="en-US" sz="1100" dirty="0"/>
                        <a:t>10 minutes</a:t>
                      </a:r>
                    </a:p>
                  </a:txBody>
                  <a:tcPr marL="97536" marR="97536" marT="48006" marB="48006"/>
                </a:tc>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sz="1100" dirty="0"/>
                        <a:t>BREAK</a:t>
                      </a:r>
                    </a:p>
                  </a:txBody>
                  <a:tcPr marL="97536" marR="97536" marT="48006" marB="48006"/>
                </a:tc>
                <a:extLst>
                  <a:ext uri="{0D108BD9-81ED-4DB2-BD59-A6C34878D82A}">
                    <a16:rowId xmlns:a16="http://schemas.microsoft.com/office/drawing/2014/main" val="710922214"/>
                  </a:ext>
                </a:extLst>
              </a:tr>
              <a:tr h="288036">
                <a:tc>
                  <a:txBody>
                    <a:bodyPr/>
                    <a:lstStyle/>
                    <a:p>
                      <a:r>
                        <a:rPr lang="en-US" sz="1100" dirty="0"/>
                        <a:t>20 minutes</a:t>
                      </a:r>
                    </a:p>
                  </a:txBody>
                  <a:tcPr marL="97536" marR="97536" marT="48006" marB="48006"/>
                </a:tc>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sz="1100" dirty="0"/>
                        <a:t>Section 4: Addressing Grief and Loss</a:t>
                      </a:r>
                    </a:p>
                  </a:txBody>
                  <a:tcPr marL="97536" marR="97536" marT="48006" marB="48006"/>
                </a:tc>
                <a:extLst>
                  <a:ext uri="{0D108BD9-81ED-4DB2-BD59-A6C34878D82A}">
                    <a16:rowId xmlns:a16="http://schemas.microsoft.com/office/drawing/2014/main" val="3899655696"/>
                  </a:ext>
                </a:extLst>
              </a:tr>
              <a:tr h="288036">
                <a:tc>
                  <a:txBody>
                    <a:bodyPr/>
                    <a:lstStyle/>
                    <a:p>
                      <a:r>
                        <a:rPr lang="en-US" sz="1100" dirty="0"/>
                        <a:t>15 minutes</a:t>
                      </a:r>
                    </a:p>
                  </a:txBody>
                  <a:tcPr marL="97536" marR="97536" marT="48006" marB="48006"/>
                </a:tc>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sz="1100" dirty="0"/>
                        <a:t>Section 5: Skill Building</a:t>
                      </a:r>
                    </a:p>
                  </a:txBody>
                  <a:tcPr marL="97536" marR="97536" marT="48006" marB="48006"/>
                </a:tc>
                <a:extLst>
                  <a:ext uri="{0D108BD9-81ED-4DB2-BD59-A6C34878D82A}">
                    <a16:rowId xmlns:a16="http://schemas.microsoft.com/office/drawing/2014/main" val="3648591262"/>
                  </a:ext>
                </a:extLst>
              </a:tr>
              <a:tr h="288036">
                <a:tc>
                  <a:txBody>
                    <a:bodyPr/>
                    <a:lstStyle/>
                    <a:p>
                      <a:r>
                        <a:rPr lang="en-US" sz="1100" dirty="0"/>
                        <a:t>5 minutes</a:t>
                      </a:r>
                    </a:p>
                  </a:txBody>
                  <a:tcPr marL="97536" marR="97536" marT="48006" marB="48006"/>
                </a:tc>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sz="1100" dirty="0"/>
                        <a:t>Section 6: Wrap-Up</a:t>
                      </a:r>
                    </a:p>
                  </a:txBody>
                  <a:tcPr marL="97536" marR="97536" marT="48006" marB="48006"/>
                </a:tc>
                <a:extLst>
                  <a:ext uri="{0D108BD9-81ED-4DB2-BD59-A6C34878D82A}">
                    <a16:rowId xmlns:a16="http://schemas.microsoft.com/office/drawing/2014/main" val="809970072"/>
                  </a:ext>
                </a:extLst>
              </a:tr>
            </a:tbl>
          </a:graphicData>
        </a:graphic>
      </p:graphicFrame>
      <p:sp>
        <p:nvSpPr>
          <p:cNvPr id="9" name="Slide Number Placeholder 6">
            <a:extLst>
              <a:ext uri="{FF2B5EF4-FFF2-40B4-BE49-F238E27FC236}">
                <a16:creationId xmlns:a16="http://schemas.microsoft.com/office/drawing/2014/main" id="{6BCA842E-A25B-F940-A14B-52FEDD4594C6}"/>
              </a:ext>
            </a:extLst>
          </p:cNvPr>
          <p:cNvSpPr>
            <a:spLocks noGrp="1"/>
          </p:cNvSpPr>
          <p:nvPr>
            <p:ph type="sldNum" sz="quarter" idx="5"/>
          </p:nvPr>
        </p:nvSpPr>
        <p:spPr>
          <a:xfrm>
            <a:off x="6828979" y="9119475"/>
            <a:ext cx="484529" cy="481726"/>
          </a:xfrm>
          <a:prstGeom prst="rect">
            <a:avLst/>
          </a:prstGeom>
        </p:spPr>
        <p:txBody>
          <a:bodyPr vert="horz" lIns="96649" tIns="48324" rIns="96649" bIns="48324" rtlCol="0" anchor="ctr" anchorCtr="0"/>
          <a:lstStyle>
            <a:lvl1pPr algn="ctr">
              <a:defRPr sz="1000">
                <a:solidFill>
                  <a:schemeClr val="bg1"/>
                </a:solidFill>
              </a:defRPr>
            </a:lvl1pPr>
          </a:lstStyle>
          <a:p>
            <a:fld id="{3B90169C-AFAA-4B3F-91CC-5EC03E22AE25}" type="slidenum">
              <a:rPr lang="en-US" smtClean="0"/>
              <a:pPr/>
              <a:t>5</a:t>
            </a:fld>
            <a:endParaRPr lang="en-US" dirty="0"/>
          </a:p>
        </p:txBody>
      </p:sp>
    </p:spTree>
    <p:extLst>
      <p:ext uri="{BB962C8B-B14F-4D97-AF65-F5344CB8AC3E}">
        <p14:creationId xmlns:p14="http://schemas.microsoft.com/office/powerpoint/2010/main" val="36929438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800100"/>
            <a:ext cx="4116387" cy="3087688"/>
          </a:xfrm>
        </p:spPr>
      </p:sp>
      <p:sp>
        <p:nvSpPr>
          <p:cNvPr id="3" name="Notes Placeholder 2"/>
          <p:cNvSpPr>
            <a:spLocks noGrp="1"/>
          </p:cNvSpPr>
          <p:nvPr>
            <p:ph type="body" idx="1"/>
          </p:nvPr>
        </p:nvSpPr>
        <p:spPr/>
        <p:txBody>
          <a:bodyPr/>
          <a:lstStyle/>
          <a:p>
            <a:r>
              <a:rPr lang="en-US" b="1" u="none" kern="1200" dirty="0">
                <a:solidFill>
                  <a:srgbClr val="000000"/>
                </a:solidFill>
                <a:effectLst/>
                <a:latin typeface="+mn-lt"/>
                <a:ea typeface="+mn-ea"/>
                <a:cs typeface="+mn-cs"/>
              </a:rPr>
              <a:t>SAY</a:t>
            </a:r>
          </a:p>
          <a:p>
            <a:r>
              <a:rPr lang="en-US" kern="1200" dirty="0">
                <a:solidFill>
                  <a:srgbClr val="000000"/>
                </a:solidFill>
                <a:effectLst/>
                <a:latin typeface="+mn-lt"/>
                <a:ea typeface="+mn-ea"/>
                <a:cs typeface="+mn-cs"/>
              </a:rPr>
              <a:t>It is critical that as you go through this journey, you continue to enhance your knowledge and skills.  </a:t>
            </a:r>
            <a:r>
              <a:rPr lang="en-US" dirty="0">
                <a:solidFill>
                  <a:srgbClr val="000000"/>
                </a:solidFill>
                <a:latin typeface="+mn-lt"/>
                <a:cs typeface="+mn-cs"/>
              </a:rPr>
              <a:t>I</a:t>
            </a:r>
            <a:r>
              <a:rPr lang="en-US" kern="1200" dirty="0">
                <a:solidFill>
                  <a:srgbClr val="000000"/>
                </a:solidFill>
                <a:effectLst/>
                <a:latin typeface="+mn-lt"/>
                <a:ea typeface="+mn-ea"/>
                <a:cs typeface="+mn-cs"/>
              </a:rPr>
              <a:t>t is important that you continue your own learning by taking advantage of resources that are available to you.  This theme has numerous resources that will help you continue to learn more about this topic.  For example, </a:t>
            </a:r>
            <a:r>
              <a:rPr lang="en-US" dirty="0">
                <a:solidFill>
                  <a:srgbClr val="000000"/>
                </a:solidFill>
                <a:latin typeface="+mn-lt"/>
                <a:cs typeface="+mn-cs"/>
              </a:rPr>
              <a:t>there in additional content in the</a:t>
            </a:r>
            <a:r>
              <a:rPr lang="en-US" dirty="0">
                <a:latin typeface="+mn-lt"/>
              </a:rPr>
              <a:t> NTDC Podcast, </a:t>
            </a:r>
            <a:r>
              <a:rPr lang="en-US" b="1" dirty="0">
                <a:latin typeface="+mn-lt"/>
              </a:rPr>
              <a:t>Understanding Grief and Loss in Foster and Adoptive Children </a:t>
            </a:r>
            <a:r>
              <a:rPr lang="en-US" dirty="0">
                <a:latin typeface="+mn-lt"/>
              </a:rPr>
              <a:t>by Dr. Gregory Manning. We listened to some of the podcast in this class, but Dr. Manning has more to say about how those who foster or adopt can support children in their grief and loss.</a:t>
            </a:r>
            <a:endParaRPr lang="en-US" sz="1900" dirty="0">
              <a:latin typeface="+mn-lt"/>
              <a:ea typeface="Calibri" panose="020F0502020204030204" pitchFamily="34" charset="0"/>
            </a:endParaRPr>
          </a:p>
          <a:p>
            <a:endParaRPr lang="en-US" kern="1200" dirty="0">
              <a:solidFill>
                <a:srgbClr val="000000"/>
              </a:solidFill>
              <a:effectLst/>
              <a:latin typeface="+mn-lt"/>
              <a:ea typeface="+mn-ea"/>
              <a:cs typeface="+mn-cs"/>
            </a:endParaRPr>
          </a:p>
          <a:p>
            <a:r>
              <a:rPr lang="en-US" kern="1200" dirty="0">
                <a:solidFill>
                  <a:srgbClr val="000000"/>
                </a:solidFill>
                <a:effectLst/>
                <a:latin typeface="+mn-lt"/>
                <a:ea typeface="+mn-ea"/>
                <a:cs typeface="+mn-cs"/>
              </a:rPr>
              <a:t> You can find the resources on the NTDC website or in CapLEARN.   </a:t>
            </a:r>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t>50</a:t>
            </a:fld>
            <a:endParaRPr lang="en-US" dirty="0"/>
          </a:p>
        </p:txBody>
      </p:sp>
    </p:spTree>
    <p:extLst>
      <p:ext uri="{BB962C8B-B14F-4D97-AF65-F5344CB8AC3E}">
        <p14:creationId xmlns:p14="http://schemas.microsoft.com/office/powerpoint/2010/main" val="22305046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399855"/>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FACILITATOR'S NOTE</a:t>
            </a:r>
          </a:p>
          <a:p>
            <a:pPr lvl="0">
              <a:defRPr/>
            </a:pPr>
            <a:r>
              <a:rPr lang="en-US" dirty="0">
                <a:solidFill>
                  <a:srgbClr val="000000"/>
                </a:solidFill>
                <a:latin typeface="Calibri" panose="020F0502020204030204" pitchFamily="34" charset="0"/>
              </a:rPr>
              <a:t>The closing quote above and the paraphrase section below will be done only once per day, after the last theme presented for the day.  If you are moving on to another theme invite them to take a break, stretch, or breathe, before moving on to the next theme.</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If closing for the day: </a:t>
            </a:r>
          </a:p>
          <a:p>
            <a:pPr marL="175801" indent="-175801">
              <a:buFont typeface="Arial" panose="020B0604020202020204" pitchFamily="34" charset="0"/>
              <a:buChar char="•"/>
            </a:pPr>
            <a:r>
              <a:rPr lang="en-US" dirty="0">
                <a:solidFill>
                  <a:srgbClr val="000000"/>
                </a:solidFill>
                <a:latin typeface="Calibri" panose="020F0502020204030204" pitchFamily="34" charset="0"/>
              </a:rPr>
              <a:t>Thank everyone for attending and for their thoughtful participation and attention. Remind the participants that although this training may seem long, it is critical for them to gather the knowledge, attitude, and skills that are needed as they embark on this journey because they ultimately will play a huge role in the lives of children and families. </a:t>
            </a:r>
          </a:p>
          <a:p>
            <a:pPr marL="175801" indent="-175801">
              <a:buFont typeface="Arial" panose="020B0604020202020204" pitchFamily="34" charset="0"/>
              <a:buChar char="•"/>
            </a:pPr>
            <a:r>
              <a:rPr lang="en-US" dirty="0">
                <a:solidFill>
                  <a:srgbClr val="000000"/>
                </a:solidFill>
                <a:latin typeface="Calibri" panose="020F0502020204030204" pitchFamily="34" charset="0"/>
              </a:rPr>
              <a:t>If in person, collect the name tents or have them tuck them into their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to bring back to the next class</a:t>
            </a:r>
            <a:r>
              <a:rPr lang="en-US" b="1" dirty="0">
                <a:solidFill>
                  <a:srgbClr val="000000"/>
                </a:solidFill>
                <a:latin typeface="Calibri" panose="020F0502020204030204" pitchFamily="34" charset="0"/>
              </a:rPr>
              <a:t>.</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 </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Close out the day by covering the below topics:</a:t>
            </a:r>
          </a:p>
          <a:p>
            <a:pPr marL="175801" indent="-175801">
              <a:buFont typeface="Arial" panose="020B0604020202020204" pitchFamily="34" charset="0"/>
              <a:buChar char="•"/>
            </a:pPr>
            <a:r>
              <a:rPr lang="en-US" dirty="0">
                <a:solidFill>
                  <a:srgbClr val="000000"/>
                </a:solidFill>
                <a:latin typeface="Calibri" panose="020F0502020204030204" pitchFamily="34" charset="0"/>
              </a:rPr>
              <a:t>Remind participants of the date/time for the next class and let participants know if there are any changes to the location. </a:t>
            </a:r>
          </a:p>
          <a:p>
            <a:pPr marL="175801" indent="-175801">
              <a:buFont typeface="Arial" panose="020B0604020202020204" pitchFamily="34" charset="0"/>
              <a:buChar char="•"/>
            </a:pPr>
            <a:r>
              <a:rPr lang="en-US" dirty="0">
                <a:solidFill>
                  <a:srgbClr val="000000"/>
                </a:solidFill>
                <a:latin typeface="Calibri" panose="020F0502020204030204" pitchFamily="34" charset="0"/>
              </a:rPr>
              <a:t>Encourage participants to contact you (or other facilitators) if they have any questions or concerns. </a:t>
            </a:r>
          </a:p>
          <a:p>
            <a:pPr marL="175801" indent="-175801">
              <a:buFont typeface="Arial" panose="020B0604020202020204" pitchFamily="34" charset="0"/>
              <a:buChar char="•"/>
            </a:pPr>
            <a:r>
              <a:rPr lang="en-US" dirty="0">
                <a:solidFill>
                  <a:srgbClr val="000000"/>
                </a:solidFill>
                <a:latin typeface="Calibri" panose="020F0502020204030204" pitchFamily="34" charset="0"/>
              </a:rPr>
              <a:t>Review the themes that will be covered during the next class. </a:t>
            </a:r>
          </a:p>
          <a:p>
            <a:pPr marL="175801" indent="-175801">
              <a:buFont typeface="Arial" panose="020B0604020202020204" pitchFamily="34" charset="0"/>
              <a:buChar char="•"/>
            </a:pPr>
            <a:r>
              <a:rPr lang="en-US" dirty="0">
                <a:solidFill>
                  <a:srgbClr val="000000"/>
                </a:solidFill>
                <a:latin typeface="Calibri" panose="020F0502020204030204" pitchFamily="34" charset="0"/>
              </a:rPr>
              <a:t>If in person, remind participants to take their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with them and to bring them to the next session. If using a remote platform, remind participants to have the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available for the next class. </a:t>
            </a:r>
          </a:p>
          <a:p>
            <a:endParaRPr lang="en-US" b="1"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a:xfrm>
            <a:off x="4143587" y="9119475"/>
            <a:ext cx="3169920" cy="481726"/>
          </a:xfrm>
          <a:prstGeom prst="rect">
            <a:avLst/>
          </a:prstGeom>
        </p:spPr>
        <p:txBody>
          <a:bodyPr/>
          <a:lstStyle/>
          <a:p>
            <a:r>
              <a:rPr lang="en-US" dirty="0"/>
              <a:t>he</a:t>
            </a:r>
          </a:p>
        </p:txBody>
      </p:sp>
      <p:sp>
        <p:nvSpPr>
          <p:cNvPr id="6" name="Slide Number Placeholder 6">
            <a:extLst>
              <a:ext uri="{FF2B5EF4-FFF2-40B4-BE49-F238E27FC236}">
                <a16:creationId xmlns:a16="http://schemas.microsoft.com/office/drawing/2014/main" id="{96321C1E-B752-F447-B6B1-C2F64B8CCEAE}"/>
              </a:ext>
            </a:extLst>
          </p:cNvPr>
          <p:cNvSpPr txBox="1">
            <a:spLocks/>
          </p:cNvSpPr>
          <p:nvPr/>
        </p:nvSpPr>
        <p:spPr>
          <a:xfrm>
            <a:off x="6828979" y="9119475"/>
            <a:ext cx="484529" cy="481726"/>
          </a:xfrm>
          <a:prstGeom prst="rect">
            <a:avLst/>
          </a:prstGeom>
        </p:spPr>
        <p:txBody>
          <a:bodyPr vert="horz" lIns="96649" tIns="48324" rIns="96649" bIns="48324"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51</a:t>
            </a:fld>
            <a:endParaRPr lang="en-US" dirty="0"/>
          </a:p>
        </p:txBody>
      </p:sp>
    </p:spTree>
    <p:extLst>
      <p:ext uri="{BB962C8B-B14F-4D97-AF65-F5344CB8AC3E}">
        <p14:creationId xmlns:p14="http://schemas.microsoft.com/office/powerpoint/2010/main" val="5102386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4143587" y="9119475"/>
            <a:ext cx="3169920" cy="481726"/>
          </a:xfrm>
          <a:prstGeom prst="rect">
            <a:avLst/>
          </a:prstGeom>
        </p:spPr>
        <p:txBody>
          <a:bodyPr/>
          <a:lstStyle/>
          <a:p>
            <a:fld id="{3B90169C-AFAA-4B3F-91CC-5EC03E22AE25}" type="slidenum">
              <a:rPr lang="en-US" smtClean="0"/>
              <a:t>52</a:t>
            </a:fld>
            <a:endParaRPr lang="en-US" dirty="0"/>
          </a:p>
        </p:txBody>
      </p:sp>
      <p:sp>
        <p:nvSpPr>
          <p:cNvPr id="6" name="Slide Number Placeholder 6">
            <a:extLst>
              <a:ext uri="{FF2B5EF4-FFF2-40B4-BE49-F238E27FC236}">
                <a16:creationId xmlns:a16="http://schemas.microsoft.com/office/drawing/2014/main" id="{1DF3FF43-DFB0-734B-9F0A-97BE43E3A4A3}"/>
              </a:ext>
            </a:extLst>
          </p:cNvPr>
          <p:cNvSpPr txBox="1">
            <a:spLocks/>
          </p:cNvSpPr>
          <p:nvPr/>
        </p:nvSpPr>
        <p:spPr>
          <a:xfrm>
            <a:off x="6828979" y="9119475"/>
            <a:ext cx="484529" cy="481726"/>
          </a:xfrm>
          <a:prstGeom prst="rect">
            <a:avLst/>
          </a:prstGeom>
        </p:spPr>
        <p:txBody>
          <a:bodyPr vert="horz" lIns="96649" tIns="48324" rIns="96649" bIns="48324"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52</a:t>
            </a:fld>
            <a:endParaRPr lang="en-US" dirty="0"/>
          </a:p>
        </p:txBody>
      </p:sp>
    </p:spTree>
    <p:extLst>
      <p:ext uri="{BB962C8B-B14F-4D97-AF65-F5344CB8AC3E}">
        <p14:creationId xmlns:p14="http://schemas.microsoft.com/office/powerpoint/2010/main" val="12258281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endParaRPr lang="en-US" dirty="0">
              <a:solidFill>
                <a:srgbClr val="000000"/>
              </a:solidFill>
              <a:latin typeface="Calibri" panose="020F0502020204030204" pitchFamily="34" charset="0"/>
            </a:endParaRPr>
          </a:p>
        </p:txBody>
      </p:sp>
      <p:sp>
        <p:nvSpPr>
          <p:cNvPr id="5" name="Slide Number Placeholder 6">
            <a:extLst>
              <a:ext uri="{FF2B5EF4-FFF2-40B4-BE49-F238E27FC236}">
                <a16:creationId xmlns:a16="http://schemas.microsoft.com/office/drawing/2014/main" id="{488B764B-3B14-0445-891F-FD62DD0084A8}"/>
              </a:ext>
            </a:extLst>
          </p:cNvPr>
          <p:cNvSpPr>
            <a:spLocks noGrp="1"/>
          </p:cNvSpPr>
          <p:nvPr>
            <p:ph type="sldNum" sz="quarter" idx="5"/>
          </p:nvPr>
        </p:nvSpPr>
        <p:spPr>
          <a:xfrm>
            <a:off x="6828979" y="9119475"/>
            <a:ext cx="484529" cy="481726"/>
          </a:xfrm>
          <a:prstGeom prst="rect">
            <a:avLst/>
          </a:prstGeom>
        </p:spPr>
        <p:txBody>
          <a:bodyPr vert="horz" lIns="96649" tIns="48324" rIns="96649" bIns="48324" rtlCol="0" anchor="ctr" anchorCtr="0"/>
          <a:lstStyle>
            <a:lvl1pPr algn="ctr">
              <a:defRPr sz="1000">
                <a:solidFill>
                  <a:schemeClr val="bg1"/>
                </a:solidFill>
              </a:defRPr>
            </a:lvl1pPr>
          </a:lstStyle>
          <a:p>
            <a:fld id="{3B90169C-AFAA-4B3F-91CC-5EC03E22AE25}" type="slidenum">
              <a:rPr lang="en-US" smtClean="0"/>
              <a:pPr/>
              <a:t>53</a:t>
            </a:fld>
            <a:endParaRPr lang="en-US" dirty="0"/>
          </a:p>
        </p:txBody>
      </p:sp>
    </p:spTree>
    <p:extLst>
      <p:ext uri="{BB962C8B-B14F-4D97-AF65-F5344CB8AC3E}">
        <p14:creationId xmlns:p14="http://schemas.microsoft.com/office/powerpoint/2010/main" val="6503742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0" kern="1200" dirty="0">
                <a:solidFill>
                  <a:srgbClr val="000000"/>
                </a:solidFill>
                <a:effectLst/>
                <a:latin typeface="Calibri" panose="020F0502020204030204" pitchFamily="34" charset="0"/>
                <a:ea typeface="+mn-ea"/>
                <a:cs typeface="+mn-cs"/>
              </a:rPr>
              <a:t>See next slide.</a:t>
            </a:r>
          </a:p>
        </p:txBody>
      </p:sp>
      <p:sp>
        <p:nvSpPr>
          <p:cNvPr id="5" name="Slide Number Placeholder 6">
            <a:extLst>
              <a:ext uri="{FF2B5EF4-FFF2-40B4-BE49-F238E27FC236}">
                <a16:creationId xmlns:a16="http://schemas.microsoft.com/office/drawing/2014/main" id="{2A30BD58-262C-5946-A085-5C6354702168}"/>
              </a:ext>
            </a:extLst>
          </p:cNvPr>
          <p:cNvSpPr>
            <a:spLocks noGrp="1"/>
          </p:cNvSpPr>
          <p:nvPr>
            <p:ph type="sldNum" sz="quarter" idx="5"/>
          </p:nvPr>
        </p:nvSpPr>
        <p:spPr>
          <a:xfrm>
            <a:off x="6828979" y="9119475"/>
            <a:ext cx="484529" cy="481726"/>
          </a:xfrm>
          <a:prstGeom prst="rect">
            <a:avLst/>
          </a:prstGeom>
        </p:spPr>
        <p:txBody>
          <a:bodyPr vert="horz" lIns="96649" tIns="48324" rIns="96649" bIns="48324" rtlCol="0" anchor="ctr" anchorCtr="0"/>
          <a:lstStyle>
            <a:lvl1pPr algn="ctr">
              <a:defRPr sz="1000">
                <a:solidFill>
                  <a:schemeClr val="bg1"/>
                </a:solidFill>
              </a:defRPr>
            </a:lvl1pPr>
          </a:lstStyle>
          <a:p>
            <a:fld id="{3B90169C-AFAA-4B3F-91CC-5EC03E22AE25}" type="slidenum">
              <a:rPr lang="en-US" smtClean="0"/>
              <a:pPr/>
              <a:t>54</a:t>
            </a:fld>
            <a:endParaRPr lang="en-US" dirty="0"/>
          </a:p>
        </p:txBody>
      </p:sp>
    </p:spTree>
    <p:extLst>
      <p:ext uri="{BB962C8B-B14F-4D97-AF65-F5344CB8AC3E}">
        <p14:creationId xmlns:p14="http://schemas.microsoft.com/office/powerpoint/2010/main" val="19162490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09446"/>
            <a:ext cx="5852160" cy="4741740"/>
          </a:xfrm>
        </p:spPr>
        <p:txBody>
          <a:bodyPr/>
          <a:lstStyle/>
          <a:p>
            <a:r>
              <a:rPr lang="en-US" b="1" dirty="0">
                <a:latin typeface="+mn-lt"/>
              </a:rPr>
              <a:t>Section 4:   Addressing Grief and Loss </a:t>
            </a:r>
          </a:p>
          <a:p>
            <a:pPr marL="181216" indent="-181216">
              <a:buFont typeface="Arial" panose="020B0604020202020204" pitchFamily="34" charset="0"/>
              <a:buChar char="•"/>
            </a:pPr>
            <a:r>
              <a:rPr lang="en-US" dirty="0">
                <a:latin typeface="+mn-lt"/>
              </a:rPr>
              <a:t>On </a:t>
            </a:r>
            <a:r>
              <a:rPr lang="en-US" i="0" dirty="0">
                <a:latin typeface="+mn-lt"/>
              </a:rPr>
              <a:t>slide 45, </a:t>
            </a:r>
            <a:r>
              <a:rPr lang="en-US" dirty="0">
                <a:latin typeface="+mn-lt"/>
              </a:rPr>
              <a:t>include the following </a:t>
            </a:r>
            <a:r>
              <a:rPr lang="en-US" b="1" dirty="0">
                <a:latin typeface="+mn-lt"/>
              </a:rPr>
              <a:t>Facilitator’s Note</a:t>
            </a:r>
            <a:r>
              <a:rPr lang="en-US" dirty="0">
                <a:latin typeface="+mn-lt"/>
              </a:rPr>
              <a:t>:</a:t>
            </a:r>
          </a:p>
          <a:p>
            <a:pPr marL="181216" indent="-181216">
              <a:buFont typeface="Arial" panose="020B0604020202020204" pitchFamily="34" charset="0"/>
              <a:buChar char="•"/>
            </a:pPr>
            <a:endParaRPr lang="en-US" dirty="0">
              <a:latin typeface="+mn-lt"/>
            </a:endParaRPr>
          </a:p>
          <a:p>
            <a:pPr defTabSz="966489">
              <a:defRPr/>
            </a:pPr>
            <a:r>
              <a:rPr lang="en-US" dirty="0">
                <a:latin typeface="+mn-lt"/>
              </a:rPr>
              <a:t>Kinship families have unique experiences with grief and loss. The caregiver may also be experiencing grief and loss as they deal with the circumstances going on in the life of one or both birth parents or the loss of one of the parents. This will be complicated by their commitment to the family member’s child they are caring for. Some of the “takeaways” will be experienced differently for kinship caregivers. For example, a grandparent may not want to change the family tree when they adopt their grandchild. This activity may also bring up the reality that the child’s parent is now legally their sibling, yet the actual relationships are not those of a sibling, but that of a parent and child. The facilitator may want to acknowledge this if there are kinship caregivers in the class and say that it is normal for an activity like doing a family tree to bring up grief and loss for both the caregiver and the child. Encourage kinship caregivers to think about how they will respond to some of these situations that trigger their own loss issues. When children experience what is called “divided loyalties” and feel protective of their parents and their kinship caregiver, they may try to guard their feelings of grief and loss around the caregiver to not hurt their feelings or make them feel bad. Addressing one’s own areas of grief and loss and getting support to address them may help them feel more prepared to acknowledge and support the child’s grief and loss experiences. </a:t>
            </a:r>
          </a:p>
          <a:p>
            <a:pPr defTabSz="966489">
              <a:defRPr/>
            </a:pPr>
            <a:endParaRPr lang="en-US" dirty="0">
              <a:latin typeface="+mn-lt"/>
            </a:endParaRPr>
          </a:p>
          <a:p>
            <a:pPr defTabSz="966489">
              <a:defRPr/>
            </a:pPr>
            <a:r>
              <a:rPr lang="en-US" b="1" dirty="0">
                <a:latin typeface="+mn-lt"/>
              </a:rPr>
              <a:t>Section 5:  Skill Building</a:t>
            </a:r>
          </a:p>
          <a:p>
            <a:pPr marL="181216" indent="-181216" defTabSz="966489">
              <a:buFont typeface="Arial" panose="020B0604020202020204" pitchFamily="34" charset="0"/>
              <a:buChar char="•"/>
              <a:defRPr/>
            </a:pPr>
            <a:r>
              <a:rPr lang="en-US" dirty="0">
                <a:latin typeface="+mn-lt"/>
              </a:rPr>
              <a:t>Instead of using slide 47 (case</a:t>
            </a:r>
            <a:r>
              <a:rPr lang="en-US" u="sng" dirty="0">
                <a:latin typeface="+mn-lt"/>
              </a:rPr>
              <a:t> </a:t>
            </a:r>
            <a:r>
              <a:rPr lang="en-US" dirty="0">
                <a:latin typeface="+mn-lt"/>
              </a:rPr>
              <a:t>study with Darren) use the slide that follows this slide.  Please note that the </a:t>
            </a:r>
            <a:r>
              <a:rPr lang="en-US" u="sng" dirty="0">
                <a:latin typeface="+mn-lt"/>
              </a:rPr>
              <a:t>Handout #5 </a:t>
            </a:r>
            <a:r>
              <a:rPr lang="en-US" dirty="0">
                <a:latin typeface="+mn-lt"/>
              </a:rPr>
              <a:t>for this case study has also been adapted to be reflective of kinship caregivers. </a:t>
            </a:r>
          </a:p>
          <a:p>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55</a:t>
            </a:fld>
            <a:endParaRPr lang="en-US" dirty="0"/>
          </a:p>
        </p:txBody>
      </p:sp>
    </p:spTree>
    <p:extLst>
      <p:ext uri="{BB962C8B-B14F-4D97-AF65-F5344CB8AC3E}">
        <p14:creationId xmlns:p14="http://schemas.microsoft.com/office/powerpoint/2010/main" val="3443403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8"/>
            <a:ext cx="5852160" cy="3653397"/>
          </a:xfrm>
        </p:spPr>
        <p:txBody>
          <a:bodyPr/>
          <a:lstStyle/>
          <a:p>
            <a:r>
              <a:rPr lang="en-US" b="1" dirty="0">
                <a:solidFill>
                  <a:srgbClr val="000000"/>
                </a:solidFill>
                <a:latin typeface="Calibri" panose="020F0502020204030204" pitchFamily="34" charset="0"/>
              </a:rPr>
              <a:t>FACILITATOR'S NOTE</a:t>
            </a:r>
            <a:br>
              <a:rPr lang="en-US" b="1" dirty="0">
                <a:solidFill>
                  <a:srgbClr val="000000"/>
                </a:solidFill>
                <a:latin typeface="Calibri" panose="020F0502020204030204" pitchFamily="34" charset="0"/>
              </a:rPr>
            </a:br>
            <a:r>
              <a:rPr lang="en-US" b="0" dirty="0">
                <a:solidFill>
                  <a:srgbClr val="000000"/>
                </a:solidFill>
                <a:latin typeface="Calibri" panose="020F0502020204030204" pitchFamily="34" charset="0"/>
              </a:rPr>
              <a:t>In this activity, participants will use the Darren case study to practice recognizing the underlying cause of the behaviors that may result from grief and loss. Participants will read the case study on their own and then circle behaviors related to grief/loss on the handout. </a:t>
            </a:r>
          </a:p>
          <a:p>
            <a:endParaRPr lang="en-US" b="0" dirty="0">
              <a:solidFill>
                <a:srgbClr val="000000"/>
              </a:solidFill>
              <a:latin typeface="Calibri" panose="020F0502020204030204" pitchFamily="34" charset="0"/>
            </a:endParaRPr>
          </a:p>
          <a:p>
            <a:r>
              <a:rPr lang="en-US" b="0" dirty="0">
                <a:solidFill>
                  <a:srgbClr val="000000"/>
                </a:solidFill>
                <a:latin typeface="Calibri" panose="020F0502020204030204" pitchFamily="34" charset="0"/>
              </a:rPr>
              <a:t>Allow 10 minutes for the activity. </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SAY</a:t>
            </a:r>
          </a:p>
          <a:p>
            <a:pPr defTabSz="937884">
              <a:defRPr/>
            </a:pPr>
            <a:r>
              <a:rPr lang="en-US" kern="1200" dirty="0">
                <a:solidFill>
                  <a:srgbClr val="000000"/>
                </a:solidFill>
                <a:effectLst/>
                <a:latin typeface="Calibri" panose="020F0502020204030204" pitchFamily="34" charset="0"/>
                <a:ea typeface="+mn-ea"/>
                <a:cs typeface="Arial" panose="020B0604020202020204" pitchFamily="34" charset="0"/>
              </a:rPr>
              <a:t>We’ll work with a case study for this activity. The case centers on Darren, a 13-year-old boy who was placed initially with his grandparents and then entered foster care at age 9 when his grandmother passed away and his grandfather was not able to care for him.   </a:t>
            </a:r>
          </a:p>
          <a:p>
            <a:pPr defTabSz="966489">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489">
              <a:defRPr/>
            </a:pPr>
            <a:r>
              <a:rPr lang="en-US" kern="1200" dirty="0">
                <a:solidFill>
                  <a:srgbClr val="000000"/>
                </a:solidFill>
                <a:effectLst/>
                <a:latin typeface="Calibri" panose="020F0502020204030204" pitchFamily="34" charset="0"/>
                <a:ea typeface="+mn-ea"/>
                <a:cs typeface="Arial" panose="020B0604020202020204" pitchFamily="34" charset="0"/>
              </a:rPr>
              <a:t>Please read the case study and circle all the behaviors on the list that could be related to Darren’s grief and loss issues. You will find this case study in your </a:t>
            </a:r>
            <a:r>
              <a:rPr lang="en-US" b="1" kern="1200" dirty="0">
                <a:solidFill>
                  <a:srgbClr val="000000"/>
                </a:solidFill>
                <a:effectLst/>
                <a:latin typeface="Calibri" panose="020F0502020204030204" pitchFamily="34" charset="0"/>
                <a:ea typeface="+mn-ea"/>
                <a:cs typeface="Arial" panose="020B0604020202020204" pitchFamily="34" charset="0"/>
              </a:rPr>
              <a:t>Participant Resource Manual </a:t>
            </a:r>
            <a:r>
              <a:rPr lang="en-US" kern="1200" dirty="0">
                <a:solidFill>
                  <a:srgbClr val="000000"/>
                </a:solidFill>
                <a:effectLst/>
                <a:latin typeface="Calibri" panose="020F0502020204030204" pitchFamily="34" charset="0"/>
                <a:ea typeface="+mn-ea"/>
                <a:cs typeface="Arial" panose="020B0604020202020204" pitchFamily="34" charset="0"/>
              </a:rPr>
              <a:t>under </a:t>
            </a:r>
            <a:r>
              <a:rPr lang="en-US" u="sng" kern="1200" dirty="0">
                <a:solidFill>
                  <a:srgbClr val="000000"/>
                </a:solidFill>
                <a:effectLst/>
                <a:latin typeface="Calibri" panose="020F0502020204030204" pitchFamily="34" charset="0"/>
                <a:ea typeface="+mn-ea"/>
                <a:cs typeface="Arial" panose="020B0604020202020204" pitchFamily="34" charset="0"/>
              </a:rPr>
              <a:t>Handout #5</a:t>
            </a:r>
            <a:r>
              <a:rPr lang="en-US" kern="1200" dirty="0">
                <a:solidFill>
                  <a:srgbClr val="000000"/>
                </a:solidFill>
                <a:effectLst/>
                <a:latin typeface="Calibri" panose="020F0502020204030204" pitchFamily="34" charset="0"/>
                <a:ea typeface="+mn-ea"/>
                <a:cs typeface="Arial" panose="020B0604020202020204" pitchFamily="34" charset="0"/>
              </a:rPr>
              <a:t>. </a:t>
            </a:r>
          </a:p>
          <a:p>
            <a:pPr defTabSz="966489">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489">
              <a:defRPr/>
            </a:pPr>
            <a:r>
              <a:rPr lang="en-US" kern="1200" dirty="0">
                <a:solidFill>
                  <a:srgbClr val="000000"/>
                </a:solidFill>
                <a:effectLst/>
                <a:latin typeface="Calibri" panose="020F0502020204030204" pitchFamily="34" charset="0"/>
                <a:ea typeface="+mn-ea"/>
                <a:cs typeface="Arial" panose="020B0604020202020204" pitchFamily="34" charset="0"/>
              </a:rPr>
              <a:t>You’ll have about 5 minutes.</a:t>
            </a:r>
          </a:p>
          <a:p>
            <a:pPr defTabSz="966489">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dirty="0">
                <a:solidFill>
                  <a:srgbClr val="000000"/>
                </a:solidFill>
                <a:latin typeface="Calibri" panose="020F0502020204030204" pitchFamily="34" charset="0"/>
              </a:rPr>
              <a:t>DO</a:t>
            </a:r>
          </a:p>
          <a:p>
            <a:pPr marL="181216" indent="-181216" defTabSz="966489">
              <a:buFont typeface="Arial" panose="020B0604020202020204" pitchFamily="34" charset="0"/>
              <a:buChar char="•"/>
              <a:defRPr/>
            </a:pPr>
            <a:r>
              <a:rPr lang="en-US" b="0" u="none" kern="1200" dirty="0">
                <a:solidFill>
                  <a:srgbClr val="000000"/>
                </a:solidFill>
                <a:effectLst/>
                <a:latin typeface="Calibri" panose="020F0502020204030204" pitchFamily="34" charset="0"/>
                <a:ea typeface="+mn-ea"/>
                <a:cs typeface="Arial" panose="020B0604020202020204" pitchFamily="34" charset="0"/>
              </a:rPr>
              <a:t>Have participants refer to the </a:t>
            </a:r>
            <a:r>
              <a:rPr lang="en-US" b="0" u="sng" kern="1200" dirty="0">
                <a:solidFill>
                  <a:srgbClr val="000000"/>
                </a:solidFill>
                <a:effectLst/>
                <a:latin typeface="Calibri" panose="020F0502020204030204" pitchFamily="34" charset="0"/>
                <a:ea typeface="+mn-ea"/>
                <a:cs typeface="Arial" panose="020B0604020202020204" pitchFamily="34" charset="0"/>
              </a:rPr>
              <a:t>Handout #5:  </a:t>
            </a:r>
            <a:r>
              <a:rPr lang="en-US" u="sng" dirty="0">
                <a:solidFill>
                  <a:srgbClr val="000000"/>
                </a:solidFill>
                <a:latin typeface="Calibri" panose="020F0502020204030204" pitchFamily="34" charset="0"/>
                <a:cs typeface="Times New Roman" panose="02020603050405020304" pitchFamily="18" charset="0"/>
              </a:rPr>
              <a:t>Case Study: Addressing Darren’s Grief (for Kinship Caregivers)</a:t>
            </a:r>
            <a:r>
              <a:rPr lang="en-US" dirty="0">
                <a:solidFill>
                  <a:srgbClr val="000000"/>
                </a:solidFill>
                <a:latin typeface="Calibri" panose="020F0502020204030204" pitchFamily="34" charset="0"/>
                <a:cs typeface="Times New Roman" panose="02020603050405020304" pitchFamily="18" charset="0"/>
              </a:rPr>
              <a:t> in </a:t>
            </a:r>
            <a:r>
              <a:rPr lang="en-US" b="0" u="none" kern="1200" dirty="0">
                <a:solidFill>
                  <a:srgbClr val="000000"/>
                </a:solidFill>
                <a:effectLst/>
                <a:latin typeface="Calibri" panose="020F0502020204030204" pitchFamily="34" charset="0"/>
                <a:ea typeface="+mn-ea"/>
                <a:cs typeface="Arial" panose="020B0604020202020204" pitchFamily="34" charset="0"/>
              </a:rPr>
              <a:t>their </a:t>
            </a:r>
            <a:r>
              <a:rPr lang="en-US" b="1" u="none" kern="1200" dirty="0">
                <a:solidFill>
                  <a:srgbClr val="000000"/>
                </a:solidFill>
                <a:effectLst/>
                <a:latin typeface="Calibri" panose="020F0502020204030204" pitchFamily="34" charset="0"/>
                <a:ea typeface="+mn-ea"/>
                <a:cs typeface="Arial" panose="020B0604020202020204" pitchFamily="34" charset="0"/>
              </a:rPr>
              <a:t>Participant Resource Manual</a:t>
            </a:r>
            <a:r>
              <a:rPr lang="en-US" b="0" u="none" kern="1200" dirty="0">
                <a:solidFill>
                  <a:srgbClr val="000000"/>
                </a:solidFill>
                <a:effectLst/>
                <a:latin typeface="Calibri" panose="020F0502020204030204" pitchFamily="34" charset="0"/>
                <a:ea typeface="+mn-ea"/>
                <a:cs typeface="Arial" panose="020B0604020202020204" pitchFamily="34" charset="0"/>
              </a:rPr>
              <a:t>.</a:t>
            </a:r>
            <a:endParaRPr lang="en-US" dirty="0">
              <a:solidFill>
                <a:srgbClr val="000000"/>
              </a:solidFill>
              <a:latin typeface="Calibri" panose="020F0502020204030204" pitchFamily="34" charset="0"/>
              <a:cs typeface="Times New Roman" panose="02020603050405020304" pitchFamily="18" charset="0"/>
            </a:endParaRPr>
          </a:p>
          <a:p>
            <a:pPr marL="181216" indent="-181216" defTabSz="966489">
              <a:buFont typeface="Arial" panose="020B0604020202020204" pitchFamily="34" charset="0"/>
              <a:buChar char="•"/>
              <a:defRPr/>
            </a:pPr>
            <a:r>
              <a:rPr lang="en-US" dirty="0">
                <a:solidFill>
                  <a:srgbClr val="000000"/>
                </a:solidFill>
                <a:latin typeface="Calibri" panose="020F0502020204030204" pitchFamily="34" charset="0"/>
                <a:cs typeface="Times New Roman" panose="02020603050405020304" pitchFamily="18" charset="0"/>
              </a:rPr>
              <a:t>At 5 minutes (or sooner if everybody finishes before 5 minutes), ask participants to stop.</a:t>
            </a:r>
          </a:p>
          <a:p>
            <a:pPr marL="181216" indent="-181216" defTabSz="966489">
              <a:buFont typeface="Arial" panose="020B0604020202020204" pitchFamily="34" charset="0"/>
              <a:buChar char="•"/>
              <a:defRPr/>
            </a:pPr>
            <a:r>
              <a:rPr lang="en-US" dirty="0">
                <a:solidFill>
                  <a:srgbClr val="000000"/>
                </a:solidFill>
                <a:latin typeface="Calibri" panose="020F0502020204030204" pitchFamily="34" charset="0"/>
                <a:cs typeface="Times New Roman" panose="02020603050405020304" pitchFamily="18" charset="0"/>
              </a:rPr>
              <a:t>Read the signs below and have volunteers raise their hands (if virtual, they can use the thumbs-up). </a:t>
            </a:r>
          </a:p>
          <a:p>
            <a:pPr defTabSz="966489">
              <a:defRPr/>
            </a:pPr>
            <a:endParaRPr lang="en-US" dirty="0">
              <a:solidFill>
                <a:srgbClr val="000000"/>
              </a:solidFill>
              <a:latin typeface="Calibri" panose="020F0502020204030204" pitchFamily="34" charset="0"/>
              <a:cs typeface="Times New Roman" panose="02020603050405020304" pitchFamily="18" charset="0"/>
            </a:endParaRPr>
          </a:p>
          <a:p>
            <a:pPr defTabSz="966489">
              <a:defRPr/>
            </a:pPr>
            <a:r>
              <a:rPr lang="en-US" b="1" dirty="0">
                <a:solidFill>
                  <a:srgbClr val="000000"/>
                </a:solidFill>
                <a:latin typeface="Calibri" panose="020F0502020204030204" pitchFamily="34" charset="0"/>
                <a:cs typeface="Times New Roman" panose="02020603050405020304" pitchFamily="18" charset="0"/>
              </a:rPr>
              <a:t>POSSIBLE SIGNS THAT DARREN IS DEALING WITH GRIEF AND LOSS ISSUES </a:t>
            </a:r>
            <a:r>
              <a:rPr lang="en-US" dirty="0">
                <a:solidFill>
                  <a:srgbClr val="000000"/>
                </a:solidFill>
                <a:latin typeface="Calibri" panose="020F0502020204030204" pitchFamily="34" charset="0"/>
                <a:cs typeface="Times New Roman" panose="02020603050405020304" pitchFamily="18" charset="0"/>
              </a:rPr>
              <a:t>(all items  bolded below can be signs of grief and loss): </a:t>
            </a:r>
          </a:p>
          <a:p>
            <a:pPr marL="241622" indent="-241622">
              <a:buFont typeface="+mj-lt"/>
              <a:buAutoNum type="alphaLcParenR"/>
            </a:pPr>
            <a:r>
              <a:rPr lang="en-US" b="1" kern="1200" dirty="0">
                <a:solidFill>
                  <a:srgbClr val="000000"/>
                </a:solidFill>
                <a:effectLst/>
                <a:latin typeface="Calibri" panose="020F0502020204030204" pitchFamily="34" charset="0"/>
                <a:ea typeface="+mn-ea"/>
                <a:cs typeface="Arial" panose="020B0604020202020204" pitchFamily="34" charset="0"/>
              </a:rPr>
              <a:t>He is quiet and withdrawn much of the time.</a:t>
            </a:r>
          </a:p>
          <a:p>
            <a:pPr marL="241622" indent="-241622">
              <a:buFont typeface="+mj-lt"/>
              <a:buAutoNum type="alphaLcParenR"/>
            </a:pPr>
            <a:r>
              <a:rPr lang="en-US" b="1" kern="1200" dirty="0">
                <a:solidFill>
                  <a:srgbClr val="000000"/>
                </a:solidFill>
                <a:effectLst/>
                <a:latin typeface="Calibri" panose="020F0502020204030204" pitchFamily="34" charset="0"/>
                <a:ea typeface="+mn-ea"/>
                <a:cs typeface="Arial" panose="020B0604020202020204" pitchFamily="34" charset="0"/>
              </a:rPr>
              <a:t>He does not want to talk about Mama and Pop.</a:t>
            </a:r>
          </a:p>
          <a:p>
            <a:pPr marL="241622" indent="-241622">
              <a:buFont typeface="+mj-lt"/>
              <a:buAutoNum type="alphaLcParenR"/>
            </a:pPr>
            <a:r>
              <a:rPr lang="en-US" b="0" kern="1200" dirty="0">
                <a:solidFill>
                  <a:srgbClr val="000000"/>
                </a:solidFill>
                <a:effectLst/>
                <a:latin typeface="Calibri" panose="020F0502020204030204" pitchFamily="34" charset="0"/>
                <a:ea typeface="+mn-ea"/>
                <a:cs typeface="Arial" panose="020B0604020202020204" pitchFamily="34" charset="0"/>
              </a:rPr>
              <a:t>He likes watching TV.</a:t>
            </a:r>
          </a:p>
          <a:p>
            <a:pPr marL="241622" indent="-241622">
              <a:buFont typeface="+mj-lt"/>
              <a:buAutoNum type="alphaLcParenR"/>
            </a:pPr>
            <a:r>
              <a:rPr lang="en-US" b="1" kern="1200" dirty="0">
                <a:solidFill>
                  <a:srgbClr val="000000"/>
                </a:solidFill>
                <a:effectLst/>
                <a:latin typeface="Calibri" panose="020F0502020204030204" pitchFamily="34" charset="0"/>
                <a:ea typeface="+mn-ea"/>
                <a:cs typeface="Arial" panose="020B0604020202020204" pitchFamily="34" charset="0"/>
              </a:rPr>
              <a:t>He gets into fights with other children when he feels slighted.</a:t>
            </a:r>
          </a:p>
          <a:p>
            <a:pPr marL="241622" indent="-241622">
              <a:buFont typeface="+mj-lt"/>
              <a:buAutoNum type="alphaLcParenR"/>
            </a:pPr>
            <a:r>
              <a:rPr lang="en-US" b="0" kern="1200" dirty="0">
                <a:solidFill>
                  <a:srgbClr val="000000"/>
                </a:solidFill>
                <a:effectLst/>
                <a:latin typeface="Calibri" panose="020F0502020204030204" pitchFamily="34" charset="0"/>
                <a:ea typeface="+mn-ea"/>
                <a:cs typeface="Arial" panose="020B0604020202020204" pitchFamily="34" charset="0"/>
              </a:rPr>
              <a:t>He is good at sports.</a:t>
            </a:r>
          </a:p>
          <a:p>
            <a:pPr marL="241622" indent="-241622">
              <a:buFont typeface="+mj-lt"/>
              <a:buAutoNum type="alphaLcParenR"/>
            </a:pPr>
            <a:r>
              <a:rPr lang="en-US" b="1" kern="1200" dirty="0">
                <a:solidFill>
                  <a:srgbClr val="000000"/>
                </a:solidFill>
                <a:effectLst/>
                <a:latin typeface="Calibri" panose="020F0502020204030204" pitchFamily="34" charset="0"/>
                <a:ea typeface="+mn-ea"/>
                <a:cs typeface="Arial" panose="020B0604020202020204" pitchFamily="34" charset="0"/>
              </a:rPr>
              <a:t>He “daydreams” in class, has difficulty finishing projects and hands in homework late.</a:t>
            </a:r>
          </a:p>
          <a:p>
            <a:pPr marL="241622" indent="-241622">
              <a:buFont typeface="+mj-lt"/>
              <a:buAutoNum type="alphaLcParenR"/>
            </a:pPr>
            <a:r>
              <a:rPr lang="en-US" b="0" kern="1200" dirty="0">
                <a:solidFill>
                  <a:srgbClr val="000000"/>
                </a:solidFill>
                <a:effectLst/>
                <a:latin typeface="Calibri" panose="020F0502020204030204" pitchFamily="34" charset="0"/>
                <a:ea typeface="+mn-ea"/>
                <a:cs typeface="Arial" panose="020B0604020202020204" pitchFamily="34" charset="0"/>
              </a:rPr>
              <a:t>He was not given accurate information about his birth parents and other family members when he came into foster care.</a:t>
            </a:r>
          </a:p>
          <a:p>
            <a:pPr marL="241622" indent="-241622">
              <a:buFont typeface="+mj-lt"/>
              <a:buAutoNum type="alphaLcParenR"/>
            </a:pPr>
            <a:r>
              <a:rPr lang="en-US" b="1" kern="1200" dirty="0">
                <a:solidFill>
                  <a:srgbClr val="000000"/>
                </a:solidFill>
                <a:effectLst/>
                <a:latin typeface="Calibri" panose="020F0502020204030204" pitchFamily="34" charset="0"/>
                <a:ea typeface="+mn-ea"/>
                <a:cs typeface="Arial" panose="020B0604020202020204" pitchFamily="34" charset="0"/>
              </a:rPr>
              <a:t>He has trouble sleeping.</a:t>
            </a:r>
          </a:p>
          <a:p>
            <a:pPr marL="241622" indent="-241622">
              <a:buFont typeface="+mj-lt"/>
              <a:buAutoNum type="alphaLcParenR"/>
            </a:pPr>
            <a:r>
              <a:rPr lang="en-US" b="0" kern="1200" dirty="0">
                <a:solidFill>
                  <a:srgbClr val="000000"/>
                </a:solidFill>
                <a:effectLst/>
                <a:latin typeface="Calibri" panose="020F0502020204030204" pitchFamily="34" charset="0"/>
                <a:ea typeface="+mn-ea"/>
                <a:cs typeface="Arial" panose="020B0604020202020204" pitchFamily="34" charset="0"/>
              </a:rPr>
              <a:t>He is intelligent and does well academically. </a:t>
            </a:r>
          </a:p>
          <a:p>
            <a:pPr marL="241622" indent="-241622">
              <a:buFont typeface="+mj-lt"/>
              <a:buAutoNum type="alphaLcParenR"/>
            </a:pPr>
            <a:r>
              <a:rPr lang="en-US" b="0" kern="1200" dirty="0">
                <a:solidFill>
                  <a:srgbClr val="000000"/>
                </a:solidFill>
                <a:effectLst/>
                <a:latin typeface="Calibri" panose="020F0502020204030204" pitchFamily="34" charset="0"/>
                <a:ea typeface="+mn-ea"/>
                <a:cs typeface="Arial" panose="020B0604020202020204" pitchFamily="34" charset="0"/>
              </a:rPr>
              <a:t>Darren has a couple of friends outside of sports.</a:t>
            </a:r>
          </a:p>
          <a:p>
            <a:pPr marL="241622" indent="-241622">
              <a:buFont typeface="+mj-lt"/>
              <a:buAutoNum type="alphaLcParenR"/>
            </a:pPr>
            <a:r>
              <a:rPr lang="en-US" b="1" kern="1200" dirty="0">
                <a:solidFill>
                  <a:srgbClr val="000000"/>
                </a:solidFill>
                <a:effectLst/>
                <a:latin typeface="Calibri" panose="020F0502020204030204" pitchFamily="34" charset="0"/>
                <a:ea typeface="+mn-ea"/>
                <a:cs typeface="Arial" panose="020B0604020202020204" pitchFamily="34" charset="0"/>
              </a:rPr>
              <a:t>He is anxious in social situations and does not answer questions about himself.</a:t>
            </a:r>
          </a:p>
          <a:p>
            <a:pPr marL="241622" indent="-241622">
              <a:buFont typeface="+mj-lt"/>
              <a:buAutoNum type="alphaLcParenR"/>
            </a:pPr>
            <a:endParaRPr lang="en-US" b="1" kern="1200" dirty="0">
              <a:solidFill>
                <a:srgbClr val="000000"/>
              </a:solidFill>
              <a:effectLst/>
              <a:latin typeface="Calibri" panose="020F0502020204030204" pitchFamily="34" charset="0"/>
              <a:ea typeface="+mn-ea"/>
              <a:cs typeface="Arial" panose="020B0604020202020204" pitchFamily="34" charset="0"/>
            </a:endParaRPr>
          </a:p>
          <a:p>
            <a:endParaRPr lang="en-US" b="1" kern="1200" dirty="0">
              <a:solidFill>
                <a:srgbClr val="000000"/>
              </a:solidFill>
              <a:effectLst/>
              <a:latin typeface="Calibri" panose="020F0502020204030204" pitchFamily="34" charset="0"/>
              <a:ea typeface="+mn-ea"/>
              <a:cs typeface="Arial" panose="020B0604020202020204" pitchFamily="34" charset="0"/>
            </a:endParaRPr>
          </a:p>
          <a:p>
            <a:pPr defTabSz="966489">
              <a:defRPr/>
            </a:pPr>
            <a:endParaRPr lang="en-US" b="1" dirty="0">
              <a:solidFill>
                <a:srgbClr val="000000"/>
              </a:solidFill>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a:xfrm>
            <a:off x="4143587" y="9119475"/>
            <a:ext cx="3169920" cy="481726"/>
          </a:xfrm>
          <a:prstGeom prst="rect">
            <a:avLst/>
          </a:prstGeom>
        </p:spPr>
        <p:txBody>
          <a:bodyPr/>
          <a:lstStyle/>
          <a:p>
            <a:fld id="{3B90169C-AFAA-4B3F-91CC-5EC03E22AE25}" type="slidenum">
              <a:rPr lang="en-US" smtClean="0"/>
              <a:t>56</a:t>
            </a:fld>
            <a:endParaRPr lang="en-US" dirty="0"/>
          </a:p>
        </p:txBody>
      </p:sp>
      <p:sp>
        <p:nvSpPr>
          <p:cNvPr id="6" name="Slide Number Placeholder 6">
            <a:extLst>
              <a:ext uri="{FF2B5EF4-FFF2-40B4-BE49-F238E27FC236}">
                <a16:creationId xmlns:a16="http://schemas.microsoft.com/office/drawing/2014/main" id="{6F47A4E7-6B44-D64D-BD66-4B0565781AF4}"/>
              </a:ext>
            </a:extLst>
          </p:cNvPr>
          <p:cNvSpPr txBox="1">
            <a:spLocks/>
          </p:cNvSpPr>
          <p:nvPr/>
        </p:nvSpPr>
        <p:spPr>
          <a:xfrm>
            <a:off x="6828979" y="9119475"/>
            <a:ext cx="484529" cy="481726"/>
          </a:xfrm>
          <a:prstGeom prst="rect">
            <a:avLst/>
          </a:prstGeom>
        </p:spPr>
        <p:txBody>
          <a:bodyPr vert="horz" lIns="96649" tIns="48324" rIns="96649" bIns="48324"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56</a:t>
            </a:fld>
            <a:endParaRPr lang="en-US" dirty="0"/>
          </a:p>
        </p:txBody>
      </p:sp>
    </p:spTree>
    <p:extLst>
      <p:ext uri="{BB962C8B-B14F-4D97-AF65-F5344CB8AC3E}">
        <p14:creationId xmlns:p14="http://schemas.microsoft.com/office/powerpoint/2010/main" val="2495332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7338" y="858838"/>
            <a:ext cx="4418012" cy="3313112"/>
          </a:xfrm>
        </p:spPr>
      </p:sp>
      <p:sp>
        <p:nvSpPr>
          <p:cNvPr id="3" name="Notes Placeholder 2"/>
          <p:cNvSpPr>
            <a:spLocks noGrp="1"/>
          </p:cNvSpPr>
          <p:nvPr>
            <p:ph type="body" idx="1"/>
          </p:nvPr>
        </p:nvSpPr>
        <p:spPr>
          <a:xfrm>
            <a:off x="753430" y="4725272"/>
            <a:ext cx="6027437" cy="4171594"/>
          </a:xfrm>
        </p:spPr>
        <p:txBody>
          <a:bodyPr/>
          <a:lstStyle/>
          <a:p>
            <a:pPr>
              <a:defRPr/>
            </a:pPr>
            <a:r>
              <a:rPr lang="en-US" b="1" dirty="0">
                <a:solidFill>
                  <a:srgbClr val="000000"/>
                </a:solidFill>
                <a:latin typeface="Calibri" panose="020F0502020204030204" pitchFamily="34" charset="0"/>
              </a:rPr>
              <a:t>FACILITATOR'S NOTE</a:t>
            </a:r>
            <a:r>
              <a:rPr lang="en-US" dirty="0">
                <a:solidFill>
                  <a:srgbClr val="000000"/>
                </a:solidFill>
                <a:latin typeface="Calibri" panose="020F0502020204030204" pitchFamily="34" charset="0"/>
              </a:rPr>
              <a:t> </a:t>
            </a:r>
          </a:p>
          <a:p>
            <a:pPr>
              <a:defRPr/>
            </a:pPr>
            <a:r>
              <a:rPr lang="en-US" kern="1200" dirty="0">
                <a:solidFill>
                  <a:srgbClr val="000000"/>
                </a:solidFill>
                <a:effectLst/>
                <a:latin typeface="Calibri" panose="020F0502020204030204" pitchFamily="34" charset="0"/>
                <a:ea typeface="+mn-ea"/>
                <a:cs typeface="Arial" panose="020B0604020202020204" pitchFamily="34" charset="0"/>
              </a:rPr>
              <a:t>Have this slide showing onscreen as participants assemble for the first </a:t>
            </a:r>
            <a:r>
              <a:rPr lang="en-US" kern="1200" dirty="0">
                <a:solidFill>
                  <a:srgbClr val="000000"/>
                </a:solidFill>
                <a:latin typeface="Calibri" panose="020F0502020204030204" pitchFamily="34" charset="0"/>
                <a:ea typeface="+mn-ea"/>
                <a:cs typeface="Arial" panose="020B0604020202020204" pitchFamily="34" charset="0"/>
              </a:rPr>
              <a:t>class of the day</a:t>
            </a:r>
            <a:r>
              <a:rPr lang="en-US" kern="1200" dirty="0">
                <a:solidFill>
                  <a:srgbClr val="000000"/>
                </a:solidFill>
                <a:effectLst/>
                <a:latin typeface="Calibri" panose="020F0502020204030204" pitchFamily="34" charset="0"/>
                <a:ea typeface="+mn-ea"/>
                <a:cs typeface="Arial" panose="020B0604020202020204" pitchFamily="34" charset="0"/>
              </a:rPr>
              <a:t>. As participants come in, welcome them back and ask them to take a few minutes to do a self-check using the Color Wheel. </a:t>
            </a:r>
            <a:r>
              <a:rPr lang="en-US" b="1" kern="1200" dirty="0">
                <a:solidFill>
                  <a:srgbClr val="000000"/>
                </a:solidFill>
                <a:effectLst/>
                <a:latin typeface="Calibri" panose="020F0502020204030204" pitchFamily="34" charset="0"/>
                <a:ea typeface="+mn-ea"/>
                <a:cs typeface="Arial" panose="020B0604020202020204" pitchFamily="34" charset="0"/>
              </a:rPr>
              <a:t>NOTE: </a:t>
            </a:r>
            <a:r>
              <a:rPr lang="en-US" kern="1200" dirty="0">
                <a:solidFill>
                  <a:srgbClr val="000000"/>
                </a:solidFill>
                <a:effectLst/>
                <a:latin typeface="Calibri" panose="020F0502020204030204" pitchFamily="34" charset="0"/>
                <a:ea typeface="+mn-ea"/>
                <a:cs typeface="Arial" panose="020B0604020202020204" pitchFamily="34" charset="0"/>
              </a:rPr>
              <a:t>The Color Wheel should only be done one time per day</a:t>
            </a:r>
            <a:r>
              <a:rPr lang="en-US" dirty="0">
                <a:solidFill>
                  <a:srgbClr val="000000"/>
                </a:solidFill>
                <a:latin typeface="Calibri" panose="020F0502020204030204" pitchFamily="34" charset="0"/>
              </a:rPr>
              <a:t>; </a:t>
            </a:r>
            <a:r>
              <a:rPr lang="en-US" kern="1200" dirty="0">
                <a:solidFill>
                  <a:srgbClr val="000000"/>
                </a:solidFill>
                <a:effectLst/>
                <a:latin typeface="Calibri" panose="020F0502020204030204" pitchFamily="34" charset="0"/>
                <a:ea typeface="+mn-ea"/>
                <a:cs typeface="Arial" panose="020B0604020202020204" pitchFamily="34" charset="0"/>
              </a:rPr>
              <a:t>before the first theme of the day. If combining several themes together on one day, facilitate the Color Wheel at the beginning of the first class of the day as participants are coming into the room. </a:t>
            </a:r>
          </a:p>
          <a:p>
            <a:endParaRPr lang="en-US" b="1" dirty="0">
              <a:solidFill>
                <a:srgbClr val="000000"/>
              </a:solidFill>
              <a:latin typeface="Calibri" panose="020F050202020403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SAY</a:t>
            </a: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Welcome back. We are so glad that you have taken time out of your day to join us for another exciting learning opportunity. As you recall, tuning in to how you’re doing on a daily basis may not be something everyone here is used to, but this type of regular self-check is critical for parents who are adopting or fostering children who may have experienced trauma, separation, or loss, as it will be helpful to become and stay aware of your own state of mind. It may seem like a simple exercise but be assured that knowing how we’re doing on any given day strengthens our ability to know when and how we need to get support and/or need a different balance. Doing this type of check in will also help us to teach and/or model this skill for children! Please take a moment to look at the color wheel and jot down on paper the color(s) that you are currently feeling.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r>
              <a:rPr lang="en-US" kern="1200" dirty="0">
                <a:solidFill>
                  <a:srgbClr val="000000"/>
                </a:solidFill>
                <a:effectLst/>
                <a:latin typeface="Calibri" panose="020F0502020204030204" pitchFamily="34" charset="0"/>
                <a:ea typeface="+mn-ea"/>
                <a:cs typeface="Arial" panose="020B0604020202020204" pitchFamily="34" charset="0"/>
              </a:rPr>
              <a:t>Wait a little while to give participants time to complete the Color Wheel.</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SAY</a:t>
            </a:r>
          </a:p>
          <a:p>
            <a:r>
              <a:rPr lang="en-US" kern="1200" dirty="0">
                <a:solidFill>
                  <a:srgbClr val="000000"/>
                </a:solidFill>
                <a:effectLst/>
                <a:latin typeface="Calibri" panose="020F0502020204030204" pitchFamily="34" charset="0"/>
                <a:ea typeface="+mn-ea"/>
                <a:cs typeface="Arial" panose="020B0604020202020204" pitchFamily="34" charset="0"/>
              </a:rPr>
              <a:t>Now that everybody has had the opportunity to do a quick check in, would someone like to share what color(s) they landed on today for the Color Wheel?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r>
              <a:rPr lang="en-US" kern="1200" dirty="0">
                <a:solidFill>
                  <a:srgbClr val="000000"/>
                </a:solidFill>
                <a:effectLst/>
                <a:latin typeface="Calibri" panose="020F0502020204030204" pitchFamily="34" charset="0"/>
                <a:ea typeface="+mn-ea"/>
                <a:cs typeface="Arial" panose="020B0604020202020204" pitchFamily="34" charset="0"/>
              </a:rPr>
              <a:t>Call on someone who volunteers to share their color(s). If a challenging emotion or feeling is shared, thank the person and acknowledge their courage in sharing, pause for a moment, encourage everyone to take a deep breath, and transition to beginning the theme. </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kern="1200" dirty="0">
              <a:solidFill>
                <a:srgbClr val="000000"/>
              </a:solidFill>
              <a:effectLst/>
              <a:latin typeface="Calibri" panose="020F0502020204030204" pitchFamily="34" charset="0"/>
              <a:ea typeface="+mn-ea"/>
              <a:cs typeface="+mn-cs"/>
            </a:endParaRPr>
          </a:p>
        </p:txBody>
      </p:sp>
      <p:sp>
        <p:nvSpPr>
          <p:cNvPr id="6" name="Slide Number Placeholder 6">
            <a:extLst>
              <a:ext uri="{FF2B5EF4-FFF2-40B4-BE49-F238E27FC236}">
                <a16:creationId xmlns:a16="http://schemas.microsoft.com/office/drawing/2014/main" id="{A4D4FF90-BBA9-0441-A845-A77742F0EB79}"/>
              </a:ext>
            </a:extLst>
          </p:cNvPr>
          <p:cNvSpPr>
            <a:spLocks noGrp="1"/>
          </p:cNvSpPr>
          <p:nvPr>
            <p:ph type="sldNum" sz="quarter" idx="5"/>
          </p:nvPr>
        </p:nvSpPr>
        <p:spPr>
          <a:xfrm>
            <a:off x="7033512" y="9326104"/>
            <a:ext cx="499041" cy="492641"/>
          </a:xfrm>
          <a:prstGeom prst="rect">
            <a:avLst/>
          </a:prstGeom>
        </p:spPr>
        <p:txBody>
          <a:bodyPr vert="horz" lIns="99143" tIns="49573" rIns="99143" bIns="49573" rtlCol="0" anchor="ctr" anchorCtr="0"/>
          <a:lstStyle>
            <a:lvl1pPr algn="ctr">
              <a:defRPr sz="1100">
                <a:solidFill>
                  <a:schemeClr val="bg1"/>
                </a:solidFill>
              </a:defRPr>
            </a:lvl1pPr>
          </a:lstStyle>
          <a:p>
            <a:fld id="{3B90169C-AFAA-4B3F-91CC-5EC03E22AE25}" type="slidenum">
              <a:rPr lang="en-US" smtClean="0"/>
              <a:pPr/>
              <a:t>6</a:t>
            </a:fld>
            <a:endParaRPr lang="en-US" dirty="0"/>
          </a:p>
        </p:txBody>
      </p:sp>
    </p:spTree>
    <p:extLst>
      <p:ext uri="{BB962C8B-B14F-4D97-AF65-F5344CB8AC3E}">
        <p14:creationId xmlns:p14="http://schemas.microsoft.com/office/powerpoint/2010/main" val="1451715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4E2DC603-9EE3-4B46-B3FA-460B144ADE95}"/>
              </a:ext>
            </a:extLst>
          </p:cNvPr>
          <p:cNvSpPr>
            <a:spLocks noGrp="1"/>
          </p:cNvSpPr>
          <p:nvPr>
            <p:ph type="body" idx="1"/>
          </p:nvPr>
        </p:nvSpPr>
        <p:spPr>
          <a:xfrm>
            <a:off x="741128" y="4666341"/>
            <a:ext cx="5929023" cy="4543455"/>
          </a:xfrm>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Show this slide briefly just before you start the session.</a:t>
            </a:r>
          </a:p>
          <a:p>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SAY</a:t>
            </a:r>
          </a:p>
          <a:p>
            <a:r>
              <a:rPr lang="en-US" dirty="0">
                <a:solidFill>
                  <a:srgbClr val="000000"/>
                </a:solidFill>
                <a:latin typeface="Calibri" panose="020F0502020204030204" pitchFamily="34" charset="0"/>
              </a:rPr>
              <a:t>Let’s get started! Welcome to the Separation, Grief and Loss theme.</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
        <p:nvSpPr>
          <p:cNvPr id="4" name="Slide Image Placeholder 3">
            <a:extLst>
              <a:ext uri="{FF2B5EF4-FFF2-40B4-BE49-F238E27FC236}">
                <a16:creationId xmlns:a16="http://schemas.microsoft.com/office/drawing/2014/main" id="{A5D09E9A-E3C6-48F8-95C9-B210307D4EEC}"/>
              </a:ext>
            </a:extLst>
          </p:cNvPr>
          <p:cNvSpPr>
            <a:spLocks noGrp="1" noRot="1" noChangeAspect="1"/>
          </p:cNvSpPr>
          <p:nvPr>
            <p:ph type="sldImg"/>
          </p:nvPr>
        </p:nvSpPr>
        <p:spPr>
          <a:xfrm>
            <a:off x="1524000" y="847725"/>
            <a:ext cx="4362450" cy="3271838"/>
          </a:xfrm>
        </p:spPr>
      </p:sp>
      <p:sp>
        <p:nvSpPr>
          <p:cNvPr id="15" name="Slide Number Placeholder 3">
            <a:extLst>
              <a:ext uri="{FF2B5EF4-FFF2-40B4-BE49-F238E27FC236}">
                <a16:creationId xmlns:a16="http://schemas.microsoft.com/office/drawing/2014/main" id="{B7983204-E087-4F7B-9AA7-D9A4BE4203E3}"/>
              </a:ext>
            </a:extLst>
          </p:cNvPr>
          <p:cNvSpPr>
            <a:spLocks noGrp="1"/>
          </p:cNvSpPr>
          <p:nvPr>
            <p:ph type="sldNum" sz="quarter" idx="5"/>
          </p:nvPr>
        </p:nvSpPr>
        <p:spPr>
          <a:xfrm>
            <a:off x="6918674" y="9209798"/>
            <a:ext cx="490893" cy="486497"/>
          </a:xfrm>
        </p:spPr>
        <p:txBody>
          <a:bodyPr/>
          <a:lstStyle/>
          <a:p>
            <a:fld id="{3B90169C-AFAA-4B3F-91CC-5EC03E22AE25}" type="slidenum">
              <a:rPr lang="en-US" smtClean="0"/>
              <a:t>7</a:t>
            </a:fld>
            <a:endParaRPr lang="en-US" dirty="0"/>
          </a:p>
        </p:txBody>
      </p:sp>
    </p:spTree>
    <p:extLst>
      <p:ext uri="{BB962C8B-B14F-4D97-AF65-F5344CB8AC3E}">
        <p14:creationId xmlns:p14="http://schemas.microsoft.com/office/powerpoint/2010/main" val="3765801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FACILITATOR'S NOTE</a:t>
            </a: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The opening quote slide should only be used for the first theme of the day. If combining several themes together on one day, the opening quote slide would only be shown after the Color Wheel </a:t>
            </a:r>
            <a:r>
              <a:rPr lang="en-US" dirty="0">
                <a:solidFill>
                  <a:srgbClr val="000000"/>
                </a:solidFill>
                <a:latin typeface="Calibri" panose="020F0502020204030204" pitchFamily="34" charset="0"/>
              </a:rPr>
              <a:t>at the beginning of the first theme. </a:t>
            </a:r>
            <a:r>
              <a:rPr lang="en-US" kern="1200" dirty="0">
                <a:solidFill>
                  <a:srgbClr val="000000"/>
                </a:solidFill>
                <a:effectLst/>
                <a:latin typeface="Calibri" panose="020F0502020204030204" pitchFamily="34" charset="0"/>
                <a:ea typeface="+mn-ea"/>
                <a:cs typeface="Arial" panose="020B0604020202020204" pitchFamily="34" charset="0"/>
              </a:rPr>
              <a:t>It is important to always emphasize with this slide that this type of parenting involves lifelong learning and it will be critical for families to be invested in their own learning before and after a child is placed in their home. </a:t>
            </a:r>
          </a:p>
          <a:p>
            <a:r>
              <a:rPr lang="en-US" kern="1200" dirty="0">
                <a:solidFill>
                  <a:srgbClr val="000000"/>
                </a:solidFill>
                <a:effectLst/>
                <a:latin typeface="Calibri" panose="020F0502020204030204" pitchFamily="34" charset="0"/>
                <a:ea typeface="+mn-ea"/>
                <a:cs typeface="Arial" panose="020B0604020202020204" pitchFamily="34" charset="0"/>
              </a:rPr>
              <a:t> </a:t>
            </a:r>
          </a:p>
          <a:p>
            <a:r>
              <a:rPr lang="en-US" b="1" kern="1200" dirty="0">
                <a:solidFill>
                  <a:srgbClr val="000000"/>
                </a:solidFill>
                <a:effectLst/>
                <a:latin typeface="Calibri" panose="020F0502020204030204" pitchFamily="34" charset="0"/>
                <a:ea typeface="+mn-ea"/>
                <a:cs typeface="Arial" panose="020B0604020202020204" pitchFamily="34" charset="0"/>
              </a:rPr>
              <a:t>PARAPHRASE</a:t>
            </a: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We are excited to share this lesson with all of you today. </a:t>
            </a:r>
            <a:r>
              <a:rPr lang="en-US" kern="1200" dirty="0">
                <a:solidFill>
                  <a:srgbClr val="000000"/>
                </a:solidFill>
                <a:effectLst/>
                <a:latin typeface="Calibri" panose="020F0502020204030204" pitchFamily="34" charset="0"/>
                <a:ea typeface="+mn-ea"/>
                <a:cs typeface="+mn-cs"/>
              </a:rPr>
              <a:t>We are going to start with Separation, Grief, and Loss. As the slide states, this information will help to develop your capacity to support children and families. Separation, grief, and loss are key areas for understanding children who are fostered and/or adopted. So, let’s dive in and see what important information we have to share with you today. </a:t>
            </a:r>
          </a:p>
          <a:p>
            <a:endParaRPr lang="en-US" kern="1200" dirty="0">
              <a:solidFill>
                <a:srgbClr val="000000"/>
              </a:solidFill>
              <a:effectLst/>
              <a:latin typeface="Calibri" panose="020F0502020204030204" pitchFamily="34" charset="0"/>
              <a:ea typeface="+mn-ea"/>
              <a:cs typeface="+mn-cs"/>
            </a:endParaRPr>
          </a:p>
          <a:p>
            <a:endParaRPr lang="en-US" kern="1200" dirty="0">
              <a:solidFill>
                <a:srgbClr val="000000"/>
              </a:solidFill>
              <a:effectLst/>
              <a:latin typeface="Calibri" panose="020F0502020204030204" pitchFamily="34" charset="0"/>
              <a:ea typeface="+mn-ea"/>
              <a:cs typeface="+mn-cs"/>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4143587" y="9119475"/>
            <a:ext cx="3169920" cy="481726"/>
          </a:xfrm>
          <a:prstGeom prst="rect">
            <a:avLst/>
          </a:prstGeom>
        </p:spPr>
        <p:txBody>
          <a:bodyPr/>
          <a:lstStyle/>
          <a:p>
            <a:fld id="{3B90169C-AFAA-4B3F-91CC-5EC03E22AE25}" type="slidenum">
              <a:rPr lang="en-US" smtClean="0"/>
              <a:t>8</a:t>
            </a:fld>
            <a:endParaRPr lang="en-US" dirty="0"/>
          </a:p>
        </p:txBody>
      </p:sp>
      <p:sp>
        <p:nvSpPr>
          <p:cNvPr id="7" name="Slide Number Placeholder 6">
            <a:extLst>
              <a:ext uri="{FF2B5EF4-FFF2-40B4-BE49-F238E27FC236}">
                <a16:creationId xmlns:a16="http://schemas.microsoft.com/office/drawing/2014/main" id="{830566B2-051D-D348-8B55-5D2F344B460E}"/>
              </a:ext>
            </a:extLst>
          </p:cNvPr>
          <p:cNvSpPr txBox="1">
            <a:spLocks/>
          </p:cNvSpPr>
          <p:nvPr/>
        </p:nvSpPr>
        <p:spPr>
          <a:xfrm>
            <a:off x="6828979" y="9119475"/>
            <a:ext cx="484529" cy="481726"/>
          </a:xfrm>
          <a:prstGeom prst="rect">
            <a:avLst/>
          </a:prstGeom>
        </p:spPr>
        <p:txBody>
          <a:bodyPr vert="horz" lIns="96649" tIns="48324" rIns="96649" bIns="48324"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8</a:t>
            </a:fld>
            <a:endParaRPr lang="en-US" dirty="0"/>
          </a:p>
        </p:txBody>
      </p:sp>
    </p:spTree>
    <p:extLst>
      <p:ext uri="{BB962C8B-B14F-4D97-AF65-F5344CB8AC3E}">
        <p14:creationId xmlns:p14="http://schemas.microsoft.com/office/powerpoint/2010/main" val="732084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mn-cs"/>
              </a:rPr>
              <a:t>PARAPHRASE</a:t>
            </a:r>
            <a:r>
              <a:rPr lang="en-US" kern="1200" dirty="0">
                <a:solidFill>
                  <a:srgbClr val="000000"/>
                </a:solidFill>
                <a:effectLst/>
                <a:latin typeface="Calibri" panose="020F0502020204030204" pitchFamily="34" charset="0"/>
                <a:ea typeface="+mn-ea"/>
                <a:cs typeface="+mn-cs"/>
              </a:rPr>
              <a:t> </a:t>
            </a:r>
          </a:p>
          <a:p>
            <a:r>
              <a:rPr lang="en-US" b="0" dirty="0">
                <a:solidFill>
                  <a:srgbClr val="000000"/>
                </a:solidFill>
                <a:latin typeface="Calibri" panose="020F0502020204030204" pitchFamily="34" charset="0"/>
                <a:cs typeface="+mn-cs"/>
              </a:rPr>
              <a:t>Listed below are the main topics that we will cover </a:t>
            </a:r>
            <a:r>
              <a:rPr lang="en-US" dirty="0">
                <a:solidFill>
                  <a:srgbClr val="000000"/>
                </a:solidFill>
                <a:latin typeface="Calibri" panose="020F0502020204030204" pitchFamily="34" charset="0"/>
                <a:cs typeface="+mn-cs"/>
              </a:rPr>
              <a:t>during this theme:</a:t>
            </a:r>
            <a:endParaRPr lang="en-US" b="0" kern="1200" dirty="0">
              <a:solidFill>
                <a:srgbClr val="000000"/>
              </a:solidFill>
              <a:effectLst/>
              <a:latin typeface="Calibri" panose="020F0502020204030204" pitchFamily="34" charset="0"/>
              <a:ea typeface="+mn-ea"/>
              <a:cs typeface="+mn-cs"/>
            </a:endParaRPr>
          </a:p>
          <a:p>
            <a:pPr marL="181216" indent="-181216">
              <a:buFont typeface="Arial" panose="020B0604020202020204" pitchFamily="34" charset="0"/>
              <a:buChar char="•"/>
            </a:pPr>
            <a:r>
              <a:rPr lang="en-US" b="0" kern="1200" dirty="0">
                <a:solidFill>
                  <a:srgbClr val="000000"/>
                </a:solidFill>
                <a:effectLst/>
                <a:latin typeface="Calibri" panose="020F0502020204030204" pitchFamily="34" charset="0"/>
                <a:ea typeface="+mn-ea"/>
                <a:cs typeface="+mn-cs"/>
              </a:rPr>
              <a:t>Children who have been in foster care or adopted frequently struggle with the impact of separation, loss, and the resulting grief. </a:t>
            </a:r>
          </a:p>
          <a:p>
            <a:pPr marL="181216" indent="-181216">
              <a:buFont typeface="Arial" panose="020B0604020202020204" pitchFamily="34" charset="0"/>
              <a:buChar char="•"/>
            </a:pPr>
            <a:r>
              <a:rPr lang="en-US" dirty="0">
                <a:solidFill>
                  <a:srgbClr val="000000"/>
                </a:solidFill>
                <a:latin typeface="Calibri" panose="020F0502020204030204" pitchFamily="34" charset="0"/>
                <a:cs typeface="+mn-cs"/>
              </a:rPr>
              <a:t>A</a:t>
            </a:r>
            <a:r>
              <a:rPr lang="en-US" b="0" kern="1200" dirty="0">
                <a:solidFill>
                  <a:srgbClr val="000000"/>
                </a:solidFill>
                <a:effectLst/>
                <a:latin typeface="Calibri" panose="020F0502020204030204" pitchFamily="34" charset="0"/>
                <a:ea typeface="+mn-ea"/>
                <a:cs typeface="+mn-cs"/>
              </a:rPr>
              <a:t> child may express loss and grief through difficult behaviors, and the child’s loss and grief may interfere with relationship building.</a:t>
            </a:r>
          </a:p>
          <a:p>
            <a:pPr marL="181216" indent="-181216">
              <a:buFont typeface="Arial" panose="020B0604020202020204" pitchFamily="34" charset="0"/>
              <a:buChar char="•"/>
            </a:pPr>
            <a:r>
              <a:rPr lang="en-US" dirty="0">
                <a:solidFill>
                  <a:srgbClr val="000000"/>
                </a:solidFill>
                <a:latin typeface="Calibri" panose="020F0502020204030204" pitchFamily="34" charset="0"/>
              </a:rPr>
              <a:t>Parents need to support the child by acknowledging and affirming the loss, and by using tools and skills to help the child communicate and understand their loss and grief.</a:t>
            </a:r>
          </a:p>
          <a:p>
            <a:endParaRPr lang="en-US" b="0" kern="1200" dirty="0">
              <a:solidFill>
                <a:srgbClr val="000000"/>
              </a:solidFill>
              <a:effectLst/>
              <a:latin typeface="Calibri" panose="020F0502020204030204" pitchFamily="34" charset="0"/>
              <a:ea typeface="+mn-ea"/>
              <a:cs typeface="+mn-cs"/>
            </a:endParaRPr>
          </a:p>
        </p:txBody>
      </p:sp>
      <p:sp>
        <p:nvSpPr>
          <p:cNvPr id="5" name="Slide Number Placeholder 6">
            <a:extLst>
              <a:ext uri="{FF2B5EF4-FFF2-40B4-BE49-F238E27FC236}">
                <a16:creationId xmlns:a16="http://schemas.microsoft.com/office/drawing/2014/main" id="{2A30BD58-262C-5946-A085-5C6354702168}"/>
              </a:ext>
            </a:extLst>
          </p:cNvPr>
          <p:cNvSpPr>
            <a:spLocks noGrp="1"/>
          </p:cNvSpPr>
          <p:nvPr>
            <p:ph type="sldNum" sz="quarter" idx="5"/>
          </p:nvPr>
        </p:nvSpPr>
        <p:spPr>
          <a:xfrm>
            <a:off x="6828979" y="9119475"/>
            <a:ext cx="484529" cy="481726"/>
          </a:xfrm>
          <a:prstGeom prst="rect">
            <a:avLst/>
          </a:prstGeom>
        </p:spPr>
        <p:txBody>
          <a:bodyPr vert="horz" lIns="96649" tIns="48324" rIns="96649" bIns="48324" rtlCol="0" anchor="ctr" anchorCtr="0"/>
          <a:lstStyle>
            <a:lvl1pPr algn="ctr">
              <a:defRPr sz="1000">
                <a:solidFill>
                  <a:schemeClr val="bg1"/>
                </a:solidFill>
              </a:defRPr>
            </a:lvl1pPr>
          </a:lstStyle>
          <a:p>
            <a:fld id="{3B90169C-AFAA-4B3F-91CC-5EC03E22AE25}" type="slidenum">
              <a:rPr lang="en-US" smtClean="0"/>
              <a:pPr/>
              <a:t>9</a:t>
            </a:fld>
            <a:endParaRPr lang="en-US" dirty="0"/>
          </a:p>
        </p:txBody>
      </p:sp>
    </p:spTree>
    <p:extLst>
      <p:ext uri="{BB962C8B-B14F-4D97-AF65-F5344CB8AC3E}">
        <p14:creationId xmlns:p14="http://schemas.microsoft.com/office/powerpoint/2010/main" val="394416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descr="NTDC-Horizontal-Gradient-Orange.png">
            <a:extLst>
              <a:ext uri="{FF2B5EF4-FFF2-40B4-BE49-F238E27FC236}">
                <a16:creationId xmlns:a16="http://schemas.microsoft.com/office/drawing/2014/main" id="{A41CBAC5-53B7-134E-B315-FDEEB47870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614" y="6381617"/>
            <a:ext cx="8278386" cy="484973"/>
          </a:xfrm>
          <a:prstGeom prst="rect">
            <a:avLst/>
          </a:prstGeom>
        </p:spPr>
      </p:pic>
      <p:sp>
        <p:nvSpPr>
          <p:cNvPr id="7" name="Rectangle 6"/>
          <p:cNvSpPr/>
          <p:nvPr userDrawn="1"/>
        </p:nvSpPr>
        <p:spPr>
          <a:xfrm>
            <a:off x="865613" y="2485660"/>
            <a:ext cx="8278386" cy="35091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3" name="Subtitle 2"/>
          <p:cNvSpPr>
            <a:spLocks noGrp="1"/>
          </p:cNvSpPr>
          <p:nvPr>
            <p:ph type="subTitle" idx="1"/>
          </p:nvPr>
        </p:nvSpPr>
        <p:spPr>
          <a:xfrm>
            <a:off x="1421411" y="4704380"/>
            <a:ext cx="4143828" cy="598460"/>
          </a:xfrm>
        </p:spPr>
        <p:txBody>
          <a:bodyPr lIns="0" tIns="0" rIns="0" bIns="0" anchor="t" anchorCtr="0">
            <a:normAutofit/>
          </a:bodyPr>
          <a:lstStyle>
            <a:lvl1pPr marL="0" indent="0" algn="l">
              <a:spcBef>
                <a:spcPts val="0"/>
              </a:spcBef>
              <a:buNone/>
              <a:defRPr sz="1425">
                <a:solidFill>
                  <a:schemeClr val="bg1"/>
                </a:solidFill>
                <a:latin typeface="Arial"/>
                <a:cs typeface="Aria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dirty="0"/>
              <a:t>Click to edit Master subtitle style</a:t>
            </a:r>
          </a:p>
        </p:txBody>
      </p:sp>
      <p:sp>
        <p:nvSpPr>
          <p:cNvPr id="13" name="Title 12"/>
          <p:cNvSpPr>
            <a:spLocks noGrp="1"/>
          </p:cNvSpPr>
          <p:nvPr>
            <p:ph type="title" hasCustomPrompt="1"/>
          </p:nvPr>
        </p:nvSpPr>
        <p:spPr>
          <a:xfrm>
            <a:off x="1299917" y="2878052"/>
            <a:ext cx="6731456" cy="1828800"/>
          </a:xfrm>
        </p:spPr>
        <p:txBody>
          <a:bodyPr/>
          <a:lstStyle>
            <a:lvl1pPr algn="l">
              <a:defRPr sz="3150" cap="none" spc="113" baseline="0">
                <a:solidFill>
                  <a:schemeClr val="bg1"/>
                </a:solidFill>
              </a:defRPr>
            </a:lvl1pPr>
          </a:lstStyle>
          <a:p>
            <a:r>
              <a:rPr lang="en-US" dirty="0"/>
              <a:t>Click To Edit Master Title Style</a:t>
            </a:r>
          </a:p>
        </p:txBody>
      </p:sp>
      <p:pic>
        <p:nvPicPr>
          <p:cNvPr id="11" name="Picture 10">
            <a:extLst>
              <a:ext uri="{FF2B5EF4-FFF2-40B4-BE49-F238E27FC236}">
                <a16:creationId xmlns:a16="http://schemas.microsoft.com/office/drawing/2014/main" id="{194A68CA-EA8E-BB47-8976-3077E702CE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7984" y="683007"/>
            <a:ext cx="4306824" cy="777737"/>
          </a:xfrm>
          <a:prstGeom prst="rect">
            <a:avLst/>
          </a:prstGeom>
        </p:spPr>
      </p:pic>
      <p:pic>
        <p:nvPicPr>
          <p:cNvPr id="4" name="Picture 3">
            <a:extLst>
              <a:ext uri="{FF2B5EF4-FFF2-40B4-BE49-F238E27FC236}">
                <a16:creationId xmlns:a16="http://schemas.microsoft.com/office/drawing/2014/main" id="{4A3A39D1-FFF3-5A4A-95AF-9EED6742A41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65615" y="1664677"/>
            <a:ext cx="8278386" cy="820983"/>
          </a:xfrm>
          <a:prstGeom prst="rect">
            <a:avLst/>
          </a:prstGeom>
        </p:spPr>
      </p:pic>
      <p:sp>
        <p:nvSpPr>
          <p:cNvPr id="18" name="Rectangle 17">
            <a:extLst>
              <a:ext uri="{FF2B5EF4-FFF2-40B4-BE49-F238E27FC236}">
                <a16:creationId xmlns:a16="http://schemas.microsoft.com/office/drawing/2014/main" id="{5744BCB9-F540-214A-B9BB-D5E8098EB5F2}"/>
              </a:ext>
            </a:extLst>
          </p:cNvPr>
          <p:cNvSpPr/>
          <p:nvPr userDrawn="1"/>
        </p:nvSpPr>
        <p:spPr>
          <a:xfrm>
            <a:off x="865614" y="1700670"/>
            <a:ext cx="8278386" cy="789220"/>
          </a:xfrm>
          <a:prstGeom prst="rect">
            <a:avLst/>
          </a:prstGeom>
          <a:solidFill>
            <a:srgbClr val="85DAE1">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Slide Number Placeholder 5">
            <a:extLst>
              <a:ext uri="{FF2B5EF4-FFF2-40B4-BE49-F238E27FC236}">
                <a16:creationId xmlns:a16="http://schemas.microsoft.com/office/drawing/2014/main" id="{1C18AE1B-33BB-964F-8C54-1B2AD85E108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738039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70E1AD-011D-BD47-910F-1B1BC4FFCB17}" type="datetime1">
              <a:rPr lang="en-US" smtClean="0">
                <a:solidFill>
                  <a:srgbClr val="1F497D"/>
                </a:solidFill>
              </a:rPr>
              <a:pPr/>
              <a:t>3/21/2022</a:t>
            </a:fld>
            <a:endParaRPr lang="en-US" dirty="0">
              <a:solidFill>
                <a:srgbClr val="1F497D"/>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73137DE-5778-4973-8EC8-21DEEF19827C}" type="slidenum">
              <a:rPr lang="en-US" smtClean="0"/>
              <a:pPr/>
              <a:t>‹#›</a:t>
            </a:fld>
            <a:endParaRPr lang="en-US" dirty="0"/>
          </a:p>
        </p:txBody>
      </p:sp>
      <p:sp>
        <p:nvSpPr>
          <p:cNvPr id="7" name="Title 9"/>
          <p:cNvSpPr>
            <a:spLocks noGrp="1"/>
          </p:cNvSpPr>
          <p:nvPr>
            <p:ph type="title"/>
          </p:nvPr>
        </p:nvSpPr>
        <p:spPr>
          <a:xfrm>
            <a:off x="686003" y="550532"/>
            <a:ext cx="7722166" cy="1054394"/>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43878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6C536-D938-AF43-8776-C3D77910BF8C}" type="datetime1">
              <a:rPr lang="en-US" smtClean="0">
                <a:solidFill>
                  <a:srgbClr val="1F497D"/>
                </a:solidFill>
              </a:rPr>
              <a:pPr/>
              <a:t>3/21/2022</a:t>
            </a:fld>
            <a:endParaRPr lang="en-US" dirty="0">
              <a:solidFill>
                <a:srgbClr val="1F497D"/>
              </a:solidFill>
            </a:endParaRPr>
          </a:p>
        </p:txBody>
      </p:sp>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Rectangle 9"/>
          <p:cNvSpPr/>
          <p:nvPr userDrawn="1"/>
        </p:nvSpPr>
        <p:spPr>
          <a:xfrm>
            <a:off x="0" y="0"/>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pic>
        <p:nvPicPr>
          <p:cNvPr id="3" name="Picture 2" descr="NTDC-Horizontal-Gradient-Orang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0155" y="454264"/>
            <a:ext cx="8229600" cy="1280160"/>
          </a:xfrm>
          <a:prstGeom prst="rect">
            <a:avLst/>
          </a:prstGeom>
        </p:spPr>
      </p:pic>
      <p:sp>
        <p:nvSpPr>
          <p:cNvPr id="12" name="Title 9"/>
          <p:cNvSpPr>
            <a:spLocks noGrp="1"/>
          </p:cNvSpPr>
          <p:nvPr>
            <p:ph type="title"/>
          </p:nvPr>
        </p:nvSpPr>
        <p:spPr>
          <a:xfrm>
            <a:off x="715885" y="580414"/>
            <a:ext cx="7722166" cy="1054394"/>
          </a:xfrm>
        </p:spPr>
        <p:txBody>
          <a:bodyPr/>
          <a:lstStyle/>
          <a:p>
            <a:r>
              <a:rPr lang="en-US" dirty="0"/>
              <a:t>Click to edit Master title style</a:t>
            </a:r>
          </a:p>
        </p:txBody>
      </p:sp>
      <p:sp>
        <p:nvSpPr>
          <p:cNvPr id="11" name="Slide Number Placeholder 5">
            <a:extLst>
              <a:ext uri="{FF2B5EF4-FFF2-40B4-BE49-F238E27FC236}">
                <a16:creationId xmlns:a16="http://schemas.microsoft.com/office/drawing/2014/main" id="{E32345EE-6CCA-3841-A2B1-FFA94CD06507}"/>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163136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6C536-D938-AF43-8776-C3D77910BF8C}" type="datetime1">
              <a:rPr lang="en-US" smtClean="0">
                <a:solidFill>
                  <a:srgbClr val="1F497D"/>
                </a:solidFill>
              </a:rPr>
              <a:pPr/>
              <a:t>3/21/2022</a:t>
            </a:fld>
            <a:endParaRPr lang="en-US" dirty="0">
              <a:solidFill>
                <a:srgbClr val="1F497D"/>
              </a:solidFill>
            </a:endParaRPr>
          </a:p>
        </p:txBody>
      </p:sp>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Rectangle 9"/>
          <p:cNvSpPr/>
          <p:nvPr userDrawn="1"/>
        </p:nvSpPr>
        <p:spPr>
          <a:xfrm>
            <a:off x="0" y="0"/>
            <a:ext cx="454245"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1" name="Picture 10" descr="NTDC-Horizontal-Gradient-Lig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244" y="-9271"/>
            <a:ext cx="8229600" cy="463535"/>
          </a:xfrm>
          <a:prstGeom prst="rect">
            <a:avLst/>
          </a:prstGeom>
        </p:spPr>
      </p:pic>
      <p:pic>
        <p:nvPicPr>
          <p:cNvPr id="8" name="Picture 7"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2" name="Slide Number Placeholder 5">
            <a:extLst>
              <a:ext uri="{FF2B5EF4-FFF2-40B4-BE49-F238E27FC236}">
                <a16:creationId xmlns:a16="http://schemas.microsoft.com/office/drawing/2014/main" id="{525215EA-4043-864C-A612-9EA106758BF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034701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5" name="Slide Number Placeholder 5">
            <a:extLst>
              <a:ext uri="{FF2B5EF4-FFF2-40B4-BE49-F238E27FC236}">
                <a16:creationId xmlns:a16="http://schemas.microsoft.com/office/drawing/2014/main" id="{DE6EA2DE-2940-0245-8509-4B17B4B06557}"/>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634235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D93B-2BE0-9448-A901-C62514EB467F}"/>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E01FE6DE-4927-614F-8762-E1C7FA243898}"/>
              </a:ext>
            </a:extLst>
          </p:cNvPr>
          <p:cNvSpPr>
            <a:spLocks noGrp="1"/>
          </p:cNvSpPr>
          <p:nvPr>
            <p:ph type="dt" sz="half" idx="10"/>
          </p:nvPr>
        </p:nvSpPr>
        <p:spPr/>
        <p:txBody>
          <a:bodyPr/>
          <a:lstStyle/>
          <a:p>
            <a:fld id="{4E05282C-4F37-834B-AEC1-CD0B849C1834}" type="datetime1">
              <a:rPr lang="en-US" smtClean="0">
                <a:solidFill>
                  <a:srgbClr val="1F497D"/>
                </a:solidFill>
              </a:rPr>
              <a:pPr/>
              <a:t>3/21/2022</a:t>
            </a:fld>
            <a:endParaRPr lang="en-US" dirty="0">
              <a:solidFill>
                <a:srgbClr val="1F497D"/>
              </a:solidFill>
            </a:endParaRPr>
          </a:p>
        </p:txBody>
      </p:sp>
      <p:sp>
        <p:nvSpPr>
          <p:cNvPr id="5" name="Rectangle 4">
            <a:extLst>
              <a:ext uri="{FF2B5EF4-FFF2-40B4-BE49-F238E27FC236}">
                <a16:creationId xmlns:a16="http://schemas.microsoft.com/office/drawing/2014/main" id="{05DD01E6-E3DF-114D-82F3-5F68E20AFC47}"/>
              </a:ext>
            </a:extLst>
          </p:cNvPr>
          <p:cNvSpPr/>
          <p:nvPr userDrawn="1"/>
        </p:nvSpPr>
        <p:spPr>
          <a:xfrm>
            <a:off x="865613" y="2485660"/>
            <a:ext cx="8278386" cy="35091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6" name="Picture 5">
            <a:extLst>
              <a:ext uri="{FF2B5EF4-FFF2-40B4-BE49-F238E27FC236}">
                <a16:creationId xmlns:a16="http://schemas.microsoft.com/office/drawing/2014/main" id="{42C6B316-B9F1-A741-BA81-AEC99253FA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7984" y="683007"/>
            <a:ext cx="4306824" cy="777737"/>
          </a:xfrm>
          <a:prstGeom prst="rect">
            <a:avLst/>
          </a:prstGeom>
        </p:spPr>
      </p:pic>
      <p:sp>
        <p:nvSpPr>
          <p:cNvPr id="7" name="Slide Number Placeholder 5">
            <a:extLst>
              <a:ext uri="{FF2B5EF4-FFF2-40B4-BE49-F238E27FC236}">
                <a16:creationId xmlns:a16="http://schemas.microsoft.com/office/drawing/2014/main" id="{A09ECD12-86A7-8349-BC0A-C6C8AB29B1D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609422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Rectangle 11"/>
          <p:cNvSpPr/>
          <p:nvPr userDrawn="1"/>
        </p:nvSpPr>
        <p:spPr>
          <a:xfrm>
            <a:off x="6665350" y="461963"/>
            <a:ext cx="2023037" cy="5942012"/>
          </a:xfrm>
          <a:prstGeom prst="rect">
            <a:avLst/>
          </a:prstGeom>
          <a:solidFill>
            <a:srgbClr val="94D6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30381" y="621136"/>
            <a:ext cx="5868105" cy="5772681"/>
          </a:xfrm>
        </p:spPr>
        <p:txBody>
          <a:bodyPr/>
          <a:lstStyle>
            <a:lvl1pPr>
              <a:defRPr sz="2400">
                <a:latin typeface="Arial"/>
                <a:cs typeface="Arial"/>
              </a:defRPr>
            </a:lvl1pPr>
            <a:lvl2pPr>
              <a:defRPr sz="2100">
                <a:latin typeface="Arial"/>
                <a:cs typeface="Arial"/>
              </a:defRPr>
            </a:lvl2pPr>
            <a:lvl3pPr>
              <a:defRPr sz="1800">
                <a:latin typeface="Arial"/>
                <a:cs typeface="Arial"/>
              </a:defRPr>
            </a:lvl3pPr>
            <a:lvl4pPr>
              <a:defRPr sz="1500">
                <a:latin typeface="Arial"/>
                <a:cs typeface="Arial"/>
              </a:defRPr>
            </a:lvl4pPr>
            <a:lvl5pPr>
              <a:defRPr sz="1500">
                <a:latin typeface="Arial"/>
                <a:cs typeface="Aria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3832" y="2306696"/>
            <a:ext cx="1673352" cy="2816352"/>
          </a:xfrm>
        </p:spPr>
        <p:txBody>
          <a:bodyPr tIns="0"/>
          <a:lstStyle>
            <a:lvl1pPr marL="0" indent="0">
              <a:buNone/>
              <a:defRPr sz="1050">
                <a:solidFill>
                  <a:schemeClr val="tx1"/>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455613" y="6486525"/>
            <a:ext cx="2133600" cy="274320"/>
          </a:xfrm>
        </p:spPr>
        <p:txBody>
          <a:bodyPr/>
          <a:lstStyle/>
          <a:p>
            <a:fld id="{2C9F8950-2582-824D-A5A3-A49395D41DB5}" type="datetime1">
              <a:rPr lang="en-US" smtClean="0">
                <a:solidFill>
                  <a:srgbClr val="1F497D"/>
                </a:solidFill>
              </a:rPr>
              <a:pPr/>
              <a:t>3/21/2022</a:t>
            </a:fld>
            <a:endParaRPr lang="en-US" dirty="0">
              <a:solidFill>
                <a:srgbClr val="1F497D"/>
              </a:solidFill>
            </a:endParaRPr>
          </a:p>
        </p:txBody>
      </p:sp>
      <p:sp>
        <p:nvSpPr>
          <p:cNvPr id="11" name="Title 10"/>
          <p:cNvSpPr>
            <a:spLocks noGrp="1"/>
          </p:cNvSpPr>
          <p:nvPr>
            <p:ph type="title"/>
          </p:nvPr>
        </p:nvSpPr>
        <p:spPr>
          <a:xfrm>
            <a:off x="6853835" y="624072"/>
            <a:ext cx="1675660" cy="1673352"/>
          </a:xfrm>
        </p:spPr>
        <p:txBody>
          <a:bodyPr anchor="b"/>
          <a:lstStyle>
            <a:lvl1pPr algn="l">
              <a:defRPr sz="1500" spc="113" baseline="0">
                <a:solidFill>
                  <a:schemeClr val="tx1"/>
                </a:solidFill>
              </a:defRPr>
            </a:lvl1pPr>
          </a:lstStyle>
          <a:p>
            <a:r>
              <a:rPr lang="en-US" dirty="0"/>
              <a:t>Click to edit Master title style</a:t>
            </a:r>
          </a:p>
        </p:txBody>
      </p:sp>
      <p:sp>
        <p:nvSpPr>
          <p:cNvPr id="13" name="Rectangle 12"/>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5" name="Rectangle 14"/>
          <p:cNvSpPr/>
          <p:nvPr userDrawn="1"/>
        </p:nvSpPr>
        <p:spPr>
          <a:xfrm>
            <a:off x="0" y="0"/>
            <a:ext cx="454245"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6" name="Slide Number Placeholder 5">
            <a:extLst>
              <a:ext uri="{FF2B5EF4-FFF2-40B4-BE49-F238E27FC236}">
                <a16:creationId xmlns:a16="http://schemas.microsoft.com/office/drawing/2014/main" id="{FE97E21E-0FAF-6C46-8D5B-71092AC46F2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99080407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6665350" y="452438"/>
            <a:ext cx="2023037" cy="5942012"/>
          </a:xfrm>
          <a:prstGeom prst="rect">
            <a:avLst/>
          </a:prstGeom>
          <a:solidFill>
            <a:srgbClr val="1832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3"/>
          <p:cNvSpPr>
            <a:spLocks noGrp="1"/>
          </p:cNvSpPr>
          <p:nvPr>
            <p:ph type="body" sz="half" idx="2"/>
          </p:nvPr>
        </p:nvSpPr>
        <p:spPr>
          <a:xfrm>
            <a:off x="6853832" y="2297171"/>
            <a:ext cx="1673352" cy="2816352"/>
          </a:xfrm>
        </p:spPr>
        <p:txBody>
          <a:bodyPr tIns="0"/>
          <a:lstStyle>
            <a:lvl1pPr marL="0" indent="0">
              <a:buNone/>
              <a:defRPr sz="1050">
                <a:solidFill>
                  <a:srgbClr val="FFFFFF"/>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dirty="0"/>
              <a:t>Click to edit Master text styles</a:t>
            </a:r>
          </a:p>
        </p:txBody>
      </p:sp>
      <p:sp>
        <p:nvSpPr>
          <p:cNvPr id="14" name="Title 10"/>
          <p:cNvSpPr>
            <a:spLocks noGrp="1"/>
          </p:cNvSpPr>
          <p:nvPr>
            <p:ph type="title"/>
          </p:nvPr>
        </p:nvSpPr>
        <p:spPr>
          <a:xfrm>
            <a:off x="6853835" y="614547"/>
            <a:ext cx="1675660" cy="1673352"/>
          </a:xfrm>
        </p:spPr>
        <p:txBody>
          <a:bodyPr anchor="b"/>
          <a:lstStyle>
            <a:lvl1pPr algn="l">
              <a:defRPr sz="1500" spc="113" baseline="0">
                <a:solidFill>
                  <a:srgbClr val="FFFFFF"/>
                </a:solidFill>
              </a:defRPr>
            </a:lvl1pPr>
          </a:lstStyle>
          <a:p>
            <a:r>
              <a:rPr lang="en-US" dirty="0"/>
              <a:t>Click to edit Master title style</a:t>
            </a:r>
          </a:p>
        </p:txBody>
      </p:sp>
      <p:sp>
        <p:nvSpPr>
          <p:cNvPr id="15" name="Rectangle 14"/>
          <p:cNvSpPr/>
          <p:nvPr userDrawn="1"/>
        </p:nvSpPr>
        <p:spPr>
          <a:xfrm>
            <a:off x="8689755" y="6394210"/>
            <a:ext cx="454245" cy="463790"/>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3" name="Picture Placeholder 2"/>
          <p:cNvSpPr>
            <a:spLocks noGrp="1"/>
          </p:cNvSpPr>
          <p:nvPr>
            <p:ph type="pic" idx="1"/>
          </p:nvPr>
        </p:nvSpPr>
        <p:spPr>
          <a:xfrm>
            <a:off x="455612" y="461963"/>
            <a:ext cx="6117035" cy="5932488"/>
          </a:xfrm>
        </p:spPr>
        <p:txBody>
          <a:bodyPr anchor="ctr"/>
          <a:lstStyle>
            <a:lvl1pPr marL="0" indent="0" algn="ctr">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dirty="0"/>
              <a:t>Click icon to add picture</a:t>
            </a: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9" name="Slide Number Placeholder 5">
            <a:extLst>
              <a:ext uri="{FF2B5EF4-FFF2-40B4-BE49-F238E27FC236}">
                <a16:creationId xmlns:a16="http://schemas.microsoft.com/office/drawing/2014/main" id="{B7A3B706-F386-E641-AB4D-FB01DF1689AE}"/>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38206550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3340611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NTDC-Horizontal-Gradient-Lig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044355" y="2750421"/>
            <a:ext cx="5932489" cy="1355574"/>
          </a:xfrm>
          <a:prstGeom prst="rect">
            <a:avLst/>
          </a:prstGeom>
        </p:spPr>
      </p:pic>
      <p:sp>
        <p:nvSpPr>
          <p:cNvPr id="2" name="Vertical Title 1"/>
          <p:cNvSpPr>
            <a:spLocks noGrp="1"/>
          </p:cNvSpPr>
          <p:nvPr>
            <p:ph type="title" orient="vert"/>
          </p:nvPr>
        </p:nvSpPr>
        <p:spPr>
          <a:xfrm>
            <a:off x="7427626" y="852903"/>
            <a:ext cx="1177329" cy="5282543"/>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461963"/>
            <a:ext cx="6597504" cy="5932487"/>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2" name="Rectangle 11"/>
          <p:cNvSpPr/>
          <p:nvPr userDrawn="1"/>
        </p:nvSpPr>
        <p:spPr>
          <a:xfrm>
            <a:off x="0" y="0"/>
            <a:ext cx="454245"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3" name="Slide Number Placeholder 5">
            <a:extLst>
              <a:ext uri="{FF2B5EF4-FFF2-40B4-BE49-F238E27FC236}">
                <a16:creationId xmlns:a16="http://schemas.microsoft.com/office/drawing/2014/main" id="{C309BC1B-6D72-5746-8F95-8514FB603709}"/>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7136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userDrawn="1"/>
        </p:nvSpPr>
        <p:spPr>
          <a:xfrm>
            <a:off x="0" y="1822890"/>
            <a:ext cx="9143999" cy="503511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Title 12"/>
          <p:cNvSpPr>
            <a:spLocks noGrp="1"/>
          </p:cNvSpPr>
          <p:nvPr>
            <p:ph type="title" hasCustomPrompt="1"/>
          </p:nvPr>
        </p:nvSpPr>
        <p:spPr>
          <a:xfrm>
            <a:off x="1130300" y="2878052"/>
            <a:ext cx="6901073" cy="1828800"/>
          </a:xfrm>
        </p:spPr>
        <p:txBody>
          <a:bodyPr/>
          <a:lstStyle>
            <a:lvl1pPr algn="ctr">
              <a:defRPr sz="3150" cap="none" spc="113" baseline="0">
                <a:solidFill>
                  <a:schemeClr val="bg1"/>
                </a:solidFill>
              </a:defRPr>
            </a:lvl1pPr>
          </a:lstStyle>
          <a:p>
            <a:r>
              <a:rPr lang="en-US" dirty="0"/>
              <a:t>For more information, visit:</a:t>
            </a:r>
          </a:p>
        </p:txBody>
      </p:sp>
      <p:pic>
        <p:nvPicPr>
          <p:cNvPr id="11" name="Picture 10">
            <a:extLst>
              <a:ext uri="{FF2B5EF4-FFF2-40B4-BE49-F238E27FC236}">
                <a16:creationId xmlns:a16="http://schemas.microsoft.com/office/drawing/2014/main" id="{194A68CA-EA8E-BB47-8976-3077E702CE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8084" y="459174"/>
            <a:ext cx="902216" cy="777737"/>
          </a:xfrm>
          <a:prstGeom prst="rect">
            <a:avLst/>
          </a:prstGeom>
        </p:spPr>
      </p:pic>
      <p:sp>
        <p:nvSpPr>
          <p:cNvPr id="18" name="Rectangle 17">
            <a:extLst>
              <a:ext uri="{FF2B5EF4-FFF2-40B4-BE49-F238E27FC236}">
                <a16:creationId xmlns:a16="http://schemas.microsoft.com/office/drawing/2014/main" id="{5744BCB9-F540-214A-B9BB-D5E8098EB5F2}"/>
              </a:ext>
            </a:extLst>
          </p:cNvPr>
          <p:cNvSpPr/>
          <p:nvPr userDrawn="1"/>
        </p:nvSpPr>
        <p:spPr>
          <a:xfrm>
            <a:off x="0" y="1555160"/>
            <a:ext cx="9144000" cy="267730"/>
          </a:xfrm>
          <a:prstGeom prst="rect">
            <a:avLst/>
          </a:prstGeom>
          <a:solidFill>
            <a:srgbClr val="85D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2" name="Rectangle 1">
            <a:extLst>
              <a:ext uri="{FF2B5EF4-FFF2-40B4-BE49-F238E27FC236}">
                <a16:creationId xmlns:a16="http://schemas.microsoft.com/office/drawing/2014/main" id="{F2F0A77B-1544-2440-B637-718A210BABAA}"/>
              </a:ext>
            </a:extLst>
          </p:cNvPr>
          <p:cNvSpPr/>
          <p:nvPr userDrawn="1"/>
        </p:nvSpPr>
        <p:spPr>
          <a:xfrm>
            <a:off x="3068402" y="4051904"/>
            <a:ext cx="3024867" cy="577081"/>
          </a:xfrm>
          <a:prstGeom prst="rect">
            <a:avLst/>
          </a:prstGeom>
        </p:spPr>
        <p:txBody>
          <a:bodyPr wrap="none">
            <a:spAutoFit/>
          </a:bodyPr>
          <a:lstStyle/>
          <a:p>
            <a:r>
              <a:rPr lang="en-US" sz="3150" dirty="0">
                <a:solidFill>
                  <a:schemeClr val="bg1"/>
                </a:solidFill>
                <a:latin typeface="+mj-lt"/>
              </a:rPr>
              <a:t>ntdcportal.org</a:t>
            </a:r>
          </a:p>
        </p:txBody>
      </p:sp>
    </p:spTree>
    <p:extLst>
      <p:ext uri="{BB962C8B-B14F-4D97-AF65-F5344CB8AC3E}">
        <p14:creationId xmlns:p14="http://schemas.microsoft.com/office/powerpoint/2010/main" val="420601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C1DB2E-A588-4BE1-8056-C2BDFF30CE4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flipH="1">
            <a:off x="204575" y="454274"/>
            <a:ext cx="8939424" cy="59486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NTDC-Horizontal-Gradient-Light.png"/>
          <p:cNvPicPr>
            <a:picLocks noChangeAspect="1"/>
          </p:cNvPicPr>
          <p:nvPr userDrawn="1"/>
        </p:nvPicPr>
        <p:blipFill>
          <a:blip r:embed="rId3" cstate="print">
            <a:alphaModFix amt="67000"/>
            <a:extLst>
              <a:ext uri="{28A0092B-C50C-407E-A947-70E740481C1C}">
                <a14:useLocalDpi xmlns:a14="http://schemas.microsoft.com/office/drawing/2010/main"/>
              </a:ext>
            </a:extLst>
          </a:blip>
          <a:stretch>
            <a:fillRect/>
          </a:stretch>
        </p:blipFill>
        <p:spPr>
          <a:xfrm>
            <a:off x="457199" y="453358"/>
            <a:ext cx="8686801" cy="5947443"/>
          </a:xfrm>
          <a:prstGeom prst="rect">
            <a:avLst/>
          </a:prstGeom>
        </p:spPr>
      </p:pic>
      <p:sp>
        <p:nvSpPr>
          <p:cNvPr id="2" name="Rectangle 1">
            <a:extLst>
              <a:ext uri="{FF2B5EF4-FFF2-40B4-BE49-F238E27FC236}">
                <a16:creationId xmlns:a16="http://schemas.microsoft.com/office/drawing/2014/main" id="{88B74CDE-EEEB-3A43-85E1-7FA7476F74FD}"/>
              </a:ext>
            </a:extLst>
          </p:cNvPr>
          <p:cNvSpPr/>
          <p:nvPr userDrawn="1"/>
        </p:nvSpPr>
        <p:spPr>
          <a:xfrm>
            <a:off x="1066800" y="3186545"/>
            <a:ext cx="8077200" cy="2258291"/>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6349" y="455077"/>
            <a:ext cx="463550" cy="5945723"/>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9" name="Rectangle 8"/>
          <p:cNvSpPr/>
          <p:nvPr userDrawn="1"/>
        </p:nvSpPr>
        <p:spPr>
          <a:xfrm>
            <a:off x="-6350"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4" name="Title 12">
            <a:extLst>
              <a:ext uri="{FF2B5EF4-FFF2-40B4-BE49-F238E27FC236}">
                <a16:creationId xmlns:a16="http://schemas.microsoft.com/office/drawing/2014/main" id="{C52AE20A-2E7E-C847-A058-455F876F225B}"/>
              </a:ext>
            </a:extLst>
          </p:cNvPr>
          <p:cNvSpPr>
            <a:spLocks noGrp="1"/>
          </p:cNvSpPr>
          <p:nvPr>
            <p:ph type="title" hasCustomPrompt="1"/>
          </p:nvPr>
        </p:nvSpPr>
        <p:spPr>
          <a:xfrm>
            <a:off x="1299917" y="3429000"/>
            <a:ext cx="6731456" cy="1828800"/>
          </a:xfrm>
        </p:spPr>
        <p:txBody>
          <a:bodyPr/>
          <a:lstStyle>
            <a:lvl1pPr algn="l">
              <a:defRPr sz="3150" cap="none" spc="113" baseline="0">
                <a:solidFill>
                  <a:srgbClr val="183250"/>
                </a:solidFill>
              </a:defRPr>
            </a:lvl1pPr>
          </a:lstStyle>
          <a:p>
            <a:r>
              <a:rPr lang="en-US" dirty="0"/>
              <a:t>Click To Edit Section Title Style</a:t>
            </a:r>
          </a:p>
        </p:txBody>
      </p:sp>
      <p:sp>
        <p:nvSpPr>
          <p:cNvPr id="13" name="Slide Number Placeholder 5">
            <a:extLst>
              <a:ext uri="{FF2B5EF4-FFF2-40B4-BE49-F238E27FC236}">
                <a16:creationId xmlns:a16="http://schemas.microsoft.com/office/drawing/2014/main" id="{5C31F546-A8AD-C64B-BAB8-8C6691B75733}"/>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864493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5" name="Picture 14" descr="NTDC-Horizontal-Gradient-Ligh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199" y="445675"/>
            <a:ext cx="4114801" cy="5955126"/>
          </a:xfrm>
          <a:prstGeom prst="rect">
            <a:avLst/>
          </a:prstGeom>
        </p:spPr>
      </p:pic>
      <p:sp>
        <p:nvSpPr>
          <p:cNvPr id="13" name="Title 12"/>
          <p:cNvSpPr>
            <a:spLocks noGrp="1"/>
          </p:cNvSpPr>
          <p:nvPr>
            <p:ph type="title"/>
          </p:nvPr>
        </p:nvSpPr>
        <p:spPr>
          <a:xfrm>
            <a:off x="821765" y="1778000"/>
            <a:ext cx="3137647" cy="3346824"/>
          </a:xfrm>
        </p:spPr>
        <p:txBody>
          <a:bodyPr/>
          <a:lstStyle>
            <a:lvl1pPr algn="ctr">
              <a:defRPr sz="3150" spc="113" baseline="0">
                <a:solidFill>
                  <a:schemeClr val="tx1"/>
                </a:solidFill>
              </a:defRPr>
            </a:lvl1pPr>
          </a:lstStyle>
          <a:p>
            <a:r>
              <a:rPr lang="en-US" dirty="0"/>
              <a:t>Click to edit Master title style</a:t>
            </a:r>
          </a:p>
        </p:txBody>
      </p:sp>
      <p:sp>
        <p:nvSpPr>
          <p:cNvPr id="9" name="Rectangle 8"/>
          <p:cNvSpPr/>
          <p:nvPr userDrawn="1"/>
        </p:nvSpPr>
        <p:spPr>
          <a:xfrm>
            <a:off x="-6350"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1" name="Content Placeholder 5"/>
          <p:cNvSpPr>
            <a:spLocks noGrp="1"/>
          </p:cNvSpPr>
          <p:nvPr>
            <p:ph sz="quarter" idx="10"/>
          </p:nvPr>
        </p:nvSpPr>
        <p:spPr>
          <a:xfrm>
            <a:off x="4872300" y="941295"/>
            <a:ext cx="3741279" cy="5109882"/>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F92FF02-B7D9-1C40-A878-FB89C08C980E}"/>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14" name="Rectangle 13">
            <a:extLst>
              <a:ext uri="{FF2B5EF4-FFF2-40B4-BE49-F238E27FC236}">
                <a16:creationId xmlns:a16="http://schemas.microsoft.com/office/drawing/2014/main" id="{D415A629-7389-D045-883C-4192FD6AE47E}"/>
              </a:ext>
            </a:extLst>
          </p:cNvPr>
          <p:cNvSpPr/>
          <p:nvPr userDrawn="1"/>
        </p:nvSpPr>
        <p:spPr>
          <a:xfrm>
            <a:off x="-6349" y="455077"/>
            <a:ext cx="463550" cy="5945723"/>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241441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9" name="Rectangle 8"/>
          <p:cNvSpPr/>
          <p:nvPr userDrawn="1"/>
        </p:nvSpPr>
        <p:spPr>
          <a:xfrm>
            <a:off x="-6350"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2" name="Slide Number Placeholder 5">
            <a:extLst>
              <a:ext uri="{FF2B5EF4-FFF2-40B4-BE49-F238E27FC236}">
                <a16:creationId xmlns:a16="http://schemas.microsoft.com/office/drawing/2014/main" id="{F1A6D450-A513-764A-8892-E14792200A09}"/>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8" name="Rectangle 7">
            <a:extLst>
              <a:ext uri="{FF2B5EF4-FFF2-40B4-BE49-F238E27FC236}">
                <a16:creationId xmlns:a16="http://schemas.microsoft.com/office/drawing/2014/main" id="{1D850700-6A7D-6B4B-AD20-D13C0848F893}"/>
              </a:ext>
            </a:extLst>
          </p:cNvPr>
          <p:cNvSpPr/>
          <p:nvPr userDrawn="1"/>
        </p:nvSpPr>
        <p:spPr>
          <a:xfrm>
            <a:off x="-6349" y="455077"/>
            <a:ext cx="463550" cy="5945723"/>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107548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6349" y="0"/>
            <a:ext cx="4593290" cy="68580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Title 12"/>
          <p:cNvSpPr>
            <a:spLocks noGrp="1"/>
          </p:cNvSpPr>
          <p:nvPr>
            <p:ph type="title"/>
          </p:nvPr>
        </p:nvSpPr>
        <p:spPr>
          <a:xfrm>
            <a:off x="612588" y="1852706"/>
            <a:ext cx="3137647" cy="3346824"/>
          </a:xfrm>
        </p:spPr>
        <p:txBody>
          <a:bodyPr/>
          <a:lstStyle>
            <a:lvl1pPr algn="ctr">
              <a:defRPr sz="3150" spc="113" baseline="0">
                <a:solidFill>
                  <a:schemeClr val="bg1"/>
                </a:solidFill>
              </a:defRPr>
            </a:lvl1pPr>
          </a:lstStyle>
          <a:p>
            <a:r>
              <a:rPr lang="en-US" dirty="0"/>
              <a:t>Click to edit Master title style</a:t>
            </a: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1" name="Content Placeholder 5"/>
          <p:cNvSpPr>
            <a:spLocks noGrp="1"/>
          </p:cNvSpPr>
          <p:nvPr>
            <p:ph sz="quarter" idx="10"/>
          </p:nvPr>
        </p:nvSpPr>
        <p:spPr>
          <a:xfrm>
            <a:off x="4872300" y="941295"/>
            <a:ext cx="3741279" cy="5109882"/>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a:off x="8689526"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9" name="Slide Number Placeholder 5">
            <a:extLst>
              <a:ext uri="{FF2B5EF4-FFF2-40B4-BE49-F238E27FC236}">
                <a16:creationId xmlns:a16="http://schemas.microsoft.com/office/drawing/2014/main" id="{AD9D96D1-9098-0F4C-B514-E1EFE5E5742F}"/>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97973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90513" indent="-255588">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F6FDF8F-9294-DD42-9E9C-4ADDEF186FBC}" type="datetime1">
              <a:rPr lang="en-US" smtClean="0">
                <a:solidFill>
                  <a:srgbClr val="1F497D"/>
                </a:solidFill>
              </a:rPr>
              <a:pPr/>
              <a:t>3/21/2022</a:t>
            </a:fld>
            <a:endParaRPr lang="en-US" dirty="0">
              <a:solidFill>
                <a:srgbClr val="1F497D"/>
              </a:solidFill>
            </a:endParaRPr>
          </a:p>
        </p:txBody>
      </p:sp>
      <p:sp>
        <p:nvSpPr>
          <p:cNvPr id="7" name="Title 6"/>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9C8D869-B4AD-D647-80E5-C7BF6FC5A9CA}"/>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00890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11742"/>
            <a:ext cx="4038600" cy="4114738"/>
          </a:xfrm>
        </p:spPr>
        <p:txBody>
          <a:bodyPr/>
          <a:lstStyle>
            <a:lvl1pPr>
              <a:defRPr sz="2100">
                <a:latin typeface="Arial"/>
                <a:cs typeface="Arial"/>
              </a:defRPr>
            </a:lvl1pPr>
            <a:lvl2pPr>
              <a:defRPr sz="1800">
                <a:latin typeface="Arial"/>
                <a:cs typeface="Arial"/>
              </a:defRPr>
            </a:lvl2pPr>
            <a:lvl3pPr>
              <a:defRPr sz="1500">
                <a:latin typeface="Arial"/>
                <a:cs typeface="Arial"/>
              </a:defRPr>
            </a:lvl3pPr>
            <a:lvl4pPr>
              <a:defRPr sz="1350">
                <a:latin typeface="Arial"/>
                <a:cs typeface="Arial"/>
              </a:defRPr>
            </a:lvl4pPr>
            <a:lvl5pPr>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11742"/>
            <a:ext cx="4038600" cy="4114738"/>
          </a:xfrm>
        </p:spPr>
        <p:txBody>
          <a:bodyPr/>
          <a:lstStyle>
            <a:lvl1pPr>
              <a:defRPr sz="2100">
                <a:latin typeface="Arial"/>
                <a:cs typeface="Arial"/>
              </a:defRPr>
            </a:lvl1pPr>
            <a:lvl2pPr>
              <a:defRPr sz="1800">
                <a:latin typeface="Arial"/>
                <a:cs typeface="Arial"/>
              </a:defRPr>
            </a:lvl2pPr>
            <a:lvl3pPr>
              <a:defRPr sz="1500">
                <a:latin typeface="Arial"/>
                <a:cs typeface="Arial"/>
              </a:defRPr>
            </a:lvl3pPr>
            <a:lvl4pPr>
              <a:defRPr sz="1350">
                <a:latin typeface="Arial"/>
                <a:cs typeface="Arial"/>
              </a:defRPr>
            </a:lvl4pPr>
            <a:lvl5pPr>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8FE88C8-0BCD-7E49-86FA-D417136169FF}" type="datetime1">
              <a:rPr lang="en-US" smtClean="0">
                <a:solidFill>
                  <a:srgbClr val="1F497D"/>
                </a:solidFill>
              </a:rPr>
              <a:pPr/>
              <a:t>3/21/2022</a:t>
            </a:fld>
            <a:endParaRPr lang="en-US" dirty="0">
              <a:solidFill>
                <a:srgbClr val="1F497D"/>
              </a:solidFill>
            </a:endParaRPr>
          </a:p>
        </p:txBody>
      </p:sp>
      <p:sp>
        <p:nvSpPr>
          <p:cNvPr id="8" name="Title 7"/>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4CF9D544-D19D-5242-A5C4-C0D77D5BE078}"/>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66650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722438"/>
            <a:ext cx="4040188" cy="639762"/>
          </a:xfrm>
        </p:spPr>
        <p:txBody>
          <a:bodyPr anchor="b"/>
          <a:lstStyle>
            <a:lvl1pPr marL="0" indent="0" algn="ctr">
              <a:buNone/>
              <a:defRPr sz="1800" b="0">
                <a:solidFill>
                  <a:schemeClr val="tx2"/>
                </a:solidFill>
                <a:latin typeface="Arial"/>
                <a:cs typeface="Aria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3" y="2438412"/>
            <a:ext cx="4040188" cy="3687763"/>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3" y="1722438"/>
            <a:ext cx="4041775" cy="639762"/>
          </a:xfrm>
        </p:spPr>
        <p:txBody>
          <a:bodyPr anchor="b"/>
          <a:lstStyle>
            <a:lvl1pPr marL="0" indent="0" algn="ctr">
              <a:buNone/>
              <a:defRPr sz="1800" b="0">
                <a:solidFill>
                  <a:schemeClr val="tx2"/>
                </a:solidFill>
                <a:latin typeface="Arial"/>
                <a:cs typeface="Aria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33" y="2438412"/>
            <a:ext cx="4041775" cy="3687763"/>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4034640-FB7B-A745-AC94-3CA9C039DAB9}" type="datetime1">
              <a:rPr lang="en-US" smtClean="0">
                <a:solidFill>
                  <a:srgbClr val="1F497D"/>
                </a:solidFill>
              </a:rPr>
              <a:pPr/>
              <a:t>3/21/2022</a:t>
            </a:fld>
            <a:endParaRPr lang="en-US" dirty="0">
              <a:solidFill>
                <a:srgbClr val="1F497D"/>
              </a:solidFill>
            </a:endParaRPr>
          </a:p>
        </p:txBody>
      </p:sp>
      <p:sp>
        <p:nvSpPr>
          <p:cNvPr id="10" name="Title 9"/>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EDD37F6A-3F12-5449-AA7C-211FCAD05732}"/>
              </a:ext>
            </a:extLst>
          </p:cNvPr>
          <p:cNvSpPr>
            <a:spLocks noGrp="1"/>
          </p:cNvSpPr>
          <p:nvPr>
            <p:ph type="sldNum" sz="quarter" idx="11"/>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10666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4246" y="1928305"/>
            <a:ext cx="8222762" cy="41981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825">
                <a:solidFill>
                  <a:schemeClr val="tx2"/>
                </a:solidFill>
                <a:latin typeface="Arial"/>
                <a:cs typeface="Arial"/>
              </a:defRPr>
            </a:lvl1pPr>
          </a:lstStyle>
          <a:p>
            <a:fld id="{4E05282C-4F37-834B-AEC1-CD0B849C1834}" type="datetime1">
              <a:rPr lang="en-US" smtClean="0">
                <a:solidFill>
                  <a:srgbClr val="1F497D"/>
                </a:solidFill>
              </a:rPr>
              <a:pPr/>
              <a:t>3/21/2022</a:t>
            </a:fld>
            <a:endParaRPr lang="en-US" dirty="0">
              <a:solidFill>
                <a:srgbClr val="1F497D"/>
              </a:solidFill>
            </a:endParaRPr>
          </a:p>
        </p:txBody>
      </p:sp>
      <p:pic>
        <p:nvPicPr>
          <p:cNvPr id="7" name="Picture 6" descr="NTDC-Horizontal-Gradient-Light.png"/>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457200" y="452438"/>
            <a:ext cx="8232554" cy="1280160"/>
          </a:xfrm>
          <a:prstGeom prst="rect">
            <a:avLst/>
          </a:prstGeom>
        </p:spPr>
      </p:pic>
      <p:sp>
        <p:nvSpPr>
          <p:cNvPr id="2" name="Title Placeholder 1"/>
          <p:cNvSpPr>
            <a:spLocks noGrp="1"/>
          </p:cNvSpPr>
          <p:nvPr>
            <p:ph type="title"/>
          </p:nvPr>
        </p:nvSpPr>
        <p:spPr>
          <a:xfrm>
            <a:off x="457200" y="550532"/>
            <a:ext cx="8229600" cy="1054394"/>
          </a:xfrm>
          <a:prstGeom prst="rect">
            <a:avLst/>
          </a:prstGeom>
        </p:spPr>
        <p:txBody>
          <a:bodyPr vert="horz" lIns="91440" tIns="45720" rIns="91440" bIns="45720" rtlCol="0" anchor="ctr">
            <a:noAutofit/>
          </a:bodyPr>
          <a:lstStyle/>
          <a:p>
            <a:r>
              <a:rPr lang="en-US" dirty="0"/>
              <a:t>Click to edit Master title style</a:t>
            </a:r>
          </a:p>
        </p:txBody>
      </p:sp>
      <p:sp>
        <p:nvSpPr>
          <p:cNvPr id="15" name="Rectangle 14"/>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6" name="Slide Number Placeholder 5"/>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pic>
        <p:nvPicPr>
          <p:cNvPr id="17" name="Picture 16" descr="NTDC-Logo-Mark.png"/>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2" name="Rectangle 11">
            <a:extLst>
              <a:ext uri="{FF2B5EF4-FFF2-40B4-BE49-F238E27FC236}">
                <a16:creationId xmlns:a16="http://schemas.microsoft.com/office/drawing/2014/main" id="{C4716726-056F-EA46-A53B-CE58D89DA42F}"/>
              </a:ext>
            </a:extLst>
          </p:cNvPr>
          <p:cNvSpPr/>
          <p:nvPr userDrawn="1"/>
        </p:nvSpPr>
        <p:spPr>
          <a:xfrm>
            <a:off x="-6349" y="455077"/>
            <a:ext cx="463550" cy="1273831"/>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Rectangle 12">
            <a:extLst>
              <a:ext uri="{FF2B5EF4-FFF2-40B4-BE49-F238E27FC236}">
                <a16:creationId xmlns:a16="http://schemas.microsoft.com/office/drawing/2014/main" id="{3E5857CC-167B-F14F-A176-B22B8247C811}"/>
              </a:ext>
            </a:extLst>
          </p:cNvPr>
          <p:cNvSpPr/>
          <p:nvPr userDrawn="1"/>
        </p:nvSpPr>
        <p:spPr>
          <a:xfrm>
            <a:off x="-6350"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816432740"/>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7" r:id="rId3"/>
    <p:sldLayoutId id="2147483673" r:id="rId4"/>
    <p:sldLayoutId id="2147483678" r:id="rId5"/>
    <p:sldLayoutId id="2147483674" r:id="rId6"/>
    <p:sldLayoutId id="2147483662" r:id="rId7"/>
    <p:sldLayoutId id="2147483664" r:id="rId8"/>
    <p:sldLayoutId id="2147483665" r:id="rId9"/>
    <p:sldLayoutId id="2147483666" r:id="rId10"/>
    <p:sldLayoutId id="2147483675" r:id="rId11"/>
    <p:sldLayoutId id="2147483667" r:id="rId12"/>
    <p:sldLayoutId id="2147483676" r:id="rId13"/>
    <p:sldLayoutId id="2147483679" r:id="rId14"/>
    <p:sldLayoutId id="2147483668" r:id="rId15"/>
    <p:sldLayoutId id="2147483669" r:id="rId16"/>
    <p:sldLayoutId id="2147483670" r:id="rId17"/>
    <p:sldLayoutId id="2147483671" r:id="rId18"/>
  </p:sldLayoutIdLst>
  <p:hf hdr="0" ftr="0" dt="0"/>
  <p:txStyles>
    <p:titleStyle>
      <a:lvl1pPr algn="ctr" defTabSz="685766" rtl="0" eaLnBrk="1" latinLnBrk="0" hangingPunct="1">
        <a:spcBef>
          <a:spcPct val="0"/>
        </a:spcBef>
        <a:buNone/>
        <a:defRPr sz="2000" kern="1200" cap="all" spc="150" baseline="0">
          <a:ln>
            <a:noFill/>
          </a:ln>
          <a:solidFill>
            <a:schemeClr val="bg1"/>
          </a:solidFill>
          <a:effectLst/>
          <a:latin typeface="Arial Rounded MT Bold"/>
          <a:ea typeface="+mj-ea"/>
          <a:cs typeface="Arial Rounded MT Bold"/>
        </a:defRPr>
      </a:lvl1pPr>
    </p:titleStyle>
    <p:bodyStyle>
      <a:lvl1pPr marL="205730" indent="-171442"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5472" userDrawn="1">
          <p15:clr>
            <a:srgbClr val="F26B43"/>
          </p15:clr>
        </p15:guide>
        <p15:guide id="4" pos="2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0B4B3252-A8D1-C44C-8B69-D9069FF0E9F7}"/>
              </a:ext>
            </a:extLst>
          </p:cNvPr>
          <p:cNvSpPr txBox="1">
            <a:spLocks noGrp="1"/>
          </p:cNvSpPr>
          <p:nvPr>
            <p:ph type="title" idx="4294967295"/>
          </p:nvPr>
        </p:nvSpPr>
        <p:spPr>
          <a:xfrm>
            <a:off x="1299916" y="2878052"/>
            <a:ext cx="7637895"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chemeClr val="bg1"/>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3150" b="0" i="0" u="none" strike="noStrike" kern="1200" cap="none" spc="113" normalizeH="0" baseline="0" noProof="0" dirty="0">
                <a:ln>
                  <a:noFill/>
                </a:ln>
                <a:solidFill>
                  <a:schemeClr val="bg1"/>
                </a:solidFill>
                <a:effectLst/>
                <a:uLnTx/>
                <a:uFillTx/>
                <a:latin typeface="Arial Rounded MT Bold"/>
                <a:ea typeface="+mj-ea"/>
                <a:cs typeface="Arial Rounded MT Bold"/>
              </a:rPr>
              <a:t>SEPARATION, GRIEF, AND LOSS</a:t>
            </a:r>
          </a:p>
        </p:txBody>
      </p:sp>
      <p:sp>
        <p:nvSpPr>
          <p:cNvPr id="6" name="Subtitle 1">
            <a:extLst>
              <a:ext uri="{FF2B5EF4-FFF2-40B4-BE49-F238E27FC236}">
                <a16:creationId xmlns:a16="http://schemas.microsoft.com/office/drawing/2014/main" id="{D4E02790-7A03-C045-B7EA-FE7C43CE2CDA}"/>
              </a:ext>
            </a:extLst>
          </p:cNvPr>
          <p:cNvSpPr txBox="1">
            <a:spLocks/>
          </p:cNvSpPr>
          <p:nvPr/>
        </p:nvSpPr>
        <p:spPr>
          <a:xfrm>
            <a:off x="1421411" y="4214269"/>
            <a:ext cx="4143828" cy="598460"/>
          </a:xfrm>
          <a:prstGeom prst="rect">
            <a:avLst/>
          </a:prstGeom>
        </p:spPr>
        <p:txBody>
          <a:bodyPr vert="horz" lIns="0" tIns="0" rIns="0" bIns="0" rtlCol="0" anchor="t" anchorCtr="0">
            <a:normAutofit/>
          </a:bodyPr>
          <a:lstStyle>
            <a:lvl1pPr marL="0" indent="0" algn="l" defTabSz="685766" rtl="0" eaLnBrk="1" latinLnBrk="0" hangingPunct="1">
              <a:spcBef>
                <a:spcPts val="0"/>
              </a:spcBef>
              <a:buClr>
                <a:schemeClr val="accent1"/>
              </a:buClr>
              <a:buFont typeface="Wingdings 2" pitchFamily="18" charset="2"/>
              <a:buNone/>
              <a:defRPr sz="1425" kern="1200" spc="0" baseline="0">
                <a:solidFill>
                  <a:srgbClr val="C13521"/>
                </a:solidFill>
                <a:latin typeface="Arial"/>
                <a:ea typeface="+mn-ea"/>
                <a:cs typeface="Arial"/>
              </a:defRPr>
            </a:lvl1pPr>
            <a:lvl2pPr marL="342884" indent="0" algn="ctr" defTabSz="685766" rtl="0" eaLnBrk="1" latinLnBrk="0" hangingPunct="1">
              <a:spcBef>
                <a:spcPct val="20000"/>
              </a:spcBef>
              <a:buClr>
                <a:schemeClr val="accent2"/>
              </a:buClr>
              <a:buFont typeface="Wingdings" pitchFamily="2" charset="2"/>
              <a:buNone/>
              <a:defRPr sz="1350" kern="1200" spc="0" baseline="0">
                <a:solidFill>
                  <a:schemeClr val="tx1">
                    <a:tint val="75000"/>
                  </a:schemeClr>
                </a:solidFill>
                <a:latin typeface="Arial"/>
                <a:ea typeface="+mn-ea"/>
                <a:cs typeface="Arial"/>
              </a:defRPr>
            </a:lvl2pPr>
            <a:lvl3pPr marL="685766" indent="0" algn="ctr" defTabSz="685766" rtl="0" eaLnBrk="1" latinLnBrk="0" hangingPunct="1">
              <a:spcBef>
                <a:spcPct val="20000"/>
              </a:spcBef>
              <a:buClr>
                <a:schemeClr val="accent3"/>
              </a:buClr>
              <a:buFont typeface="Wingdings" pitchFamily="2" charset="2"/>
              <a:buNone/>
              <a:defRPr sz="1200" kern="1200" spc="0" baseline="0">
                <a:solidFill>
                  <a:schemeClr val="tx1">
                    <a:tint val="75000"/>
                  </a:schemeClr>
                </a:solidFill>
                <a:latin typeface="Arial"/>
                <a:ea typeface="+mn-ea"/>
                <a:cs typeface="Arial"/>
              </a:defRPr>
            </a:lvl3pPr>
            <a:lvl4pPr marL="1028649" indent="0" algn="ctr" defTabSz="685766" rtl="0" eaLnBrk="1" latinLnBrk="0" hangingPunct="1">
              <a:spcBef>
                <a:spcPct val="20000"/>
              </a:spcBef>
              <a:buClr>
                <a:schemeClr val="accent4"/>
              </a:buClr>
              <a:buFont typeface="Wingdings" pitchFamily="2" charset="2"/>
              <a:buNone/>
              <a:defRPr sz="1050" kern="1200" baseline="0">
                <a:solidFill>
                  <a:schemeClr val="tx1">
                    <a:tint val="75000"/>
                  </a:schemeClr>
                </a:solidFill>
                <a:latin typeface="Arial"/>
                <a:ea typeface="+mn-ea"/>
                <a:cs typeface="Arial"/>
              </a:defRPr>
            </a:lvl4pPr>
            <a:lvl5pPr marL="1371532" indent="0" algn="ctr" defTabSz="685766" rtl="0" eaLnBrk="1" latinLnBrk="0" hangingPunct="1">
              <a:spcBef>
                <a:spcPct val="20000"/>
              </a:spcBef>
              <a:buClr>
                <a:schemeClr val="accent6"/>
              </a:buClr>
              <a:buFont typeface="Wingdings" pitchFamily="2" charset="2"/>
              <a:buNone/>
              <a:defRPr sz="975" kern="1200" spc="0" baseline="0">
                <a:solidFill>
                  <a:schemeClr val="tx1">
                    <a:tint val="75000"/>
                  </a:schemeClr>
                </a:solidFill>
                <a:latin typeface="Arial"/>
                <a:ea typeface="+mn-ea"/>
                <a:cs typeface="Arial"/>
              </a:defRPr>
            </a:lvl5pPr>
            <a:lvl6pPr marL="1714415" indent="0" algn="ctr" defTabSz="685766" rtl="0" eaLnBrk="1" latinLnBrk="0" hangingPunct="1">
              <a:spcBef>
                <a:spcPct val="20000"/>
              </a:spcBef>
              <a:buClr>
                <a:schemeClr val="accent1"/>
              </a:buClr>
              <a:buFont typeface="Wingdings" pitchFamily="2" charset="2"/>
              <a:buNone/>
              <a:defRPr sz="900" kern="1200">
                <a:solidFill>
                  <a:schemeClr val="tx1">
                    <a:tint val="75000"/>
                  </a:schemeClr>
                </a:solidFill>
                <a:latin typeface="+mn-lt"/>
                <a:ea typeface="+mn-ea"/>
                <a:cs typeface="+mn-cs"/>
              </a:defRPr>
            </a:lvl6pPr>
            <a:lvl7pPr marL="2057297" indent="0" algn="ctr" defTabSz="685766" rtl="0" eaLnBrk="1" latinLnBrk="0" hangingPunct="1">
              <a:spcBef>
                <a:spcPct val="20000"/>
              </a:spcBef>
              <a:buClr>
                <a:schemeClr val="accent2"/>
              </a:buClr>
              <a:buFont typeface="Wingdings" pitchFamily="2" charset="2"/>
              <a:buNone/>
              <a:defRPr sz="900" kern="1200">
                <a:solidFill>
                  <a:schemeClr val="tx1">
                    <a:tint val="75000"/>
                  </a:schemeClr>
                </a:solidFill>
                <a:latin typeface="+mn-lt"/>
                <a:ea typeface="+mn-ea"/>
                <a:cs typeface="+mn-cs"/>
              </a:defRPr>
            </a:lvl7pPr>
            <a:lvl8pPr marL="2400180" indent="0" algn="ctr" defTabSz="685766" rtl="0" eaLnBrk="1" latinLnBrk="0" hangingPunct="1">
              <a:spcBef>
                <a:spcPct val="20000"/>
              </a:spcBef>
              <a:buClr>
                <a:schemeClr val="accent3"/>
              </a:buClr>
              <a:buFont typeface="Wingdings" pitchFamily="2" charset="2"/>
              <a:buNone/>
              <a:defRPr sz="900" kern="1200">
                <a:solidFill>
                  <a:schemeClr val="tx1">
                    <a:tint val="75000"/>
                  </a:schemeClr>
                </a:solidFill>
                <a:latin typeface="+mn-lt"/>
                <a:ea typeface="+mn-ea"/>
                <a:cs typeface="+mn-cs"/>
              </a:defRPr>
            </a:lvl8pPr>
            <a:lvl9pPr marL="2743064" indent="0" algn="ctr" defTabSz="685766" rtl="0" eaLnBrk="1" latinLnBrk="0" hangingPunct="1">
              <a:spcBef>
                <a:spcPct val="20000"/>
              </a:spcBef>
              <a:buClr>
                <a:schemeClr val="accent5"/>
              </a:buClr>
              <a:buFont typeface="Wingdings" pitchFamily="2" charset="2"/>
              <a:buNone/>
              <a:defRPr sz="900" kern="1200">
                <a:solidFill>
                  <a:schemeClr val="tx1">
                    <a:tint val="75000"/>
                  </a:schemeClr>
                </a:solidFill>
                <a:latin typeface="+mn-lt"/>
                <a:ea typeface="+mn-ea"/>
                <a:cs typeface="+mn-cs"/>
              </a:defRPr>
            </a:lvl9pPr>
          </a:lstStyle>
          <a:p>
            <a:r>
              <a:rPr lang="en-US" dirty="0">
                <a:solidFill>
                  <a:schemeClr val="bg1"/>
                </a:solidFill>
              </a:rPr>
              <a:t>FACILITATOR CLASSROOM GUIDE </a:t>
            </a:r>
            <a:br>
              <a:rPr lang="en-US" dirty="0">
                <a:solidFill>
                  <a:schemeClr val="bg1"/>
                </a:solidFill>
              </a:rPr>
            </a:br>
            <a:r>
              <a:rPr lang="en-US" dirty="0">
                <a:solidFill>
                  <a:schemeClr val="bg1"/>
                </a:solidFill>
              </a:rPr>
              <a:t>Modified January 2022</a:t>
            </a:r>
          </a:p>
        </p:txBody>
      </p:sp>
      <p:sp>
        <p:nvSpPr>
          <p:cNvPr id="4" name="Slide Number Placeholder 3">
            <a:extLst>
              <a:ext uri="{FF2B5EF4-FFF2-40B4-BE49-F238E27FC236}">
                <a16:creationId xmlns:a16="http://schemas.microsoft.com/office/drawing/2014/main" id="{39D6589E-F2E3-9A4C-9CB7-8EF53D6144CC}"/>
              </a:ext>
            </a:extLst>
          </p:cNvPr>
          <p:cNvSpPr>
            <a:spLocks noGrp="1"/>
          </p:cNvSpPr>
          <p:nvPr>
            <p:ph type="sldNum" sz="quarter" idx="4"/>
          </p:nvPr>
        </p:nvSpPr>
        <p:spPr/>
        <p:txBody>
          <a:bodyPr/>
          <a:lstStyle/>
          <a:p>
            <a:fld id="{773137DE-5778-4973-8EC8-21DEEF19827C}" type="slidenum">
              <a:rPr lang="en-US" sz="800" dirty="0" smtClean="0">
                <a:solidFill>
                  <a:schemeClr val="tx1"/>
                </a:solidFill>
              </a:rPr>
              <a:pPr/>
              <a:t>1</a:t>
            </a:fld>
            <a:endParaRPr lang="en-US" sz="800" dirty="0">
              <a:solidFill>
                <a:schemeClr val="tx1"/>
              </a:solidFill>
            </a:endParaRPr>
          </a:p>
        </p:txBody>
      </p:sp>
    </p:spTree>
    <p:extLst>
      <p:ext uri="{BB962C8B-B14F-4D97-AF65-F5344CB8AC3E}">
        <p14:creationId xmlns:p14="http://schemas.microsoft.com/office/powerpoint/2010/main" val="302813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342FE-D856-0C4C-B37F-80BFCCD5AC44}"/>
              </a:ext>
            </a:extLst>
          </p:cNvPr>
          <p:cNvSpPr>
            <a:spLocks noGrp="1"/>
          </p:cNvSpPr>
          <p:nvPr>
            <p:ph type="title"/>
          </p:nvPr>
        </p:nvSpPr>
        <p:spPr/>
        <p:txBody>
          <a:bodyPr/>
          <a:lstStyle/>
          <a:p>
            <a:r>
              <a:rPr lang="en-US" dirty="0"/>
              <a:t>Characteristics of successful foster and adoptive parents</a:t>
            </a:r>
          </a:p>
        </p:txBody>
      </p:sp>
      <p:pic>
        <p:nvPicPr>
          <p:cNvPr id="4" name="Picture 3" descr="Cartoon of a mason building a wall. The bricks have the following text representing characteristics of successful foster and adoptive parents - &#10;Having a sense of humor&#10;Empathy and compassion&#10;Self-Awareness/Self-Reflection&#10;Resilient and Patient&#10;Trustworthiness&#10;Emotionally Supportive Nurturing&#10;Attunement&#10;Tolerance for Rejection&#10;Committed&#10;Appreciation for Diversity Other World Views&#10;Realistic&#10;Relationally Oriented&#10;Adaptability/Flexibility&#10;Belief in Self-Efficacy">
            <a:extLst>
              <a:ext uri="{FF2B5EF4-FFF2-40B4-BE49-F238E27FC236}">
                <a16:creationId xmlns:a16="http://schemas.microsoft.com/office/drawing/2014/main" id="{DE9F8775-A421-4BEA-810B-22475D6CE4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789" y="2302213"/>
            <a:ext cx="6277616" cy="3526614"/>
          </a:xfrm>
          <a:prstGeom prst="rect">
            <a:avLst/>
          </a:prstGeom>
        </p:spPr>
      </p:pic>
      <p:sp>
        <p:nvSpPr>
          <p:cNvPr id="9" name="Slide Number Placeholder 1">
            <a:extLst>
              <a:ext uri="{FF2B5EF4-FFF2-40B4-BE49-F238E27FC236}">
                <a16:creationId xmlns:a16="http://schemas.microsoft.com/office/drawing/2014/main" id="{5B45886A-66A4-DA43-9D6F-8E8AD595D018}"/>
              </a:ext>
            </a:extLst>
          </p:cNvPr>
          <p:cNvSpPr txBox="1">
            <a:spLocks/>
          </p:cNvSpPr>
          <p:nvPr/>
        </p:nvSpPr>
        <p:spPr>
          <a:xfrm>
            <a:off x="8752301" y="6472555"/>
            <a:ext cx="321810" cy="2456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3137DE-5778-4973-8EC8-21DEEF19827C}" type="slidenum">
              <a:rPr lang="en-US" sz="830" smtClean="0">
                <a:solidFill>
                  <a:schemeClr val="bg1"/>
                </a:solidFill>
              </a:rPr>
              <a:pPr/>
              <a:t>10</a:t>
            </a:fld>
            <a:endParaRPr lang="en-US" sz="830" dirty="0">
              <a:solidFill>
                <a:schemeClr val="bg1"/>
              </a:solidFill>
            </a:endParaRPr>
          </a:p>
        </p:txBody>
      </p:sp>
    </p:spTree>
    <p:extLst>
      <p:ext uri="{BB962C8B-B14F-4D97-AF65-F5344CB8AC3E}">
        <p14:creationId xmlns:p14="http://schemas.microsoft.com/office/powerpoint/2010/main" val="3487353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ADFDE6-D4D9-438F-BC2B-8667FB297CF2}"/>
              </a:ext>
            </a:extLst>
          </p:cNvPr>
          <p:cNvSpPr>
            <a:spLocks noGrp="1"/>
          </p:cNvSpPr>
          <p:nvPr>
            <p:ph type="title"/>
          </p:nvPr>
        </p:nvSpPr>
        <p:spPr>
          <a:xfrm>
            <a:off x="447474" y="457201"/>
            <a:ext cx="6049580" cy="1274322"/>
          </a:xfrm>
        </p:spPr>
        <p:txBody>
          <a:bodyPr/>
          <a:lstStyle/>
          <a:p>
            <a:r>
              <a:rPr lang="en-US" dirty="0"/>
              <a:t>Characteristics for Separation, Grief and Loss </a:t>
            </a:r>
          </a:p>
        </p:txBody>
      </p:sp>
      <p:pic>
        <p:nvPicPr>
          <p:cNvPr id="4" name="Picture 3">
            <a:extLst>
              <a:ext uri="{FF2B5EF4-FFF2-40B4-BE49-F238E27FC236}">
                <a16:creationId xmlns:a16="http://schemas.microsoft.com/office/drawing/2014/main" id="{1797E7BB-9389-43A5-92D3-71FF0C8B957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0505" y="489904"/>
            <a:ext cx="1646021" cy="1241619"/>
          </a:xfrm>
          <a:prstGeom prst="rect">
            <a:avLst/>
          </a:prstGeom>
        </p:spPr>
      </p:pic>
      <p:sp>
        <p:nvSpPr>
          <p:cNvPr id="5" name="TextBox 4">
            <a:extLst>
              <a:ext uri="{FF2B5EF4-FFF2-40B4-BE49-F238E27FC236}">
                <a16:creationId xmlns:a16="http://schemas.microsoft.com/office/drawing/2014/main" id="{3640CE62-66D0-444B-A283-97F5DB45C9D5}"/>
              </a:ext>
            </a:extLst>
          </p:cNvPr>
          <p:cNvSpPr txBox="1"/>
          <p:nvPr/>
        </p:nvSpPr>
        <p:spPr>
          <a:xfrm>
            <a:off x="327256" y="1966891"/>
            <a:ext cx="8417295" cy="5076454"/>
          </a:xfrm>
          <a:prstGeom prst="rect">
            <a:avLst/>
          </a:prstGeom>
          <a:noFill/>
        </p:spPr>
        <p:txBody>
          <a:bodyPr wrap="square" rtlCol="0">
            <a:spAutoFit/>
          </a:bodyPr>
          <a:lstStyle/>
          <a:p>
            <a:r>
              <a:rPr lang="en-US" b="1" u="sng" dirty="0">
                <a:latin typeface="Arial" panose="020B0604020202020204" pitchFamily="34" charset="0"/>
                <a:cs typeface="Arial" panose="020B0604020202020204" pitchFamily="34" charset="0"/>
              </a:rPr>
              <a:t>Self-awareness/Self-reflection:</a:t>
            </a:r>
          </a:p>
          <a:p>
            <a:pPr marL="285750" marR="0" lvl="0" indent="-285750">
              <a:lnSpc>
                <a:spcPct val="107000"/>
              </a:lnSpc>
              <a:spcBef>
                <a:spcPts val="0"/>
              </a:spcBef>
              <a:spcAft>
                <a:spcPts val="0"/>
              </a:spcAft>
              <a:buFont typeface="Arial" panose="020B0604020202020204" pitchFamily="34" charset="0"/>
              <a:buChar char="•"/>
            </a:pPr>
            <a:r>
              <a:rPr lang="en-US" sz="1700" dirty="0">
                <a:effectLst/>
                <a:latin typeface="Arial" panose="020B0604020202020204" pitchFamily="34" charset="0"/>
                <a:ea typeface="Calibri" panose="020F0502020204030204" pitchFamily="34" charset="0"/>
                <a:cs typeface="Times New Roman" panose="02020603050405020304" pitchFamily="18" charset="0"/>
              </a:rPr>
              <a:t>Parents can identify why they have responded to a child in a certain way.</a:t>
            </a:r>
            <a:r>
              <a:rPr lang="en-US" sz="1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285750" marR="0" lvl="0" indent="-285750">
              <a:lnSpc>
                <a:spcPct val="107000"/>
              </a:lnSpc>
              <a:spcBef>
                <a:spcPts val="0"/>
              </a:spcBef>
              <a:spcAft>
                <a:spcPts val="0"/>
              </a:spcAft>
              <a:buFont typeface="Arial" panose="020B0604020202020204" pitchFamily="34" charset="0"/>
              <a:buChar char="•"/>
            </a:pPr>
            <a:r>
              <a:rPr lang="en-US"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Parents can identify what was good, bad, and different about the way they were raised, while adjusting their own parenting to meet a child’s needs.</a:t>
            </a:r>
          </a:p>
          <a:p>
            <a:pPr marL="285750" marR="0" lvl="0" indent="-285750">
              <a:lnSpc>
                <a:spcPct val="107000"/>
              </a:lnSpc>
              <a:spcBef>
                <a:spcPts val="0"/>
              </a:spcBef>
              <a:spcAft>
                <a:spcPts val="0"/>
              </a:spcAft>
              <a:buFont typeface="Arial" panose="020B0604020202020204" pitchFamily="34" charset="0"/>
              <a:buChar char="•"/>
            </a:pPr>
            <a:r>
              <a:rPr lang="en-US" sz="1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Parents can identify and forgive themselves for having negative feelings towards a child, moving from disappointment to acceptance.</a:t>
            </a:r>
          </a:p>
          <a:p>
            <a:pPr marL="285750" marR="0" lvl="0" indent="-285750">
              <a:lnSpc>
                <a:spcPct val="107000"/>
              </a:lnSpc>
              <a:spcBef>
                <a:spcPts val="0"/>
              </a:spcBef>
              <a:spcAft>
                <a:spcPts val="0"/>
              </a:spcAft>
              <a:buFont typeface="Arial" panose="020B0604020202020204" pitchFamily="34" charset="0"/>
              <a:buChar char="•"/>
            </a:pPr>
            <a:r>
              <a:rPr lang="en-US" sz="1700" dirty="0">
                <a:solidFill>
                  <a:srgbClr val="000000"/>
                </a:solidFill>
                <a:effectLst/>
                <a:latin typeface="Arial" panose="020B0604020202020204" pitchFamily="34" charset="0"/>
                <a:ea typeface="Times New Roman" panose="02020603050405020304" pitchFamily="18" charset="0"/>
              </a:rPr>
              <a:t>Parents are aware of their own history of experiencing loss and being hurt and can identify how this history can negatively impact their parenting if they are not careful.</a:t>
            </a:r>
          </a:p>
          <a:p>
            <a:pPr marR="0" lvl="0">
              <a:lnSpc>
                <a:spcPct val="107000"/>
              </a:lnSpc>
              <a:spcBef>
                <a:spcPts val="0"/>
              </a:spcBef>
              <a:spcAft>
                <a:spcPts val="0"/>
              </a:spcAft>
            </a:pPr>
            <a:r>
              <a:rPr lang="en-US" b="1" u="sng" dirty="0">
                <a:latin typeface="Arial" panose="020B0604020202020204" pitchFamily="34" charset="0"/>
                <a:cs typeface="Arial" panose="020B0604020202020204" pitchFamily="34" charset="0"/>
              </a:rPr>
              <a:t>Empathy and Compassion</a:t>
            </a:r>
            <a:r>
              <a:rPr lang="en-US" b="1" u="sng" dirty="0">
                <a:solidFill>
                  <a:srgbClr val="000000"/>
                </a:solidFill>
                <a:latin typeface="Arial" panose="020B0604020202020204" pitchFamily="34" charset="0"/>
                <a:cs typeface="Arial" panose="020B0604020202020204" pitchFamily="34" charset="0"/>
              </a:rPr>
              <a:t>:</a:t>
            </a:r>
          </a:p>
          <a:p>
            <a:pPr marL="285750" marR="0" lvl="0" indent="-285750">
              <a:lnSpc>
                <a:spcPct val="107000"/>
              </a:lnSpc>
              <a:spcBef>
                <a:spcPts val="0"/>
              </a:spcBef>
              <a:spcAft>
                <a:spcPts val="0"/>
              </a:spcAft>
              <a:buFont typeface="Arial" panose="020B0604020202020204" pitchFamily="34" charset="0"/>
              <a:buChar char="•"/>
            </a:pPr>
            <a:r>
              <a:rPr lang="en-US" sz="1700" dirty="0">
                <a:effectLst/>
                <a:ea typeface="Calibri" panose="020F0502020204030204" pitchFamily="34" charset="0"/>
                <a:cs typeface="Times New Roman" panose="02020603050405020304" pitchFamily="18" charset="0"/>
              </a:rPr>
              <a:t>Parents can perceive/feel others’ emotions, particularly others disappointment or sadness.</a:t>
            </a:r>
            <a:endParaRPr lang="en-US" sz="1700" dirty="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700" dirty="0">
                <a:effectLst/>
                <a:ea typeface="Calibri" panose="020F0502020204030204" pitchFamily="34" charset="0"/>
                <a:cs typeface="Times New Roman" panose="02020603050405020304" pitchFamily="18" charset="0"/>
              </a:rPr>
              <a:t>Parents can look past the current behavior and find the core distress related to the child’s response. </a:t>
            </a:r>
          </a:p>
          <a:p>
            <a:pPr marL="285750" marR="0" lvl="0" indent="-285750">
              <a:lnSpc>
                <a:spcPct val="107000"/>
              </a:lnSpc>
              <a:spcBef>
                <a:spcPts val="0"/>
              </a:spcBef>
              <a:spcAft>
                <a:spcPts val="800"/>
              </a:spcAft>
              <a:buFont typeface="Arial" panose="020B0604020202020204" pitchFamily="34" charset="0"/>
              <a:buChar char="•"/>
            </a:pPr>
            <a:r>
              <a:rPr lang="en-US" sz="1700" dirty="0">
                <a:solidFill>
                  <a:srgbClr val="000000"/>
                </a:solidFill>
                <a:effectLst/>
                <a:ea typeface="Times New Roman" panose="02020603050405020304" pitchFamily="18" charset="0"/>
                <a:cs typeface="Times New Roman" panose="02020603050405020304" pitchFamily="18" charset="0"/>
              </a:rPr>
              <a:t>Parents know they cannot shield the child from pain but must allow the child to experience and express pain and grief.  </a:t>
            </a:r>
            <a:endParaRPr lang="en-US" sz="17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7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A1937A1-8334-4A2D-A512-FAAE1B266E44}"/>
              </a:ext>
            </a:extLst>
          </p:cNvPr>
          <p:cNvSpPr>
            <a:spLocks noGrp="1"/>
          </p:cNvSpPr>
          <p:nvPr>
            <p:ph type="sldNum" sz="quarter" idx="12"/>
          </p:nvPr>
        </p:nvSpPr>
        <p:spPr/>
        <p:txBody>
          <a:bodyPr/>
          <a:lstStyle/>
          <a:p>
            <a:fld id="{773137DE-5778-4973-8EC8-21DEEF19827C}" type="slidenum">
              <a:rPr lang="en-US" smtClean="0"/>
              <a:pPr/>
              <a:t>11</a:t>
            </a:fld>
            <a:endParaRPr lang="en-US" dirty="0"/>
          </a:p>
        </p:txBody>
      </p:sp>
    </p:spTree>
    <p:extLst>
      <p:ext uri="{BB962C8B-B14F-4D97-AF65-F5344CB8AC3E}">
        <p14:creationId xmlns:p14="http://schemas.microsoft.com/office/powerpoint/2010/main" val="2727717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ADFDE6-D4D9-438F-BC2B-8667FB297CF2}"/>
              </a:ext>
            </a:extLst>
          </p:cNvPr>
          <p:cNvSpPr>
            <a:spLocks noGrp="1"/>
          </p:cNvSpPr>
          <p:nvPr>
            <p:ph type="title"/>
          </p:nvPr>
        </p:nvSpPr>
        <p:spPr/>
        <p:txBody>
          <a:bodyPr/>
          <a:lstStyle/>
          <a:p>
            <a:pPr algn="l"/>
            <a:r>
              <a:rPr lang="en-US" dirty="0"/>
              <a:t>Characteristics for Separation, </a:t>
            </a:r>
            <a:br>
              <a:rPr lang="en-US" dirty="0"/>
            </a:br>
            <a:r>
              <a:rPr lang="en-US" dirty="0"/>
              <a:t>                Grief and Loss </a:t>
            </a:r>
          </a:p>
        </p:txBody>
      </p:sp>
      <p:pic>
        <p:nvPicPr>
          <p:cNvPr id="6" name="Picture 5">
            <a:extLst>
              <a:ext uri="{FF2B5EF4-FFF2-40B4-BE49-F238E27FC236}">
                <a16:creationId xmlns:a16="http://schemas.microsoft.com/office/drawing/2014/main" id="{D7A0C183-C9EF-4CE9-87E8-8033ADA2396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0505" y="489904"/>
            <a:ext cx="1646021" cy="1241619"/>
          </a:xfrm>
          <a:prstGeom prst="rect">
            <a:avLst/>
          </a:prstGeom>
        </p:spPr>
      </p:pic>
      <p:sp>
        <p:nvSpPr>
          <p:cNvPr id="8" name="TextBox 7">
            <a:extLst>
              <a:ext uri="{FF2B5EF4-FFF2-40B4-BE49-F238E27FC236}">
                <a16:creationId xmlns:a16="http://schemas.microsoft.com/office/drawing/2014/main" id="{5DF4CDDB-9EF8-4FA9-8619-FBC3C7F188BA}"/>
              </a:ext>
            </a:extLst>
          </p:cNvPr>
          <p:cNvSpPr txBox="1"/>
          <p:nvPr/>
        </p:nvSpPr>
        <p:spPr>
          <a:xfrm>
            <a:off x="304800" y="2021305"/>
            <a:ext cx="8391726" cy="2896434"/>
          </a:xfrm>
          <a:prstGeom prst="rect">
            <a:avLst/>
          </a:prstGeom>
          <a:noFill/>
        </p:spPr>
        <p:txBody>
          <a:bodyPr wrap="square">
            <a:spAutoFit/>
          </a:bodyPr>
          <a:lstStyle/>
          <a:p>
            <a:endParaRPr lang="en-US" sz="2000" b="1" u="sng" dirty="0"/>
          </a:p>
          <a:p>
            <a:r>
              <a:rPr lang="en-US" sz="2000" b="1" u="sng" dirty="0"/>
              <a:t>Emotionally Supportive/Nurturing:</a:t>
            </a: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Parents can create an emotionally supportive environment that gives the child a safe space to verbalize and process their emotions, including the positive ones.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Parents know that the child needs a supportive space to share, and a calming guide who will listen and empathize which can include listening more than speaking so that the child finds a solution for </a:t>
            </a:r>
            <a:r>
              <a:rPr lang="en-US" dirty="0">
                <a:latin typeface="Arial" panose="020B0604020202020204" pitchFamily="34" charset="0"/>
                <a:ea typeface="Calibri" panose="020F0502020204030204" pitchFamily="34" charset="0"/>
                <a:cs typeface="Times New Roman" panose="02020603050405020304" pitchFamily="18" charset="0"/>
              </a:rPr>
              <a:t>their</a:t>
            </a:r>
            <a:r>
              <a:rPr lang="en-US" sz="1800" dirty="0">
                <a:effectLst/>
                <a:latin typeface="Arial" panose="020B0604020202020204" pitchFamily="34" charset="0"/>
                <a:ea typeface="Calibri" panose="020F0502020204030204" pitchFamily="34" charset="0"/>
                <a:cs typeface="Times New Roman" panose="02020603050405020304" pitchFamily="18" charset="0"/>
              </a:rPr>
              <a:t> problem.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b="1" u="sng" dirty="0"/>
          </a:p>
        </p:txBody>
      </p:sp>
      <p:sp>
        <p:nvSpPr>
          <p:cNvPr id="2" name="Slide Number Placeholder 1">
            <a:extLst>
              <a:ext uri="{FF2B5EF4-FFF2-40B4-BE49-F238E27FC236}">
                <a16:creationId xmlns:a16="http://schemas.microsoft.com/office/drawing/2014/main" id="{9A1937A1-8334-4A2D-A512-FAAE1B266E44}"/>
              </a:ext>
            </a:extLst>
          </p:cNvPr>
          <p:cNvSpPr>
            <a:spLocks noGrp="1"/>
          </p:cNvSpPr>
          <p:nvPr>
            <p:ph type="sldNum" sz="quarter" idx="12"/>
          </p:nvPr>
        </p:nvSpPr>
        <p:spPr/>
        <p:txBody>
          <a:bodyPr/>
          <a:lstStyle/>
          <a:p>
            <a:fld id="{773137DE-5778-4973-8EC8-21DEEF19827C}" type="slidenum">
              <a:rPr lang="en-US" smtClean="0"/>
              <a:pPr/>
              <a:t>12</a:t>
            </a:fld>
            <a:endParaRPr lang="en-US" dirty="0"/>
          </a:p>
        </p:txBody>
      </p:sp>
    </p:spTree>
    <p:extLst>
      <p:ext uri="{BB962C8B-B14F-4D97-AF65-F5344CB8AC3E}">
        <p14:creationId xmlns:p14="http://schemas.microsoft.com/office/powerpoint/2010/main" val="3552602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FAF05D2-4EAA-46B2-AD38-92033C71918D}"/>
              </a:ext>
            </a:extLst>
          </p:cNvPr>
          <p:cNvSpPr txBox="1">
            <a:spLocks noGrp="1"/>
          </p:cNvSpPr>
          <p:nvPr>
            <p:ph type="title" idx="4294967295"/>
          </p:nvPr>
        </p:nvSpPr>
        <p:spPr>
          <a:xfrm>
            <a:off x="0" y="622852"/>
            <a:ext cx="91440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83250"/>
                </a:solidFill>
                <a:effectLst/>
                <a:uLnTx/>
                <a:uFillTx/>
                <a:latin typeface="Arial Rounded MT Bold" panose="020F0704030504030204" pitchFamily="34" charset="77"/>
                <a:ea typeface="+mn-ea"/>
                <a:cs typeface="+mn-cs"/>
              </a:rPr>
              <a:t>THEME: SEPERATION GRIEF AND LOSS</a:t>
            </a:r>
          </a:p>
        </p:txBody>
      </p:sp>
      <p:pic>
        <p:nvPicPr>
          <p:cNvPr id="3" name="Picture 2" descr="Drawing of a microphone.">
            <a:extLst>
              <a:ext uri="{FF2B5EF4-FFF2-40B4-BE49-F238E27FC236}">
                <a16:creationId xmlns:a16="http://schemas.microsoft.com/office/drawing/2014/main" id="{C8CE295D-AD77-4386-9FC1-600A705D626C}"/>
              </a:ext>
            </a:extLst>
          </p:cNvPr>
          <p:cNvPicPr>
            <a:picLocks noChangeAspect="1"/>
          </p:cNvPicPr>
          <p:nvPr/>
        </p:nvPicPr>
        <p:blipFill>
          <a:blip r:embed="rId3"/>
          <a:stretch>
            <a:fillRect/>
          </a:stretch>
        </p:blipFill>
        <p:spPr>
          <a:xfrm>
            <a:off x="409074" y="1880459"/>
            <a:ext cx="3489157" cy="4576598"/>
          </a:xfrm>
          <a:prstGeom prst="rect">
            <a:avLst/>
          </a:prstGeom>
        </p:spPr>
      </p:pic>
      <p:sp>
        <p:nvSpPr>
          <p:cNvPr id="2" name="Rectangle 1">
            <a:extLst>
              <a:ext uri="{FF2B5EF4-FFF2-40B4-BE49-F238E27FC236}">
                <a16:creationId xmlns:a16="http://schemas.microsoft.com/office/drawing/2014/main" id="{7AA57D2C-B047-4204-B922-76387EA2CB1A}"/>
              </a:ext>
            </a:extLst>
          </p:cNvPr>
          <p:cNvSpPr/>
          <p:nvPr/>
        </p:nvSpPr>
        <p:spPr>
          <a:xfrm>
            <a:off x="2888673" y="2890391"/>
            <a:ext cx="6005946" cy="1077218"/>
          </a:xfrm>
          <a:prstGeom prst="rect">
            <a:avLst/>
          </a:prstGeom>
        </p:spPr>
        <p:txBody>
          <a:bodyPr wrap="square">
            <a:spAutoFit/>
          </a:bodyPr>
          <a:lstStyle/>
          <a:p>
            <a:r>
              <a:rPr lang="en-US" sz="3200" dirty="0"/>
              <a:t>Guest: Gregory Manning, PsyD </a:t>
            </a:r>
          </a:p>
          <a:p>
            <a:r>
              <a:rPr lang="en-US" sz="3200" dirty="0"/>
              <a:t>Host: April Dinwoodie </a:t>
            </a:r>
            <a:endParaRPr lang="en-US" sz="3200" b="1" dirty="0">
              <a:solidFill>
                <a:srgbClr val="000000"/>
              </a:solidFill>
              <a:latin typeface="Calibri" panose="020F0502020204030204" pitchFamily="34" charset="0"/>
              <a:cs typeface="Arial" panose="020B0604020202020204" pitchFamily="34" charset="0"/>
            </a:endParaRPr>
          </a:p>
        </p:txBody>
      </p:sp>
      <p:sp>
        <p:nvSpPr>
          <p:cNvPr id="5" name="AutoShape 2">
            <a:extLst>
              <a:ext uri="{FF2B5EF4-FFF2-40B4-BE49-F238E27FC236}">
                <a16:creationId xmlns:a16="http://schemas.microsoft.com/office/drawing/2014/main" id="{F37C9EBA-740A-4D4B-875C-258044B87532}"/>
              </a:ext>
              <a:ext uri="{C183D7F6-B498-43B3-948B-1728B52AA6E4}">
                <adec:decorative xmlns:adec="http://schemas.microsoft.com/office/drawing/2017/decorative" val="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a:extLst>
              <a:ext uri="{FF2B5EF4-FFF2-40B4-BE49-F238E27FC236}">
                <a16:creationId xmlns:a16="http://schemas.microsoft.com/office/drawing/2014/main" id="{81D33DE2-716F-4F93-B06C-25E7006CF324}"/>
              </a:ext>
              <a:ext uri="{C183D7F6-B498-43B3-948B-1728B52AA6E4}">
                <adec:decorative xmlns:adec="http://schemas.microsoft.com/office/drawing/2017/decorative" val="1"/>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p:cNvSpPr>
            <a:spLocks noGrp="1"/>
          </p:cNvSpPr>
          <p:nvPr>
            <p:ph type="sldNum" sz="quarter" idx="4"/>
          </p:nvPr>
        </p:nvSpPr>
        <p:spPr/>
        <p:txBody>
          <a:bodyPr/>
          <a:lstStyle/>
          <a:p>
            <a:fld id="{773137DE-5778-4973-8EC8-21DEEF19827C}" type="slidenum">
              <a:rPr lang="en-US" smtClean="0"/>
              <a:pPr/>
              <a:t>13</a:t>
            </a:fld>
            <a:endParaRPr lang="en-US" dirty="0"/>
          </a:p>
        </p:txBody>
      </p:sp>
    </p:spTree>
    <p:extLst>
      <p:ext uri="{BB962C8B-B14F-4D97-AF65-F5344CB8AC3E}">
        <p14:creationId xmlns:p14="http://schemas.microsoft.com/office/powerpoint/2010/main" val="2249964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DA9FEEDE-212F-E744-A82D-D80F7557612B}"/>
              </a:ext>
            </a:extLst>
          </p:cNvPr>
          <p:cNvSpPr txBox="1">
            <a:spLocks noGrp="1"/>
          </p:cNvSpPr>
          <p:nvPr>
            <p:ph type="title" idx="4294967295"/>
          </p:nvPr>
        </p:nvSpPr>
        <p:spPr>
          <a:xfrm>
            <a:off x="1299917" y="3429000"/>
            <a:ext cx="6731456"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113" normalizeH="0" baseline="0" noProof="0" dirty="0">
                <a:ln>
                  <a:noFill/>
                </a:ln>
                <a:solidFill>
                  <a:srgbClr val="9A291A"/>
                </a:solidFill>
                <a:effectLst/>
                <a:uLnTx/>
                <a:uFillTx/>
                <a:latin typeface="Arial Rounded MT Bold"/>
                <a:ea typeface="+mj-ea"/>
                <a:cs typeface="Arial Rounded MT Bold"/>
              </a:rPr>
              <a:t>SECTION 2: </a:t>
            </a:r>
            <a:b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t>UNRESOLVED LOSS</a:t>
            </a:r>
            <a:endParaRPr kumimoji="0" lang="en-US" sz="3150" b="0" i="0" u="none" strike="noStrike" kern="1200" cap="none" spc="113" normalizeH="0" baseline="0" noProof="0" dirty="0">
              <a:ln>
                <a:noFill/>
              </a:ln>
              <a:solidFill>
                <a:srgbClr val="183250"/>
              </a:solidFill>
              <a:effectLst/>
              <a:uLnTx/>
              <a:uFillTx/>
              <a:latin typeface="Arial Rounded MT Bold"/>
              <a:ea typeface="+mj-ea"/>
              <a:cs typeface="Arial Rounded MT Bold"/>
            </a:endParaRPr>
          </a:p>
        </p:txBody>
      </p:sp>
      <p:sp>
        <p:nvSpPr>
          <p:cNvPr id="4" name="Slide Number Placeholder 3">
            <a:extLst>
              <a:ext uri="{FF2B5EF4-FFF2-40B4-BE49-F238E27FC236}">
                <a16:creationId xmlns:a16="http://schemas.microsoft.com/office/drawing/2014/main" id="{3A8C585C-A5BC-4591-9CD8-5A5E269F88C7}"/>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14</a:t>
            </a:fld>
            <a:endParaRPr lang="en-US" dirty="0"/>
          </a:p>
        </p:txBody>
      </p:sp>
    </p:spTree>
    <p:extLst>
      <p:ext uri="{BB962C8B-B14F-4D97-AF65-F5344CB8AC3E}">
        <p14:creationId xmlns:p14="http://schemas.microsoft.com/office/powerpoint/2010/main" val="4274114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B2215D-B284-4156-9B82-4DD2F25010B9}"/>
              </a:ext>
            </a:extLst>
          </p:cNvPr>
          <p:cNvSpPr>
            <a:spLocks noGrp="1"/>
          </p:cNvSpPr>
          <p:nvPr>
            <p:ph type="title"/>
          </p:nvPr>
        </p:nvSpPr>
        <p:spPr/>
        <p:txBody>
          <a:bodyPr/>
          <a:lstStyle/>
          <a:p>
            <a:r>
              <a:rPr lang="en-US" sz="2400" dirty="0"/>
              <a:t>What Is Ambiguous Loss?</a:t>
            </a:r>
          </a:p>
        </p:txBody>
      </p:sp>
      <p:sp>
        <p:nvSpPr>
          <p:cNvPr id="5" name="Content Placeholder 4">
            <a:extLst>
              <a:ext uri="{FF2B5EF4-FFF2-40B4-BE49-F238E27FC236}">
                <a16:creationId xmlns:a16="http://schemas.microsoft.com/office/drawing/2014/main" id="{2E95F151-0BFE-4A03-8C26-07CF7ACE948F}"/>
              </a:ext>
            </a:extLst>
          </p:cNvPr>
          <p:cNvSpPr>
            <a:spLocks noGrp="1"/>
          </p:cNvSpPr>
          <p:nvPr>
            <p:ph sz="half" idx="1"/>
          </p:nvPr>
        </p:nvSpPr>
        <p:spPr>
          <a:xfrm>
            <a:off x="457200" y="2011742"/>
            <a:ext cx="4368800" cy="4114738"/>
          </a:xfrm>
        </p:spPr>
        <p:txBody>
          <a:bodyPr>
            <a:normAutofit/>
          </a:bodyPr>
          <a:lstStyle/>
          <a:p>
            <a:pPr marL="201168" indent="-173736">
              <a:spcBef>
                <a:spcPts val="0"/>
              </a:spcBef>
            </a:pPr>
            <a:r>
              <a:rPr lang="en-US" sz="2800" dirty="0"/>
              <a:t>The person is alive but is not available or is less available to the child.</a:t>
            </a:r>
          </a:p>
          <a:p>
            <a:pPr marL="201168" indent="-173736">
              <a:spcBef>
                <a:spcPts val="0"/>
              </a:spcBef>
            </a:pPr>
            <a:r>
              <a:rPr lang="en-US" sz="2800" dirty="0"/>
              <a:t>The person may not return.</a:t>
            </a:r>
          </a:p>
          <a:p>
            <a:pPr marL="201168" indent="-173736">
              <a:spcBef>
                <a:spcPts val="0"/>
              </a:spcBef>
            </a:pPr>
            <a:r>
              <a:rPr lang="en-US" sz="2800" dirty="0"/>
              <a:t>The relationship may not be the same as it was.</a:t>
            </a:r>
          </a:p>
        </p:txBody>
      </p:sp>
      <p:pic>
        <p:nvPicPr>
          <p:cNvPr id="4098" name="Picture 2" descr="A sad boy walking while hold a man's hand.">
            <a:extLst>
              <a:ext uri="{FF2B5EF4-FFF2-40B4-BE49-F238E27FC236}">
                <a16:creationId xmlns:a16="http://schemas.microsoft.com/office/drawing/2014/main" id="{FFB93986-0130-4A61-AB24-639197EFF533}"/>
              </a:ext>
            </a:extLst>
          </p:cNvPr>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r="-1"/>
          <a:stretch/>
        </p:blipFill>
        <p:spPr bwMode="auto">
          <a:xfrm>
            <a:off x="4826000" y="2019299"/>
            <a:ext cx="3860800" cy="407670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2498FECB-E7EF-4341-990D-4CEA3AFA24E2}"/>
              </a:ext>
            </a:extLst>
          </p:cNvPr>
          <p:cNvSpPr>
            <a:spLocks noGrp="1"/>
          </p:cNvSpPr>
          <p:nvPr>
            <p:ph type="sldNum" sz="quarter" idx="4"/>
          </p:nvPr>
        </p:nvSpPr>
        <p:spPr/>
        <p:txBody>
          <a:bodyPr/>
          <a:lstStyle/>
          <a:p>
            <a:fld id="{773137DE-5778-4973-8EC8-21DEEF19827C}" type="slidenum">
              <a:rPr lang="en-US" smtClean="0"/>
              <a:pPr/>
              <a:t>15</a:t>
            </a:fld>
            <a:endParaRPr lang="en-US" dirty="0"/>
          </a:p>
        </p:txBody>
      </p:sp>
    </p:spTree>
    <p:extLst>
      <p:ext uri="{BB962C8B-B14F-4D97-AF65-F5344CB8AC3E}">
        <p14:creationId xmlns:p14="http://schemas.microsoft.com/office/powerpoint/2010/main" val="1673786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C93545-7FC2-40EE-8AC6-EDF9DD59A44A}"/>
              </a:ext>
            </a:extLst>
          </p:cNvPr>
          <p:cNvSpPr>
            <a:spLocks noGrp="1"/>
          </p:cNvSpPr>
          <p:nvPr>
            <p:ph type="title"/>
          </p:nvPr>
        </p:nvSpPr>
        <p:spPr>
          <a:xfrm>
            <a:off x="457200" y="452439"/>
            <a:ext cx="8229600" cy="1272452"/>
          </a:xfrm>
        </p:spPr>
        <p:txBody>
          <a:bodyPr/>
          <a:lstStyle/>
          <a:p>
            <a:r>
              <a:rPr lang="en-US" sz="2400" dirty="0"/>
              <a:t>Ambiguous Loss and Unresolved Grief</a:t>
            </a:r>
          </a:p>
        </p:txBody>
      </p:sp>
      <p:sp>
        <p:nvSpPr>
          <p:cNvPr id="6" name="Content Placeholder 5">
            <a:extLst>
              <a:ext uri="{FF2B5EF4-FFF2-40B4-BE49-F238E27FC236}">
                <a16:creationId xmlns:a16="http://schemas.microsoft.com/office/drawing/2014/main" id="{CB357566-1A4B-4863-91BE-85CA8F22E4F0}"/>
              </a:ext>
            </a:extLst>
          </p:cNvPr>
          <p:cNvSpPr>
            <a:spLocks noGrp="1"/>
          </p:cNvSpPr>
          <p:nvPr>
            <p:ph sz="half" idx="1"/>
          </p:nvPr>
        </p:nvSpPr>
        <p:spPr>
          <a:xfrm>
            <a:off x="457200" y="1851949"/>
            <a:ext cx="5133372" cy="4754124"/>
          </a:xfrm>
        </p:spPr>
        <p:txBody>
          <a:bodyPr>
            <a:noAutofit/>
          </a:bodyPr>
          <a:lstStyle/>
          <a:p>
            <a:pPr marL="34288" indent="0">
              <a:spcBef>
                <a:spcPts val="0"/>
              </a:spcBef>
              <a:buNone/>
            </a:pPr>
            <a:r>
              <a:rPr lang="en-US" sz="2000" b="1" dirty="0"/>
              <a:t>Children who have been separated from their family due to abuse or neglect often:</a:t>
            </a:r>
          </a:p>
          <a:p>
            <a:pPr>
              <a:spcBef>
                <a:spcPts val="0"/>
              </a:spcBef>
            </a:pPr>
            <a:r>
              <a:rPr lang="en-US" sz="2000" dirty="0"/>
              <a:t>Do not have a clear timeline for return.</a:t>
            </a:r>
          </a:p>
          <a:p>
            <a:pPr>
              <a:spcBef>
                <a:spcPts val="0"/>
              </a:spcBef>
            </a:pPr>
            <a:r>
              <a:rPr lang="en-US" sz="2000" dirty="0"/>
              <a:t>Cannot affect the outcome.</a:t>
            </a:r>
          </a:p>
          <a:p>
            <a:pPr>
              <a:spcBef>
                <a:spcPts val="0"/>
              </a:spcBef>
            </a:pPr>
            <a:r>
              <a:rPr lang="en-US" sz="2000" dirty="0"/>
              <a:t>Continue to hope for reconciliation.</a:t>
            </a:r>
          </a:p>
          <a:p>
            <a:pPr>
              <a:spcBef>
                <a:spcPts val="0"/>
              </a:spcBef>
            </a:pPr>
            <a:r>
              <a:rPr lang="en-US" sz="2000" dirty="0"/>
              <a:t>Feel in limbo.</a:t>
            </a:r>
          </a:p>
          <a:p>
            <a:pPr>
              <a:spcBef>
                <a:spcPts val="0"/>
              </a:spcBef>
            </a:pPr>
            <a:endParaRPr lang="en-US" sz="2000" dirty="0"/>
          </a:p>
          <a:p>
            <a:pPr marL="34288" indent="0">
              <a:spcBef>
                <a:spcPts val="0"/>
              </a:spcBef>
              <a:buNone/>
            </a:pPr>
            <a:r>
              <a:rPr lang="en-US" sz="2000" b="1" dirty="0"/>
              <a:t>Ambiguous loss also applies to other children who have lost early connections</a:t>
            </a:r>
            <a:r>
              <a:rPr lang="en-US" sz="2000" dirty="0"/>
              <a:t>.</a:t>
            </a:r>
          </a:p>
          <a:p>
            <a:pPr>
              <a:spcBef>
                <a:spcPts val="0"/>
              </a:spcBef>
            </a:pPr>
            <a:r>
              <a:rPr lang="en-US" sz="2000" dirty="0"/>
              <a:t>Children who were adopted often wonder about their family.</a:t>
            </a:r>
          </a:p>
          <a:p>
            <a:pPr>
              <a:spcBef>
                <a:spcPts val="0"/>
              </a:spcBef>
            </a:pPr>
            <a:r>
              <a:rPr lang="en-US" sz="2000" dirty="0"/>
              <a:t>Children who were adopted may also not have had opportunities to grieve.</a:t>
            </a:r>
          </a:p>
        </p:txBody>
      </p:sp>
      <p:pic>
        <p:nvPicPr>
          <p:cNvPr id="12290" name="Picture 2" descr="Photo of a sad girl">
            <a:extLst>
              <a:ext uri="{FF2B5EF4-FFF2-40B4-BE49-F238E27FC236}">
                <a16:creationId xmlns:a16="http://schemas.microsoft.com/office/drawing/2014/main" id="{64496A87-0FEE-4A14-9F9B-2F36F534FC73}"/>
              </a:ext>
            </a:extLst>
          </p:cNvPr>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5486400" y="2011742"/>
            <a:ext cx="3200400" cy="3652458"/>
          </a:xfrm>
        </p:spPr>
      </p:pic>
      <p:sp>
        <p:nvSpPr>
          <p:cNvPr id="3" name="Slide Number Placeholder 2">
            <a:extLst>
              <a:ext uri="{FF2B5EF4-FFF2-40B4-BE49-F238E27FC236}">
                <a16:creationId xmlns:a16="http://schemas.microsoft.com/office/drawing/2014/main" id="{AA4F9AA1-CFB6-4531-BD16-651B647F5AB9}"/>
              </a:ext>
            </a:extLst>
          </p:cNvPr>
          <p:cNvSpPr>
            <a:spLocks noGrp="1"/>
          </p:cNvSpPr>
          <p:nvPr>
            <p:ph type="sldNum" sz="quarter" idx="4"/>
          </p:nvPr>
        </p:nvSpPr>
        <p:spPr/>
        <p:txBody>
          <a:bodyPr/>
          <a:lstStyle/>
          <a:p>
            <a:fld id="{773137DE-5778-4973-8EC8-21DEEF19827C}" type="slidenum">
              <a:rPr lang="en-US" smtClean="0"/>
              <a:pPr/>
              <a:t>16</a:t>
            </a:fld>
            <a:endParaRPr lang="en-US" dirty="0"/>
          </a:p>
        </p:txBody>
      </p:sp>
    </p:spTree>
    <p:extLst>
      <p:ext uri="{BB962C8B-B14F-4D97-AF65-F5344CB8AC3E}">
        <p14:creationId xmlns:p14="http://schemas.microsoft.com/office/powerpoint/2010/main" val="1939063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C93545-7FC2-40EE-8AC6-EDF9DD59A44A}"/>
              </a:ext>
            </a:extLst>
          </p:cNvPr>
          <p:cNvSpPr>
            <a:spLocks noGrp="1"/>
          </p:cNvSpPr>
          <p:nvPr>
            <p:ph type="title"/>
          </p:nvPr>
        </p:nvSpPr>
        <p:spPr/>
        <p:txBody>
          <a:bodyPr/>
          <a:lstStyle/>
          <a:p>
            <a:r>
              <a:rPr lang="en-US" sz="2400" dirty="0"/>
              <a:t>How do Children Grieve?</a:t>
            </a:r>
          </a:p>
        </p:txBody>
      </p:sp>
      <p:sp>
        <p:nvSpPr>
          <p:cNvPr id="5" name="Content Placeholder 4">
            <a:extLst>
              <a:ext uri="{FF2B5EF4-FFF2-40B4-BE49-F238E27FC236}">
                <a16:creationId xmlns:a16="http://schemas.microsoft.com/office/drawing/2014/main" id="{656CE9B1-ED2B-456A-87BC-0C4E6FF438A9}"/>
              </a:ext>
            </a:extLst>
          </p:cNvPr>
          <p:cNvSpPr>
            <a:spLocks noGrp="1"/>
          </p:cNvSpPr>
          <p:nvPr>
            <p:ph sz="half" idx="1"/>
          </p:nvPr>
        </p:nvSpPr>
        <p:spPr/>
        <p:txBody>
          <a:bodyPr>
            <a:normAutofit/>
          </a:bodyPr>
          <a:lstStyle/>
          <a:p>
            <a:pPr marL="201168" indent="-173736">
              <a:spcBef>
                <a:spcPts val="0"/>
              </a:spcBef>
            </a:pPr>
            <a:r>
              <a:rPr lang="en-US" sz="2400" dirty="0"/>
              <a:t>In spurts, acting fine at times and not at others</a:t>
            </a:r>
          </a:p>
          <a:p>
            <a:pPr marL="27432" indent="0">
              <a:spcBef>
                <a:spcPts val="0"/>
              </a:spcBef>
              <a:buNone/>
            </a:pPr>
            <a:endParaRPr lang="en-US" sz="2400" dirty="0"/>
          </a:p>
          <a:p>
            <a:pPr marL="201168" indent="-173736">
              <a:spcBef>
                <a:spcPts val="0"/>
              </a:spcBef>
            </a:pPr>
            <a:r>
              <a:rPr lang="en-US" sz="2400" dirty="0"/>
              <a:t>Grief can show up at expected </a:t>
            </a:r>
            <a:r>
              <a:rPr lang="en-US" sz="2400" i="1" dirty="0"/>
              <a:t>and</a:t>
            </a:r>
            <a:r>
              <a:rPr lang="en-US" sz="2400" dirty="0"/>
              <a:t> unexpected times</a:t>
            </a:r>
          </a:p>
          <a:p>
            <a:pPr marL="27432" indent="0">
              <a:spcBef>
                <a:spcPts val="0"/>
              </a:spcBef>
              <a:buNone/>
            </a:pPr>
            <a:endParaRPr lang="en-US" sz="2400" dirty="0"/>
          </a:p>
          <a:p>
            <a:pPr marL="201168" indent="-173736">
              <a:spcBef>
                <a:spcPts val="0"/>
              </a:spcBef>
            </a:pPr>
            <a:r>
              <a:rPr lang="en-US" sz="2400" dirty="0"/>
              <a:t>Grief may look different behaviorally than it does in adults</a:t>
            </a:r>
          </a:p>
        </p:txBody>
      </p:sp>
      <p:pic>
        <p:nvPicPr>
          <p:cNvPr id="1026" name="Picture 2" descr="Photo of a sad girl">
            <a:extLst>
              <a:ext uri="{FF2B5EF4-FFF2-40B4-BE49-F238E27FC236}">
                <a16:creationId xmlns:a16="http://schemas.microsoft.com/office/drawing/2014/main" id="{717F087A-416E-4D0E-A20D-F5F15E8B096E}"/>
              </a:ext>
            </a:extLst>
          </p:cNvPr>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l="-232"/>
          <a:stretch/>
        </p:blipFill>
        <p:spPr bwMode="auto">
          <a:xfrm>
            <a:off x="4572000" y="2019300"/>
            <a:ext cx="4114800" cy="411479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A4F9AA1-CFB6-4531-BD16-651B647F5AB9}"/>
              </a:ext>
            </a:extLst>
          </p:cNvPr>
          <p:cNvSpPr>
            <a:spLocks noGrp="1"/>
          </p:cNvSpPr>
          <p:nvPr>
            <p:ph type="sldNum" sz="quarter" idx="4"/>
          </p:nvPr>
        </p:nvSpPr>
        <p:spPr/>
        <p:txBody>
          <a:bodyPr/>
          <a:lstStyle/>
          <a:p>
            <a:fld id="{773137DE-5778-4973-8EC8-21DEEF19827C}" type="slidenum">
              <a:rPr lang="en-US" smtClean="0"/>
              <a:pPr/>
              <a:t>17</a:t>
            </a:fld>
            <a:endParaRPr lang="en-US" dirty="0"/>
          </a:p>
        </p:txBody>
      </p:sp>
    </p:spTree>
    <p:extLst>
      <p:ext uri="{BB962C8B-B14F-4D97-AF65-F5344CB8AC3E}">
        <p14:creationId xmlns:p14="http://schemas.microsoft.com/office/powerpoint/2010/main" val="2201662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C93545-7FC2-40EE-8AC6-EDF9DD59A44A}"/>
              </a:ext>
            </a:extLst>
          </p:cNvPr>
          <p:cNvSpPr>
            <a:spLocks noGrp="1"/>
          </p:cNvSpPr>
          <p:nvPr>
            <p:ph type="title"/>
          </p:nvPr>
        </p:nvSpPr>
        <p:spPr/>
        <p:txBody>
          <a:bodyPr/>
          <a:lstStyle/>
          <a:p>
            <a:r>
              <a:rPr lang="en-US" sz="2400" dirty="0"/>
              <a:t>common symptoms of ambiguous </a:t>
            </a:r>
            <a:br>
              <a:rPr lang="en-US" sz="2400" dirty="0"/>
            </a:br>
            <a:r>
              <a:rPr lang="en-US" sz="2400" dirty="0"/>
              <a:t>loss and unresolved grief </a:t>
            </a:r>
          </a:p>
        </p:txBody>
      </p:sp>
      <p:sp>
        <p:nvSpPr>
          <p:cNvPr id="5" name="Content Placeholder 4">
            <a:extLst>
              <a:ext uri="{FF2B5EF4-FFF2-40B4-BE49-F238E27FC236}">
                <a16:creationId xmlns:a16="http://schemas.microsoft.com/office/drawing/2014/main" id="{656CE9B1-ED2B-456A-87BC-0C4E6FF438A9}"/>
              </a:ext>
            </a:extLst>
          </p:cNvPr>
          <p:cNvSpPr>
            <a:spLocks noGrp="1"/>
          </p:cNvSpPr>
          <p:nvPr>
            <p:ph idx="1"/>
          </p:nvPr>
        </p:nvSpPr>
        <p:spPr>
          <a:xfrm>
            <a:off x="454246" y="1928305"/>
            <a:ext cx="7551236" cy="4198173"/>
          </a:xfrm>
        </p:spPr>
        <p:txBody>
          <a:bodyPr>
            <a:noAutofit/>
          </a:bodyPr>
          <a:lstStyle/>
          <a:p>
            <a:pPr marL="201168" lvl="0" indent="-173736"/>
            <a:r>
              <a:rPr lang="en-US" sz="2000" dirty="0">
                <a:latin typeface="Arial" panose="020B0604020202020204" pitchFamily="34" charset="0"/>
                <a:cs typeface="Arial" panose="020B0604020202020204" pitchFamily="34" charset="0"/>
              </a:rPr>
              <a:t>Difficulty with transitions or changes</a:t>
            </a:r>
          </a:p>
          <a:p>
            <a:pPr marL="201168" lvl="0" indent="-173736"/>
            <a:r>
              <a:rPr lang="en-US" sz="2000" dirty="0">
                <a:latin typeface="Arial" panose="020B0604020202020204" pitchFamily="34" charset="0"/>
                <a:cs typeface="Arial" panose="020B0604020202020204" pitchFamily="34" charset="0"/>
              </a:rPr>
              <a:t>Difficulty making decisions or choices, feeling overwhelmed</a:t>
            </a:r>
          </a:p>
          <a:p>
            <a:pPr marL="201168" lvl="0" indent="-173736"/>
            <a:r>
              <a:rPr lang="en-US" sz="2000" dirty="0">
                <a:latin typeface="Arial" panose="020B0604020202020204" pitchFamily="34" charset="0"/>
                <a:cs typeface="Arial" panose="020B0604020202020204" pitchFamily="34" charset="0"/>
              </a:rPr>
              <a:t>Difficulty coping with normal childhood or adolescent losses, taking disappointments hard and feeling “stuck”</a:t>
            </a:r>
          </a:p>
          <a:p>
            <a:pPr marL="201168" lvl="0" indent="-173736"/>
            <a:r>
              <a:rPr lang="en-US" sz="2000" dirty="0">
                <a:latin typeface="Arial" panose="020B0604020202020204" pitchFamily="34" charset="0"/>
                <a:cs typeface="Arial" panose="020B0604020202020204" pitchFamily="34" charset="0"/>
              </a:rPr>
              <a:t>Depression and/or anxiety - fearful that they will keep losing people, and they don’t feel safe</a:t>
            </a:r>
          </a:p>
          <a:p>
            <a:pPr marL="201168" lvl="0" indent="-173736"/>
            <a:r>
              <a:rPr lang="en-US" sz="2000" dirty="0">
                <a:latin typeface="Arial" panose="020B0604020202020204" pitchFamily="34" charset="0"/>
                <a:cs typeface="Arial" panose="020B0604020202020204" pitchFamily="34" charset="0"/>
              </a:rPr>
              <a:t>Learned helplessness or hopelessness</a:t>
            </a:r>
          </a:p>
          <a:p>
            <a:pPr marL="201168" lvl="0" indent="-173736"/>
            <a:r>
              <a:rPr lang="en-US" sz="2000" dirty="0">
                <a:latin typeface="Arial" panose="020B0604020202020204" pitchFamily="34" charset="0"/>
                <a:cs typeface="Arial" panose="020B0604020202020204" pitchFamily="34" charset="0"/>
              </a:rPr>
              <a:t>Social isolation to protect from loss again</a:t>
            </a:r>
          </a:p>
          <a:p>
            <a:pPr marL="201168" lvl="0" indent="-173736"/>
            <a:r>
              <a:rPr lang="en-US" sz="2000" dirty="0">
                <a:latin typeface="Arial" panose="020B0604020202020204" pitchFamily="34" charset="0"/>
                <a:cs typeface="Arial" panose="020B0604020202020204" pitchFamily="34" charset="0"/>
              </a:rPr>
              <a:t>Feelings of guilt and shame</a:t>
            </a:r>
          </a:p>
          <a:p>
            <a:pPr marL="201168" lvl="0" indent="-173736"/>
            <a:r>
              <a:rPr lang="en-US" sz="2000" dirty="0">
                <a:latin typeface="Arial" panose="020B0604020202020204" pitchFamily="34" charset="0"/>
                <a:cs typeface="Arial" panose="020B0604020202020204" pitchFamily="34" charset="0"/>
              </a:rPr>
              <a:t>Anger</a:t>
            </a:r>
          </a:p>
          <a:p>
            <a:pPr marL="201168" lvl="0" indent="-173736"/>
            <a:r>
              <a:rPr lang="en-US" sz="2000" dirty="0">
                <a:latin typeface="Arial" panose="020B0604020202020204" pitchFamily="34" charset="0"/>
                <a:cs typeface="Arial" panose="020B0604020202020204" pitchFamily="34" charset="0"/>
              </a:rPr>
              <a:t>Confusion about what happened and whether they were to blame</a:t>
            </a:r>
          </a:p>
          <a:p>
            <a:pPr marL="201168" lvl="0" indent="-173736"/>
            <a:r>
              <a:rPr lang="en-US" sz="2000" dirty="0">
                <a:latin typeface="Arial" panose="020B0604020202020204" pitchFamily="34" charset="0"/>
                <a:cs typeface="Arial" panose="020B0604020202020204" pitchFamily="34" charset="0"/>
              </a:rPr>
              <a:t>Holding on to unhealthy relationships</a:t>
            </a:r>
            <a:endParaRPr lang="en-US" sz="2000" dirty="0"/>
          </a:p>
        </p:txBody>
      </p:sp>
      <p:sp>
        <p:nvSpPr>
          <p:cNvPr id="3" name="Slide Number Placeholder 2">
            <a:extLst>
              <a:ext uri="{FF2B5EF4-FFF2-40B4-BE49-F238E27FC236}">
                <a16:creationId xmlns:a16="http://schemas.microsoft.com/office/drawing/2014/main" id="{AA4F9AA1-CFB6-4531-BD16-651B647F5AB9}"/>
              </a:ext>
            </a:extLst>
          </p:cNvPr>
          <p:cNvSpPr>
            <a:spLocks noGrp="1"/>
          </p:cNvSpPr>
          <p:nvPr>
            <p:ph type="sldNum" sz="quarter" idx="4"/>
          </p:nvPr>
        </p:nvSpPr>
        <p:spPr/>
        <p:txBody>
          <a:bodyPr/>
          <a:lstStyle/>
          <a:p>
            <a:fld id="{773137DE-5778-4973-8EC8-21DEEF19827C}" type="slidenum">
              <a:rPr lang="en-US" smtClean="0"/>
              <a:pPr/>
              <a:t>18</a:t>
            </a:fld>
            <a:endParaRPr lang="en-US" dirty="0"/>
          </a:p>
        </p:txBody>
      </p:sp>
    </p:spTree>
    <p:extLst>
      <p:ext uri="{BB962C8B-B14F-4D97-AF65-F5344CB8AC3E}">
        <p14:creationId xmlns:p14="http://schemas.microsoft.com/office/powerpoint/2010/main" val="984872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C93545-7FC2-40EE-8AC6-EDF9DD59A44A}"/>
              </a:ext>
            </a:extLst>
          </p:cNvPr>
          <p:cNvSpPr>
            <a:spLocks noGrp="1"/>
          </p:cNvSpPr>
          <p:nvPr>
            <p:ph type="title"/>
          </p:nvPr>
        </p:nvSpPr>
        <p:spPr>
          <a:xfrm>
            <a:off x="457200" y="550532"/>
            <a:ext cx="8229600" cy="1054394"/>
          </a:xfrm>
        </p:spPr>
        <p:txBody>
          <a:bodyPr anchor="ctr">
            <a:normAutofit/>
          </a:bodyPr>
          <a:lstStyle/>
          <a:p>
            <a:r>
              <a:rPr lang="en-US" dirty="0"/>
              <a:t>Trauma and Attachment Issues</a:t>
            </a:r>
          </a:p>
        </p:txBody>
      </p:sp>
      <p:sp>
        <p:nvSpPr>
          <p:cNvPr id="6" name="Content Placeholder 5">
            <a:extLst>
              <a:ext uri="{FF2B5EF4-FFF2-40B4-BE49-F238E27FC236}">
                <a16:creationId xmlns:a16="http://schemas.microsoft.com/office/drawing/2014/main" id="{CB357566-1A4B-4863-91BE-85CA8F22E4F0}"/>
              </a:ext>
            </a:extLst>
          </p:cNvPr>
          <p:cNvSpPr>
            <a:spLocks noGrp="1"/>
          </p:cNvSpPr>
          <p:nvPr>
            <p:ph sz="half" idx="1"/>
          </p:nvPr>
        </p:nvSpPr>
        <p:spPr>
          <a:xfrm>
            <a:off x="457200" y="2011742"/>
            <a:ext cx="4038600" cy="4114738"/>
          </a:xfrm>
        </p:spPr>
        <p:txBody>
          <a:bodyPr>
            <a:noAutofit/>
          </a:bodyPr>
          <a:lstStyle/>
          <a:p>
            <a:pPr marL="34288" indent="0">
              <a:lnSpc>
                <a:spcPct val="90000"/>
              </a:lnSpc>
              <a:spcBef>
                <a:spcPts val="0"/>
              </a:spcBef>
              <a:spcAft>
                <a:spcPts val="600"/>
              </a:spcAft>
              <a:buNone/>
            </a:pPr>
            <a:r>
              <a:rPr lang="en-US" sz="1900" dirty="0"/>
              <a:t>The child may:</a:t>
            </a:r>
          </a:p>
          <a:p>
            <a:pPr>
              <a:lnSpc>
                <a:spcPct val="90000"/>
              </a:lnSpc>
              <a:spcBef>
                <a:spcPts val="0"/>
              </a:spcBef>
              <a:spcAft>
                <a:spcPts val="600"/>
              </a:spcAft>
            </a:pPr>
            <a:r>
              <a:rPr lang="en-US" sz="1900" dirty="0"/>
              <a:t>Feel responsible for the separation.</a:t>
            </a:r>
          </a:p>
          <a:p>
            <a:pPr>
              <a:lnSpc>
                <a:spcPct val="90000"/>
              </a:lnSpc>
              <a:spcBef>
                <a:spcPts val="0"/>
              </a:spcBef>
              <a:spcAft>
                <a:spcPts val="600"/>
              </a:spcAft>
            </a:pPr>
            <a:r>
              <a:rPr lang="en-US" sz="1900" dirty="0"/>
              <a:t>Worry about the family’s well-being.</a:t>
            </a:r>
          </a:p>
          <a:p>
            <a:pPr>
              <a:lnSpc>
                <a:spcPct val="90000"/>
              </a:lnSpc>
              <a:spcBef>
                <a:spcPts val="0"/>
              </a:spcBef>
              <a:spcAft>
                <a:spcPts val="600"/>
              </a:spcAft>
            </a:pPr>
            <a:r>
              <a:rPr lang="en-US" sz="1900" dirty="0"/>
              <a:t>Hope to be reunited.</a:t>
            </a:r>
          </a:p>
          <a:p>
            <a:pPr marL="34288" indent="0">
              <a:lnSpc>
                <a:spcPct val="90000"/>
              </a:lnSpc>
              <a:spcBef>
                <a:spcPts val="0"/>
              </a:spcBef>
              <a:spcAft>
                <a:spcPts val="600"/>
              </a:spcAft>
              <a:buNone/>
            </a:pPr>
            <a:endParaRPr lang="en-US" sz="1900" dirty="0"/>
          </a:p>
          <a:p>
            <a:pPr marL="34288" indent="0">
              <a:lnSpc>
                <a:spcPct val="90000"/>
              </a:lnSpc>
              <a:spcBef>
                <a:spcPts val="0"/>
              </a:spcBef>
              <a:spcAft>
                <a:spcPts val="600"/>
              </a:spcAft>
              <a:buNone/>
            </a:pPr>
            <a:r>
              <a:rPr lang="en-US" sz="1900" dirty="0"/>
              <a:t>Ambivalence and unresolved </a:t>
            </a:r>
            <a:br>
              <a:rPr lang="en-US" sz="1900" dirty="0"/>
            </a:br>
            <a:r>
              <a:rPr lang="en-US" sz="1900" dirty="0"/>
              <a:t>grief may:</a:t>
            </a:r>
          </a:p>
          <a:p>
            <a:pPr>
              <a:lnSpc>
                <a:spcPct val="90000"/>
              </a:lnSpc>
              <a:spcBef>
                <a:spcPts val="0"/>
              </a:spcBef>
              <a:spcAft>
                <a:spcPts val="600"/>
              </a:spcAft>
            </a:pPr>
            <a:r>
              <a:rPr lang="en-US" sz="1900" dirty="0"/>
              <a:t>Prevent grieving for lost family.</a:t>
            </a:r>
          </a:p>
          <a:p>
            <a:pPr>
              <a:lnSpc>
                <a:spcPct val="90000"/>
              </a:lnSpc>
              <a:spcBef>
                <a:spcPts val="0"/>
              </a:spcBef>
              <a:spcAft>
                <a:spcPts val="600"/>
              </a:spcAft>
            </a:pPr>
            <a:r>
              <a:rPr lang="en-US" sz="1900" dirty="0"/>
              <a:t>Interfere with forming and  adjusting to new relationships.</a:t>
            </a:r>
          </a:p>
          <a:p>
            <a:pPr>
              <a:lnSpc>
                <a:spcPct val="90000"/>
              </a:lnSpc>
              <a:spcBef>
                <a:spcPts val="0"/>
              </a:spcBef>
              <a:spcAft>
                <a:spcPts val="600"/>
              </a:spcAft>
            </a:pPr>
            <a:r>
              <a:rPr lang="en-US" sz="1900" dirty="0"/>
              <a:t>Be expressed in concerning behaviors.</a:t>
            </a:r>
          </a:p>
        </p:txBody>
      </p:sp>
      <p:pic>
        <p:nvPicPr>
          <p:cNvPr id="7" name="Content Placeholder 6" descr="Photo of a sad girl.">
            <a:extLst>
              <a:ext uri="{FF2B5EF4-FFF2-40B4-BE49-F238E27FC236}">
                <a16:creationId xmlns:a16="http://schemas.microsoft.com/office/drawing/2014/main" id="{90705983-983B-4FB5-B97E-A9B2AF6C34DE}"/>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4648200" y="2011742"/>
            <a:ext cx="4038600" cy="4114738"/>
          </a:xfrm>
          <a:noFill/>
        </p:spPr>
      </p:pic>
      <p:sp>
        <p:nvSpPr>
          <p:cNvPr id="3" name="Slide Number Placeholder 2">
            <a:extLst>
              <a:ext uri="{FF2B5EF4-FFF2-40B4-BE49-F238E27FC236}">
                <a16:creationId xmlns:a16="http://schemas.microsoft.com/office/drawing/2014/main" id="{AA4F9AA1-CFB6-4531-BD16-651B647F5AB9}"/>
              </a:ext>
            </a:extLst>
          </p:cNvPr>
          <p:cNvSpPr>
            <a:spLocks noGrp="1"/>
          </p:cNvSpPr>
          <p:nvPr>
            <p:ph type="sldNum" sz="quarter" idx="4"/>
          </p:nvPr>
        </p:nvSpPr>
        <p:spPr>
          <a:xfrm>
            <a:off x="8744552" y="6457057"/>
            <a:ext cx="321810" cy="245659"/>
          </a:xfrm>
        </p:spPr>
        <p:txBody>
          <a:bodyPr wrap="square" anchor="ctr">
            <a:normAutofit/>
          </a:bodyPr>
          <a:lstStyle/>
          <a:p>
            <a:pPr>
              <a:spcAft>
                <a:spcPts val="600"/>
              </a:spcAft>
            </a:pPr>
            <a:fld id="{773137DE-5778-4973-8EC8-21DEEF19827C}" type="slidenum">
              <a:rPr lang="en-US" smtClean="0"/>
              <a:pPr>
                <a:spcAft>
                  <a:spcPts val="600"/>
                </a:spcAft>
              </a:pPr>
              <a:t>19</a:t>
            </a:fld>
            <a:endParaRPr lang="en-US" dirty="0"/>
          </a:p>
        </p:txBody>
      </p:sp>
    </p:spTree>
    <p:extLst>
      <p:ext uri="{BB962C8B-B14F-4D97-AF65-F5344CB8AC3E}">
        <p14:creationId xmlns:p14="http://schemas.microsoft.com/office/powerpoint/2010/main" val="2260561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8C085-9E27-4CE0-89CC-6F308F7DF5AF}"/>
              </a:ext>
            </a:extLst>
          </p:cNvPr>
          <p:cNvSpPr>
            <a:spLocks noGrp="1"/>
          </p:cNvSpPr>
          <p:nvPr>
            <p:ph type="title"/>
          </p:nvPr>
        </p:nvSpPr>
        <p:spPr/>
        <p:txBody>
          <a:bodyPr/>
          <a:lstStyle/>
          <a:p>
            <a:r>
              <a:rPr lang="en-US" dirty="0"/>
              <a:t>To prepare for the CLASS</a:t>
            </a:r>
          </a:p>
        </p:txBody>
      </p:sp>
      <p:sp>
        <p:nvSpPr>
          <p:cNvPr id="12" name="Content Placeholder 11">
            <a:extLst>
              <a:ext uri="{FF2B5EF4-FFF2-40B4-BE49-F238E27FC236}">
                <a16:creationId xmlns:a16="http://schemas.microsoft.com/office/drawing/2014/main" id="{0FEBF11E-F233-3D44-91C1-B53C72AC749F}"/>
              </a:ext>
            </a:extLst>
          </p:cNvPr>
          <p:cNvSpPr>
            <a:spLocks noGrp="1"/>
          </p:cNvSpPr>
          <p:nvPr>
            <p:ph idx="1"/>
          </p:nvPr>
        </p:nvSpPr>
        <p:spPr/>
        <p:txBody>
          <a:bodyPr>
            <a:normAutofit/>
          </a:bodyPr>
          <a:lstStyle/>
          <a:p>
            <a:r>
              <a:rPr lang="en-US" sz="2000" dirty="0"/>
              <a:t>See Notes view</a:t>
            </a:r>
          </a:p>
        </p:txBody>
      </p:sp>
      <p:sp>
        <p:nvSpPr>
          <p:cNvPr id="4" name="Slide Number Placeholder 3">
            <a:extLst>
              <a:ext uri="{FF2B5EF4-FFF2-40B4-BE49-F238E27FC236}">
                <a16:creationId xmlns:a16="http://schemas.microsoft.com/office/drawing/2014/main" id="{41995B79-2BD9-412E-88F2-5BC9A51B5AB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2</a:t>
            </a:fld>
            <a:endParaRPr lang="en-US" dirty="0"/>
          </a:p>
        </p:txBody>
      </p:sp>
    </p:spTree>
    <p:extLst>
      <p:ext uri="{BB962C8B-B14F-4D97-AF65-F5344CB8AC3E}">
        <p14:creationId xmlns:p14="http://schemas.microsoft.com/office/powerpoint/2010/main" val="3034052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C93545-7FC2-40EE-8AC6-EDF9DD59A44A}"/>
              </a:ext>
            </a:extLst>
          </p:cNvPr>
          <p:cNvSpPr>
            <a:spLocks noGrp="1"/>
          </p:cNvSpPr>
          <p:nvPr>
            <p:ph type="title"/>
          </p:nvPr>
        </p:nvSpPr>
        <p:spPr/>
        <p:txBody>
          <a:bodyPr/>
          <a:lstStyle/>
          <a:p>
            <a:r>
              <a:rPr lang="en-US" sz="2400" dirty="0"/>
              <a:t>Survival Mode</a:t>
            </a:r>
          </a:p>
        </p:txBody>
      </p:sp>
      <p:sp>
        <p:nvSpPr>
          <p:cNvPr id="6" name="Content Placeholder 5">
            <a:extLst>
              <a:ext uri="{FF2B5EF4-FFF2-40B4-BE49-F238E27FC236}">
                <a16:creationId xmlns:a16="http://schemas.microsoft.com/office/drawing/2014/main" id="{CB357566-1A4B-4863-91BE-85CA8F22E4F0}"/>
              </a:ext>
            </a:extLst>
          </p:cNvPr>
          <p:cNvSpPr>
            <a:spLocks noGrp="1"/>
          </p:cNvSpPr>
          <p:nvPr>
            <p:ph sz="half" idx="1"/>
          </p:nvPr>
        </p:nvSpPr>
        <p:spPr>
          <a:xfrm>
            <a:off x="457200" y="1980745"/>
            <a:ext cx="4368800" cy="3477875"/>
          </a:xfrm>
        </p:spPr>
        <p:txBody>
          <a:bodyPr wrap="square">
            <a:spAutoFit/>
          </a:bodyPr>
          <a:lstStyle/>
          <a:p>
            <a:pPr marL="34288" indent="0">
              <a:spcBef>
                <a:spcPts val="0"/>
              </a:spcBef>
              <a:buNone/>
            </a:pPr>
            <a:r>
              <a:rPr lang="en-US" sz="2200" dirty="0"/>
              <a:t>Children in foster care may be in “survival mode”:</a:t>
            </a:r>
          </a:p>
          <a:p>
            <a:pPr>
              <a:spcBef>
                <a:spcPts val="0"/>
              </a:spcBef>
            </a:pPr>
            <a:r>
              <a:rPr lang="en-US" sz="2200" dirty="0"/>
              <a:t>Hoping to return home.</a:t>
            </a:r>
          </a:p>
          <a:p>
            <a:pPr>
              <a:spcBef>
                <a:spcPts val="0"/>
              </a:spcBef>
            </a:pPr>
            <a:r>
              <a:rPr lang="en-US" sz="2200" dirty="0"/>
              <a:t>Unable to fully acknowledge loss, so unable to begin to grieve.</a:t>
            </a:r>
          </a:p>
          <a:p>
            <a:pPr>
              <a:spcBef>
                <a:spcPts val="0"/>
              </a:spcBef>
            </a:pPr>
            <a:r>
              <a:rPr lang="en-US" sz="2200" dirty="0"/>
              <a:t>Behaviors may be intended to build emotional distance or separation from the foster family.</a:t>
            </a:r>
          </a:p>
        </p:txBody>
      </p:sp>
      <p:pic>
        <p:nvPicPr>
          <p:cNvPr id="3074" name="Picture 2" descr="A young boy sitting facing a wall.">
            <a:extLst>
              <a:ext uri="{FF2B5EF4-FFF2-40B4-BE49-F238E27FC236}">
                <a16:creationId xmlns:a16="http://schemas.microsoft.com/office/drawing/2014/main" id="{6C60E683-C917-4301-A653-3F38FA42B97F}"/>
              </a:ext>
            </a:extLst>
          </p:cNvPr>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4826000" y="2011740"/>
            <a:ext cx="3860800" cy="412235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A4F9AA1-CFB6-4531-BD16-651B647F5AB9}"/>
              </a:ext>
            </a:extLst>
          </p:cNvPr>
          <p:cNvSpPr>
            <a:spLocks noGrp="1"/>
          </p:cNvSpPr>
          <p:nvPr>
            <p:ph type="sldNum" sz="quarter" idx="4"/>
          </p:nvPr>
        </p:nvSpPr>
        <p:spPr/>
        <p:txBody>
          <a:bodyPr/>
          <a:lstStyle/>
          <a:p>
            <a:fld id="{773137DE-5778-4973-8EC8-21DEEF19827C}" type="slidenum">
              <a:rPr lang="en-US" smtClean="0"/>
              <a:pPr/>
              <a:t>20</a:t>
            </a:fld>
            <a:endParaRPr lang="en-US" dirty="0"/>
          </a:p>
        </p:txBody>
      </p:sp>
    </p:spTree>
    <p:extLst>
      <p:ext uri="{BB962C8B-B14F-4D97-AF65-F5344CB8AC3E}">
        <p14:creationId xmlns:p14="http://schemas.microsoft.com/office/powerpoint/2010/main" val="1239357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C93545-7FC2-40EE-8AC6-EDF9DD59A44A}"/>
              </a:ext>
            </a:extLst>
          </p:cNvPr>
          <p:cNvSpPr>
            <a:spLocks noGrp="1"/>
          </p:cNvSpPr>
          <p:nvPr>
            <p:ph type="title"/>
          </p:nvPr>
        </p:nvSpPr>
        <p:spPr/>
        <p:txBody>
          <a:bodyPr/>
          <a:lstStyle/>
          <a:p>
            <a:r>
              <a:rPr lang="en-US" sz="2400" dirty="0"/>
              <a:t>Survival Mode, Continued</a:t>
            </a:r>
          </a:p>
        </p:txBody>
      </p:sp>
      <p:sp>
        <p:nvSpPr>
          <p:cNvPr id="6" name="Content Placeholder 5">
            <a:extLst>
              <a:ext uri="{FF2B5EF4-FFF2-40B4-BE49-F238E27FC236}">
                <a16:creationId xmlns:a16="http://schemas.microsoft.com/office/drawing/2014/main" id="{CB357566-1A4B-4863-91BE-85CA8F22E4F0}"/>
              </a:ext>
            </a:extLst>
          </p:cNvPr>
          <p:cNvSpPr>
            <a:spLocks noGrp="1"/>
          </p:cNvSpPr>
          <p:nvPr>
            <p:ph sz="half" idx="1"/>
          </p:nvPr>
        </p:nvSpPr>
        <p:spPr>
          <a:xfrm>
            <a:off x="457200" y="1980745"/>
            <a:ext cx="4114800" cy="2462213"/>
          </a:xfrm>
        </p:spPr>
        <p:txBody>
          <a:bodyPr wrap="square">
            <a:spAutoFit/>
          </a:bodyPr>
          <a:lstStyle/>
          <a:p>
            <a:pPr marL="34288" indent="0">
              <a:spcBef>
                <a:spcPts val="0"/>
              </a:spcBef>
              <a:buNone/>
            </a:pPr>
            <a:r>
              <a:rPr lang="en-US" sz="2200" dirty="0"/>
              <a:t>Children moving to adoption</a:t>
            </a:r>
          </a:p>
          <a:p>
            <a:pPr marL="34288" indent="0">
              <a:spcBef>
                <a:spcPts val="0"/>
              </a:spcBef>
              <a:buNone/>
            </a:pPr>
            <a:r>
              <a:rPr lang="en-US" sz="2200" dirty="0"/>
              <a:t>must face the reality that they will not return “home” - but will still think about family.</a:t>
            </a:r>
          </a:p>
          <a:p>
            <a:pPr marL="34288" indent="0">
              <a:spcBef>
                <a:spcPts val="0"/>
              </a:spcBef>
              <a:buNone/>
            </a:pPr>
            <a:endParaRPr lang="en-US" sz="2200" dirty="0"/>
          </a:p>
          <a:p>
            <a:pPr marL="34288" indent="0">
              <a:spcBef>
                <a:spcPts val="0"/>
              </a:spcBef>
              <a:buNone/>
            </a:pPr>
            <a:r>
              <a:rPr lang="en-US" sz="2200" dirty="0"/>
              <a:t>Help children recognize the loss and begin grieving.</a:t>
            </a:r>
          </a:p>
        </p:txBody>
      </p:sp>
      <p:pic>
        <p:nvPicPr>
          <p:cNvPr id="3074" name="Picture 2" descr="A young boy sitting facing a wall.">
            <a:extLst>
              <a:ext uri="{FF2B5EF4-FFF2-40B4-BE49-F238E27FC236}">
                <a16:creationId xmlns:a16="http://schemas.microsoft.com/office/drawing/2014/main" id="{6C60E683-C917-4301-A653-3F38FA42B97F}"/>
              </a:ext>
            </a:extLst>
          </p:cNvPr>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4571999" y="2011740"/>
            <a:ext cx="4114801" cy="412235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A4F9AA1-CFB6-4531-BD16-651B647F5AB9}"/>
              </a:ext>
            </a:extLst>
          </p:cNvPr>
          <p:cNvSpPr>
            <a:spLocks noGrp="1"/>
          </p:cNvSpPr>
          <p:nvPr>
            <p:ph type="sldNum" sz="quarter" idx="4"/>
          </p:nvPr>
        </p:nvSpPr>
        <p:spPr/>
        <p:txBody>
          <a:bodyPr/>
          <a:lstStyle/>
          <a:p>
            <a:fld id="{773137DE-5778-4973-8EC8-21DEEF19827C}" type="slidenum">
              <a:rPr lang="en-US" smtClean="0"/>
              <a:pPr/>
              <a:t>21</a:t>
            </a:fld>
            <a:endParaRPr lang="en-US" dirty="0"/>
          </a:p>
        </p:txBody>
      </p:sp>
    </p:spTree>
    <p:extLst>
      <p:ext uri="{BB962C8B-B14F-4D97-AF65-F5344CB8AC3E}">
        <p14:creationId xmlns:p14="http://schemas.microsoft.com/office/powerpoint/2010/main" val="650724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776C8-6DCA-4DD1-B93D-3B1387948ED9}"/>
              </a:ext>
            </a:extLst>
          </p:cNvPr>
          <p:cNvSpPr>
            <a:spLocks noGrp="1"/>
          </p:cNvSpPr>
          <p:nvPr>
            <p:ph type="title"/>
          </p:nvPr>
        </p:nvSpPr>
        <p:spPr>
          <a:xfrm>
            <a:off x="457200" y="452438"/>
            <a:ext cx="4114799" cy="5948362"/>
          </a:xfrm>
        </p:spPr>
        <p:txBody>
          <a:bodyPr/>
          <a:lstStyle/>
          <a:p>
            <a:r>
              <a:rPr lang="en-US" dirty="0"/>
              <a:t>Imagining Profound </a:t>
            </a:r>
            <a:br>
              <a:rPr lang="en-US" dirty="0"/>
            </a:br>
            <a:r>
              <a:rPr lang="en-US" dirty="0"/>
              <a:t>Loss</a:t>
            </a:r>
          </a:p>
        </p:txBody>
      </p:sp>
      <p:sp>
        <p:nvSpPr>
          <p:cNvPr id="4" name="Slide Number Placeholder 3">
            <a:extLst>
              <a:ext uri="{FF2B5EF4-FFF2-40B4-BE49-F238E27FC236}">
                <a16:creationId xmlns:a16="http://schemas.microsoft.com/office/drawing/2014/main" id="{D46EA043-5BFD-4D35-8065-367CDCFCD678}"/>
              </a:ext>
            </a:extLst>
          </p:cNvPr>
          <p:cNvSpPr>
            <a:spLocks noGrp="1"/>
          </p:cNvSpPr>
          <p:nvPr>
            <p:ph type="sldNum" sz="quarter" idx="4"/>
          </p:nvPr>
        </p:nvSpPr>
        <p:spPr/>
        <p:txBody>
          <a:bodyPr/>
          <a:lstStyle/>
          <a:p>
            <a:fld id="{773137DE-5778-4973-8EC8-21DEEF19827C}" type="slidenum">
              <a:rPr lang="en-US" smtClean="0"/>
              <a:pPr/>
              <a:t>22</a:t>
            </a:fld>
            <a:endParaRPr lang="en-US" dirty="0"/>
          </a:p>
        </p:txBody>
      </p:sp>
      <p:pic>
        <p:nvPicPr>
          <p:cNvPr id="8" name="Picture 2" descr="Photo of a young girl.">
            <a:extLst>
              <a:ext uri="{FF2B5EF4-FFF2-40B4-BE49-F238E27FC236}">
                <a16:creationId xmlns:a16="http://schemas.microsoft.com/office/drawing/2014/main" id="{B56D3311-1145-4ACE-BE73-FEE450F713BF}"/>
              </a:ext>
            </a:extLst>
          </p:cNvPr>
          <p:cNvPicPr>
            <a:picLocks noGrp="1" noChangeAspect="1" noChangeArrowheads="1"/>
          </p:cNvPicPr>
          <p:nvPr>
            <p:ph sz="quarter" idx="10"/>
          </p:nvPr>
        </p:nvPicPr>
        <p:blipFill rotWithShape="1">
          <a:blip r:embed="rId3" cstate="screen">
            <a:extLst>
              <a:ext uri="{28A0092B-C50C-407E-A947-70E740481C1C}">
                <a14:useLocalDpi xmlns:a14="http://schemas.microsoft.com/office/drawing/2010/main"/>
              </a:ext>
            </a:extLst>
          </a:blip>
          <a:srcRect/>
          <a:stretch/>
        </p:blipFill>
        <p:spPr bwMode="auto">
          <a:xfrm>
            <a:off x="4572000" y="479035"/>
            <a:ext cx="4572000" cy="5922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296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494DB4DA-144B-354D-8FDC-A3E9DB1498B6}"/>
              </a:ext>
            </a:extLst>
          </p:cNvPr>
          <p:cNvSpPr txBox="1">
            <a:spLocks noGrp="1"/>
          </p:cNvSpPr>
          <p:nvPr>
            <p:ph type="title" idx="4294967295"/>
          </p:nvPr>
        </p:nvSpPr>
        <p:spPr>
          <a:xfrm>
            <a:off x="5153891" y="1357745"/>
            <a:ext cx="3990109" cy="8174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685766" rtl="0" eaLnBrk="1" latinLnBrk="0" hangingPunct="1">
              <a:spcBef>
                <a:spcPct val="0"/>
              </a:spcBef>
              <a:buNone/>
              <a:defRPr sz="2000" kern="1200" cap="all" spc="150" baseline="0">
                <a:ln>
                  <a:noFill/>
                </a:ln>
                <a:solidFill>
                  <a:schemeClr val="bg1"/>
                </a:solidFill>
                <a:effectLst/>
                <a:latin typeface="Arial Rounded MT Bold"/>
                <a:ea typeface="+mj-ea"/>
                <a:cs typeface="Arial Rounded MT Bold"/>
              </a:defRPr>
            </a:lvl1pPr>
          </a:lstStyle>
          <a:p>
            <a:pPr marL="0" marR="0" lvl="0" indent="0" algn="ctr" defTabSz="685766"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150" normalizeH="0" baseline="0" noProof="0" dirty="0">
                <a:ln>
                  <a:noFill/>
                </a:ln>
                <a:solidFill>
                  <a:srgbClr val="183250"/>
                </a:solidFill>
                <a:effectLst/>
                <a:uLnTx/>
                <a:uFillTx/>
                <a:latin typeface="Arial Rounded MT Bold"/>
                <a:ea typeface="+mj-ea"/>
                <a:cs typeface="Arial Rounded MT Bold"/>
              </a:rPr>
              <a:t>Imagining Profound Loss, 2 of 5</a:t>
            </a:r>
            <a:endParaRPr kumimoji="0" lang="en-US" sz="2800" b="0" i="0" u="none" strike="noStrike" kern="1200" cap="all" spc="150" normalizeH="0" baseline="0" noProof="0" dirty="0">
              <a:ln>
                <a:noFill/>
              </a:ln>
              <a:solidFill>
                <a:srgbClr val="C13420"/>
              </a:solidFill>
              <a:effectLst/>
              <a:uLnTx/>
              <a:uFillTx/>
              <a:latin typeface="Arial Rounded MT Bold"/>
              <a:ea typeface="+mj-ea"/>
              <a:cs typeface="Arial Rounded MT Bold"/>
            </a:endParaRPr>
          </a:p>
        </p:txBody>
      </p:sp>
      <p:pic>
        <p:nvPicPr>
          <p:cNvPr id="6" name="Picture 5" descr="An empty truck.">
            <a:extLst>
              <a:ext uri="{FF2B5EF4-FFF2-40B4-BE49-F238E27FC236}">
                <a16:creationId xmlns:a16="http://schemas.microsoft.com/office/drawing/2014/main" id="{120EF730-A5B7-C447-BB2D-2325D5B0A9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57198" y="452438"/>
            <a:ext cx="8686801" cy="5948362"/>
          </a:xfrm>
          <a:prstGeom prst="rect">
            <a:avLst/>
          </a:prstGeom>
          <a:noFill/>
        </p:spPr>
      </p:pic>
      <p:sp>
        <p:nvSpPr>
          <p:cNvPr id="8" name="Rectangle 7">
            <a:extLst>
              <a:ext uri="{FF2B5EF4-FFF2-40B4-BE49-F238E27FC236}">
                <a16:creationId xmlns:a16="http://schemas.microsoft.com/office/drawing/2014/main" id="{5AFEB3D0-7653-FD41-8638-3CBFC3A7C60A}"/>
              </a:ext>
              <a:ext uri="{C183D7F6-B498-43B3-948B-1728B52AA6E4}">
                <adec:decorative xmlns:adec="http://schemas.microsoft.com/office/drawing/2017/decorative" val="1"/>
              </a:ext>
            </a:extLst>
          </p:cNvPr>
          <p:cNvSpPr/>
          <p:nvPr/>
        </p:nvSpPr>
        <p:spPr>
          <a:xfrm>
            <a:off x="5147542" y="438950"/>
            <a:ext cx="3996458" cy="5980099"/>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Content Placeholder 1">
            <a:extLst>
              <a:ext uri="{FF2B5EF4-FFF2-40B4-BE49-F238E27FC236}">
                <a16:creationId xmlns:a16="http://schemas.microsoft.com/office/drawing/2014/main" id="{732F9A72-9A32-A347-8474-565516B74D70}"/>
              </a:ext>
            </a:extLst>
          </p:cNvPr>
          <p:cNvSpPr txBox="1">
            <a:spLocks/>
          </p:cNvSpPr>
          <p:nvPr/>
        </p:nvSpPr>
        <p:spPr>
          <a:xfrm>
            <a:off x="5495755" y="2354459"/>
            <a:ext cx="3191045" cy="3145796"/>
          </a:xfrm>
          <a:prstGeom prst="rect">
            <a:avLst/>
          </a:prstGeom>
        </p:spPr>
        <p:txBody>
          <a:bodyPr>
            <a:normAutofit/>
          </a:bodyPr>
          <a:lstStyle>
            <a:lvl1pPr marL="205730" indent="-171442"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pPr>
              <a:lnSpc>
                <a:spcPct val="110000"/>
              </a:lnSpc>
            </a:pPr>
            <a:r>
              <a:rPr lang="en-US" sz="2400" dirty="0">
                <a:solidFill>
                  <a:srgbClr val="183250"/>
                </a:solidFill>
                <a:latin typeface="Arial" panose="020B0604020202020204" pitchFamily="34" charset="0"/>
                <a:cs typeface="Arial" panose="020B0604020202020204" pitchFamily="34" charset="0"/>
              </a:rPr>
              <a:t>You are moving away and will not return. </a:t>
            </a:r>
          </a:p>
          <a:p>
            <a:pPr marL="34288" indent="0">
              <a:lnSpc>
                <a:spcPct val="110000"/>
              </a:lnSpc>
              <a:buNone/>
            </a:pPr>
            <a:endParaRPr lang="en-US" sz="1200" dirty="0">
              <a:solidFill>
                <a:srgbClr val="183250"/>
              </a:solidFill>
              <a:latin typeface="Arial" panose="020B0604020202020204" pitchFamily="34" charset="0"/>
              <a:cs typeface="Arial" panose="020B0604020202020204" pitchFamily="34" charset="0"/>
            </a:endParaRPr>
          </a:p>
          <a:p>
            <a:pPr>
              <a:lnSpc>
                <a:spcPct val="110000"/>
              </a:lnSpc>
            </a:pPr>
            <a:r>
              <a:rPr lang="en-US" sz="2400" dirty="0">
                <a:solidFill>
                  <a:srgbClr val="183250"/>
                </a:solidFill>
                <a:latin typeface="Arial" panose="020B0604020202020204" pitchFamily="34" charset="0"/>
                <a:cs typeface="Arial" panose="020B0604020202020204" pitchFamily="34" charset="0"/>
              </a:rPr>
              <a:t>What ten singular things or people would you pack?</a:t>
            </a:r>
          </a:p>
        </p:txBody>
      </p:sp>
      <p:sp>
        <p:nvSpPr>
          <p:cNvPr id="4" name="Slide Number Placeholder 3">
            <a:extLst>
              <a:ext uri="{FF2B5EF4-FFF2-40B4-BE49-F238E27FC236}">
                <a16:creationId xmlns:a16="http://schemas.microsoft.com/office/drawing/2014/main" id="{A4FE1F76-2899-4F82-9FE0-1600A8022265}"/>
              </a:ext>
            </a:extLst>
          </p:cNvPr>
          <p:cNvSpPr>
            <a:spLocks noGrp="1"/>
          </p:cNvSpPr>
          <p:nvPr>
            <p:ph type="sldNum" sz="quarter" idx="4"/>
          </p:nvPr>
        </p:nvSpPr>
        <p:spPr>
          <a:prstGeom prst="rect">
            <a:avLst/>
          </a:prstGeom>
          <a:ln w="19050">
            <a:noFill/>
          </a:ln>
        </p:spPr>
        <p:txBody>
          <a:bodyPr wrap="square" anchor="ctr">
            <a:normAutofit/>
          </a:bodyPr>
          <a:lstStyle/>
          <a:p>
            <a:pPr>
              <a:spcAft>
                <a:spcPts val="600"/>
              </a:spcAft>
            </a:pPr>
            <a:fld id="{773137DE-5778-4973-8EC8-21DEEF19827C}" type="slidenum">
              <a:rPr lang="en-US" sz="825" smtClean="0">
                <a:solidFill>
                  <a:schemeClr val="bg1"/>
                </a:solidFill>
              </a:rPr>
              <a:pPr>
                <a:spcAft>
                  <a:spcPts val="600"/>
                </a:spcAft>
              </a:pPr>
              <a:t>23</a:t>
            </a:fld>
            <a:endParaRPr lang="en-US" sz="825" dirty="0">
              <a:solidFill>
                <a:schemeClr val="bg1"/>
              </a:solidFill>
            </a:endParaRPr>
          </a:p>
        </p:txBody>
      </p:sp>
    </p:spTree>
    <p:extLst>
      <p:ext uri="{BB962C8B-B14F-4D97-AF65-F5344CB8AC3E}">
        <p14:creationId xmlns:p14="http://schemas.microsoft.com/office/powerpoint/2010/main" val="1951602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0E558D2A-6BC4-4E4E-884D-9CADEBCB79CD}"/>
              </a:ext>
            </a:extLst>
          </p:cNvPr>
          <p:cNvSpPr txBox="1">
            <a:spLocks noGrp="1"/>
          </p:cNvSpPr>
          <p:nvPr>
            <p:ph type="title" idx="4294967295"/>
          </p:nvPr>
        </p:nvSpPr>
        <p:spPr>
          <a:xfrm>
            <a:off x="5153891" y="1357745"/>
            <a:ext cx="3990109" cy="8174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685766" rtl="0" eaLnBrk="1" latinLnBrk="0" hangingPunct="1">
              <a:spcBef>
                <a:spcPct val="0"/>
              </a:spcBef>
              <a:buNone/>
              <a:defRPr sz="2000" kern="1200" cap="all" spc="150" baseline="0">
                <a:ln>
                  <a:noFill/>
                </a:ln>
                <a:solidFill>
                  <a:schemeClr val="bg1"/>
                </a:solidFill>
                <a:effectLst/>
                <a:latin typeface="Arial Rounded MT Bold"/>
                <a:ea typeface="+mj-ea"/>
                <a:cs typeface="Arial Rounded MT Bold"/>
              </a:defRPr>
            </a:lvl1pPr>
          </a:lstStyle>
          <a:p>
            <a:pPr marL="0" marR="0" lvl="0" indent="0" algn="ctr" defTabSz="685766"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150" normalizeH="0" baseline="0" noProof="0" dirty="0">
                <a:ln>
                  <a:noFill/>
                </a:ln>
                <a:solidFill>
                  <a:srgbClr val="C13420"/>
                </a:solidFill>
                <a:effectLst/>
                <a:uLnTx/>
                <a:uFillTx/>
                <a:latin typeface="Arial Rounded MT Bold"/>
                <a:ea typeface="+mj-ea"/>
                <a:cs typeface="Arial Rounded MT Bold"/>
              </a:rPr>
              <a:t>Imagining Profound Loss, 3 of 5</a:t>
            </a:r>
          </a:p>
        </p:txBody>
      </p:sp>
      <p:pic>
        <p:nvPicPr>
          <p:cNvPr id="7" name="Picture 6" descr="An empty truck.">
            <a:extLst>
              <a:ext uri="{FF2B5EF4-FFF2-40B4-BE49-F238E27FC236}">
                <a16:creationId xmlns:a16="http://schemas.microsoft.com/office/drawing/2014/main" id="{A85F37DA-292D-4DC8-B825-4C7E074D50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57198" y="452438"/>
            <a:ext cx="8686801" cy="5948362"/>
          </a:xfrm>
          <a:prstGeom prst="rect">
            <a:avLst/>
          </a:prstGeom>
          <a:noFill/>
        </p:spPr>
      </p:pic>
      <p:sp>
        <p:nvSpPr>
          <p:cNvPr id="8" name="Rectangle 7">
            <a:extLst>
              <a:ext uri="{FF2B5EF4-FFF2-40B4-BE49-F238E27FC236}">
                <a16:creationId xmlns:a16="http://schemas.microsoft.com/office/drawing/2014/main" id="{E29962E4-4EDD-E54F-811D-0DBB1D5B286D}"/>
              </a:ext>
              <a:ext uri="{C183D7F6-B498-43B3-948B-1728B52AA6E4}">
                <adec:decorative xmlns:adec="http://schemas.microsoft.com/office/drawing/2017/decorative" val="1"/>
              </a:ext>
            </a:extLst>
          </p:cNvPr>
          <p:cNvSpPr/>
          <p:nvPr/>
        </p:nvSpPr>
        <p:spPr>
          <a:xfrm>
            <a:off x="5147542" y="438950"/>
            <a:ext cx="3996458" cy="5980099"/>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1" name="Content Placeholder 1">
            <a:extLst>
              <a:ext uri="{FF2B5EF4-FFF2-40B4-BE49-F238E27FC236}">
                <a16:creationId xmlns:a16="http://schemas.microsoft.com/office/drawing/2014/main" id="{936A2C41-6DFA-5D48-BE40-8F88D8DD4691}"/>
              </a:ext>
            </a:extLst>
          </p:cNvPr>
          <p:cNvSpPr txBox="1">
            <a:spLocks/>
          </p:cNvSpPr>
          <p:nvPr/>
        </p:nvSpPr>
        <p:spPr>
          <a:xfrm>
            <a:off x="5495755" y="2354459"/>
            <a:ext cx="3426572" cy="3145796"/>
          </a:xfrm>
          <a:prstGeom prst="rect">
            <a:avLst/>
          </a:prstGeom>
        </p:spPr>
        <p:txBody>
          <a:bodyPr>
            <a:normAutofit/>
          </a:bodyPr>
          <a:lstStyle>
            <a:lvl1pPr marL="205730" indent="-171442"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pPr>
              <a:lnSpc>
                <a:spcPct val="110000"/>
              </a:lnSpc>
            </a:pPr>
            <a:r>
              <a:rPr lang="en-US" sz="2400" dirty="0">
                <a:solidFill>
                  <a:srgbClr val="183250"/>
                </a:solidFill>
                <a:latin typeface="Arial" panose="020B0604020202020204" pitchFamily="34" charset="0"/>
                <a:cs typeface="Arial" panose="020B0604020202020204" pitchFamily="34" charset="0"/>
              </a:rPr>
              <a:t>The truck is smaller than you thought. </a:t>
            </a:r>
          </a:p>
          <a:p>
            <a:pPr marL="34288" indent="0">
              <a:lnSpc>
                <a:spcPct val="110000"/>
              </a:lnSpc>
              <a:buNone/>
            </a:pPr>
            <a:endParaRPr lang="en-US" sz="1200" dirty="0">
              <a:solidFill>
                <a:srgbClr val="183250"/>
              </a:solidFill>
              <a:latin typeface="Arial" panose="020B0604020202020204" pitchFamily="34" charset="0"/>
              <a:cs typeface="Arial" panose="020B0604020202020204" pitchFamily="34" charset="0"/>
            </a:endParaRPr>
          </a:p>
          <a:p>
            <a:pPr>
              <a:lnSpc>
                <a:spcPct val="110000"/>
              </a:lnSpc>
            </a:pPr>
            <a:r>
              <a:rPr lang="en-US" sz="2400" dirty="0">
                <a:solidFill>
                  <a:srgbClr val="183250"/>
                </a:solidFill>
                <a:latin typeface="Arial" panose="020B0604020202020204" pitchFamily="34" charset="0"/>
                <a:cs typeface="Arial" panose="020B0604020202020204" pitchFamily="34" charset="0"/>
              </a:rPr>
              <a:t>Remove five things or people from your list.</a:t>
            </a:r>
          </a:p>
        </p:txBody>
      </p:sp>
      <p:sp>
        <p:nvSpPr>
          <p:cNvPr id="4" name="Slide Number Placeholder 3">
            <a:extLst>
              <a:ext uri="{FF2B5EF4-FFF2-40B4-BE49-F238E27FC236}">
                <a16:creationId xmlns:a16="http://schemas.microsoft.com/office/drawing/2014/main" id="{A4FE1F76-2899-4F82-9FE0-1600A8022265}"/>
              </a:ext>
            </a:extLst>
          </p:cNvPr>
          <p:cNvSpPr>
            <a:spLocks noGrp="1"/>
          </p:cNvSpPr>
          <p:nvPr>
            <p:ph type="sldNum" sz="quarter" idx="4"/>
          </p:nvPr>
        </p:nvSpPr>
        <p:spPr>
          <a:prstGeom prst="rect">
            <a:avLst/>
          </a:prstGeom>
          <a:ln w="19050">
            <a:noFill/>
          </a:ln>
        </p:spPr>
        <p:txBody>
          <a:bodyPr wrap="square" anchor="ctr">
            <a:normAutofit/>
          </a:bodyPr>
          <a:lstStyle/>
          <a:p>
            <a:pPr>
              <a:spcAft>
                <a:spcPts val="600"/>
              </a:spcAft>
            </a:pPr>
            <a:fld id="{773137DE-5778-4973-8EC8-21DEEF19827C}" type="slidenum">
              <a:rPr lang="en-US" sz="825" smtClean="0">
                <a:solidFill>
                  <a:schemeClr val="bg1"/>
                </a:solidFill>
              </a:rPr>
              <a:pPr>
                <a:spcAft>
                  <a:spcPts val="600"/>
                </a:spcAft>
              </a:pPr>
              <a:t>24</a:t>
            </a:fld>
            <a:endParaRPr lang="en-US" sz="825" dirty="0">
              <a:solidFill>
                <a:schemeClr val="bg1"/>
              </a:solidFill>
            </a:endParaRPr>
          </a:p>
        </p:txBody>
      </p:sp>
    </p:spTree>
    <p:extLst>
      <p:ext uri="{BB962C8B-B14F-4D97-AF65-F5344CB8AC3E}">
        <p14:creationId xmlns:p14="http://schemas.microsoft.com/office/powerpoint/2010/main" val="452994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DF3DBDD3-3F6B-7C4A-BD4D-88E941EF7287}"/>
              </a:ext>
            </a:extLst>
          </p:cNvPr>
          <p:cNvSpPr txBox="1">
            <a:spLocks noGrp="1"/>
          </p:cNvSpPr>
          <p:nvPr>
            <p:ph type="title" idx="4294967295"/>
          </p:nvPr>
        </p:nvSpPr>
        <p:spPr>
          <a:xfrm>
            <a:off x="5153891" y="1357745"/>
            <a:ext cx="3990109" cy="8174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685766" rtl="0" eaLnBrk="1" latinLnBrk="0" hangingPunct="1">
              <a:spcBef>
                <a:spcPct val="0"/>
              </a:spcBef>
              <a:buNone/>
              <a:defRPr sz="2000" kern="1200" cap="all" spc="150" baseline="0">
                <a:ln>
                  <a:noFill/>
                </a:ln>
                <a:solidFill>
                  <a:schemeClr val="bg1"/>
                </a:solidFill>
                <a:effectLst/>
                <a:latin typeface="Arial Rounded MT Bold"/>
                <a:ea typeface="+mj-ea"/>
                <a:cs typeface="Arial Rounded MT Bold"/>
              </a:defRPr>
            </a:lvl1pPr>
          </a:lstStyle>
          <a:p>
            <a:pPr marL="0" marR="0" lvl="0" indent="0" algn="ctr" defTabSz="685766"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150" normalizeH="0" baseline="0" noProof="0" dirty="0">
                <a:ln>
                  <a:noFill/>
                </a:ln>
                <a:solidFill>
                  <a:srgbClr val="183250"/>
                </a:solidFill>
                <a:effectLst/>
                <a:uLnTx/>
                <a:uFillTx/>
                <a:latin typeface="Arial Rounded MT Bold"/>
                <a:ea typeface="+mj-ea"/>
                <a:cs typeface="Arial Rounded MT Bold"/>
              </a:rPr>
              <a:t>Imagining Profound Loss, 4 of 5</a:t>
            </a:r>
            <a:endParaRPr kumimoji="0" lang="en-US" sz="2800" b="0" i="0" u="none" strike="noStrike" kern="1200" cap="all" spc="150" normalizeH="0" baseline="0" noProof="0" dirty="0">
              <a:ln>
                <a:noFill/>
              </a:ln>
              <a:solidFill>
                <a:srgbClr val="C13420"/>
              </a:solidFill>
              <a:effectLst/>
              <a:uLnTx/>
              <a:uFillTx/>
              <a:latin typeface="Arial Rounded MT Bold"/>
              <a:ea typeface="+mj-ea"/>
              <a:cs typeface="Arial Rounded MT Bold"/>
            </a:endParaRPr>
          </a:p>
        </p:txBody>
      </p:sp>
      <p:pic>
        <p:nvPicPr>
          <p:cNvPr id="7" name="Picture 6" descr="An empty truck.">
            <a:extLst>
              <a:ext uri="{FF2B5EF4-FFF2-40B4-BE49-F238E27FC236}">
                <a16:creationId xmlns:a16="http://schemas.microsoft.com/office/drawing/2014/main" id="{91825089-AA51-4CBE-B650-55B9E77C9B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57199" y="454819"/>
            <a:ext cx="8686801" cy="5948362"/>
          </a:xfrm>
          <a:prstGeom prst="rect">
            <a:avLst/>
          </a:prstGeom>
          <a:noFill/>
        </p:spPr>
      </p:pic>
      <p:sp>
        <p:nvSpPr>
          <p:cNvPr id="8" name="Rectangle 7">
            <a:extLst>
              <a:ext uri="{FF2B5EF4-FFF2-40B4-BE49-F238E27FC236}">
                <a16:creationId xmlns:a16="http://schemas.microsoft.com/office/drawing/2014/main" id="{A4B6BCA3-4624-4E42-A1C6-FBA8C05C00D8}"/>
              </a:ext>
              <a:ext uri="{C183D7F6-B498-43B3-948B-1728B52AA6E4}">
                <adec:decorative xmlns:adec="http://schemas.microsoft.com/office/drawing/2017/decorative" val="1"/>
              </a:ext>
            </a:extLst>
          </p:cNvPr>
          <p:cNvSpPr/>
          <p:nvPr/>
        </p:nvSpPr>
        <p:spPr>
          <a:xfrm>
            <a:off x="5147542" y="438950"/>
            <a:ext cx="3996458" cy="5980099"/>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1" name="Content Placeholder 1">
            <a:extLst>
              <a:ext uri="{FF2B5EF4-FFF2-40B4-BE49-F238E27FC236}">
                <a16:creationId xmlns:a16="http://schemas.microsoft.com/office/drawing/2014/main" id="{BD3A2076-42F2-214B-8122-FCCD420DE7AD}"/>
              </a:ext>
            </a:extLst>
          </p:cNvPr>
          <p:cNvSpPr txBox="1">
            <a:spLocks/>
          </p:cNvSpPr>
          <p:nvPr/>
        </p:nvSpPr>
        <p:spPr>
          <a:xfrm>
            <a:off x="5495755" y="2354459"/>
            <a:ext cx="3426572" cy="3145796"/>
          </a:xfrm>
          <a:prstGeom prst="rect">
            <a:avLst/>
          </a:prstGeom>
        </p:spPr>
        <p:txBody>
          <a:bodyPr>
            <a:normAutofit/>
          </a:bodyPr>
          <a:lstStyle>
            <a:lvl1pPr marL="205730" indent="-171442"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pPr>
              <a:lnSpc>
                <a:spcPct val="110000"/>
              </a:lnSpc>
            </a:pPr>
            <a:r>
              <a:rPr lang="en-US" sz="2400" dirty="0">
                <a:solidFill>
                  <a:srgbClr val="183250"/>
                </a:solidFill>
                <a:latin typeface="Arial" panose="020B0604020202020204" pitchFamily="34" charset="0"/>
                <a:cs typeface="Arial" panose="020B0604020202020204" pitchFamily="34" charset="0"/>
              </a:rPr>
              <a:t>The truck is even smaller than you thought. </a:t>
            </a:r>
          </a:p>
          <a:p>
            <a:pPr marL="34288" indent="0">
              <a:lnSpc>
                <a:spcPct val="110000"/>
              </a:lnSpc>
              <a:buNone/>
            </a:pPr>
            <a:endParaRPr lang="en-US" sz="2400" dirty="0">
              <a:solidFill>
                <a:srgbClr val="183250"/>
              </a:solidFill>
              <a:latin typeface="Arial" panose="020B0604020202020204" pitchFamily="34" charset="0"/>
              <a:cs typeface="Arial" panose="020B0604020202020204" pitchFamily="34" charset="0"/>
            </a:endParaRPr>
          </a:p>
          <a:p>
            <a:pPr>
              <a:lnSpc>
                <a:spcPct val="110000"/>
              </a:lnSpc>
            </a:pPr>
            <a:r>
              <a:rPr lang="en-US" sz="2400" dirty="0">
                <a:solidFill>
                  <a:srgbClr val="183250"/>
                </a:solidFill>
                <a:latin typeface="Arial" panose="020B0604020202020204" pitchFamily="34" charset="0"/>
                <a:cs typeface="Arial" panose="020B0604020202020204" pitchFamily="34" charset="0"/>
              </a:rPr>
              <a:t>Remove three more things or people from your list.</a:t>
            </a:r>
          </a:p>
        </p:txBody>
      </p:sp>
      <p:sp>
        <p:nvSpPr>
          <p:cNvPr id="4" name="Slide Number Placeholder 3">
            <a:extLst>
              <a:ext uri="{FF2B5EF4-FFF2-40B4-BE49-F238E27FC236}">
                <a16:creationId xmlns:a16="http://schemas.microsoft.com/office/drawing/2014/main" id="{A4FE1F76-2899-4F82-9FE0-1600A8022265}"/>
              </a:ext>
            </a:extLst>
          </p:cNvPr>
          <p:cNvSpPr>
            <a:spLocks noGrp="1"/>
          </p:cNvSpPr>
          <p:nvPr>
            <p:ph type="sldNum" sz="quarter" idx="4"/>
          </p:nvPr>
        </p:nvSpPr>
        <p:spPr>
          <a:prstGeom prst="rect">
            <a:avLst/>
          </a:prstGeom>
          <a:ln w="19050">
            <a:noFill/>
          </a:ln>
        </p:spPr>
        <p:txBody>
          <a:bodyPr wrap="square" anchor="ctr">
            <a:normAutofit/>
          </a:bodyPr>
          <a:lstStyle/>
          <a:p>
            <a:pPr>
              <a:spcAft>
                <a:spcPts val="600"/>
              </a:spcAft>
            </a:pPr>
            <a:fld id="{773137DE-5778-4973-8EC8-21DEEF19827C}" type="slidenum">
              <a:rPr lang="en-US" sz="825" smtClean="0">
                <a:solidFill>
                  <a:schemeClr val="bg1"/>
                </a:solidFill>
              </a:rPr>
              <a:pPr>
                <a:spcAft>
                  <a:spcPts val="600"/>
                </a:spcAft>
              </a:pPr>
              <a:t>25</a:t>
            </a:fld>
            <a:endParaRPr lang="en-US" sz="825" dirty="0">
              <a:solidFill>
                <a:schemeClr val="bg1"/>
              </a:solidFill>
            </a:endParaRPr>
          </a:p>
        </p:txBody>
      </p:sp>
    </p:spTree>
    <p:extLst>
      <p:ext uri="{BB962C8B-B14F-4D97-AF65-F5344CB8AC3E}">
        <p14:creationId xmlns:p14="http://schemas.microsoft.com/office/powerpoint/2010/main" val="3987641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CBFC962A-8289-F54B-9225-7681F75BCF0E}"/>
              </a:ext>
            </a:extLst>
          </p:cNvPr>
          <p:cNvSpPr txBox="1">
            <a:spLocks noGrp="1"/>
          </p:cNvSpPr>
          <p:nvPr>
            <p:ph type="title" idx="4294967295"/>
          </p:nvPr>
        </p:nvSpPr>
        <p:spPr>
          <a:xfrm>
            <a:off x="5153891" y="1357745"/>
            <a:ext cx="3990109" cy="8174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685766" rtl="0" eaLnBrk="1" latinLnBrk="0" hangingPunct="1">
              <a:spcBef>
                <a:spcPct val="0"/>
              </a:spcBef>
              <a:buNone/>
              <a:defRPr sz="2000" kern="1200" cap="all" spc="150" baseline="0">
                <a:ln>
                  <a:noFill/>
                </a:ln>
                <a:solidFill>
                  <a:schemeClr val="bg1"/>
                </a:solidFill>
                <a:effectLst/>
                <a:latin typeface="Arial Rounded MT Bold"/>
                <a:ea typeface="+mj-ea"/>
                <a:cs typeface="Arial Rounded MT Bold"/>
              </a:defRPr>
            </a:lvl1pPr>
          </a:lstStyle>
          <a:p>
            <a:pPr marL="0" marR="0" lvl="0" indent="0" algn="ctr" defTabSz="685766"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150" normalizeH="0" baseline="0" noProof="0" dirty="0">
                <a:ln>
                  <a:noFill/>
                </a:ln>
                <a:solidFill>
                  <a:srgbClr val="183250"/>
                </a:solidFill>
                <a:effectLst/>
                <a:uLnTx/>
                <a:uFillTx/>
                <a:latin typeface="Arial Rounded MT Bold"/>
                <a:ea typeface="+mj-ea"/>
                <a:cs typeface="Arial Rounded MT Bold"/>
              </a:rPr>
              <a:t>Imagining Profound Loss, 5 of 5</a:t>
            </a:r>
            <a:endParaRPr kumimoji="0" lang="en-US" sz="2800" b="0" i="0" u="none" strike="noStrike" kern="1200" cap="all" spc="150" normalizeH="0" baseline="0" noProof="0" dirty="0">
              <a:ln>
                <a:noFill/>
              </a:ln>
              <a:solidFill>
                <a:srgbClr val="C13420"/>
              </a:solidFill>
              <a:effectLst/>
              <a:uLnTx/>
              <a:uFillTx/>
              <a:latin typeface="Arial Rounded MT Bold"/>
              <a:ea typeface="+mj-ea"/>
              <a:cs typeface="Arial Rounded MT Bold"/>
            </a:endParaRPr>
          </a:p>
        </p:txBody>
      </p:sp>
      <p:pic>
        <p:nvPicPr>
          <p:cNvPr id="3" name="Picture 2" descr="Image of a truck on a road.">
            <a:extLst>
              <a:ext uri="{FF2B5EF4-FFF2-40B4-BE49-F238E27FC236}">
                <a16:creationId xmlns:a16="http://schemas.microsoft.com/office/drawing/2014/main" id="{BA44014F-E6C7-594F-9C20-2BB88067BB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452437"/>
            <a:ext cx="8671810" cy="5948363"/>
          </a:xfrm>
          <a:prstGeom prst="rect">
            <a:avLst/>
          </a:prstGeom>
          <a:noFill/>
        </p:spPr>
      </p:pic>
      <p:sp>
        <p:nvSpPr>
          <p:cNvPr id="8" name="Rectangle 7">
            <a:extLst>
              <a:ext uri="{FF2B5EF4-FFF2-40B4-BE49-F238E27FC236}">
                <a16:creationId xmlns:a16="http://schemas.microsoft.com/office/drawing/2014/main" id="{B7371454-0DCF-D54A-9395-839FED348905}"/>
              </a:ext>
              <a:ext uri="{C183D7F6-B498-43B3-948B-1728B52AA6E4}">
                <adec:decorative xmlns:adec="http://schemas.microsoft.com/office/drawing/2017/decorative" val="1"/>
              </a:ext>
            </a:extLst>
          </p:cNvPr>
          <p:cNvSpPr/>
          <p:nvPr/>
        </p:nvSpPr>
        <p:spPr>
          <a:xfrm>
            <a:off x="5147542" y="438950"/>
            <a:ext cx="3996458" cy="5980099"/>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Content Placeholder 1">
            <a:extLst>
              <a:ext uri="{FF2B5EF4-FFF2-40B4-BE49-F238E27FC236}">
                <a16:creationId xmlns:a16="http://schemas.microsoft.com/office/drawing/2014/main" id="{3B84EDBC-1FAC-3D48-947B-6AF3340FAF0C}"/>
              </a:ext>
            </a:extLst>
          </p:cNvPr>
          <p:cNvSpPr txBox="1">
            <a:spLocks/>
          </p:cNvSpPr>
          <p:nvPr/>
        </p:nvSpPr>
        <p:spPr>
          <a:xfrm>
            <a:off x="5495755" y="2489199"/>
            <a:ext cx="3426572" cy="3011055"/>
          </a:xfrm>
          <a:prstGeom prst="rect">
            <a:avLst/>
          </a:prstGeom>
        </p:spPr>
        <p:txBody>
          <a:bodyPr>
            <a:normAutofit/>
          </a:bodyPr>
          <a:lstStyle>
            <a:lvl1pPr marL="205730" indent="-171442"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pPr marL="34288" indent="0">
              <a:lnSpc>
                <a:spcPct val="110000"/>
              </a:lnSpc>
              <a:buNone/>
            </a:pPr>
            <a:r>
              <a:rPr lang="en-US" sz="2800" dirty="0">
                <a:solidFill>
                  <a:srgbClr val="183250"/>
                </a:solidFill>
                <a:latin typeface="Arial" panose="020B0604020202020204" pitchFamily="34" charset="0"/>
                <a:cs typeface="Arial" panose="020B0604020202020204" pitchFamily="34" charset="0"/>
              </a:rPr>
              <a:t>The truck will take you to a different community to live with strangers.</a:t>
            </a:r>
          </a:p>
        </p:txBody>
      </p:sp>
      <p:sp>
        <p:nvSpPr>
          <p:cNvPr id="4" name="Slide Number Placeholder 3">
            <a:extLst>
              <a:ext uri="{FF2B5EF4-FFF2-40B4-BE49-F238E27FC236}">
                <a16:creationId xmlns:a16="http://schemas.microsoft.com/office/drawing/2014/main" id="{A4FE1F76-2899-4F82-9FE0-1600A8022265}"/>
              </a:ext>
            </a:extLst>
          </p:cNvPr>
          <p:cNvSpPr>
            <a:spLocks noGrp="1"/>
          </p:cNvSpPr>
          <p:nvPr>
            <p:ph type="sldNum" sz="quarter" idx="4"/>
          </p:nvPr>
        </p:nvSpPr>
        <p:spPr>
          <a:prstGeom prst="rect">
            <a:avLst/>
          </a:prstGeom>
          <a:ln w="19050">
            <a:noFill/>
          </a:ln>
        </p:spPr>
        <p:txBody>
          <a:bodyPr wrap="square" anchor="ctr">
            <a:normAutofit/>
          </a:bodyPr>
          <a:lstStyle/>
          <a:p>
            <a:pPr>
              <a:spcAft>
                <a:spcPts val="600"/>
              </a:spcAft>
            </a:pPr>
            <a:fld id="{773137DE-5778-4973-8EC8-21DEEF19827C}" type="slidenum">
              <a:rPr lang="en-US" sz="825" smtClean="0">
                <a:solidFill>
                  <a:schemeClr val="bg1"/>
                </a:solidFill>
              </a:rPr>
              <a:pPr>
                <a:spcAft>
                  <a:spcPts val="600"/>
                </a:spcAft>
              </a:pPr>
              <a:t>26</a:t>
            </a:fld>
            <a:endParaRPr lang="en-US" sz="825" dirty="0">
              <a:solidFill>
                <a:schemeClr val="bg1"/>
              </a:solidFill>
            </a:endParaRPr>
          </a:p>
        </p:txBody>
      </p:sp>
    </p:spTree>
    <p:extLst>
      <p:ext uri="{BB962C8B-B14F-4D97-AF65-F5344CB8AC3E}">
        <p14:creationId xmlns:p14="http://schemas.microsoft.com/office/powerpoint/2010/main" val="2381741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D2C09E-98D5-4A69-B2BB-F9C782587886}"/>
              </a:ext>
            </a:extLst>
          </p:cNvPr>
          <p:cNvSpPr>
            <a:spLocks noGrp="1"/>
          </p:cNvSpPr>
          <p:nvPr>
            <p:ph type="title"/>
          </p:nvPr>
        </p:nvSpPr>
        <p:spPr>
          <a:xfrm>
            <a:off x="457200" y="452438"/>
            <a:ext cx="4114799" cy="5948362"/>
          </a:xfrm>
        </p:spPr>
        <p:txBody>
          <a:bodyPr/>
          <a:lstStyle/>
          <a:p>
            <a:r>
              <a:rPr lang="en-US" dirty="0"/>
              <a:t>Children’s Losses </a:t>
            </a:r>
          </a:p>
        </p:txBody>
      </p:sp>
      <p:pic>
        <p:nvPicPr>
          <p:cNvPr id="3074" name="Picture 2" descr="Photo of a young boy with arms folded">
            <a:extLst>
              <a:ext uri="{FF2B5EF4-FFF2-40B4-BE49-F238E27FC236}">
                <a16:creationId xmlns:a16="http://schemas.microsoft.com/office/drawing/2014/main" id="{137D631C-0128-4518-AAB8-BBA678F8C496}"/>
              </a:ext>
            </a:extLst>
          </p:cNvPr>
          <p:cNvPicPr>
            <a:picLocks noGrp="1" noChangeAspect="1" noChangeArrowheads="1"/>
          </p:cNvPicPr>
          <p:nvPr>
            <p:ph sz="quarter" idx="10"/>
          </p:nvPr>
        </p:nvPicPr>
        <p:blipFill>
          <a:blip r:embed="rId3" cstate="screen">
            <a:extLst>
              <a:ext uri="{28A0092B-C50C-407E-A947-70E740481C1C}">
                <a14:useLocalDpi xmlns:a14="http://schemas.microsoft.com/office/drawing/2010/main"/>
              </a:ext>
            </a:extLst>
          </a:blip>
          <a:srcRect/>
          <a:stretch/>
        </p:blipFill>
        <p:spPr bwMode="auto">
          <a:xfrm>
            <a:off x="4922568" y="590949"/>
            <a:ext cx="3873234" cy="580985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7A2F862-17D9-4CE4-99A3-1DB0616D76B9}"/>
              </a:ext>
            </a:extLst>
          </p:cNvPr>
          <p:cNvSpPr>
            <a:spLocks noGrp="1"/>
          </p:cNvSpPr>
          <p:nvPr>
            <p:ph type="sldNum" sz="quarter" idx="4"/>
          </p:nvPr>
        </p:nvSpPr>
        <p:spPr/>
        <p:txBody>
          <a:bodyPr/>
          <a:lstStyle/>
          <a:p>
            <a:fld id="{773137DE-5778-4973-8EC8-21DEEF19827C}" type="slidenum">
              <a:rPr lang="en-US" smtClean="0"/>
              <a:pPr/>
              <a:t>27</a:t>
            </a:fld>
            <a:endParaRPr lang="en-US" dirty="0"/>
          </a:p>
        </p:txBody>
      </p:sp>
    </p:spTree>
    <p:extLst>
      <p:ext uri="{BB962C8B-B14F-4D97-AF65-F5344CB8AC3E}">
        <p14:creationId xmlns:p14="http://schemas.microsoft.com/office/powerpoint/2010/main" val="1562949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7AFBA41C-D467-B24E-B031-F276C46F9C5F}"/>
              </a:ext>
            </a:extLst>
          </p:cNvPr>
          <p:cNvSpPr txBox="1">
            <a:spLocks noGrp="1"/>
          </p:cNvSpPr>
          <p:nvPr>
            <p:ph type="title" idx="4294967295"/>
          </p:nvPr>
        </p:nvSpPr>
        <p:spPr>
          <a:xfrm>
            <a:off x="1299917" y="3429000"/>
            <a:ext cx="6731456"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113" normalizeH="0" baseline="0" noProof="0" dirty="0">
                <a:ln>
                  <a:noFill/>
                </a:ln>
                <a:solidFill>
                  <a:srgbClr val="9A291A"/>
                </a:solidFill>
                <a:effectLst/>
                <a:uLnTx/>
                <a:uFillTx/>
                <a:latin typeface="Arial Rounded MT Bold"/>
                <a:ea typeface="+mj-ea"/>
                <a:cs typeface="Arial Rounded MT Bold"/>
              </a:rPr>
              <a:t>SECTION 3: </a:t>
            </a:r>
            <a:b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t>GRIEF, LOSS, AND BEHAVIOR</a:t>
            </a:r>
            <a:endParaRPr kumimoji="0" lang="en-US" sz="3150" b="0" i="0" u="none" strike="noStrike" kern="1200" cap="none" spc="113" normalizeH="0" baseline="0" noProof="0" dirty="0">
              <a:ln>
                <a:noFill/>
              </a:ln>
              <a:solidFill>
                <a:srgbClr val="183250"/>
              </a:solidFill>
              <a:effectLst/>
              <a:uLnTx/>
              <a:uFillTx/>
              <a:latin typeface="Arial Rounded MT Bold"/>
              <a:ea typeface="+mj-ea"/>
              <a:cs typeface="Arial Rounded MT Bold"/>
            </a:endParaRPr>
          </a:p>
        </p:txBody>
      </p:sp>
      <p:sp>
        <p:nvSpPr>
          <p:cNvPr id="4" name="Slide Number Placeholder 3">
            <a:extLst>
              <a:ext uri="{FF2B5EF4-FFF2-40B4-BE49-F238E27FC236}">
                <a16:creationId xmlns:a16="http://schemas.microsoft.com/office/drawing/2014/main" id="{6D894FA3-597A-47BF-A17D-D2EFB0D13B9D}"/>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28</a:t>
            </a:fld>
            <a:endParaRPr lang="en-US" dirty="0"/>
          </a:p>
        </p:txBody>
      </p:sp>
    </p:spTree>
    <p:extLst>
      <p:ext uri="{BB962C8B-B14F-4D97-AF65-F5344CB8AC3E}">
        <p14:creationId xmlns:p14="http://schemas.microsoft.com/office/powerpoint/2010/main" val="1754073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177C3D-E80A-4F2D-8B06-B92A444CF819}"/>
              </a:ext>
            </a:extLst>
          </p:cNvPr>
          <p:cNvSpPr>
            <a:spLocks noGrp="1"/>
          </p:cNvSpPr>
          <p:nvPr>
            <p:ph type="title"/>
          </p:nvPr>
        </p:nvSpPr>
        <p:spPr/>
        <p:txBody>
          <a:bodyPr/>
          <a:lstStyle/>
          <a:p>
            <a:r>
              <a:rPr lang="en-US" sz="2400" dirty="0"/>
              <a:t>FOSTER:  Grief and Loss in Children </a:t>
            </a:r>
          </a:p>
        </p:txBody>
      </p:sp>
      <p:pic>
        <p:nvPicPr>
          <p:cNvPr id="6" name="Picture 5" descr="An illustration of a video player with a play button">
            <a:extLst>
              <a:ext uri="{FF2B5EF4-FFF2-40B4-BE49-F238E27FC236}">
                <a16:creationId xmlns:a16="http://schemas.microsoft.com/office/drawing/2014/main" id="{211CD292-2EC2-4D96-B0E2-C95C432FC92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18049" y="1875453"/>
            <a:ext cx="5203007" cy="4054050"/>
          </a:xfrm>
          <a:prstGeom prst="rect">
            <a:avLst/>
          </a:prstGeom>
        </p:spPr>
      </p:pic>
      <p:sp>
        <p:nvSpPr>
          <p:cNvPr id="7" name="TextBox 6">
            <a:extLst>
              <a:ext uri="{FF2B5EF4-FFF2-40B4-BE49-F238E27FC236}">
                <a16:creationId xmlns:a16="http://schemas.microsoft.com/office/drawing/2014/main" id="{B57EB62D-8C8B-4512-8BE8-4787F09BA9A4}"/>
              </a:ext>
            </a:extLst>
          </p:cNvPr>
          <p:cNvSpPr txBox="1"/>
          <p:nvPr/>
        </p:nvSpPr>
        <p:spPr>
          <a:xfrm>
            <a:off x="457200" y="6082404"/>
            <a:ext cx="4576664" cy="646331"/>
          </a:xfrm>
          <a:prstGeom prst="rect">
            <a:avLst/>
          </a:prstGeom>
          <a:noFill/>
        </p:spPr>
        <p:txBody>
          <a:bodyPr wrap="square">
            <a:spAutoFit/>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This video includes a clip of the documentary </a:t>
            </a:r>
            <a:r>
              <a:rPr lang="en-US" sz="1200" i="1" dirty="0">
                <a:effectLst/>
                <a:latin typeface="Calibri" panose="020F0502020204030204" pitchFamily="34" charset="0"/>
                <a:ea typeface="Calibri" panose="020F0502020204030204" pitchFamily="34" charset="0"/>
              </a:rPr>
              <a:t>FOSTER</a:t>
            </a: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Foster footage courtesy of Participant Media, LLC. © 2018 Sabine Films, Inc. All rights reserved.</a:t>
            </a:r>
          </a:p>
        </p:txBody>
      </p:sp>
      <p:sp>
        <p:nvSpPr>
          <p:cNvPr id="4" name="Slide Number Placeholder 3">
            <a:extLst>
              <a:ext uri="{FF2B5EF4-FFF2-40B4-BE49-F238E27FC236}">
                <a16:creationId xmlns:a16="http://schemas.microsoft.com/office/drawing/2014/main" id="{AEF0EA5D-740B-4A83-BDB0-CF5AC9B787CE}"/>
              </a:ext>
            </a:extLst>
          </p:cNvPr>
          <p:cNvSpPr>
            <a:spLocks noGrp="1"/>
          </p:cNvSpPr>
          <p:nvPr>
            <p:ph type="sldNum" sz="quarter" idx="4"/>
          </p:nvPr>
        </p:nvSpPr>
        <p:spPr/>
        <p:txBody>
          <a:bodyPr/>
          <a:lstStyle/>
          <a:p>
            <a:fld id="{773137DE-5778-4973-8EC8-21DEEF19827C}" type="slidenum">
              <a:rPr lang="en-US" smtClean="0"/>
              <a:pPr/>
              <a:t>29</a:t>
            </a:fld>
            <a:endParaRPr lang="en-US" dirty="0"/>
          </a:p>
        </p:txBody>
      </p:sp>
    </p:spTree>
    <p:extLst>
      <p:ext uri="{BB962C8B-B14F-4D97-AF65-F5344CB8AC3E}">
        <p14:creationId xmlns:p14="http://schemas.microsoft.com/office/powerpoint/2010/main" val="2282639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8C085-9E27-4CE0-89CC-6F308F7DF5AF}"/>
              </a:ext>
            </a:extLst>
          </p:cNvPr>
          <p:cNvSpPr>
            <a:spLocks noGrp="1"/>
          </p:cNvSpPr>
          <p:nvPr>
            <p:ph type="title"/>
          </p:nvPr>
        </p:nvSpPr>
        <p:spPr/>
        <p:txBody>
          <a:bodyPr/>
          <a:lstStyle/>
          <a:p>
            <a:r>
              <a:rPr lang="en-US" dirty="0"/>
              <a:t>MATERIALS AND HANDOUTS</a:t>
            </a:r>
          </a:p>
        </p:txBody>
      </p:sp>
      <p:sp>
        <p:nvSpPr>
          <p:cNvPr id="13" name="Content Placeholder 12">
            <a:extLst>
              <a:ext uri="{FF2B5EF4-FFF2-40B4-BE49-F238E27FC236}">
                <a16:creationId xmlns:a16="http://schemas.microsoft.com/office/drawing/2014/main" id="{9F5A0D64-5AC4-D542-858F-99B287317715}"/>
              </a:ext>
            </a:extLst>
          </p:cNvPr>
          <p:cNvSpPr>
            <a:spLocks noGrp="1"/>
          </p:cNvSpPr>
          <p:nvPr>
            <p:ph idx="1"/>
          </p:nvPr>
        </p:nvSpPr>
        <p:spPr/>
        <p:txBody>
          <a:bodyPr/>
          <a:lstStyle/>
          <a:p>
            <a:r>
              <a:rPr lang="en-US" sz="2000" dirty="0"/>
              <a:t>See Notes view</a:t>
            </a:r>
          </a:p>
          <a:p>
            <a:endParaRPr lang="en-US" dirty="0"/>
          </a:p>
        </p:txBody>
      </p:sp>
      <p:sp>
        <p:nvSpPr>
          <p:cNvPr id="4" name="Slide Number Placeholder 3">
            <a:extLst>
              <a:ext uri="{FF2B5EF4-FFF2-40B4-BE49-F238E27FC236}">
                <a16:creationId xmlns:a16="http://schemas.microsoft.com/office/drawing/2014/main" id="{41995B79-2BD9-412E-88F2-5BC9A51B5AB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3</a:t>
            </a:fld>
            <a:endParaRPr lang="en-US" dirty="0"/>
          </a:p>
        </p:txBody>
      </p:sp>
    </p:spTree>
    <p:extLst>
      <p:ext uri="{BB962C8B-B14F-4D97-AF65-F5344CB8AC3E}">
        <p14:creationId xmlns:p14="http://schemas.microsoft.com/office/powerpoint/2010/main" val="1188566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E08489-16FE-4298-AEC5-9D66CD5F9464}"/>
              </a:ext>
            </a:extLst>
          </p:cNvPr>
          <p:cNvSpPr>
            <a:spLocks noGrp="1"/>
          </p:cNvSpPr>
          <p:nvPr>
            <p:ph type="title"/>
          </p:nvPr>
        </p:nvSpPr>
        <p:spPr/>
        <p:txBody>
          <a:bodyPr/>
          <a:lstStyle/>
          <a:p>
            <a:r>
              <a:rPr lang="en-US" sz="2400" dirty="0"/>
              <a:t>Grief and Loss in Children’s Behavior</a:t>
            </a:r>
          </a:p>
        </p:txBody>
      </p:sp>
      <p:sp>
        <p:nvSpPr>
          <p:cNvPr id="5" name="Content Placeholder 4">
            <a:extLst>
              <a:ext uri="{FF2B5EF4-FFF2-40B4-BE49-F238E27FC236}">
                <a16:creationId xmlns:a16="http://schemas.microsoft.com/office/drawing/2014/main" id="{00E6214A-7518-42E9-A80E-1948777B66F6}"/>
              </a:ext>
            </a:extLst>
          </p:cNvPr>
          <p:cNvSpPr>
            <a:spLocks noGrp="1"/>
          </p:cNvSpPr>
          <p:nvPr>
            <p:ph idx="1"/>
          </p:nvPr>
        </p:nvSpPr>
        <p:spPr>
          <a:xfrm>
            <a:off x="454246" y="1870624"/>
            <a:ext cx="8232554" cy="4832092"/>
          </a:xfrm>
        </p:spPr>
        <p:txBody>
          <a:bodyPr wrap="square">
            <a:spAutoFit/>
          </a:bodyPr>
          <a:lstStyle/>
          <a:p>
            <a:pPr marL="34925" indent="0">
              <a:buNone/>
            </a:pPr>
            <a:r>
              <a:rPr lang="en-US" sz="2000" b="1" dirty="0"/>
              <a:t>Common Grieving Behaviors</a:t>
            </a:r>
          </a:p>
          <a:p>
            <a:r>
              <a:rPr lang="en-US" sz="2000" dirty="0"/>
              <a:t>Depression</a:t>
            </a:r>
          </a:p>
          <a:p>
            <a:r>
              <a:rPr lang="en-US" sz="2000" dirty="0"/>
              <a:t>Disturbances in eating habits and sleep patterns</a:t>
            </a:r>
          </a:p>
          <a:p>
            <a:r>
              <a:rPr lang="en-US" sz="2000" dirty="0"/>
              <a:t>Running away</a:t>
            </a:r>
          </a:p>
          <a:p>
            <a:r>
              <a:rPr lang="en-US" sz="2000" dirty="0"/>
              <a:t>Self-medicating</a:t>
            </a:r>
          </a:p>
          <a:p>
            <a:r>
              <a:rPr lang="en-US" sz="2000" dirty="0"/>
              <a:t>Self-harming behaviors (cutting, hair pulling, skin picking) </a:t>
            </a:r>
          </a:p>
          <a:p>
            <a:r>
              <a:rPr lang="en-US" sz="2000" dirty="0"/>
              <a:t>Angry outbursts </a:t>
            </a:r>
          </a:p>
          <a:p>
            <a:r>
              <a:rPr lang="en-US" sz="2000" dirty="0"/>
              <a:t>Anxiety</a:t>
            </a:r>
          </a:p>
          <a:p>
            <a:r>
              <a:rPr lang="en-US" sz="2000" dirty="0"/>
              <a:t>Unhealthy relationships and/or intimacy difficulties</a:t>
            </a:r>
          </a:p>
          <a:p>
            <a:r>
              <a:rPr lang="en-US" sz="2000" dirty="0"/>
              <a:t>Confusion and misunderstanding of their own history</a:t>
            </a:r>
          </a:p>
          <a:p>
            <a:r>
              <a:rPr lang="en-US" sz="2000" dirty="0"/>
              <a:t>Self-blame</a:t>
            </a:r>
          </a:p>
          <a:p>
            <a:r>
              <a:rPr lang="en-US" sz="2000" dirty="0"/>
              <a:t>Need to search for something that feels missing (teens/adults) </a:t>
            </a:r>
          </a:p>
          <a:p>
            <a:r>
              <a:rPr lang="en-US" sz="2000" dirty="0"/>
              <a:t>Social withdrawal</a:t>
            </a:r>
          </a:p>
        </p:txBody>
      </p:sp>
      <p:sp>
        <p:nvSpPr>
          <p:cNvPr id="3" name="Slide Number Placeholder 2">
            <a:extLst>
              <a:ext uri="{FF2B5EF4-FFF2-40B4-BE49-F238E27FC236}">
                <a16:creationId xmlns:a16="http://schemas.microsoft.com/office/drawing/2014/main" id="{BC0B2572-8B54-4445-9157-DA7C137CCC92}"/>
              </a:ext>
            </a:extLst>
          </p:cNvPr>
          <p:cNvSpPr>
            <a:spLocks noGrp="1"/>
          </p:cNvSpPr>
          <p:nvPr>
            <p:ph type="sldNum" sz="quarter" idx="4"/>
          </p:nvPr>
        </p:nvSpPr>
        <p:spPr/>
        <p:txBody>
          <a:bodyPr/>
          <a:lstStyle/>
          <a:p>
            <a:fld id="{773137DE-5778-4973-8EC8-21DEEF19827C}" type="slidenum">
              <a:rPr lang="en-US" smtClean="0"/>
              <a:pPr/>
              <a:t>30</a:t>
            </a:fld>
            <a:endParaRPr lang="en-US" dirty="0"/>
          </a:p>
        </p:txBody>
      </p:sp>
    </p:spTree>
    <p:extLst>
      <p:ext uri="{BB962C8B-B14F-4D97-AF65-F5344CB8AC3E}">
        <p14:creationId xmlns:p14="http://schemas.microsoft.com/office/powerpoint/2010/main" val="3975119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E08489-16FE-4298-AEC5-9D66CD5F9464}"/>
              </a:ext>
            </a:extLst>
          </p:cNvPr>
          <p:cNvSpPr>
            <a:spLocks noGrp="1"/>
          </p:cNvSpPr>
          <p:nvPr>
            <p:ph type="title"/>
          </p:nvPr>
        </p:nvSpPr>
        <p:spPr/>
        <p:txBody>
          <a:bodyPr/>
          <a:lstStyle/>
          <a:p>
            <a:r>
              <a:rPr lang="en-US" sz="2400" dirty="0"/>
              <a:t>Talking About Grief</a:t>
            </a:r>
          </a:p>
        </p:txBody>
      </p:sp>
      <p:pic>
        <p:nvPicPr>
          <p:cNvPr id="8194" name="Picture 2" descr="A case worker watching a young girl.">
            <a:extLst>
              <a:ext uri="{FF2B5EF4-FFF2-40B4-BE49-F238E27FC236}">
                <a16:creationId xmlns:a16="http://schemas.microsoft.com/office/drawing/2014/main" id="{CA9F139D-BFAA-4CF0-B142-081E96E56999}"/>
              </a:ext>
            </a:extLst>
          </p:cNvPr>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457200" y="1728787"/>
            <a:ext cx="8229599" cy="466566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C0B2572-8B54-4445-9157-DA7C137CCC92}"/>
              </a:ext>
            </a:extLst>
          </p:cNvPr>
          <p:cNvSpPr>
            <a:spLocks noGrp="1"/>
          </p:cNvSpPr>
          <p:nvPr>
            <p:ph type="sldNum" sz="quarter" idx="4"/>
          </p:nvPr>
        </p:nvSpPr>
        <p:spPr/>
        <p:txBody>
          <a:bodyPr/>
          <a:lstStyle/>
          <a:p>
            <a:fld id="{773137DE-5778-4973-8EC8-21DEEF19827C}" type="slidenum">
              <a:rPr lang="en-US" smtClean="0"/>
              <a:pPr/>
              <a:t>31</a:t>
            </a:fld>
            <a:endParaRPr lang="en-US" dirty="0"/>
          </a:p>
        </p:txBody>
      </p:sp>
    </p:spTree>
    <p:extLst>
      <p:ext uri="{BB962C8B-B14F-4D97-AF65-F5344CB8AC3E}">
        <p14:creationId xmlns:p14="http://schemas.microsoft.com/office/powerpoint/2010/main" val="1799040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E08489-16FE-4298-AEC5-9D66CD5F9464}"/>
              </a:ext>
            </a:extLst>
          </p:cNvPr>
          <p:cNvSpPr>
            <a:spLocks noGrp="1"/>
          </p:cNvSpPr>
          <p:nvPr>
            <p:ph type="title"/>
          </p:nvPr>
        </p:nvSpPr>
        <p:spPr/>
        <p:txBody>
          <a:bodyPr/>
          <a:lstStyle/>
          <a:p>
            <a:r>
              <a:rPr lang="en-US" sz="2400" dirty="0"/>
              <a:t>Key Factors in the Experience of Loss</a:t>
            </a:r>
          </a:p>
        </p:txBody>
      </p:sp>
      <p:sp>
        <p:nvSpPr>
          <p:cNvPr id="2" name="Content Placeholder 1">
            <a:extLst>
              <a:ext uri="{FF2B5EF4-FFF2-40B4-BE49-F238E27FC236}">
                <a16:creationId xmlns:a16="http://schemas.microsoft.com/office/drawing/2014/main" id="{90868E73-DD6C-48D5-BC62-34169EEDD3C6}"/>
              </a:ext>
            </a:extLst>
          </p:cNvPr>
          <p:cNvSpPr>
            <a:spLocks noGrp="1"/>
          </p:cNvSpPr>
          <p:nvPr>
            <p:ph idx="1"/>
          </p:nvPr>
        </p:nvSpPr>
        <p:spPr>
          <a:xfrm>
            <a:off x="457200" y="2258884"/>
            <a:ext cx="8222762" cy="4198173"/>
          </a:xfrm>
        </p:spPr>
        <p:txBody>
          <a:bodyPr>
            <a:normAutofit/>
          </a:bodyPr>
          <a:lstStyle/>
          <a:p>
            <a:pPr lvl="0">
              <a:spcBef>
                <a:spcPts val="1176"/>
              </a:spcBef>
              <a:spcAft>
                <a:spcPts val="600"/>
              </a:spcAft>
            </a:pPr>
            <a:r>
              <a:rPr lang="en-US" sz="2400" dirty="0">
                <a:latin typeface="Arial" panose="020B0604020202020204" pitchFamily="34" charset="0"/>
                <a:cs typeface="Arial" panose="020B0604020202020204" pitchFamily="34" charset="0"/>
              </a:rPr>
              <a:t>The child’s developmental level</a:t>
            </a:r>
          </a:p>
          <a:p>
            <a:pPr lvl="0">
              <a:spcBef>
                <a:spcPts val="1176"/>
              </a:spcBef>
              <a:spcAft>
                <a:spcPts val="600"/>
              </a:spcAft>
            </a:pPr>
            <a:r>
              <a:rPr lang="en-US" sz="2400" dirty="0">
                <a:latin typeface="Arial" panose="020B0604020202020204" pitchFamily="34" charset="0"/>
                <a:cs typeface="Arial" panose="020B0604020202020204" pitchFamily="34" charset="0"/>
              </a:rPr>
              <a:t>The significance of the people the child is separated from</a:t>
            </a:r>
          </a:p>
          <a:p>
            <a:pPr lvl="0">
              <a:spcBef>
                <a:spcPts val="1176"/>
              </a:spcBef>
              <a:spcAft>
                <a:spcPts val="600"/>
              </a:spcAft>
            </a:pPr>
            <a:r>
              <a:rPr lang="en-US" sz="2400" dirty="0">
                <a:latin typeface="Arial" panose="020B0604020202020204" pitchFamily="34" charset="0"/>
                <a:cs typeface="Arial" panose="020B0604020202020204" pitchFamily="34" charset="0"/>
              </a:rPr>
              <a:t>Whether the separation is temporary or permanent</a:t>
            </a:r>
          </a:p>
          <a:p>
            <a:pPr>
              <a:spcBef>
                <a:spcPts val="1176"/>
              </a:spcBef>
              <a:spcAft>
                <a:spcPts val="600"/>
              </a:spcAft>
            </a:pPr>
            <a:r>
              <a:rPr lang="en-US" sz="2400" dirty="0">
                <a:latin typeface="Arial" panose="020B0604020202020204" pitchFamily="34" charset="0"/>
                <a:cs typeface="Arial" panose="020B0604020202020204" pitchFamily="34" charset="0"/>
              </a:rPr>
              <a:t>How the loss was communicated to the child</a:t>
            </a:r>
          </a:p>
          <a:p>
            <a:pPr lvl="0">
              <a:spcBef>
                <a:spcPts val="1176"/>
              </a:spcBef>
              <a:spcAft>
                <a:spcPts val="600"/>
              </a:spcAft>
            </a:pPr>
            <a:r>
              <a:rPr lang="en-US" sz="2400" dirty="0">
                <a:latin typeface="Arial" panose="020B0604020202020204" pitchFamily="34" charset="0"/>
                <a:cs typeface="Arial" panose="020B0604020202020204" pitchFamily="34" charset="0"/>
              </a:rPr>
              <a:t>The degree of familiarity of the new surroundings</a:t>
            </a:r>
            <a:endParaRPr lang="en-US" sz="2400" dirty="0"/>
          </a:p>
        </p:txBody>
      </p:sp>
      <p:sp>
        <p:nvSpPr>
          <p:cNvPr id="3" name="Slide Number Placeholder 2">
            <a:extLst>
              <a:ext uri="{FF2B5EF4-FFF2-40B4-BE49-F238E27FC236}">
                <a16:creationId xmlns:a16="http://schemas.microsoft.com/office/drawing/2014/main" id="{BC0B2572-8B54-4445-9157-DA7C137CCC92}"/>
              </a:ext>
            </a:extLst>
          </p:cNvPr>
          <p:cNvSpPr>
            <a:spLocks noGrp="1"/>
          </p:cNvSpPr>
          <p:nvPr>
            <p:ph type="sldNum" sz="quarter" idx="4"/>
          </p:nvPr>
        </p:nvSpPr>
        <p:spPr/>
        <p:txBody>
          <a:bodyPr/>
          <a:lstStyle/>
          <a:p>
            <a:fld id="{773137DE-5778-4973-8EC8-21DEEF19827C}" type="slidenum">
              <a:rPr lang="en-US" smtClean="0"/>
              <a:pPr/>
              <a:t>32</a:t>
            </a:fld>
            <a:endParaRPr lang="en-US" dirty="0"/>
          </a:p>
        </p:txBody>
      </p:sp>
    </p:spTree>
    <p:extLst>
      <p:ext uri="{BB962C8B-B14F-4D97-AF65-F5344CB8AC3E}">
        <p14:creationId xmlns:p14="http://schemas.microsoft.com/office/powerpoint/2010/main" val="2800011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E08489-16FE-4298-AEC5-9D66CD5F9464}"/>
              </a:ext>
            </a:extLst>
          </p:cNvPr>
          <p:cNvSpPr>
            <a:spLocks noGrp="1"/>
          </p:cNvSpPr>
          <p:nvPr>
            <p:ph type="title"/>
          </p:nvPr>
        </p:nvSpPr>
        <p:spPr/>
        <p:txBody>
          <a:bodyPr/>
          <a:lstStyle/>
          <a:p>
            <a:r>
              <a:rPr lang="en-US" sz="2400" dirty="0"/>
              <a:t>Stages of Grief</a:t>
            </a:r>
          </a:p>
        </p:txBody>
      </p:sp>
      <p:sp>
        <p:nvSpPr>
          <p:cNvPr id="7" name="Arrow: Right 6">
            <a:extLst>
              <a:ext uri="{FF2B5EF4-FFF2-40B4-BE49-F238E27FC236}">
                <a16:creationId xmlns:a16="http://schemas.microsoft.com/office/drawing/2014/main" id="{88BAB6A5-C3F2-48FB-A705-A6A4AD2F9DEF}"/>
              </a:ext>
              <a:ext uri="{C183D7F6-B498-43B3-948B-1728B52AA6E4}">
                <adec:decorative xmlns:adec="http://schemas.microsoft.com/office/drawing/2017/decorative" val="1"/>
              </a:ext>
            </a:extLst>
          </p:cNvPr>
          <p:cNvSpPr/>
          <p:nvPr/>
        </p:nvSpPr>
        <p:spPr>
          <a:xfrm>
            <a:off x="1074340" y="1988772"/>
            <a:ext cx="7030243" cy="4145328"/>
          </a:xfrm>
          <a:prstGeom prst="rightArrow">
            <a:avLst/>
          </a:prstGeom>
          <a:solidFill>
            <a:schemeClr val="bg2"/>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8710EF5E-5D4A-4384-B107-F82027EEF383}"/>
              </a:ext>
            </a:extLst>
          </p:cNvPr>
          <p:cNvSpPr/>
          <p:nvPr/>
        </p:nvSpPr>
        <p:spPr>
          <a:xfrm>
            <a:off x="457659" y="3232370"/>
            <a:ext cx="1589154" cy="1658131"/>
          </a:xfrm>
          <a:custGeom>
            <a:avLst/>
            <a:gdLst>
              <a:gd name="connsiteX0" fmla="*/ 0 w 1589154"/>
              <a:gd name="connsiteY0" fmla="*/ 264864 h 1658131"/>
              <a:gd name="connsiteX1" fmla="*/ 264864 w 1589154"/>
              <a:gd name="connsiteY1" fmla="*/ 0 h 1658131"/>
              <a:gd name="connsiteX2" fmla="*/ 1324290 w 1589154"/>
              <a:gd name="connsiteY2" fmla="*/ 0 h 1658131"/>
              <a:gd name="connsiteX3" fmla="*/ 1589154 w 1589154"/>
              <a:gd name="connsiteY3" fmla="*/ 264864 h 1658131"/>
              <a:gd name="connsiteX4" fmla="*/ 1589154 w 1589154"/>
              <a:gd name="connsiteY4" fmla="*/ 1393267 h 1658131"/>
              <a:gd name="connsiteX5" fmla="*/ 1324290 w 1589154"/>
              <a:gd name="connsiteY5" fmla="*/ 1658131 h 1658131"/>
              <a:gd name="connsiteX6" fmla="*/ 264864 w 1589154"/>
              <a:gd name="connsiteY6" fmla="*/ 1658131 h 1658131"/>
              <a:gd name="connsiteX7" fmla="*/ 0 w 1589154"/>
              <a:gd name="connsiteY7" fmla="*/ 1393267 h 1658131"/>
              <a:gd name="connsiteX8" fmla="*/ 0 w 1589154"/>
              <a:gd name="connsiteY8" fmla="*/ 264864 h 165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9154" h="1658131">
                <a:moveTo>
                  <a:pt x="0" y="264864"/>
                </a:moveTo>
                <a:cubicBezTo>
                  <a:pt x="0" y="118584"/>
                  <a:pt x="118584" y="0"/>
                  <a:pt x="264864" y="0"/>
                </a:cubicBezTo>
                <a:lnTo>
                  <a:pt x="1324290" y="0"/>
                </a:lnTo>
                <a:cubicBezTo>
                  <a:pt x="1470570" y="0"/>
                  <a:pt x="1589154" y="118584"/>
                  <a:pt x="1589154" y="264864"/>
                </a:cubicBezTo>
                <a:lnTo>
                  <a:pt x="1589154" y="1393267"/>
                </a:lnTo>
                <a:cubicBezTo>
                  <a:pt x="1589154" y="1539547"/>
                  <a:pt x="1470570" y="1658131"/>
                  <a:pt x="1324290" y="1658131"/>
                </a:cubicBezTo>
                <a:lnTo>
                  <a:pt x="264864" y="1658131"/>
                </a:lnTo>
                <a:cubicBezTo>
                  <a:pt x="118584" y="1658131"/>
                  <a:pt x="0" y="1539547"/>
                  <a:pt x="0" y="1393267"/>
                </a:cubicBezTo>
                <a:lnTo>
                  <a:pt x="0" y="264864"/>
                </a:lnTo>
                <a:close/>
              </a:path>
            </a:pathLst>
          </a:custGeom>
          <a:solidFill>
            <a:srgbClr val="7EC8E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9966" tIns="149966" rIns="149966" bIns="149966"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Shock and Denial</a:t>
            </a:r>
          </a:p>
        </p:txBody>
      </p:sp>
      <p:sp>
        <p:nvSpPr>
          <p:cNvPr id="9" name="Freeform: Shape 8">
            <a:extLst>
              <a:ext uri="{FF2B5EF4-FFF2-40B4-BE49-F238E27FC236}">
                <a16:creationId xmlns:a16="http://schemas.microsoft.com/office/drawing/2014/main" id="{BA81932C-5D0B-42A4-87C1-810CAC60A230}"/>
              </a:ext>
            </a:extLst>
          </p:cNvPr>
          <p:cNvSpPr/>
          <p:nvPr/>
        </p:nvSpPr>
        <p:spPr>
          <a:xfrm>
            <a:off x="2126272" y="3232370"/>
            <a:ext cx="1589154" cy="1658131"/>
          </a:xfrm>
          <a:custGeom>
            <a:avLst/>
            <a:gdLst>
              <a:gd name="connsiteX0" fmla="*/ 0 w 1589154"/>
              <a:gd name="connsiteY0" fmla="*/ 264864 h 1658131"/>
              <a:gd name="connsiteX1" fmla="*/ 264864 w 1589154"/>
              <a:gd name="connsiteY1" fmla="*/ 0 h 1658131"/>
              <a:gd name="connsiteX2" fmla="*/ 1324290 w 1589154"/>
              <a:gd name="connsiteY2" fmla="*/ 0 h 1658131"/>
              <a:gd name="connsiteX3" fmla="*/ 1589154 w 1589154"/>
              <a:gd name="connsiteY3" fmla="*/ 264864 h 1658131"/>
              <a:gd name="connsiteX4" fmla="*/ 1589154 w 1589154"/>
              <a:gd name="connsiteY4" fmla="*/ 1393267 h 1658131"/>
              <a:gd name="connsiteX5" fmla="*/ 1324290 w 1589154"/>
              <a:gd name="connsiteY5" fmla="*/ 1658131 h 1658131"/>
              <a:gd name="connsiteX6" fmla="*/ 264864 w 1589154"/>
              <a:gd name="connsiteY6" fmla="*/ 1658131 h 1658131"/>
              <a:gd name="connsiteX7" fmla="*/ 0 w 1589154"/>
              <a:gd name="connsiteY7" fmla="*/ 1393267 h 1658131"/>
              <a:gd name="connsiteX8" fmla="*/ 0 w 1589154"/>
              <a:gd name="connsiteY8" fmla="*/ 264864 h 165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9154" h="1658131">
                <a:moveTo>
                  <a:pt x="0" y="264864"/>
                </a:moveTo>
                <a:cubicBezTo>
                  <a:pt x="0" y="118584"/>
                  <a:pt x="118584" y="0"/>
                  <a:pt x="264864" y="0"/>
                </a:cubicBezTo>
                <a:lnTo>
                  <a:pt x="1324290" y="0"/>
                </a:lnTo>
                <a:cubicBezTo>
                  <a:pt x="1470570" y="0"/>
                  <a:pt x="1589154" y="118584"/>
                  <a:pt x="1589154" y="264864"/>
                </a:cubicBezTo>
                <a:lnTo>
                  <a:pt x="1589154" y="1393267"/>
                </a:lnTo>
                <a:cubicBezTo>
                  <a:pt x="1589154" y="1539547"/>
                  <a:pt x="1470570" y="1658131"/>
                  <a:pt x="1324290" y="1658131"/>
                </a:cubicBezTo>
                <a:lnTo>
                  <a:pt x="264864" y="1658131"/>
                </a:lnTo>
                <a:cubicBezTo>
                  <a:pt x="118584" y="1658131"/>
                  <a:pt x="0" y="1539547"/>
                  <a:pt x="0" y="1393267"/>
                </a:cubicBezTo>
                <a:lnTo>
                  <a:pt x="0" y="264864"/>
                </a:lnTo>
                <a:close/>
              </a:path>
            </a:pathLst>
          </a:custGeom>
          <a:solidFill>
            <a:srgbClr val="7EC8E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9966" tIns="149966" rIns="149966" bIns="149966"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Anger or Protest</a:t>
            </a:r>
          </a:p>
        </p:txBody>
      </p:sp>
      <p:sp>
        <p:nvSpPr>
          <p:cNvPr id="10" name="Freeform: Shape 9">
            <a:extLst>
              <a:ext uri="{FF2B5EF4-FFF2-40B4-BE49-F238E27FC236}">
                <a16:creationId xmlns:a16="http://schemas.microsoft.com/office/drawing/2014/main" id="{9AB1C99B-F550-486E-A738-31DAC064CDBA}"/>
              </a:ext>
            </a:extLst>
          </p:cNvPr>
          <p:cNvSpPr/>
          <p:nvPr/>
        </p:nvSpPr>
        <p:spPr>
          <a:xfrm>
            <a:off x="3794885" y="3232370"/>
            <a:ext cx="1589154" cy="1658131"/>
          </a:xfrm>
          <a:custGeom>
            <a:avLst/>
            <a:gdLst>
              <a:gd name="connsiteX0" fmla="*/ 0 w 1589154"/>
              <a:gd name="connsiteY0" fmla="*/ 264864 h 1658131"/>
              <a:gd name="connsiteX1" fmla="*/ 264864 w 1589154"/>
              <a:gd name="connsiteY1" fmla="*/ 0 h 1658131"/>
              <a:gd name="connsiteX2" fmla="*/ 1324290 w 1589154"/>
              <a:gd name="connsiteY2" fmla="*/ 0 h 1658131"/>
              <a:gd name="connsiteX3" fmla="*/ 1589154 w 1589154"/>
              <a:gd name="connsiteY3" fmla="*/ 264864 h 1658131"/>
              <a:gd name="connsiteX4" fmla="*/ 1589154 w 1589154"/>
              <a:gd name="connsiteY4" fmla="*/ 1393267 h 1658131"/>
              <a:gd name="connsiteX5" fmla="*/ 1324290 w 1589154"/>
              <a:gd name="connsiteY5" fmla="*/ 1658131 h 1658131"/>
              <a:gd name="connsiteX6" fmla="*/ 264864 w 1589154"/>
              <a:gd name="connsiteY6" fmla="*/ 1658131 h 1658131"/>
              <a:gd name="connsiteX7" fmla="*/ 0 w 1589154"/>
              <a:gd name="connsiteY7" fmla="*/ 1393267 h 1658131"/>
              <a:gd name="connsiteX8" fmla="*/ 0 w 1589154"/>
              <a:gd name="connsiteY8" fmla="*/ 264864 h 165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9154" h="1658131">
                <a:moveTo>
                  <a:pt x="0" y="264864"/>
                </a:moveTo>
                <a:cubicBezTo>
                  <a:pt x="0" y="118584"/>
                  <a:pt x="118584" y="0"/>
                  <a:pt x="264864" y="0"/>
                </a:cubicBezTo>
                <a:lnTo>
                  <a:pt x="1324290" y="0"/>
                </a:lnTo>
                <a:cubicBezTo>
                  <a:pt x="1470570" y="0"/>
                  <a:pt x="1589154" y="118584"/>
                  <a:pt x="1589154" y="264864"/>
                </a:cubicBezTo>
                <a:lnTo>
                  <a:pt x="1589154" y="1393267"/>
                </a:lnTo>
                <a:cubicBezTo>
                  <a:pt x="1589154" y="1539547"/>
                  <a:pt x="1470570" y="1658131"/>
                  <a:pt x="1324290" y="1658131"/>
                </a:cubicBezTo>
                <a:lnTo>
                  <a:pt x="264864" y="1658131"/>
                </a:lnTo>
                <a:cubicBezTo>
                  <a:pt x="118584" y="1658131"/>
                  <a:pt x="0" y="1539547"/>
                  <a:pt x="0" y="1393267"/>
                </a:cubicBezTo>
                <a:lnTo>
                  <a:pt x="0" y="264864"/>
                </a:lnTo>
                <a:close/>
              </a:path>
            </a:pathLst>
          </a:custGeom>
          <a:solidFill>
            <a:srgbClr val="7EC8E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9966" tIns="149966" rIns="149966" bIns="149966"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Bargaining</a:t>
            </a:r>
          </a:p>
        </p:txBody>
      </p:sp>
      <p:sp>
        <p:nvSpPr>
          <p:cNvPr id="11" name="Freeform: Shape 10">
            <a:extLst>
              <a:ext uri="{FF2B5EF4-FFF2-40B4-BE49-F238E27FC236}">
                <a16:creationId xmlns:a16="http://schemas.microsoft.com/office/drawing/2014/main" id="{CD08BD8A-305B-4AA1-9DA3-09818A880AA1}"/>
              </a:ext>
            </a:extLst>
          </p:cNvPr>
          <p:cNvSpPr/>
          <p:nvPr/>
        </p:nvSpPr>
        <p:spPr>
          <a:xfrm>
            <a:off x="5463497" y="3232370"/>
            <a:ext cx="1589154" cy="1658131"/>
          </a:xfrm>
          <a:custGeom>
            <a:avLst/>
            <a:gdLst>
              <a:gd name="connsiteX0" fmla="*/ 0 w 1589154"/>
              <a:gd name="connsiteY0" fmla="*/ 264864 h 1658131"/>
              <a:gd name="connsiteX1" fmla="*/ 264864 w 1589154"/>
              <a:gd name="connsiteY1" fmla="*/ 0 h 1658131"/>
              <a:gd name="connsiteX2" fmla="*/ 1324290 w 1589154"/>
              <a:gd name="connsiteY2" fmla="*/ 0 h 1658131"/>
              <a:gd name="connsiteX3" fmla="*/ 1589154 w 1589154"/>
              <a:gd name="connsiteY3" fmla="*/ 264864 h 1658131"/>
              <a:gd name="connsiteX4" fmla="*/ 1589154 w 1589154"/>
              <a:gd name="connsiteY4" fmla="*/ 1393267 h 1658131"/>
              <a:gd name="connsiteX5" fmla="*/ 1324290 w 1589154"/>
              <a:gd name="connsiteY5" fmla="*/ 1658131 h 1658131"/>
              <a:gd name="connsiteX6" fmla="*/ 264864 w 1589154"/>
              <a:gd name="connsiteY6" fmla="*/ 1658131 h 1658131"/>
              <a:gd name="connsiteX7" fmla="*/ 0 w 1589154"/>
              <a:gd name="connsiteY7" fmla="*/ 1393267 h 1658131"/>
              <a:gd name="connsiteX8" fmla="*/ 0 w 1589154"/>
              <a:gd name="connsiteY8" fmla="*/ 264864 h 165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9154" h="1658131">
                <a:moveTo>
                  <a:pt x="0" y="264864"/>
                </a:moveTo>
                <a:cubicBezTo>
                  <a:pt x="0" y="118584"/>
                  <a:pt x="118584" y="0"/>
                  <a:pt x="264864" y="0"/>
                </a:cubicBezTo>
                <a:lnTo>
                  <a:pt x="1324290" y="0"/>
                </a:lnTo>
                <a:cubicBezTo>
                  <a:pt x="1470570" y="0"/>
                  <a:pt x="1589154" y="118584"/>
                  <a:pt x="1589154" y="264864"/>
                </a:cubicBezTo>
                <a:lnTo>
                  <a:pt x="1589154" y="1393267"/>
                </a:lnTo>
                <a:cubicBezTo>
                  <a:pt x="1589154" y="1539547"/>
                  <a:pt x="1470570" y="1658131"/>
                  <a:pt x="1324290" y="1658131"/>
                </a:cubicBezTo>
                <a:lnTo>
                  <a:pt x="264864" y="1658131"/>
                </a:lnTo>
                <a:cubicBezTo>
                  <a:pt x="118584" y="1658131"/>
                  <a:pt x="0" y="1539547"/>
                  <a:pt x="0" y="1393267"/>
                </a:cubicBezTo>
                <a:lnTo>
                  <a:pt x="0" y="264864"/>
                </a:lnTo>
                <a:close/>
              </a:path>
            </a:pathLst>
          </a:custGeom>
          <a:solidFill>
            <a:srgbClr val="7EC8E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9966" tIns="149966" rIns="149966" bIns="149966"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Depression</a:t>
            </a:r>
          </a:p>
        </p:txBody>
      </p:sp>
      <p:sp>
        <p:nvSpPr>
          <p:cNvPr id="12" name="Freeform: Shape 11">
            <a:extLst>
              <a:ext uri="{FF2B5EF4-FFF2-40B4-BE49-F238E27FC236}">
                <a16:creationId xmlns:a16="http://schemas.microsoft.com/office/drawing/2014/main" id="{05BD11C9-A6AB-4D93-AB87-F3CF8E8FD396}"/>
              </a:ext>
            </a:extLst>
          </p:cNvPr>
          <p:cNvSpPr/>
          <p:nvPr/>
        </p:nvSpPr>
        <p:spPr>
          <a:xfrm>
            <a:off x="7133946" y="3244740"/>
            <a:ext cx="1589154" cy="1658131"/>
          </a:xfrm>
          <a:custGeom>
            <a:avLst/>
            <a:gdLst>
              <a:gd name="connsiteX0" fmla="*/ 0 w 1589154"/>
              <a:gd name="connsiteY0" fmla="*/ 264864 h 1658131"/>
              <a:gd name="connsiteX1" fmla="*/ 264864 w 1589154"/>
              <a:gd name="connsiteY1" fmla="*/ 0 h 1658131"/>
              <a:gd name="connsiteX2" fmla="*/ 1324290 w 1589154"/>
              <a:gd name="connsiteY2" fmla="*/ 0 h 1658131"/>
              <a:gd name="connsiteX3" fmla="*/ 1589154 w 1589154"/>
              <a:gd name="connsiteY3" fmla="*/ 264864 h 1658131"/>
              <a:gd name="connsiteX4" fmla="*/ 1589154 w 1589154"/>
              <a:gd name="connsiteY4" fmla="*/ 1393267 h 1658131"/>
              <a:gd name="connsiteX5" fmla="*/ 1324290 w 1589154"/>
              <a:gd name="connsiteY5" fmla="*/ 1658131 h 1658131"/>
              <a:gd name="connsiteX6" fmla="*/ 264864 w 1589154"/>
              <a:gd name="connsiteY6" fmla="*/ 1658131 h 1658131"/>
              <a:gd name="connsiteX7" fmla="*/ 0 w 1589154"/>
              <a:gd name="connsiteY7" fmla="*/ 1393267 h 1658131"/>
              <a:gd name="connsiteX8" fmla="*/ 0 w 1589154"/>
              <a:gd name="connsiteY8" fmla="*/ 264864 h 165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9154" h="1658131">
                <a:moveTo>
                  <a:pt x="0" y="264864"/>
                </a:moveTo>
                <a:cubicBezTo>
                  <a:pt x="0" y="118584"/>
                  <a:pt x="118584" y="0"/>
                  <a:pt x="264864" y="0"/>
                </a:cubicBezTo>
                <a:lnTo>
                  <a:pt x="1324290" y="0"/>
                </a:lnTo>
                <a:cubicBezTo>
                  <a:pt x="1470570" y="0"/>
                  <a:pt x="1589154" y="118584"/>
                  <a:pt x="1589154" y="264864"/>
                </a:cubicBezTo>
                <a:lnTo>
                  <a:pt x="1589154" y="1393267"/>
                </a:lnTo>
                <a:cubicBezTo>
                  <a:pt x="1589154" y="1539547"/>
                  <a:pt x="1470570" y="1658131"/>
                  <a:pt x="1324290" y="1658131"/>
                </a:cubicBezTo>
                <a:lnTo>
                  <a:pt x="264864" y="1658131"/>
                </a:lnTo>
                <a:cubicBezTo>
                  <a:pt x="118584" y="1658131"/>
                  <a:pt x="0" y="1539547"/>
                  <a:pt x="0" y="1393267"/>
                </a:cubicBezTo>
                <a:lnTo>
                  <a:pt x="0" y="264864"/>
                </a:lnTo>
                <a:close/>
              </a:path>
            </a:pathLst>
          </a:custGeom>
          <a:solidFill>
            <a:srgbClr val="7EC8E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9966" tIns="149966" rIns="149966" bIns="149966"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Resolution and Acceptance</a:t>
            </a:r>
          </a:p>
        </p:txBody>
      </p:sp>
      <p:sp>
        <p:nvSpPr>
          <p:cNvPr id="2" name="TextBox 1">
            <a:extLst>
              <a:ext uri="{FF2B5EF4-FFF2-40B4-BE49-F238E27FC236}">
                <a16:creationId xmlns:a16="http://schemas.microsoft.com/office/drawing/2014/main" id="{8FB49BEB-4A6F-482B-966F-46C555113CDD}"/>
              </a:ext>
            </a:extLst>
          </p:cNvPr>
          <p:cNvSpPr txBox="1"/>
          <p:nvPr/>
        </p:nvSpPr>
        <p:spPr>
          <a:xfrm>
            <a:off x="488950" y="6134100"/>
            <a:ext cx="7616188" cy="276999"/>
          </a:xfrm>
          <a:prstGeom prst="rect">
            <a:avLst/>
          </a:prstGeom>
          <a:noFill/>
        </p:spPr>
        <p:txBody>
          <a:bodyPr wrap="none" rtlCol="0">
            <a:spAutoFit/>
          </a:bodyPr>
          <a:lstStyle/>
          <a:p>
            <a:r>
              <a:rPr lang="en-US" sz="1200" dirty="0"/>
              <a:t>Material adapted from the Institute for Human Services for the Ohio Child Welfare Training Program, 2008</a:t>
            </a:r>
            <a:r>
              <a:rPr lang="en-US" sz="1200" dirty="0">
                <a:solidFill>
                  <a:schemeClr val="bg1">
                    <a:lumMod val="50000"/>
                  </a:schemeClr>
                </a:solidFill>
              </a:rPr>
              <a:t>.</a:t>
            </a:r>
          </a:p>
        </p:txBody>
      </p:sp>
      <p:sp>
        <p:nvSpPr>
          <p:cNvPr id="3" name="Slide Number Placeholder 2">
            <a:extLst>
              <a:ext uri="{FF2B5EF4-FFF2-40B4-BE49-F238E27FC236}">
                <a16:creationId xmlns:a16="http://schemas.microsoft.com/office/drawing/2014/main" id="{BC0B2572-8B54-4445-9157-DA7C137CCC92}"/>
              </a:ext>
            </a:extLst>
          </p:cNvPr>
          <p:cNvSpPr>
            <a:spLocks noGrp="1"/>
          </p:cNvSpPr>
          <p:nvPr>
            <p:ph type="sldNum" sz="quarter" idx="4"/>
          </p:nvPr>
        </p:nvSpPr>
        <p:spPr/>
        <p:txBody>
          <a:bodyPr/>
          <a:lstStyle/>
          <a:p>
            <a:fld id="{773137DE-5778-4973-8EC8-21DEEF19827C}" type="slidenum">
              <a:rPr lang="en-US" smtClean="0"/>
              <a:pPr/>
              <a:t>33</a:t>
            </a:fld>
            <a:endParaRPr lang="en-US" dirty="0"/>
          </a:p>
        </p:txBody>
      </p:sp>
    </p:spTree>
    <p:extLst>
      <p:ext uri="{BB962C8B-B14F-4D97-AF65-F5344CB8AC3E}">
        <p14:creationId xmlns:p14="http://schemas.microsoft.com/office/powerpoint/2010/main" val="2870815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177C3D-E80A-4F2D-8B06-B92A444CF819}"/>
              </a:ext>
            </a:extLst>
          </p:cNvPr>
          <p:cNvSpPr>
            <a:spLocks noGrp="1"/>
          </p:cNvSpPr>
          <p:nvPr>
            <p:ph type="title"/>
          </p:nvPr>
        </p:nvSpPr>
        <p:spPr/>
        <p:txBody>
          <a:bodyPr/>
          <a:lstStyle/>
          <a:p>
            <a:r>
              <a:rPr lang="en-US" sz="2400" dirty="0"/>
              <a:t>Separation, Grief and Loss in Children and Adolescents</a:t>
            </a:r>
          </a:p>
        </p:txBody>
      </p:sp>
      <p:pic>
        <p:nvPicPr>
          <p:cNvPr id="6" name="Picture 5" descr="An illustration of a video player with a play button">
            <a:extLst>
              <a:ext uri="{FF2B5EF4-FFF2-40B4-BE49-F238E27FC236}">
                <a16:creationId xmlns:a16="http://schemas.microsoft.com/office/drawing/2014/main" id="{211CD292-2EC2-4D96-B0E2-C95C432FC92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7144" y="1767847"/>
            <a:ext cx="5929711" cy="4660752"/>
          </a:xfrm>
          <a:prstGeom prst="rect">
            <a:avLst/>
          </a:prstGeom>
        </p:spPr>
      </p:pic>
      <p:sp>
        <p:nvSpPr>
          <p:cNvPr id="4" name="Slide Number Placeholder 3">
            <a:extLst>
              <a:ext uri="{FF2B5EF4-FFF2-40B4-BE49-F238E27FC236}">
                <a16:creationId xmlns:a16="http://schemas.microsoft.com/office/drawing/2014/main" id="{AEF0EA5D-740B-4A83-BDB0-CF5AC9B787CE}"/>
              </a:ext>
            </a:extLst>
          </p:cNvPr>
          <p:cNvSpPr>
            <a:spLocks noGrp="1"/>
          </p:cNvSpPr>
          <p:nvPr>
            <p:ph type="sldNum" sz="quarter" idx="4"/>
          </p:nvPr>
        </p:nvSpPr>
        <p:spPr/>
        <p:txBody>
          <a:bodyPr/>
          <a:lstStyle/>
          <a:p>
            <a:fld id="{773137DE-5778-4973-8EC8-21DEEF19827C}" type="slidenum">
              <a:rPr lang="en-US" smtClean="0"/>
              <a:pPr/>
              <a:t>34</a:t>
            </a:fld>
            <a:endParaRPr lang="en-US" dirty="0"/>
          </a:p>
        </p:txBody>
      </p:sp>
    </p:spTree>
    <p:extLst>
      <p:ext uri="{BB962C8B-B14F-4D97-AF65-F5344CB8AC3E}">
        <p14:creationId xmlns:p14="http://schemas.microsoft.com/office/powerpoint/2010/main" val="666090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E64CD-A2EA-4616-B3F4-52645382A9FC}"/>
              </a:ext>
            </a:extLst>
          </p:cNvPr>
          <p:cNvSpPr>
            <a:spLocks noGrp="1"/>
          </p:cNvSpPr>
          <p:nvPr>
            <p:ph type="title"/>
          </p:nvPr>
        </p:nvSpPr>
        <p:spPr>
          <a:prstGeom prst="rect">
            <a:avLst/>
          </a:prstGeom>
        </p:spPr>
        <p:txBody>
          <a:bodyPr anchor="ctr">
            <a:normAutofit/>
          </a:bodyPr>
          <a:lstStyle/>
          <a:p>
            <a:r>
              <a:rPr lang="en-US" dirty="0">
                <a:solidFill>
                  <a:srgbClr val="792115"/>
                </a:solidFill>
              </a:rPr>
              <a:t>BREAK</a:t>
            </a:r>
            <a:r>
              <a:rPr lang="en-US" dirty="0"/>
              <a:t> </a:t>
            </a:r>
            <a:br>
              <a:rPr lang="en-US" dirty="0"/>
            </a:br>
            <a:r>
              <a:rPr lang="en-US" dirty="0"/>
              <a:t>10 minutes</a:t>
            </a:r>
          </a:p>
        </p:txBody>
      </p:sp>
      <p:pic>
        <p:nvPicPr>
          <p:cNvPr id="6" name="Picture 5" descr="Drawing of a clock">
            <a:extLst>
              <a:ext uri="{FF2B5EF4-FFF2-40B4-BE49-F238E27FC236}">
                <a16:creationId xmlns:a16="http://schemas.microsoft.com/office/drawing/2014/main" id="{467A5D24-12E1-0F48-AE79-FF6C5D9D2B1F}"/>
              </a:ext>
            </a:extLst>
          </p:cNvPr>
          <p:cNvPicPr>
            <a:picLocks noChangeAspect="1"/>
          </p:cNvPicPr>
          <p:nvPr/>
        </p:nvPicPr>
        <p:blipFill>
          <a:blip r:embed="rId3"/>
          <a:stretch>
            <a:fillRect/>
          </a:stretch>
        </p:blipFill>
        <p:spPr>
          <a:xfrm>
            <a:off x="5184590" y="2119746"/>
            <a:ext cx="2770594" cy="2382710"/>
          </a:xfrm>
          <a:prstGeom prst="rect">
            <a:avLst/>
          </a:prstGeom>
        </p:spPr>
      </p:pic>
      <p:sp>
        <p:nvSpPr>
          <p:cNvPr id="2" name="Slide Number Placeholder 1">
            <a:extLst>
              <a:ext uri="{FF2B5EF4-FFF2-40B4-BE49-F238E27FC236}">
                <a16:creationId xmlns:a16="http://schemas.microsoft.com/office/drawing/2014/main" id="{9FF77D05-11CF-4DEE-86AF-2C35CA7B0F95}"/>
              </a:ext>
            </a:extLst>
          </p:cNvPr>
          <p:cNvSpPr>
            <a:spLocks noGrp="1"/>
          </p:cNvSpPr>
          <p:nvPr>
            <p:ph type="sldNum" sz="quarter" idx="4"/>
          </p:nvPr>
        </p:nvSpPr>
        <p:spPr>
          <a:xfrm>
            <a:off x="8744552" y="6457057"/>
            <a:ext cx="321810" cy="245659"/>
          </a:xfrm>
          <a:prstGeom prst="rect">
            <a:avLst/>
          </a:prstGeom>
          <a:ln w="19050">
            <a:noFill/>
          </a:ln>
        </p:spPr>
        <p:txBody>
          <a:bodyPr wrap="square" anchor="ctr" anchorCtr="0">
            <a:normAutofit/>
          </a:bodyPr>
          <a:lstStyle/>
          <a:p>
            <a:pPr>
              <a:spcAft>
                <a:spcPts val="600"/>
              </a:spcAft>
            </a:pPr>
            <a:fld id="{773137DE-5778-4973-8EC8-21DEEF19827C}" type="slidenum">
              <a:rPr lang="en-US" smtClean="0"/>
              <a:pPr>
                <a:spcAft>
                  <a:spcPts val="600"/>
                </a:spcAft>
              </a:pPr>
              <a:t>35</a:t>
            </a:fld>
            <a:endParaRPr lang="en-US" dirty="0"/>
          </a:p>
        </p:txBody>
      </p:sp>
    </p:spTree>
    <p:extLst>
      <p:ext uri="{BB962C8B-B14F-4D97-AF65-F5344CB8AC3E}">
        <p14:creationId xmlns:p14="http://schemas.microsoft.com/office/powerpoint/2010/main" val="3350999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A017CA3-98F0-5440-8236-2E1144956119}"/>
              </a:ext>
            </a:extLst>
          </p:cNvPr>
          <p:cNvSpPr txBox="1">
            <a:spLocks noGrp="1"/>
          </p:cNvSpPr>
          <p:nvPr>
            <p:ph type="title" idx="4294967295"/>
          </p:nvPr>
        </p:nvSpPr>
        <p:spPr>
          <a:xfrm>
            <a:off x="1299916" y="3429000"/>
            <a:ext cx="7945683"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113" normalizeH="0" baseline="0" noProof="0" dirty="0">
                <a:ln>
                  <a:noFill/>
                </a:ln>
                <a:solidFill>
                  <a:srgbClr val="9A291A"/>
                </a:solidFill>
                <a:effectLst/>
                <a:uLnTx/>
                <a:uFillTx/>
                <a:latin typeface="Arial Rounded MT Bold"/>
                <a:ea typeface="+mj-ea"/>
                <a:cs typeface="Arial Rounded MT Bold"/>
              </a:rPr>
              <a:t>SECTION 4: </a:t>
            </a:r>
            <a:b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t>ADDRESSING GRIEF AND LOSS</a:t>
            </a:r>
            <a:endParaRPr kumimoji="0" lang="en-US" sz="3150" b="0" i="0" u="none" strike="noStrike" kern="1200" cap="none" spc="113" normalizeH="0" baseline="0" noProof="0" dirty="0">
              <a:ln>
                <a:noFill/>
              </a:ln>
              <a:solidFill>
                <a:srgbClr val="183250"/>
              </a:solidFill>
              <a:effectLst/>
              <a:uLnTx/>
              <a:uFillTx/>
              <a:latin typeface="Arial Rounded MT Bold"/>
              <a:ea typeface="+mj-ea"/>
              <a:cs typeface="Arial Rounded MT Bold"/>
            </a:endParaRPr>
          </a:p>
        </p:txBody>
      </p:sp>
      <p:sp>
        <p:nvSpPr>
          <p:cNvPr id="4" name="Slide Number Placeholder 3">
            <a:extLst>
              <a:ext uri="{FF2B5EF4-FFF2-40B4-BE49-F238E27FC236}">
                <a16:creationId xmlns:a16="http://schemas.microsoft.com/office/drawing/2014/main" id="{04027C25-4840-4660-B1B5-4EDC289598BC}"/>
              </a:ext>
            </a:extLst>
          </p:cNvPr>
          <p:cNvSpPr>
            <a:spLocks noGrp="1"/>
          </p:cNvSpPr>
          <p:nvPr>
            <p:ph type="sldNum" sz="quarter" idx="4"/>
          </p:nvPr>
        </p:nvSpPr>
        <p:spPr/>
        <p:txBody>
          <a:bodyPr/>
          <a:lstStyle/>
          <a:p>
            <a:fld id="{773137DE-5778-4973-8EC8-21DEEF19827C}" type="slidenum">
              <a:rPr lang="en-US" smtClean="0"/>
              <a:pPr/>
              <a:t>36</a:t>
            </a:fld>
            <a:endParaRPr lang="en-US" dirty="0"/>
          </a:p>
        </p:txBody>
      </p:sp>
    </p:spTree>
    <p:extLst>
      <p:ext uri="{BB962C8B-B14F-4D97-AF65-F5344CB8AC3E}">
        <p14:creationId xmlns:p14="http://schemas.microsoft.com/office/powerpoint/2010/main" val="3314423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B4C08E-4D82-4551-B5CB-4B593A8C992A}"/>
              </a:ext>
            </a:extLst>
          </p:cNvPr>
          <p:cNvSpPr>
            <a:spLocks noGrp="1"/>
          </p:cNvSpPr>
          <p:nvPr>
            <p:ph type="title"/>
          </p:nvPr>
        </p:nvSpPr>
        <p:spPr/>
        <p:txBody>
          <a:bodyPr/>
          <a:lstStyle/>
          <a:p>
            <a:r>
              <a:rPr lang="en-US" sz="2400" dirty="0"/>
              <a:t>Addressing Grief and Loss With Empathy</a:t>
            </a:r>
          </a:p>
        </p:txBody>
      </p:sp>
      <p:sp>
        <p:nvSpPr>
          <p:cNvPr id="8" name="Content Placeholder 1">
            <a:extLst>
              <a:ext uri="{FF2B5EF4-FFF2-40B4-BE49-F238E27FC236}">
                <a16:creationId xmlns:a16="http://schemas.microsoft.com/office/drawing/2014/main" id="{23ED048B-DDE1-DB4F-A38E-0CF9BA342C4C}"/>
              </a:ext>
            </a:extLst>
          </p:cNvPr>
          <p:cNvSpPr txBox="1">
            <a:spLocks/>
          </p:cNvSpPr>
          <p:nvPr/>
        </p:nvSpPr>
        <p:spPr>
          <a:xfrm>
            <a:off x="488950" y="2019300"/>
            <a:ext cx="4083050" cy="4107180"/>
          </a:xfrm>
          <a:prstGeom prst="rect">
            <a:avLst/>
          </a:prstGeom>
        </p:spPr>
        <p:txBody>
          <a:bodyPr vert="horz" lIns="91440" tIns="45720" rIns="91440" bIns="45720" rtlCol="0">
            <a:noAutofit/>
          </a:bodyPr>
          <a:lstStyle>
            <a:lvl1pPr marL="205730" indent="-171442" algn="l" defTabSz="685766" rtl="0" eaLnBrk="1" latinLnBrk="0" hangingPunct="1">
              <a:spcBef>
                <a:spcPct val="20000"/>
              </a:spcBef>
              <a:buClr>
                <a:schemeClr val="accent1"/>
              </a:buClr>
              <a:buFont typeface="Wingdings 2" pitchFamily="18" charset="2"/>
              <a:buChar char=""/>
              <a:defRPr sz="21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80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5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3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1350"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135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135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135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1350" kern="1200">
                <a:solidFill>
                  <a:schemeClr val="tx2"/>
                </a:solidFill>
                <a:latin typeface="+mn-lt"/>
                <a:ea typeface="+mn-ea"/>
                <a:cs typeface="+mn-cs"/>
              </a:defRPr>
            </a:lvl9pPr>
          </a:lstStyle>
          <a:p>
            <a:pPr marL="338138" indent="-303213"/>
            <a:r>
              <a:rPr lang="en-US" sz="2400" dirty="0"/>
              <a:t>Be willing to have difficult conversations about loss and grief. </a:t>
            </a:r>
          </a:p>
          <a:p>
            <a:pPr marL="338138" indent="-303213"/>
            <a:r>
              <a:rPr lang="en-US" sz="2400" dirty="0"/>
              <a:t>Be willing to initiate the conversations. </a:t>
            </a:r>
          </a:p>
          <a:p>
            <a:pPr marL="338138" indent="-303213"/>
            <a:r>
              <a:rPr lang="en-US" sz="2400" dirty="0"/>
              <a:t>Help the child tell 'their' story through Life Books or other means. </a:t>
            </a:r>
          </a:p>
          <a:p>
            <a:pPr marL="338138" indent="-303213"/>
            <a:r>
              <a:rPr lang="en-US" sz="2400" dirty="0"/>
              <a:t>Be aware of your own grief history and possible triggers.</a:t>
            </a:r>
          </a:p>
        </p:txBody>
      </p:sp>
      <p:pic>
        <p:nvPicPr>
          <p:cNvPr id="15" name="Content Placeholder 14" descr="A man holding a young child's hand.">
            <a:extLst>
              <a:ext uri="{FF2B5EF4-FFF2-40B4-BE49-F238E27FC236}">
                <a16:creationId xmlns:a16="http://schemas.microsoft.com/office/drawing/2014/main" id="{47597E05-9835-4E6B-8207-6E381A4FF14D}"/>
              </a:ext>
            </a:extLst>
          </p:cNvPr>
          <p:cNvPicPr>
            <a:picLocks noGrp="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4572000" y="2019300"/>
            <a:ext cx="4114800" cy="4107180"/>
          </a:xfrm>
          <a:prstGeom prst="rect">
            <a:avLst/>
          </a:prstGeom>
          <a:noFill/>
          <a:ln>
            <a:noFill/>
          </a:ln>
        </p:spPr>
      </p:pic>
      <p:sp>
        <p:nvSpPr>
          <p:cNvPr id="4" name="Slide Number Placeholder 3">
            <a:extLst>
              <a:ext uri="{FF2B5EF4-FFF2-40B4-BE49-F238E27FC236}">
                <a16:creationId xmlns:a16="http://schemas.microsoft.com/office/drawing/2014/main" id="{C12049CB-0CA0-4F08-BDCB-D9D6DB272CD4}"/>
              </a:ext>
            </a:extLst>
          </p:cNvPr>
          <p:cNvSpPr>
            <a:spLocks noGrp="1"/>
          </p:cNvSpPr>
          <p:nvPr>
            <p:ph type="sldNum" sz="quarter" idx="4"/>
          </p:nvPr>
        </p:nvSpPr>
        <p:spPr/>
        <p:txBody>
          <a:bodyPr/>
          <a:lstStyle/>
          <a:p>
            <a:fld id="{773137DE-5778-4973-8EC8-21DEEF19827C}" type="slidenum">
              <a:rPr lang="en-US" smtClean="0"/>
              <a:pPr/>
              <a:t>37</a:t>
            </a:fld>
            <a:endParaRPr lang="en-US" dirty="0"/>
          </a:p>
        </p:txBody>
      </p:sp>
    </p:spTree>
    <p:extLst>
      <p:ext uri="{BB962C8B-B14F-4D97-AF65-F5344CB8AC3E}">
        <p14:creationId xmlns:p14="http://schemas.microsoft.com/office/powerpoint/2010/main" val="16511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909215-7142-4AD1-99EF-57360E5C80A1}"/>
              </a:ext>
            </a:extLst>
          </p:cNvPr>
          <p:cNvSpPr>
            <a:spLocks noGrp="1"/>
          </p:cNvSpPr>
          <p:nvPr>
            <p:ph type="title"/>
          </p:nvPr>
        </p:nvSpPr>
        <p:spPr/>
        <p:txBody>
          <a:bodyPr/>
          <a:lstStyle/>
          <a:p>
            <a:r>
              <a:rPr lang="en-US" sz="2400" dirty="0"/>
              <a:t>Tips for Helping Children Deal with Loss 1 of 5</a:t>
            </a:r>
          </a:p>
        </p:txBody>
      </p:sp>
      <p:sp>
        <p:nvSpPr>
          <p:cNvPr id="2" name="Rectangle: Rounded Corners 1">
            <a:extLst>
              <a:ext uri="{FF2B5EF4-FFF2-40B4-BE49-F238E27FC236}">
                <a16:creationId xmlns:a16="http://schemas.microsoft.com/office/drawing/2014/main" id="{3ACFDABA-33B1-4409-A744-C3B63AA68BD8}"/>
              </a:ext>
            </a:extLst>
          </p:cNvPr>
          <p:cNvSpPr/>
          <p:nvPr/>
        </p:nvSpPr>
        <p:spPr>
          <a:xfrm>
            <a:off x="473960" y="2028376"/>
            <a:ext cx="2820920" cy="777240"/>
          </a:xfrm>
          <a:prstGeom prst="roundRect">
            <a:avLst/>
          </a:prstGeom>
          <a:solidFill>
            <a:srgbClr val="7EC8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2000" dirty="0">
                <a:solidFill>
                  <a:schemeClr val="tx1"/>
                </a:solidFill>
              </a:rPr>
              <a:t>Help the child identify what was lost. </a:t>
            </a:r>
          </a:p>
        </p:txBody>
      </p:sp>
      <p:sp>
        <p:nvSpPr>
          <p:cNvPr id="6" name="Rectangle: Rounded Corners 5">
            <a:extLst>
              <a:ext uri="{FF2B5EF4-FFF2-40B4-BE49-F238E27FC236}">
                <a16:creationId xmlns:a16="http://schemas.microsoft.com/office/drawing/2014/main" id="{95746FF7-E213-405A-9D11-8CA5FFBA039D}"/>
              </a:ext>
            </a:extLst>
          </p:cNvPr>
          <p:cNvSpPr/>
          <p:nvPr/>
        </p:nvSpPr>
        <p:spPr>
          <a:xfrm>
            <a:off x="457200" y="2857634"/>
            <a:ext cx="2820920" cy="777240"/>
          </a:xfrm>
          <a:prstGeom prst="roundRect">
            <a:avLst/>
          </a:prstGeom>
          <a:solidFill>
            <a:srgbClr val="7EC8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800"/>
              </a:lnSpc>
            </a:pPr>
            <a:r>
              <a:rPr lang="en-US" sz="2000" dirty="0">
                <a:solidFill>
                  <a:schemeClr val="tx1"/>
                </a:solidFill>
              </a:rPr>
              <a:t>Discuss loss and ambiguity.</a:t>
            </a:r>
          </a:p>
        </p:txBody>
      </p:sp>
      <p:sp>
        <p:nvSpPr>
          <p:cNvPr id="7" name="Rectangle: Rounded Corners 6">
            <a:extLst>
              <a:ext uri="{FF2B5EF4-FFF2-40B4-BE49-F238E27FC236}">
                <a16:creationId xmlns:a16="http://schemas.microsoft.com/office/drawing/2014/main" id="{E8EF7525-BE4F-4CD3-9288-7875D8CB4474}"/>
              </a:ext>
            </a:extLst>
          </p:cNvPr>
          <p:cNvSpPr/>
          <p:nvPr/>
        </p:nvSpPr>
        <p:spPr>
          <a:xfrm>
            <a:off x="457200" y="3693376"/>
            <a:ext cx="2820920" cy="777240"/>
          </a:xfrm>
          <a:prstGeom prst="roundRect">
            <a:avLst/>
          </a:prstGeom>
          <a:solidFill>
            <a:srgbClr val="7EC8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800"/>
              </a:lnSpc>
            </a:pPr>
            <a:r>
              <a:rPr lang="en-US" sz="2000" dirty="0">
                <a:solidFill>
                  <a:schemeClr val="tx1"/>
                </a:solidFill>
              </a:rPr>
              <a:t>Redefine family. </a:t>
            </a:r>
          </a:p>
        </p:txBody>
      </p:sp>
      <p:sp>
        <p:nvSpPr>
          <p:cNvPr id="8" name="Rectangle: Rounded Corners 7">
            <a:extLst>
              <a:ext uri="{FF2B5EF4-FFF2-40B4-BE49-F238E27FC236}">
                <a16:creationId xmlns:a16="http://schemas.microsoft.com/office/drawing/2014/main" id="{FCFCE011-CD84-48E7-9EBB-2CF52615B18B}"/>
              </a:ext>
            </a:extLst>
          </p:cNvPr>
          <p:cNvSpPr/>
          <p:nvPr/>
        </p:nvSpPr>
        <p:spPr>
          <a:xfrm>
            <a:off x="457200" y="4524745"/>
            <a:ext cx="2820920" cy="777240"/>
          </a:xfrm>
          <a:prstGeom prst="roundRect">
            <a:avLst/>
          </a:prstGeom>
          <a:solidFill>
            <a:srgbClr val="7EC8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800"/>
              </a:lnSpc>
            </a:pPr>
            <a:r>
              <a:rPr lang="en-US" sz="2000" dirty="0">
                <a:solidFill>
                  <a:schemeClr val="tx1"/>
                </a:solidFill>
              </a:rPr>
              <a:t>Give permission to grieve.</a:t>
            </a:r>
          </a:p>
        </p:txBody>
      </p:sp>
      <p:sp>
        <p:nvSpPr>
          <p:cNvPr id="9" name="Rectangle: Rounded Corners 8">
            <a:extLst>
              <a:ext uri="{FF2B5EF4-FFF2-40B4-BE49-F238E27FC236}">
                <a16:creationId xmlns:a16="http://schemas.microsoft.com/office/drawing/2014/main" id="{6AA2CB89-5D56-467B-B491-BBDCF6EF6952}"/>
              </a:ext>
            </a:extLst>
          </p:cNvPr>
          <p:cNvSpPr/>
          <p:nvPr/>
        </p:nvSpPr>
        <p:spPr>
          <a:xfrm>
            <a:off x="457200" y="5357880"/>
            <a:ext cx="2820920" cy="777240"/>
          </a:xfrm>
          <a:prstGeom prst="roundRect">
            <a:avLst/>
          </a:prstGeom>
          <a:solidFill>
            <a:srgbClr val="7EC8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800"/>
              </a:lnSpc>
            </a:pPr>
            <a:r>
              <a:rPr lang="en-US" sz="2000" dirty="0">
                <a:solidFill>
                  <a:schemeClr val="tx1"/>
                </a:solidFill>
              </a:rPr>
              <a:t>Use the Life Book </a:t>
            </a:r>
          </a:p>
        </p:txBody>
      </p:sp>
      <p:sp>
        <p:nvSpPr>
          <p:cNvPr id="4" name="Slide Number Placeholder 3">
            <a:extLst>
              <a:ext uri="{FF2B5EF4-FFF2-40B4-BE49-F238E27FC236}">
                <a16:creationId xmlns:a16="http://schemas.microsoft.com/office/drawing/2014/main" id="{9DEF1603-7EB5-42A4-88B1-B9F0D71306F3}"/>
              </a:ext>
            </a:extLst>
          </p:cNvPr>
          <p:cNvSpPr>
            <a:spLocks noGrp="1"/>
          </p:cNvSpPr>
          <p:nvPr>
            <p:ph type="sldNum" sz="quarter" idx="4"/>
          </p:nvPr>
        </p:nvSpPr>
        <p:spPr/>
        <p:txBody>
          <a:bodyPr/>
          <a:lstStyle/>
          <a:p>
            <a:fld id="{773137DE-5778-4973-8EC8-21DEEF19827C}" type="slidenum">
              <a:rPr lang="en-US" smtClean="0"/>
              <a:pPr/>
              <a:t>38</a:t>
            </a:fld>
            <a:endParaRPr lang="en-US" dirty="0"/>
          </a:p>
        </p:txBody>
      </p:sp>
    </p:spTree>
    <p:extLst>
      <p:ext uri="{BB962C8B-B14F-4D97-AF65-F5344CB8AC3E}">
        <p14:creationId xmlns:p14="http://schemas.microsoft.com/office/powerpoint/2010/main" val="1280164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909215-7142-4AD1-99EF-57360E5C80A1}"/>
              </a:ext>
            </a:extLst>
          </p:cNvPr>
          <p:cNvSpPr>
            <a:spLocks noGrp="1"/>
          </p:cNvSpPr>
          <p:nvPr>
            <p:ph type="title"/>
          </p:nvPr>
        </p:nvSpPr>
        <p:spPr/>
        <p:txBody>
          <a:bodyPr/>
          <a:lstStyle/>
          <a:p>
            <a:r>
              <a:rPr lang="en-US" sz="2400" dirty="0"/>
              <a:t>Tips for Helping Children Deal with Loss 2 of</a:t>
            </a:r>
            <a:r>
              <a:rPr lang="en-US" sz="2400" baseline="0" dirty="0"/>
              <a:t> 5</a:t>
            </a:r>
            <a:endParaRPr lang="en-US" sz="2400" dirty="0"/>
          </a:p>
        </p:txBody>
      </p:sp>
      <p:sp>
        <p:nvSpPr>
          <p:cNvPr id="11" name="Rectangle: Rounded Corners 1">
            <a:extLst>
              <a:ext uri="{FF2B5EF4-FFF2-40B4-BE49-F238E27FC236}">
                <a16:creationId xmlns:a16="http://schemas.microsoft.com/office/drawing/2014/main" id="{398381D4-2643-A54D-B74C-71EBEFDE9430}"/>
              </a:ext>
            </a:extLst>
          </p:cNvPr>
          <p:cNvSpPr/>
          <p:nvPr/>
        </p:nvSpPr>
        <p:spPr>
          <a:xfrm>
            <a:off x="473960" y="2028376"/>
            <a:ext cx="2820920" cy="777240"/>
          </a:xfrm>
          <a:prstGeom prst="roundRect">
            <a:avLst/>
          </a:prstGeom>
          <a:solidFill>
            <a:srgbClr val="7EC8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2000" dirty="0">
                <a:solidFill>
                  <a:schemeClr val="tx1"/>
                </a:solidFill>
              </a:rPr>
              <a:t>Help the child identify what was lost. </a:t>
            </a:r>
          </a:p>
        </p:txBody>
      </p:sp>
      <p:sp>
        <p:nvSpPr>
          <p:cNvPr id="17" name="Content Placeholder 13">
            <a:extLst>
              <a:ext uri="{FF2B5EF4-FFF2-40B4-BE49-F238E27FC236}">
                <a16:creationId xmlns:a16="http://schemas.microsoft.com/office/drawing/2014/main" id="{7D96CFD4-B922-4046-9590-5BD27E70B3DE}"/>
              </a:ext>
            </a:extLst>
          </p:cNvPr>
          <p:cNvSpPr txBox="1">
            <a:spLocks/>
          </p:cNvSpPr>
          <p:nvPr/>
        </p:nvSpPr>
        <p:spPr>
          <a:xfrm>
            <a:off x="3820438" y="2057400"/>
            <a:ext cx="4866362" cy="2793999"/>
          </a:xfrm>
          <a:prstGeom prst="roundRect">
            <a:avLst>
              <a:gd name="adj" fmla="val 9530"/>
            </a:avLst>
          </a:prstGeom>
          <a:solidFill>
            <a:srgbClr val="A4DEE8"/>
          </a:solidFill>
          <a:ln w="28575">
            <a:noFill/>
          </a:ln>
        </p:spPr>
        <p:txBody>
          <a:bodyPr vert="horz" lIns="91440" tIns="45720" rIns="91440" bIns="45720" rtlCol="0" anchor="ctr">
            <a:noAutofit/>
          </a:bodyPr>
          <a:lstStyle>
            <a:lvl1pPr marL="205730" indent="-171442" algn="l" defTabSz="685766" rtl="0" eaLnBrk="1" latinLnBrk="0" hangingPunct="1">
              <a:spcBef>
                <a:spcPct val="20000"/>
              </a:spcBef>
              <a:buClr>
                <a:schemeClr val="accent1"/>
              </a:buClr>
              <a:buFont typeface="Wingdings 2" pitchFamily="18" charset="2"/>
              <a:buChar char=""/>
              <a:defRPr sz="21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80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5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3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1350"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135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135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135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1350" kern="1200">
                <a:solidFill>
                  <a:schemeClr val="tx2"/>
                </a:solidFill>
                <a:latin typeface="+mn-lt"/>
                <a:ea typeface="+mn-ea"/>
                <a:cs typeface="+mn-cs"/>
              </a:defRPr>
            </a:lvl9pPr>
          </a:lstStyle>
          <a:p>
            <a:pPr lvl="0">
              <a:buClr>
                <a:schemeClr val="tx1"/>
              </a:buClr>
            </a:pPr>
            <a:r>
              <a:rPr lang="en-US" sz="2400" dirty="0">
                <a:solidFill>
                  <a:srgbClr val="183250"/>
                </a:solidFill>
              </a:rPr>
              <a:t>Remember the list we just made of losses for the child. </a:t>
            </a:r>
          </a:p>
          <a:p>
            <a:pPr lvl="0">
              <a:buClr>
                <a:schemeClr val="tx1"/>
              </a:buClr>
            </a:pPr>
            <a:r>
              <a:rPr lang="en-US" sz="2400" dirty="0">
                <a:solidFill>
                  <a:srgbClr val="183250"/>
                </a:solidFill>
              </a:rPr>
              <a:t>When possible, incorporate celebrations, rituals, food, and other cultural elements into your family life.</a:t>
            </a:r>
          </a:p>
        </p:txBody>
      </p:sp>
      <p:sp>
        <p:nvSpPr>
          <p:cNvPr id="12" name="Rectangle: Rounded Corners 5">
            <a:extLst>
              <a:ext uri="{FF2B5EF4-FFF2-40B4-BE49-F238E27FC236}">
                <a16:creationId xmlns:a16="http://schemas.microsoft.com/office/drawing/2014/main" id="{F1B06E56-182E-774C-A5D3-DA396D875930}"/>
              </a:ext>
              <a:ext uri="{C183D7F6-B498-43B3-948B-1728B52AA6E4}">
                <adec:decorative xmlns:adec="http://schemas.microsoft.com/office/drawing/2017/decorative" val="1"/>
              </a:ext>
            </a:extLst>
          </p:cNvPr>
          <p:cNvSpPr/>
          <p:nvPr/>
        </p:nvSpPr>
        <p:spPr>
          <a:xfrm>
            <a:off x="457200" y="2857634"/>
            <a:ext cx="2820920" cy="777240"/>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800"/>
              </a:lnSpc>
            </a:pPr>
            <a:r>
              <a:rPr lang="en-US" dirty="0">
                <a:solidFill>
                  <a:schemeClr val="tx1"/>
                </a:solidFill>
              </a:rPr>
              <a:t>Discuss loss and ambiguity.</a:t>
            </a:r>
          </a:p>
        </p:txBody>
      </p:sp>
      <p:sp>
        <p:nvSpPr>
          <p:cNvPr id="13" name="Rectangle: Rounded Corners 6">
            <a:extLst>
              <a:ext uri="{FF2B5EF4-FFF2-40B4-BE49-F238E27FC236}">
                <a16:creationId xmlns:a16="http://schemas.microsoft.com/office/drawing/2014/main" id="{5FBB7402-5D41-E94B-9A68-801FFA65FABB}"/>
              </a:ext>
              <a:ext uri="{C183D7F6-B498-43B3-948B-1728B52AA6E4}">
                <adec:decorative xmlns:adec="http://schemas.microsoft.com/office/drawing/2017/decorative" val="1"/>
              </a:ext>
            </a:extLst>
          </p:cNvPr>
          <p:cNvSpPr/>
          <p:nvPr/>
        </p:nvSpPr>
        <p:spPr>
          <a:xfrm>
            <a:off x="457200" y="3693376"/>
            <a:ext cx="2820920" cy="777240"/>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800"/>
              </a:lnSpc>
            </a:pPr>
            <a:r>
              <a:rPr lang="en-US" dirty="0">
                <a:solidFill>
                  <a:schemeClr val="tx1"/>
                </a:solidFill>
              </a:rPr>
              <a:t>Redefine family. </a:t>
            </a:r>
          </a:p>
        </p:txBody>
      </p:sp>
      <p:sp>
        <p:nvSpPr>
          <p:cNvPr id="15" name="Rectangle: Rounded Corners 7">
            <a:extLst>
              <a:ext uri="{FF2B5EF4-FFF2-40B4-BE49-F238E27FC236}">
                <a16:creationId xmlns:a16="http://schemas.microsoft.com/office/drawing/2014/main" id="{0C561006-A589-054F-AF85-07A60A9ED6AD}"/>
              </a:ext>
              <a:ext uri="{C183D7F6-B498-43B3-948B-1728B52AA6E4}">
                <adec:decorative xmlns:adec="http://schemas.microsoft.com/office/drawing/2017/decorative" val="1"/>
              </a:ext>
            </a:extLst>
          </p:cNvPr>
          <p:cNvSpPr/>
          <p:nvPr/>
        </p:nvSpPr>
        <p:spPr>
          <a:xfrm>
            <a:off x="457200" y="4524745"/>
            <a:ext cx="2820920" cy="777240"/>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800"/>
              </a:lnSpc>
            </a:pPr>
            <a:r>
              <a:rPr lang="en-US" dirty="0">
                <a:solidFill>
                  <a:schemeClr val="tx1"/>
                </a:solidFill>
              </a:rPr>
              <a:t>Give permission to grieve.</a:t>
            </a:r>
          </a:p>
        </p:txBody>
      </p:sp>
      <p:sp>
        <p:nvSpPr>
          <p:cNvPr id="16" name="Rectangle: Rounded Corners 8">
            <a:extLst>
              <a:ext uri="{FF2B5EF4-FFF2-40B4-BE49-F238E27FC236}">
                <a16:creationId xmlns:a16="http://schemas.microsoft.com/office/drawing/2014/main" id="{BC7F5B35-7146-5E48-9AA7-46CC5B16AF65}"/>
              </a:ext>
              <a:ext uri="{C183D7F6-B498-43B3-948B-1728B52AA6E4}">
                <adec:decorative xmlns:adec="http://schemas.microsoft.com/office/drawing/2017/decorative" val="1"/>
              </a:ext>
            </a:extLst>
          </p:cNvPr>
          <p:cNvSpPr/>
          <p:nvPr/>
        </p:nvSpPr>
        <p:spPr>
          <a:xfrm>
            <a:off x="457200" y="5357880"/>
            <a:ext cx="2820920" cy="777240"/>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800"/>
              </a:lnSpc>
            </a:pPr>
            <a:r>
              <a:rPr lang="en-US" dirty="0">
                <a:solidFill>
                  <a:schemeClr val="tx1"/>
                </a:solidFill>
              </a:rPr>
              <a:t>Use the Life Book.</a:t>
            </a:r>
            <a:r>
              <a:rPr lang="en-US" b="1" dirty="0">
                <a:solidFill>
                  <a:schemeClr val="tx1"/>
                </a:solidFill>
              </a:rPr>
              <a:t> </a:t>
            </a:r>
            <a:endParaRPr lang="en-US" dirty="0">
              <a:solidFill>
                <a:schemeClr val="tx1"/>
              </a:solidFill>
            </a:endParaRPr>
          </a:p>
        </p:txBody>
      </p:sp>
      <p:sp>
        <p:nvSpPr>
          <p:cNvPr id="18" name="Triangle 17">
            <a:extLst>
              <a:ext uri="{FF2B5EF4-FFF2-40B4-BE49-F238E27FC236}">
                <a16:creationId xmlns:a16="http://schemas.microsoft.com/office/drawing/2014/main" id="{D7B93965-F011-F845-9344-2F657C0BA3B4}"/>
              </a:ext>
              <a:ext uri="{C183D7F6-B498-43B3-948B-1728B52AA6E4}">
                <adec:decorative xmlns:adec="http://schemas.microsoft.com/office/drawing/2017/decorative" val="1"/>
              </a:ext>
            </a:extLst>
          </p:cNvPr>
          <p:cNvSpPr/>
          <p:nvPr/>
        </p:nvSpPr>
        <p:spPr>
          <a:xfrm rot="16200000">
            <a:off x="3345807" y="2101528"/>
            <a:ext cx="513626" cy="619246"/>
          </a:xfrm>
          <a:prstGeom prst="triangle">
            <a:avLst/>
          </a:prstGeom>
          <a:solidFill>
            <a:srgbClr val="A4DEE8"/>
          </a:solidFill>
          <a:ln>
            <a:solidFill>
              <a:srgbClr val="A4DE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9DEF1603-7EB5-42A4-88B1-B9F0D71306F3}"/>
              </a:ext>
              <a:ext uri="{C183D7F6-B498-43B3-948B-1728B52AA6E4}">
                <adec:decorative xmlns:adec="http://schemas.microsoft.com/office/drawing/2017/decorative" val="0"/>
              </a:ext>
            </a:extLst>
          </p:cNvPr>
          <p:cNvSpPr>
            <a:spLocks noGrp="1"/>
          </p:cNvSpPr>
          <p:nvPr>
            <p:ph type="sldNum" sz="quarter" idx="4"/>
          </p:nvPr>
        </p:nvSpPr>
        <p:spPr/>
        <p:txBody>
          <a:bodyPr/>
          <a:lstStyle/>
          <a:p>
            <a:fld id="{773137DE-5778-4973-8EC8-21DEEF19827C}" type="slidenum">
              <a:rPr lang="en-US" smtClean="0"/>
              <a:pPr/>
              <a:t>39</a:t>
            </a:fld>
            <a:endParaRPr lang="en-US" dirty="0"/>
          </a:p>
        </p:txBody>
      </p:sp>
    </p:spTree>
    <p:extLst>
      <p:ext uri="{BB962C8B-B14F-4D97-AF65-F5344CB8AC3E}">
        <p14:creationId xmlns:p14="http://schemas.microsoft.com/office/powerpoint/2010/main" val="3293251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771BD2-0C8F-EE4E-8E01-205D5A8F70CB}"/>
              </a:ext>
            </a:extLst>
          </p:cNvPr>
          <p:cNvSpPr>
            <a:spLocks noGrp="1"/>
          </p:cNvSpPr>
          <p:nvPr>
            <p:ph type="title"/>
          </p:nvPr>
        </p:nvSpPr>
        <p:spPr/>
        <p:txBody>
          <a:bodyPr/>
          <a:lstStyle/>
          <a:p>
            <a:r>
              <a:rPr lang="en-US" dirty="0"/>
              <a:t>Theme and competencies</a:t>
            </a:r>
          </a:p>
        </p:txBody>
      </p:sp>
      <p:sp>
        <p:nvSpPr>
          <p:cNvPr id="5" name="Content Placeholder 4">
            <a:extLst>
              <a:ext uri="{FF2B5EF4-FFF2-40B4-BE49-F238E27FC236}">
                <a16:creationId xmlns:a16="http://schemas.microsoft.com/office/drawing/2014/main" id="{9C90930B-07BC-A947-AE6B-90738DF1C4EA}"/>
              </a:ext>
            </a:extLst>
          </p:cNvPr>
          <p:cNvSpPr>
            <a:spLocks noGrp="1"/>
          </p:cNvSpPr>
          <p:nvPr>
            <p:ph idx="1"/>
          </p:nvPr>
        </p:nvSpPr>
        <p:spPr/>
        <p:txBody>
          <a:bodyPr/>
          <a:lstStyle/>
          <a:p>
            <a:r>
              <a:rPr lang="en-US" sz="2000" dirty="0"/>
              <a:t>See Notes view</a:t>
            </a:r>
          </a:p>
          <a:p>
            <a:endParaRPr lang="en-US" dirty="0"/>
          </a:p>
        </p:txBody>
      </p:sp>
      <p:sp>
        <p:nvSpPr>
          <p:cNvPr id="4" name="Slide Number Placeholder 3">
            <a:extLst>
              <a:ext uri="{FF2B5EF4-FFF2-40B4-BE49-F238E27FC236}">
                <a16:creationId xmlns:a16="http://schemas.microsoft.com/office/drawing/2014/main" id="{A846AFFE-CA84-7141-A9A0-D42F105299FB}"/>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4</a:t>
            </a:fld>
            <a:endParaRPr lang="en-US" dirty="0"/>
          </a:p>
        </p:txBody>
      </p:sp>
    </p:spTree>
    <p:extLst>
      <p:ext uri="{BB962C8B-B14F-4D97-AF65-F5344CB8AC3E}">
        <p14:creationId xmlns:p14="http://schemas.microsoft.com/office/powerpoint/2010/main" val="3186500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909215-7142-4AD1-99EF-57360E5C80A1}"/>
              </a:ext>
            </a:extLst>
          </p:cNvPr>
          <p:cNvSpPr>
            <a:spLocks noGrp="1"/>
          </p:cNvSpPr>
          <p:nvPr>
            <p:ph type="title"/>
          </p:nvPr>
        </p:nvSpPr>
        <p:spPr/>
        <p:txBody>
          <a:bodyPr/>
          <a:lstStyle/>
          <a:p>
            <a:r>
              <a:rPr lang="en-US" sz="2400" dirty="0"/>
              <a:t>Tips for Helping Children Deal with Loss 3 of 5</a:t>
            </a:r>
          </a:p>
        </p:txBody>
      </p:sp>
      <p:sp>
        <p:nvSpPr>
          <p:cNvPr id="11" name="Rectangle: Rounded Corners 1">
            <a:extLst>
              <a:ext uri="{FF2B5EF4-FFF2-40B4-BE49-F238E27FC236}">
                <a16:creationId xmlns:a16="http://schemas.microsoft.com/office/drawing/2014/main" id="{7046C674-F44F-C948-AAA9-5030525E050D}"/>
              </a:ext>
              <a:ext uri="{C183D7F6-B498-43B3-948B-1728B52AA6E4}">
                <adec:decorative xmlns:adec="http://schemas.microsoft.com/office/drawing/2017/decorative" val="1"/>
              </a:ext>
            </a:extLst>
          </p:cNvPr>
          <p:cNvSpPr/>
          <p:nvPr/>
        </p:nvSpPr>
        <p:spPr>
          <a:xfrm>
            <a:off x="473960" y="2028376"/>
            <a:ext cx="2820920" cy="777240"/>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dirty="0">
                <a:solidFill>
                  <a:schemeClr val="tx1"/>
                </a:solidFill>
              </a:rPr>
              <a:t>Help the child identify what was lost. </a:t>
            </a:r>
          </a:p>
        </p:txBody>
      </p:sp>
      <p:sp>
        <p:nvSpPr>
          <p:cNvPr id="12" name="Rectangle: Rounded Corners 5">
            <a:extLst>
              <a:ext uri="{FF2B5EF4-FFF2-40B4-BE49-F238E27FC236}">
                <a16:creationId xmlns:a16="http://schemas.microsoft.com/office/drawing/2014/main" id="{249117F2-23A5-FF4D-B67D-37E91977C8DB}"/>
              </a:ext>
            </a:extLst>
          </p:cNvPr>
          <p:cNvSpPr/>
          <p:nvPr/>
        </p:nvSpPr>
        <p:spPr>
          <a:xfrm>
            <a:off x="457200" y="2857634"/>
            <a:ext cx="2820920" cy="777240"/>
          </a:xfrm>
          <a:prstGeom prst="roundRect">
            <a:avLst/>
          </a:prstGeom>
          <a:solidFill>
            <a:srgbClr val="7EC8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800"/>
              </a:lnSpc>
            </a:pPr>
            <a:r>
              <a:rPr lang="en-US" sz="2000" dirty="0">
                <a:solidFill>
                  <a:schemeClr val="tx1"/>
                </a:solidFill>
              </a:rPr>
              <a:t>Discuss loss and ambiguity.</a:t>
            </a:r>
          </a:p>
        </p:txBody>
      </p:sp>
      <p:sp>
        <p:nvSpPr>
          <p:cNvPr id="17" name="Content Placeholder 13">
            <a:extLst>
              <a:ext uri="{FF2B5EF4-FFF2-40B4-BE49-F238E27FC236}">
                <a16:creationId xmlns:a16="http://schemas.microsoft.com/office/drawing/2014/main" id="{2A19C2F8-3044-1144-909A-6A7A6DB1440B}"/>
              </a:ext>
            </a:extLst>
          </p:cNvPr>
          <p:cNvSpPr txBox="1">
            <a:spLocks/>
          </p:cNvSpPr>
          <p:nvPr/>
        </p:nvSpPr>
        <p:spPr>
          <a:xfrm>
            <a:off x="3820438" y="2152890"/>
            <a:ext cx="4866362" cy="2825510"/>
          </a:xfrm>
          <a:prstGeom prst="roundRect">
            <a:avLst>
              <a:gd name="adj" fmla="val 9530"/>
            </a:avLst>
          </a:prstGeom>
          <a:solidFill>
            <a:srgbClr val="A4DEE8"/>
          </a:solidFill>
          <a:ln w="28575">
            <a:noFill/>
          </a:ln>
        </p:spPr>
        <p:txBody>
          <a:bodyPr vert="horz" lIns="91440" tIns="45720" rIns="91440" bIns="45720" rtlCol="0" anchor="ctr">
            <a:noAutofit/>
          </a:bodyPr>
          <a:lstStyle>
            <a:lvl1pPr marL="205730" indent="-171442" algn="l" defTabSz="685766" rtl="0" eaLnBrk="1" latinLnBrk="0" hangingPunct="1">
              <a:spcBef>
                <a:spcPct val="20000"/>
              </a:spcBef>
              <a:buClr>
                <a:schemeClr val="accent1"/>
              </a:buClr>
              <a:buFont typeface="Wingdings 2" pitchFamily="18" charset="2"/>
              <a:buChar char=""/>
              <a:defRPr sz="21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80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5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3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1350"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135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135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135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1350" kern="1200">
                <a:solidFill>
                  <a:schemeClr val="tx2"/>
                </a:solidFill>
                <a:latin typeface="+mn-lt"/>
                <a:ea typeface="+mn-ea"/>
                <a:cs typeface="+mn-cs"/>
              </a:defRPr>
            </a:lvl9pPr>
          </a:lstStyle>
          <a:p>
            <a:pPr lvl="0">
              <a:buClrTx/>
            </a:pPr>
            <a:r>
              <a:rPr lang="en-US" sz="2400" dirty="0"/>
              <a:t>Speak about the ambiguity and acknowledge the loss. </a:t>
            </a:r>
          </a:p>
          <a:p>
            <a:pPr lvl="0">
              <a:buClrTx/>
            </a:pPr>
            <a:r>
              <a:rPr lang="en-US" sz="2400" dirty="0"/>
              <a:t>Let the child know that what they are feeling is normal. Share an experience of your loss.  </a:t>
            </a:r>
          </a:p>
        </p:txBody>
      </p:sp>
      <p:sp>
        <p:nvSpPr>
          <p:cNvPr id="13" name="Rectangle: Rounded Corners 6">
            <a:extLst>
              <a:ext uri="{FF2B5EF4-FFF2-40B4-BE49-F238E27FC236}">
                <a16:creationId xmlns:a16="http://schemas.microsoft.com/office/drawing/2014/main" id="{0255F692-7F4F-D944-9C5B-319D22EF3BE0}"/>
              </a:ext>
              <a:ext uri="{C183D7F6-B498-43B3-948B-1728B52AA6E4}">
                <adec:decorative xmlns:adec="http://schemas.microsoft.com/office/drawing/2017/decorative" val="1"/>
              </a:ext>
            </a:extLst>
          </p:cNvPr>
          <p:cNvSpPr/>
          <p:nvPr/>
        </p:nvSpPr>
        <p:spPr>
          <a:xfrm>
            <a:off x="457200" y="3693376"/>
            <a:ext cx="2820920" cy="777240"/>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800"/>
              </a:lnSpc>
            </a:pPr>
            <a:r>
              <a:rPr lang="en-US" dirty="0">
                <a:solidFill>
                  <a:schemeClr val="tx1"/>
                </a:solidFill>
              </a:rPr>
              <a:t>Redefine family. </a:t>
            </a:r>
          </a:p>
        </p:txBody>
      </p:sp>
      <p:sp>
        <p:nvSpPr>
          <p:cNvPr id="15" name="Rectangle: Rounded Corners 7">
            <a:extLst>
              <a:ext uri="{FF2B5EF4-FFF2-40B4-BE49-F238E27FC236}">
                <a16:creationId xmlns:a16="http://schemas.microsoft.com/office/drawing/2014/main" id="{81EC0941-D380-7A4B-A298-8DC2B00F13CB}"/>
              </a:ext>
              <a:ext uri="{C183D7F6-B498-43B3-948B-1728B52AA6E4}">
                <adec:decorative xmlns:adec="http://schemas.microsoft.com/office/drawing/2017/decorative" val="1"/>
              </a:ext>
            </a:extLst>
          </p:cNvPr>
          <p:cNvSpPr/>
          <p:nvPr/>
        </p:nvSpPr>
        <p:spPr>
          <a:xfrm>
            <a:off x="457200" y="4524745"/>
            <a:ext cx="2820920" cy="777240"/>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800"/>
              </a:lnSpc>
            </a:pPr>
            <a:r>
              <a:rPr lang="en-US" dirty="0">
                <a:solidFill>
                  <a:schemeClr val="tx1"/>
                </a:solidFill>
              </a:rPr>
              <a:t>Give permission to grieve.</a:t>
            </a:r>
          </a:p>
        </p:txBody>
      </p:sp>
      <p:sp>
        <p:nvSpPr>
          <p:cNvPr id="16" name="Rectangle: Rounded Corners 8">
            <a:extLst>
              <a:ext uri="{FF2B5EF4-FFF2-40B4-BE49-F238E27FC236}">
                <a16:creationId xmlns:a16="http://schemas.microsoft.com/office/drawing/2014/main" id="{4E068FA0-FD7A-684B-AE26-AE8E17CCC1B0}"/>
              </a:ext>
              <a:ext uri="{C183D7F6-B498-43B3-948B-1728B52AA6E4}">
                <adec:decorative xmlns:adec="http://schemas.microsoft.com/office/drawing/2017/decorative" val="1"/>
              </a:ext>
            </a:extLst>
          </p:cNvPr>
          <p:cNvSpPr/>
          <p:nvPr/>
        </p:nvSpPr>
        <p:spPr>
          <a:xfrm>
            <a:off x="457200" y="5357880"/>
            <a:ext cx="2820920" cy="777240"/>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800"/>
              </a:lnSpc>
            </a:pPr>
            <a:r>
              <a:rPr lang="en-US" dirty="0">
                <a:solidFill>
                  <a:schemeClr val="tx1"/>
                </a:solidFill>
              </a:rPr>
              <a:t>Use the Life Book.</a:t>
            </a:r>
            <a:r>
              <a:rPr lang="en-US" b="1" dirty="0">
                <a:solidFill>
                  <a:schemeClr val="tx1"/>
                </a:solidFill>
              </a:rPr>
              <a:t> </a:t>
            </a:r>
            <a:endParaRPr lang="en-US" dirty="0">
              <a:solidFill>
                <a:schemeClr val="tx1"/>
              </a:solidFill>
            </a:endParaRPr>
          </a:p>
        </p:txBody>
      </p:sp>
      <p:sp>
        <p:nvSpPr>
          <p:cNvPr id="18" name="Triangle 17">
            <a:extLst>
              <a:ext uri="{FF2B5EF4-FFF2-40B4-BE49-F238E27FC236}">
                <a16:creationId xmlns:a16="http://schemas.microsoft.com/office/drawing/2014/main" id="{B8D0B373-0DA2-7C4A-9818-582C4018AB5D}"/>
              </a:ext>
              <a:ext uri="{C183D7F6-B498-43B3-948B-1728B52AA6E4}">
                <adec:decorative xmlns:adec="http://schemas.microsoft.com/office/drawing/2017/decorative" val="1"/>
              </a:ext>
            </a:extLst>
          </p:cNvPr>
          <p:cNvSpPr/>
          <p:nvPr/>
        </p:nvSpPr>
        <p:spPr>
          <a:xfrm rot="16200000">
            <a:off x="3345807" y="2946480"/>
            <a:ext cx="513626" cy="619246"/>
          </a:xfrm>
          <a:prstGeom prst="triangle">
            <a:avLst/>
          </a:prstGeom>
          <a:solidFill>
            <a:srgbClr val="A4DEE8"/>
          </a:solidFill>
          <a:ln>
            <a:solidFill>
              <a:srgbClr val="A4DE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9DEF1603-7EB5-42A4-88B1-B9F0D71306F3}"/>
              </a:ext>
              <a:ext uri="{C183D7F6-B498-43B3-948B-1728B52AA6E4}">
                <adec:decorative xmlns:adec="http://schemas.microsoft.com/office/drawing/2017/decorative" val="0"/>
              </a:ext>
            </a:extLst>
          </p:cNvPr>
          <p:cNvSpPr>
            <a:spLocks noGrp="1"/>
          </p:cNvSpPr>
          <p:nvPr>
            <p:ph type="sldNum" sz="quarter" idx="4"/>
          </p:nvPr>
        </p:nvSpPr>
        <p:spPr/>
        <p:txBody>
          <a:bodyPr/>
          <a:lstStyle/>
          <a:p>
            <a:fld id="{773137DE-5778-4973-8EC8-21DEEF19827C}" type="slidenum">
              <a:rPr lang="en-US" smtClean="0"/>
              <a:pPr/>
              <a:t>40</a:t>
            </a:fld>
            <a:endParaRPr lang="en-US" dirty="0"/>
          </a:p>
        </p:txBody>
      </p:sp>
    </p:spTree>
    <p:extLst>
      <p:ext uri="{BB962C8B-B14F-4D97-AF65-F5344CB8AC3E}">
        <p14:creationId xmlns:p14="http://schemas.microsoft.com/office/powerpoint/2010/main" val="1683039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909215-7142-4AD1-99EF-57360E5C80A1}"/>
              </a:ext>
            </a:extLst>
          </p:cNvPr>
          <p:cNvSpPr>
            <a:spLocks noGrp="1"/>
          </p:cNvSpPr>
          <p:nvPr>
            <p:ph type="title"/>
          </p:nvPr>
        </p:nvSpPr>
        <p:spPr/>
        <p:txBody>
          <a:bodyPr/>
          <a:lstStyle/>
          <a:p>
            <a:r>
              <a:rPr lang="en-US" sz="2400" dirty="0"/>
              <a:t>Tips for Helping Children Deal with Loss 4</a:t>
            </a:r>
            <a:r>
              <a:rPr lang="en-US" sz="2400" baseline="0" dirty="0"/>
              <a:t> of 5</a:t>
            </a:r>
            <a:endParaRPr lang="en-US" sz="2400" dirty="0"/>
          </a:p>
        </p:txBody>
      </p:sp>
      <p:sp>
        <p:nvSpPr>
          <p:cNvPr id="11" name="Rectangle: Rounded Corners 1">
            <a:extLst>
              <a:ext uri="{FF2B5EF4-FFF2-40B4-BE49-F238E27FC236}">
                <a16:creationId xmlns:a16="http://schemas.microsoft.com/office/drawing/2014/main" id="{E9CAD80E-A9B0-1F47-9391-1B17AD2A906C}"/>
              </a:ext>
              <a:ext uri="{C183D7F6-B498-43B3-948B-1728B52AA6E4}">
                <adec:decorative xmlns:adec="http://schemas.microsoft.com/office/drawing/2017/decorative" val="1"/>
              </a:ext>
            </a:extLst>
          </p:cNvPr>
          <p:cNvSpPr/>
          <p:nvPr/>
        </p:nvSpPr>
        <p:spPr>
          <a:xfrm>
            <a:off x="473960" y="2028376"/>
            <a:ext cx="2820920" cy="777240"/>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dirty="0">
                <a:solidFill>
                  <a:schemeClr val="tx1"/>
                </a:solidFill>
              </a:rPr>
              <a:t>Help the child identify what was lost. </a:t>
            </a:r>
          </a:p>
        </p:txBody>
      </p:sp>
      <p:sp>
        <p:nvSpPr>
          <p:cNvPr id="12" name="Rectangle: Rounded Corners 5">
            <a:extLst>
              <a:ext uri="{FF2B5EF4-FFF2-40B4-BE49-F238E27FC236}">
                <a16:creationId xmlns:a16="http://schemas.microsoft.com/office/drawing/2014/main" id="{141A1CA3-B09F-6146-A324-4BA4B60BD7FB}"/>
              </a:ext>
              <a:ext uri="{C183D7F6-B498-43B3-948B-1728B52AA6E4}">
                <adec:decorative xmlns:adec="http://schemas.microsoft.com/office/drawing/2017/decorative" val="1"/>
              </a:ext>
            </a:extLst>
          </p:cNvPr>
          <p:cNvSpPr/>
          <p:nvPr/>
        </p:nvSpPr>
        <p:spPr>
          <a:xfrm>
            <a:off x="457200" y="2857634"/>
            <a:ext cx="2820920" cy="777240"/>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800"/>
              </a:lnSpc>
            </a:pPr>
            <a:r>
              <a:rPr lang="en-US" dirty="0">
                <a:solidFill>
                  <a:schemeClr val="tx1"/>
                </a:solidFill>
              </a:rPr>
              <a:t>Discuss loss and ambiguity.</a:t>
            </a:r>
          </a:p>
        </p:txBody>
      </p:sp>
      <p:sp>
        <p:nvSpPr>
          <p:cNvPr id="13" name="Rectangle: Rounded Corners 6">
            <a:extLst>
              <a:ext uri="{FF2B5EF4-FFF2-40B4-BE49-F238E27FC236}">
                <a16:creationId xmlns:a16="http://schemas.microsoft.com/office/drawing/2014/main" id="{047766DF-E19E-ED40-A823-03BF4EA6776B}"/>
              </a:ext>
            </a:extLst>
          </p:cNvPr>
          <p:cNvSpPr/>
          <p:nvPr/>
        </p:nvSpPr>
        <p:spPr>
          <a:xfrm>
            <a:off x="457200" y="3693376"/>
            <a:ext cx="2820920" cy="777240"/>
          </a:xfrm>
          <a:prstGeom prst="roundRect">
            <a:avLst/>
          </a:prstGeom>
          <a:solidFill>
            <a:srgbClr val="7EC8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800"/>
              </a:lnSpc>
            </a:pPr>
            <a:r>
              <a:rPr lang="en-US" sz="2000" dirty="0">
                <a:solidFill>
                  <a:schemeClr val="tx1"/>
                </a:solidFill>
              </a:rPr>
              <a:t>Redefine family. </a:t>
            </a:r>
          </a:p>
        </p:txBody>
      </p:sp>
      <p:sp>
        <p:nvSpPr>
          <p:cNvPr id="17" name="Content Placeholder 13">
            <a:extLst>
              <a:ext uri="{FF2B5EF4-FFF2-40B4-BE49-F238E27FC236}">
                <a16:creationId xmlns:a16="http://schemas.microsoft.com/office/drawing/2014/main" id="{FF23F235-FEE5-FC40-AF3A-ABB2590CE13F}"/>
              </a:ext>
            </a:extLst>
          </p:cNvPr>
          <p:cNvSpPr txBox="1">
            <a:spLocks/>
          </p:cNvSpPr>
          <p:nvPr/>
        </p:nvSpPr>
        <p:spPr>
          <a:xfrm>
            <a:off x="3820438" y="2974693"/>
            <a:ext cx="4866362" cy="2172665"/>
          </a:xfrm>
          <a:prstGeom prst="roundRect">
            <a:avLst>
              <a:gd name="adj" fmla="val 9530"/>
            </a:avLst>
          </a:prstGeom>
          <a:solidFill>
            <a:srgbClr val="A4DEE8"/>
          </a:solidFill>
          <a:ln w="28575">
            <a:noFill/>
          </a:ln>
        </p:spPr>
        <p:txBody>
          <a:bodyPr vert="horz" lIns="91440" tIns="45720" rIns="91440" bIns="45720" rtlCol="0" anchor="ctr">
            <a:noAutofit/>
          </a:bodyPr>
          <a:lstStyle>
            <a:lvl1pPr marL="205730" indent="-171442" algn="l" defTabSz="685766" rtl="0" eaLnBrk="1" latinLnBrk="0" hangingPunct="1">
              <a:spcBef>
                <a:spcPct val="20000"/>
              </a:spcBef>
              <a:buClr>
                <a:schemeClr val="accent1"/>
              </a:buClr>
              <a:buFont typeface="Wingdings 2" pitchFamily="18" charset="2"/>
              <a:buChar char=""/>
              <a:defRPr sz="21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80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5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3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1350"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135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135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135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1350" kern="1200">
                <a:solidFill>
                  <a:schemeClr val="tx2"/>
                </a:solidFill>
                <a:latin typeface="+mn-lt"/>
                <a:ea typeface="+mn-ea"/>
                <a:cs typeface="+mn-cs"/>
              </a:defRPr>
            </a:lvl9pPr>
          </a:lstStyle>
          <a:p>
            <a:pPr lvl="0">
              <a:buClrTx/>
            </a:pPr>
            <a:r>
              <a:rPr lang="en-US" sz="2400" dirty="0">
                <a:solidFill>
                  <a:srgbClr val="183250"/>
                </a:solidFill>
              </a:rPr>
              <a:t>Redefine what makes up a family. </a:t>
            </a:r>
          </a:p>
          <a:p>
            <a:pPr lvl="0">
              <a:buClrTx/>
            </a:pPr>
            <a:r>
              <a:rPr lang="en-US" sz="2400" dirty="0">
                <a:solidFill>
                  <a:srgbClr val="183250"/>
                </a:solidFill>
              </a:rPr>
              <a:t>Allow for openness to family members and to other important relationships in the child’s life.</a:t>
            </a:r>
          </a:p>
        </p:txBody>
      </p:sp>
      <p:sp>
        <p:nvSpPr>
          <p:cNvPr id="15" name="Rectangle: Rounded Corners 7">
            <a:extLst>
              <a:ext uri="{FF2B5EF4-FFF2-40B4-BE49-F238E27FC236}">
                <a16:creationId xmlns:a16="http://schemas.microsoft.com/office/drawing/2014/main" id="{589899B4-8D94-7441-8904-1F89AC0C458E}"/>
              </a:ext>
              <a:ext uri="{C183D7F6-B498-43B3-948B-1728B52AA6E4}">
                <adec:decorative xmlns:adec="http://schemas.microsoft.com/office/drawing/2017/decorative" val="1"/>
              </a:ext>
            </a:extLst>
          </p:cNvPr>
          <p:cNvSpPr/>
          <p:nvPr/>
        </p:nvSpPr>
        <p:spPr>
          <a:xfrm>
            <a:off x="457200" y="4524745"/>
            <a:ext cx="2820920" cy="777240"/>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800"/>
              </a:lnSpc>
            </a:pPr>
            <a:r>
              <a:rPr lang="en-US" dirty="0">
                <a:solidFill>
                  <a:schemeClr val="tx1"/>
                </a:solidFill>
              </a:rPr>
              <a:t>Give permission to grieve.</a:t>
            </a:r>
          </a:p>
        </p:txBody>
      </p:sp>
      <p:sp>
        <p:nvSpPr>
          <p:cNvPr id="16" name="Rectangle: Rounded Corners 8">
            <a:extLst>
              <a:ext uri="{FF2B5EF4-FFF2-40B4-BE49-F238E27FC236}">
                <a16:creationId xmlns:a16="http://schemas.microsoft.com/office/drawing/2014/main" id="{6C353A67-AB7B-B14B-AA84-1F2DB9272C13}"/>
              </a:ext>
              <a:ext uri="{C183D7F6-B498-43B3-948B-1728B52AA6E4}">
                <adec:decorative xmlns:adec="http://schemas.microsoft.com/office/drawing/2017/decorative" val="1"/>
              </a:ext>
            </a:extLst>
          </p:cNvPr>
          <p:cNvSpPr/>
          <p:nvPr/>
        </p:nvSpPr>
        <p:spPr>
          <a:xfrm>
            <a:off x="457200" y="5357880"/>
            <a:ext cx="2820920" cy="777240"/>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800"/>
              </a:lnSpc>
            </a:pPr>
            <a:r>
              <a:rPr lang="en-US" dirty="0">
                <a:solidFill>
                  <a:schemeClr val="tx1"/>
                </a:solidFill>
              </a:rPr>
              <a:t>Use the Life Book.</a:t>
            </a:r>
            <a:r>
              <a:rPr lang="en-US" b="1" dirty="0">
                <a:solidFill>
                  <a:schemeClr val="tx1"/>
                </a:solidFill>
              </a:rPr>
              <a:t> </a:t>
            </a:r>
            <a:endParaRPr lang="en-US" dirty="0">
              <a:solidFill>
                <a:schemeClr val="tx1"/>
              </a:solidFill>
            </a:endParaRPr>
          </a:p>
        </p:txBody>
      </p:sp>
      <p:sp>
        <p:nvSpPr>
          <p:cNvPr id="18" name="Triangle 17">
            <a:extLst>
              <a:ext uri="{FF2B5EF4-FFF2-40B4-BE49-F238E27FC236}">
                <a16:creationId xmlns:a16="http://schemas.microsoft.com/office/drawing/2014/main" id="{4B93E4D6-AAFC-C443-A331-B687FACC362C}"/>
              </a:ext>
              <a:ext uri="{C183D7F6-B498-43B3-948B-1728B52AA6E4}">
                <adec:decorative xmlns:adec="http://schemas.microsoft.com/office/drawing/2017/decorative" val="1"/>
              </a:ext>
            </a:extLst>
          </p:cNvPr>
          <p:cNvSpPr/>
          <p:nvPr/>
        </p:nvSpPr>
        <p:spPr>
          <a:xfrm rot="16200000">
            <a:off x="3345807" y="3768283"/>
            <a:ext cx="513626" cy="619246"/>
          </a:xfrm>
          <a:prstGeom prst="triangle">
            <a:avLst/>
          </a:prstGeom>
          <a:solidFill>
            <a:srgbClr val="A4DEE8"/>
          </a:solidFill>
          <a:ln>
            <a:solidFill>
              <a:srgbClr val="A4DE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9DEF1603-7EB5-42A4-88B1-B9F0D71306F3}"/>
              </a:ext>
            </a:extLst>
          </p:cNvPr>
          <p:cNvSpPr>
            <a:spLocks noGrp="1"/>
          </p:cNvSpPr>
          <p:nvPr>
            <p:ph type="sldNum" sz="quarter" idx="4"/>
          </p:nvPr>
        </p:nvSpPr>
        <p:spPr/>
        <p:txBody>
          <a:bodyPr/>
          <a:lstStyle/>
          <a:p>
            <a:fld id="{773137DE-5778-4973-8EC8-21DEEF19827C}" type="slidenum">
              <a:rPr lang="en-US" smtClean="0"/>
              <a:pPr/>
              <a:t>41</a:t>
            </a:fld>
            <a:endParaRPr lang="en-US" dirty="0"/>
          </a:p>
        </p:txBody>
      </p:sp>
    </p:spTree>
    <p:extLst>
      <p:ext uri="{BB962C8B-B14F-4D97-AF65-F5344CB8AC3E}">
        <p14:creationId xmlns:p14="http://schemas.microsoft.com/office/powerpoint/2010/main" val="33369834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909215-7142-4AD1-99EF-57360E5C80A1}"/>
              </a:ext>
            </a:extLst>
          </p:cNvPr>
          <p:cNvSpPr>
            <a:spLocks noGrp="1"/>
          </p:cNvSpPr>
          <p:nvPr>
            <p:ph type="title"/>
          </p:nvPr>
        </p:nvSpPr>
        <p:spPr/>
        <p:txBody>
          <a:bodyPr/>
          <a:lstStyle/>
          <a:p>
            <a:r>
              <a:rPr lang="en-US" sz="2400" dirty="0"/>
              <a:t>Tips for Helping Children Deal with Loss 5</a:t>
            </a:r>
            <a:r>
              <a:rPr lang="en-US" sz="2400" baseline="0" dirty="0"/>
              <a:t> of 5</a:t>
            </a:r>
            <a:endParaRPr lang="en-US" sz="2400" dirty="0"/>
          </a:p>
        </p:txBody>
      </p:sp>
      <p:sp>
        <p:nvSpPr>
          <p:cNvPr id="11" name="Rectangle: Rounded Corners 1">
            <a:extLst>
              <a:ext uri="{FF2B5EF4-FFF2-40B4-BE49-F238E27FC236}">
                <a16:creationId xmlns:a16="http://schemas.microsoft.com/office/drawing/2014/main" id="{B1272A8F-3EDB-7148-B48C-6FB3D4EED622}"/>
              </a:ext>
              <a:ext uri="{C183D7F6-B498-43B3-948B-1728B52AA6E4}">
                <adec:decorative xmlns:adec="http://schemas.microsoft.com/office/drawing/2017/decorative" val="1"/>
              </a:ext>
            </a:extLst>
          </p:cNvPr>
          <p:cNvSpPr/>
          <p:nvPr/>
        </p:nvSpPr>
        <p:spPr>
          <a:xfrm>
            <a:off x="473960" y="2028376"/>
            <a:ext cx="2820920" cy="777240"/>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dirty="0">
                <a:solidFill>
                  <a:schemeClr val="tx1"/>
                </a:solidFill>
              </a:rPr>
              <a:t>Help the child identify what was lost. </a:t>
            </a:r>
          </a:p>
        </p:txBody>
      </p:sp>
      <p:sp>
        <p:nvSpPr>
          <p:cNvPr id="12" name="Rectangle: Rounded Corners 5">
            <a:extLst>
              <a:ext uri="{FF2B5EF4-FFF2-40B4-BE49-F238E27FC236}">
                <a16:creationId xmlns:a16="http://schemas.microsoft.com/office/drawing/2014/main" id="{B3423ABC-A183-B843-ACFA-4627DC16E9F6}"/>
              </a:ext>
              <a:ext uri="{C183D7F6-B498-43B3-948B-1728B52AA6E4}">
                <adec:decorative xmlns:adec="http://schemas.microsoft.com/office/drawing/2017/decorative" val="1"/>
              </a:ext>
            </a:extLst>
          </p:cNvPr>
          <p:cNvSpPr/>
          <p:nvPr/>
        </p:nvSpPr>
        <p:spPr>
          <a:xfrm>
            <a:off x="457200" y="2857634"/>
            <a:ext cx="2820920" cy="777240"/>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800"/>
              </a:lnSpc>
            </a:pPr>
            <a:r>
              <a:rPr lang="en-US" dirty="0">
                <a:solidFill>
                  <a:schemeClr val="tx1"/>
                </a:solidFill>
              </a:rPr>
              <a:t>Discuss loss and ambiguity.</a:t>
            </a:r>
          </a:p>
        </p:txBody>
      </p:sp>
      <p:sp>
        <p:nvSpPr>
          <p:cNvPr id="13" name="Rectangle: Rounded Corners 6">
            <a:extLst>
              <a:ext uri="{FF2B5EF4-FFF2-40B4-BE49-F238E27FC236}">
                <a16:creationId xmlns:a16="http://schemas.microsoft.com/office/drawing/2014/main" id="{53E937D4-0608-764A-A7EC-2806ACC8E60D}"/>
              </a:ext>
              <a:ext uri="{C183D7F6-B498-43B3-948B-1728B52AA6E4}">
                <adec:decorative xmlns:adec="http://schemas.microsoft.com/office/drawing/2017/decorative" val="1"/>
              </a:ext>
            </a:extLst>
          </p:cNvPr>
          <p:cNvSpPr/>
          <p:nvPr/>
        </p:nvSpPr>
        <p:spPr>
          <a:xfrm>
            <a:off x="457200" y="3693376"/>
            <a:ext cx="2820920" cy="777240"/>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800"/>
              </a:lnSpc>
            </a:pPr>
            <a:r>
              <a:rPr lang="en-US" dirty="0">
                <a:solidFill>
                  <a:schemeClr val="tx1"/>
                </a:solidFill>
              </a:rPr>
              <a:t>Redefine family. </a:t>
            </a:r>
          </a:p>
        </p:txBody>
      </p:sp>
      <p:sp>
        <p:nvSpPr>
          <p:cNvPr id="15" name="Rectangle: Rounded Corners 7">
            <a:extLst>
              <a:ext uri="{FF2B5EF4-FFF2-40B4-BE49-F238E27FC236}">
                <a16:creationId xmlns:a16="http://schemas.microsoft.com/office/drawing/2014/main" id="{9A89A4A2-4CF4-144B-B788-839CFEF327FD}"/>
              </a:ext>
            </a:extLst>
          </p:cNvPr>
          <p:cNvSpPr/>
          <p:nvPr/>
        </p:nvSpPr>
        <p:spPr>
          <a:xfrm>
            <a:off x="457200" y="4524745"/>
            <a:ext cx="2820920" cy="777240"/>
          </a:xfrm>
          <a:prstGeom prst="roundRect">
            <a:avLst/>
          </a:prstGeom>
          <a:solidFill>
            <a:srgbClr val="7EC8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800"/>
              </a:lnSpc>
            </a:pPr>
            <a:r>
              <a:rPr lang="en-US" sz="2000" dirty="0">
                <a:solidFill>
                  <a:schemeClr val="tx1"/>
                </a:solidFill>
              </a:rPr>
              <a:t>Give permission to grieve.</a:t>
            </a:r>
          </a:p>
        </p:txBody>
      </p:sp>
      <p:sp>
        <p:nvSpPr>
          <p:cNvPr id="17" name="Content Placeholder 13">
            <a:extLst>
              <a:ext uri="{FF2B5EF4-FFF2-40B4-BE49-F238E27FC236}">
                <a16:creationId xmlns:a16="http://schemas.microsoft.com/office/drawing/2014/main" id="{46939FD4-F14E-D74A-8BE1-85E089BD42D6}"/>
              </a:ext>
            </a:extLst>
          </p:cNvPr>
          <p:cNvSpPr txBox="1">
            <a:spLocks/>
          </p:cNvSpPr>
          <p:nvPr/>
        </p:nvSpPr>
        <p:spPr>
          <a:xfrm>
            <a:off x="3820438" y="2336801"/>
            <a:ext cx="4866362" cy="3797300"/>
          </a:xfrm>
          <a:prstGeom prst="roundRect">
            <a:avLst>
              <a:gd name="adj" fmla="val 8997"/>
            </a:avLst>
          </a:prstGeom>
          <a:solidFill>
            <a:srgbClr val="A4DEE8"/>
          </a:solidFill>
          <a:ln w="28575">
            <a:noFill/>
          </a:ln>
        </p:spPr>
        <p:txBody>
          <a:bodyPr vert="horz" lIns="91440" tIns="45720" rIns="91440" bIns="45720" rtlCol="0" anchor="ctr">
            <a:noAutofit/>
          </a:bodyPr>
          <a:lstStyle>
            <a:lvl1pPr marL="205730" indent="-171442" algn="l" defTabSz="685766" rtl="0" eaLnBrk="1" latinLnBrk="0" hangingPunct="1">
              <a:spcBef>
                <a:spcPct val="20000"/>
              </a:spcBef>
              <a:buClr>
                <a:schemeClr val="accent1"/>
              </a:buClr>
              <a:buFont typeface="Wingdings 2" pitchFamily="18" charset="2"/>
              <a:buChar char=""/>
              <a:defRPr sz="21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80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5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3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1350"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135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135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135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1350" kern="1200">
                <a:solidFill>
                  <a:schemeClr val="tx2"/>
                </a:solidFill>
                <a:latin typeface="+mn-lt"/>
                <a:ea typeface="+mn-ea"/>
                <a:cs typeface="+mn-cs"/>
              </a:defRPr>
            </a:lvl9pPr>
          </a:lstStyle>
          <a:p>
            <a:pPr lvl="0">
              <a:buClrTx/>
            </a:pPr>
            <a:r>
              <a:rPr lang="en-US" sz="2000" dirty="0">
                <a:solidFill>
                  <a:srgbClr val="183250"/>
                </a:solidFill>
              </a:rPr>
              <a:t>Give the child permission to grieve the loss of family without guilt. </a:t>
            </a:r>
          </a:p>
          <a:p>
            <a:pPr lvl="0">
              <a:buClrTx/>
            </a:pPr>
            <a:r>
              <a:rPr lang="en-US" sz="2000" dirty="0">
                <a:solidFill>
                  <a:srgbClr val="183250"/>
                </a:solidFill>
              </a:rPr>
              <a:t>Give the child tools to express grief and opportunities to talk about it. </a:t>
            </a:r>
          </a:p>
          <a:p>
            <a:pPr lvl="0">
              <a:buClrTx/>
            </a:pPr>
            <a:r>
              <a:rPr lang="en-US" sz="2000" dirty="0">
                <a:solidFill>
                  <a:srgbClr val="183250"/>
                </a:solidFill>
              </a:rPr>
              <a:t>Help the child learn to use drawing, journaling, working with clay, vigorous exercise, sports, and dance as safe ways to vent feelings. </a:t>
            </a:r>
          </a:p>
          <a:p>
            <a:pPr lvl="0">
              <a:buClrTx/>
            </a:pPr>
            <a:r>
              <a:rPr lang="en-US" sz="2000" dirty="0">
                <a:solidFill>
                  <a:srgbClr val="183250"/>
                </a:solidFill>
              </a:rPr>
              <a:t>Make time to join the child in these activities.</a:t>
            </a:r>
          </a:p>
        </p:txBody>
      </p:sp>
      <p:sp>
        <p:nvSpPr>
          <p:cNvPr id="16" name="Rectangle: Rounded Corners 8">
            <a:extLst>
              <a:ext uri="{FF2B5EF4-FFF2-40B4-BE49-F238E27FC236}">
                <a16:creationId xmlns:a16="http://schemas.microsoft.com/office/drawing/2014/main" id="{C876D103-9538-7C42-A6A9-68BC06F54CD5}"/>
              </a:ext>
              <a:ext uri="{C183D7F6-B498-43B3-948B-1728B52AA6E4}">
                <adec:decorative xmlns:adec="http://schemas.microsoft.com/office/drawing/2017/decorative" val="1"/>
              </a:ext>
            </a:extLst>
          </p:cNvPr>
          <p:cNvSpPr/>
          <p:nvPr/>
        </p:nvSpPr>
        <p:spPr>
          <a:xfrm>
            <a:off x="457200" y="5357880"/>
            <a:ext cx="2820920" cy="777240"/>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800"/>
              </a:lnSpc>
            </a:pPr>
            <a:r>
              <a:rPr lang="en-US" dirty="0">
                <a:solidFill>
                  <a:schemeClr val="tx1"/>
                </a:solidFill>
              </a:rPr>
              <a:t>Use the Life Book.</a:t>
            </a:r>
            <a:r>
              <a:rPr lang="en-US" b="1" dirty="0">
                <a:solidFill>
                  <a:schemeClr val="tx1"/>
                </a:solidFill>
              </a:rPr>
              <a:t> </a:t>
            </a:r>
            <a:endParaRPr lang="en-US" dirty="0">
              <a:solidFill>
                <a:schemeClr val="tx1"/>
              </a:solidFill>
            </a:endParaRPr>
          </a:p>
        </p:txBody>
      </p:sp>
      <p:sp>
        <p:nvSpPr>
          <p:cNvPr id="18" name="Triangle 17">
            <a:extLst>
              <a:ext uri="{FF2B5EF4-FFF2-40B4-BE49-F238E27FC236}">
                <a16:creationId xmlns:a16="http://schemas.microsoft.com/office/drawing/2014/main" id="{08E726D8-BC03-7245-B239-724D6009BAEE}"/>
              </a:ext>
              <a:ext uri="{C183D7F6-B498-43B3-948B-1728B52AA6E4}">
                <adec:decorative xmlns:adec="http://schemas.microsoft.com/office/drawing/2017/decorative" val="1"/>
              </a:ext>
            </a:extLst>
          </p:cNvPr>
          <p:cNvSpPr/>
          <p:nvPr/>
        </p:nvSpPr>
        <p:spPr>
          <a:xfrm rot="16200000">
            <a:off x="3345807" y="4613235"/>
            <a:ext cx="513626" cy="619246"/>
          </a:xfrm>
          <a:prstGeom prst="triangle">
            <a:avLst/>
          </a:prstGeom>
          <a:solidFill>
            <a:srgbClr val="A4DEE8"/>
          </a:solidFill>
          <a:ln>
            <a:solidFill>
              <a:srgbClr val="A4DE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9DEF1603-7EB5-42A4-88B1-B9F0D71306F3}"/>
              </a:ext>
            </a:extLst>
          </p:cNvPr>
          <p:cNvSpPr>
            <a:spLocks noGrp="1"/>
          </p:cNvSpPr>
          <p:nvPr>
            <p:ph type="sldNum" sz="quarter" idx="4"/>
          </p:nvPr>
        </p:nvSpPr>
        <p:spPr/>
        <p:txBody>
          <a:bodyPr/>
          <a:lstStyle/>
          <a:p>
            <a:fld id="{773137DE-5778-4973-8EC8-21DEEF19827C}" type="slidenum">
              <a:rPr lang="en-US" smtClean="0"/>
              <a:pPr/>
              <a:t>42</a:t>
            </a:fld>
            <a:endParaRPr lang="en-US" dirty="0"/>
          </a:p>
        </p:txBody>
      </p:sp>
    </p:spTree>
    <p:extLst>
      <p:ext uri="{BB962C8B-B14F-4D97-AF65-F5344CB8AC3E}">
        <p14:creationId xmlns:p14="http://schemas.microsoft.com/office/powerpoint/2010/main" val="16976230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FAF644-FD04-4109-8AEC-67637A7BD5DB}"/>
              </a:ext>
            </a:extLst>
          </p:cNvPr>
          <p:cNvSpPr>
            <a:spLocks noGrp="1"/>
          </p:cNvSpPr>
          <p:nvPr>
            <p:ph type="title"/>
          </p:nvPr>
        </p:nvSpPr>
        <p:spPr/>
        <p:txBody>
          <a:bodyPr/>
          <a:lstStyle/>
          <a:p>
            <a:r>
              <a:rPr lang="en-US" sz="2400" dirty="0"/>
              <a:t>Life Books and Memory boxes: </a:t>
            </a:r>
            <a:br>
              <a:rPr lang="en-US" sz="2400" dirty="0"/>
            </a:br>
            <a:r>
              <a:rPr lang="en-US" sz="2400" dirty="0"/>
              <a:t>Tools for Addressing Grief and Loss</a:t>
            </a:r>
          </a:p>
        </p:txBody>
      </p:sp>
      <p:pic>
        <p:nvPicPr>
          <p:cNvPr id="9218" name="Picture 2" descr="A teenage girl sitting with her legs crisscrossed and reading a book. ">
            <a:extLst>
              <a:ext uri="{FF2B5EF4-FFF2-40B4-BE49-F238E27FC236}">
                <a16:creationId xmlns:a16="http://schemas.microsoft.com/office/drawing/2014/main" id="{76824144-FAE6-4F3A-B891-3E73825A7EC8}"/>
              </a:ext>
            </a:extLst>
          </p:cNvPr>
          <p:cNvPicPr>
            <a:picLocks noGrp="1" noChangeAspect="1" noChangeArrowheads="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2660073" y="2057400"/>
            <a:ext cx="4114800" cy="4076700"/>
          </a:xfrm>
        </p:spPr>
      </p:pic>
      <p:sp>
        <p:nvSpPr>
          <p:cNvPr id="4" name="Slide Number Placeholder 3">
            <a:extLst>
              <a:ext uri="{FF2B5EF4-FFF2-40B4-BE49-F238E27FC236}">
                <a16:creationId xmlns:a16="http://schemas.microsoft.com/office/drawing/2014/main" id="{E6B507A3-E938-41FB-BC5A-9D9EAB91633E}"/>
              </a:ext>
            </a:extLst>
          </p:cNvPr>
          <p:cNvSpPr>
            <a:spLocks noGrp="1"/>
          </p:cNvSpPr>
          <p:nvPr>
            <p:ph type="sldNum" sz="quarter" idx="4"/>
          </p:nvPr>
        </p:nvSpPr>
        <p:spPr/>
        <p:txBody>
          <a:bodyPr/>
          <a:lstStyle/>
          <a:p>
            <a:fld id="{773137DE-5778-4973-8EC8-21DEEF19827C}" type="slidenum">
              <a:rPr lang="en-US" smtClean="0"/>
              <a:pPr/>
              <a:t>43</a:t>
            </a:fld>
            <a:endParaRPr lang="en-US" dirty="0"/>
          </a:p>
        </p:txBody>
      </p:sp>
    </p:spTree>
    <p:extLst>
      <p:ext uri="{BB962C8B-B14F-4D97-AF65-F5344CB8AC3E}">
        <p14:creationId xmlns:p14="http://schemas.microsoft.com/office/powerpoint/2010/main" val="2055007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FAF644-FD04-4109-8AEC-67637A7BD5DB}"/>
              </a:ext>
            </a:extLst>
          </p:cNvPr>
          <p:cNvSpPr>
            <a:spLocks noGrp="1"/>
          </p:cNvSpPr>
          <p:nvPr>
            <p:ph type="title"/>
          </p:nvPr>
        </p:nvSpPr>
        <p:spPr>
          <a:xfrm>
            <a:off x="457200" y="550532"/>
            <a:ext cx="8229600" cy="1054394"/>
          </a:xfrm>
        </p:spPr>
        <p:txBody>
          <a:bodyPr/>
          <a:lstStyle/>
          <a:p>
            <a:r>
              <a:rPr lang="en-US" sz="2400" dirty="0"/>
              <a:t>Using Tools to Help </a:t>
            </a:r>
            <a:br>
              <a:rPr lang="en-US" sz="2400" dirty="0"/>
            </a:br>
            <a:r>
              <a:rPr lang="en-US" sz="2400" dirty="0"/>
              <a:t>Children Address LOSS AND Grief</a:t>
            </a:r>
          </a:p>
        </p:txBody>
      </p:sp>
      <p:sp>
        <p:nvSpPr>
          <p:cNvPr id="9" name="Content Placeholder 8">
            <a:extLst>
              <a:ext uri="{FF2B5EF4-FFF2-40B4-BE49-F238E27FC236}">
                <a16:creationId xmlns:a16="http://schemas.microsoft.com/office/drawing/2014/main" id="{206F879F-F010-4101-B81C-617C47B528D8}"/>
              </a:ext>
            </a:extLst>
          </p:cNvPr>
          <p:cNvSpPr>
            <a:spLocks noGrp="1"/>
          </p:cNvSpPr>
          <p:nvPr>
            <p:ph idx="1"/>
          </p:nvPr>
        </p:nvSpPr>
        <p:spPr>
          <a:xfrm>
            <a:off x="454246" y="1928305"/>
            <a:ext cx="8003954" cy="4528752"/>
          </a:xfrm>
        </p:spPr>
        <p:txBody>
          <a:bodyPr>
            <a:normAutofit/>
          </a:bodyPr>
          <a:lstStyle/>
          <a:p>
            <a:pPr marL="34925" indent="0">
              <a:buNone/>
            </a:pPr>
            <a:r>
              <a:rPr lang="en-US" sz="2200" dirty="0">
                <a:latin typeface="Arial" panose="020B0604020202020204" pitchFamily="34" charset="0"/>
                <a:cs typeface="Arial" panose="020B0604020202020204" pitchFamily="34" charset="0"/>
              </a:rPr>
              <a:t>These tools, along with conversations in the home, can: </a:t>
            </a:r>
          </a:p>
          <a:p>
            <a:r>
              <a:rPr lang="en-US" sz="2200" dirty="0">
                <a:latin typeface="Arial" panose="020B0604020202020204" pitchFamily="34" charset="0"/>
                <a:cs typeface="Arial" panose="020B0604020202020204" pitchFamily="34" charset="0"/>
              </a:rPr>
              <a:t>Open communication about history and important memories and honor them.</a:t>
            </a:r>
          </a:p>
          <a:p>
            <a:endParaRPr lang="en-US" sz="2200" dirty="0">
              <a:latin typeface="Arial" panose="020B0604020202020204" pitchFamily="34" charset="0"/>
              <a:cs typeface="Arial" panose="020B0604020202020204" pitchFamily="34" charset="0"/>
            </a:endParaRPr>
          </a:p>
          <a:p>
            <a:pPr lvl="0"/>
            <a:r>
              <a:rPr lang="en-US" sz="2200" dirty="0">
                <a:latin typeface="Arial" panose="020B0604020202020204" pitchFamily="34" charset="0"/>
                <a:cs typeface="Arial" panose="020B0604020202020204" pitchFamily="34" charset="0"/>
              </a:rPr>
              <a:t>Help to reconstruct child’s story and to correct misconceptions while building trust.</a:t>
            </a:r>
          </a:p>
          <a:p>
            <a:pPr lvl="0"/>
            <a:endParaRPr lang="en-US" sz="2200" dirty="0">
              <a:latin typeface="Arial" panose="020B0604020202020204" pitchFamily="34" charset="0"/>
              <a:cs typeface="Arial" panose="020B0604020202020204" pitchFamily="34" charset="0"/>
            </a:endParaRPr>
          </a:p>
          <a:p>
            <a:pPr lvl="0"/>
            <a:r>
              <a:rPr lang="en-US" sz="2200" dirty="0">
                <a:latin typeface="Arial" panose="020B0604020202020204" pitchFamily="34" charset="0"/>
                <a:cs typeface="Arial" panose="020B0604020202020204" pitchFamily="34" charset="0"/>
              </a:rPr>
              <a:t>Open communication about important people in the child’s life as a way to honor them and their importance in the child’s life.</a:t>
            </a:r>
          </a:p>
          <a:p>
            <a:pPr lvl="0"/>
            <a:endParaRPr lang="en-US" sz="2400" dirty="0">
              <a:solidFill>
                <a:schemeClr val="tx1"/>
              </a:solidFill>
              <a:latin typeface="Arial" panose="020B0604020202020204" pitchFamily="34" charset="0"/>
              <a:cs typeface="Arial" panose="020B0604020202020204" pitchFamily="34" charset="0"/>
            </a:endParaRPr>
          </a:p>
          <a:p>
            <a:endParaRPr lang="en-US" sz="2000" dirty="0"/>
          </a:p>
        </p:txBody>
      </p:sp>
      <p:sp>
        <p:nvSpPr>
          <p:cNvPr id="4" name="Slide Number Placeholder 3">
            <a:extLst>
              <a:ext uri="{FF2B5EF4-FFF2-40B4-BE49-F238E27FC236}">
                <a16:creationId xmlns:a16="http://schemas.microsoft.com/office/drawing/2014/main" id="{E6B507A3-E938-41FB-BC5A-9D9EAB91633E}"/>
              </a:ext>
            </a:extLst>
          </p:cNvPr>
          <p:cNvSpPr>
            <a:spLocks noGrp="1"/>
          </p:cNvSpPr>
          <p:nvPr>
            <p:ph type="sldNum" sz="quarter" idx="4"/>
          </p:nvPr>
        </p:nvSpPr>
        <p:spPr/>
        <p:txBody>
          <a:bodyPr/>
          <a:lstStyle/>
          <a:p>
            <a:fld id="{773137DE-5778-4973-8EC8-21DEEF19827C}" type="slidenum">
              <a:rPr lang="en-US" smtClean="0"/>
              <a:pPr/>
              <a:t>44</a:t>
            </a:fld>
            <a:endParaRPr lang="en-US" dirty="0"/>
          </a:p>
        </p:txBody>
      </p:sp>
    </p:spTree>
    <p:extLst>
      <p:ext uri="{BB962C8B-B14F-4D97-AF65-F5344CB8AC3E}">
        <p14:creationId xmlns:p14="http://schemas.microsoft.com/office/powerpoint/2010/main" val="39640909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FAF644-FD04-4109-8AEC-67637A7BD5DB}"/>
              </a:ext>
            </a:extLst>
          </p:cNvPr>
          <p:cNvSpPr>
            <a:spLocks noGrp="1"/>
          </p:cNvSpPr>
          <p:nvPr>
            <p:ph type="title"/>
          </p:nvPr>
        </p:nvSpPr>
        <p:spPr/>
        <p:txBody>
          <a:bodyPr/>
          <a:lstStyle/>
          <a:p>
            <a:r>
              <a:rPr lang="en-US" sz="2400" dirty="0"/>
              <a:t>Tips for Helping </a:t>
            </a:r>
            <a:br>
              <a:rPr lang="en-US" sz="2400" dirty="0"/>
            </a:br>
            <a:r>
              <a:rPr lang="en-US" sz="2400" dirty="0"/>
              <a:t>Children Address Loss and Grief</a:t>
            </a:r>
          </a:p>
        </p:txBody>
      </p:sp>
      <p:sp>
        <p:nvSpPr>
          <p:cNvPr id="5" name="Freeform: Shape 4">
            <a:extLst>
              <a:ext uri="{FF2B5EF4-FFF2-40B4-BE49-F238E27FC236}">
                <a16:creationId xmlns:a16="http://schemas.microsoft.com/office/drawing/2014/main" id="{FBD9B80D-68AE-4709-AF86-A6D64C917E53}"/>
              </a:ext>
            </a:extLst>
          </p:cNvPr>
          <p:cNvSpPr/>
          <p:nvPr/>
        </p:nvSpPr>
        <p:spPr>
          <a:xfrm>
            <a:off x="1057919" y="2057648"/>
            <a:ext cx="3340695" cy="2004417"/>
          </a:xfrm>
          <a:custGeom>
            <a:avLst/>
            <a:gdLst>
              <a:gd name="connsiteX0" fmla="*/ 0 w 3340695"/>
              <a:gd name="connsiteY0" fmla="*/ 334076 h 2004417"/>
              <a:gd name="connsiteX1" fmla="*/ 334076 w 3340695"/>
              <a:gd name="connsiteY1" fmla="*/ 0 h 2004417"/>
              <a:gd name="connsiteX2" fmla="*/ 3006619 w 3340695"/>
              <a:gd name="connsiteY2" fmla="*/ 0 h 2004417"/>
              <a:gd name="connsiteX3" fmla="*/ 3340695 w 3340695"/>
              <a:gd name="connsiteY3" fmla="*/ 334076 h 2004417"/>
              <a:gd name="connsiteX4" fmla="*/ 3340695 w 3340695"/>
              <a:gd name="connsiteY4" fmla="*/ 1670341 h 2004417"/>
              <a:gd name="connsiteX5" fmla="*/ 3006619 w 3340695"/>
              <a:gd name="connsiteY5" fmla="*/ 2004417 h 2004417"/>
              <a:gd name="connsiteX6" fmla="*/ 334076 w 3340695"/>
              <a:gd name="connsiteY6" fmla="*/ 2004417 h 2004417"/>
              <a:gd name="connsiteX7" fmla="*/ 0 w 3340695"/>
              <a:gd name="connsiteY7" fmla="*/ 1670341 h 2004417"/>
              <a:gd name="connsiteX8" fmla="*/ 0 w 3340695"/>
              <a:gd name="connsiteY8" fmla="*/ 334076 h 20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0695" h="2004417">
                <a:moveTo>
                  <a:pt x="0" y="334076"/>
                </a:moveTo>
                <a:cubicBezTo>
                  <a:pt x="0" y="149571"/>
                  <a:pt x="149571" y="0"/>
                  <a:pt x="334076" y="0"/>
                </a:cubicBezTo>
                <a:lnTo>
                  <a:pt x="3006619" y="0"/>
                </a:lnTo>
                <a:cubicBezTo>
                  <a:pt x="3191124" y="0"/>
                  <a:pt x="3340695" y="149571"/>
                  <a:pt x="3340695" y="334076"/>
                </a:cubicBezTo>
                <a:lnTo>
                  <a:pt x="3340695" y="1670341"/>
                </a:lnTo>
                <a:cubicBezTo>
                  <a:pt x="3340695" y="1854846"/>
                  <a:pt x="3191124" y="2004417"/>
                  <a:pt x="3006619" y="2004417"/>
                </a:cubicBezTo>
                <a:lnTo>
                  <a:pt x="334076" y="2004417"/>
                </a:lnTo>
                <a:cubicBezTo>
                  <a:pt x="149571" y="2004417"/>
                  <a:pt x="0" y="1854846"/>
                  <a:pt x="0" y="1670341"/>
                </a:cubicBezTo>
                <a:lnTo>
                  <a:pt x="0" y="334076"/>
                </a:lnTo>
                <a:close/>
              </a:path>
            </a:pathLst>
          </a:custGeom>
          <a:solidFill>
            <a:srgbClr val="7EC8E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9288" tIns="189288" rIns="189288" bIns="1892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Display pictures of people, places and things that are important to the child</a:t>
            </a:r>
          </a:p>
        </p:txBody>
      </p:sp>
      <p:sp>
        <p:nvSpPr>
          <p:cNvPr id="7" name="Freeform: Shape 6">
            <a:extLst>
              <a:ext uri="{FF2B5EF4-FFF2-40B4-BE49-F238E27FC236}">
                <a16:creationId xmlns:a16="http://schemas.microsoft.com/office/drawing/2014/main" id="{E5411F4D-8A11-4A91-B02A-763DFF1CAF68}"/>
              </a:ext>
            </a:extLst>
          </p:cNvPr>
          <p:cNvSpPr/>
          <p:nvPr/>
        </p:nvSpPr>
        <p:spPr>
          <a:xfrm>
            <a:off x="4732684" y="2057648"/>
            <a:ext cx="3340695" cy="2004417"/>
          </a:xfrm>
          <a:custGeom>
            <a:avLst/>
            <a:gdLst>
              <a:gd name="connsiteX0" fmla="*/ 0 w 3340695"/>
              <a:gd name="connsiteY0" fmla="*/ 334076 h 2004417"/>
              <a:gd name="connsiteX1" fmla="*/ 334076 w 3340695"/>
              <a:gd name="connsiteY1" fmla="*/ 0 h 2004417"/>
              <a:gd name="connsiteX2" fmla="*/ 3006619 w 3340695"/>
              <a:gd name="connsiteY2" fmla="*/ 0 h 2004417"/>
              <a:gd name="connsiteX3" fmla="*/ 3340695 w 3340695"/>
              <a:gd name="connsiteY3" fmla="*/ 334076 h 2004417"/>
              <a:gd name="connsiteX4" fmla="*/ 3340695 w 3340695"/>
              <a:gd name="connsiteY4" fmla="*/ 1670341 h 2004417"/>
              <a:gd name="connsiteX5" fmla="*/ 3006619 w 3340695"/>
              <a:gd name="connsiteY5" fmla="*/ 2004417 h 2004417"/>
              <a:gd name="connsiteX6" fmla="*/ 334076 w 3340695"/>
              <a:gd name="connsiteY6" fmla="*/ 2004417 h 2004417"/>
              <a:gd name="connsiteX7" fmla="*/ 0 w 3340695"/>
              <a:gd name="connsiteY7" fmla="*/ 1670341 h 2004417"/>
              <a:gd name="connsiteX8" fmla="*/ 0 w 3340695"/>
              <a:gd name="connsiteY8" fmla="*/ 334076 h 20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0695" h="2004417">
                <a:moveTo>
                  <a:pt x="0" y="334076"/>
                </a:moveTo>
                <a:cubicBezTo>
                  <a:pt x="0" y="149571"/>
                  <a:pt x="149571" y="0"/>
                  <a:pt x="334076" y="0"/>
                </a:cubicBezTo>
                <a:lnTo>
                  <a:pt x="3006619" y="0"/>
                </a:lnTo>
                <a:cubicBezTo>
                  <a:pt x="3191124" y="0"/>
                  <a:pt x="3340695" y="149571"/>
                  <a:pt x="3340695" y="334076"/>
                </a:cubicBezTo>
                <a:lnTo>
                  <a:pt x="3340695" y="1670341"/>
                </a:lnTo>
                <a:cubicBezTo>
                  <a:pt x="3340695" y="1854846"/>
                  <a:pt x="3191124" y="2004417"/>
                  <a:pt x="3006619" y="2004417"/>
                </a:cubicBezTo>
                <a:lnTo>
                  <a:pt x="334076" y="2004417"/>
                </a:lnTo>
                <a:cubicBezTo>
                  <a:pt x="149571" y="2004417"/>
                  <a:pt x="0" y="1854846"/>
                  <a:pt x="0" y="1670341"/>
                </a:cubicBezTo>
                <a:lnTo>
                  <a:pt x="0" y="334076"/>
                </a:lnTo>
                <a:close/>
              </a:path>
            </a:pathLst>
          </a:custGeom>
          <a:solidFill>
            <a:srgbClr val="7EC8E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72168" tIns="189288" rIns="372168" bIns="1892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Be conscious of how special occasions can trigger intense feelings of loss</a:t>
            </a:r>
            <a:endParaRPr lang="en-US" sz="2400" kern="1200" dirty="0">
              <a:solidFill>
                <a:schemeClr val="tx1"/>
              </a:solidFill>
            </a:endParaRPr>
          </a:p>
        </p:txBody>
      </p:sp>
      <p:sp>
        <p:nvSpPr>
          <p:cNvPr id="8" name="Freeform: Shape 7">
            <a:extLst>
              <a:ext uri="{FF2B5EF4-FFF2-40B4-BE49-F238E27FC236}">
                <a16:creationId xmlns:a16="http://schemas.microsoft.com/office/drawing/2014/main" id="{42B87502-8098-4EF3-931F-05715551311F}"/>
              </a:ext>
            </a:extLst>
          </p:cNvPr>
          <p:cNvSpPr/>
          <p:nvPr/>
        </p:nvSpPr>
        <p:spPr>
          <a:xfrm>
            <a:off x="1057919" y="4351075"/>
            <a:ext cx="3340695" cy="2004417"/>
          </a:xfrm>
          <a:custGeom>
            <a:avLst/>
            <a:gdLst>
              <a:gd name="connsiteX0" fmla="*/ 0 w 3340695"/>
              <a:gd name="connsiteY0" fmla="*/ 334076 h 2004417"/>
              <a:gd name="connsiteX1" fmla="*/ 334076 w 3340695"/>
              <a:gd name="connsiteY1" fmla="*/ 0 h 2004417"/>
              <a:gd name="connsiteX2" fmla="*/ 3006619 w 3340695"/>
              <a:gd name="connsiteY2" fmla="*/ 0 h 2004417"/>
              <a:gd name="connsiteX3" fmla="*/ 3340695 w 3340695"/>
              <a:gd name="connsiteY3" fmla="*/ 334076 h 2004417"/>
              <a:gd name="connsiteX4" fmla="*/ 3340695 w 3340695"/>
              <a:gd name="connsiteY4" fmla="*/ 1670341 h 2004417"/>
              <a:gd name="connsiteX5" fmla="*/ 3006619 w 3340695"/>
              <a:gd name="connsiteY5" fmla="*/ 2004417 h 2004417"/>
              <a:gd name="connsiteX6" fmla="*/ 334076 w 3340695"/>
              <a:gd name="connsiteY6" fmla="*/ 2004417 h 2004417"/>
              <a:gd name="connsiteX7" fmla="*/ 0 w 3340695"/>
              <a:gd name="connsiteY7" fmla="*/ 1670341 h 2004417"/>
              <a:gd name="connsiteX8" fmla="*/ 0 w 3340695"/>
              <a:gd name="connsiteY8" fmla="*/ 334076 h 20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0695" h="2004417">
                <a:moveTo>
                  <a:pt x="0" y="334076"/>
                </a:moveTo>
                <a:cubicBezTo>
                  <a:pt x="0" y="149571"/>
                  <a:pt x="149571" y="0"/>
                  <a:pt x="334076" y="0"/>
                </a:cubicBezTo>
                <a:lnTo>
                  <a:pt x="3006619" y="0"/>
                </a:lnTo>
                <a:cubicBezTo>
                  <a:pt x="3191124" y="0"/>
                  <a:pt x="3340695" y="149571"/>
                  <a:pt x="3340695" y="334076"/>
                </a:cubicBezTo>
                <a:lnTo>
                  <a:pt x="3340695" y="1670341"/>
                </a:lnTo>
                <a:cubicBezTo>
                  <a:pt x="3340695" y="1854846"/>
                  <a:pt x="3191124" y="2004417"/>
                  <a:pt x="3006619" y="2004417"/>
                </a:cubicBezTo>
                <a:lnTo>
                  <a:pt x="334076" y="2004417"/>
                </a:lnTo>
                <a:cubicBezTo>
                  <a:pt x="149571" y="2004417"/>
                  <a:pt x="0" y="1854846"/>
                  <a:pt x="0" y="1670341"/>
                </a:cubicBezTo>
                <a:lnTo>
                  <a:pt x="0" y="334076"/>
                </a:lnTo>
                <a:close/>
              </a:path>
            </a:pathLst>
          </a:custGeom>
          <a:solidFill>
            <a:srgbClr val="7EC8E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9288" tIns="189288" rIns="189288" bIns="1892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Keep your expectations realistic </a:t>
            </a:r>
            <a:endParaRPr lang="en-US" sz="2400" kern="1200" dirty="0">
              <a:solidFill>
                <a:schemeClr val="tx1"/>
              </a:solidFill>
            </a:endParaRPr>
          </a:p>
        </p:txBody>
      </p:sp>
      <p:sp>
        <p:nvSpPr>
          <p:cNvPr id="9" name="Freeform: Shape 8">
            <a:extLst>
              <a:ext uri="{FF2B5EF4-FFF2-40B4-BE49-F238E27FC236}">
                <a16:creationId xmlns:a16="http://schemas.microsoft.com/office/drawing/2014/main" id="{B5468E7E-2B2B-454A-8C15-15793788A9E4}"/>
              </a:ext>
            </a:extLst>
          </p:cNvPr>
          <p:cNvSpPr/>
          <p:nvPr/>
        </p:nvSpPr>
        <p:spPr>
          <a:xfrm>
            <a:off x="4732684" y="4351075"/>
            <a:ext cx="3340695" cy="2004417"/>
          </a:xfrm>
          <a:custGeom>
            <a:avLst/>
            <a:gdLst>
              <a:gd name="connsiteX0" fmla="*/ 0 w 3340695"/>
              <a:gd name="connsiteY0" fmla="*/ 334076 h 2004417"/>
              <a:gd name="connsiteX1" fmla="*/ 334076 w 3340695"/>
              <a:gd name="connsiteY1" fmla="*/ 0 h 2004417"/>
              <a:gd name="connsiteX2" fmla="*/ 3006619 w 3340695"/>
              <a:gd name="connsiteY2" fmla="*/ 0 h 2004417"/>
              <a:gd name="connsiteX3" fmla="*/ 3340695 w 3340695"/>
              <a:gd name="connsiteY3" fmla="*/ 334076 h 2004417"/>
              <a:gd name="connsiteX4" fmla="*/ 3340695 w 3340695"/>
              <a:gd name="connsiteY4" fmla="*/ 1670341 h 2004417"/>
              <a:gd name="connsiteX5" fmla="*/ 3006619 w 3340695"/>
              <a:gd name="connsiteY5" fmla="*/ 2004417 h 2004417"/>
              <a:gd name="connsiteX6" fmla="*/ 334076 w 3340695"/>
              <a:gd name="connsiteY6" fmla="*/ 2004417 h 2004417"/>
              <a:gd name="connsiteX7" fmla="*/ 0 w 3340695"/>
              <a:gd name="connsiteY7" fmla="*/ 1670341 h 2004417"/>
              <a:gd name="connsiteX8" fmla="*/ 0 w 3340695"/>
              <a:gd name="connsiteY8" fmla="*/ 334076 h 20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0695" h="2004417">
                <a:moveTo>
                  <a:pt x="0" y="334076"/>
                </a:moveTo>
                <a:cubicBezTo>
                  <a:pt x="0" y="149571"/>
                  <a:pt x="149571" y="0"/>
                  <a:pt x="334076" y="0"/>
                </a:cubicBezTo>
                <a:lnTo>
                  <a:pt x="3006619" y="0"/>
                </a:lnTo>
                <a:cubicBezTo>
                  <a:pt x="3191124" y="0"/>
                  <a:pt x="3340695" y="149571"/>
                  <a:pt x="3340695" y="334076"/>
                </a:cubicBezTo>
                <a:lnTo>
                  <a:pt x="3340695" y="1670341"/>
                </a:lnTo>
                <a:cubicBezTo>
                  <a:pt x="3340695" y="1854846"/>
                  <a:pt x="3191124" y="2004417"/>
                  <a:pt x="3006619" y="2004417"/>
                </a:cubicBezTo>
                <a:lnTo>
                  <a:pt x="334076" y="2004417"/>
                </a:lnTo>
                <a:cubicBezTo>
                  <a:pt x="149571" y="2004417"/>
                  <a:pt x="0" y="1854846"/>
                  <a:pt x="0" y="1670341"/>
                </a:cubicBezTo>
                <a:lnTo>
                  <a:pt x="0" y="334076"/>
                </a:lnTo>
                <a:close/>
              </a:path>
            </a:pathLst>
          </a:custGeom>
          <a:solidFill>
            <a:srgbClr val="7EC8E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9288" tIns="189288" rIns="189288" bIns="1892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Model healthy responses to loss </a:t>
            </a:r>
            <a:endParaRPr lang="en-US" sz="2400" kern="1200" dirty="0">
              <a:solidFill>
                <a:schemeClr val="tx1"/>
              </a:solidFill>
            </a:endParaRPr>
          </a:p>
        </p:txBody>
      </p:sp>
      <p:sp>
        <p:nvSpPr>
          <p:cNvPr id="4" name="Slide Number Placeholder 3">
            <a:extLst>
              <a:ext uri="{FF2B5EF4-FFF2-40B4-BE49-F238E27FC236}">
                <a16:creationId xmlns:a16="http://schemas.microsoft.com/office/drawing/2014/main" id="{E6B507A3-E938-41FB-BC5A-9D9EAB91633E}"/>
              </a:ext>
            </a:extLst>
          </p:cNvPr>
          <p:cNvSpPr>
            <a:spLocks noGrp="1"/>
          </p:cNvSpPr>
          <p:nvPr>
            <p:ph type="sldNum" sz="quarter" idx="4"/>
          </p:nvPr>
        </p:nvSpPr>
        <p:spPr/>
        <p:txBody>
          <a:bodyPr/>
          <a:lstStyle/>
          <a:p>
            <a:fld id="{773137DE-5778-4973-8EC8-21DEEF19827C}" type="slidenum">
              <a:rPr lang="en-US" smtClean="0"/>
              <a:pPr/>
              <a:t>45</a:t>
            </a:fld>
            <a:endParaRPr lang="en-US" dirty="0"/>
          </a:p>
        </p:txBody>
      </p:sp>
    </p:spTree>
    <p:extLst>
      <p:ext uri="{BB962C8B-B14F-4D97-AF65-F5344CB8AC3E}">
        <p14:creationId xmlns:p14="http://schemas.microsoft.com/office/powerpoint/2010/main" val="29791907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39BA959A-224A-9543-A2AF-831C12AF258F}"/>
              </a:ext>
            </a:extLst>
          </p:cNvPr>
          <p:cNvSpPr txBox="1">
            <a:spLocks noGrp="1"/>
          </p:cNvSpPr>
          <p:nvPr>
            <p:ph type="title" idx="4294967295"/>
          </p:nvPr>
        </p:nvSpPr>
        <p:spPr>
          <a:xfrm>
            <a:off x="1299916" y="3429000"/>
            <a:ext cx="7945683"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113" normalizeH="0" baseline="0" noProof="0" dirty="0">
                <a:ln>
                  <a:noFill/>
                </a:ln>
                <a:solidFill>
                  <a:srgbClr val="9A291A"/>
                </a:solidFill>
                <a:effectLst/>
                <a:uLnTx/>
                <a:uFillTx/>
                <a:latin typeface="Arial Rounded MT Bold"/>
                <a:ea typeface="+mj-ea"/>
                <a:cs typeface="Arial Rounded MT Bold"/>
              </a:rPr>
              <a:t>SECTION 5: </a:t>
            </a:r>
            <a:b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t>SKILL BUILDING</a:t>
            </a:r>
            <a:endParaRPr kumimoji="0" lang="en-US" sz="3150" b="0" i="0" u="none" strike="noStrike" kern="1200" cap="none" spc="113" normalizeH="0" baseline="0" noProof="0" dirty="0">
              <a:ln>
                <a:noFill/>
              </a:ln>
              <a:solidFill>
                <a:srgbClr val="183250"/>
              </a:solidFill>
              <a:effectLst/>
              <a:uLnTx/>
              <a:uFillTx/>
              <a:latin typeface="Arial Rounded MT Bold"/>
              <a:ea typeface="+mj-ea"/>
              <a:cs typeface="Arial Rounded MT Bold"/>
            </a:endParaRPr>
          </a:p>
        </p:txBody>
      </p:sp>
      <p:sp>
        <p:nvSpPr>
          <p:cNvPr id="4" name="Slide Number Placeholder 3">
            <a:extLst>
              <a:ext uri="{FF2B5EF4-FFF2-40B4-BE49-F238E27FC236}">
                <a16:creationId xmlns:a16="http://schemas.microsoft.com/office/drawing/2014/main" id="{6D894FA3-597A-47BF-A17D-D2EFB0D13B9D}"/>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46</a:t>
            </a:fld>
            <a:endParaRPr lang="en-US" dirty="0"/>
          </a:p>
        </p:txBody>
      </p:sp>
    </p:spTree>
    <p:extLst>
      <p:ext uri="{BB962C8B-B14F-4D97-AF65-F5344CB8AC3E}">
        <p14:creationId xmlns:p14="http://schemas.microsoft.com/office/powerpoint/2010/main" val="3501926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DE9FEAF9-56B8-5745-942C-D0E73DC073DF}"/>
              </a:ext>
            </a:extLst>
          </p:cNvPr>
          <p:cNvSpPr txBox="1">
            <a:spLocks noGrp="1"/>
          </p:cNvSpPr>
          <p:nvPr>
            <p:ph type="title" idx="4294967295"/>
          </p:nvPr>
        </p:nvSpPr>
        <p:spPr>
          <a:xfrm>
            <a:off x="5147542" y="1327146"/>
            <a:ext cx="3990109" cy="8174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685766" rtl="0" eaLnBrk="1" latinLnBrk="0" hangingPunct="1">
              <a:spcBef>
                <a:spcPct val="0"/>
              </a:spcBef>
              <a:buNone/>
              <a:defRPr sz="2000" kern="1200" cap="all" spc="150" baseline="0">
                <a:ln>
                  <a:noFill/>
                </a:ln>
                <a:solidFill>
                  <a:schemeClr val="bg1"/>
                </a:solidFill>
                <a:effectLst/>
                <a:latin typeface="Arial Rounded MT Bold"/>
                <a:ea typeface="+mj-ea"/>
                <a:cs typeface="Arial Rounded MT Bold"/>
              </a:defRPr>
            </a:lvl1pPr>
          </a:lstStyle>
          <a:p>
            <a:pPr marL="0" marR="0" lvl="0" indent="0" algn="ctr" defTabSz="685766"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150" normalizeH="0" baseline="0" noProof="0" dirty="0">
                <a:ln>
                  <a:noFill/>
                </a:ln>
                <a:solidFill>
                  <a:srgbClr val="183250"/>
                </a:solidFill>
                <a:effectLst/>
                <a:uLnTx/>
                <a:uFillTx/>
                <a:latin typeface="Arial Rounded MT Bold"/>
                <a:ea typeface="+mj-ea"/>
                <a:cs typeface="Arial Rounded MT Bold"/>
              </a:rPr>
              <a:t>CASE STUDY:</a:t>
            </a:r>
            <a:br>
              <a:rPr kumimoji="0" lang="en-US" sz="2800" b="0" i="0" u="none" strike="noStrike" kern="1200" cap="all" spc="150" normalizeH="0" baseline="0" noProof="0" dirty="0">
                <a:ln>
                  <a:noFill/>
                </a:ln>
                <a:solidFill>
                  <a:srgbClr val="183250"/>
                </a:solidFill>
                <a:effectLst/>
                <a:uLnTx/>
                <a:uFillTx/>
                <a:latin typeface="Arial Rounded MT Bold"/>
                <a:ea typeface="+mj-ea"/>
                <a:cs typeface="Arial Rounded MT Bold"/>
              </a:rPr>
            </a:br>
            <a:r>
              <a:rPr kumimoji="0" lang="en-US" sz="2800" b="0" i="0" u="none" strike="noStrike" kern="1200" cap="all" spc="150" normalizeH="0" baseline="0" noProof="0" dirty="0">
                <a:ln>
                  <a:noFill/>
                </a:ln>
                <a:solidFill>
                  <a:srgbClr val="C13420"/>
                </a:solidFill>
                <a:effectLst/>
                <a:uLnTx/>
                <a:uFillTx/>
                <a:latin typeface="Arial Rounded MT Bold"/>
                <a:ea typeface="+mj-ea"/>
                <a:cs typeface="Arial Rounded MT Bold"/>
              </a:rPr>
              <a:t>Darren</a:t>
            </a:r>
          </a:p>
        </p:txBody>
      </p:sp>
      <p:pic>
        <p:nvPicPr>
          <p:cNvPr id="2" name="Picture 1" descr="Photo of 13 year old Darren sitting on a tree branch">
            <a:extLst>
              <a:ext uri="{FF2B5EF4-FFF2-40B4-BE49-F238E27FC236}">
                <a16:creationId xmlns:a16="http://schemas.microsoft.com/office/drawing/2014/main" id="{A385E665-3053-6B45-B136-A1C54874C2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0969" y="0"/>
            <a:ext cx="5144786" cy="6400801"/>
          </a:xfrm>
          <a:prstGeom prst="rect">
            <a:avLst/>
          </a:prstGeom>
        </p:spPr>
      </p:pic>
      <p:sp>
        <p:nvSpPr>
          <p:cNvPr id="14" name="Content Placeholder 1">
            <a:extLst>
              <a:ext uri="{FF2B5EF4-FFF2-40B4-BE49-F238E27FC236}">
                <a16:creationId xmlns:a16="http://schemas.microsoft.com/office/drawing/2014/main" id="{DFC2B135-C199-A045-9F31-B2A9A1438A9C}"/>
              </a:ext>
            </a:extLst>
          </p:cNvPr>
          <p:cNvSpPr txBox="1">
            <a:spLocks/>
          </p:cNvSpPr>
          <p:nvPr/>
        </p:nvSpPr>
        <p:spPr>
          <a:xfrm>
            <a:off x="5495755" y="2583517"/>
            <a:ext cx="3572346" cy="3233084"/>
          </a:xfrm>
          <a:prstGeom prst="rect">
            <a:avLst/>
          </a:prstGeom>
        </p:spPr>
        <p:txBody>
          <a:bodyPr>
            <a:normAutofit fontScale="85000" lnSpcReduction="10000"/>
          </a:bodyPr>
          <a:lstStyle>
            <a:lvl1pPr marL="205730" indent="-171442"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pPr marL="171450" indent="-171450">
              <a:lnSpc>
                <a:spcPct val="110000"/>
              </a:lnSpc>
              <a:buFont typeface="Arial" panose="020B0604020202020204" pitchFamily="34" charset="0"/>
              <a:buChar char="•"/>
            </a:pPr>
            <a:r>
              <a:rPr lang="en-US" sz="2800" dirty="0">
                <a:latin typeface="Arial" panose="020B0604020202020204" pitchFamily="34" charset="0"/>
                <a:cs typeface="Arial" panose="020B0604020202020204" pitchFamily="34" charset="0"/>
              </a:rPr>
              <a:t>13-year-old boy </a:t>
            </a:r>
          </a:p>
          <a:p>
            <a:pPr marL="171450" indent="-171450">
              <a:lnSpc>
                <a:spcPct val="110000"/>
              </a:lnSpc>
              <a:buFont typeface="Arial" panose="020B0604020202020204" pitchFamily="34" charset="0"/>
              <a:buChar char="•"/>
            </a:pPr>
            <a:r>
              <a:rPr lang="en-US" sz="2800" dirty="0">
                <a:latin typeface="Arial" panose="020B0604020202020204" pitchFamily="34" charset="0"/>
                <a:cs typeface="Arial" panose="020B0604020202020204" pitchFamily="34" charset="0"/>
              </a:rPr>
              <a:t>Placed with his grandparents at birth </a:t>
            </a:r>
          </a:p>
          <a:p>
            <a:pPr marL="171450" indent="-171450">
              <a:lnSpc>
                <a:spcPct val="110000"/>
              </a:lnSpc>
              <a:buFont typeface="Arial" panose="020B0604020202020204" pitchFamily="34" charset="0"/>
              <a:buChar char="•"/>
            </a:pPr>
            <a:r>
              <a:rPr lang="en-US" sz="2800" dirty="0">
                <a:latin typeface="Arial" panose="020B0604020202020204" pitchFamily="34" charset="0"/>
                <a:cs typeface="Arial" panose="020B0604020202020204" pitchFamily="34" charset="0"/>
              </a:rPr>
              <a:t>In foster care since he was 9 years old because his grandparents were unable to care for him.</a:t>
            </a:r>
          </a:p>
          <a:p>
            <a:endParaRPr lang="en-US" sz="1600" dirty="0"/>
          </a:p>
        </p:txBody>
      </p:sp>
      <p:sp>
        <p:nvSpPr>
          <p:cNvPr id="4" name="Slide Number Placeholder 3">
            <a:extLst>
              <a:ext uri="{FF2B5EF4-FFF2-40B4-BE49-F238E27FC236}">
                <a16:creationId xmlns:a16="http://schemas.microsoft.com/office/drawing/2014/main" id="{D34A666E-B80D-403C-A07D-3D4975C59931}"/>
              </a:ext>
            </a:extLst>
          </p:cNvPr>
          <p:cNvSpPr>
            <a:spLocks noGrp="1"/>
          </p:cNvSpPr>
          <p:nvPr>
            <p:ph type="sldNum" sz="quarter" idx="4"/>
          </p:nvPr>
        </p:nvSpPr>
        <p:spPr/>
        <p:txBody>
          <a:bodyPr/>
          <a:lstStyle/>
          <a:p>
            <a:pPr>
              <a:spcAft>
                <a:spcPts val="600"/>
              </a:spcAft>
            </a:pPr>
            <a:fld id="{773137DE-5778-4973-8EC8-21DEEF19827C}" type="slidenum">
              <a:rPr lang="en-US" smtClean="0"/>
              <a:pPr>
                <a:spcAft>
                  <a:spcPts val="600"/>
                </a:spcAft>
              </a:pPr>
              <a:t>47</a:t>
            </a:fld>
            <a:endParaRPr lang="en-US" dirty="0"/>
          </a:p>
        </p:txBody>
      </p:sp>
    </p:spTree>
    <p:extLst>
      <p:ext uri="{BB962C8B-B14F-4D97-AF65-F5344CB8AC3E}">
        <p14:creationId xmlns:p14="http://schemas.microsoft.com/office/powerpoint/2010/main" val="38969953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4">
            <a:extLst>
              <a:ext uri="{FF2B5EF4-FFF2-40B4-BE49-F238E27FC236}">
                <a16:creationId xmlns:a16="http://schemas.microsoft.com/office/drawing/2014/main" id="{DD2FEE81-FE4B-2446-B406-550028D3A71D}"/>
              </a:ext>
            </a:extLst>
          </p:cNvPr>
          <p:cNvSpPr>
            <a:spLocks noGrp="1"/>
          </p:cNvSpPr>
          <p:nvPr>
            <p:ph type="title"/>
          </p:nvPr>
        </p:nvSpPr>
        <p:spPr>
          <a:xfrm>
            <a:off x="488950" y="457200"/>
            <a:ext cx="4083050" cy="5937250"/>
          </a:xfrm>
        </p:spPr>
        <p:txBody>
          <a:bodyPr/>
          <a:lstStyle/>
          <a:p>
            <a:r>
              <a:rPr lang="en-US" sz="3600" dirty="0"/>
              <a:t>Reflection/ Relevance</a:t>
            </a:r>
          </a:p>
        </p:txBody>
      </p:sp>
      <p:pic>
        <p:nvPicPr>
          <p:cNvPr id="8" name="Picture 7" descr="Drawing of a light bulb">
            <a:extLst>
              <a:ext uri="{FF2B5EF4-FFF2-40B4-BE49-F238E27FC236}">
                <a16:creationId xmlns:a16="http://schemas.microsoft.com/office/drawing/2014/main" id="{66F42859-C9E3-9B40-992B-DDC92109D44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26122" y="1778000"/>
            <a:ext cx="2441090" cy="3051362"/>
          </a:xfrm>
          <a:prstGeom prst="rect">
            <a:avLst/>
          </a:prstGeom>
        </p:spPr>
      </p:pic>
      <p:sp>
        <p:nvSpPr>
          <p:cNvPr id="2" name="Slide Number Placeholder 1">
            <a:extLst>
              <a:ext uri="{FF2B5EF4-FFF2-40B4-BE49-F238E27FC236}">
                <a16:creationId xmlns:a16="http://schemas.microsoft.com/office/drawing/2014/main" id="{26C89170-9CCE-48AF-BF34-61F3F0C0FD64}"/>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48</a:t>
            </a:fld>
            <a:endParaRPr lang="en-US" dirty="0"/>
          </a:p>
        </p:txBody>
      </p:sp>
    </p:spTree>
    <p:extLst>
      <p:ext uri="{BB962C8B-B14F-4D97-AF65-F5344CB8AC3E}">
        <p14:creationId xmlns:p14="http://schemas.microsoft.com/office/powerpoint/2010/main" val="12770575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B97A84DE-FEBB-CA40-8E3D-021DEFB5E780}"/>
              </a:ext>
            </a:extLst>
          </p:cNvPr>
          <p:cNvSpPr txBox="1">
            <a:spLocks noGrp="1"/>
          </p:cNvSpPr>
          <p:nvPr>
            <p:ph type="title" idx="4294967295"/>
          </p:nvPr>
        </p:nvSpPr>
        <p:spPr>
          <a:xfrm>
            <a:off x="1299916" y="3429000"/>
            <a:ext cx="6025558"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113" normalizeH="0" baseline="0" noProof="0" dirty="0">
                <a:ln>
                  <a:noFill/>
                </a:ln>
                <a:solidFill>
                  <a:srgbClr val="9A291A"/>
                </a:solidFill>
                <a:effectLst/>
                <a:uLnTx/>
                <a:uFillTx/>
                <a:latin typeface="Arial Rounded MT Bold"/>
                <a:ea typeface="+mj-ea"/>
                <a:cs typeface="Arial Rounded MT Bold"/>
              </a:rPr>
              <a:t>SECTION 6: </a:t>
            </a:r>
            <a:b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150" b="1" i="0" u="none" strike="noStrike" kern="1200" cap="all" spc="113" normalizeH="0" baseline="0" noProof="0" dirty="0">
                <a:ln>
                  <a:noFill/>
                </a:ln>
                <a:solidFill>
                  <a:srgbClr val="183250"/>
                </a:solidFill>
                <a:effectLst/>
                <a:uLnTx/>
                <a:uFillTx/>
                <a:latin typeface="Arial Rounded MT Bold"/>
                <a:ea typeface="+mj-ea"/>
                <a:cs typeface="Arial Rounded MT Bold"/>
              </a:rPr>
              <a:t>Wrap-Up</a:t>
            </a:r>
            <a:endParaRPr kumimoji="0" lang="en-US" sz="3150" b="0" i="0" u="none" strike="noStrike" kern="1200" cap="all" spc="113" normalizeH="0" baseline="0" noProof="0" dirty="0">
              <a:ln>
                <a:noFill/>
              </a:ln>
              <a:solidFill>
                <a:srgbClr val="183250"/>
              </a:solidFill>
              <a:effectLst/>
              <a:uLnTx/>
              <a:uFillTx/>
              <a:latin typeface="Arial Rounded MT Bold"/>
              <a:ea typeface="+mj-ea"/>
              <a:cs typeface="Arial Rounded MT Bold"/>
            </a:endParaRPr>
          </a:p>
        </p:txBody>
      </p:sp>
      <p:sp>
        <p:nvSpPr>
          <p:cNvPr id="4" name="Slide Number Placeholder 3">
            <a:extLst>
              <a:ext uri="{FF2B5EF4-FFF2-40B4-BE49-F238E27FC236}">
                <a16:creationId xmlns:a16="http://schemas.microsoft.com/office/drawing/2014/main" id="{DB6E2697-A697-4364-A337-24700CF38D47}"/>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49</a:t>
            </a:fld>
            <a:endParaRPr lang="en-US" dirty="0"/>
          </a:p>
        </p:txBody>
      </p:sp>
    </p:spTree>
    <p:extLst>
      <p:ext uri="{BB962C8B-B14F-4D97-AF65-F5344CB8AC3E}">
        <p14:creationId xmlns:p14="http://schemas.microsoft.com/office/powerpoint/2010/main" val="399571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8C085-9E27-4CE0-89CC-6F308F7DF5AF}"/>
              </a:ext>
            </a:extLst>
          </p:cNvPr>
          <p:cNvSpPr>
            <a:spLocks noGrp="1"/>
          </p:cNvSpPr>
          <p:nvPr>
            <p:ph type="title"/>
          </p:nvPr>
        </p:nvSpPr>
        <p:spPr/>
        <p:txBody>
          <a:bodyPr/>
          <a:lstStyle/>
          <a:p>
            <a:r>
              <a:rPr lang="en-US" dirty="0"/>
              <a:t>Suggested agenda</a:t>
            </a:r>
          </a:p>
        </p:txBody>
      </p:sp>
      <p:sp>
        <p:nvSpPr>
          <p:cNvPr id="6" name="Content Placeholder 5">
            <a:extLst>
              <a:ext uri="{FF2B5EF4-FFF2-40B4-BE49-F238E27FC236}">
                <a16:creationId xmlns:a16="http://schemas.microsoft.com/office/drawing/2014/main" id="{8CF98CA5-B323-504A-A3E0-D338BAC8D6D3}"/>
              </a:ext>
            </a:extLst>
          </p:cNvPr>
          <p:cNvSpPr>
            <a:spLocks noGrp="1"/>
          </p:cNvSpPr>
          <p:nvPr>
            <p:ph idx="1"/>
          </p:nvPr>
        </p:nvSpPr>
        <p:spPr/>
        <p:txBody>
          <a:bodyPr/>
          <a:lstStyle/>
          <a:p>
            <a:r>
              <a:rPr lang="en-US" sz="2000" dirty="0"/>
              <a:t>See Notes view</a:t>
            </a:r>
          </a:p>
          <a:p>
            <a:endParaRPr lang="en-US" dirty="0"/>
          </a:p>
        </p:txBody>
      </p:sp>
      <p:sp>
        <p:nvSpPr>
          <p:cNvPr id="4" name="Slide Number Placeholder 3">
            <a:extLst>
              <a:ext uri="{FF2B5EF4-FFF2-40B4-BE49-F238E27FC236}">
                <a16:creationId xmlns:a16="http://schemas.microsoft.com/office/drawing/2014/main" id="{41995B79-2BD9-412E-88F2-5BC9A51B5AB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5</a:t>
            </a:fld>
            <a:endParaRPr lang="en-US" dirty="0"/>
          </a:p>
        </p:txBody>
      </p:sp>
    </p:spTree>
    <p:extLst>
      <p:ext uri="{BB962C8B-B14F-4D97-AF65-F5344CB8AC3E}">
        <p14:creationId xmlns:p14="http://schemas.microsoft.com/office/powerpoint/2010/main" val="12734274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A8FB3B-3FB5-CF45-A2E4-4021F24F27EF}"/>
              </a:ext>
            </a:extLst>
          </p:cNvPr>
          <p:cNvSpPr>
            <a:spLocks noGrp="1"/>
          </p:cNvSpPr>
          <p:nvPr>
            <p:ph type="title"/>
          </p:nvPr>
        </p:nvSpPr>
        <p:spPr/>
        <p:txBody>
          <a:bodyPr/>
          <a:lstStyle/>
          <a:p>
            <a:r>
              <a:rPr lang="en-US" sz="2400" dirty="0"/>
              <a:t>LIFELONG Learning</a:t>
            </a:r>
          </a:p>
        </p:txBody>
      </p:sp>
      <p:sp>
        <p:nvSpPr>
          <p:cNvPr id="4" name="Slide Number Placeholder 3">
            <a:extLst>
              <a:ext uri="{FF2B5EF4-FFF2-40B4-BE49-F238E27FC236}">
                <a16:creationId xmlns:a16="http://schemas.microsoft.com/office/drawing/2014/main" id="{5C87BD12-4F2C-2142-9B80-70B422343104}"/>
              </a:ext>
            </a:extLst>
          </p:cNvPr>
          <p:cNvSpPr>
            <a:spLocks noGrp="1"/>
          </p:cNvSpPr>
          <p:nvPr>
            <p:ph type="sldNum" sz="quarter" idx="4"/>
          </p:nvPr>
        </p:nvSpPr>
        <p:spPr/>
        <p:txBody>
          <a:bodyPr/>
          <a:lstStyle/>
          <a:p>
            <a:fld id="{773137DE-5778-4973-8EC8-21DEEF19827C}" type="slidenum">
              <a:rPr lang="en-US" smtClean="0"/>
              <a:pPr/>
              <a:t>50</a:t>
            </a:fld>
            <a:endParaRPr lang="en-US" dirty="0"/>
          </a:p>
        </p:txBody>
      </p:sp>
      <p:pic>
        <p:nvPicPr>
          <p:cNvPr id="7" name="Picture 6" descr="Drawing of a bridge">
            <a:extLst>
              <a:ext uri="{FF2B5EF4-FFF2-40B4-BE49-F238E27FC236}">
                <a16:creationId xmlns:a16="http://schemas.microsoft.com/office/drawing/2014/main" id="{58A44A47-8D7D-45B1-82E3-327EDE053E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48803"/>
            <a:ext cx="9144000" cy="4007519"/>
          </a:xfrm>
          <a:prstGeom prst="rect">
            <a:avLst/>
          </a:prstGeom>
        </p:spPr>
      </p:pic>
    </p:spTree>
    <p:extLst>
      <p:ext uri="{BB962C8B-B14F-4D97-AF65-F5344CB8AC3E}">
        <p14:creationId xmlns:p14="http://schemas.microsoft.com/office/powerpoint/2010/main" val="2248181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80038-C600-1E4B-963C-17E3E3253526}"/>
              </a:ext>
            </a:extLst>
          </p:cNvPr>
          <p:cNvSpPr>
            <a:spLocks noGrp="1"/>
          </p:cNvSpPr>
          <p:nvPr>
            <p:ph type="title" idx="4294967295"/>
          </p:nvPr>
        </p:nvSpPr>
        <p:spPr>
          <a:xfrm>
            <a:off x="0" y="550863"/>
            <a:ext cx="7721600" cy="1054100"/>
          </a:xfrm>
        </p:spPr>
        <p:txBody>
          <a:bodyPr/>
          <a:lstStyle/>
          <a:p>
            <a:r>
              <a:rPr lang="en-US" dirty="0"/>
              <a:t>Place holder for slide with Closing Quote</a:t>
            </a:r>
          </a:p>
        </p:txBody>
      </p:sp>
      <p:pic>
        <p:nvPicPr>
          <p:cNvPr id="6" name="Picture 5" descr="At the end of the day the most overwhelming key to a child's success is the positive involvement of parents. Jane D. Hull">
            <a:extLst>
              <a:ext uri="{FF2B5EF4-FFF2-40B4-BE49-F238E27FC236}">
                <a16:creationId xmlns:a16="http://schemas.microsoft.com/office/drawing/2014/main" id="{FF5BED03-5F18-6448-AD8F-566B0C7D03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02276"/>
            <a:ext cx="9143999" cy="7060276"/>
          </a:xfrm>
          <a:prstGeom prst="rect">
            <a:avLst/>
          </a:prstGeom>
        </p:spPr>
      </p:pic>
      <p:sp>
        <p:nvSpPr>
          <p:cNvPr id="2" name="Slide Number Placeholder 1">
            <a:extLst>
              <a:ext uri="{FF2B5EF4-FFF2-40B4-BE49-F238E27FC236}">
                <a16:creationId xmlns:a16="http://schemas.microsoft.com/office/drawing/2014/main" id="{622B21D7-CE69-E449-956C-BB065BCDD3F6}"/>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51</a:t>
            </a:fld>
            <a:endParaRPr lang="en-US" dirty="0"/>
          </a:p>
        </p:txBody>
      </p:sp>
    </p:spTree>
    <p:extLst>
      <p:ext uri="{BB962C8B-B14F-4D97-AF65-F5344CB8AC3E}">
        <p14:creationId xmlns:p14="http://schemas.microsoft.com/office/powerpoint/2010/main" val="29971461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C34D7A-2AFF-524E-90CA-007CD3D84147}"/>
              </a:ext>
            </a:extLst>
          </p:cNvPr>
          <p:cNvSpPr>
            <a:spLocks noGrp="1"/>
          </p:cNvSpPr>
          <p:nvPr>
            <p:ph type="title"/>
          </p:nvPr>
        </p:nvSpPr>
        <p:spPr/>
        <p:txBody>
          <a:bodyPr/>
          <a:lstStyle/>
          <a:p>
            <a:r>
              <a:rPr lang="en-US" dirty="0"/>
              <a:t>For more information, visit:</a:t>
            </a:r>
          </a:p>
        </p:txBody>
      </p:sp>
      <p:sp>
        <p:nvSpPr>
          <p:cNvPr id="2" name="Slide Number Placeholder 1">
            <a:extLst>
              <a:ext uri="{FF2B5EF4-FFF2-40B4-BE49-F238E27FC236}">
                <a16:creationId xmlns:a16="http://schemas.microsoft.com/office/drawing/2014/main" id="{B556948E-81E4-954A-B628-DAFD5F30CB56}"/>
              </a:ext>
            </a:extLst>
          </p:cNvPr>
          <p:cNvSpPr>
            <a:spLocks noGrp="1"/>
          </p:cNvSpPr>
          <p:nvPr>
            <p:ph type="sldNum" sz="quarter" idx="4294967295"/>
          </p:nvPr>
        </p:nvSpPr>
        <p:spPr>
          <a:xfrm>
            <a:off x="8728973" y="6456363"/>
            <a:ext cx="322262" cy="246062"/>
          </a:xfrm>
        </p:spPr>
        <p:txBody>
          <a:bodyPr/>
          <a:lstStyle/>
          <a:p>
            <a:fld id="{773137DE-5778-4973-8EC8-21DEEF19827C}" type="slidenum">
              <a:rPr lang="en-US" smtClean="0"/>
              <a:pPr/>
              <a:t>52</a:t>
            </a:fld>
            <a:endParaRPr lang="en-US" dirty="0"/>
          </a:p>
        </p:txBody>
      </p:sp>
    </p:spTree>
    <p:extLst>
      <p:ext uri="{BB962C8B-B14F-4D97-AF65-F5344CB8AC3E}">
        <p14:creationId xmlns:p14="http://schemas.microsoft.com/office/powerpoint/2010/main" val="19964673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9D6E3BB-4DF0-43A7-A81D-D8918102156C}"/>
              </a:ext>
            </a:extLst>
          </p:cNvPr>
          <p:cNvSpPr>
            <a:spLocks noGrp="1"/>
          </p:cNvSpPr>
          <p:nvPr>
            <p:ph type="title" idx="4294967295"/>
          </p:nvPr>
        </p:nvSpPr>
        <p:spPr>
          <a:xfrm>
            <a:off x="488950" y="3429000"/>
            <a:ext cx="8166100"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This curriculum was funded by the Children’s Bureau, Administration on Children, Youth, and Families, Administration for Children and Families, US Department of Health and Human Services, under grant #90CO1132. The contents of this curriculum are solely the responsibility of the authors and do not necessarily represent the official views of the Children’s Bureau. </a:t>
            </a:r>
          </a:p>
        </p:txBody>
      </p:sp>
      <p:pic>
        <p:nvPicPr>
          <p:cNvPr id="6" name="Picture 5" descr="Children's Bureau logo.">
            <a:extLst>
              <a:ext uri="{FF2B5EF4-FFF2-40B4-BE49-F238E27FC236}">
                <a16:creationId xmlns:a16="http://schemas.microsoft.com/office/drawing/2014/main" id="{E1B9ABE4-5640-6048-AFC0-DD5714F9D5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6494" y="4704521"/>
            <a:ext cx="2031011" cy="499147"/>
          </a:xfrm>
          <a:prstGeom prst="rect">
            <a:avLst/>
          </a:prstGeom>
        </p:spPr>
      </p:pic>
      <p:sp>
        <p:nvSpPr>
          <p:cNvPr id="2" name="Slide Number Placeholder 1">
            <a:extLst>
              <a:ext uri="{FF2B5EF4-FFF2-40B4-BE49-F238E27FC236}">
                <a16:creationId xmlns:a16="http://schemas.microsoft.com/office/drawing/2014/main" id="{0EB19414-7594-F143-A600-5D83EA76EA72}"/>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53</a:t>
            </a:fld>
            <a:endParaRPr lang="en-US" dirty="0"/>
          </a:p>
        </p:txBody>
      </p:sp>
    </p:spTree>
    <p:extLst>
      <p:ext uri="{BB962C8B-B14F-4D97-AF65-F5344CB8AC3E}">
        <p14:creationId xmlns:p14="http://schemas.microsoft.com/office/powerpoint/2010/main" val="27606142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6E08271B-E2F4-F24E-AF20-AC554C30966F}"/>
              </a:ext>
            </a:extLst>
          </p:cNvPr>
          <p:cNvSpPr txBox="1">
            <a:spLocks noGrp="1"/>
          </p:cNvSpPr>
          <p:nvPr>
            <p:ph type="title" idx="4294967295"/>
          </p:nvPr>
        </p:nvSpPr>
        <p:spPr>
          <a:xfrm>
            <a:off x="1058779" y="3115532"/>
            <a:ext cx="7685773"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685766" rtl="0" eaLnBrk="1" latinLnBrk="0" hangingPunct="1">
              <a:spcBef>
                <a:spcPct val="0"/>
              </a:spcBef>
              <a:buNone/>
              <a:defRPr sz="3150" kern="1200" cap="all" spc="113" baseline="0">
                <a:ln>
                  <a:noFill/>
                </a:ln>
                <a:solidFill>
                  <a:schemeClr val="bg1"/>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113" normalizeH="0" baseline="0" noProof="0" dirty="0">
                <a:ln>
                  <a:noFill/>
                </a:ln>
                <a:solidFill>
                  <a:schemeClr val="bg1"/>
                </a:solidFill>
                <a:effectLst/>
                <a:uLnTx/>
                <a:uFillTx/>
                <a:latin typeface="Arial Rounded MT Bold"/>
                <a:ea typeface="+mj-ea"/>
                <a:cs typeface="Arial Rounded MT Bold"/>
              </a:rPr>
              <a:t>Addendum:</a:t>
            </a:r>
          </a:p>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113" normalizeH="0" baseline="0" noProof="0" dirty="0">
                <a:ln>
                  <a:noFill/>
                </a:ln>
                <a:solidFill>
                  <a:schemeClr val="bg1"/>
                </a:solidFill>
                <a:effectLst/>
                <a:uLnTx/>
                <a:uFillTx/>
                <a:latin typeface="Arial Rounded MT Bold"/>
                <a:ea typeface="+mj-ea"/>
                <a:cs typeface="Arial Rounded MT Bold"/>
              </a:rPr>
              <a:t>inclusion materials for Kinship Caregivers</a:t>
            </a:r>
          </a:p>
        </p:txBody>
      </p:sp>
      <p:sp>
        <p:nvSpPr>
          <p:cNvPr id="4" name="Slide Number Placeholder 3"/>
          <p:cNvSpPr>
            <a:spLocks noGrp="1"/>
          </p:cNvSpPr>
          <p:nvPr>
            <p:ph type="sldNum" sz="quarter" idx="4"/>
          </p:nvPr>
        </p:nvSpPr>
        <p:spPr/>
        <p:txBody>
          <a:bodyPr/>
          <a:lstStyle/>
          <a:p>
            <a:fld id="{773137DE-5778-4973-8EC8-21DEEF19827C}" type="slidenum">
              <a:rPr lang="en-US" sz="800" dirty="0" smtClean="0">
                <a:solidFill>
                  <a:schemeClr val="tx1"/>
                </a:solidFill>
              </a:rPr>
              <a:pPr/>
              <a:t>54</a:t>
            </a:fld>
            <a:endParaRPr lang="en-US" sz="800" dirty="0">
              <a:solidFill>
                <a:schemeClr val="tx1"/>
              </a:solidFill>
            </a:endParaRPr>
          </a:p>
        </p:txBody>
      </p:sp>
    </p:spTree>
    <p:extLst>
      <p:ext uri="{BB962C8B-B14F-4D97-AF65-F5344CB8AC3E}">
        <p14:creationId xmlns:p14="http://schemas.microsoft.com/office/powerpoint/2010/main" val="20381807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3051A9-6E9C-E441-A5D2-6BA38A19A1E7}"/>
              </a:ext>
            </a:extLst>
          </p:cNvPr>
          <p:cNvSpPr>
            <a:spLocks noGrp="1"/>
          </p:cNvSpPr>
          <p:nvPr>
            <p:ph type="title"/>
          </p:nvPr>
        </p:nvSpPr>
        <p:spPr/>
        <p:txBody>
          <a:bodyPr/>
          <a:lstStyle/>
          <a:p>
            <a:r>
              <a:rPr lang="en-US" dirty="0"/>
              <a:t>Addendum for kinship caregivers</a:t>
            </a:r>
          </a:p>
        </p:txBody>
      </p:sp>
      <p:sp>
        <p:nvSpPr>
          <p:cNvPr id="4" name="Content Placeholder 3">
            <a:extLst>
              <a:ext uri="{FF2B5EF4-FFF2-40B4-BE49-F238E27FC236}">
                <a16:creationId xmlns:a16="http://schemas.microsoft.com/office/drawing/2014/main" id="{DAB49912-FBF0-9E4B-AC65-5D69F99D2D50}"/>
              </a:ext>
            </a:extLst>
          </p:cNvPr>
          <p:cNvSpPr>
            <a:spLocks noGrp="1"/>
          </p:cNvSpPr>
          <p:nvPr>
            <p:ph idx="1"/>
          </p:nvPr>
        </p:nvSpPr>
        <p:spPr/>
        <p:txBody>
          <a:bodyPr>
            <a:normAutofit/>
          </a:bodyPr>
          <a:lstStyle/>
          <a:p>
            <a:pPr marL="34925" indent="0">
              <a:buNone/>
            </a:pPr>
            <a:r>
              <a:rPr lang="en-US" sz="2400" dirty="0"/>
              <a:t>There is addendum material for this theme for kinship caregivers. </a:t>
            </a:r>
          </a:p>
        </p:txBody>
      </p:sp>
      <p:sp>
        <p:nvSpPr>
          <p:cNvPr id="2" name="Slide Number Placeholder 1">
            <a:extLst>
              <a:ext uri="{FF2B5EF4-FFF2-40B4-BE49-F238E27FC236}">
                <a16:creationId xmlns:a16="http://schemas.microsoft.com/office/drawing/2014/main" id="{A0656B10-389D-D84E-B89B-0CAC668E4E52}"/>
              </a:ext>
            </a:extLst>
          </p:cNvPr>
          <p:cNvSpPr>
            <a:spLocks noGrp="1"/>
          </p:cNvSpPr>
          <p:nvPr>
            <p:ph type="sldNum" sz="quarter" idx="4"/>
          </p:nvPr>
        </p:nvSpPr>
        <p:spPr/>
        <p:txBody>
          <a:bodyPr/>
          <a:lstStyle/>
          <a:p>
            <a:fld id="{773137DE-5778-4973-8EC8-21DEEF19827C}" type="slidenum">
              <a:rPr lang="en-US" smtClean="0"/>
              <a:pPr/>
              <a:t>55</a:t>
            </a:fld>
            <a:endParaRPr lang="en-US" dirty="0"/>
          </a:p>
        </p:txBody>
      </p:sp>
    </p:spTree>
    <p:extLst>
      <p:ext uri="{BB962C8B-B14F-4D97-AF65-F5344CB8AC3E}">
        <p14:creationId xmlns:p14="http://schemas.microsoft.com/office/powerpoint/2010/main" val="37832045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DE9FEAF9-56B8-5745-942C-D0E73DC073DF}"/>
              </a:ext>
            </a:extLst>
          </p:cNvPr>
          <p:cNvSpPr txBox="1">
            <a:spLocks noGrp="1"/>
          </p:cNvSpPr>
          <p:nvPr>
            <p:ph type="title" idx="4294967295"/>
          </p:nvPr>
        </p:nvSpPr>
        <p:spPr>
          <a:xfrm>
            <a:off x="5077992" y="1188622"/>
            <a:ext cx="3990109" cy="8174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685766" rtl="0" eaLnBrk="1" latinLnBrk="0" hangingPunct="1">
              <a:spcBef>
                <a:spcPct val="0"/>
              </a:spcBef>
              <a:buNone/>
              <a:defRPr sz="2000" kern="1200" cap="all" spc="150" baseline="0">
                <a:ln>
                  <a:noFill/>
                </a:ln>
                <a:solidFill>
                  <a:schemeClr val="bg1"/>
                </a:solidFill>
                <a:effectLst/>
                <a:latin typeface="Arial Rounded MT Bold"/>
                <a:ea typeface="+mj-ea"/>
                <a:cs typeface="Arial Rounded MT Bold"/>
              </a:defRPr>
            </a:lvl1pPr>
          </a:lstStyle>
          <a:p>
            <a:pPr marL="0" marR="0" lvl="0" indent="0" algn="ctr" defTabSz="685766"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150" normalizeH="0" baseline="0" noProof="0" dirty="0">
                <a:ln>
                  <a:noFill/>
                </a:ln>
                <a:solidFill>
                  <a:srgbClr val="183250"/>
                </a:solidFill>
                <a:effectLst/>
                <a:uLnTx/>
                <a:uFillTx/>
                <a:latin typeface="Arial Rounded MT Bold"/>
                <a:ea typeface="+mj-ea"/>
                <a:cs typeface="Arial Rounded MT Bold"/>
              </a:rPr>
              <a:t>CASE STUDY:</a:t>
            </a:r>
            <a:br>
              <a:rPr kumimoji="0" lang="en-US" sz="2800" b="0" i="0" u="none" strike="noStrike" kern="1200" cap="all" spc="150" normalizeH="0" baseline="0" noProof="0" dirty="0">
                <a:ln>
                  <a:noFill/>
                </a:ln>
                <a:solidFill>
                  <a:srgbClr val="183250"/>
                </a:solidFill>
                <a:effectLst/>
                <a:uLnTx/>
                <a:uFillTx/>
                <a:latin typeface="Arial Rounded MT Bold"/>
                <a:ea typeface="+mj-ea"/>
                <a:cs typeface="Arial Rounded MT Bold"/>
              </a:rPr>
            </a:br>
            <a:r>
              <a:rPr kumimoji="0" lang="en-US" sz="2800" b="0" i="0" u="none" strike="noStrike" kern="1200" cap="all" spc="150" normalizeH="0" baseline="0" noProof="0" dirty="0">
                <a:ln>
                  <a:noFill/>
                </a:ln>
                <a:solidFill>
                  <a:srgbClr val="C13420"/>
                </a:solidFill>
                <a:effectLst/>
                <a:uLnTx/>
                <a:uFillTx/>
                <a:latin typeface="Arial Rounded MT Bold"/>
                <a:ea typeface="+mj-ea"/>
                <a:cs typeface="Arial Rounded MT Bold"/>
              </a:rPr>
              <a:t>Darren</a:t>
            </a:r>
          </a:p>
        </p:txBody>
      </p:sp>
      <p:sp>
        <p:nvSpPr>
          <p:cNvPr id="9" name="Rectangle 8">
            <a:extLst>
              <a:ext uri="{FF2B5EF4-FFF2-40B4-BE49-F238E27FC236}">
                <a16:creationId xmlns:a16="http://schemas.microsoft.com/office/drawing/2014/main" id="{0E474D76-A301-7644-B377-860F726EF872}"/>
              </a:ext>
              <a:ext uri="{C183D7F6-B498-43B3-948B-1728B52AA6E4}">
                <adec:decorative xmlns:adec="http://schemas.microsoft.com/office/drawing/2017/decorative" val="1"/>
              </a:ext>
            </a:extLst>
          </p:cNvPr>
          <p:cNvSpPr/>
          <p:nvPr/>
        </p:nvSpPr>
        <p:spPr>
          <a:xfrm>
            <a:off x="5147542" y="2231755"/>
            <a:ext cx="3996458" cy="4175869"/>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2" name="Picture 1" descr="Photo of 13 year old Darren sitting on a tree branch.">
            <a:extLst>
              <a:ext uri="{FF2B5EF4-FFF2-40B4-BE49-F238E27FC236}">
                <a16:creationId xmlns:a16="http://schemas.microsoft.com/office/drawing/2014/main" id="{A385E665-3053-6B45-B136-A1C54874C2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0969" y="0"/>
            <a:ext cx="5144786" cy="6400801"/>
          </a:xfrm>
          <a:prstGeom prst="rect">
            <a:avLst/>
          </a:prstGeom>
        </p:spPr>
      </p:pic>
      <p:sp>
        <p:nvSpPr>
          <p:cNvPr id="14" name="Content Placeholder 1">
            <a:extLst>
              <a:ext uri="{FF2B5EF4-FFF2-40B4-BE49-F238E27FC236}">
                <a16:creationId xmlns:a16="http://schemas.microsoft.com/office/drawing/2014/main" id="{DFC2B135-C199-A045-9F31-B2A9A1438A9C}"/>
              </a:ext>
            </a:extLst>
          </p:cNvPr>
          <p:cNvSpPr txBox="1">
            <a:spLocks/>
          </p:cNvSpPr>
          <p:nvPr/>
        </p:nvSpPr>
        <p:spPr>
          <a:xfrm>
            <a:off x="5495755" y="2583517"/>
            <a:ext cx="3572346" cy="3233084"/>
          </a:xfrm>
          <a:prstGeom prst="rect">
            <a:avLst/>
          </a:prstGeom>
        </p:spPr>
        <p:txBody>
          <a:bodyPr>
            <a:normAutofit fontScale="77500" lnSpcReduction="20000"/>
          </a:bodyPr>
          <a:lstStyle>
            <a:lvl1pPr marL="205730" indent="-171442"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pPr marL="171450" indent="-171450">
              <a:lnSpc>
                <a:spcPct val="110000"/>
              </a:lnSpc>
              <a:buFont typeface="Arial" panose="020B0604020202020204" pitchFamily="34" charset="0"/>
              <a:buChar char="•"/>
            </a:pPr>
            <a:r>
              <a:rPr lang="en-US" sz="2800" dirty="0">
                <a:latin typeface="Arial" panose="020B0604020202020204" pitchFamily="34" charset="0"/>
                <a:cs typeface="Arial" panose="020B0604020202020204" pitchFamily="34" charset="0"/>
              </a:rPr>
              <a:t>13-year-old boy </a:t>
            </a:r>
          </a:p>
          <a:p>
            <a:pPr marL="171450" indent="-171450">
              <a:lnSpc>
                <a:spcPct val="110000"/>
              </a:lnSpc>
              <a:buFont typeface="Arial" panose="020B0604020202020204" pitchFamily="34" charset="0"/>
              <a:buChar char="•"/>
            </a:pPr>
            <a:r>
              <a:rPr lang="en-US" sz="2800" dirty="0">
                <a:latin typeface="Arial" panose="020B0604020202020204" pitchFamily="34" charset="0"/>
                <a:cs typeface="Arial" panose="020B0604020202020204" pitchFamily="34" charset="0"/>
              </a:rPr>
              <a:t>Placed with his grandparents at birth </a:t>
            </a:r>
          </a:p>
          <a:p>
            <a:pPr marL="171450" indent="-171450">
              <a:lnSpc>
                <a:spcPct val="110000"/>
              </a:lnSpc>
              <a:buFont typeface="Arial" panose="020B0604020202020204" pitchFamily="34" charset="0"/>
              <a:buChar char="•"/>
            </a:pPr>
            <a:r>
              <a:rPr lang="en-US" sz="2800" dirty="0">
                <a:latin typeface="Arial" panose="020B0604020202020204" pitchFamily="34" charset="0"/>
                <a:cs typeface="Arial" panose="020B0604020202020204" pitchFamily="34" charset="0"/>
              </a:rPr>
              <a:t>In foster care since he was 9 years old because his grandmother passed away and his grandfather was not  able to care for him.</a:t>
            </a:r>
          </a:p>
          <a:p>
            <a:endParaRPr lang="en-US" sz="1600" dirty="0"/>
          </a:p>
        </p:txBody>
      </p:sp>
      <p:sp>
        <p:nvSpPr>
          <p:cNvPr id="4" name="Slide Number Placeholder 3">
            <a:extLst>
              <a:ext uri="{FF2B5EF4-FFF2-40B4-BE49-F238E27FC236}">
                <a16:creationId xmlns:a16="http://schemas.microsoft.com/office/drawing/2014/main" id="{D34A666E-B80D-403C-A07D-3D4975C59931}"/>
              </a:ext>
            </a:extLst>
          </p:cNvPr>
          <p:cNvSpPr>
            <a:spLocks noGrp="1"/>
          </p:cNvSpPr>
          <p:nvPr>
            <p:ph type="sldNum" sz="quarter" idx="4"/>
          </p:nvPr>
        </p:nvSpPr>
        <p:spPr/>
        <p:txBody>
          <a:bodyPr/>
          <a:lstStyle/>
          <a:p>
            <a:pPr>
              <a:spcAft>
                <a:spcPts val="600"/>
              </a:spcAft>
            </a:pPr>
            <a:fld id="{773137DE-5778-4973-8EC8-21DEEF19827C}" type="slidenum">
              <a:rPr lang="en-US" smtClean="0"/>
              <a:pPr>
                <a:spcAft>
                  <a:spcPts val="600"/>
                </a:spcAft>
              </a:pPr>
              <a:t>56</a:t>
            </a:fld>
            <a:endParaRPr lang="en-US" dirty="0"/>
          </a:p>
        </p:txBody>
      </p:sp>
    </p:spTree>
    <p:extLst>
      <p:ext uri="{BB962C8B-B14F-4D97-AF65-F5344CB8AC3E}">
        <p14:creationId xmlns:p14="http://schemas.microsoft.com/office/powerpoint/2010/main" val="4148104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36B5F6-CFB8-0947-9379-2E01797E83AB}"/>
              </a:ext>
            </a:extLst>
          </p:cNvPr>
          <p:cNvSpPr>
            <a:spLocks noGrp="1"/>
          </p:cNvSpPr>
          <p:nvPr>
            <p:ph type="title" idx="4294967295"/>
          </p:nvPr>
        </p:nvSpPr>
        <p:spPr>
          <a:xfrm>
            <a:off x="279133" y="416110"/>
            <a:ext cx="8566484" cy="746365"/>
          </a:xfrm>
        </p:spPr>
        <p:txBody>
          <a:bodyPr/>
          <a:lstStyle/>
          <a:p>
            <a:r>
              <a:rPr lang="en-US" sz="1800" dirty="0">
                <a:solidFill>
                  <a:srgbClr val="183250"/>
                </a:solidFill>
              </a:rPr>
              <a:t>Welcome to the national training and Development Curriculum for foster and adoptive parents</a:t>
            </a:r>
          </a:p>
        </p:txBody>
      </p:sp>
      <p:pic>
        <p:nvPicPr>
          <p:cNvPr id="6" name="Picture 5" descr="The NTDC Color Wheel of Emotions graphic showing the following -&#10;Yellow - Light, energetic, happy&#10;Green - Hopeful, Inspired&#10;Blue - Worried, Nervous, Preoccupied&#10;Purple - Curious, Eager to Learn&#10;Pink - Relaxed, Satisfied&#10;Gray - Tired, Overstretched&#10;White - Sad&#10;Red - Angry, About to Blow, Totally Stressed Out&#10;Orange - Annoyed, Frustrated, Irritated">
            <a:extLst>
              <a:ext uri="{FF2B5EF4-FFF2-40B4-BE49-F238E27FC236}">
                <a16:creationId xmlns:a16="http://schemas.microsoft.com/office/drawing/2014/main" id="{EE5130B2-0314-4F5C-9D3D-3B39C2BCE819}"/>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914400" y="1012640"/>
            <a:ext cx="7315200" cy="5429250"/>
          </a:xfrm>
          <a:prstGeom prst="rect">
            <a:avLst/>
          </a:prstGeom>
        </p:spPr>
      </p:pic>
      <p:sp>
        <p:nvSpPr>
          <p:cNvPr id="2" name="Slide Number Placeholder 1">
            <a:extLst>
              <a:ext uri="{FF2B5EF4-FFF2-40B4-BE49-F238E27FC236}">
                <a16:creationId xmlns:a16="http://schemas.microsoft.com/office/drawing/2014/main" id="{5CCFF54E-B8E5-CD4D-B3BD-7297B9519D41}"/>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6</a:t>
            </a:fld>
            <a:endParaRPr lang="en-US" dirty="0"/>
          </a:p>
        </p:txBody>
      </p:sp>
    </p:spTree>
    <p:extLst>
      <p:ext uri="{BB962C8B-B14F-4D97-AF65-F5344CB8AC3E}">
        <p14:creationId xmlns:p14="http://schemas.microsoft.com/office/powerpoint/2010/main" val="421820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48F70DA-473D-4530-831D-6D240CC4AC5E}"/>
              </a:ext>
            </a:extLst>
          </p:cNvPr>
          <p:cNvSpPr txBox="1">
            <a:spLocks noGrp="1"/>
          </p:cNvSpPr>
          <p:nvPr>
            <p:ph type="title" idx="4294967295"/>
          </p:nvPr>
        </p:nvSpPr>
        <p:spPr>
          <a:xfrm>
            <a:off x="1299916" y="2878052"/>
            <a:ext cx="7844084"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chemeClr val="bg1"/>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3150" b="0" i="0" u="none" strike="noStrike" kern="1200" cap="all" spc="113" normalizeH="0" baseline="0" noProof="0" dirty="0">
                <a:ln>
                  <a:noFill/>
                </a:ln>
                <a:solidFill>
                  <a:schemeClr val="bg1"/>
                </a:solidFill>
                <a:effectLst/>
                <a:uLnTx/>
                <a:uFillTx/>
                <a:latin typeface="Arial Rounded MT Bold"/>
                <a:ea typeface="+mj-ea"/>
                <a:cs typeface="Arial Rounded MT Bold"/>
              </a:rPr>
              <a:t>Separation, Grief and Loss</a:t>
            </a:r>
          </a:p>
        </p:txBody>
      </p:sp>
      <p:sp>
        <p:nvSpPr>
          <p:cNvPr id="6" name="Subtitle 1">
            <a:extLst>
              <a:ext uri="{FF2B5EF4-FFF2-40B4-BE49-F238E27FC236}">
                <a16:creationId xmlns:a16="http://schemas.microsoft.com/office/drawing/2014/main" id="{AB4812A1-9571-464D-912C-7E41A809C8C6}"/>
              </a:ext>
            </a:extLst>
          </p:cNvPr>
          <p:cNvSpPr txBox="1">
            <a:spLocks/>
          </p:cNvSpPr>
          <p:nvPr/>
        </p:nvSpPr>
        <p:spPr>
          <a:xfrm>
            <a:off x="1421411" y="4214268"/>
            <a:ext cx="4143828" cy="609979"/>
          </a:xfrm>
          <a:prstGeom prst="rect">
            <a:avLst/>
          </a:prstGeom>
        </p:spPr>
        <p:txBody>
          <a:bodyPr vert="horz" lIns="0" tIns="0" rIns="0" bIns="0" rtlCol="0" anchor="t" anchorCtr="0">
            <a:normAutofit/>
          </a:bodyPr>
          <a:lstStyle>
            <a:lvl1pPr marL="0" indent="0" algn="l" defTabSz="685766" rtl="0" eaLnBrk="1" latinLnBrk="0" hangingPunct="1">
              <a:spcBef>
                <a:spcPts val="0"/>
              </a:spcBef>
              <a:buClr>
                <a:schemeClr val="accent1"/>
              </a:buClr>
              <a:buFont typeface="Wingdings 2" pitchFamily="18" charset="2"/>
              <a:buNone/>
              <a:defRPr sz="1425" kern="1200" spc="0" baseline="0">
                <a:solidFill>
                  <a:srgbClr val="C13521"/>
                </a:solidFill>
                <a:latin typeface="Arial"/>
                <a:ea typeface="+mn-ea"/>
                <a:cs typeface="Arial"/>
              </a:defRPr>
            </a:lvl1pPr>
            <a:lvl2pPr marL="342884" indent="0" algn="ctr" defTabSz="685766" rtl="0" eaLnBrk="1" latinLnBrk="0" hangingPunct="1">
              <a:spcBef>
                <a:spcPct val="20000"/>
              </a:spcBef>
              <a:buClr>
                <a:schemeClr val="accent2"/>
              </a:buClr>
              <a:buFont typeface="Wingdings" pitchFamily="2" charset="2"/>
              <a:buNone/>
              <a:defRPr sz="1350" kern="1200" spc="0" baseline="0">
                <a:solidFill>
                  <a:schemeClr val="tx1">
                    <a:tint val="75000"/>
                  </a:schemeClr>
                </a:solidFill>
                <a:latin typeface="Arial"/>
                <a:ea typeface="+mn-ea"/>
                <a:cs typeface="Arial"/>
              </a:defRPr>
            </a:lvl2pPr>
            <a:lvl3pPr marL="685766" indent="0" algn="ctr" defTabSz="685766" rtl="0" eaLnBrk="1" latinLnBrk="0" hangingPunct="1">
              <a:spcBef>
                <a:spcPct val="20000"/>
              </a:spcBef>
              <a:buClr>
                <a:schemeClr val="accent3"/>
              </a:buClr>
              <a:buFont typeface="Wingdings" pitchFamily="2" charset="2"/>
              <a:buNone/>
              <a:defRPr sz="1200" kern="1200" spc="0" baseline="0">
                <a:solidFill>
                  <a:schemeClr val="tx1">
                    <a:tint val="75000"/>
                  </a:schemeClr>
                </a:solidFill>
                <a:latin typeface="Arial"/>
                <a:ea typeface="+mn-ea"/>
                <a:cs typeface="Arial"/>
              </a:defRPr>
            </a:lvl3pPr>
            <a:lvl4pPr marL="1028649" indent="0" algn="ctr" defTabSz="685766" rtl="0" eaLnBrk="1" latinLnBrk="0" hangingPunct="1">
              <a:spcBef>
                <a:spcPct val="20000"/>
              </a:spcBef>
              <a:buClr>
                <a:schemeClr val="accent4"/>
              </a:buClr>
              <a:buFont typeface="Wingdings" pitchFamily="2" charset="2"/>
              <a:buNone/>
              <a:defRPr sz="1050" kern="1200" baseline="0">
                <a:solidFill>
                  <a:schemeClr val="tx1">
                    <a:tint val="75000"/>
                  </a:schemeClr>
                </a:solidFill>
                <a:latin typeface="Arial"/>
                <a:ea typeface="+mn-ea"/>
                <a:cs typeface="Arial"/>
              </a:defRPr>
            </a:lvl4pPr>
            <a:lvl5pPr marL="1371532" indent="0" algn="ctr" defTabSz="685766" rtl="0" eaLnBrk="1" latinLnBrk="0" hangingPunct="1">
              <a:spcBef>
                <a:spcPct val="20000"/>
              </a:spcBef>
              <a:buClr>
                <a:schemeClr val="accent6"/>
              </a:buClr>
              <a:buFont typeface="Wingdings" pitchFamily="2" charset="2"/>
              <a:buNone/>
              <a:defRPr sz="975" kern="1200" spc="0" baseline="0">
                <a:solidFill>
                  <a:schemeClr val="tx1">
                    <a:tint val="75000"/>
                  </a:schemeClr>
                </a:solidFill>
                <a:latin typeface="Arial"/>
                <a:ea typeface="+mn-ea"/>
                <a:cs typeface="Arial"/>
              </a:defRPr>
            </a:lvl5pPr>
            <a:lvl6pPr marL="1714415" indent="0" algn="ctr" defTabSz="685766" rtl="0" eaLnBrk="1" latinLnBrk="0" hangingPunct="1">
              <a:spcBef>
                <a:spcPct val="20000"/>
              </a:spcBef>
              <a:buClr>
                <a:schemeClr val="accent1"/>
              </a:buClr>
              <a:buFont typeface="Wingdings" pitchFamily="2" charset="2"/>
              <a:buNone/>
              <a:defRPr sz="900" kern="1200">
                <a:solidFill>
                  <a:schemeClr val="tx1">
                    <a:tint val="75000"/>
                  </a:schemeClr>
                </a:solidFill>
                <a:latin typeface="+mn-lt"/>
                <a:ea typeface="+mn-ea"/>
                <a:cs typeface="+mn-cs"/>
              </a:defRPr>
            </a:lvl6pPr>
            <a:lvl7pPr marL="2057297" indent="0" algn="ctr" defTabSz="685766" rtl="0" eaLnBrk="1" latinLnBrk="0" hangingPunct="1">
              <a:spcBef>
                <a:spcPct val="20000"/>
              </a:spcBef>
              <a:buClr>
                <a:schemeClr val="accent2"/>
              </a:buClr>
              <a:buFont typeface="Wingdings" pitchFamily="2" charset="2"/>
              <a:buNone/>
              <a:defRPr sz="900" kern="1200">
                <a:solidFill>
                  <a:schemeClr val="tx1">
                    <a:tint val="75000"/>
                  </a:schemeClr>
                </a:solidFill>
                <a:latin typeface="+mn-lt"/>
                <a:ea typeface="+mn-ea"/>
                <a:cs typeface="+mn-cs"/>
              </a:defRPr>
            </a:lvl7pPr>
            <a:lvl8pPr marL="2400180" indent="0" algn="ctr" defTabSz="685766" rtl="0" eaLnBrk="1" latinLnBrk="0" hangingPunct="1">
              <a:spcBef>
                <a:spcPct val="20000"/>
              </a:spcBef>
              <a:buClr>
                <a:schemeClr val="accent3"/>
              </a:buClr>
              <a:buFont typeface="Wingdings" pitchFamily="2" charset="2"/>
              <a:buNone/>
              <a:defRPr sz="900" kern="1200">
                <a:solidFill>
                  <a:schemeClr val="tx1">
                    <a:tint val="75000"/>
                  </a:schemeClr>
                </a:solidFill>
                <a:latin typeface="+mn-lt"/>
                <a:ea typeface="+mn-ea"/>
                <a:cs typeface="+mn-cs"/>
              </a:defRPr>
            </a:lvl8pPr>
            <a:lvl9pPr marL="2743064" indent="0" algn="ctr" defTabSz="685766" rtl="0" eaLnBrk="1" latinLnBrk="0" hangingPunct="1">
              <a:spcBef>
                <a:spcPct val="20000"/>
              </a:spcBef>
              <a:buClr>
                <a:schemeClr val="accent5"/>
              </a:buClr>
              <a:buFont typeface="Wingdings" pitchFamily="2" charset="2"/>
              <a:buNone/>
              <a:defRPr sz="900" kern="1200">
                <a:solidFill>
                  <a:schemeClr val="tx1">
                    <a:tint val="75000"/>
                  </a:schemeClr>
                </a:solidFill>
                <a:latin typeface="+mn-lt"/>
                <a:ea typeface="+mn-ea"/>
                <a:cs typeface="+mn-cs"/>
              </a:defRPr>
            </a:lvl9pPr>
          </a:lstStyle>
          <a:p>
            <a:r>
              <a:rPr lang="en-US" dirty="0">
                <a:solidFill>
                  <a:schemeClr val="bg1"/>
                </a:solidFill>
              </a:rPr>
              <a:t>Modified January 2022</a:t>
            </a:r>
          </a:p>
        </p:txBody>
      </p:sp>
      <p:sp>
        <p:nvSpPr>
          <p:cNvPr id="4" name="Slide Number Placeholder 3">
            <a:extLst>
              <a:ext uri="{FF2B5EF4-FFF2-40B4-BE49-F238E27FC236}">
                <a16:creationId xmlns:a16="http://schemas.microsoft.com/office/drawing/2014/main" id="{39D6589E-F2E3-9A4C-9CB7-8EF53D6144CC}"/>
              </a:ext>
            </a:extLst>
          </p:cNvPr>
          <p:cNvSpPr>
            <a:spLocks noGrp="1"/>
          </p:cNvSpPr>
          <p:nvPr>
            <p:ph type="sldNum" sz="quarter" idx="4"/>
          </p:nvPr>
        </p:nvSpPr>
        <p:spPr/>
        <p:txBody>
          <a:bodyPr/>
          <a:lstStyle/>
          <a:p>
            <a:fld id="{773137DE-5778-4973-8EC8-21DEEF19827C}" type="slidenum">
              <a:rPr lang="en-US" sz="800" dirty="0" smtClean="0">
                <a:solidFill>
                  <a:schemeClr val="tx1"/>
                </a:solidFill>
              </a:rPr>
              <a:pPr/>
              <a:t>7</a:t>
            </a:fld>
            <a:endParaRPr lang="en-US" sz="800" dirty="0">
              <a:solidFill>
                <a:schemeClr val="tx1"/>
              </a:solidFill>
            </a:endParaRPr>
          </a:p>
        </p:txBody>
      </p:sp>
    </p:spTree>
    <p:extLst>
      <p:ext uri="{BB962C8B-B14F-4D97-AF65-F5344CB8AC3E}">
        <p14:creationId xmlns:p14="http://schemas.microsoft.com/office/powerpoint/2010/main" val="3397783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80038-C600-1E4B-963C-17E3E3253526}"/>
              </a:ext>
            </a:extLst>
          </p:cNvPr>
          <p:cNvSpPr>
            <a:spLocks noGrp="1"/>
          </p:cNvSpPr>
          <p:nvPr>
            <p:ph type="title" idx="4294967295"/>
          </p:nvPr>
        </p:nvSpPr>
        <p:spPr>
          <a:xfrm>
            <a:off x="0" y="550863"/>
            <a:ext cx="7721600" cy="1054100"/>
          </a:xfrm>
        </p:spPr>
        <p:txBody>
          <a:bodyPr/>
          <a:lstStyle/>
          <a:p>
            <a:r>
              <a:rPr lang="en-US" dirty="0"/>
              <a:t>Place holder for slide with opening Quote</a:t>
            </a:r>
          </a:p>
        </p:txBody>
      </p:sp>
      <p:pic>
        <p:nvPicPr>
          <p:cNvPr id="5" name="Picture 4" descr="Developing capacity to support children and families.">
            <a:extLst>
              <a:ext uri="{FF2B5EF4-FFF2-40B4-BE49-F238E27FC236}">
                <a16:creationId xmlns:a16="http://schemas.microsoft.com/office/drawing/2014/main" id="{DCE2E480-601C-6D43-A02A-3EDD5EBAF6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414"/>
          <a:stretch/>
        </p:blipFill>
        <p:spPr>
          <a:xfrm>
            <a:off x="-1" y="765838"/>
            <a:ext cx="9144001" cy="5541299"/>
          </a:xfrm>
          <a:prstGeom prst="rect">
            <a:avLst/>
          </a:prstGeom>
        </p:spPr>
      </p:pic>
      <p:sp>
        <p:nvSpPr>
          <p:cNvPr id="2" name="Slide Number Placeholder 1">
            <a:extLst>
              <a:ext uri="{FF2B5EF4-FFF2-40B4-BE49-F238E27FC236}">
                <a16:creationId xmlns:a16="http://schemas.microsoft.com/office/drawing/2014/main" id="{622B21D7-CE69-E449-956C-BB065BCDD3F6}"/>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8</a:t>
            </a:fld>
            <a:endParaRPr lang="en-US" dirty="0"/>
          </a:p>
        </p:txBody>
      </p:sp>
    </p:spTree>
    <p:extLst>
      <p:ext uri="{BB962C8B-B14F-4D97-AF65-F5344CB8AC3E}">
        <p14:creationId xmlns:p14="http://schemas.microsoft.com/office/powerpoint/2010/main" val="46601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013159E6-CAA2-754F-B114-F4895FED8EDB}"/>
              </a:ext>
            </a:extLst>
          </p:cNvPr>
          <p:cNvSpPr txBox="1">
            <a:spLocks noGrp="1"/>
          </p:cNvSpPr>
          <p:nvPr>
            <p:ph type="title" idx="4294967295"/>
          </p:nvPr>
        </p:nvSpPr>
        <p:spPr>
          <a:xfrm>
            <a:off x="1299917" y="3429000"/>
            <a:ext cx="6731456"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113" normalizeH="0" baseline="0" noProof="0" dirty="0">
                <a:ln>
                  <a:noFill/>
                </a:ln>
                <a:solidFill>
                  <a:srgbClr val="9A291A"/>
                </a:solidFill>
                <a:effectLst/>
                <a:uLnTx/>
                <a:uFillTx/>
                <a:latin typeface="Arial Rounded MT Bold"/>
                <a:ea typeface="+mj-ea"/>
                <a:cs typeface="Arial Rounded MT Bold"/>
              </a:rPr>
              <a:t>SECTION 1: </a:t>
            </a:r>
            <a:b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t>INTRODUCTION: SEPARATION, GRIEF AND LOSS</a:t>
            </a:r>
            <a:endParaRPr kumimoji="0" lang="en-US" sz="3150" b="0" i="0" u="none" strike="noStrike" kern="1200" cap="none" spc="113" normalizeH="0" baseline="0" noProof="0" dirty="0">
              <a:ln>
                <a:noFill/>
              </a:ln>
              <a:solidFill>
                <a:srgbClr val="183250"/>
              </a:solidFill>
              <a:effectLst/>
              <a:uLnTx/>
              <a:uFillTx/>
              <a:latin typeface="Arial Rounded MT Bold"/>
              <a:ea typeface="+mj-ea"/>
              <a:cs typeface="Arial Rounded MT Bold"/>
            </a:endParaRPr>
          </a:p>
        </p:txBody>
      </p:sp>
      <p:sp>
        <p:nvSpPr>
          <p:cNvPr id="4" name="Slide Number Placeholder 3"/>
          <p:cNvSpPr>
            <a:spLocks noGrp="1"/>
          </p:cNvSpPr>
          <p:nvPr>
            <p:ph type="sldNum" sz="quarter" idx="4"/>
          </p:nvPr>
        </p:nvSpPr>
        <p:spPr>
          <a:xfrm>
            <a:off x="8744552" y="6457057"/>
            <a:ext cx="321810" cy="245659"/>
          </a:xfrm>
        </p:spPr>
        <p:txBody>
          <a:bodyPr/>
          <a:lstStyle/>
          <a:p>
            <a:fld id="{773137DE-5778-4973-8EC8-21DEEF19827C}" type="slidenum">
              <a:rPr lang="en-US" smtClean="0"/>
              <a:pPr/>
              <a:t>9</a:t>
            </a:fld>
            <a:endParaRPr lang="en-US" dirty="0"/>
          </a:p>
        </p:txBody>
      </p:sp>
    </p:spTree>
    <p:extLst>
      <p:ext uri="{BB962C8B-B14F-4D97-AF65-F5344CB8AC3E}">
        <p14:creationId xmlns:p14="http://schemas.microsoft.com/office/powerpoint/2010/main" val="10477875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Rounded MT Bold"/>
        <a:ea typeface=""/>
        <a:cs typeface=""/>
      </a:majorFont>
      <a:minorFont>
        <a:latin typeface="Arial"/>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E09CEBA4ECDE4B863EB9F6BA654A15" ma:contentTypeVersion="12" ma:contentTypeDescription="Create a new document." ma:contentTypeScope="" ma:versionID="218424d9d51fd1fa9396da768bbb64bd">
  <xsd:schema xmlns:xsd="http://www.w3.org/2001/XMLSchema" xmlns:xs="http://www.w3.org/2001/XMLSchema" xmlns:p="http://schemas.microsoft.com/office/2006/metadata/properties" xmlns:ns2="6383c38a-6605-452c-98e3-ef7ac0272575" xmlns:ns3="7995afc9-12b0-45a6-aa05-2b61ee361d72" targetNamespace="http://schemas.microsoft.com/office/2006/metadata/properties" ma:root="true" ma:fieldsID="3ec225fa866e94cb0fa2164dd03cb499" ns2:_="" ns3:_="">
    <xsd:import namespace="6383c38a-6605-452c-98e3-ef7ac0272575"/>
    <xsd:import namespace="7995afc9-12b0-45a6-aa05-2b61ee361d7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AutoKeyPoints" minOccurs="0"/>
                <xsd:element ref="ns2:MediaServiceKeyPoint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83c38a-6605-452c-98e3-ef7ac02725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95afc9-12b0-45a6-aa05-2b61ee361d7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300AA3-9C15-4977-9FA8-23422D42CB4A}">
  <ds:schemaRefs>
    <ds:schemaRef ds:uri="http://schemas.microsoft.com/sharepoint/v3/contenttype/forms"/>
  </ds:schemaRefs>
</ds:datastoreItem>
</file>

<file path=customXml/itemProps2.xml><?xml version="1.0" encoding="utf-8"?>
<ds:datastoreItem xmlns:ds="http://schemas.openxmlformats.org/officeDocument/2006/customXml" ds:itemID="{94124255-8323-40CF-B34A-20252EC1E4A4}">
  <ds:schemaRefs>
    <ds:schemaRef ds:uri="http://schemas.microsoft.com/office/2006/metadata/properties"/>
    <ds:schemaRef ds:uri="http://purl.org/dc/terms/"/>
    <ds:schemaRef ds:uri="37d04a14-e956-49fe-9db6-b39b1d847ce9"/>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5e51fc44-e64a-46e0-9b4d-033d196ad6e9"/>
    <ds:schemaRef ds:uri="http://www.w3.org/XML/1998/namespace"/>
  </ds:schemaRefs>
</ds:datastoreItem>
</file>

<file path=customXml/itemProps3.xml><?xml version="1.0" encoding="utf-8"?>
<ds:datastoreItem xmlns:ds="http://schemas.openxmlformats.org/officeDocument/2006/customXml" ds:itemID="{8CA4FAD5-C441-459E-A642-2BC7675A19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83c38a-6605-452c-98e3-ef7ac0272575"/>
    <ds:schemaRef ds:uri="7995afc9-12b0-45a6-aa05-2b61ee361d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11371</TotalTime>
  <Words>11224</Words>
  <Application>Microsoft Office PowerPoint</Application>
  <PresentationFormat>On-screen Show (4:3)</PresentationFormat>
  <Paragraphs>879</Paragraphs>
  <Slides>56</Slides>
  <Notes>56</Notes>
  <HiddenSlides>8</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3_Grid</vt:lpstr>
      <vt:lpstr>SEPARATION, GRIEF, AND LOSS</vt:lpstr>
      <vt:lpstr>To prepare for the CLASS</vt:lpstr>
      <vt:lpstr>MATERIALS AND HANDOUTS</vt:lpstr>
      <vt:lpstr>Theme and competencies</vt:lpstr>
      <vt:lpstr>Suggested agenda</vt:lpstr>
      <vt:lpstr>Welcome to the national training and Development Curriculum for foster and adoptive parents</vt:lpstr>
      <vt:lpstr>Separation, Grief and Loss</vt:lpstr>
      <vt:lpstr>Place holder for slide with opening Quote</vt:lpstr>
      <vt:lpstr>SECTION 1:  INTRODUCTION: SEPARATION, GRIEF AND LOSS</vt:lpstr>
      <vt:lpstr>Characteristics of successful foster and adoptive parents</vt:lpstr>
      <vt:lpstr>Characteristics for Separation, Grief and Loss </vt:lpstr>
      <vt:lpstr>Characteristics for Separation,                  Grief and Loss </vt:lpstr>
      <vt:lpstr>THEME: SEPERATION GRIEF AND LOSS</vt:lpstr>
      <vt:lpstr>SECTION 2:  UNRESOLVED LOSS</vt:lpstr>
      <vt:lpstr>What Is Ambiguous Loss?</vt:lpstr>
      <vt:lpstr>Ambiguous Loss and Unresolved Grief</vt:lpstr>
      <vt:lpstr>How do Children Grieve?</vt:lpstr>
      <vt:lpstr>common symptoms of ambiguous  loss and unresolved grief </vt:lpstr>
      <vt:lpstr>Trauma and Attachment Issues</vt:lpstr>
      <vt:lpstr>Survival Mode</vt:lpstr>
      <vt:lpstr>Survival Mode, Continued</vt:lpstr>
      <vt:lpstr>Imagining Profound  Loss</vt:lpstr>
      <vt:lpstr>Imagining Profound Loss, 2 of 5</vt:lpstr>
      <vt:lpstr>Imagining Profound Loss, 3 of 5</vt:lpstr>
      <vt:lpstr>Imagining Profound Loss, 4 of 5</vt:lpstr>
      <vt:lpstr>Imagining Profound Loss, 5 of 5</vt:lpstr>
      <vt:lpstr>Children’s Losses </vt:lpstr>
      <vt:lpstr>SECTION 3:  GRIEF, LOSS, AND BEHAVIOR</vt:lpstr>
      <vt:lpstr>FOSTER:  Grief and Loss in Children </vt:lpstr>
      <vt:lpstr>Grief and Loss in Children’s Behavior</vt:lpstr>
      <vt:lpstr>Talking About Grief</vt:lpstr>
      <vt:lpstr>Key Factors in the Experience of Loss</vt:lpstr>
      <vt:lpstr>Stages of Grief</vt:lpstr>
      <vt:lpstr>Separation, Grief and Loss in Children and Adolescents</vt:lpstr>
      <vt:lpstr>BREAK  10 minutes</vt:lpstr>
      <vt:lpstr>SECTION 4:  ADDRESSING GRIEF AND LOSS</vt:lpstr>
      <vt:lpstr>Addressing Grief and Loss With Empathy</vt:lpstr>
      <vt:lpstr>Tips for Helping Children Deal with Loss 1 of 5</vt:lpstr>
      <vt:lpstr>Tips for Helping Children Deal with Loss 2 of 5</vt:lpstr>
      <vt:lpstr>Tips for Helping Children Deal with Loss 3 of 5</vt:lpstr>
      <vt:lpstr>Tips for Helping Children Deal with Loss 4 of 5</vt:lpstr>
      <vt:lpstr>Tips for Helping Children Deal with Loss 5 of 5</vt:lpstr>
      <vt:lpstr>Life Books and Memory boxes:  Tools for Addressing Grief and Loss</vt:lpstr>
      <vt:lpstr>Using Tools to Help  Children Address LOSS AND Grief</vt:lpstr>
      <vt:lpstr>Tips for Helping  Children Address Loss and Grief</vt:lpstr>
      <vt:lpstr>SECTION 5:  SKILL BUILDING</vt:lpstr>
      <vt:lpstr>CASE STUDY: Darren</vt:lpstr>
      <vt:lpstr>Reflection/ Relevance</vt:lpstr>
      <vt:lpstr>SECTION 6:  Wrap-Up</vt:lpstr>
      <vt:lpstr>LIFELONG Learning</vt:lpstr>
      <vt:lpstr>Place holder for slide with Closing Quote</vt:lpstr>
      <vt:lpstr>For more information, visit:</vt:lpstr>
      <vt:lpstr>This curriculum was funded by the Children’s Bureau, Administration on Children, Youth, and Families, Administration for Children and Families, US Department of Health and Human Services, under grant #90CO1132. The contents of this curriculum are solely the responsibility of the authors and do not necessarily represent the official views of the Children’s Bureau. </vt:lpstr>
      <vt:lpstr>Addendum: inclusion materials for Kinship Caregivers</vt:lpstr>
      <vt:lpstr>Addendum for kinship caregivers</vt:lpstr>
      <vt:lpstr>CASE STUDY: Darren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Separation, Grief and Loss. Facilitator Classroom Guide.</dc:title>
  <dc:creator>NTDC</dc:creator>
  <cp:lastModifiedBy>Chris Cotterman</cp:lastModifiedBy>
  <cp:revision>194</cp:revision>
  <cp:lastPrinted>2021-10-29T19:48:46Z</cp:lastPrinted>
  <dcterms:created xsi:type="dcterms:W3CDTF">2019-10-31T16:41:01Z</dcterms:created>
  <dcterms:modified xsi:type="dcterms:W3CDTF">2022-03-21T20:23:03Z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0x010100BBE09CEBA4ECDE4B863EB9F6BA654A15</vt:lpwstr>
  </property>
</Properties>
</file>