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handoutMasterIdLst>
    <p:handoutMasterId r:id="rId49"/>
  </p:handoutMasterIdLst>
  <p:sldIdLst>
    <p:sldId id="378" r:id="rId5"/>
    <p:sldId id="474" r:id="rId6"/>
    <p:sldId id="401" r:id="rId7"/>
    <p:sldId id="391" r:id="rId8"/>
    <p:sldId id="392" r:id="rId9"/>
    <p:sldId id="481" r:id="rId10"/>
    <p:sldId id="400" r:id="rId11"/>
    <p:sldId id="580" r:id="rId12"/>
    <p:sldId id="579" r:id="rId13"/>
    <p:sldId id="380" r:id="rId14"/>
    <p:sldId id="276" r:id="rId15"/>
    <p:sldId id="256" r:id="rId16"/>
    <p:sldId id="547" r:id="rId17"/>
    <p:sldId id="557" r:id="rId18"/>
    <p:sldId id="479" r:id="rId19"/>
    <p:sldId id="484" r:id="rId20"/>
    <p:sldId id="485" r:id="rId21"/>
    <p:sldId id="486" r:id="rId22"/>
    <p:sldId id="489" r:id="rId23"/>
    <p:sldId id="488" r:id="rId24"/>
    <p:sldId id="511" r:id="rId25"/>
    <p:sldId id="491" r:id="rId26"/>
    <p:sldId id="502" r:id="rId27"/>
    <p:sldId id="503" r:id="rId28"/>
    <p:sldId id="504" r:id="rId29"/>
    <p:sldId id="512" r:id="rId30"/>
    <p:sldId id="292" r:id="rId31"/>
    <p:sldId id="561" r:id="rId32"/>
    <p:sldId id="505" r:id="rId33"/>
    <p:sldId id="560" r:id="rId34"/>
    <p:sldId id="559" r:id="rId35"/>
    <p:sldId id="578" r:id="rId36"/>
    <p:sldId id="513" r:id="rId37"/>
    <p:sldId id="483" r:id="rId38"/>
    <p:sldId id="507" r:id="rId39"/>
    <p:sldId id="558" r:id="rId40"/>
    <p:sldId id="509" r:id="rId41"/>
    <p:sldId id="450" r:id="rId42"/>
    <p:sldId id="480" r:id="rId43"/>
    <p:sldId id="556" r:id="rId44"/>
    <p:sldId id="280" r:id="rId45"/>
    <p:sldId id="382" r:id="rId46"/>
    <p:sldId id="282"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5">
          <p15:clr>
            <a:srgbClr val="A4A3A4"/>
          </p15:clr>
        </p15:guide>
        <p15:guide id="3" pos="288" userDrawn="1">
          <p15:clr>
            <a:srgbClr val="A4A3A4"/>
          </p15:clr>
        </p15:guide>
        <p15:guide id="4" orient="horz" pos="2160" userDrawn="1">
          <p15:clr>
            <a:srgbClr val="A4A3A4"/>
          </p15:clr>
        </p15:guide>
        <p15:guide id="5" orient="horz" pos="1080" userDrawn="1">
          <p15:clr>
            <a:srgbClr val="A4A3A4"/>
          </p15:clr>
        </p15:guide>
        <p15:guide id="6" pos="2880" userDrawn="1">
          <p15:clr>
            <a:srgbClr val="A4A3A4"/>
          </p15:clr>
        </p15:guide>
        <p15:guide id="7" pos="5472" userDrawn="1">
          <p15:clr>
            <a:srgbClr val="A4A3A4"/>
          </p15:clr>
        </p15:guide>
        <p15:guide id="8" orient="horz" pos="2592" userDrawn="1">
          <p15:clr>
            <a:srgbClr val="A4A3A4"/>
          </p15:clr>
        </p15:guide>
        <p15:guide id="9" orient="horz" pos="12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58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103" clrIdx="6"/>
  <p:cmAuthor id="1" name="Dianne Pena" initials="DP" lastIdx="6" clrIdx="0"/>
  <p:cmAuthor id="8" name="Edward Baldwin" initials="EB" lastIdx="40" clrIdx="7"/>
  <p:cmAuthor id="2" name="Michelle Nolin" initials="MN" lastIdx="147" clrIdx="1"/>
  <p:cmAuthor id="9" name="M Susan Schmidt" initials="MSS" lastIdx="8" clrIdx="8"/>
  <p:cmAuthor id="3" name="Leslie Wright" initials="LW" lastIdx="120" clrIdx="2"/>
  <p:cmAuthor id="4" name="Debbie Riley" initials="DR" lastIdx="80" clrIdx="3"/>
  <p:cmAuthor id="5" name="Microsoft Office User" initials="MOU" lastIdx="78" clrIdx="4"/>
  <p:cmAuthor id="6" name="Ed Baldwin" initials="EB" lastIdx="9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417"/>
    <a:srgbClr val="C00000"/>
    <a:srgbClr val="4F81BD"/>
    <a:srgbClr val="F19E00"/>
    <a:srgbClr val="D34E23"/>
    <a:srgbClr val="F4A900"/>
    <a:srgbClr val="D4D4D4"/>
    <a:srgbClr val="F2F2F2"/>
    <a:srgbClr val="FF6D6D"/>
    <a:srgbClr val="FFA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5" autoAdjust="0"/>
    <p:restoredTop sz="87395" autoAdjust="0"/>
  </p:normalViewPr>
  <p:slideViewPr>
    <p:cSldViewPr snapToGrid="0" snapToObjects="1">
      <p:cViewPr varScale="1">
        <p:scale>
          <a:sx n="51" d="100"/>
          <a:sy n="51" d="100"/>
        </p:scale>
        <p:origin x="1483" y="38"/>
      </p:cViewPr>
      <p:guideLst>
        <p:guide orient="horz" pos="4032"/>
        <p:guide orient="horz" pos="285"/>
        <p:guide pos="288"/>
        <p:guide orient="horz" pos="2160"/>
        <p:guide orient="horz" pos="1080"/>
        <p:guide pos="2880"/>
        <p:guide pos="5472"/>
        <p:guide orient="horz" pos="2592"/>
        <p:guide orient="horz" pos="1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336"/>
    </p:cViewPr>
  </p:sorterViewPr>
  <p:notesViewPr>
    <p:cSldViewPr snapToGrid="0" snapToObjects="1">
      <p:cViewPr varScale="1">
        <p:scale>
          <a:sx n="64" d="100"/>
          <a:sy n="64" d="100"/>
        </p:scale>
        <p:origin x="3158" y="72"/>
      </p:cViewPr>
      <p:guideLst>
        <p:guide orient="horz" pos="2928"/>
        <p:guide pos="2208"/>
        <p:guide orient="horz" pos="58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71" Type="http://schemas.microsoft.com/office/2015/10/relationships/revisionInfo" Target="NUL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61167D-9768-E245-828B-3A7AB24A1AD7}" type="datetimeFigureOut">
              <a:rPr lang="en-US" smtClean="0"/>
              <a:t>11/2/2023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544439" y="8834565"/>
            <a:ext cx="464339" cy="46183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marL="0" marR="0" lvl="0" indent="0" algn="ctr" defTabSz="93177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12875" y="812800"/>
            <a:ext cx="4184650" cy="313848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66435"/>
            <a:ext cx="473851" cy="3660458"/>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marL="0" marR="0" lvl="0" indent="0" algn="ctr" defTabSz="93177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227"/>
            <a:ext cx="473852" cy="469662"/>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marL="0" marR="0" lvl="0" indent="0" algn="ctr" defTabSz="93177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0682" y="8935204"/>
            <a:ext cx="257357" cy="255958"/>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47829" y="6474723"/>
            <a:ext cx="5169507" cy="473850"/>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3.png"/><Relationship Id="rId4" Type="http://schemas.openxmlformats.org/officeDocument/2006/relationships/image" Target="../media/image12.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0" y="0"/>
            <a:ext cx="7008778" cy="929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390" y="8805495"/>
            <a:ext cx="5934387" cy="493056"/>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074387" y="2457396"/>
            <a:ext cx="5934387" cy="593073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defTabSz="931774">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3" y="807648"/>
            <a:ext cx="3841922" cy="690014"/>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074382" y="1872070"/>
            <a:ext cx="5934394" cy="585327"/>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074381" y="1899017"/>
            <a:ext cx="5934394" cy="56268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defTabSz="931774">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28804" y="2401018"/>
            <a:ext cx="5080705" cy="1859280"/>
          </a:xfrm>
          <a:prstGeom prst="rect">
            <a:avLst/>
          </a:prstGeom>
        </p:spPr>
        <p:txBody>
          <a:bodyPr lIns="93177" tIns="46589" rIns="93177" bIns="46589"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dirty="0">
                <a:solidFill>
                  <a:schemeClr val="bg1"/>
                </a:solidFill>
                <a:latin typeface="Arial Rounded MT Bold" panose="020F0704030504030204" pitchFamily="34" charset="77"/>
              </a:rPr>
              <a:t>TRAUMA-RELATED BEHAVIORS</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364945" y="4238927"/>
            <a:ext cx="4235913" cy="608434"/>
          </a:xfrm>
          <a:prstGeom prst="rect">
            <a:avLst/>
          </a:prstGeom>
        </p:spPr>
        <p:txBody>
          <a:bodyPr lIns="93177" tIns="46589" rIns="93177" bIns="465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EA2A1F"/>
                </a:solidFill>
                <a:latin typeface="Arial" panose="020B0604020202020204" pitchFamily="34" charset="0"/>
                <a:cs typeface="Arial" panose="020B0604020202020204" pitchFamily="34" charset="0"/>
              </a:rPr>
              <a:t>FACILITATOR CLASSROOM GUIDE</a:t>
            </a:r>
            <a:br>
              <a:rPr lang="en-US" sz="1600" dirty="0">
                <a:solidFill>
                  <a:srgbClr val="EA2A1F"/>
                </a:solidFill>
                <a:latin typeface="Arial" panose="020B0604020202020204" pitchFamily="34" charset="0"/>
                <a:cs typeface="Arial" panose="020B0604020202020204" pitchFamily="34" charset="0"/>
              </a:rPr>
            </a:br>
            <a:r>
              <a:rPr lang="en-US" sz="1600" dirty="0">
                <a:solidFill>
                  <a:srgbClr val="EA2A1F"/>
                </a:solidFill>
                <a:latin typeface="Arial" panose="020B0604020202020204" pitchFamily="34" charset="0"/>
                <a:cs typeface="Arial" panose="020B0604020202020204" pitchFamily="34" charset="0"/>
              </a:rPr>
              <a:t>January 2022</a:t>
            </a:r>
          </a:p>
        </p:txBody>
      </p:sp>
      <p:sp>
        <p:nvSpPr>
          <p:cNvPr id="2" name="Notes Placeholder 1">
            <a:extLst>
              <a:ext uri="{FF2B5EF4-FFF2-40B4-BE49-F238E27FC236}">
                <a16:creationId xmlns:a16="http://schemas.microsoft.com/office/drawing/2014/main" id="{B52C7CC8-C102-4E7E-948D-2C403023D36D}"/>
              </a:ext>
            </a:extLst>
          </p:cNvPr>
          <p:cNvSpPr>
            <a:spLocks noGrp="1"/>
          </p:cNvSpPr>
          <p:nvPr>
            <p:ph type="body" idx="1"/>
          </p:nvPr>
        </p:nvSpPr>
        <p:spPr>
          <a:xfrm>
            <a:off x="701040" y="5036103"/>
            <a:ext cx="5608320" cy="3098247"/>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 </a:t>
            </a:r>
          </a:p>
          <a:p>
            <a:r>
              <a:rPr lang="en-US" b="0" kern="1200" dirty="0">
                <a:solidFill>
                  <a:srgbClr val="000000"/>
                </a:solidFill>
                <a:effectLst/>
                <a:latin typeface="+mn-lt"/>
                <a:ea typeface="+mn-ea"/>
                <a:cs typeface="+mn-cs"/>
              </a:rPr>
              <a:t>Today, we will be talking about the following:</a:t>
            </a:r>
          </a:p>
          <a:p>
            <a:pPr marL="174708" indent="-174708">
              <a:buFont typeface="Arial" panose="020B0604020202020204" pitchFamily="34" charset="0"/>
              <a:buChar char="•"/>
            </a:pPr>
            <a:r>
              <a:rPr lang="en-US" dirty="0">
                <a:solidFill>
                  <a:srgbClr val="000000"/>
                </a:solidFill>
                <a:latin typeface="+mn-lt"/>
              </a:rPr>
              <a:t>When children experience separation, loss, and trauma, their brains often develop differently from children who feel safe and consistently cared for. </a:t>
            </a:r>
            <a:endParaRPr lang="en-US" kern="1200" dirty="0">
              <a:solidFill>
                <a:srgbClr val="000000"/>
              </a:solidFill>
              <a:effectLst/>
              <a:latin typeface="+mn-lt"/>
              <a:ea typeface="+mn-ea"/>
              <a:cs typeface="Arial" panose="020B0604020202020204" pitchFamily="34" charset="0"/>
            </a:endParaRP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While the effects of trauma are different for each person,  we know that the effects can be far-reaching and can influence every part of the brain, which in turn can impact how the body functions. </a:t>
            </a:r>
            <a:r>
              <a:rPr lang="en-US" dirty="0">
                <a:solidFill>
                  <a:srgbClr val="000000"/>
                </a:solidFill>
                <a:latin typeface="+mn-lt"/>
              </a:rPr>
              <a:t>Trauma </a:t>
            </a:r>
            <a:r>
              <a:rPr lang="en-US" kern="1200" dirty="0">
                <a:solidFill>
                  <a:srgbClr val="000000"/>
                </a:solidFill>
                <a:effectLst/>
                <a:latin typeface="+mn-lt"/>
                <a:ea typeface="+mn-ea"/>
                <a:cs typeface="Arial" panose="020B0604020202020204" pitchFamily="34" charset="0"/>
              </a:rPr>
              <a:t>can impact our physical health as well as complex brain functions like our ability to learn or how we form relationships.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Children’s responses when fearful or anxious are often rooted in survival instincts and that protected </a:t>
            </a:r>
            <a:r>
              <a:rPr lang="en-US" dirty="0">
                <a:solidFill>
                  <a:srgbClr val="000000"/>
                </a:solidFill>
                <a:latin typeface="+mn-lt"/>
              </a:rPr>
              <a:t>them when they felt unsafe</a:t>
            </a:r>
            <a:r>
              <a:rPr lang="en-US" kern="1200" dirty="0">
                <a:solidFill>
                  <a:srgbClr val="000000"/>
                </a:solidFill>
                <a:effectLst/>
                <a:latin typeface="+mn-lt"/>
                <a:ea typeface="+mn-ea"/>
                <a:cs typeface="Arial" panose="020B0604020202020204" pitchFamily="34" charset="0"/>
              </a:rPr>
              <a:t>. Children will need adult support to help them learn new ways of interacting now that they are safe. </a:t>
            </a:r>
            <a:endParaRPr lang="en-US" dirty="0">
              <a:solidFill>
                <a:srgbClr val="000000"/>
              </a:solidFill>
              <a:latin typeface="+mn-lt"/>
            </a:endParaRPr>
          </a:p>
          <a:p>
            <a:pPr marL="174708" indent="-174708" defTabSz="931774">
              <a:buFont typeface="Arial" panose="020B0604020202020204" pitchFamily="34" charset="0"/>
              <a:buChar char="•"/>
              <a:defRPr/>
            </a:pPr>
            <a:r>
              <a:rPr lang="en-US" dirty="0">
                <a:solidFill>
                  <a:srgbClr val="000000"/>
                </a:solidFill>
                <a:latin typeface="+mn-lt"/>
              </a:rPr>
              <a:t>Parents who are fostering or adopting can help children manage these behaviors and heal from their separation, loss, and trauma by co-regulating</a:t>
            </a:r>
            <a:r>
              <a:rPr lang="en-US" dirty="0">
                <a:latin typeface="+mn-lt"/>
              </a:rPr>
              <a:t> - </a:t>
            </a:r>
            <a:r>
              <a:rPr lang="en-US" dirty="0">
                <a:solidFill>
                  <a:srgbClr val="000000"/>
                </a:solidFill>
                <a:latin typeface="+mn-lt"/>
              </a:rPr>
              <a:t>staying calm to help the child learn how to become and stay calm. </a:t>
            </a:r>
          </a:p>
          <a:p>
            <a:pPr marL="174708" indent="-174708">
              <a:buFont typeface="Arial" panose="020B0604020202020204" pitchFamily="34" charset="0"/>
              <a:buChar char="•"/>
            </a:pPr>
            <a:endParaRPr lang="en-US" dirty="0">
              <a:solidFill>
                <a:srgbClr val="000000"/>
              </a:solidFill>
              <a:latin typeface="+mn-lt"/>
            </a:endParaRPr>
          </a:p>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9441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822508"/>
          </a:xfrm>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kern="1200" dirty="0">
                <a:solidFill>
                  <a:srgbClr val="000000"/>
                </a:solidFill>
                <a:effectLst/>
                <a:latin typeface="Calibri" panose="020F0502020204030204" pitchFamily="34" charset="0"/>
                <a:ea typeface="+mn-ea"/>
                <a:cs typeface="+mn-cs"/>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content they are sharing throughout the training. Remind participants that their </a:t>
            </a:r>
            <a:r>
              <a:rPr lang="en-US" b="1" kern="1200" dirty="0">
                <a:solidFill>
                  <a:srgbClr val="000000"/>
                </a:solidFill>
                <a:effectLst/>
                <a:latin typeface="Calibri" panose="020F0502020204030204" pitchFamily="34" charset="0"/>
                <a:ea typeface="+mn-ea"/>
                <a:cs typeface="+mn-cs"/>
              </a:rPr>
              <a:t>Participant Resource</a:t>
            </a:r>
            <a:r>
              <a:rPr lang="en-US" kern="1200" dirty="0">
                <a:solidFill>
                  <a:srgbClr val="000000"/>
                </a:solidFill>
                <a:effectLst/>
                <a:latin typeface="Calibri" panose="020F0502020204030204" pitchFamily="34" charset="0"/>
                <a:ea typeface="+mn-ea"/>
                <a:cs typeface="+mn-cs"/>
              </a:rPr>
              <a:t>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mn-cs"/>
              </a:rPr>
              <a:t>contains the definitions for these characteristics. </a:t>
            </a:r>
          </a:p>
          <a:p>
            <a:endParaRPr lang="en-US"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SAY</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mn-cs"/>
            </a:endParaRPr>
          </a:p>
          <a:p>
            <a:pPr defTabSz="931774">
              <a:defRPr/>
            </a:pPr>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1353576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pPr defTabSz="931382">
              <a:defRPr/>
            </a:pPr>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mn-cs"/>
              </a:rPr>
              <a:t>The </a:t>
            </a:r>
            <a:r>
              <a:rPr lang="en-US" dirty="0">
                <a:solidFill>
                  <a:srgbClr val="000000"/>
                </a:solidFill>
                <a:latin typeface="Calibri" panose="020F0502020204030204" pitchFamily="34" charset="0"/>
              </a:rPr>
              <a:t>Trauma-related Behaviors</a:t>
            </a:r>
            <a:r>
              <a:rPr lang="en-US" kern="1200" dirty="0">
                <a:solidFill>
                  <a:srgbClr val="000000"/>
                </a:solidFill>
                <a:effectLst/>
                <a:latin typeface="Calibri" panose="020F0502020204030204" pitchFamily="34" charset="0"/>
                <a:ea typeface="+mn-ea"/>
                <a:cs typeface="+mn-cs"/>
              </a:rPr>
              <a:t> theme will cover the following characteristics:</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Attunement</a:t>
            </a:r>
          </a:p>
          <a:p>
            <a:pPr marL="174708" indent="-17470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Committed</a:t>
            </a:r>
          </a:p>
          <a:p>
            <a:pPr marL="174708" indent="-174708">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Resilient and Patient</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Tolerance for Rejection</a:t>
            </a:r>
          </a:p>
          <a:p>
            <a:pPr defTabSz="984455">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84455">
              <a:defRPr/>
            </a:pPr>
            <a:r>
              <a:rPr lang="en-US" dirty="0">
                <a:solidFill>
                  <a:srgbClr val="000000"/>
                </a:solidFill>
                <a:latin typeface="Calibri" panose="020F0502020204030204" pitchFamily="34" charset="0"/>
              </a:rPr>
              <a:t>Take a moment to think back to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984455">
              <a:defRPr/>
            </a:pPr>
            <a:endParaRPr lang="en-US" dirty="0">
              <a:solidFill>
                <a:srgbClr val="000000"/>
              </a:solidFill>
              <a:latin typeface="Calibri" panose="020F0502020204030204" pitchFamily="34" charset="0"/>
            </a:endParaRPr>
          </a:p>
          <a:p>
            <a:pPr defTabSz="984455">
              <a:defRPr/>
            </a:pPr>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34421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4188844"/>
          </a:xfrm>
        </p:spPr>
        <p:txBody>
          <a:bodyPr/>
          <a:lstStyle/>
          <a:p>
            <a:pPr defTabSz="984455">
              <a:defRPr/>
            </a:pPr>
            <a:r>
              <a:rPr lang="en-US" b="1" dirty="0">
                <a:solidFill>
                  <a:srgbClr val="000000"/>
                </a:solidFill>
                <a:latin typeface="Calibri" panose="020F0502020204030204" pitchFamily="34" charset="0"/>
              </a:rPr>
              <a:t>ASK</a:t>
            </a:r>
          </a:p>
          <a:p>
            <a:pPr defTabSz="984455">
              <a:defRPr/>
            </a:pPr>
            <a:r>
              <a:rPr lang="en-US" dirty="0">
                <a:solidFill>
                  <a:srgbClr val="000000"/>
                </a:solidFill>
                <a:latin typeface="+mn-lt"/>
              </a:rPr>
              <a:t>Now that we have reviewed the definitions, why do you think these specific characteristics are important to a child who had experienced trauma? </a:t>
            </a:r>
          </a:p>
          <a:p>
            <a:pPr defTabSz="984455">
              <a:defRPr/>
            </a:pPr>
            <a:endParaRPr lang="en-US" dirty="0">
              <a:solidFill>
                <a:srgbClr val="000000"/>
              </a:solidFill>
              <a:latin typeface="+mn-lt"/>
            </a:endParaRPr>
          </a:p>
          <a:p>
            <a:pPr defTabSz="984455">
              <a:defRPr/>
            </a:pPr>
            <a:r>
              <a:rPr lang="en-US" b="1" dirty="0">
                <a:solidFill>
                  <a:srgbClr val="000000"/>
                </a:solidFill>
                <a:latin typeface="+mn-lt"/>
              </a:rPr>
              <a:t>Reinforce the following:</a:t>
            </a:r>
          </a:p>
          <a:p>
            <a:pPr marL="361062" lvl="1" indent="-174708">
              <a:lnSpc>
                <a:spcPct val="107000"/>
              </a:lnSpc>
              <a:buFont typeface="Arial" panose="020B0604020202020204" pitchFamily="34" charset="0"/>
              <a:buChar char="•"/>
              <a:tabLst>
                <a:tab pos="465887" algn="l"/>
              </a:tabLst>
            </a:pPr>
            <a:r>
              <a:rPr lang="en-US" dirty="0">
                <a:effectLst/>
                <a:latin typeface="+mn-lt"/>
                <a:ea typeface="Calibri" panose="020F0502020204030204" pitchFamily="34" charset="0"/>
                <a:cs typeface="Times New Roman" panose="02020603050405020304" pitchFamily="18" charset="0"/>
              </a:rPr>
              <a:t>Attunement:</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Children who have experienced trauma, are often quick to become dysregulated and they need caring adults who can stay calm so that they can help the child calm.</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Being attuned to the child emotional needs (i.e., moods and feelings of security) and physical needs (i.e., hunger, levels of exhaustion) will help a parent respond positively to those needs and gradually build the child’s trust and sense of safety.</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Being attuned means paying attention to more than words, there are many subtle clues that can help adults learn when a child is starting to go into survival mode. </a:t>
            </a:r>
          </a:p>
          <a:p>
            <a:pPr marL="454240" indent="-174708" defTabSz="931774">
              <a:lnSpc>
                <a:spcPct val="107000"/>
              </a:lnSpc>
              <a:buFont typeface="Arial" panose="020B0604020202020204" pitchFamily="34" charset="0"/>
              <a:buChar char="•"/>
              <a:tabLst>
                <a:tab pos="931774" algn="l"/>
              </a:tabLst>
              <a:defRPr/>
            </a:pPr>
            <a:r>
              <a:rPr lang="en-US" dirty="0">
                <a:effectLst/>
                <a:latin typeface="+mn-lt"/>
                <a:ea typeface="Calibri" panose="020F0502020204030204" pitchFamily="34" charset="0"/>
                <a:cs typeface="Times New Roman" panose="02020603050405020304" pitchFamily="18" charset="0"/>
              </a:rPr>
              <a:t>Committed:</a:t>
            </a:r>
          </a:p>
          <a:p>
            <a:pPr marL="757066" lvl="1" indent="-291179">
              <a:lnSpc>
                <a:spcPct val="107000"/>
              </a:lnSpc>
              <a:buFont typeface="Wingdings" panose="05000000000000000000" pitchFamily="2" charset="2"/>
              <a:buChar char=""/>
              <a:tabLst>
                <a:tab pos="931774" algn="l"/>
              </a:tabLst>
            </a:pPr>
            <a:r>
              <a:rPr lang="en-US" i="0" dirty="0">
                <a:latin typeface="+mn-lt"/>
              </a:rPr>
              <a:t>It takes a great deal of </a:t>
            </a:r>
            <a:r>
              <a:rPr lang="en-US" b="0" i="0" dirty="0">
                <a:latin typeface="+mn-lt"/>
              </a:rPr>
              <a:t>commitment</a:t>
            </a:r>
            <a:r>
              <a:rPr lang="en-US" b="1" i="0" dirty="0">
                <a:latin typeface="+mn-lt"/>
              </a:rPr>
              <a:t> </a:t>
            </a:r>
            <a:r>
              <a:rPr lang="en-US" i="0" dirty="0">
                <a:latin typeface="+mn-lt"/>
              </a:rPr>
              <a:t>from the parent to understand what the behaviors mean, rather than just reacting to the behaviors.</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It can feel challenging to parent when children behaviors are </a:t>
            </a:r>
            <a:r>
              <a:rPr lang="en-US" dirty="0">
                <a:latin typeface="+mn-lt"/>
                <a:ea typeface="Calibri" panose="020F0502020204030204" pitchFamily="34" charset="0"/>
                <a:cs typeface="Times New Roman" panose="02020603050405020304" pitchFamily="18" charset="0"/>
              </a:rPr>
              <a:t>difficult</a:t>
            </a:r>
            <a:r>
              <a:rPr lang="en-US" dirty="0">
                <a:effectLst/>
                <a:latin typeface="+mn-lt"/>
                <a:ea typeface="Calibri" panose="020F0502020204030204" pitchFamily="34" charset="0"/>
                <a:cs typeface="Times New Roman" panose="02020603050405020304" pitchFamily="18" charset="0"/>
              </a:rPr>
              <a:t>. Like all children, they need a safe, nurturing home environment with parents who are able to stay committed to meeting their needs</a:t>
            </a:r>
            <a:r>
              <a:rPr lang="en-US" dirty="0">
                <a:latin typeface="+mn-lt"/>
                <a:ea typeface="Calibri" panose="020F0502020204030204" pitchFamily="34" charset="0"/>
                <a:cs typeface="Times New Roman" panose="02020603050405020304" pitchFamily="18" charset="0"/>
              </a:rPr>
              <a:t> and will</a:t>
            </a:r>
            <a:r>
              <a:rPr lang="en-US" dirty="0">
                <a:effectLst/>
                <a:latin typeface="+mn-lt"/>
                <a:ea typeface="Calibri" panose="020F0502020204030204" pitchFamily="34" charset="0"/>
                <a:cs typeface="Times New Roman" panose="02020603050405020304" pitchFamily="18" charset="0"/>
              </a:rPr>
              <a:t> hang in there while the child gradually develops trust. It will take time. </a:t>
            </a:r>
          </a:p>
          <a:p>
            <a:pPr marL="547417" lvl="2" indent="-174708">
              <a:lnSpc>
                <a:spcPct val="107000"/>
              </a:lnSpc>
              <a:buFont typeface="Arial" panose="020B0604020202020204" pitchFamily="34" charset="0"/>
              <a:buChar char="•"/>
              <a:tabLst>
                <a:tab pos="465887" algn="l"/>
              </a:tabLst>
            </a:pPr>
            <a:r>
              <a:rPr lang="en-US" dirty="0">
                <a:effectLst/>
                <a:latin typeface="+mn-lt"/>
                <a:ea typeface="Calibri" panose="020F0502020204030204" pitchFamily="34" charset="0"/>
                <a:cs typeface="Times New Roman" panose="02020603050405020304" pitchFamily="18" charset="0"/>
              </a:rPr>
              <a:t>Resilient and Patient:</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Caring, patient caregivers who have realistic expectations will be most successful with children who have experienced trauma.</a:t>
            </a:r>
          </a:p>
          <a:p>
            <a:pPr marL="757066" lvl="1" indent="-291179">
              <a:lnSpc>
                <a:spcPct val="107000"/>
              </a:lnSpc>
              <a:buFont typeface="Wingdings" panose="05000000000000000000" pitchFamily="2" charset="2"/>
              <a:buChar char=""/>
              <a:tabLst>
                <a:tab pos="931774" algn="l"/>
              </a:tabLst>
            </a:pPr>
            <a:r>
              <a:rPr lang="en-US" dirty="0">
                <a:effectLst/>
                <a:latin typeface="+mn-lt"/>
                <a:ea typeface="Calibri" panose="020F0502020204030204" pitchFamily="34" charset="0"/>
                <a:cs typeface="Times New Roman" panose="02020603050405020304" pitchFamily="18" charset="0"/>
              </a:rPr>
              <a:t>It will be important to notice and celebrate the small steps of progress- each one matters, and they will be fuel to help you and </a:t>
            </a:r>
            <a:r>
              <a:rPr lang="en-US" dirty="0">
                <a:latin typeface="+mn-lt"/>
                <a:ea typeface="Calibri" panose="020F0502020204030204" pitchFamily="34" charset="0"/>
                <a:cs typeface="Times New Roman" panose="02020603050405020304" pitchFamily="18" charset="0"/>
              </a:rPr>
              <a:t>the child </a:t>
            </a:r>
            <a:r>
              <a:rPr lang="en-US" dirty="0">
                <a:effectLst/>
                <a:latin typeface="+mn-lt"/>
                <a:ea typeface="Calibri" panose="020F0502020204030204" pitchFamily="34" charset="0"/>
                <a:cs typeface="Times New Roman" panose="02020603050405020304" pitchFamily="18" charset="0"/>
              </a:rPr>
              <a:t>keep going.</a:t>
            </a:r>
          </a:p>
          <a:p>
            <a:pPr marL="547417" lvl="2" indent="-174708" defTabSz="984455">
              <a:buFont typeface="Arial" panose="020B0604020202020204" pitchFamily="34" charset="0"/>
              <a:buChar char="•"/>
              <a:defRPr/>
            </a:pPr>
            <a:r>
              <a:rPr lang="en-US" dirty="0">
                <a:effectLst/>
                <a:latin typeface="+mn-lt"/>
                <a:ea typeface="Calibri" panose="020F0502020204030204" pitchFamily="34" charset="0"/>
                <a:cs typeface="Times New Roman" panose="02020603050405020304" pitchFamily="18" charset="0"/>
              </a:rPr>
              <a:t>Tolerance for Rejection </a:t>
            </a:r>
          </a:p>
          <a:p>
            <a:pPr marL="733772" lvl="3" indent="-174708" defTabSz="984455">
              <a:buFont typeface="Wingdings" panose="05000000000000000000" pitchFamily="2" charset="2"/>
              <a:buChar char="Ø"/>
              <a:defRPr/>
            </a:pPr>
            <a:r>
              <a:rPr lang="en-US" i="0" kern="1200" dirty="0">
                <a:solidFill>
                  <a:srgbClr val="000000"/>
                </a:solidFill>
                <a:effectLst/>
                <a:latin typeface="+mn-lt"/>
                <a:ea typeface="+mn-ea"/>
                <a:cs typeface="Arial" panose="020B0604020202020204" pitchFamily="34" charset="0"/>
              </a:rPr>
              <a:t>At times, survival behaviors will look as though the child is rejecting the parent who is fostering or adopting them.  As a result, parents will need to have </a:t>
            </a:r>
            <a:r>
              <a:rPr lang="en-US" b="0" i="0" kern="1200" dirty="0">
                <a:solidFill>
                  <a:srgbClr val="000000"/>
                </a:solidFill>
                <a:effectLst/>
                <a:latin typeface="+mn-lt"/>
                <a:ea typeface="+mn-ea"/>
                <a:cs typeface="Arial" panose="020B0604020202020204" pitchFamily="34" charset="0"/>
              </a:rPr>
              <a:t>tolerance for rejection </a:t>
            </a:r>
            <a:r>
              <a:rPr lang="en-US" i="0" kern="1200" dirty="0">
                <a:solidFill>
                  <a:srgbClr val="000000"/>
                </a:solidFill>
                <a:effectLst/>
                <a:latin typeface="+mn-lt"/>
                <a:ea typeface="+mn-ea"/>
                <a:cs typeface="Arial" panose="020B0604020202020204" pitchFamily="34" charset="0"/>
              </a:rPr>
              <a:t>and learn not to take things that the child does or says personally.</a:t>
            </a:r>
          </a:p>
          <a:p>
            <a:pPr marL="733772" lvl="3" indent="-174708" defTabSz="984455">
              <a:buFont typeface="Wingdings" panose="05000000000000000000" pitchFamily="2" charset="2"/>
              <a:buChar char="Ø"/>
              <a:defRPr/>
            </a:pPr>
            <a:r>
              <a:rPr lang="en-US" i="0" kern="1200" dirty="0">
                <a:solidFill>
                  <a:srgbClr val="000000"/>
                </a:solidFill>
                <a:effectLst/>
                <a:latin typeface="+mn-lt"/>
                <a:ea typeface="+mn-ea"/>
                <a:cs typeface="Arial" panose="020B0604020202020204" pitchFamily="34" charset="0"/>
              </a:rPr>
              <a:t>Children who have experienced trauma often are filled with guilt and shame</a:t>
            </a:r>
            <a:r>
              <a:rPr lang="en-US" dirty="0">
                <a:solidFill>
                  <a:srgbClr val="000000"/>
                </a:solidFill>
                <a:latin typeface="+mn-lt"/>
              </a:rPr>
              <a:t> and </a:t>
            </a:r>
            <a:r>
              <a:rPr lang="en-US" i="0" kern="1200" dirty="0">
                <a:solidFill>
                  <a:srgbClr val="000000"/>
                </a:solidFill>
                <a:effectLst/>
                <a:latin typeface="+mn-lt"/>
                <a:ea typeface="+mn-ea"/>
                <a:cs typeface="Arial" panose="020B0604020202020204" pitchFamily="34" charset="0"/>
              </a:rPr>
              <a:t>may feel unworthy of love </a:t>
            </a:r>
            <a:r>
              <a:rPr lang="en-US" dirty="0">
                <a:solidFill>
                  <a:srgbClr val="000000"/>
                </a:solidFill>
                <a:latin typeface="+mn-lt"/>
              </a:rPr>
              <a:t>and care</a:t>
            </a:r>
            <a:r>
              <a:rPr lang="en-US" i="0" kern="1200" dirty="0">
                <a:solidFill>
                  <a:srgbClr val="000000"/>
                </a:solidFill>
                <a:effectLst/>
                <a:latin typeface="+mn-lt"/>
                <a:ea typeface="+mn-ea"/>
                <a:cs typeface="Arial" panose="020B0604020202020204" pitchFamily="34" charset="0"/>
              </a:rPr>
              <a:t>. As a result, they may try to push you away with their words or behaviors. It is important not take these moments to heart as they are not about you and much more about their past experiences. </a:t>
            </a:r>
            <a:endParaRPr lang="en-US" dirty="0">
              <a:effectLst/>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3648554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a:t>
            </a:r>
            <a:r>
              <a:rPr lang="en-US" dirty="0">
                <a:solidFill>
                  <a:srgbClr val="000000"/>
                </a:solidFill>
                <a:latin typeface="Calibri" panose="020F0502020204030204" pitchFamily="34" charset="0"/>
                <a:cs typeface="+mn-cs"/>
              </a:rPr>
              <a:t>60</a:t>
            </a:r>
            <a:r>
              <a:rPr lang="en-US" b="0" kern="1200" dirty="0">
                <a:solidFill>
                  <a:srgbClr val="000000"/>
                </a:solidFill>
                <a:effectLst/>
                <a:latin typeface="Calibri" panose="020F0502020204030204" pitchFamily="34" charset="0"/>
                <a:ea typeface="+mn-ea"/>
                <a:cs typeface="+mn-cs"/>
              </a:rPr>
              <a:t> minutes for this section.</a:t>
            </a:r>
          </a:p>
          <a:p>
            <a:endParaRPr lang="en-US" b="0"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To understand how trauma has impacted a developing child, we are going to take a deeper look at what goes on in the brain and body after a person has experienced trauma. This will help us to better understand what is going on underneath a child’s behaviors. </a:t>
            </a:r>
            <a:endParaRPr lang="en-US" b="0" kern="1200" dirty="0">
              <a:solidFill>
                <a:srgbClr val="000000"/>
              </a:solidFill>
              <a:effectLst/>
              <a:highlight>
                <a:srgbClr val="FFFF00"/>
              </a:highligh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115797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81639"/>
            <a:ext cx="5608320" cy="3660458"/>
          </a:xfrm>
        </p:spPr>
        <p:txBody>
          <a:bodyPr/>
          <a:lstStyle/>
          <a:p>
            <a:pPr defTabSz="931774">
              <a:defRPr/>
            </a:pPr>
            <a:r>
              <a:rPr lang="en-US" b="1" dirty="0">
                <a:solidFill>
                  <a:srgbClr val="000000"/>
                </a:solidFill>
                <a:latin typeface="Calibri" panose="020F0502020204030204" pitchFamily="34" charset="0"/>
              </a:rPr>
              <a:t>PARAPHRASE</a:t>
            </a:r>
          </a:p>
          <a:p>
            <a:pPr defTabSz="931774">
              <a:defRPr/>
            </a:pPr>
            <a:r>
              <a:rPr lang="en-US" dirty="0">
                <a:latin typeface="+mn-lt"/>
              </a:rPr>
              <a:t>Behaviors of children who have experienced loss and trauma are often perplexing to adults.  As you heard in the video, the brain of the child is processing the present as if it were the past. The child is frequently not responding from the higher levels, or “smart part” of the brain and rather is acting, interacting, and reacting from the more primitive, lower parts of the brain, which do not have the ability to reason like we might expect. What makes this especially hard to for us to keep in mind is that the brain is invisible to us from the outside. We are often looking at a child whose face or words do not tell us that their brain is functioning in a very underdeveloped way in these moments. Parenting a child who has experienced trauma and loss requires the parent to be </a:t>
            </a:r>
            <a:r>
              <a:rPr lang="en-US" b="1" dirty="0">
                <a:latin typeface="+mn-lt"/>
              </a:rPr>
              <a:t>attuned </a:t>
            </a:r>
            <a:r>
              <a:rPr lang="en-US" dirty="0">
                <a:latin typeface="+mn-lt"/>
              </a:rPr>
              <a:t>to the child’s level of functioning.  It takes a great deal of </a:t>
            </a:r>
            <a:r>
              <a:rPr lang="en-US" b="1" dirty="0">
                <a:latin typeface="+mn-lt"/>
              </a:rPr>
              <a:t>commitment </a:t>
            </a:r>
            <a:r>
              <a:rPr lang="en-US" dirty="0">
                <a:latin typeface="+mn-lt"/>
              </a:rPr>
              <a:t>from the parent to understand what is beneath the behaviors versus just reacting to the behaviors (characteristics).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303983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3864116"/>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Let’s talk for a moment about the concept of “states.” Understanding ‘state-dependent’ </a:t>
            </a:r>
            <a:r>
              <a:rPr lang="en-US" kern="1200" dirty="0">
                <a:solidFill>
                  <a:srgbClr val="000000"/>
                </a:solidFill>
                <a:effectLst/>
                <a:latin typeface="+mn-lt"/>
                <a:ea typeface="+mn-ea"/>
                <a:cs typeface="Arial" panose="020B0604020202020204" pitchFamily="34" charset="0"/>
              </a:rPr>
              <a:t>functioning is the key to understanding many trauma-related behaviors.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b="0" kern="1200" dirty="0">
                <a:solidFill>
                  <a:srgbClr val="000000"/>
                </a:solidFill>
                <a:effectLst/>
                <a:latin typeface="+mn-lt"/>
                <a:ea typeface="+mn-ea"/>
                <a:cs typeface="Arial" panose="020B0604020202020204" pitchFamily="34" charset="0"/>
              </a:rPr>
              <a:t>Can anybody give a definition for the “state” of a person? Here’s a hint, it is not the same as a “trait.”</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Facilitate a brief discussion.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If needed, repeat the question “What is a state?”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If nobody has an answer - or if nobody gets the right answer after a few tries, give or reinforce the answer below.</a:t>
            </a:r>
            <a:endParaRPr lang="en-US" b="1" kern="1200" dirty="0">
              <a:solidFill>
                <a:srgbClr val="000000"/>
              </a:solidFill>
              <a:effectLst/>
              <a:latin typeface="+mn-lt"/>
              <a:ea typeface="+mn-ea"/>
              <a:cs typeface="Arial" panose="020B0604020202020204" pitchFamily="34" charset="0"/>
            </a:endParaRPr>
          </a:p>
          <a:p>
            <a:pPr marL="361062" lvl="1" indent="-174708">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States are temporary behaviors or feelings that depend on the person’s situation at a point in time, like being tired, hungry, irritable, etc.</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FACILITATOR’S NOTE</a:t>
            </a:r>
            <a:endParaRPr lang="en-US" kern="1200" dirty="0">
              <a:solidFill>
                <a:srgbClr val="000000"/>
              </a:solidFill>
              <a:effectLst/>
              <a:latin typeface="+mn-lt"/>
              <a:ea typeface="+mn-ea"/>
              <a:cs typeface="Arial" panose="020B0604020202020204" pitchFamily="34" charset="0"/>
            </a:endParaRPr>
          </a:p>
          <a:p>
            <a:r>
              <a:rPr lang="en-US" u="none" kern="1200" dirty="0">
                <a:solidFill>
                  <a:srgbClr val="000000"/>
                </a:solidFill>
                <a:effectLst/>
                <a:latin typeface="+mn-lt"/>
                <a:ea typeface="+mn-ea"/>
                <a:cs typeface="Arial" panose="020B0604020202020204" pitchFamily="34" charset="0"/>
              </a:rPr>
              <a:t>Unlike states, traits are stable characteristics about the person that tend to show through in most situations over time, i.e., intelligent, outgoing, witty, etc. </a:t>
            </a:r>
          </a:p>
          <a:p>
            <a:endParaRPr lang="en-US" u="none"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pPr defTabSz="931774">
              <a:defRPr/>
            </a:pPr>
            <a:r>
              <a:rPr lang="en-US" kern="1200" dirty="0">
                <a:solidFill>
                  <a:srgbClr val="000000"/>
                </a:solidFill>
                <a:effectLst/>
                <a:latin typeface="+mn-lt"/>
                <a:ea typeface="+mn-ea"/>
                <a:cs typeface="Arial" panose="020B0604020202020204" pitchFamily="34" charset="0"/>
              </a:rPr>
              <a:t>States will not always be present; they pass. And that’s a good thing! For example</a:t>
            </a:r>
            <a:r>
              <a:rPr lang="en-US" dirty="0">
                <a:latin typeface="+mn-lt"/>
              </a:rPr>
              <a:t> - </a:t>
            </a:r>
            <a:r>
              <a:rPr lang="en-US" kern="1200" dirty="0">
                <a:solidFill>
                  <a:srgbClr val="000000"/>
                </a:solidFill>
                <a:effectLst/>
                <a:latin typeface="+mn-lt"/>
                <a:ea typeface="+mn-ea"/>
                <a:cs typeface="Arial" panose="020B0604020202020204" pitchFamily="34" charset="0"/>
              </a:rPr>
              <a:t>when a person is irritable from not eating or sleeping! But, as we heard in that last video, when children have experienced trauma and loss, their brains have been taught that they are in a state of distress regularly</a:t>
            </a:r>
            <a:r>
              <a:rPr lang="en-US" b="1" kern="1200" dirty="0">
                <a:solidFill>
                  <a:srgbClr val="000000"/>
                </a:solidFill>
                <a:effectLst/>
                <a:latin typeface="+mn-lt"/>
                <a:ea typeface="+mn-ea"/>
                <a:cs typeface="Arial" panose="020B0604020202020204" pitchFamily="34" charset="0"/>
              </a:rPr>
              <a:t> </a:t>
            </a:r>
            <a:r>
              <a:rPr lang="en-US" kern="1200" dirty="0">
                <a:solidFill>
                  <a:srgbClr val="000000"/>
                </a:solidFill>
                <a:effectLst/>
                <a:latin typeface="+mn-lt"/>
                <a:ea typeface="+mn-ea"/>
                <a:cs typeface="Arial" panose="020B0604020202020204" pitchFamily="34" charset="0"/>
              </a:rPr>
              <a:t>because their needs so rarely got met. And, their behaviors show it.</a:t>
            </a:r>
          </a:p>
        </p:txBody>
      </p:sp>
      <p:sp>
        <p:nvSpPr>
          <p:cNvPr id="4" name="Slide Number Placeholder 3"/>
          <p:cNvSpPr>
            <a:spLocks noGrp="1"/>
          </p:cNvSpPr>
          <p:nvPr>
            <p:ph type="sldNum" sz="quarter" idx="5"/>
          </p:nvPr>
        </p:nvSpPr>
        <p:spPr/>
        <p:txBody>
          <a:body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343663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356074"/>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This is the cycle of attachment from the Attachment theme. Rather than</a:t>
            </a:r>
            <a:r>
              <a:rPr lang="en-US" u="sng" kern="1200" dirty="0">
                <a:solidFill>
                  <a:srgbClr val="000000"/>
                </a:solidFill>
                <a:effectLst/>
                <a:latin typeface="+mn-lt"/>
                <a:ea typeface="+mn-ea"/>
                <a:cs typeface="Arial" panose="020B0604020202020204" pitchFamily="34" charset="0"/>
              </a:rPr>
              <a:t> </a:t>
            </a:r>
            <a:r>
              <a:rPr lang="en-US" kern="1200" dirty="0">
                <a:solidFill>
                  <a:srgbClr val="000000"/>
                </a:solidFill>
                <a:effectLst/>
                <a:latin typeface="+mn-lt"/>
                <a:ea typeface="+mn-ea"/>
                <a:cs typeface="Arial" panose="020B0604020202020204" pitchFamily="34" charset="0"/>
              </a:rPr>
              <a:t>learning how to relax from their caregiver as other children learn to do, children who have experienced trauma and separations learned distress from their caregiver not coming to meet their needs for perhaps hurting them when they did come. And this teaches the child’s brain a fearful, defensive, survival mode as a starting</a:t>
            </a:r>
            <a:r>
              <a:rPr lang="en-US" b="1" dirty="0">
                <a:solidFill>
                  <a:srgbClr val="000000"/>
                </a:solidFill>
                <a:latin typeface="+mn-lt"/>
              </a:rPr>
              <a:t> </a:t>
            </a:r>
            <a:r>
              <a:rPr lang="en-US" kern="1200" dirty="0">
                <a:solidFill>
                  <a:srgbClr val="000000"/>
                </a:solidFill>
                <a:effectLst/>
                <a:latin typeface="+mn-lt"/>
                <a:ea typeface="+mn-ea"/>
                <a:cs typeface="Arial" panose="020B0604020202020204" pitchFamily="34" charset="0"/>
              </a:rPr>
              <a:t>place, rather than a moment they’re just passing through. </a:t>
            </a:r>
          </a:p>
          <a:p>
            <a:endParaRPr lang="en-US" kern="1200" dirty="0">
              <a:solidFill>
                <a:srgbClr val="000000"/>
              </a:solidFill>
              <a:effectLst/>
              <a:latin typeface="+mn-lt"/>
              <a:ea typeface="+mn-ea"/>
              <a:cs typeface="Arial" panose="020B0604020202020204" pitchFamily="34" charset="0"/>
            </a:endParaRPr>
          </a:p>
          <a:p>
            <a:pPr defTabSz="931774">
              <a:defRPr/>
            </a:pPr>
            <a:r>
              <a:rPr lang="en-US" kern="1200" dirty="0">
                <a:solidFill>
                  <a:srgbClr val="000000"/>
                </a:solidFill>
                <a:effectLst/>
                <a:latin typeface="+mn-lt"/>
                <a:ea typeface="+mn-ea"/>
                <a:cs typeface="Arial" panose="020B0604020202020204" pitchFamily="34" charset="0"/>
              </a:rPr>
              <a:t>This is different than a child who developed more typically</a:t>
            </a:r>
            <a:r>
              <a:rPr lang="en-US" dirty="0">
                <a:latin typeface="+mn-lt"/>
              </a:rPr>
              <a:t> - </a:t>
            </a:r>
            <a:r>
              <a:rPr lang="en-US" kern="1200" dirty="0">
                <a:solidFill>
                  <a:srgbClr val="000000"/>
                </a:solidFill>
                <a:effectLst/>
                <a:latin typeface="+mn-lt"/>
                <a:ea typeface="+mn-ea"/>
                <a:cs typeface="Arial" panose="020B0604020202020204" pitchFamily="34" charset="0"/>
              </a:rPr>
              <a:t>a child whose brain and body learned that distressful moments happen and then they will be able to relax again when they pass. So, fast forward a few years and a child with a more typical background may experience minor stress and not be too bothered by it, or </a:t>
            </a:r>
            <a:r>
              <a:rPr lang="en-US" dirty="0">
                <a:solidFill>
                  <a:srgbClr val="000000"/>
                </a:solidFill>
                <a:latin typeface="+mn-lt"/>
              </a:rPr>
              <a:t>they will get over it quickly.</a:t>
            </a:r>
            <a:endParaRPr lang="en-US" kern="1200" dirty="0">
              <a:solidFill>
                <a:srgbClr val="000000"/>
              </a:solidFill>
              <a:effectLst/>
              <a:latin typeface="+mn-lt"/>
              <a:ea typeface="+mn-ea"/>
              <a:cs typeface="Arial" panose="020B0604020202020204" pitchFamily="34" charset="0"/>
            </a:endParaRPr>
          </a:p>
          <a:p>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Let’s watch another video clip with Dr. Perry to learn more about the brain functioning behind states.</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364632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009073"/>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Because of the way trauma impacts the brains and bodies of children, it will almost definitely affect relationships with family members and </a:t>
            </a:r>
            <a:r>
              <a:rPr lang="en-US" dirty="0">
                <a:solidFill>
                  <a:srgbClr val="000000"/>
                </a:solidFill>
                <a:latin typeface="Calibri" panose="020F0502020204030204" pitchFamily="34" charset="0"/>
              </a:rPr>
              <a:t>the child’s ability to develop</a:t>
            </a:r>
            <a:r>
              <a:rPr lang="en-US" kern="1200" dirty="0">
                <a:solidFill>
                  <a:srgbClr val="000000"/>
                </a:solidFill>
                <a:effectLst/>
                <a:latin typeface="Calibri" panose="020F0502020204030204" pitchFamily="34" charset="0"/>
                <a:ea typeface="+mn-ea"/>
                <a:cs typeface="Arial" panose="020B0604020202020204" pitchFamily="34" charset="0"/>
              </a:rPr>
              <a:t> friendships. </a:t>
            </a:r>
          </a:p>
          <a:p>
            <a:pPr marL="174708"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If </a:t>
            </a:r>
            <a:r>
              <a:rPr lang="en-US" dirty="0">
                <a:solidFill>
                  <a:srgbClr val="000000"/>
                </a:solidFill>
                <a:latin typeface="Calibri" panose="020F0502020204030204" pitchFamily="34" charset="0"/>
              </a:rPr>
              <a:t>others</a:t>
            </a:r>
            <a:r>
              <a:rPr lang="en-US" kern="1200" dirty="0">
                <a:solidFill>
                  <a:srgbClr val="000000"/>
                </a:solidFill>
                <a:effectLst/>
                <a:latin typeface="Calibri" panose="020F0502020204030204" pitchFamily="34" charset="0"/>
                <a:ea typeface="+mn-ea"/>
                <a:cs typeface="Arial" panose="020B0604020202020204" pitchFamily="34" charset="0"/>
              </a:rPr>
              <a:t> don’t understand that this is what’s actually going on in the child’s brain, how might it impact their relationships with you, peers, others when the child overreacts?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short discussion by taking a few thoughts/examples. </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Highlight examples from participant responses that demonstrate “misunderstandings” and “landmines,” as in the video.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Reinforce that a child’s misreading of a person’s facial expressions, body language, intentions, etc., can lead to overreactions (like fighting, blowing up, shutting down, etc.).</a:t>
            </a:r>
          </a:p>
          <a:p>
            <a:pPr lvl="0"/>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lvl="0"/>
            <a:r>
              <a:rPr lang="en-US" kern="1200" dirty="0">
                <a:solidFill>
                  <a:srgbClr val="000000"/>
                </a:solidFill>
                <a:effectLst/>
                <a:latin typeface="Calibri" panose="020F0502020204030204" pitchFamily="34" charset="0"/>
                <a:ea typeface="+mn-ea"/>
                <a:cs typeface="Arial" panose="020B0604020202020204" pitchFamily="34" charset="0"/>
              </a:rPr>
              <a:t>If the caregiver, teacher, or other adult working with the child does not understand what’s going on in the child’s brain, they might take it personally, respond with  punishment</a:t>
            </a:r>
            <a:r>
              <a:rPr lang="en-US" dirty="0">
                <a:solidFill>
                  <a:srgbClr val="000000"/>
                </a:solidFill>
                <a:latin typeface="Calibri" panose="020F0502020204030204" pitchFamily="34" charset="0"/>
              </a:rPr>
              <a:t> or disconnecting from</a:t>
            </a:r>
            <a:r>
              <a:rPr lang="en-US" kern="1200" dirty="0">
                <a:solidFill>
                  <a:srgbClr val="000000"/>
                </a:solidFill>
                <a:effectLst/>
                <a:latin typeface="Calibri" panose="020F0502020204030204" pitchFamily="34" charset="0"/>
                <a:ea typeface="+mn-ea"/>
                <a:cs typeface="Arial" panose="020B0604020202020204" pitchFamily="34" charset="0"/>
              </a:rPr>
              <a:t> the child. </a:t>
            </a:r>
          </a:p>
          <a:p>
            <a:pPr lvl="0"/>
            <a:endParaRPr lang="en-US" kern="1200" dirty="0">
              <a:solidFill>
                <a:srgbClr val="000000"/>
              </a:solidFill>
              <a:effectLst/>
              <a:latin typeface="Calibri" panose="020F0502020204030204" pitchFamily="34" charset="0"/>
              <a:ea typeface="+mn-ea"/>
              <a:cs typeface="Arial" panose="020B0604020202020204" pitchFamily="34" charset="0"/>
            </a:endParaRPr>
          </a:p>
          <a:p>
            <a:pPr lvl="0"/>
            <a:r>
              <a:rPr lang="en-US" kern="1200" dirty="0">
                <a:solidFill>
                  <a:srgbClr val="000000"/>
                </a:solidFill>
                <a:effectLst/>
                <a:latin typeface="Calibri" panose="020F0502020204030204" pitchFamily="34" charset="0"/>
                <a:ea typeface="+mn-ea"/>
                <a:cs typeface="Arial" panose="020B0604020202020204" pitchFamily="34" charset="0"/>
              </a:rPr>
              <a:t>For those that are more understanding and continue to work with the child, it can get frustrating after a while because the misunderstandings can lead to a lack of trust from the child, even though the other person is doing and saying all the right things.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Children can remain in survival mode much longer than you might expect until their brains can truly learn a new pattern of acting, interacting, and reacting. That’s where you’ll come in as they’ll learn it best from you!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know that this is a lot of information to take in. It’s a lot to get! To help, we’re going to ask a few true/false questions about long-term trauma and its effect on behaviors to make sure we’re all on the same page.</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marL="174708"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219850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912036"/>
          </a:xfrm>
        </p:spPr>
        <p:txBody>
          <a:bodyPr/>
          <a:lstStyle/>
          <a:p>
            <a:r>
              <a:rPr lang="en-US" b="1" dirty="0">
                <a:solidFill>
                  <a:srgbClr val="000000"/>
                </a:solidFill>
                <a:latin typeface="Calibri" panose="020F0502020204030204" pitchFamily="34" charset="0"/>
              </a:rPr>
              <a:t>FACILITATOR’S NOTE</a:t>
            </a:r>
          </a:p>
          <a:p>
            <a:pPr marL="174708" indent="-174708">
              <a:buFont typeface="Arial" panose="020B0604020202020204" pitchFamily="34" charset="0"/>
              <a:buChar char="•"/>
            </a:pPr>
            <a:r>
              <a:rPr lang="en-US" b="0" dirty="0">
                <a:solidFill>
                  <a:srgbClr val="000000"/>
                </a:solidFill>
                <a:latin typeface="+mn-lt"/>
              </a:rPr>
              <a:t>In this short activity, you will present two True/False questions. For each question, you will ask participants to answer, and then present the correct answer. </a:t>
            </a:r>
          </a:p>
          <a:p>
            <a:pPr marL="174708" indent="-174708">
              <a:buFont typeface="Arial" panose="020B0604020202020204" pitchFamily="34" charset="0"/>
              <a:buChar char="•"/>
            </a:pPr>
            <a:r>
              <a:rPr lang="en-US" b="0" dirty="0">
                <a:solidFill>
                  <a:srgbClr val="000000"/>
                </a:solidFill>
                <a:latin typeface="+mn-lt"/>
              </a:rPr>
              <a:t>Move rapidly through each question, but pause if participants have questions or seem confused, reinforcing any areas of content that are necessary.</a:t>
            </a:r>
          </a:p>
          <a:p>
            <a:pPr marL="174708" indent="-174708" defTabSz="931774">
              <a:buFont typeface="Arial" panose="020B0604020202020204" pitchFamily="34" charset="0"/>
              <a:buChar char="•"/>
              <a:defRPr/>
            </a:pPr>
            <a:r>
              <a:rPr lang="en-US" b="0" dirty="0">
                <a:solidFill>
                  <a:srgbClr val="000000"/>
                </a:solidFill>
                <a:latin typeface="+mn-lt"/>
              </a:rPr>
              <a:t>These questions are purposely designed so all of the answers are true. The goal of the activity to reinforce correct concepts rather than to quiz participants on their knowledge. </a:t>
            </a:r>
            <a:endParaRPr lang="en-US" b="0" u="sng" dirty="0">
              <a:solidFill>
                <a:srgbClr val="000000"/>
              </a:solidFill>
              <a:highlight>
                <a:srgbClr val="FFFF00"/>
              </a:highlight>
              <a:latin typeface="+mn-lt"/>
            </a:endParaRPr>
          </a:p>
          <a:p>
            <a:endParaRPr lang="en-US" b="1" dirty="0">
              <a:solidFill>
                <a:srgbClr val="000000"/>
              </a:solidFill>
              <a:latin typeface="+mn-lt"/>
            </a:endParaRPr>
          </a:p>
          <a:p>
            <a:r>
              <a:rPr lang="en-US" b="1" dirty="0">
                <a:solidFill>
                  <a:srgbClr val="000000"/>
                </a:solidFill>
                <a:latin typeface="+mn-lt"/>
              </a:rPr>
              <a:t>PARAPHRASE</a:t>
            </a:r>
          </a:p>
          <a:p>
            <a:r>
              <a:rPr lang="en-US" dirty="0">
                <a:solidFill>
                  <a:srgbClr val="000000"/>
                </a:solidFill>
                <a:latin typeface="+mn-lt"/>
              </a:rPr>
              <a:t>I’m going to go through two true or false questions with you. And, in a few minutes we’ll do two more. I’ll read each question and ask you to choose your answer as a group.</a:t>
            </a:r>
          </a:p>
          <a:p>
            <a:endParaRPr lang="en-US" b="1" dirty="0">
              <a:solidFill>
                <a:srgbClr val="000000"/>
              </a:solidFill>
              <a:latin typeface="+mn-lt"/>
            </a:endParaRPr>
          </a:p>
          <a:p>
            <a:r>
              <a:rPr lang="en-US" b="1" dirty="0">
                <a:solidFill>
                  <a:srgbClr val="000000"/>
                </a:solidFill>
                <a:latin typeface="+mn-lt"/>
              </a:rPr>
              <a:t>DO </a:t>
            </a:r>
          </a:p>
          <a:p>
            <a:pPr marL="174708" indent="-174708">
              <a:buFont typeface="Arial" panose="020B0604020202020204" pitchFamily="34" charset="0"/>
              <a:buChar char="•"/>
              <a:defRPr/>
            </a:pPr>
            <a:r>
              <a:rPr lang="en-US" dirty="0">
                <a:solidFill>
                  <a:srgbClr val="000000"/>
                </a:solidFill>
                <a:latin typeface="+mn-lt"/>
              </a:rPr>
              <a:t>Read the first question. “True or False? </a:t>
            </a:r>
            <a:r>
              <a:rPr lang="en-US" dirty="0">
                <a:latin typeface="+mn-lt"/>
              </a:rPr>
              <a:t>Fear and threat change the way we think, feel, and behave.”</a:t>
            </a:r>
            <a:r>
              <a:rPr lang="en-US" b="1" dirty="0">
                <a:latin typeface="+mn-lt"/>
              </a:rPr>
              <a:t> </a:t>
            </a:r>
            <a:endParaRPr lang="en-US" dirty="0">
              <a:latin typeface="+mn-lt"/>
            </a:endParaRP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pPr marL="174708" indent="-174708">
              <a:buFont typeface="Arial" panose="020B0604020202020204" pitchFamily="34" charset="0"/>
              <a:buChar char="•"/>
            </a:pPr>
            <a:endParaRPr lang="en-US"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Fear and threat do</a:t>
            </a:r>
            <a:r>
              <a:rPr lang="en-US" b="1" dirty="0">
                <a:solidFill>
                  <a:srgbClr val="000000"/>
                </a:solidFill>
                <a:latin typeface="+mn-lt"/>
              </a:rPr>
              <a:t> </a:t>
            </a:r>
            <a:r>
              <a:rPr lang="en-US" dirty="0">
                <a:solidFill>
                  <a:srgbClr val="000000"/>
                </a:solidFill>
                <a:latin typeface="+mn-lt"/>
              </a:rPr>
              <a:t>change the way we think, feel, and behave. </a:t>
            </a:r>
          </a:p>
          <a:p>
            <a:pPr defTabSz="931774">
              <a:defRPr/>
            </a:pPr>
            <a:endParaRPr lang="en-US" b="1" dirty="0">
              <a:solidFill>
                <a:srgbClr val="000000"/>
              </a:solidFill>
              <a:latin typeface="+mn-lt"/>
            </a:endParaRPr>
          </a:p>
          <a:p>
            <a:pPr defTabSz="931774">
              <a:defRPr/>
            </a:pPr>
            <a:r>
              <a:rPr lang="en-US" b="1" dirty="0">
                <a:solidFill>
                  <a:srgbClr val="000000"/>
                </a:solidFill>
                <a:latin typeface="+mn-lt"/>
              </a:rPr>
              <a:t>DO </a:t>
            </a:r>
          </a:p>
          <a:p>
            <a:pPr marL="174708" indent="-174708">
              <a:buFont typeface="Arial" panose="020B0604020202020204" pitchFamily="34" charset="0"/>
              <a:buChar char="•"/>
            </a:pPr>
            <a:r>
              <a:rPr lang="en-US" dirty="0">
                <a:solidFill>
                  <a:srgbClr val="000000"/>
                </a:solidFill>
                <a:latin typeface="+mn-lt"/>
              </a:rPr>
              <a:t>Pause briefly for questions; answer them as appropriate. </a:t>
            </a:r>
          </a:p>
          <a:p>
            <a:pPr marL="174708" indent="-174708" defTabSz="931774">
              <a:buFont typeface="Arial" panose="020B0604020202020204" pitchFamily="34" charset="0"/>
              <a:buChar char="•"/>
              <a:defRPr/>
            </a:pPr>
            <a:r>
              <a:rPr lang="en-US" dirty="0">
                <a:solidFill>
                  <a:srgbClr val="000000"/>
                </a:solidFill>
                <a:latin typeface="+mn-lt"/>
              </a:rPr>
              <a:t>Read next question “</a:t>
            </a:r>
            <a:r>
              <a:rPr lang="en-US" dirty="0">
                <a:latin typeface="+mn-lt"/>
              </a:rPr>
              <a:t>True or False? A child who has experienced trauma and loss will need understanding and support to learn how not to react as if the past is present.”</a:t>
            </a: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a:t>
            </a:r>
            <a:r>
              <a:rPr lang="en-US" dirty="0">
                <a:latin typeface="+mn-lt"/>
              </a:rPr>
              <a:t>A child who has experienced trauma and loss will need understanding and support to learn how not to react as if the past is present. </a:t>
            </a:r>
          </a:p>
          <a:p>
            <a:pPr defTabSz="931774">
              <a:defRPr/>
            </a:pPr>
            <a:endParaRPr lang="en-US" dirty="0">
              <a:solidFill>
                <a:srgbClr val="000000"/>
              </a:solidFill>
              <a:latin typeface="+mn-lt"/>
            </a:endParaRPr>
          </a:p>
          <a:p>
            <a:pPr defTabSz="931774">
              <a:defRPr/>
            </a:pPr>
            <a:r>
              <a:rPr lang="en-US" dirty="0">
                <a:solidFill>
                  <a:srgbClr val="000000"/>
                </a:solidFill>
                <a:latin typeface="+mn-lt"/>
              </a:rPr>
              <a:t>We’ll have two more questions in a moment, first let’s talk a little about adaptive responses.</a:t>
            </a:r>
          </a:p>
          <a:p>
            <a:pPr defTabSz="931774">
              <a:defRP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288517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1152754"/>
            <a:ext cx="5608320" cy="7677213"/>
          </a:xfrm>
        </p:spPr>
        <p:txBody>
          <a:bodyPr/>
          <a:lstStyle/>
          <a:p>
            <a:r>
              <a:rPr lang="en-US" b="1" dirty="0">
                <a:solidFill>
                  <a:srgbClr val="000000"/>
                </a:solidFill>
                <a:latin typeface="Calibri" panose="020F0502020204030204" pitchFamily="34" charset="0"/>
              </a:rPr>
              <a:t>To prepare for this class, you should: </a:t>
            </a:r>
          </a:p>
          <a:p>
            <a:pPr marL="179983" indent="-179983">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79983" indent="-179983">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(https://learn.childwelfare.gov/) or NTDC website (https://ntdcportal.org/).</a:t>
            </a:r>
          </a:p>
          <a:p>
            <a:pPr marL="179983" indent="-179983">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79983" indent="-179983">
              <a:buFont typeface="Arial" panose="020B0604020202020204" pitchFamily="34" charset="0"/>
              <a:buChar char="•"/>
              <a:defRP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include the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a:t>
            </a:r>
          </a:p>
          <a:p>
            <a:pPr marL="179983" indent="-179983">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79983" indent="-179983">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563946" lvl="2" indent="-179983">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563946" lvl="2" indent="-179983">
              <a:buFont typeface="Wingdings" panose="05000000000000000000" pitchFamily="2" charset="2"/>
              <a:buChar char="Ø"/>
            </a:pPr>
            <a:r>
              <a:rPr lang="en-US" dirty="0">
                <a:solidFill>
                  <a:srgbClr val="000000"/>
                </a:solidFill>
                <a:latin typeface="Calibri" panose="020F0502020204030204" pitchFamily="34" charset="0"/>
              </a:rPr>
              <a:t>Link to them from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or the NTDC website.</a:t>
            </a:r>
          </a:p>
          <a:p>
            <a:pPr marL="563946" lvl="2" indent="-179983">
              <a:buFont typeface="Wingdings" panose="05000000000000000000" pitchFamily="2" charset="2"/>
              <a:buChar char="Ø"/>
            </a:pPr>
            <a:r>
              <a:rPr lang="en-US" dirty="0">
                <a:solidFill>
                  <a:srgbClr val="000000"/>
                </a:solidFill>
                <a:latin typeface="Calibri" panose="020F0502020204030204" pitchFamily="34" charset="0"/>
              </a:rPr>
              <a:t>Please note that all clips from </a:t>
            </a:r>
            <a:r>
              <a:rPr lang="en-US" i="1" dirty="0">
                <a:solidFill>
                  <a:srgbClr val="000000"/>
                </a:solidFill>
                <a:latin typeface="Calibri" panose="020F0502020204030204" pitchFamily="34" charset="0"/>
              </a:rPr>
              <a:t>Instant Family </a:t>
            </a:r>
            <a:r>
              <a:rPr lang="en-US" dirty="0">
                <a:solidFill>
                  <a:srgbClr val="000000"/>
                </a:solidFill>
                <a:latin typeface="Calibri" panose="020F0502020204030204" pitchFamily="34" charset="0"/>
              </a:rPr>
              <a:t>movie must be played directly from the </a:t>
            </a:r>
            <a:r>
              <a:rPr lang="en-US" i="1" dirty="0">
                <a:solidFill>
                  <a:srgbClr val="000000"/>
                </a:solidFill>
                <a:latin typeface="Calibri" panose="020F0502020204030204" pitchFamily="34" charset="0"/>
              </a:rPr>
              <a:t>Instant Family </a:t>
            </a:r>
            <a:r>
              <a:rPr lang="en-US" dirty="0">
                <a:solidFill>
                  <a:srgbClr val="000000"/>
                </a:solidFill>
                <a:latin typeface="Calibri" panose="020F0502020204030204" pitchFamily="34" charset="0"/>
              </a:rPr>
              <a:t>DVD or the movie can be streamed using the code provided in the DVD case. It is also available on some TV and Video streaming services (i.e., Prime Video- Amazon.com).</a:t>
            </a:r>
          </a:p>
          <a:p>
            <a:pPr marL="179983" indent="-179983">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79983" indent="-179983">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79983" indent="-179983">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683934" lvl="2" indent="-203979">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683934" lvl="2" indent="-203979">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p>
          <a:p>
            <a:pPr marL="170304" indent="-170304">
              <a:buFont typeface="Arial" panose="020B0604020202020204" pitchFamily="34" charset="0"/>
              <a:buChar char="•"/>
            </a:pPr>
            <a:r>
              <a:rPr lang="en-US" dirty="0">
                <a:latin typeface="Calibri" panose="020F0502020204030204" pitchFamily="34" charset="0"/>
              </a:rPr>
              <a:t>Classroom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r>
              <a:rPr lang="en-US" dirty="0">
                <a:latin typeface="Calibri" panose="020F0502020204030204" pitchFamily="34" charset="0"/>
              </a:rPr>
              <a:t> </a:t>
            </a:r>
            <a:endParaRPr lang="en-US" dirty="0">
              <a:solidFill>
                <a:schemeClr val="tx1"/>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9A446FE-42FF-F741-A998-1A0F77FF89A3}"/>
              </a:ext>
            </a:extLst>
          </p:cNvPr>
          <p:cNvSpPr/>
          <p:nvPr/>
        </p:nvSpPr>
        <p:spPr>
          <a:xfrm>
            <a:off x="701041" y="677783"/>
            <a:ext cx="1887565" cy="375488"/>
          </a:xfrm>
          <a:prstGeom prst="rect">
            <a:avLst/>
          </a:prstGeom>
        </p:spPr>
        <p:txBody>
          <a:bodyPr wrap="none" lIns="93177" tIns="46589" rIns="93177" bIns="46589">
            <a:spAutoFit/>
          </a:bodyPr>
          <a:lstStyle/>
          <a:p>
            <a:r>
              <a:rPr lang="en-US" dirty="0">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3789840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4566199"/>
          </a:xfrm>
        </p:spPr>
        <p:txBody>
          <a:bodyPr/>
          <a:lstStyle/>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There are two major adaptive strategies that we use that work together to help us cope with stress, </a:t>
            </a:r>
            <a:r>
              <a:rPr lang="en-US" dirty="0">
                <a:solidFill>
                  <a:srgbClr val="000000"/>
                </a:solidFill>
                <a:latin typeface="Calibri" panose="020F0502020204030204" pitchFamily="34" charset="0"/>
              </a:rPr>
              <a:t>fear</a:t>
            </a:r>
            <a:r>
              <a:rPr lang="en-US" kern="1200" dirty="0">
                <a:solidFill>
                  <a:srgbClr val="000000"/>
                </a:solidFill>
                <a:effectLst/>
                <a:latin typeface="Calibri" panose="020F0502020204030204" pitchFamily="34" charset="0"/>
                <a:ea typeface="+mn-ea"/>
                <a:cs typeface="Arial" panose="020B0604020202020204" pitchFamily="34" charset="0"/>
              </a:rPr>
              <a:t>, and traumatic stress</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The first is Hyperarousal. The second is Dissociation.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Write “Hyperarousal” on the top left of a flipchart or whiteboard. Write “Dissociation” on the top right. You will add additional information to each column in the next slides.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These are natural, biological responses that help to protect us. </a:t>
            </a:r>
            <a:r>
              <a:rPr lang="en-US" dirty="0">
                <a:solidFill>
                  <a:srgbClr val="000000"/>
                </a:solidFill>
                <a:latin typeface="Calibri" panose="020F0502020204030204" pitchFamily="34" charset="0"/>
              </a:rPr>
              <a:t>It is</a:t>
            </a:r>
            <a:r>
              <a:rPr lang="en-US" kern="1200" dirty="0">
                <a:solidFill>
                  <a:srgbClr val="000000"/>
                </a:solidFill>
                <a:effectLst/>
                <a:latin typeface="Calibri" panose="020F0502020204030204" pitchFamily="34" charset="0"/>
                <a:ea typeface="+mn-ea"/>
                <a:cs typeface="Arial" panose="020B0604020202020204" pitchFamily="34" charset="0"/>
              </a:rPr>
              <a:t> important to remember these responses come from the lower parts of our brain.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Is that the smart, thinking part of the brain, or the instinctive, reactive part of the brain?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Reinforce that, in the moments when these responses are activated, they are coming from instinct, not logic or thinking.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Let’s look at Hyperarousal responses first. </a:t>
            </a:r>
          </a:p>
          <a:p>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2683240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787239"/>
          </a:xfrm>
        </p:spPr>
        <p:txBody>
          <a:bodyPr/>
          <a:lstStyle/>
          <a:p>
            <a:r>
              <a:rPr lang="en-US" b="1" dirty="0">
                <a:solidFill>
                  <a:srgbClr val="000000"/>
                </a:solidFill>
                <a:latin typeface="Calibri" panose="020F0502020204030204" pitchFamily="34" charset="0"/>
              </a:rPr>
              <a:t>FACILTATOR’S NOTE</a:t>
            </a:r>
          </a:p>
          <a:p>
            <a:pPr marL="174708" indent="-174708">
              <a:buFont typeface="Arial" panose="020B0604020202020204" pitchFamily="34" charset="0"/>
              <a:buChar char="•"/>
            </a:pPr>
            <a:r>
              <a:rPr lang="en-US" b="0" dirty="0">
                <a:solidFill>
                  <a:srgbClr val="000000"/>
                </a:solidFill>
                <a:latin typeface="+mn-lt"/>
              </a:rPr>
              <a:t>In this activity, you will facilitate brainstorming about hyperarousal behaviors.</a:t>
            </a:r>
          </a:p>
          <a:p>
            <a:pPr marL="174708" indent="-174708">
              <a:buFont typeface="Arial" panose="020B0604020202020204" pitchFamily="34" charset="0"/>
              <a:buChar char="•"/>
            </a:pPr>
            <a:r>
              <a:rPr lang="en-US" b="0" dirty="0">
                <a:solidFill>
                  <a:srgbClr val="000000"/>
                </a:solidFill>
                <a:latin typeface="+mn-lt"/>
              </a:rPr>
              <a:t>Be sure to encourage and support participants as this material </a:t>
            </a:r>
            <a:r>
              <a:rPr lang="en-US" dirty="0">
                <a:solidFill>
                  <a:srgbClr val="000000"/>
                </a:solidFill>
                <a:latin typeface="+mn-lt"/>
              </a:rPr>
              <a:t>is</a:t>
            </a:r>
            <a:r>
              <a:rPr lang="en-US" b="0" dirty="0">
                <a:solidFill>
                  <a:srgbClr val="000000"/>
                </a:solidFill>
                <a:latin typeface="+mn-lt"/>
              </a:rPr>
              <a:t> complex.</a:t>
            </a:r>
          </a:p>
          <a:p>
            <a:endParaRPr lang="en-US" b="0" dirty="0">
              <a:solidFill>
                <a:srgbClr val="000000"/>
              </a:solidFill>
              <a:latin typeface="+mn-lt"/>
            </a:endParaRPr>
          </a:p>
          <a:p>
            <a:r>
              <a:rPr lang="en-US" b="1" dirty="0">
                <a:solidFill>
                  <a:srgbClr val="000000"/>
                </a:solidFill>
                <a:latin typeface="+mn-lt"/>
              </a:rPr>
              <a:t>PARAPHRASE</a:t>
            </a:r>
          </a:p>
          <a:p>
            <a:r>
              <a:rPr lang="en-US" kern="1200" dirty="0">
                <a:solidFill>
                  <a:srgbClr val="000000"/>
                </a:solidFill>
                <a:effectLst/>
                <a:latin typeface="+mn-lt"/>
                <a:ea typeface="+mn-ea"/>
                <a:cs typeface="Arial" panose="020B0604020202020204" pitchFamily="34" charset="0"/>
              </a:rPr>
              <a:t>You may have heard about fight or flight. These reactions are forms of “hyperarousal,” which means things are revved up too hot and our brains and bodies will have to respond. So, we fight under stress, or sometimes, when things (or people) become too much for us, we run away from them. Is this the way any of you currently react or have reacted under extreme stress? It’s true for most of us. And the same is true for children who have experienced separations, trauma, and loss. The difference for them is that when a person has been exposed to extreme or ongoing distress, like physical or sexual abuse, or unpredictable and uncontrollable stress, like with poverty and community violence, the stress-response systems can become what’s called ‘sensitized.’ This means their brains may not be able to determine what an actual threat is and overreacts to things as if they are more threatening than they actually are. </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kern="1200" dirty="0">
                <a:solidFill>
                  <a:srgbClr val="000000"/>
                </a:solidFill>
                <a:effectLst/>
                <a:latin typeface="+mn-lt"/>
                <a:ea typeface="+mn-ea"/>
                <a:cs typeface="Arial" panose="020B0604020202020204" pitchFamily="34" charset="0"/>
              </a:rPr>
              <a:t>What might hyperarousal behaviors look like for a child who has experienced separations, loss, and trauma?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74708" indent="-174708">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Ask participants to give examples.</a:t>
            </a:r>
          </a:p>
          <a:p>
            <a:pPr marL="174708" indent="-174708">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Write responses in the first column under the word Hyperarousal. Reinforce responses or fill in behaviors like:</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Extreme reactions, often from things that seem minor.</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Hard time transitioning</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“Melt downs”/getting “worked up” easily</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Running away</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Bursting away from interactions with others</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Lashing out</a:t>
            </a:r>
          </a:p>
          <a:p>
            <a:pPr marL="361062" lvl="1"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Yelling</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Encourage participants throughout this activity with statements like “Great, you’re definitely getting it!”</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pPr defTabSz="931774">
              <a:defRPr/>
            </a:pPr>
            <a:r>
              <a:rPr lang="en-US" kern="1200" dirty="0">
                <a:solidFill>
                  <a:srgbClr val="000000"/>
                </a:solidFill>
                <a:effectLst/>
                <a:latin typeface="+mn-lt"/>
                <a:ea typeface="+mn-ea"/>
                <a:cs typeface="Arial" panose="020B0604020202020204" pitchFamily="34" charset="0"/>
              </a:rPr>
              <a:t>Now, let’s look at the other side of the coin</a:t>
            </a:r>
            <a:r>
              <a:rPr lang="en-US" dirty="0">
                <a:latin typeface="+mn-lt"/>
              </a:rPr>
              <a:t> - </a:t>
            </a:r>
            <a:r>
              <a:rPr lang="en-US" kern="1200" dirty="0">
                <a:solidFill>
                  <a:srgbClr val="000000"/>
                </a:solidFill>
                <a:effectLst/>
                <a:latin typeface="+mn-lt"/>
                <a:ea typeface="+mn-ea"/>
                <a:cs typeface="Arial" panose="020B0604020202020204" pitchFamily="34" charset="0"/>
              </a:rPr>
              <a:t>Dissociation.</a:t>
            </a:r>
          </a:p>
          <a:p>
            <a:endParaRPr lang="en-US" b="1"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13838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3890790"/>
          </a:xfrm>
        </p:spPr>
        <p:txBody>
          <a:bodyPr/>
          <a:lstStyle/>
          <a:p>
            <a:r>
              <a:rPr lang="en-US" b="1" dirty="0">
                <a:solidFill>
                  <a:srgbClr val="000000"/>
                </a:solidFill>
                <a:latin typeface="Calibri" panose="020F0502020204030204" pitchFamily="34" charset="0"/>
              </a:rPr>
              <a:t>FACILTATOR’S NOTE</a:t>
            </a:r>
          </a:p>
          <a:p>
            <a:pPr marL="174708" indent="-174708">
              <a:buFont typeface="Arial" panose="020B0604020202020204" pitchFamily="34" charset="0"/>
              <a:buChar char="•"/>
            </a:pPr>
            <a:r>
              <a:rPr lang="en-US" b="0" dirty="0">
                <a:solidFill>
                  <a:srgbClr val="000000"/>
                </a:solidFill>
                <a:latin typeface="Calibri" panose="020F0502020204030204" pitchFamily="34" charset="0"/>
              </a:rPr>
              <a:t>In this activity, you will facilitate brainstorming about behaviors associated with dissociation.</a:t>
            </a:r>
          </a:p>
          <a:p>
            <a:pPr marL="174708" indent="-174708">
              <a:buFont typeface="Arial" panose="020B0604020202020204" pitchFamily="34" charset="0"/>
              <a:buChar char="•"/>
            </a:pPr>
            <a:r>
              <a:rPr lang="en-US" b="0" dirty="0">
                <a:solidFill>
                  <a:srgbClr val="000000"/>
                </a:solidFill>
                <a:latin typeface="Calibri" panose="020F0502020204030204" pitchFamily="34" charset="0"/>
              </a:rPr>
              <a:t>Be sure to encourage and support participants as this material </a:t>
            </a:r>
            <a:r>
              <a:rPr lang="en-US" dirty="0">
                <a:solidFill>
                  <a:srgbClr val="000000"/>
                </a:solidFill>
                <a:latin typeface="Calibri" panose="020F0502020204030204" pitchFamily="34" charset="0"/>
              </a:rPr>
              <a:t>is</a:t>
            </a:r>
            <a:r>
              <a:rPr lang="en-US" b="0" dirty="0">
                <a:solidFill>
                  <a:srgbClr val="000000"/>
                </a:solidFill>
                <a:latin typeface="Calibri" panose="020F0502020204030204" pitchFamily="34" charset="0"/>
              </a:rPr>
              <a:t> complex.</a:t>
            </a:r>
          </a:p>
          <a:p>
            <a:pPr marL="174708" indent="-174708">
              <a:buFont typeface="Arial" panose="020B0604020202020204" pitchFamily="34" charset="0"/>
              <a:buChar char="•"/>
            </a:pPr>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Dissociation comes from the same instinctive part of the brain as hyperarousal, and it is also a response to detecting threat. So, the response is for protection and survival of the person like Hyperarousal, but it looks quite different on the outside. </a:t>
            </a:r>
          </a:p>
          <a:p>
            <a:pPr defTabSz="931774">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a:t>
            </a:r>
            <a:r>
              <a:rPr lang="en-US" b="0" i="0" kern="1200" dirty="0">
                <a:solidFill>
                  <a:srgbClr val="000000"/>
                </a:solidFill>
                <a:effectLst/>
                <a:latin typeface="Calibri" panose="020F0502020204030204" pitchFamily="34" charset="0"/>
                <a:ea typeface="+mn-ea"/>
                <a:cs typeface="Arial" panose="020B0604020202020204" pitchFamily="34" charset="0"/>
              </a:rPr>
              <a:t>flock’ response </a:t>
            </a:r>
            <a:r>
              <a:rPr lang="en-US" kern="1200" dirty="0">
                <a:solidFill>
                  <a:srgbClr val="000000"/>
                </a:solidFill>
                <a:effectLst/>
                <a:latin typeface="Calibri" panose="020F0502020204030204" pitchFamily="34" charset="0"/>
                <a:ea typeface="+mn-ea"/>
                <a:cs typeface="Arial" panose="020B0604020202020204" pitchFamily="34" charset="0"/>
              </a:rPr>
              <a:t>is the natural process of looking to others to help you figure out how to interpret a challenge. It helps us to maneuver our way through many situations where we are unsure. But, for children with backgrounds of separation, loss, and trauma, looking to others has not always kept them safe. It is not uncommon for children with these experiences to constantly keep watch over adults and their surroundings because they learned they had to, to keep themselves safe. When children are in your homes, you may notice this through facial expressions that show just how tuned in there are to other’s reactions, such as wide watchful eyes, or body language that could look stiff or turned inward. You may hear this reactions referred to as “hypervigilance.”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next stage is for the body to move into fight or flight which we already talked about, but there are some circumstances where children who have experienced trauma were not able to fight or flee, such as if they would get hit for trying to defend themselves or were physically held down or were being sexually abused by a bigger person in their home. In circumstances like this where they could not get away or flee, another possibility would be for the brain itself to flee. This process is invisible on the outside and the person can look passive or even cooperative.  This freeze response is a very common reaction for children who have experienced painful events because it protects them from absorbing the intensity </a:t>
            </a:r>
            <a:r>
              <a:rPr lang="en-US" dirty="0">
                <a:solidFill>
                  <a:srgbClr val="000000"/>
                </a:solidFill>
                <a:latin typeface="Calibri" panose="020F0502020204030204" pitchFamily="34" charset="0"/>
              </a:rPr>
              <a:t>of </a:t>
            </a:r>
            <a:r>
              <a:rPr lang="en-US" kern="1200" dirty="0">
                <a:solidFill>
                  <a:srgbClr val="000000"/>
                </a:solidFill>
                <a:effectLst/>
                <a:latin typeface="Calibri" panose="020F0502020204030204" pitchFamily="34" charset="0"/>
                <a:ea typeface="+mn-ea"/>
                <a:cs typeface="Arial" panose="020B0604020202020204" pitchFamily="34" charset="0"/>
              </a:rPr>
              <a:t>what was </a:t>
            </a:r>
            <a:r>
              <a:rPr lang="en-US" dirty="0">
                <a:solidFill>
                  <a:srgbClr val="000000"/>
                </a:solidFill>
                <a:latin typeface="Calibri" panose="020F0502020204030204" pitchFamily="34" charset="0"/>
              </a:rPr>
              <a:t>is</a:t>
            </a:r>
            <a:r>
              <a:rPr lang="en-US" kern="1200" dirty="0">
                <a:solidFill>
                  <a:srgbClr val="000000"/>
                </a:solidFill>
                <a:effectLst/>
                <a:latin typeface="Calibri" panose="020F0502020204030204" pitchFamily="34" charset="0"/>
                <a:ea typeface="+mn-ea"/>
                <a:cs typeface="Arial" panose="020B0604020202020204" pitchFamily="34" charset="0"/>
              </a:rPr>
              <a:t> happening to them.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When a person’s body is present, but their mind is not, it is known as Dissociation. Dissociation is a way of emotionally fleeing from the body and retreating to an inner world </a:t>
            </a:r>
            <a:r>
              <a:rPr lang="en-US" dirty="0">
                <a:solidFill>
                  <a:srgbClr val="000000"/>
                </a:solidFill>
                <a:latin typeface="Calibri" panose="020F0502020204030204" pitchFamily="34" charset="0"/>
              </a:rPr>
              <a:t>that feels safer</a:t>
            </a:r>
            <a:r>
              <a:rPr lang="en-US" kern="1200" dirty="0">
                <a:solidFill>
                  <a:srgbClr val="000000"/>
                </a:solidFill>
                <a:effectLst/>
                <a:latin typeface="Calibri" panose="020F0502020204030204" pitchFamily="34" charset="0"/>
                <a:ea typeface="+mn-ea"/>
                <a:cs typeface="Arial" panose="020B0604020202020204" pitchFamily="34" charset="0"/>
              </a:rPr>
              <a:t>. When a person is dissociating, they might experience feelings and interactions like they are watching themselves from above. On the outside, this kind of quiet withdrawal can be mistaken for compliance or typical shyness at first, but you will see it become problematic. Examples might be when a child does not follow directions because they haven’t been absorbing them, or not really feeling any emotions, which makes it hard to connect in meaningful interactions with others. It is in situations like these where they need us the most.</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What do you think are some examples of behaviors of a child who has experienced separation, loss, and trauma while in a dissociated state?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Ask participants to give examples.</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Write responses in the second column under the word Dissociation. Reinforce responses or fill in behaviors like:</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Tuning out/avoiding/withdrawing</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Daydreaming		</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Physical complaints in their body like headaches and/or stomachaches</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 seeming to take in information</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Staying away from people, in their room or the playground</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Difficulty identifying or expressing feelings</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Substance use/abuse</a:t>
            </a:r>
          </a:p>
          <a:p>
            <a:pPr marL="361062" lvl="1"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Self-harming behaviors such as “cutting”</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As we were coming up with these examples of hyperarousal and dissociation, were any of you thinking of adults you know who also do some of these? Perhaps yourselves?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FACILITATOR NOTE</a:t>
            </a:r>
          </a:p>
          <a:p>
            <a:r>
              <a:rPr lang="en-US" b="0" kern="1200" dirty="0">
                <a:solidFill>
                  <a:srgbClr val="000000"/>
                </a:solidFill>
                <a:effectLst/>
                <a:latin typeface="Calibri" panose="020F0502020204030204" pitchFamily="34" charset="0"/>
                <a:ea typeface="+mn-ea"/>
                <a:cs typeface="Arial" panose="020B0604020202020204" pitchFamily="34" charset="0"/>
              </a:rPr>
              <a:t>Pause here, but do not probe. This question is meant to get parents thinking, not to prompt a lengthy discussion. If anyone chooses to answer </a:t>
            </a:r>
            <a:r>
              <a:rPr lang="en-US" b="0" kern="1200" dirty="0" err="1">
                <a:solidFill>
                  <a:srgbClr val="000000"/>
                </a:solidFill>
                <a:effectLst/>
                <a:latin typeface="Calibri" panose="020F0502020204030204" pitchFamily="34" charset="0"/>
                <a:ea typeface="+mn-ea"/>
                <a:cs typeface="Arial" panose="020B0604020202020204" pitchFamily="34" charset="0"/>
              </a:rPr>
              <a:t>outloud</a:t>
            </a:r>
            <a:r>
              <a:rPr lang="en-US" b="0" kern="1200" dirty="0">
                <a:solidFill>
                  <a:srgbClr val="000000"/>
                </a:solidFill>
                <a:effectLst/>
                <a:latin typeface="Calibri" panose="020F0502020204030204" pitchFamily="34" charset="0"/>
                <a:ea typeface="+mn-ea"/>
                <a:cs typeface="Arial" panose="020B0604020202020204" pitchFamily="34" charset="0"/>
              </a:rPr>
              <a:t>, acknowledge any insight a person may show.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Everything we’ve been discussing is true not just for children; it is true for all people.  Any of us can potentially act in these ways! So, it’s important not just to identify these responses for children, but also for ourselves. We may have learned to manage these reactions better by adulthood, but they can be sparked when we ourselves are under stress or experiencing fear or distress. </a:t>
            </a:r>
            <a:r>
              <a:rPr lang="en-US" dirty="0">
                <a:solidFill>
                  <a:srgbClr val="000000"/>
                </a:solidFill>
                <a:latin typeface="Calibri" panose="020F0502020204030204" pitchFamily="34" charset="0"/>
              </a:rPr>
              <a:t>T</a:t>
            </a:r>
            <a:r>
              <a:rPr lang="en-US" kern="1200" dirty="0">
                <a:solidFill>
                  <a:srgbClr val="000000"/>
                </a:solidFill>
                <a:effectLst/>
                <a:latin typeface="Calibri" panose="020F0502020204030204" pitchFamily="34" charset="0"/>
                <a:ea typeface="+mn-ea"/>
                <a:cs typeface="Arial" panose="020B0604020202020204" pitchFamily="34" charset="0"/>
              </a:rPr>
              <a:t>he experience of parenting traumatized children may in fact be one of those sparks. This makes it even more important to be aware of as the impact on children on this state will not be positive if both parent and child are reactive mode.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Now, let’s try to answer the second set of true/false questions.</a:t>
            </a:r>
          </a:p>
          <a:p>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25</a:t>
            </a:fld>
            <a:endParaRPr lang="en-US" dirty="0"/>
          </a:p>
        </p:txBody>
      </p:sp>
    </p:spTree>
    <p:extLst>
      <p:ext uri="{BB962C8B-B14F-4D97-AF65-F5344CB8AC3E}">
        <p14:creationId xmlns:p14="http://schemas.microsoft.com/office/powerpoint/2010/main" val="3898359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356074"/>
          </a:xfrm>
        </p:spPr>
        <p:txBody>
          <a:bodyPr/>
          <a:lstStyle/>
          <a:p>
            <a:r>
              <a:rPr lang="en-US" b="1" dirty="0">
                <a:solidFill>
                  <a:srgbClr val="000000"/>
                </a:solidFill>
                <a:latin typeface="+mn-lt"/>
              </a:rPr>
              <a:t>DO </a:t>
            </a:r>
          </a:p>
          <a:p>
            <a:pPr marL="174708" indent="-174708" defTabSz="931774">
              <a:buFont typeface="Arial" panose="020B0604020202020204" pitchFamily="34" charset="0"/>
              <a:buChar char="•"/>
              <a:defRPr/>
            </a:pPr>
            <a:r>
              <a:rPr lang="en-US" dirty="0">
                <a:solidFill>
                  <a:srgbClr val="000000"/>
                </a:solidFill>
                <a:latin typeface="+mn-lt"/>
              </a:rPr>
              <a:t>Read the question. “</a:t>
            </a:r>
            <a:r>
              <a:rPr lang="en-US" dirty="0">
                <a:latin typeface="+mn-lt"/>
              </a:rPr>
              <a:t>True or False? Challenging behaviors from a child who has experienced trauma and loss were likely learned as adaptive strategies to cope or survive.”</a:t>
            </a: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pPr marL="174708" indent="-174708">
              <a:buFont typeface="Arial" panose="020B0604020202020204" pitchFamily="34" charset="0"/>
              <a:buChar char="•"/>
            </a:pPr>
            <a:endParaRPr lang="en-US"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a:t>
            </a:r>
            <a:r>
              <a:rPr lang="en-US" dirty="0">
                <a:latin typeface="+mn-lt"/>
              </a:rPr>
              <a:t>Challenging behaviors from a child who has experienced trauma and loss were</a:t>
            </a:r>
            <a:r>
              <a:rPr lang="en-US" b="1" dirty="0">
                <a:latin typeface="+mn-lt"/>
              </a:rPr>
              <a:t> </a:t>
            </a:r>
            <a:r>
              <a:rPr lang="en-US" dirty="0">
                <a:latin typeface="+mn-lt"/>
              </a:rPr>
              <a:t>likely learned as adaptive strategies to cope or survive.</a:t>
            </a:r>
            <a:r>
              <a:rPr lang="en-US" dirty="0">
                <a:solidFill>
                  <a:srgbClr val="000000"/>
                </a:solidFill>
                <a:latin typeface="+mn-lt"/>
              </a:rPr>
              <a:t> </a:t>
            </a:r>
          </a:p>
          <a:p>
            <a:pPr defTabSz="931774">
              <a:defRPr/>
            </a:pPr>
            <a:endParaRPr lang="en-US" b="1" dirty="0">
              <a:solidFill>
                <a:srgbClr val="000000"/>
              </a:solidFill>
              <a:latin typeface="+mn-lt"/>
            </a:endParaRPr>
          </a:p>
          <a:p>
            <a:pPr defTabSz="931774">
              <a:defRPr/>
            </a:pPr>
            <a:r>
              <a:rPr lang="en-US" b="1" dirty="0">
                <a:solidFill>
                  <a:srgbClr val="000000"/>
                </a:solidFill>
                <a:latin typeface="+mn-lt"/>
              </a:rPr>
              <a:t>DO </a:t>
            </a:r>
          </a:p>
          <a:p>
            <a:pPr marL="174708" indent="-174708">
              <a:buFont typeface="Arial" panose="020B0604020202020204" pitchFamily="34" charset="0"/>
              <a:buChar char="•"/>
            </a:pPr>
            <a:r>
              <a:rPr lang="en-US" dirty="0">
                <a:solidFill>
                  <a:srgbClr val="000000"/>
                </a:solidFill>
                <a:latin typeface="+mn-lt"/>
              </a:rPr>
              <a:t>Pause briefly for questions; answer them as appropriate. </a:t>
            </a:r>
          </a:p>
          <a:p>
            <a:pPr marL="174708" indent="-174708" defTabSz="931774">
              <a:buFont typeface="Arial" panose="020B0604020202020204" pitchFamily="34" charset="0"/>
              <a:buChar char="•"/>
              <a:defRPr/>
            </a:pPr>
            <a:r>
              <a:rPr lang="en-US" dirty="0">
                <a:solidFill>
                  <a:srgbClr val="000000"/>
                </a:solidFill>
                <a:latin typeface="+mn-lt"/>
              </a:rPr>
              <a:t>Read the next question. “</a:t>
            </a:r>
            <a:r>
              <a:rPr lang="en-US" dirty="0">
                <a:latin typeface="+mn-lt"/>
              </a:rPr>
              <a:t>True or False? “Fight,” “flight," “freeze,” and “flock” are normal responses to separation, loss, and trauma.”</a:t>
            </a:r>
          </a:p>
          <a:p>
            <a:pPr marL="174708" indent="-174708">
              <a:buFont typeface="Arial" panose="020B0604020202020204" pitchFamily="34" charset="0"/>
              <a:buChar char="•"/>
            </a:pPr>
            <a:r>
              <a:rPr lang="en-US" dirty="0">
                <a:solidFill>
                  <a:srgbClr val="000000"/>
                </a:solidFill>
                <a:latin typeface="+mn-lt"/>
              </a:rPr>
              <a:t>Call on a few people to answer and see whether the group can reach consensus. </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This is TRUE. </a:t>
            </a:r>
            <a:r>
              <a:rPr lang="en-US" dirty="0">
                <a:latin typeface="+mn-lt"/>
              </a:rPr>
              <a:t>“Fight,” “flight”, “freeze,” and “flock” are normal responses to separation, loss, and trauma.</a:t>
            </a:r>
            <a:endParaRPr lang="en-US" dirty="0">
              <a:solidFill>
                <a:srgbClr val="000000"/>
              </a:solidFill>
              <a:latin typeface="+mn-lt"/>
            </a:endParaRPr>
          </a:p>
          <a:p>
            <a:endParaRPr lang="en-US" dirty="0">
              <a:solidFill>
                <a:srgbClr val="000000"/>
              </a:solidFill>
              <a:latin typeface="+mn-lt"/>
            </a:endParaRPr>
          </a:p>
          <a:p>
            <a:r>
              <a:rPr lang="en-US" b="1" dirty="0">
                <a:solidFill>
                  <a:srgbClr val="000000"/>
                </a:solidFill>
                <a:latin typeface="+mn-lt"/>
              </a:rPr>
              <a:t>ASK</a:t>
            </a:r>
          </a:p>
          <a:p>
            <a:r>
              <a:rPr lang="en-US" dirty="0">
                <a:solidFill>
                  <a:srgbClr val="000000"/>
                </a:solidFill>
                <a:latin typeface="+mn-lt"/>
              </a:rPr>
              <a:t>Does anyone have any other questions or comments before we move on?</a:t>
            </a:r>
          </a:p>
          <a:p>
            <a:pPr defTabSz="931774">
              <a:defRPr/>
            </a:pPr>
            <a:endParaRPr lang="en-US" b="1" dirty="0">
              <a:solidFill>
                <a:srgbClr val="000000"/>
              </a:solidFill>
              <a:latin typeface="+mn-lt"/>
            </a:endParaRPr>
          </a:p>
          <a:p>
            <a:pPr defTabSz="931774">
              <a:defRPr/>
            </a:pPr>
            <a:r>
              <a:rPr lang="en-US" b="1" dirty="0">
                <a:solidFill>
                  <a:srgbClr val="000000"/>
                </a:solidFill>
                <a:latin typeface="+mn-lt"/>
              </a:rPr>
              <a:t>DO </a:t>
            </a:r>
          </a:p>
          <a:p>
            <a:pPr defTabSz="931774">
              <a:defRPr/>
            </a:pPr>
            <a:r>
              <a:rPr lang="en-US" dirty="0">
                <a:solidFill>
                  <a:srgbClr val="000000"/>
                </a:solidFill>
                <a:latin typeface="+mn-lt"/>
              </a:rPr>
              <a:t>Pause briefly for questions/comments; respond as appropriate.</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kern="1200" dirty="0">
                <a:solidFill>
                  <a:srgbClr val="000000"/>
                </a:solidFill>
                <a:effectLst/>
                <a:latin typeface="+mn-lt"/>
                <a:ea typeface="+mn-ea"/>
                <a:cs typeface="Arial" panose="020B0604020202020204" pitchFamily="34" charset="0"/>
              </a:rPr>
              <a:t>Now that we understand a bit about the brain science involved with trauma, we can practice translating what that looks like in behaviors on the outside. Soon, we’ll do an activity with that, and then we can get into how we might best interact to help children learn new patterns and have better relationships!</a:t>
            </a:r>
          </a:p>
          <a:p>
            <a:endParaRPr lang="en-US" dirty="0">
              <a:solidFill>
                <a:srgbClr val="000000"/>
              </a:solidFill>
              <a:latin typeface="+mn-lt"/>
            </a:endParaRPr>
          </a:p>
          <a:p>
            <a:pPr marL="174708" indent="-174708">
              <a:buFont typeface="Arial" panose="020B0604020202020204" pitchFamily="34" charset="0"/>
              <a:buChar char="•"/>
            </a:pPr>
            <a:endParaRPr lang="en-US" dirty="0">
              <a:solidFill>
                <a:srgbClr val="000000"/>
              </a:solidFill>
              <a:latin typeface="+mn-lt"/>
            </a:endParaRPr>
          </a:p>
          <a:p>
            <a:pPr marL="174708" indent="-174708">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2945755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i="0" dirty="0">
                <a:solidFill>
                  <a:srgbClr val="000000"/>
                </a:solidFill>
                <a:latin typeface="Calibri" panose="020F0502020204030204" pitchFamily="34" charset="0"/>
              </a:rPr>
              <a:t>F</a:t>
            </a:r>
            <a:r>
              <a:rPr lang="en-US" b="1" dirty="0">
                <a:solidFill>
                  <a:srgbClr val="000000"/>
                </a:solidFill>
                <a:latin typeface="Calibri" panose="020F0502020204030204" pitchFamily="34" charset="0"/>
              </a:rPr>
              <a:t>ACILITATOR'S NOTE</a:t>
            </a:r>
          </a:p>
          <a:p>
            <a:r>
              <a:rPr lang="en-US" dirty="0">
                <a:solidFill>
                  <a:srgbClr val="000000"/>
                </a:solidFill>
                <a:latin typeface="Calibri" panose="020F0502020204030204" pitchFamily="34" charset="0"/>
              </a:rPr>
              <a:t>Allow for a 10-minute break. </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27</a:t>
            </a:fld>
            <a:endParaRPr lang="en-US" dirty="0"/>
          </a:p>
        </p:txBody>
      </p:sp>
      <p:sp>
        <p:nvSpPr>
          <p:cNvPr id="6" name="Slide Number Placeholder 6">
            <a:extLst>
              <a:ext uri="{FF2B5EF4-FFF2-40B4-BE49-F238E27FC236}">
                <a16:creationId xmlns:a16="http://schemas.microsoft.com/office/drawing/2014/main" id="{A5183CDD-A351-1E47-8F5E-2B603460397F}"/>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232143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b="0" kern="1200" dirty="0">
                <a:solidFill>
                  <a:srgbClr val="000000"/>
                </a:solidFill>
                <a:effectLst/>
                <a:latin typeface="Calibri" panose="020F0502020204030204" pitchFamily="34" charset="0"/>
                <a:ea typeface="+mn-ea"/>
                <a:cs typeface="+mn-cs"/>
              </a:rPr>
              <a:t>Allow 15 minutes for this section/activity.</a:t>
            </a:r>
          </a:p>
          <a:p>
            <a:endParaRPr lang="en-US" b="0"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To understand how trauma has impacted a developing child, we are going to take a deeper look at what goes on in the brain and body after a person has experienced trauma. This will help us to better understand what is actually going on underneath a child’s behaviors. </a:t>
            </a:r>
            <a:endParaRPr lang="en-US" b="0" kern="1200" dirty="0">
              <a:solidFill>
                <a:srgbClr val="000000"/>
              </a:solidFill>
              <a:effectLst/>
              <a:highlight>
                <a:srgbClr val="FFFF00"/>
              </a:highligh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1928421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501941"/>
          </a:xfrm>
        </p:spPr>
        <p:txBody>
          <a:bodyPr/>
          <a:lstStyle/>
          <a:p>
            <a:r>
              <a:rPr lang="en-US" b="1" dirty="0">
                <a:solidFill>
                  <a:srgbClr val="000000"/>
                </a:solidFill>
                <a:latin typeface="Calibri" panose="020F0502020204030204" pitchFamily="34" charset="0"/>
              </a:rPr>
              <a:t>FACILITATOR’S NOTE</a:t>
            </a:r>
          </a:p>
          <a:p>
            <a:r>
              <a:rPr lang="en-US" b="1" u="sng" dirty="0">
                <a:solidFill>
                  <a:srgbClr val="000000"/>
                </a:solidFill>
                <a:latin typeface="Calibri" panose="020F0502020204030204" pitchFamily="34" charset="0"/>
              </a:rPr>
              <a:t>Option 1</a:t>
            </a:r>
            <a:r>
              <a:rPr lang="en-US" dirty="0">
                <a:solidFill>
                  <a:srgbClr val="000000"/>
                </a:solidFill>
                <a:latin typeface="Calibri" panose="020F0502020204030204" pitchFamily="34" charset="0"/>
              </a:rPr>
              <a:t>: In this activity, you will show a clip from the </a:t>
            </a:r>
            <a:r>
              <a:rPr lang="en-US" i="1" dirty="0">
                <a:solidFill>
                  <a:srgbClr val="000000"/>
                </a:solidFill>
                <a:latin typeface="Calibri" panose="020F0502020204030204" pitchFamily="34" charset="0"/>
              </a:rPr>
              <a:t>Instant Family</a:t>
            </a:r>
            <a:r>
              <a:rPr lang="en-US" i="0" dirty="0">
                <a:solidFill>
                  <a:srgbClr val="000000"/>
                </a:solidFill>
                <a:latin typeface="Calibri" panose="020F0502020204030204" pitchFamily="34" charset="0"/>
              </a:rPr>
              <a:t> video</a:t>
            </a:r>
            <a:r>
              <a:rPr lang="en-US" dirty="0">
                <a:solidFill>
                  <a:srgbClr val="000000"/>
                </a:solidFill>
                <a:latin typeface="Calibri" panose="020F0502020204030204" pitchFamily="34" charset="0"/>
              </a:rPr>
              <a:t>. Participants will fill in the Identifying States handout, identifying the state of different characters during the clip. Allow some time for discussion, stressing points that help participants understand where and why characters become more escalated. You can also make the point out that the behaviors of different people can look different in each of the states (i.e., when in a fear-based state, Juan starts to cry, while Lizzie acts angry.)  </a:t>
            </a:r>
          </a:p>
          <a:p>
            <a:endParaRPr lang="en-US" dirty="0">
              <a:solidFill>
                <a:srgbClr val="000000"/>
              </a:solidFill>
              <a:latin typeface="Calibri" panose="020F0502020204030204" pitchFamily="34" charset="0"/>
            </a:endParaRPr>
          </a:p>
          <a:p>
            <a:r>
              <a:rPr lang="en-US" b="1" u="sng" dirty="0">
                <a:solidFill>
                  <a:srgbClr val="000000"/>
                </a:solidFill>
                <a:latin typeface="Calibri" panose="020F0502020204030204" pitchFamily="34" charset="0"/>
              </a:rPr>
              <a:t>Option 2:</a:t>
            </a:r>
            <a:r>
              <a:rPr lang="en-US"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If you are not using the </a:t>
            </a:r>
            <a:r>
              <a:rPr lang="en-US" i="1" dirty="0">
                <a:solidFill>
                  <a:srgbClr val="000000"/>
                </a:solidFill>
                <a:latin typeface="Calibri" panose="020F0502020204030204" pitchFamily="34" charset="0"/>
              </a:rPr>
              <a:t>Instant Family </a:t>
            </a:r>
            <a:r>
              <a:rPr lang="en-US" dirty="0">
                <a:solidFill>
                  <a:srgbClr val="000000"/>
                </a:solidFill>
                <a:latin typeface="Calibri" panose="020F0502020204030204" pitchFamily="34" charset="0"/>
              </a:rPr>
              <a:t>video, move on to slide 29 for </a:t>
            </a:r>
            <a:r>
              <a:rPr lang="en-US" u="none" dirty="0">
                <a:solidFill>
                  <a:srgbClr val="000000"/>
                </a:solidFill>
                <a:latin typeface="Calibri" panose="020F0502020204030204" pitchFamily="34" charset="0"/>
              </a:rPr>
              <a:t>as an </a:t>
            </a:r>
            <a:r>
              <a:rPr lang="en-US" dirty="0">
                <a:solidFill>
                  <a:srgbClr val="000000"/>
                </a:solidFill>
                <a:latin typeface="Calibri" panose="020F0502020204030204" pitchFamily="34" charset="0"/>
              </a:rPr>
              <a:t>alternate activity,</a:t>
            </a:r>
            <a:endParaRPr lang="en-US" u="sng"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When noticed early, fear-based responses can be reduced. </a:t>
            </a:r>
            <a:r>
              <a:rPr lang="en-US" dirty="0">
                <a:solidFill>
                  <a:srgbClr val="000000"/>
                </a:solidFill>
                <a:latin typeface="Calibri" panose="020F0502020204030204" pitchFamily="34" charset="0"/>
              </a:rPr>
              <a:t>I</a:t>
            </a:r>
            <a:r>
              <a:rPr lang="en-US" kern="1200" dirty="0">
                <a:solidFill>
                  <a:srgbClr val="000000"/>
                </a:solidFill>
                <a:effectLst/>
                <a:latin typeface="Calibri" panose="020F0502020204030204" pitchFamily="34" charset="0"/>
                <a:ea typeface="+mn-ea"/>
                <a:cs typeface="Arial" panose="020B0604020202020204" pitchFamily="34" charset="0"/>
              </a:rPr>
              <a:t>t’s helpful to be able to recognize the range of what these states look like. Let’s have a little fun going to the movies to practice. Many of you may have already seen the video </a:t>
            </a:r>
            <a:r>
              <a:rPr lang="en-US" i="1" kern="1200" dirty="0">
                <a:solidFill>
                  <a:srgbClr val="000000"/>
                </a:solidFill>
                <a:effectLst/>
                <a:latin typeface="Calibri" panose="020F0502020204030204" pitchFamily="34" charset="0"/>
                <a:ea typeface="+mn-ea"/>
                <a:cs typeface="Arial" panose="020B0604020202020204" pitchFamily="34" charset="0"/>
              </a:rPr>
              <a:t>Instant Family</a:t>
            </a:r>
            <a:r>
              <a:rPr lang="en-US" kern="1200" dirty="0">
                <a:solidFill>
                  <a:srgbClr val="000000"/>
                </a:solidFill>
                <a:effectLst/>
                <a:latin typeface="Calibri" panose="020F0502020204030204" pitchFamily="34" charset="0"/>
                <a:ea typeface="+mn-ea"/>
                <a:cs typeface="Arial" panose="020B0604020202020204" pitchFamily="34" charset="0"/>
              </a:rPr>
              <a:t>, but for those </a:t>
            </a:r>
            <a:r>
              <a:rPr lang="en-US" dirty="0">
                <a:solidFill>
                  <a:srgbClr val="000000"/>
                </a:solidFill>
                <a:latin typeface="Calibri" panose="020F0502020204030204" pitchFamily="34" charset="0"/>
              </a:rPr>
              <a:t>who</a:t>
            </a:r>
            <a:r>
              <a:rPr lang="en-US" kern="1200" dirty="0">
                <a:solidFill>
                  <a:srgbClr val="000000"/>
                </a:solidFill>
                <a:effectLst/>
                <a:latin typeface="Calibri" panose="020F0502020204030204" pitchFamily="34" charset="0"/>
                <a:ea typeface="+mn-ea"/>
                <a:cs typeface="Arial" panose="020B0604020202020204" pitchFamily="34" charset="0"/>
              </a:rPr>
              <a:t> haven’t, it’s about a family who came together through foster care and adoption. Although the movie is fiction, it is based on experiences that the director’s family had on their journey through foster care and ultimately adoption. Please turn to  </a:t>
            </a:r>
            <a:r>
              <a:rPr lang="en-US" i="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Identifying States </a:t>
            </a:r>
            <a:r>
              <a:rPr lang="en-US"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your</a:t>
            </a:r>
            <a:r>
              <a:rPr lang="en-US" b="1"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Participant Resource Manual</a:t>
            </a:r>
            <a:r>
              <a:rPr lang="en-US"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kern="1200" dirty="0">
                <a:solidFill>
                  <a:srgbClr val="000000"/>
                </a:solidFill>
                <a:effectLst/>
                <a:latin typeface="Calibri" panose="020F0502020204030204" pitchFamily="34" charset="0"/>
                <a:ea typeface="+mn-ea"/>
                <a:cs typeface="Arial" panose="020B0604020202020204" pitchFamily="34" charset="0"/>
              </a:rPr>
              <a:t>We will watch a scene now while we do an exercise to identify the states of each of the characters in the scene. This will help us practice noticing when you or the children you are parenting are moving away from the ideal active, alert, engaged state.</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29</a:t>
            </a:fld>
            <a:endParaRPr lang="en-US" dirty="0"/>
          </a:p>
        </p:txBody>
      </p:sp>
    </p:spTree>
    <p:extLst>
      <p:ext uri="{BB962C8B-B14F-4D97-AF65-F5344CB8AC3E}">
        <p14:creationId xmlns:p14="http://schemas.microsoft.com/office/powerpoint/2010/main" val="1132846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3871321"/>
          </a:xfrm>
        </p:spPr>
        <p:txBody>
          <a:bodyPr/>
          <a:lstStyle/>
          <a:p>
            <a:pPr defTabSz="931774">
              <a:defRPr/>
            </a:pPr>
            <a:r>
              <a:rPr lang="en-US" b="1" dirty="0">
                <a:solidFill>
                  <a:srgbClr val="000000"/>
                </a:solidFill>
                <a:latin typeface="Calibri" panose="020F0502020204030204" pitchFamily="34" charset="0"/>
              </a:rPr>
              <a:t>FACILITATOR’S NOTE</a:t>
            </a:r>
          </a:p>
          <a:p>
            <a:pPr defTabSz="931774">
              <a:defRPr/>
            </a:pPr>
            <a:r>
              <a:rPr lang="en-US" b="0" dirty="0">
                <a:solidFill>
                  <a:srgbClr val="000000"/>
                </a:solidFill>
                <a:latin typeface="+mn-lt"/>
              </a:rPr>
              <a:t>This slide is only used when the </a:t>
            </a:r>
            <a:r>
              <a:rPr lang="en-US" b="0" i="1" dirty="0">
                <a:solidFill>
                  <a:srgbClr val="000000"/>
                </a:solidFill>
                <a:latin typeface="+mn-lt"/>
              </a:rPr>
              <a:t>Instant Family </a:t>
            </a:r>
            <a:r>
              <a:rPr lang="en-US" b="0" dirty="0">
                <a:solidFill>
                  <a:srgbClr val="000000"/>
                </a:solidFill>
                <a:latin typeface="+mn-lt"/>
              </a:rPr>
              <a:t>clip is played.</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r>
              <a:rPr lang="en-US" kern="1200" dirty="0">
                <a:solidFill>
                  <a:srgbClr val="000000"/>
                </a:solidFill>
                <a:effectLst/>
                <a:latin typeface="+mn-lt"/>
                <a:ea typeface="+mn-ea"/>
                <a:cs typeface="Arial" panose="020B0604020202020204" pitchFamily="34" charset="0"/>
              </a:rPr>
              <a:t>In the scene we’re about to see, there are 5 characters: Mom, Dad, Lizzie the oldest, Juan the middle child, and Lita, the youngest. As you watch, put an “x” in the box for each character that you think best represents the state they are experiencing for most of the scene. Because states can change quickly, you may want to mark more than one box for a few of the characters. </a:t>
            </a:r>
            <a:endParaRPr lang="en-US" b="1" kern="1200" dirty="0">
              <a:solidFill>
                <a:srgbClr val="000000"/>
              </a:solidFill>
              <a:effectLst/>
              <a:latin typeface="+mn-lt"/>
              <a:ea typeface="+mn-ea"/>
              <a:cs typeface="Arial" panose="020B0604020202020204" pitchFamily="34" charset="0"/>
            </a:endParaRP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74708" indent="-174708" defTabSz="931774">
              <a:buFont typeface="Arial" panose="020B0604020202020204" pitchFamily="34" charset="0"/>
              <a:buChar char="•"/>
              <a:defRPr/>
            </a:pPr>
            <a:r>
              <a:rPr lang="en-US" i="0" kern="1200" dirty="0">
                <a:solidFill>
                  <a:srgbClr val="000000"/>
                </a:solidFill>
                <a:effectLst/>
                <a:latin typeface="+mn-lt"/>
                <a:ea typeface="+mn-ea"/>
                <a:cs typeface="Arial" panose="020B0604020202020204" pitchFamily="34" charset="0"/>
              </a:rPr>
              <a:t>Show clip from </a:t>
            </a:r>
            <a:r>
              <a:rPr lang="en-US" i="1" kern="1200" dirty="0">
                <a:solidFill>
                  <a:srgbClr val="000000"/>
                </a:solidFill>
                <a:effectLst/>
                <a:latin typeface="+mn-lt"/>
                <a:ea typeface="+mn-ea"/>
                <a:cs typeface="Arial" panose="020B0604020202020204" pitchFamily="34" charset="0"/>
              </a:rPr>
              <a:t>Instant Family</a:t>
            </a:r>
            <a:r>
              <a:rPr lang="en-US" i="0" kern="1200" dirty="0">
                <a:solidFill>
                  <a:srgbClr val="000000"/>
                </a:solidFill>
                <a:effectLst/>
                <a:latin typeface="+mn-lt"/>
                <a:ea typeface="+mn-ea"/>
                <a:cs typeface="Arial" panose="020B0604020202020204" pitchFamily="34" charset="0"/>
              </a:rPr>
              <a:t>. The </a:t>
            </a:r>
            <a:r>
              <a:rPr lang="en-US" dirty="0">
                <a:latin typeface="+mn-lt"/>
              </a:rPr>
              <a:t>clip can be accessed by forwarding directly to the timestamp listed below and/or by clicking on the video menu and forwarding to the scene, which will get facilitator closer to the timestamp. It is suggested that the facilitator cue the clip in advance to save time getting to precise timestamp.  </a:t>
            </a:r>
            <a:endParaRPr lang="en-US" strike="sngStrike" dirty="0">
              <a:latin typeface="+mn-lt"/>
            </a:endParaRPr>
          </a:p>
          <a:p>
            <a:pPr marL="361062" lvl="1" indent="-174708" defTabSz="931774">
              <a:buFont typeface="Wingdings" panose="05000000000000000000" pitchFamily="2" charset="2"/>
              <a:buChar char="Ø"/>
              <a:defRPr/>
            </a:pPr>
            <a:r>
              <a:rPr lang="en-US" dirty="0">
                <a:solidFill>
                  <a:srgbClr val="000000"/>
                </a:solidFill>
                <a:latin typeface="+mn-lt"/>
                <a:cs typeface="Times New Roman" panose="02020603050405020304" pitchFamily="18" charset="0"/>
              </a:rPr>
              <a:t>Scene</a:t>
            </a:r>
            <a:r>
              <a:rPr lang="en-US" dirty="0">
                <a:latin typeface="+mn-lt"/>
              </a:rPr>
              <a:t>-</a:t>
            </a:r>
            <a:r>
              <a:rPr lang="en-US" dirty="0">
                <a:solidFill>
                  <a:srgbClr val="000000"/>
                </a:solidFill>
                <a:latin typeface="+mn-lt"/>
                <a:cs typeface="Times New Roman" panose="02020603050405020304" pitchFamily="18" charset="0"/>
              </a:rPr>
              <a:t>Christmas dinner</a:t>
            </a:r>
            <a:r>
              <a:rPr lang="en-US" i="0" dirty="0">
                <a:solidFill>
                  <a:srgbClr val="000000"/>
                </a:solidFill>
                <a:latin typeface="+mn-lt"/>
                <a:cs typeface="Times New Roman" panose="02020603050405020304" pitchFamily="18" charset="0"/>
              </a:rPr>
              <a:t>.  This scene can be found on the DVD scene 6 39:30 -41:12</a:t>
            </a:r>
          </a:p>
          <a:p>
            <a:pPr marL="174708" indent="-174708" defTabSz="931774">
              <a:buFont typeface="Arial" panose="020B0604020202020204" pitchFamily="34" charset="0"/>
              <a:buChar char="•"/>
              <a:defRPr/>
            </a:pPr>
            <a:r>
              <a:rPr lang="en-US" i="0" dirty="0">
                <a:solidFill>
                  <a:srgbClr val="000000"/>
                </a:solidFill>
                <a:latin typeface="+mn-lt"/>
                <a:cs typeface="Times New Roman" panose="02020603050405020304" pitchFamily="18" charset="0"/>
              </a:rPr>
              <a:t>Pause the video to allow the class to mark the boxes on the handout</a:t>
            </a:r>
            <a:endParaRPr lang="en-US" dirty="0">
              <a:solidFill>
                <a:srgbClr val="000000"/>
              </a:solidFill>
              <a:latin typeface="+mn-lt"/>
              <a:cs typeface="Times New Roman" panose="02020603050405020304" pitchFamily="18" charset="0"/>
            </a:endParaRPr>
          </a:p>
          <a:p>
            <a:pPr marL="361062" lvl="1" indent="-174708">
              <a:buFont typeface="Wingdings" panose="05000000000000000000" pitchFamily="2" charset="2"/>
              <a:buChar char="Ø"/>
            </a:pPr>
            <a:r>
              <a:rPr lang="en-US" dirty="0">
                <a:solidFill>
                  <a:srgbClr val="000000"/>
                </a:solidFill>
                <a:latin typeface="+mn-lt"/>
                <a:cs typeface="Times New Roman" panose="02020603050405020304" pitchFamily="18" charset="0"/>
              </a:rPr>
              <a:t>Discuss choices as a group, emphasizing what shows escalation or de-escalation</a:t>
            </a:r>
          </a:p>
          <a:p>
            <a:pPr marL="186355" lvl="2"/>
            <a:endParaRPr lang="en-US" dirty="0">
              <a:solidFill>
                <a:srgbClr val="000000"/>
              </a:solidFill>
              <a:latin typeface="+mn-lt"/>
              <a:cs typeface="Times New Roman" panose="02020603050405020304" pitchFamily="18" charset="0"/>
            </a:endParaRPr>
          </a:p>
          <a:p>
            <a:pPr marL="186355" lvl="2"/>
            <a:endParaRPr lang="en-US" b="1" dirty="0">
              <a:solidFill>
                <a:srgbClr val="000000"/>
              </a:solidFill>
              <a:latin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1567642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4092038"/>
          </a:xfrm>
        </p:spPr>
        <p:txBody>
          <a:bodyPr/>
          <a:lstStyle/>
          <a:p>
            <a:r>
              <a:rPr lang="en-US" b="1" dirty="0">
                <a:solidFill>
                  <a:srgbClr val="000000"/>
                </a:solidFill>
                <a:latin typeface="Calibri" panose="020F0502020204030204" pitchFamily="34" charset="0"/>
              </a:rPr>
              <a:t>FACILITATOR’S NOTE</a:t>
            </a:r>
          </a:p>
          <a:p>
            <a:r>
              <a:rPr lang="en-US" b="1" u="sng" dirty="0">
                <a:solidFill>
                  <a:srgbClr val="000000"/>
                </a:solidFill>
                <a:latin typeface="+mn-lt"/>
              </a:rPr>
              <a:t>Option 2</a:t>
            </a:r>
            <a:r>
              <a:rPr lang="en-US" dirty="0">
                <a:solidFill>
                  <a:srgbClr val="000000"/>
                </a:solidFill>
                <a:latin typeface="+mn-lt"/>
              </a:rPr>
              <a:t>: This activity is an alternate to watching the </a:t>
            </a:r>
            <a:r>
              <a:rPr lang="en-US" i="1" dirty="0">
                <a:solidFill>
                  <a:srgbClr val="000000"/>
                </a:solidFill>
                <a:latin typeface="+mn-lt"/>
              </a:rPr>
              <a:t>Instant Family </a:t>
            </a:r>
            <a:r>
              <a:rPr lang="en-US" i="0" dirty="0">
                <a:solidFill>
                  <a:srgbClr val="000000"/>
                </a:solidFill>
                <a:latin typeface="+mn-lt"/>
              </a:rPr>
              <a:t>video clip. Skip this slide if you have used the </a:t>
            </a:r>
            <a:r>
              <a:rPr lang="en-US" i="1" dirty="0">
                <a:solidFill>
                  <a:srgbClr val="000000"/>
                </a:solidFill>
                <a:latin typeface="+mn-lt"/>
              </a:rPr>
              <a:t>Instant Family </a:t>
            </a:r>
            <a:r>
              <a:rPr lang="en-US" i="0" dirty="0">
                <a:solidFill>
                  <a:srgbClr val="000000"/>
                </a:solidFill>
                <a:latin typeface="+mn-lt"/>
              </a:rPr>
              <a:t>clip.</a:t>
            </a:r>
          </a:p>
          <a:p>
            <a:endParaRPr lang="en-US" i="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mn-lt"/>
              </a:rPr>
              <a:t>After reading the scene summary on </a:t>
            </a:r>
            <a:r>
              <a:rPr lang="en-US" b="0" i="0" u="sng" dirty="0">
                <a:solidFill>
                  <a:srgbClr val="000000"/>
                </a:solidFill>
                <a:latin typeface="+mn-lt"/>
              </a:rPr>
              <a:t>Handout #2: Christmas Dinner Scene</a:t>
            </a:r>
            <a:r>
              <a:rPr lang="en-US" i="0" dirty="0">
                <a:solidFill>
                  <a:srgbClr val="000000"/>
                </a:solidFill>
                <a:latin typeface="+mn-lt"/>
              </a:rPr>
              <a:t>, p</a:t>
            </a:r>
            <a:r>
              <a:rPr lang="en-US" dirty="0">
                <a:solidFill>
                  <a:srgbClr val="000000"/>
                </a:solidFill>
                <a:latin typeface="+mn-lt"/>
              </a:rPr>
              <a:t>articipants will fill in the Identifying States handout to determine the states of different characters in the story. Allow some time at the end for discussion to help participants understand the different states.  </a:t>
            </a:r>
          </a:p>
          <a:p>
            <a:endParaRPr lang="en-US" dirty="0">
              <a:solidFill>
                <a:srgbClr val="000000"/>
              </a:solidFill>
              <a:latin typeface="+mn-lt"/>
            </a:endParaRPr>
          </a:p>
          <a:p>
            <a:r>
              <a:rPr lang="en-US" b="1" kern="1200" dirty="0">
                <a:solidFill>
                  <a:srgbClr val="000000"/>
                </a:solidFill>
                <a:effectLst/>
                <a:latin typeface="+mn-lt"/>
                <a:ea typeface="+mn-ea"/>
                <a:cs typeface="Arial" panose="020B0604020202020204" pitchFamily="34" charset="0"/>
              </a:rPr>
              <a:t>DO</a:t>
            </a:r>
          </a:p>
          <a:p>
            <a:r>
              <a:rPr lang="en-US" dirty="0">
                <a:solidFill>
                  <a:srgbClr val="000000"/>
                </a:solidFill>
                <a:latin typeface="+mn-lt"/>
              </a:rPr>
              <a:t>Ask participants to turn to the following handouts in their </a:t>
            </a:r>
            <a:r>
              <a:rPr lang="en-US" b="1" dirty="0">
                <a:solidFill>
                  <a:srgbClr val="000000"/>
                </a:solidFill>
                <a:latin typeface="+mn-lt"/>
              </a:rPr>
              <a:t>Participant Resource Manual.</a:t>
            </a:r>
            <a:endParaRPr lang="en-US" b="1" i="0" kern="1200" dirty="0">
              <a:solidFill>
                <a:srgbClr val="000000"/>
              </a:solidFill>
              <a:effectLst/>
              <a:latin typeface="+mn-lt"/>
              <a:ea typeface="+mn-ea"/>
              <a:cs typeface="Arial" panose="020B0604020202020204" pitchFamily="34" charset="0"/>
            </a:endParaRPr>
          </a:p>
          <a:p>
            <a:pPr marL="357588" lvl="1" indent="-174708">
              <a:buFont typeface="Arial" panose="020B0604020202020204" pitchFamily="34" charset="0"/>
              <a:buChar char="•"/>
            </a:pPr>
            <a:r>
              <a:rPr lang="en-US" b="0" i="0" u="sng" dirty="0">
                <a:solidFill>
                  <a:srgbClr val="000000"/>
                </a:solidFill>
                <a:latin typeface="+mn-lt"/>
              </a:rPr>
              <a:t>Handout #1:</a:t>
            </a:r>
            <a:r>
              <a:rPr lang="en-US" b="0" i="0" u="sng" kern="1200" dirty="0">
                <a:solidFill>
                  <a:srgbClr val="000000"/>
                </a:solidFill>
                <a:effectLst/>
                <a:latin typeface="+mn-lt"/>
                <a:ea typeface="+mn-ea"/>
                <a:cs typeface="Arial" panose="020B0604020202020204" pitchFamily="34" charset="0"/>
              </a:rPr>
              <a:t> Identifying States </a:t>
            </a:r>
            <a:endParaRPr lang="en-US" b="0" i="0" kern="1200" dirty="0">
              <a:solidFill>
                <a:srgbClr val="000000"/>
              </a:solidFill>
              <a:effectLst/>
              <a:latin typeface="+mn-lt"/>
              <a:ea typeface="+mn-ea"/>
              <a:cs typeface="Arial" panose="020B0604020202020204" pitchFamily="34" charset="0"/>
            </a:endParaRPr>
          </a:p>
          <a:p>
            <a:pPr marL="357588" lvl="1" indent="-174708">
              <a:buFont typeface="Arial" panose="020B0604020202020204" pitchFamily="34" charset="0"/>
              <a:buChar char="•"/>
            </a:pPr>
            <a:r>
              <a:rPr lang="en-US" b="0" i="0" u="sng" dirty="0">
                <a:solidFill>
                  <a:srgbClr val="000000"/>
                </a:solidFill>
                <a:latin typeface="+mn-lt"/>
              </a:rPr>
              <a:t>Handout #2: Christmas Dinner Scene</a:t>
            </a:r>
          </a:p>
          <a:p>
            <a:pPr marL="357588" lvl="1" indent="-174708">
              <a:buFont typeface="Arial" panose="020B0604020202020204" pitchFamily="34" charset="0"/>
              <a:buChar char="•"/>
            </a:pPr>
            <a:endParaRPr lang="en-US" b="0" i="0" u="sng" dirty="0">
              <a:solidFill>
                <a:srgbClr val="000000"/>
              </a:solidFill>
              <a:latin typeface="+mn-lt"/>
            </a:endParaRPr>
          </a:p>
          <a:p>
            <a:pPr marL="174708" indent="-174708" defTabSz="931774">
              <a:buFont typeface="Arial" panose="020B0604020202020204" pitchFamily="34" charset="0"/>
              <a:buChar char="•"/>
              <a:defRPr/>
            </a:pPr>
            <a:r>
              <a:rPr lang="en-US" b="0" i="0" u="none" dirty="0">
                <a:solidFill>
                  <a:srgbClr val="000000"/>
                </a:solidFill>
                <a:latin typeface="+mn-lt"/>
              </a:rPr>
              <a:t>Let the class know that this scene is based on a scene for the Instant Family movie. Read, or ask for a volunteer reader to read </a:t>
            </a:r>
            <a:r>
              <a:rPr lang="en-US" b="0" i="0" u="sng" dirty="0">
                <a:solidFill>
                  <a:srgbClr val="000000"/>
                </a:solidFill>
                <a:latin typeface="+mn-lt"/>
              </a:rPr>
              <a:t>Handout #2: Christmas Dinner Scene  </a:t>
            </a:r>
            <a:r>
              <a:rPr lang="en-US" b="0" i="0" u="none" dirty="0">
                <a:solidFill>
                  <a:srgbClr val="000000"/>
                </a:solidFill>
                <a:latin typeface="+mn-lt"/>
              </a:rPr>
              <a:t>aloud. </a:t>
            </a:r>
          </a:p>
          <a:p>
            <a:endParaRPr lang="en-US" b="1" strike="sngStrike" dirty="0">
              <a:solidFill>
                <a:srgbClr val="000000"/>
              </a:solidFill>
              <a:latin typeface="+mn-lt"/>
            </a:endParaRPr>
          </a:p>
          <a:p>
            <a:r>
              <a:rPr lang="en-US" b="1" dirty="0">
                <a:solidFill>
                  <a:srgbClr val="000000"/>
                </a:solidFill>
                <a:latin typeface="+mn-lt"/>
              </a:rPr>
              <a:t>PARAPHRASE`</a:t>
            </a:r>
          </a:p>
          <a:p>
            <a:r>
              <a:rPr lang="en-US" kern="1200" dirty="0">
                <a:solidFill>
                  <a:srgbClr val="000000"/>
                </a:solidFill>
                <a:effectLst/>
                <a:latin typeface="+mn-lt"/>
                <a:ea typeface="+mn-ea"/>
                <a:cs typeface="Arial" panose="020B0604020202020204" pitchFamily="34" charset="0"/>
              </a:rPr>
              <a:t>When noticed early, fear-based threat responses can be greatly reduced. So, it’s helpful to be able to recognize the range of what these states look like. </a:t>
            </a:r>
          </a:p>
          <a:p>
            <a:endParaRPr lang="en-US" kern="1200" dirty="0">
              <a:solidFill>
                <a:srgbClr val="000000"/>
              </a:solidFill>
              <a:effectLst/>
              <a:latin typeface="+mn-lt"/>
              <a:ea typeface="+mn-ea"/>
              <a:cs typeface="Arial" panose="020B0604020202020204" pitchFamily="34" charset="0"/>
            </a:endParaRPr>
          </a:p>
          <a:p>
            <a:r>
              <a:rPr lang="en-US" b="0" kern="1200" dirty="0">
                <a:solidFill>
                  <a:srgbClr val="000000"/>
                </a:solidFill>
                <a:effectLst/>
                <a:latin typeface="+mn-lt"/>
                <a:ea typeface="+mn-ea"/>
                <a:cs typeface="Arial" panose="020B0604020202020204" pitchFamily="34" charset="0"/>
              </a:rPr>
              <a:t>While you listen, think about what state the children and the parents are in. </a:t>
            </a:r>
            <a:r>
              <a:rPr lang="en-US" kern="1200" dirty="0">
                <a:solidFill>
                  <a:srgbClr val="000000"/>
                </a:solidFill>
                <a:effectLst/>
                <a:latin typeface="+mn-lt"/>
                <a:ea typeface="+mn-ea"/>
                <a:cs typeface="Arial" panose="020B0604020202020204" pitchFamily="34" charset="0"/>
              </a:rPr>
              <a:t>Because states can change, you may choose to mark more than one box for each character. </a:t>
            </a:r>
            <a:endParaRPr lang="en-US" b="0" kern="1200" dirty="0">
              <a:solidFill>
                <a:srgbClr val="000000"/>
              </a:solidFill>
              <a:effectLst/>
              <a:latin typeface="+mn-lt"/>
              <a:ea typeface="+mn-ea"/>
              <a:cs typeface="Arial" panose="020B0604020202020204" pitchFamily="34" charset="0"/>
            </a:endParaRPr>
          </a:p>
          <a:p>
            <a:endParaRPr lang="en-US" b="1" i="0" dirty="0">
              <a:solidFill>
                <a:srgbClr val="000000"/>
              </a:solidFill>
              <a:latin typeface="+mn-lt"/>
            </a:endParaRPr>
          </a:p>
          <a:p>
            <a:r>
              <a:rPr lang="en-US" b="0" i="0" u="sng" dirty="0">
                <a:solidFill>
                  <a:srgbClr val="000000"/>
                </a:solidFill>
                <a:latin typeface="+mn-lt"/>
              </a:rPr>
              <a:t>Christm</a:t>
            </a:r>
            <a:r>
              <a:rPr lang="en-US" u="sng" dirty="0">
                <a:solidFill>
                  <a:srgbClr val="000000"/>
                </a:solidFill>
                <a:latin typeface="+mn-lt"/>
              </a:rPr>
              <a:t>as</a:t>
            </a:r>
            <a:r>
              <a:rPr lang="en-US" b="0" i="0" u="sng" dirty="0">
                <a:solidFill>
                  <a:srgbClr val="000000"/>
                </a:solidFill>
                <a:latin typeface="+mn-lt"/>
              </a:rPr>
              <a:t> Dinner Scene </a:t>
            </a:r>
          </a:p>
          <a:p>
            <a:pPr marL="171450" marR="0" indent="0">
              <a:spcBef>
                <a:spcPts val="400"/>
              </a:spcBef>
              <a:spcAft>
                <a:spcPts val="400"/>
              </a:spcAft>
              <a:tabLst>
                <a:tab pos="137160" algn="l"/>
                <a:tab pos="171450" algn="l"/>
                <a:tab pos="274320" algn="l"/>
                <a:tab pos="137160" algn="l"/>
                <a:tab pos="274320" algn="l"/>
              </a:tabLst>
            </a:pPr>
            <a:r>
              <a:rPr lang="en-US" i="1" dirty="0">
                <a:solidFill>
                  <a:srgbClr val="000000"/>
                </a:solidFill>
                <a:effectLst/>
                <a:latin typeface="+mn-lt"/>
                <a:ea typeface="Times New Roman" panose="02020603050405020304" pitchFamily="18" charset="0"/>
                <a:cs typeface="Times New Roman" panose="02020603050405020304" pitchFamily="18" charset="0"/>
              </a:rPr>
              <a:t>Mom and Dad have prepared a lovely holiday dinner for the 3 children who have been newly placed in their home. It has been a nice day for all, but they have also discovered some cultural differences. </a:t>
            </a:r>
          </a:p>
          <a:p>
            <a:pPr marL="171450" marR="0" indent="0">
              <a:spcBef>
                <a:spcPts val="400"/>
              </a:spcBef>
              <a:spcAft>
                <a:spcPts val="400"/>
              </a:spcAft>
              <a:tabLst>
                <a:tab pos="137160" algn="l"/>
                <a:tab pos="171450" algn="l"/>
                <a:tab pos="274320" algn="l"/>
                <a:tab pos="137160" algn="l"/>
                <a:tab pos="274320" algn="l"/>
              </a:tabLst>
            </a:pPr>
            <a:r>
              <a:rPr lang="en-US" i="1" dirty="0">
                <a:solidFill>
                  <a:srgbClr val="000000"/>
                </a:solidFill>
                <a:effectLst/>
                <a:latin typeface="+mn-lt"/>
                <a:ea typeface="Times New Roman" panose="02020603050405020304" pitchFamily="18" charset="0"/>
                <a:cs typeface="Times New Roman" panose="02020603050405020304" pitchFamily="18" charset="0"/>
              </a:rPr>
              <a:t>Lita, age 7, is used to having potato chips </a:t>
            </a:r>
            <a:r>
              <a:rPr lang="en-US" i="1" dirty="0">
                <a:solidFill>
                  <a:srgbClr val="000000"/>
                </a:solidFill>
                <a:latin typeface="+mn-lt"/>
                <a:ea typeface="Times New Roman" panose="02020603050405020304" pitchFamily="18" charset="0"/>
                <a:cs typeface="Times New Roman" panose="02020603050405020304" pitchFamily="18" charset="0"/>
              </a:rPr>
              <a:t>at every</a:t>
            </a:r>
            <a:r>
              <a:rPr lang="en-US" i="1" dirty="0">
                <a:solidFill>
                  <a:srgbClr val="000000"/>
                </a:solidFill>
                <a:effectLst/>
                <a:latin typeface="+mn-lt"/>
                <a:ea typeface="Times New Roman" panose="02020603050405020304" pitchFamily="18" charset="0"/>
                <a:cs typeface="Times New Roman" panose="02020603050405020304" pitchFamily="18" charset="0"/>
              </a:rPr>
              <a:t> dinner and rejects the “nice meal”. Mom and Dad calmly tell the child that tonight there will be no chips. Lita begins to demand potato chips and older sister Lizzie attempts to step in and firmly tell her to stop. Mom tells Lizzie she can handle it. Mom begins trying to convince Lita the dinner is really good. Lizzie says she was only trying to help, leans back in her chair and focuses on eating her food (while really watching everything going on). Lita begins to scream and demand the chips. Dad steps in and tells Mom it doesn’t look like Lita is getting on board with the plan. Juan sits quietly watching. </a:t>
            </a:r>
          </a:p>
          <a:p>
            <a:pPr marL="171450" marR="0" indent="0">
              <a:spcBef>
                <a:spcPts val="400"/>
              </a:spcBef>
              <a:spcAft>
                <a:spcPts val="400"/>
              </a:spcAft>
              <a:tabLst>
                <a:tab pos="137160" algn="l"/>
                <a:tab pos="171450" algn="l"/>
                <a:tab pos="274320" algn="l"/>
                <a:tab pos="137160" algn="l"/>
                <a:tab pos="274320" algn="l"/>
              </a:tabLst>
            </a:pPr>
            <a:r>
              <a:rPr lang="en-US" i="1" dirty="0">
                <a:solidFill>
                  <a:srgbClr val="000000"/>
                </a:solidFill>
                <a:effectLst/>
                <a:latin typeface="+mn-lt"/>
                <a:ea typeface="Times New Roman" panose="02020603050405020304" pitchFamily="18" charset="0"/>
                <a:cs typeface="Times New Roman" panose="02020603050405020304" pitchFamily="18" charset="0"/>
              </a:rPr>
              <a:t>As Mom increasingly insists that Lita eat her dinner, Lita screams louder, throws food. and leaves the table. Juan accidentally knocks over his glass of milk, breaking it and begins apologizing repeatedly. As food flies, a candle is knocked over and a small fire starts on the table. Dad attempts to put the fire out and Juan cries quietly. Lizzies asks if she can take over now and Dad tells Mom it’s time to let Lizzie step in. Lizzie then firmly takes Lita’s hands and gives her specific directions in Spanish, their native language. She then leads Juan and Lita out of the room to get cleaned up and tells Mom and Dad that kids should not be given drinks in glass cups. </a:t>
            </a:r>
          </a:p>
          <a:p>
            <a:endParaRPr lang="en-US" b="0" i="1" kern="1200" dirty="0">
              <a:solidFill>
                <a:srgbClr val="000000"/>
              </a:solidFill>
              <a:effectLst/>
              <a:latin typeface="+mn-lt"/>
              <a:ea typeface="+mn-ea"/>
              <a:cs typeface="Arial" panose="020B0604020202020204" pitchFamily="34" charset="0"/>
            </a:endParaRPr>
          </a:p>
          <a:p>
            <a:endParaRPr lang="en-US" b="1" i="1" kern="1200" dirty="0">
              <a:solidFill>
                <a:srgbClr val="000000"/>
              </a:solidFill>
              <a:effectLst/>
              <a:latin typeface="+mn-lt"/>
              <a:ea typeface="+mn-ea"/>
              <a:cs typeface="Arial" panose="020B0604020202020204" pitchFamily="34" charset="0"/>
            </a:endParaRPr>
          </a:p>
          <a:p>
            <a:pPr defTabSz="931774">
              <a:defRPr/>
            </a:pPr>
            <a:endParaRPr lang="en-US" b="0" i="1" kern="1200" dirty="0">
              <a:solidFill>
                <a:srgbClr val="000000"/>
              </a:solidFill>
              <a:effectLst/>
              <a:latin typeface="Calibri" panose="020F0502020204030204" pitchFamily="34" charset="0"/>
              <a:ea typeface="+mn-ea"/>
              <a:cs typeface="Arial" panose="020B0604020202020204" pitchFamily="34" charset="0"/>
            </a:endParaRPr>
          </a:p>
          <a:p>
            <a:endParaRPr lang="en-US" b="0" i="1" kern="1200" dirty="0">
              <a:solidFill>
                <a:srgbClr val="000000"/>
              </a:solidFill>
              <a:effectLst/>
              <a:latin typeface="Calibri" panose="020F0502020204030204" pitchFamily="34" charset="0"/>
              <a:ea typeface="+mn-ea"/>
              <a:cs typeface="Arial" panose="020B0604020202020204" pitchFamily="34" charset="0"/>
            </a:endParaRPr>
          </a:p>
          <a:p>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31</a:t>
            </a:fld>
            <a:endParaRPr lang="en-US" dirty="0"/>
          </a:p>
        </p:txBody>
      </p:sp>
    </p:spTree>
    <p:extLst>
      <p:ext uri="{BB962C8B-B14F-4D97-AF65-F5344CB8AC3E}">
        <p14:creationId xmlns:p14="http://schemas.microsoft.com/office/powerpoint/2010/main" val="163967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446557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pitchFamily="34" charset="0"/>
              </a:rPr>
              <a:t>FACILITATOR’S NOTE</a:t>
            </a:r>
          </a:p>
          <a:p>
            <a:r>
              <a:rPr lang="en-US" b="0" dirty="0">
                <a:solidFill>
                  <a:srgbClr val="000000"/>
                </a:solidFill>
                <a:latin typeface="Calibri" panose="020F0502020204030204" pitchFamily="34" charset="0"/>
              </a:rPr>
              <a:t>This slide is used for both options.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p>
          <a:p>
            <a:r>
              <a:rPr lang="en-US" kern="1200" dirty="0">
                <a:solidFill>
                  <a:srgbClr val="000000"/>
                </a:solidFill>
                <a:effectLst/>
                <a:latin typeface="Calibri" panose="020F0502020204030204" pitchFamily="34" charset="0"/>
                <a:ea typeface="+mn-ea"/>
                <a:cs typeface="Arial" panose="020B0604020202020204" pitchFamily="34" charset="0"/>
              </a:rPr>
              <a:t>This table shows the range of possible answers about the character’s states. The arrows show changing states that may have shifted during the clip. Look it over for a moment and see how it compares to what you were thinking.</a:t>
            </a:r>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Wait for a minute or so for participants to review the table and compare their results.</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Facilitate a brief discussion to process the video and expand on nuances that help participants understand what states look like in behavior, such as pointing out body language and tone of voice for any given character.</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Highlight any responses that show characters moving between states, such as:</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Lizzie’s is quick to respond with anger then withdraws emotionally as she is not allowed to help, and her sister’s behavior escalates. This withdrawal is a survival strategy that actually works in the end because she understood what her sister needed.</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Juan’s has extreme changes from watchful to scared and apologetic back to watchful. Highlight the trauma over-response he has to breaking his glass.</a:t>
            </a:r>
          </a:p>
          <a:p>
            <a:pPr marL="361062" lvl="1" indent="-174708">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Arial" panose="020B0604020202020204" pitchFamily="34" charset="0"/>
              </a:rPr>
              <a:t>Mom making a choice not to listen when other people (such as Dad or Lizzie) tried to help allows us to see that she is not operating in the smart part of her brain. In the end, she is deflated because she has been ineffective. </a:t>
            </a:r>
            <a:endParaRPr lang="en-US" b="1" i="1" dirty="0">
              <a:solidFill>
                <a:srgbClr val="000000"/>
              </a:solidFill>
              <a:latin typeface="Calibri" panose="020F0502020204030204" pitchFamily="34" charset="0"/>
            </a:endParaRPr>
          </a:p>
          <a:p>
            <a:pPr defTabSz="931774">
              <a:defRPr/>
            </a:pPr>
            <a:endParaRPr lang="en-US" b="1" dirty="0">
              <a:solidFill>
                <a:srgbClr val="000000"/>
              </a:solidFill>
              <a:latin typeface="Calibri" panose="020F0502020204030204" pitchFamily="34" charset="0"/>
            </a:endParaRPr>
          </a:p>
          <a:p>
            <a:pPr defTabSz="931774">
              <a:defRPr/>
            </a:pPr>
            <a:r>
              <a:rPr lang="en-US" b="1" dirty="0">
                <a:solidFill>
                  <a:srgbClr val="000000"/>
                </a:solidFill>
                <a:latin typeface="Calibri" panose="020F0502020204030204" pitchFamily="34" charset="0"/>
              </a:rPr>
              <a:t>PARAPHRASE </a:t>
            </a:r>
          </a:p>
          <a:p>
            <a:r>
              <a:rPr lang="en-US" b="0" i="0" dirty="0">
                <a:solidFill>
                  <a:srgbClr val="000000"/>
                </a:solidFill>
                <a:latin typeface="Calibri" panose="020F0502020204030204" pitchFamily="34" charset="0"/>
              </a:rPr>
              <a:t>Paying attention to behaviors, which can sometimes be very subtle, allow us to see into the inner world of a child. When we can tune in to children’s needs early, we can cut off extreme hyperarousal or dissociation and are much more likely to avoid the situation turning serious. How you react is so important we’re going to spend the rest of our time talking about that today and will talk more about it in the Trauma Informed Parenting theme.</a:t>
            </a:r>
          </a:p>
          <a:p>
            <a:endParaRPr lang="en-US" b="1" i="1" dirty="0">
              <a:solidFill>
                <a:srgbClr val="000000"/>
              </a:solidFill>
              <a:latin typeface="Calibri" panose="020F0502020204030204" pitchFamily="34" charset="0"/>
            </a:endParaRPr>
          </a:p>
          <a:p>
            <a:endParaRPr lang="en-US" b="1" i="1" dirty="0">
              <a:solidFill>
                <a:srgbClr val="000000"/>
              </a:solidFill>
              <a:latin typeface="Calibri" panose="020F0502020204030204" pitchFamily="34" charset="0"/>
            </a:endParaRPr>
          </a:p>
          <a:p>
            <a:pPr marL="174708" indent="-174708">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33</a:t>
            </a:fld>
            <a:endParaRPr lang="en-US" dirty="0"/>
          </a:p>
        </p:txBody>
      </p:sp>
    </p:spTree>
    <p:extLst>
      <p:ext uri="{BB962C8B-B14F-4D97-AF65-F5344CB8AC3E}">
        <p14:creationId xmlns:p14="http://schemas.microsoft.com/office/powerpoint/2010/main" val="1685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1148617"/>
            <a:ext cx="5843397" cy="6936604"/>
          </a:xfrm>
        </p:spPr>
        <p:txBody>
          <a:bodyPr/>
          <a:lstStyle/>
          <a:p>
            <a:r>
              <a:rPr lang="en-US" b="1" dirty="0">
                <a:solidFill>
                  <a:srgbClr val="000000"/>
                </a:solidFill>
                <a:latin typeface="Calibri" panose="020F0502020204030204" pitchFamily="34" charset="0"/>
              </a:rPr>
              <a:t>FACILITATOR'S NOTE</a:t>
            </a:r>
          </a:p>
          <a:p>
            <a:pPr marL="216647" indent="-179983" defTabSz="959909">
              <a:buFont typeface="Arial" panose="020B0604020202020204" pitchFamily="34" charset="0"/>
              <a:buChar char="•"/>
              <a:defRPr/>
            </a:pPr>
            <a:r>
              <a:rPr lang="en-US" b="0" dirty="0">
                <a:solidFill>
                  <a:srgbClr val="000000"/>
                </a:solidFill>
                <a:latin typeface="Calibri" panose="020F0502020204030204" pitchFamily="34" charset="0"/>
              </a:rPr>
              <a:t>Participants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6664"/>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959909">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79983" indent="-179983"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a:t>
            </a:r>
            <a:r>
              <a:rPr lang="en-US" dirty="0">
                <a:solidFill>
                  <a:srgbClr val="000000"/>
                </a:solidFill>
                <a:latin typeface="Calibri" panose="020F0502020204030204" pitchFamily="34" charset="0"/>
                <a:cs typeface="+mn-cs"/>
              </a:rPr>
              <a:t> (t</a:t>
            </a:r>
            <a:r>
              <a:rPr lang="en-US" kern="1200" dirty="0">
                <a:solidFill>
                  <a:srgbClr val="000000"/>
                </a:solidFill>
                <a:effectLst/>
                <a:latin typeface="Calibri" panose="020F0502020204030204" pitchFamily="34" charset="0"/>
                <a:ea typeface="+mn-ea"/>
                <a:cs typeface="+mn-cs"/>
              </a:rPr>
              <a:t>est before the session with the computer and cables you will use</a:t>
            </a:r>
            <a:r>
              <a:rPr lang="en-US" dirty="0">
                <a:solidFill>
                  <a:srgbClr val="000000"/>
                </a:solidFill>
                <a:latin typeface="Calibri" panose="020F0502020204030204" pitchFamily="34" charset="0"/>
                <a:cs typeface="+mn-cs"/>
              </a:rPr>
              <a:t>)</a:t>
            </a:r>
            <a:endParaRPr lang="en-US" kern="1200" dirty="0">
              <a:solidFill>
                <a:srgbClr val="000000"/>
              </a:solidFill>
              <a:effectLst/>
              <a:latin typeface="Calibri" panose="020F0502020204030204" pitchFamily="34" charset="0"/>
              <a:ea typeface="+mn-ea"/>
              <a:cs typeface="+mn-cs"/>
            </a:endParaRPr>
          </a:p>
          <a:p>
            <a:pPr marL="179983" indent="-179983"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79983" indent="-179983" defTabSz="959909">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79983" indent="-179983" defTabSz="959909">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959909">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70279" indent="-170279"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70279" indent="-170279"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70279" indent="-170279" defTabSz="95990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pPr marL="174708" indent="-174708" defTabSz="931774">
              <a:buFont typeface="Arial" panose="020B0604020202020204" pitchFamily="34" charset="0"/>
              <a:buChar char="•"/>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rPr>
              <a:t>HANDOUTS</a:t>
            </a:r>
          </a:p>
          <a:p>
            <a:pPr>
              <a:defRPr/>
            </a:pPr>
            <a:r>
              <a:rPr lang="en-US" kern="1200" dirty="0">
                <a:solidFill>
                  <a:srgbClr val="000000"/>
                </a:solidFill>
                <a:effectLst/>
                <a:latin typeface="Calibri" panose="020F0502020204030204" pitchFamily="34" charset="0"/>
                <a:ea typeface="+mn-ea"/>
                <a:cs typeface="+mn-cs"/>
              </a:rPr>
              <a:t>Have the following handouts accessible. Participants will have all handouts listed below in their </a:t>
            </a:r>
            <a:r>
              <a:rPr lang="en-US" b="1" kern="1200" dirty="0">
                <a:solidFill>
                  <a:srgbClr val="000000"/>
                </a:solidFill>
                <a:effectLst/>
                <a:latin typeface="Calibri" panose="020F0502020204030204" pitchFamily="34" charset="0"/>
                <a:ea typeface="+mn-ea"/>
                <a:cs typeface="+mn-cs"/>
              </a:rPr>
              <a:t>Participant Resource Manual</a:t>
            </a:r>
            <a:r>
              <a:rPr lang="en-US" b="1" dirty="0">
                <a:solidFill>
                  <a:srgbClr val="000000"/>
                </a:solidFill>
                <a:latin typeface="Calibri" panose="020F0502020204030204" pitchFamily="34" charset="0"/>
                <a:cs typeface="+mn-cs"/>
              </a:rPr>
              <a: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4708" indent="-174708" defTabSz="931774">
              <a:buFont typeface="Arial" panose="020B0604020202020204" pitchFamily="34" charset="0"/>
              <a:buChar char="•"/>
              <a:defRPr/>
            </a:pPr>
            <a:r>
              <a:rPr lang="en-US" b="0" i="0"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 #1: Identifying States </a:t>
            </a:r>
          </a:p>
          <a:p>
            <a:pPr marL="174708" indent="-174708" defTabSz="931774">
              <a:buFont typeface="Arial" panose="020B0604020202020204" pitchFamily="34" charset="0"/>
              <a:buChar char="•"/>
              <a:defRPr/>
            </a:pPr>
            <a:r>
              <a:rPr lang="en-US" b="0" i="0" dirty="0">
                <a:solidFill>
                  <a:srgbClr val="000000"/>
                </a:solidFill>
                <a:latin typeface="Calibri" panose="020F0502020204030204" pitchFamily="34" charset="0"/>
              </a:rPr>
              <a:t>Handout #2: </a:t>
            </a:r>
            <a:r>
              <a:rPr lang="en-US" dirty="0">
                <a:solidFill>
                  <a:srgbClr val="000000"/>
                </a:solidFill>
                <a:latin typeface="Calibri" panose="020F0502020204030204" pitchFamily="34" charset="0"/>
              </a:rPr>
              <a:t>Holiday</a:t>
            </a:r>
            <a:r>
              <a:rPr lang="en-US" b="0" i="0" dirty="0">
                <a:solidFill>
                  <a:srgbClr val="000000"/>
                </a:solidFill>
                <a:latin typeface="Calibri" panose="020F0502020204030204" pitchFamily="34" charset="0"/>
              </a:rPr>
              <a:t> Dinner Scene (Option 2 if not showing the </a:t>
            </a:r>
            <a:r>
              <a:rPr lang="en-US" b="0" i="1" dirty="0">
                <a:solidFill>
                  <a:srgbClr val="000000"/>
                </a:solidFill>
                <a:latin typeface="Calibri" panose="020F0502020204030204" pitchFamily="34" charset="0"/>
              </a:rPr>
              <a:t>Instant Family </a:t>
            </a:r>
            <a:r>
              <a:rPr lang="en-US" b="0" i="0" dirty="0">
                <a:solidFill>
                  <a:srgbClr val="000000"/>
                </a:solidFill>
                <a:latin typeface="Calibri" panose="020F0502020204030204" pitchFamily="34" charset="0"/>
              </a:rPr>
              <a:t>clip)</a:t>
            </a:r>
          </a:p>
          <a:p>
            <a:pPr marL="174708" indent="-174708" defTabSz="931774">
              <a:buFont typeface="Arial" panose="020B0604020202020204" pitchFamily="34" charset="0"/>
              <a:buChar char="•"/>
              <a:defRPr/>
            </a:pPr>
            <a:r>
              <a:rPr lang="en-US" dirty="0">
                <a:solidFill>
                  <a:srgbClr val="000000"/>
                </a:solidFill>
                <a:latin typeface="Calibri" panose="020F0502020204030204" pitchFamily="34" charset="0"/>
              </a:rPr>
              <a:t>Handout #3: Predictable Escalating and De-escalating Behaviors Chart</a:t>
            </a:r>
          </a:p>
          <a:p>
            <a:pPr defTabSz="931774">
              <a:defRPr/>
            </a:pPr>
            <a:endParaRPr lang="en-US" b="0" i="0" u="none"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VIDEOS AND PODCASTS</a:t>
            </a:r>
          </a:p>
          <a:p>
            <a:pPr defTabSz="908159">
              <a:defRPr/>
            </a:pPr>
            <a:r>
              <a:rPr lang="en-US" dirty="0">
                <a:solidFill>
                  <a:srgbClr val="000000"/>
                </a:solidFill>
                <a:latin typeface="Calibri" panose="020F0502020204030204" pitchFamily="34" charset="0"/>
                <a:cs typeface="Times New Roman" panose="02020603050405020304" pitchFamily="18" charset="0"/>
              </a:rPr>
              <a:t>Before the day when you will facilitate this class, decide how you will show/play the media items, review any specific instructions for the theme, and do a test drive. You may wish to set up the media to the start point.  Unless indicated otherwise below, all videos and podcasts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can be obtained on </a:t>
            </a:r>
            <a:r>
              <a:rPr lang="en-US" dirty="0" err="1">
                <a:solidFill>
                  <a:srgbClr val="000000"/>
                </a:solidFill>
                <a:latin typeface="Calibri" panose="020F0502020204030204" pitchFamily="34" charset="0"/>
              </a:rPr>
              <a:t>CapLEARN</a:t>
            </a:r>
            <a:r>
              <a:rPr lang="en-US" dirty="0">
                <a:solidFill>
                  <a:srgbClr val="000000"/>
                </a:solidFill>
                <a:latin typeface="Calibri" panose="020F0502020204030204" pitchFamily="34" charset="0"/>
              </a:rPr>
              <a:t> (https://learn.childwelfare.gov/) or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p>
          <a:p>
            <a:pPr defTabSz="908159">
              <a:defRPr/>
            </a:pPr>
            <a:r>
              <a:rPr lang="en-US" b="1" dirty="0">
                <a:solidFill>
                  <a:srgbClr val="000000"/>
                </a:solidFill>
                <a:latin typeface="Calibri" panose="020F0502020204030204" pitchFamily="34" charset="0"/>
              </a:rPr>
              <a:t>The following media will be used for this theme: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74708" lvl="1" indent="-174708">
              <a:buFont typeface="Arial" panose="020B0604020202020204" pitchFamily="34" charset="0"/>
              <a:buChar char="•"/>
            </a:pPr>
            <a:r>
              <a:rPr lang="en-US" i="1" dirty="0">
                <a:solidFill>
                  <a:srgbClr val="000000"/>
                </a:solidFill>
                <a:latin typeface="Calibri" panose="020F0502020204030204" pitchFamily="34" charset="0"/>
                <a:cs typeface="Times New Roman" panose="02020603050405020304" pitchFamily="18" charset="0"/>
              </a:rPr>
              <a:t>Brain Basics </a:t>
            </a:r>
            <a:r>
              <a:rPr lang="en-US" dirty="0">
                <a:solidFill>
                  <a:srgbClr val="000000"/>
                </a:solidFill>
                <a:latin typeface="Calibri" panose="020F0502020204030204" pitchFamily="34" charset="0"/>
                <a:cs typeface="Times New Roman" panose="02020603050405020304" pitchFamily="18" charset="0"/>
              </a:rPr>
              <a:t> (2:34 minutes)</a:t>
            </a:r>
          </a:p>
          <a:p>
            <a:pPr marL="174708" lvl="1" indent="-174708">
              <a:buFont typeface="Arial" panose="020B0604020202020204" pitchFamily="34" charset="0"/>
              <a:buChar char="•"/>
            </a:pPr>
            <a:r>
              <a:rPr lang="en-US" b="0" i="1" dirty="0">
                <a:solidFill>
                  <a:srgbClr val="000000"/>
                </a:solidFill>
                <a:latin typeface="Calibri" panose="020F0502020204030204" pitchFamily="34" charset="0"/>
                <a:cs typeface="Times New Roman" panose="02020603050405020304" pitchFamily="18" charset="0"/>
              </a:rPr>
              <a:t>State Dependent Functioning </a:t>
            </a:r>
            <a:r>
              <a:rPr lang="en-US" b="0" dirty="0">
                <a:solidFill>
                  <a:srgbClr val="000000"/>
                </a:solidFill>
                <a:latin typeface="Calibri" panose="020F0502020204030204" pitchFamily="34" charset="0"/>
                <a:cs typeface="Times New Roman" panose="02020603050405020304" pitchFamily="18" charset="0"/>
              </a:rPr>
              <a:t>(6:11 minutes)</a:t>
            </a:r>
          </a:p>
          <a:p>
            <a:pPr marL="174708" lvl="1" indent="-174708">
              <a:buFont typeface="Arial" panose="020B0604020202020204" pitchFamily="34" charset="0"/>
              <a:buChar char="•"/>
            </a:pPr>
            <a:r>
              <a:rPr lang="en-US" i="1" dirty="0">
                <a:solidFill>
                  <a:srgbClr val="000000"/>
                </a:solidFill>
                <a:latin typeface="Calibri" panose="020F0502020204030204" pitchFamily="34" charset="0"/>
                <a:cs typeface="Times New Roman" panose="02020603050405020304" pitchFamily="18" charset="0"/>
              </a:rPr>
              <a:t>Instant Family </a:t>
            </a:r>
            <a:r>
              <a:rPr lang="en-US" dirty="0">
                <a:solidFill>
                  <a:srgbClr val="000000"/>
                </a:solidFill>
                <a:latin typeface="Calibri" panose="020F0502020204030204" pitchFamily="34" charset="0"/>
                <a:cs typeface="Times New Roman" panose="02020603050405020304" pitchFamily="18" charset="0"/>
              </a:rPr>
              <a:t>video clip (separate DVD)- time stamps to scene found on slide 28</a:t>
            </a:r>
          </a:p>
          <a:p>
            <a:endParaRPr lang="en-US" dirty="0">
              <a:solidFill>
                <a:srgbClr val="000000"/>
              </a:solidFill>
              <a:latin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a:t>
            </a:r>
            <a:r>
              <a:rPr lang="en-US"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CapLEARN</a:t>
            </a:r>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provided to participants. Participants will need to complete the pre-survey prior to the theme and the post-survey upon completion of the theme.  If conducting the class on a remote platform, the facilitator will need to put the surveys into an online format such as survey monkey.</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1"/>
            <a:endParaRPr lang="en-US" dirty="0">
              <a:solidFill>
                <a:srgbClr val="000000"/>
              </a:solidFill>
              <a:latin typeface="Calibri" panose="020F0502020204030204" pitchFamily="34" charset="0"/>
              <a:cs typeface="Times New Roman" panose="02020603050405020304" pitchFamily="18" charset="0"/>
            </a:endParaRPr>
          </a:p>
          <a:p>
            <a:pPr marL="0" lvl="1"/>
            <a:endParaRPr lang="sv-SE" dirty="0">
              <a:solidFill>
                <a:srgbClr val="000000"/>
              </a:solidFill>
              <a:latin typeface="Calibri" panose="020F0502020204030204" pitchFamily="34" charset="0"/>
              <a:cs typeface="Times New Roman" panose="02020603050405020304" pitchFamily="18" charset="0"/>
            </a:endParaRPr>
          </a:p>
          <a:p>
            <a:pPr marL="0" lvl="1"/>
            <a:endParaRPr lang="en-US" dirty="0">
              <a:latin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185A570-1F2F-7241-B7A3-228C8C8DFCD6}"/>
              </a:ext>
            </a:extLst>
          </p:cNvPr>
          <p:cNvSpPr/>
          <p:nvPr/>
        </p:nvSpPr>
        <p:spPr>
          <a:xfrm>
            <a:off x="701040" y="678637"/>
            <a:ext cx="3560864" cy="375488"/>
          </a:xfrm>
          <a:prstGeom prst="rect">
            <a:avLst/>
          </a:prstGeom>
        </p:spPr>
        <p:txBody>
          <a:bodyPr wrap="none" lIns="93177" tIns="46589" rIns="93177" bIns="46589">
            <a:spAutoFit/>
          </a:bodyPr>
          <a:lstStyle/>
          <a:p>
            <a:r>
              <a:rPr lang="en-US" dirty="0">
                <a:solidFill>
                  <a:srgbClr val="183250"/>
                </a:solidFill>
                <a:latin typeface="Arial Rounded MT Bold" panose="020F0704030504030204" pitchFamily="34" charset="77"/>
              </a:rPr>
              <a:t>MATERIALS AND HANDOUTS</a:t>
            </a:r>
          </a:p>
        </p:txBody>
      </p:sp>
      <p:sp>
        <p:nvSpPr>
          <p:cNvPr id="7" name="Slide Number Placeholder 6">
            <a:extLst>
              <a:ext uri="{FF2B5EF4-FFF2-40B4-BE49-F238E27FC236}">
                <a16:creationId xmlns:a16="http://schemas.microsoft.com/office/drawing/2014/main" id="{CF089E85-71C3-F74C-89D6-642FAF63A26F}"/>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p>
          <a:p>
            <a:r>
              <a:rPr lang="en-US" kern="1200" dirty="0">
                <a:solidFill>
                  <a:srgbClr val="000000"/>
                </a:solidFill>
                <a:effectLst/>
                <a:latin typeface="Calibri" panose="020F0502020204030204" pitchFamily="34" charset="0"/>
                <a:ea typeface="+mn-ea"/>
                <a:cs typeface="+mn-cs"/>
              </a:rPr>
              <a:t>Allow 20 minutes for this section.</a:t>
            </a: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p>
          <a:p>
            <a:r>
              <a:rPr lang="en-US" i="0" dirty="0">
                <a:latin typeface="Calibri" panose="020F0502020204030204" pitchFamily="34" charset="0"/>
              </a:rPr>
              <a:t>True healing can begin for children when parents tune-in to their children’s needs while putting their needs aside</a:t>
            </a:r>
            <a:r>
              <a:rPr lang="en-US" i="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Children</a:t>
            </a:r>
            <a:r>
              <a:rPr lang="en-US" b="0" i="0" dirty="0">
                <a:solidFill>
                  <a:srgbClr val="000000"/>
                </a:solidFill>
                <a:latin typeface="Calibri" panose="020F0502020204030204" pitchFamily="34" charset="0"/>
              </a:rPr>
              <a:t> need support from their parents and caregivers in many ways. </a:t>
            </a:r>
            <a:r>
              <a:rPr lang="en-US" b="0" kern="1200" dirty="0">
                <a:solidFill>
                  <a:srgbClr val="000000"/>
                </a:solidFill>
                <a:effectLst/>
                <a:latin typeface="Calibri" panose="020F0502020204030204" pitchFamily="34" charset="0"/>
                <a:ea typeface="+mn-ea"/>
                <a:cs typeface="+mn-cs"/>
              </a:rPr>
              <a:t>One important way to help a child is to focus in on your relationship with the child.</a:t>
            </a: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3522303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85811"/>
            <a:ext cx="5608320" cy="4724650"/>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kern="1200" dirty="0">
                <a:solidFill>
                  <a:srgbClr val="000000"/>
                </a:solidFill>
                <a:effectLst/>
                <a:latin typeface="Calibri" panose="020F0502020204030204" pitchFamily="34" charset="0"/>
                <a:ea typeface="+mn-ea"/>
                <a:cs typeface="Arial" panose="020B0604020202020204" pitchFamily="34" charset="0"/>
              </a:rPr>
              <a:t>Co-regulation</a:t>
            </a:r>
            <a:r>
              <a:rPr lang="en-US" b="1" kern="1200" dirty="0">
                <a:solidFill>
                  <a:srgbClr val="000000"/>
                </a:solidFill>
                <a:effectLst/>
                <a:latin typeface="Calibri" panose="020F0502020204030204" pitchFamily="34" charset="0"/>
                <a:ea typeface="+mn-ea"/>
                <a:cs typeface="Arial" panose="020B0604020202020204" pitchFamily="34" charset="0"/>
              </a:rPr>
              <a:t> </a:t>
            </a:r>
            <a:r>
              <a:rPr lang="en-US" b="0" kern="1200" dirty="0">
                <a:solidFill>
                  <a:srgbClr val="000000"/>
                </a:solidFill>
                <a:effectLst/>
                <a:latin typeface="Calibri" panose="020F0502020204030204" pitchFamily="34" charset="0"/>
                <a:ea typeface="+mn-ea"/>
                <a:cs typeface="Arial" panose="020B0604020202020204" pitchFamily="34" charset="0"/>
              </a:rPr>
              <a:t>occurs when </a:t>
            </a:r>
            <a:r>
              <a:rPr lang="en-US" kern="1200" dirty="0">
                <a:solidFill>
                  <a:srgbClr val="000000"/>
                </a:solidFill>
                <a:effectLst/>
                <a:latin typeface="Calibri" panose="020F0502020204030204" pitchFamily="34" charset="0"/>
                <a:ea typeface="+mn-ea"/>
                <a:cs typeface="Arial" panose="020B0604020202020204" pitchFamily="34" charset="0"/>
              </a:rPr>
              <a:t>a person is able to calm because someone else soothes them. It is what babies learn from their earliest caregivers. As was covered in the Attachment theme, people often think co-regulation is something only infants and young children need, but children who have experienced separations, loss, and trauma have not yet learned the skill of self-regulating and calming down on their own. The process of</a:t>
            </a:r>
            <a:r>
              <a:rPr lang="en-US" b="0" kern="1200" dirty="0">
                <a:solidFill>
                  <a:srgbClr val="000000"/>
                </a:solidFill>
                <a:effectLst/>
                <a:latin typeface="Calibri" panose="020F0502020204030204" pitchFamily="34" charset="0"/>
                <a:ea typeface="+mn-ea"/>
                <a:cs typeface="Arial" panose="020B0604020202020204" pitchFamily="34" charset="0"/>
              </a:rPr>
              <a:t> learning how to self-regulate will </a:t>
            </a:r>
            <a:r>
              <a:rPr lang="en-US" dirty="0">
                <a:latin typeface="Calibri" panose="020F0502020204030204" pitchFamily="34" charset="0"/>
              </a:rPr>
              <a:t>develop over time through repeated experiences </a:t>
            </a:r>
            <a:r>
              <a:rPr lang="en-US" kern="1200" dirty="0">
                <a:effectLst/>
                <a:latin typeface="Calibri" panose="020F0502020204030204" pitchFamily="34" charset="0"/>
                <a:ea typeface="+mn-ea"/>
                <a:cs typeface="Arial" panose="020B0604020202020204" pitchFamily="34" charset="0"/>
              </a:rPr>
              <a:t>with parents t</a:t>
            </a:r>
            <a:r>
              <a:rPr lang="en-US" kern="1200" dirty="0">
                <a:solidFill>
                  <a:srgbClr val="000000"/>
                </a:solidFill>
                <a:effectLst/>
                <a:latin typeface="Calibri" panose="020F0502020204030204" pitchFamily="34" charset="0"/>
                <a:ea typeface="+mn-ea"/>
                <a:cs typeface="Arial" panose="020B0604020202020204" pitchFamily="34" charset="0"/>
              </a:rPr>
              <a:t>eaching </a:t>
            </a:r>
            <a:r>
              <a:rPr lang="en-US" dirty="0">
                <a:latin typeface="Calibri" panose="020F0502020204030204" pitchFamily="34" charset="0"/>
              </a:rPr>
              <a:t>the child</a:t>
            </a:r>
            <a:r>
              <a:rPr lang="en-US" kern="1200" dirty="0">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how to calm. And, just as it happens with babies, learning how to be calm and self-regulate will not come from parents’ words, but by </a:t>
            </a:r>
            <a:r>
              <a:rPr lang="en-US" kern="1200" dirty="0">
                <a:effectLst/>
                <a:latin typeface="Calibri" panose="020F0502020204030204" pitchFamily="34" charset="0"/>
                <a:ea typeface="+mn-ea"/>
                <a:cs typeface="Arial" panose="020B0604020202020204" pitchFamily="34" charset="0"/>
              </a:rPr>
              <a:t>the way they interact with their child. </a:t>
            </a:r>
            <a:endParaRPr lang="en-US" strike="sngStrike" kern="1200" dirty="0">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1774">
              <a:defRPr/>
            </a:pPr>
            <a:endParaRPr lang="en-US" i="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2936954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3787239"/>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u="none" kern="1200" dirty="0">
                <a:solidFill>
                  <a:srgbClr val="000000"/>
                </a:solidFill>
                <a:effectLst/>
                <a:latin typeface="Calibri" panose="020F0502020204030204" pitchFamily="34" charset="0"/>
                <a:ea typeface="+mn-ea"/>
                <a:cs typeface="Arial" panose="020B0604020202020204" pitchFamily="34" charset="0"/>
              </a:rPr>
              <a:t>Getting wound up and escalating is contagious. </a:t>
            </a:r>
            <a:r>
              <a:rPr lang="en-US" kern="1200" dirty="0">
                <a:solidFill>
                  <a:srgbClr val="000000"/>
                </a:solidFill>
                <a:effectLst/>
                <a:latin typeface="Calibri" panose="020F0502020204030204" pitchFamily="34" charset="0"/>
                <a:ea typeface="+mn-ea"/>
                <a:cs typeface="Arial" panose="020B0604020202020204" pitchFamily="34" charset="0"/>
              </a:rPr>
              <a:t>Remember how when a domino goes down, the rest of them go down as well? This is true here; the more escalated the parent, the longer the child stays escalated. We know that what will shut a child’s thinking brain down and put them in survival mode is another person in escalation mode. This can be communicated in words, tone of voice, or body language. As we’ve talked about, children who have experienced trauma, separation, or loss are very </a:t>
            </a:r>
            <a:r>
              <a:rPr lang="en-US" b="1" kern="1200" dirty="0">
                <a:solidFill>
                  <a:srgbClr val="000000"/>
                </a:solidFill>
                <a:effectLst/>
                <a:latin typeface="Calibri" panose="020F0502020204030204" pitchFamily="34" charset="0"/>
                <a:ea typeface="+mn-ea"/>
                <a:cs typeface="Arial" panose="020B0604020202020204" pitchFamily="34" charset="0"/>
              </a:rPr>
              <a:t>attuned</a:t>
            </a:r>
            <a:r>
              <a:rPr lang="en-US" kern="1200" dirty="0">
                <a:solidFill>
                  <a:srgbClr val="000000"/>
                </a:solidFill>
                <a:effectLst/>
                <a:latin typeface="Calibri" panose="020F0502020204030204" pitchFamily="34" charset="0"/>
                <a:ea typeface="+mn-ea"/>
                <a:cs typeface="Arial" panose="020B0604020202020204" pitchFamily="34" charset="0"/>
              </a:rPr>
              <a:t> to everything beyond words, so even if you are saying the right things, but your body language, like facial expression or tone of voice says something else, they will be much more likely to tune into your body language (characteristic).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good news is that </a:t>
            </a:r>
            <a:r>
              <a:rPr lang="en-US" u="none" kern="1200" dirty="0">
                <a:solidFill>
                  <a:srgbClr val="000000"/>
                </a:solidFill>
                <a:effectLst/>
                <a:latin typeface="Calibri" panose="020F0502020204030204" pitchFamily="34" charset="0"/>
                <a:ea typeface="+mn-ea"/>
                <a:cs typeface="Arial" panose="020B0604020202020204" pitchFamily="34" charset="0"/>
              </a:rPr>
              <a:t>calming down is contagious </a:t>
            </a:r>
            <a:r>
              <a:rPr lang="en-US" kern="1200" dirty="0">
                <a:solidFill>
                  <a:srgbClr val="000000"/>
                </a:solidFill>
                <a:effectLst/>
                <a:latin typeface="Calibri" panose="020F0502020204030204" pitchFamily="34" charset="0"/>
                <a:ea typeface="+mn-ea"/>
                <a:cs typeface="Arial" panose="020B0604020202020204" pitchFamily="34" charset="0"/>
              </a:rPr>
              <a:t>as well. That’s why sometimes it matters less what we say in a stressful or sad situation, and more that we are present or just listen or sit calmly and kindly with someone. Let’s turn to </a:t>
            </a:r>
            <a:r>
              <a:rPr lang="en-US" u="sng" dirty="0">
                <a:solidFill>
                  <a:srgbClr val="000000"/>
                </a:solidFill>
                <a:latin typeface="Calibri" panose="020F0502020204030204" pitchFamily="34" charset="0"/>
              </a:rPr>
              <a:t>Handout #3: Predictable Escalating and De-escalating Behaviors Chart </a:t>
            </a:r>
            <a:r>
              <a:rPr lang="en-US" dirty="0">
                <a:solidFill>
                  <a:srgbClr val="000000"/>
                </a:solidFill>
                <a:latin typeface="Calibri" panose="020F0502020204030204" pitchFamily="34" charset="0"/>
              </a:rPr>
              <a:t>in our </a:t>
            </a:r>
            <a:r>
              <a:rPr lang="en-US" b="1" dirty="0">
                <a:solidFill>
                  <a:srgbClr val="000000"/>
                </a:solidFill>
                <a:latin typeface="Calibri" panose="020F0502020204030204" pitchFamily="34" charset="0"/>
              </a:rPr>
              <a:t>Participant Resource Manual. </a:t>
            </a:r>
            <a:r>
              <a:rPr lang="en-US" kern="1200" dirty="0">
                <a:solidFill>
                  <a:srgbClr val="000000"/>
                </a:solidFill>
                <a:effectLst/>
                <a:latin typeface="Calibri" panose="020F0502020204030204" pitchFamily="34" charset="0"/>
                <a:ea typeface="+mn-ea"/>
                <a:cs typeface="Arial" panose="020B0604020202020204" pitchFamily="34" charset="0"/>
              </a:rPr>
              <a:t>As you </a:t>
            </a:r>
            <a:r>
              <a:rPr lang="en-US" dirty="0">
                <a:solidFill>
                  <a:srgbClr val="000000"/>
                </a:solidFill>
                <a:latin typeface="Calibri" panose="020F0502020204030204" pitchFamily="34" charset="0"/>
              </a:rPr>
              <a:t>will</a:t>
            </a:r>
            <a:r>
              <a:rPr lang="en-US" kern="1200" dirty="0">
                <a:solidFill>
                  <a:srgbClr val="000000"/>
                </a:solidFill>
                <a:effectLst/>
                <a:latin typeface="Calibri" panose="020F0502020204030204" pitchFamily="34" charset="0"/>
                <a:ea typeface="+mn-ea"/>
                <a:cs typeface="Arial" panose="020B0604020202020204" pitchFamily="34" charset="0"/>
              </a:rPr>
              <a:t> see from the handout and our conversation on co-regulation, what will quiet the fear and help a child feel safe enough to begin to use the smart part of their brain, is another person using the smart part of their own brain! That’s why they need caring, tuned in parents. </a:t>
            </a:r>
          </a:p>
          <a:p>
            <a:endParaRPr lang="en-US" b="0" dirty="0">
              <a:solidFill>
                <a:srgbClr val="000000"/>
              </a:solidFill>
              <a:latin typeface="Calibri" panose="020F050202020403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dirty="0">
                <a:solidFill>
                  <a:srgbClr val="000000"/>
                </a:solidFill>
                <a:latin typeface="Calibri" panose="020F0502020204030204" pitchFamily="34" charset="0"/>
              </a:rPr>
              <a:t>This handout was created by</a:t>
            </a:r>
            <a:r>
              <a:rPr lang="en-US" kern="1200" dirty="0">
                <a:solidFill>
                  <a:srgbClr val="000000"/>
                </a:solidFill>
                <a:effectLst/>
                <a:latin typeface="Calibri" panose="020F0502020204030204" pitchFamily="34" charset="0"/>
                <a:ea typeface="+mn-ea"/>
                <a:cs typeface="Arial" panose="020B0604020202020204" pitchFamily="34" charset="0"/>
              </a:rPr>
              <a:t> Dr. Bruce Perry. There’s a lot of information on this here, so let’s focus on two rows, the Predictable De-Escalating Behaviors and Predictable Escalating Behaviors. These two rows describe how children and parents get wound up and also how they are able to wind down.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As you look this over, what do you notice about the important impact that the parent’s behavior has on the child’s behavior?</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Pause for a few minutes for participants to look over the chart. </a:t>
            </a:r>
          </a:p>
          <a:p>
            <a:r>
              <a:rPr lang="en-US" kern="1200" dirty="0">
                <a:solidFill>
                  <a:srgbClr val="000000"/>
                </a:solidFill>
                <a:effectLst/>
                <a:latin typeface="Calibri" panose="020F0502020204030204" pitchFamily="34" charset="0"/>
                <a:ea typeface="+mn-ea"/>
                <a:cs typeface="Arial" panose="020B0604020202020204" pitchFamily="34" charset="0"/>
              </a:rPr>
              <a:t>Reinforce: The adult’s responses seem to directly affect the child’s behavior. When the adult has calming behaviors, the child can calm. When the adult’s behavior escalates, so does the child’s behavior.</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Let’s think a little more about how we as parents or caregivers can help a child move from one state to the other. It might make more sense with an example. Imagine that you just heard a crash from another room. When you investigate, you find a child who has just broken a window and is standing there, looking at the broken pieces with a worried expression.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Looking at the top row of the chart of adaptive responses, does anyone want to take a guess about which adaptive response the child might be having and/or what state they could be experiencing at a moment like this? </a:t>
            </a:r>
            <a:endParaRPr lang="en-US" strike="sngStrike"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The child is probably in the ALARM state and the adaptive response is FREEZE. FEAR/FLIGHT and ALERT/FLOCK are also reasonable responses.</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Let’s assume the child’s adaptive response is the Freeze state. Now look at the Predictable De-Escalating Behaviors and Predictable Escalating Behaviors rows in the FREEZE column. </a:t>
            </a:r>
          </a:p>
          <a:p>
            <a:pPr defTabSz="931774">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kern="1200" dirty="0">
                <a:solidFill>
                  <a:srgbClr val="000000"/>
                </a:solidFill>
                <a:effectLst/>
                <a:latin typeface="Calibri" panose="020F0502020204030204" pitchFamily="34" charset="0"/>
                <a:ea typeface="+mn-ea"/>
                <a:cs typeface="Arial" panose="020B0604020202020204" pitchFamily="34" charset="0"/>
              </a:rPr>
              <a:t>The de-escalating behaviors section lists </a:t>
            </a:r>
            <a:r>
              <a:rPr lang="en-US" b="0" kern="1200" dirty="0">
                <a:solidFill>
                  <a:srgbClr val="000000"/>
                </a:solidFill>
                <a:effectLst/>
                <a:latin typeface="Calibri" panose="020F0502020204030204" pitchFamily="34" charset="0"/>
                <a:ea typeface="+mn-ea"/>
                <a:cs typeface="Arial" panose="020B0604020202020204" pitchFamily="34" charset="0"/>
              </a:rPr>
              <a:t>things you as the parent or caregiver </a:t>
            </a:r>
            <a:r>
              <a:rPr lang="en-US" kern="1200" dirty="0">
                <a:solidFill>
                  <a:srgbClr val="000000"/>
                </a:solidFill>
                <a:effectLst/>
                <a:latin typeface="Calibri" panose="020F0502020204030204" pitchFamily="34" charset="0"/>
                <a:ea typeface="+mn-ea"/>
                <a:cs typeface="Arial" panose="020B0604020202020204" pitchFamily="34" charset="0"/>
              </a:rPr>
              <a:t>can do that will predictably calm and regulate the child and move the child to the ALERT or CALM states. On the other hand, the escalating behaviors section lists things you might do that will predictably make the child more upset and move them to the FEAR or TERROR states.</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What emotional state do we want the child to be in so that we can deal with the problem?</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We want to regulate the child by moving them to the ALERT or CALM state. Going in the other direction will escalate the situation and make it harder for the child to use the thinking parts of their brain.</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Based on this chart, what are some actions we as parents could take to regulate the child?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The actions are listed in the Predictable De-escalating Behaviors section, i.e.:</a:t>
            </a:r>
            <a:endParaRPr lang="en-US" dirty="0">
              <a:latin typeface="Calibri" panose="020F0502020204030204" pitchFamily="34" charset="0"/>
              <a:cs typeface="Calibri" panose="020F0502020204030204" pitchFamily="34" charset="0"/>
            </a:endParaRP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“Invited” touch.</a:t>
            </a: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Quiet melodic words.</a:t>
            </a: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Singing, humming.</a:t>
            </a:r>
          </a:p>
          <a:p>
            <a:pPr marL="361062" lvl="1" indent="-174708">
              <a:lnSpc>
                <a:spcPct val="90000"/>
              </a:lnSpc>
              <a:spcBef>
                <a:spcPts val="204"/>
              </a:spcBef>
              <a:spcAft>
                <a:spcPts val="102"/>
              </a:spcAft>
              <a:buFont typeface="Arial" panose="020B0604020202020204" pitchFamily="34" charset="0"/>
              <a:buChar char="•"/>
            </a:pPr>
            <a:r>
              <a:rPr lang="en-US" dirty="0">
                <a:latin typeface="Calibri" panose="020F0502020204030204" pitchFamily="34" charset="0"/>
                <a:cs typeface="Calibri" panose="020F0502020204030204" pitchFamily="34" charset="0"/>
              </a:rPr>
              <a:t>Music.</a:t>
            </a:r>
            <a:endParaRPr lang="en-US" kern="1200" dirty="0">
              <a:solidFill>
                <a:srgbClr val="000000"/>
              </a:solidFill>
              <a:effectLst/>
              <a:latin typeface="Calibri" panose="020F0502020204030204" pitchFamily="34" charset="0"/>
              <a:cs typeface="Calibri" panose="020F050202020403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Based on this chart, what actions should we avoid because they would probably escalate the situation?</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Call on a few participants to get their answers.</a:t>
            </a:r>
          </a:p>
          <a:p>
            <a:pPr marL="174708"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NOTE: The actions are listed in the Predictable Escalating Behaviors section, i.e.:</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Raised voice.</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Raised hand.</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Shaking finger.</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Tone of voice, yelling, threats.</a:t>
            </a:r>
          </a:p>
          <a:p>
            <a:pPr marL="361062" lvl="1" indent="-174708">
              <a:lnSpc>
                <a:spcPct val="90000"/>
              </a:lnSpc>
              <a:spcBef>
                <a:spcPts val="204"/>
              </a:spcBef>
              <a:spcAft>
                <a:spcPts val="102"/>
              </a:spcAft>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Chaotic milieu.</a:t>
            </a:r>
          </a:p>
          <a:p>
            <a:pPr marL="361062" lvl="1" indent="-174708">
              <a:lnSpc>
                <a:spcPct val="90000"/>
              </a:lnSpc>
              <a:spcBef>
                <a:spcPts val="204"/>
              </a:spcBef>
              <a:spcAft>
                <a:spcPts val="102"/>
              </a:spcAft>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ASK</a:t>
            </a:r>
          </a:p>
          <a:p>
            <a:r>
              <a:rPr lang="en-US" kern="1200" dirty="0">
                <a:solidFill>
                  <a:srgbClr val="000000"/>
                </a:solidFill>
                <a:effectLst/>
                <a:latin typeface="Calibri" panose="020F0502020204030204" pitchFamily="34" charset="0"/>
                <a:ea typeface="+mn-ea"/>
                <a:cs typeface="Arial" panose="020B0604020202020204" pitchFamily="34" charset="0"/>
              </a:rPr>
              <a:t>As you look over the whole chart, what do you notice children need most from their parent when they need help to wind down? Is it lecturing or being sent away for a time out? Is it a raised voice or hand?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Facilitate a short discussion by prompting a few participants to share their thoughts/answers to the question.</a:t>
            </a:r>
          </a:p>
          <a:p>
            <a:pPr marL="174708" indent="-174708">
              <a:buFont typeface="Arial" panose="020B0604020202020204" pitchFamily="34" charset="0"/>
              <a:buChar char="•"/>
            </a:pPr>
            <a:r>
              <a:rPr lang="en-US" b="0" kern="1200" dirty="0">
                <a:solidFill>
                  <a:srgbClr val="000000"/>
                </a:solidFill>
                <a:effectLst/>
                <a:latin typeface="Calibri" panose="020F0502020204030204" pitchFamily="34" charset="0"/>
                <a:ea typeface="+mn-ea"/>
                <a:cs typeface="Arial" panose="020B0604020202020204" pitchFamily="34" charset="0"/>
              </a:rPr>
              <a:t>Reinforce: Children need their parent/caregiver to remain with them, and most of all, to remain calm themselves and to help them become regulated. It is not about using lots of words or lecturing.</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2700118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694549" y="4473893"/>
            <a:ext cx="5608320" cy="4228304"/>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b="0" i="0" kern="1200" dirty="0">
                <a:solidFill>
                  <a:srgbClr val="000000"/>
                </a:solidFill>
                <a:effectLst/>
                <a:latin typeface="Calibri" panose="020F0502020204030204" pitchFamily="34" charset="0"/>
                <a:ea typeface="+mn-ea"/>
                <a:cs typeface="Arial" panose="020B0604020202020204" pitchFamily="34" charset="0"/>
              </a:rPr>
              <a:t>It may not come naturally at first, but people who are parenting children who have experienced separation, grief and loss have tremendous power when they can teach children this skill. </a:t>
            </a:r>
          </a:p>
          <a:p>
            <a:pPr defTabSz="931774">
              <a:defRPr/>
            </a:pPr>
            <a:endParaRPr lang="en-US" b="0" i="0" kern="1200" dirty="0">
              <a:solidFill>
                <a:srgbClr val="000000"/>
              </a:solidFill>
              <a:effectLst/>
              <a:latin typeface="Calibri" panose="020F0502020204030204" pitchFamily="34" charset="0"/>
              <a:ea typeface="+mn-ea"/>
              <a:cs typeface="Arial" panose="020B0604020202020204" pitchFamily="34" charset="0"/>
            </a:endParaRPr>
          </a:p>
          <a:p>
            <a:r>
              <a:rPr lang="en-US" b="0" i="0" kern="1200" dirty="0">
                <a:solidFill>
                  <a:srgbClr val="000000"/>
                </a:solidFill>
                <a:effectLst/>
                <a:latin typeface="Calibri" panose="020F0502020204030204" pitchFamily="34" charset="0"/>
                <a:ea typeface="+mn-ea"/>
                <a:cs typeface="Arial" panose="020B0604020202020204" pitchFamily="34" charset="0"/>
              </a:rPr>
              <a:t>To be able to tune in to children and meet their needs, the parent will need to put their own feelings and preoccupations aside. Yet, this is easier said than done when a child looks like they’re misbehaving. Just imagine what that mom felt like in the Christmas dinner scene! How many of us would get</a:t>
            </a:r>
            <a:r>
              <a:rPr lang="en-US" b="0" i="0" dirty="0">
                <a:solidFill>
                  <a:srgbClr val="000000"/>
                </a:solidFill>
                <a:latin typeface="Calibri" panose="020F0502020204030204" pitchFamily="34" charset="0"/>
              </a:rPr>
              <a:t> hooked into that same power struggle? </a:t>
            </a:r>
          </a:p>
          <a:p>
            <a:endParaRPr lang="en-US" b="0"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While any of us might have this reaction, the reality is our own feelings, history and values will have a lot to do with how we react. Any or all of that can come to the surface when a child is expressing the kind of behaviors we were talking about earlier, like yelling or running away. Those moments are not usually when adults feel like coming in closer and responding calmly! </a:t>
            </a:r>
          </a:p>
          <a:p>
            <a:pPr defTabSz="931774">
              <a:defRPr/>
            </a:pPr>
            <a:endParaRPr lang="en-US"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i="0" kern="1200" dirty="0">
                <a:solidFill>
                  <a:srgbClr val="000000"/>
                </a:solidFill>
                <a:effectLst/>
                <a:latin typeface="Calibri" panose="020F0502020204030204" pitchFamily="34" charset="0"/>
                <a:ea typeface="+mn-ea"/>
                <a:cs typeface="Arial" panose="020B0604020202020204" pitchFamily="34" charset="0"/>
              </a:rPr>
              <a:t>At times, survival behaviors will look as if the child is rejecting the parent who is fostering or adopting them.  As a result, parents will need to have </a:t>
            </a:r>
            <a:r>
              <a:rPr lang="en-US" b="1" i="0" kern="1200" dirty="0">
                <a:solidFill>
                  <a:srgbClr val="000000"/>
                </a:solidFill>
                <a:effectLst/>
                <a:latin typeface="Calibri" panose="020F0502020204030204" pitchFamily="34" charset="0"/>
                <a:ea typeface="+mn-ea"/>
                <a:cs typeface="Arial" panose="020B0604020202020204" pitchFamily="34" charset="0"/>
              </a:rPr>
              <a:t>tolerance for rejection </a:t>
            </a:r>
            <a:r>
              <a:rPr lang="en-US" i="0" kern="1200" dirty="0">
                <a:solidFill>
                  <a:srgbClr val="000000"/>
                </a:solidFill>
                <a:effectLst/>
                <a:latin typeface="Calibri" panose="020F0502020204030204" pitchFamily="34" charset="0"/>
                <a:ea typeface="+mn-ea"/>
                <a:cs typeface="Arial" panose="020B0604020202020204" pitchFamily="34" charset="0"/>
              </a:rPr>
              <a:t>and learn not to take things that the child does or says personally (characteristic).</a:t>
            </a:r>
            <a:r>
              <a:rPr lang="en-US" dirty="0">
                <a:solidFill>
                  <a:srgbClr val="000000"/>
                </a:solidFill>
                <a:latin typeface="Calibri" panose="020F0502020204030204" pitchFamily="34" charset="0"/>
              </a:rPr>
              <a:t> </a:t>
            </a:r>
          </a:p>
          <a:p>
            <a:pPr defTabSz="931774">
              <a:defRPr/>
            </a:pPr>
            <a:endParaRPr lang="en-US" b="1"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1" i="0" kern="1200" dirty="0">
                <a:solidFill>
                  <a:srgbClr val="000000"/>
                </a:solidFill>
                <a:effectLst/>
                <a:latin typeface="Calibri" panose="020F0502020204030204" pitchFamily="34" charset="0"/>
                <a:ea typeface="+mn-ea"/>
                <a:cs typeface="Arial" panose="020B0604020202020204" pitchFamily="34" charset="0"/>
              </a:rPr>
              <a:t>ASK</a:t>
            </a: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Even if the child is dysregulated or rejecting, what do you think they need the most?</a:t>
            </a:r>
            <a:r>
              <a:rPr lang="en-US" b="0" i="0" dirty="0">
                <a:solidFill>
                  <a:srgbClr val="000000"/>
                </a:solidFill>
                <a:latin typeface="Calibri" panose="020F0502020204030204" pitchFamily="34" charset="0"/>
              </a:rPr>
              <a:t> </a:t>
            </a:r>
            <a:r>
              <a:rPr lang="en-US" b="0" i="0" kern="1200" dirty="0">
                <a:solidFill>
                  <a:srgbClr val="000000"/>
                </a:solidFill>
                <a:effectLst/>
                <a:latin typeface="Calibri" panose="020F0502020204030204" pitchFamily="34" charset="0"/>
                <a:ea typeface="+mn-ea"/>
                <a:cs typeface="Arial" panose="020B0604020202020204" pitchFamily="34" charset="0"/>
              </a:rPr>
              <a:t>Reinforce: the parent to come in closer and respond calmly.</a:t>
            </a:r>
          </a:p>
          <a:p>
            <a:pPr defTabSz="931774">
              <a:defRPr/>
            </a:pPr>
            <a:endParaRPr lang="en-US" dirty="0">
              <a:solidFill>
                <a:srgbClr val="000000"/>
              </a:solidFill>
              <a:latin typeface="Calibri" panose="020F0502020204030204" pitchFamily="34" charset="0"/>
            </a:endParaRP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Why is this so critical? </a:t>
            </a: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Reinforce:</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What is likely happening in these moments, is the child is going into survival mode. </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The sooner caregivers come in closer to help the child feel safe, the more the child will be able to learn </a:t>
            </a:r>
            <a:r>
              <a:rPr lang="en-US" b="0" i="0" dirty="0">
                <a:solidFill>
                  <a:srgbClr val="000000"/>
                </a:solidFill>
                <a:latin typeface="Calibri" panose="020F0502020204030204" pitchFamily="34" charset="0"/>
              </a:rPr>
              <a:t>over</a:t>
            </a:r>
            <a:r>
              <a:rPr lang="en-US" b="0" i="0" kern="1200" dirty="0">
                <a:solidFill>
                  <a:srgbClr val="000000"/>
                </a:solidFill>
                <a:effectLst/>
                <a:latin typeface="Calibri" panose="020F0502020204030204" pitchFamily="34" charset="0"/>
                <a:ea typeface="+mn-ea"/>
                <a:cs typeface="Arial" panose="020B0604020202020204" pitchFamily="34" charset="0"/>
              </a:rPr>
              <a:t> time that it’s ok to let their guard down and start to trust. </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When we do this over and over and over again, the child’s brain eventually learns a new pattern. Once their brain learn this new pattern, it will move out of fearful, survival mode more easily and stay in the </a:t>
            </a:r>
            <a:r>
              <a:rPr lang="en-US" b="0" i="0" dirty="0">
                <a:effectLst/>
                <a:latin typeface="Calibri" panose="020F0502020204030204" pitchFamily="34" charset="0"/>
                <a:ea typeface="Calibri" panose="020F0502020204030204" pitchFamily="34" charset="0"/>
                <a:cs typeface="Times New Roman" panose="02020603050405020304" pitchFamily="18" charset="0"/>
              </a:rPr>
              <a:t>higher, thinking parts of the brain more often</a:t>
            </a:r>
            <a:r>
              <a:rPr lang="en-US" b="0" i="0" kern="1200" dirty="0">
                <a:solidFill>
                  <a:srgbClr val="000000"/>
                </a:solidFill>
                <a:effectLst/>
                <a:latin typeface="Calibri" panose="020F0502020204030204" pitchFamily="34" charset="0"/>
                <a:ea typeface="+mn-ea"/>
                <a:cs typeface="Arial" panose="020B0604020202020204" pitchFamily="34" charset="0"/>
              </a:rPr>
              <a:t>. </a:t>
            </a:r>
          </a:p>
          <a:p>
            <a:pPr marL="174708" indent="-174708" defTabSz="931774">
              <a:buFont typeface="Wingdings" panose="05000000000000000000" pitchFamily="2" charset="2"/>
              <a:buChar char="Ø"/>
              <a:defRPr/>
            </a:pPr>
            <a:r>
              <a:rPr lang="en-US" b="0" i="0" kern="1200" dirty="0">
                <a:solidFill>
                  <a:srgbClr val="000000"/>
                </a:solidFill>
                <a:effectLst/>
                <a:latin typeface="Calibri" panose="020F0502020204030204" pitchFamily="34" charset="0"/>
                <a:ea typeface="+mn-ea"/>
                <a:cs typeface="Arial" panose="020B0604020202020204" pitchFamily="34" charset="0"/>
              </a:rPr>
              <a:t>This is a critical turning point, because once we can decrease their need for survival behaviors, children can start to think before they act on their own. </a:t>
            </a:r>
          </a:p>
          <a:p>
            <a:pPr defTabSz="931774">
              <a:defRPr/>
            </a:pPr>
            <a:endParaRPr lang="en-US" b="0" i="0" kern="1200" dirty="0">
              <a:solidFill>
                <a:srgbClr val="000000"/>
              </a:solidFill>
              <a:effectLst/>
              <a:latin typeface="Calibri" panose="020F0502020204030204" pitchFamily="34" charset="0"/>
              <a:ea typeface="+mn-ea"/>
              <a:cs typeface="Arial" panose="020B0604020202020204" pitchFamily="34" charset="0"/>
            </a:endParaRPr>
          </a:p>
          <a:p>
            <a:pPr defTabSz="931774">
              <a:defRPr/>
            </a:pPr>
            <a:r>
              <a:rPr lang="en-US" b="0" i="0" kern="1200" dirty="0">
                <a:solidFill>
                  <a:srgbClr val="000000"/>
                </a:solidFill>
                <a:effectLst/>
                <a:latin typeface="Calibri" panose="020F0502020204030204" pitchFamily="34" charset="0"/>
                <a:ea typeface="+mn-ea"/>
                <a:cs typeface="Arial" panose="020B0604020202020204" pitchFamily="34" charset="0"/>
              </a:rPr>
              <a:t>This skill can take a lot of practice for parents too, so we’re going to be talking much more about this in the Trauma Informed Parenting theme. </a:t>
            </a:r>
          </a:p>
          <a:p>
            <a:pPr defTabSz="931774">
              <a:defRPr/>
            </a:pPr>
            <a:endParaRPr lang="en-US" b="0" i="0" kern="1200" dirty="0">
              <a:solidFill>
                <a:srgbClr val="000000"/>
              </a:solidFill>
              <a:effectLst/>
              <a:latin typeface="Calibri" panose="020F0502020204030204" pitchFamily="34" charset="0"/>
              <a:ea typeface="+mn-ea"/>
              <a:cs typeface="Arial" panose="020B0604020202020204" pitchFamily="34" charset="0"/>
            </a:endParaRPr>
          </a:p>
          <a:p>
            <a:endParaRPr lang="en-US" b="0" i="0" strike="sngStrike" dirty="0">
              <a:solidFill>
                <a:srgbClr val="000000"/>
              </a:solidFill>
              <a:latin typeface="Calibri" panose="020F0502020204030204" pitchFamily="34" charset="0"/>
            </a:endParaRPr>
          </a:p>
          <a:p>
            <a:endParaRPr lang="en-US" b="1" strike="sngStrike"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37</a:t>
            </a:fld>
            <a:endParaRPr lang="en-US" dirty="0"/>
          </a:p>
        </p:txBody>
      </p:sp>
    </p:spTree>
    <p:extLst>
      <p:ext uri="{BB962C8B-B14F-4D97-AF65-F5344CB8AC3E}">
        <p14:creationId xmlns:p14="http://schemas.microsoft.com/office/powerpoint/2010/main" val="241651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2"/>
            <a:ext cx="5608320" cy="4586025"/>
          </a:xfrm>
        </p:spPr>
        <p:txBody>
          <a:bodyPr/>
          <a:lstStyle/>
          <a:p>
            <a:r>
              <a:rPr lang="en-US" b="1" kern="1200" dirty="0">
                <a:solidFill>
                  <a:srgbClr val="000000"/>
                </a:solidFill>
                <a:effectLst/>
                <a:latin typeface="+mn-lt"/>
                <a:ea typeface="+mn-ea"/>
                <a:cs typeface="Arial" panose="020B0604020202020204" pitchFamily="34" charset="0"/>
              </a:rPr>
              <a:t>PARAPHRASE</a:t>
            </a:r>
          </a:p>
          <a:p>
            <a:r>
              <a:rPr lang="en-US" dirty="0">
                <a:solidFill>
                  <a:srgbClr val="000000"/>
                </a:solidFill>
                <a:latin typeface="+mn-lt"/>
              </a:rPr>
              <a:t>Use</a:t>
            </a:r>
            <a:r>
              <a:rPr lang="en-US" kern="1200" dirty="0">
                <a:solidFill>
                  <a:srgbClr val="000000"/>
                </a:solidFill>
                <a:effectLst/>
                <a:latin typeface="+mn-lt"/>
                <a:ea typeface="+mn-ea"/>
                <a:cs typeface="Arial" panose="020B0604020202020204" pitchFamily="34" charset="0"/>
              </a:rPr>
              <a:t> your </a:t>
            </a:r>
            <a:r>
              <a:rPr lang="en-US" b="1" kern="1200" dirty="0">
                <a:solidFill>
                  <a:srgbClr val="000000"/>
                </a:solidFill>
                <a:effectLst/>
                <a:latin typeface="+mn-lt"/>
                <a:ea typeface="+mn-ea"/>
                <a:cs typeface="Arial" panose="020B0604020202020204" pitchFamily="34" charset="0"/>
              </a:rPr>
              <a:t>Participant Resource Manual to </a:t>
            </a:r>
            <a:r>
              <a:rPr lang="en-US" kern="1200" dirty="0">
                <a:solidFill>
                  <a:srgbClr val="000000"/>
                </a:solidFill>
                <a:effectLst/>
                <a:latin typeface="+mn-lt"/>
                <a:ea typeface="+mn-ea"/>
                <a:cs typeface="Arial" panose="020B0604020202020204" pitchFamily="34" charset="0"/>
              </a:rPr>
              <a:t>answer the following questions: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When you are highly distressed or threatened, do you tend to use more </a:t>
            </a:r>
            <a:r>
              <a:rPr lang="en-US" dirty="0">
                <a:solidFill>
                  <a:srgbClr val="000000"/>
                </a:solidFill>
                <a:latin typeface="+mn-lt"/>
              </a:rPr>
              <a:t>hyper</a:t>
            </a:r>
            <a:r>
              <a:rPr lang="en-US" kern="1200" dirty="0">
                <a:solidFill>
                  <a:srgbClr val="000000"/>
                </a:solidFill>
                <a:effectLst/>
                <a:latin typeface="+mn-lt"/>
                <a:ea typeface="+mn-ea"/>
                <a:cs typeface="Arial" panose="020B0604020202020204" pitchFamily="34" charset="0"/>
              </a:rPr>
              <a:t>arousal strategies (do you get confrontational, agitated, and angry with conflict/frustration/stress) or dissociative strategies (do you avoid and shut down with conflict), or some of both?</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What do you think sparked you to develop these strategies?</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Based on what you have been learning, identify a list of regulating or calming activities that you use or can use. (What makes you feel better when you are upset?)</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Reflect on how your responses to distress may play out when interacting with a dysregulated child. </a:t>
            </a:r>
          </a:p>
          <a:p>
            <a:pPr marL="174708" indent="-174708">
              <a:buFont typeface="Arial" panose="020B0604020202020204" pitchFamily="34" charset="0"/>
              <a:buChar char="•"/>
            </a:pPr>
            <a:endParaRPr lang="en-US" kern="1200" dirty="0">
              <a:solidFill>
                <a:srgbClr val="000000"/>
              </a:solidFill>
              <a:effectLst/>
              <a:latin typeface="+mn-lt"/>
              <a:ea typeface="+mn-ea"/>
              <a:cs typeface="Arial" panose="020B0604020202020204" pitchFamily="34" charset="0"/>
            </a:endParaRPr>
          </a:p>
          <a:p>
            <a:pPr defTabSz="931774">
              <a:defRPr/>
            </a:pPr>
            <a:r>
              <a:rPr lang="en-US" kern="1200" dirty="0">
                <a:solidFill>
                  <a:srgbClr val="000000"/>
                </a:solidFill>
                <a:effectLst/>
                <a:latin typeface="+mn-lt"/>
                <a:ea typeface="+mn-ea"/>
                <a:cs typeface="Arial" panose="020B0604020202020204" pitchFamily="34" charset="0"/>
              </a:rPr>
              <a:t>Parenting a child with the needs we have been talking about will require the best of you. </a:t>
            </a:r>
            <a:r>
              <a:rPr lang="en-US" dirty="0">
                <a:solidFill>
                  <a:srgbClr val="000000"/>
                </a:solidFill>
                <a:latin typeface="+mn-lt"/>
              </a:rPr>
              <a:t>M</a:t>
            </a:r>
            <a:r>
              <a:rPr lang="en-US" kern="1200" dirty="0">
                <a:solidFill>
                  <a:srgbClr val="000000"/>
                </a:solidFill>
                <a:effectLst/>
                <a:latin typeface="+mn-lt"/>
                <a:ea typeface="+mn-ea"/>
                <a:cs typeface="Arial" panose="020B0604020202020204" pitchFamily="34" charset="0"/>
              </a:rPr>
              <a:t>aybe you’ve started to think about how draining this type of parenting can be. It will take a great deal of </a:t>
            </a:r>
            <a:r>
              <a:rPr lang="en-US" b="1" kern="1200" dirty="0">
                <a:solidFill>
                  <a:srgbClr val="000000"/>
                </a:solidFill>
                <a:effectLst/>
                <a:latin typeface="+mn-lt"/>
                <a:ea typeface="+mn-ea"/>
                <a:cs typeface="Arial" panose="020B0604020202020204" pitchFamily="34" charset="0"/>
              </a:rPr>
              <a:t>resilience and patience </a:t>
            </a:r>
            <a:r>
              <a:rPr lang="en-US" kern="1200" dirty="0">
                <a:solidFill>
                  <a:srgbClr val="000000"/>
                </a:solidFill>
                <a:effectLst/>
                <a:latin typeface="+mn-lt"/>
                <a:ea typeface="+mn-ea"/>
                <a:cs typeface="Arial" panose="020B0604020202020204" pitchFamily="34" charset="0"/>
              </a:rPr>
              <a:t>with yourself and with the child (characteristic).  </a:t>
            </a:r>
          </a:p>
          <a:p>
            <a:pPr defTabSz="931774">
              <a:defRPr/>
            </a:pPr>
            <a:endParaRPr lang="en-US" kern="1200" dirty="0">
              <a:solidFill>
                <a:srgbClr val="000000"/>
              </a:solidFill>
              <a:effectLst/>
              <a:latin typeface="+mn-lt"/>
              <a:ea typeface="+mn-ea"/>
              <a:cs typeface="Arial" panose="020B0604020202020204" pitchFamily="34" charset="0"/>
            </a:endParaRPr>
          </a:p>
          <a:p>
            <a:pPr defTabSz="931774">
              <a:defRPr/>
            </a:pPr>
            <a:r>
              <a:rPr lang="en-US" kern="1200" dirty="0">
                <a:effectLst/>
                <a:latin typeface="+mn-lt"/>
                <a:ea typeface="+mn-ea"/>
                <a:cs typeface="Arial" panose="020B0604020202020204" pitchFamily="34" charset="0"/>
              </a:rPr>
              <a:t>When you feel drained, it will be critical that you take care of yourself so that you are able to provide the nurturing and regulation the child needs, even in challenging situations. It is also important to understand the impact of your interactions on the child</a:t>
            </a:r>
            <a:r>
              <a:rPr lang="en-US" strike="sngStrike" kern="1200" dirty="0">
                <a:effectLst/>
                <a:latin typeface="+mn-lt"/>
                <a:ea typeface="+mn-ea"/>
                <a:cs typeface="Arial" panose="020B0604020202020204" pitchFamily="34" charset="0"/>
              </a:rPr>
              <a:t>- </a:t>
            </a:r>
            <a:r>
              <a:rPr lang="en-US" kern="1200" dirty="0">
                <a:effectLst/>
                <a:latin typeface="+mn-lt"/>
                <a:ea typeface="+mn-ea"/>
                <a:cs typeface="Arial" panose="020B0604020202020204" pitchFamily="34" charset="0"/>
              </a:rPr>
              <a:t>including their ability to regulate, their ability to learn new patterns of handling stressful </a:t>
            </a:r>
            <a:r>
              <a:rPr lang="en-US" kern="1200" dirty="0">
                <a:solidFill>
                  <a:srgbClr val="000000"/>
                </a:solidFill>
                <a:effectLst/>
                <a:latin typeface="+mn-lt"/>
                <a:ea typeface="+mn-ea"/>
                <a:cs typeface="Arial" panose="020B0604020202020204" pitchFamily="34" charset="0"/>
              </a:rPr>
              <a:t>situations, and their likelihood of becoming escalated. So, we’ll focus more on the parent’s role and positive strategies to use in the Trauma-informed Parenting theme.</a:t>
            </a:r>
          </a:p>
          <a:p>
            <a:pPr defTabSz="931774">
              <a:defRPr/>
            </a:pPr>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38</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38</a:t>
            </a:fld>
            <a:endParaRPr lang="en-US" dirty="0"/>
          </a:p>
        </p:txBody>
      </p:sp>
    </p:spTree>
    <p:extLst>
      <p:ext uri="{BB962C8B-B14F-4D97-AF65-F5344CB8AC3E}">
        <p14:creationId xmlns:p14="http://schemas.microsoft.com/office/powerpoint/2010/main" val="4270425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1"/>
            <a:ext cx="5608320" cy="4356075"/>
          </a:xfrm>
        </p:spPr>
        <p:txBody>
          <a:bodyPr/>
          <a:lstStyle/>
          <a:p>
            <a:r>
              <a:rPr lang="en-US" b="1" dirty="0">
                <a:solidFill>
                  <a:srgbClr val="000000"/>
                </a:solidFill>
                <a:latin typeface="+mn-lt"/>
              </a:rPr>
              <a:t>FACILITATOR'S NOTE</a:t>
            </a:r>
          </a:p>
          <a:p>
            <a:r>
              <a:rPr lang="en-US" dirty="0">
                <a:solidFill>
                  <a:srgbClr val="000000"/>
                </a:solidFill>
                <a:latin typeface="+mn-lt"/>
              </a:rPr>
              <a:t>Allow 5 minutes for this section.</a:t>
            </a:r>
          </a:p>
          <a:p>
            <a:endParaRPr lang="en-US" b="1" dirty="0">
              <a:solidFill>
                <a:srgbClr val="000000"/>
              </a:solidFill>
              <a:latin typeface="+mn-lt"/>
            </a:endParaRPr>
          </a:p>
          <a:p>
            <a:r>
              <a:rPr lang="en-US" b="1" dirty="0">
                <a:solidFill>
                  <a:srgbClr val="000000"/>
                </a:solidFill>
                <a:latin typeface="+mn-lt"/>
              </a:rPr>
              <a:t>PARAPHRASE</a:t>
            </a:r>
          </a:p>
          <a:p>
            <a:pPr defTabSz="931774">
              <a:defRPr/>
            </a:pPr>
            <a:r>
              <a:rPr lang="en-US" dirty="0">
                <a:solidFill>
                  <a:srgbClr val="000000"/>
                </a:solidFill>
                <a:latin typeface="+mn-lt"/>
              </a:rPr>
              <a:t>Now, it’s time to wrap up. Before we do, I want to briefly highlight the key points from this theme:</a:t>
            </a:r>
            <a:endParaRPr lang="en-US" kern="1200" dirty="0">
              <a:solidFill>
                <a:srgbClr val="000000"/>
              </a:solidFill>
              <a:effectLst/>
              <a:latin typeface="+mn-lt"/>
              <a:ea typeface="+mn-ea"/>
              <a:cs typeface="+mn-cs"/>
            </a:endParaRP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Each person is impacted uniquely from trauma</a:t>
            </a:r>
            <a:r>
              <a:rPr lang="en-US" dirty="0">
                <a:solidFill>
                  <a:srgbClr val="000000"/>
                </a:solidFill>
                <a:latin typeface="+mn-lt"/>
              </a:rPr>
              <a:t>.</a:t>
            </a:r>
            <a:endParaRPr lang="en-US" kern="1200" dirty="0">
              <a:solidFill>
                <a:srgbClr val="000000"/>
              </a:solidFill>
              <a:effectLst/>
              <a:latin typeface="+mn-lt"/>
              <a:ea typeface="+mn-ea"/>
              <a:cs typeface="Arial" panose="020B0604020202020204" pitchFamily="34" charset="0"/>
            </a:endParaRP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The effects of trauma can influence every part of the brain, including how we interact in relationships.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Adults should be prepared for children who have experienced separation, loss, and trauma to be impacted in the way they think, feel, and behave. This is an adaptive, biological response that produces adaptive strategies that can be experienced as challenging behaviors.</a:t>
            </a:r>
          </a:p>
          <a:p>
            <a:pPr marL="174708" indent="-174708">
              <a:buFont typeface="Arial" panose="020B0604020202020204" pitchFamily="34" charset="0"/>
              <a:buChar char="•"/>
            </a:pPr>
            <a:r>
              <a:rPr lang="en-US" dirty="0">
                <a:latin typeface="+mn-lt"/>
              </a:rPr>
              <a:t>There are two major adaptive strategies to perceived threat: Hyperarousal (the “fight or flight” response) and Dissociation (“freeze” response) that work together to help us all cope with stress, distress, and traumatic stress. </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These adaptive strategies are interactive, and their sensitivity can be modified; increased by chaotic, unpredictable, or severe stress and distress; decreased by opportunities for moderate, predictable stress.</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Emotions can be contagious, and self-regulation for parents is valuable.</a:t>
            </a:r>
          </a:p>
          <a:p>
            <a:pPr marL="174708" indent="-174708">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Parenting a child who has experienced trauma and/or loss will require:  1) resilience and patience, 2) attunement, 3) tolerance for rejection and 4) commitment</a:t>
            </a:r>
          </a:p>
          <a:p>
            <a:endParaRPr lang="en-US" b="1" kern="1200" dirty="0">
              <a:solidFill>
                <a:srgbClr val="000000"/>
              </a:solidFill>
              <a:effectLst/>
              <a:latin typeface="+mn-lt"/>
              <a:ea typeface="+mn-ea"/>
              <a:cs typeface="+mn-cs"/>
            </a:endParaRPr>
          </a:p>
          <a:p>
            <a:endParaRPr lang="en-US" b="0"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39</a:t>
            </a:fld>
            <a:endParaRPr lang="en-US" dirty="0"/>
          </a:p>
        </p:txBody>
      </p:sp>
    </p:spTree>
    <p:extLst>
      <p:ext uri="{BB962C8B-B14F-4D97-AF65-F5344CB8AC3E}">
        <p14:creationId xmlns:p14="http://schemas.microsoft.com/office/powerpoint/2010/main" val="3848229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r>
              <a:rPr lang="en-US" kern="1200" dirty="0">
                <a:solidFill>
                  <a:srgbClr val="000000"/>
                </a:solidFill>
                <a:effectLst/>
                <a:latin typeface="+mn-lt"/>
                <a:ea typeface="+mn-ea"/>
                <a:cs typeface="+mn-cs"/>
              </a:rPr>
              <a:t>It is critical that as you go through this journey, you continue to enhance your knowledge and skills. It is important that you continue your own learning by taking advantage of resources that are available to you.  This theme has numerous resources that will help you continue to learn more about this topic that can be found on the NTDC website or in </a:t>
            </a:r>
            <a:r>
              <a:rPr lang="en-US" kern="1200" dirty="0" err="1">
                <a:solidFill>
                  <a:srgbClr val="000000"/>
                </a:solidFill>
                <a:effectLst/>
                <a:latin typeface="+mn-lt"/>
                <a:ea typeface="+mn-ea"/>
                <a:cs typeface="+mn-cs"/>
              </a:rPr>
              <a:t>CapLEARN</a:t>
            </a:r>
            <a:r>
              <a:rPr lang="en-US" kern="1200" dirty="0">
                <a:solidFill>
                  <a:srgbClr val="000000"/>
                </a:solidFill>
                <a:effectLst/>
                <a:latin typeface="+mn-lt"/>
                <a:ea typeface="+mn-ea"/>
                <a:cs typeface="+mn-cs"/>
              </a:rPr>
              <a:t>. </a:t>
            </a:r>
          </a:p>
          <a:p>
            <a:endParaRPr lang="en-US" dirty="0">
              <a:solidFill>
                <a:srgbClr val="000000"/>
              </a:solidFill>
              <a:latin typeface="+mn-lt"/>
              <a:cs typeface="+mn-cs"/>
            </a:endParaRPr>
          </a:p>
          <a:p>
            <a:r>
              <a:rPr lang="en-US" kern="1200" dirty="0">
                <a:solidFill>
                  <a:srgbClr val="000000"/>
                </a:solidFill>
                <a:effectLst/>
                <a:latin typeface="+mn-lt"/>
                <a:ea typeface="+mn-ea"/>
                <a:cs typeface="+mn-cs"/>
              </a:rPr>
              <a:t>Excellent resource for this theme are a podcast with Dr. Bruce Perry</a:t>
            </a:r>
            <a:r>
              <a:rPr lang="en-US" b="1" i="1" kern="1200" dirty="0">
                <a:solidFill>
                  <a:srgbClr val="000000"/>
                </a:solidFill>
                <a:effectLst/>
                <a:latin typeface="+mn-lt"/>
                <a:ea typeface="+mn-ea"/>
                <a:cs typeface="+mn-cs"/>
              </a:rPr>
              <a:t> </a:t>
            </a:r>
            <a:r>
              <a:rPr lang="en-US" b="0" i="0" kern="1200" dirty="0">
                <a:solidFill>
                  <a:srgbClr val="000000"/>
                </a:solidFill>
                <a:effectLst/>
                <a:latin typeface="+mn-lt"/>
                <a:ea typeface="+mn-ea"/>
                <a:cs typeface="+mn-cs"/>
              </a:rPr>
              <a:t>and two videos called Developmental disruptions and the 3E’s that help us to better understand trauma. </a:t>
            </a:r>
            <a:endParaRPr lang="en-US" b="0" i="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40</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a:xfrm>
            <a:off x="701040" y="4473893"/>
            <a:ext cx="5608320" cy="4563741"/>
          </a:xfrm>
        </p:spPr>
        <p:txBody>
          <a:bodyPr/>
          <a:lstStyle/>
          <a:p>
            <a:r>
              <a:rPr lang="en-US" b="1" kern="1200" dirty="0">
                <a:solidFill>
                  <a:srgbClr val="000000"/>
                </a:solidFill>
                <a:effectLst/>
                <a:latin typeface="Calibri" panose="020F0502020204030204" pitchFamily="34" charset="0"/>
                <a:ea typeface="+mn-ea"/>
                <a:cs typeface="+mn-cs"/>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74656" indent="-174656">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74656" indent="-174656">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74656" indent="-174656">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74656" indent="-174656">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74656" indent="-174656">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74656" indent="-174656">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mn-cs"/>
              </a:rPr>
              <a:t> </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41</a:t>
            </a:fld>
            <a:endParaRPr lang="en-US" dirty="0"/>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41</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42</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42</a:t>
            </a:fld>
            <a:endParaRPr lang="en-US" dirty="0"/>
          </a:p>
        </p:txBody>
      </p:sp>
    </p:spTree>
    <p:extLst>
      <p:ext uri="{BB962C8B-B14F-4D97-AF65-F5344CB8AC3E}">
        <p14:creationId xmlns:p14="http://schemas.microsoft.com/office/powerpoint/2010/main" val="1225828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43</a:t>
            </a:fld>
            <a:endParaRPr lang="en-US" dirty="0"/>
          </a:p>
        </p:txBody>
      </p:sp>
    </p:spTree>
    <p:extLst>
      <p:ext uri="{BB962C8B-B14F-4D97-AF65-F5344CB8AC3E}">
        <p14:creationId xmlns:p14="http://schemas.microsoft.com/office/powerpoint/2010/main" val="65037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1152754"/>
            <a:ext cx="5608320" cy="8134350"/>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Before beginning,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a:t>
            </a:r>
            <a:r>
              <a:rPr lang="en-US" dirty="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4</a:t>
            </a:fld>
            <a:endParaRPr lang="en-US" dirty="0"/>
          </a:p>
        </p:txBody>
      </p:sp>
      <p:graphicFrame>
        <p:nvGraphicFramePr>
          <p:cNvPr id="5" name="Table 5">
            <a:extLst>
              <a:ext uri="{FF2B5EF4-FFF2-40B4-BE49-F238E27FC236}">
                <a16:creationId xmlns:a16="http://schemas.microsoft.com/office/drawing/2014/main" id="{EBA97B0B-4A35-D14E-83F4-FA32B2C771D1}"/>
              </a:ext>
            </a:extLst>
          </p:cNvPr>
          <p:cNvGraphicFramePr>
            <a:graphicFrameLocks/>
          </p:cNvGraphicFramePr>
          <p:nvPr>
            <p:extLst>
              <p:ext uri="{D42A27DB-BD31-4B8C-83A1-F6EECF244321}">
                <p14:modId xmlns:p14="http://schemas.microsoft.com/office/powerpoint/2010/main" val="3682134971"/>
              </p:ext>
            </p:extLst>
          </p:nvPr>
        </p:nvGraphicFramePr>
        <p:xfrm>
          <a:off x="762380" y="4031979"/>
          <a:ext cx="5877355" cy="3409003"/>
        </p:xfrm>
        <a:graphic>
          <a:graphicData uri="http://schemas.openxmlformats.org/drawingml/2006/table">
            <a:tbl>
              <a:tblPr firstRow="1" bandRow="1">
                <a:tableStyleId>{69CF1AB2-1976-4502-BF36-3FF5EA218861}</a:tableStyleId>
              </a:tblPr>
              <a:tblGrid>
                <a:gridCol w="5877355">
                  <a:extLst>
                    <a:ext uri="{9D8B030D-6E8A-4147-A177-3AD203B41FA5}">
                      <a16:colId xmlns:a16="http://schemas.microsoft.com/office/drawing/2014/main" val="2179853046"/>
                    </a:ext>
                  </a:extLst>
                </a:gridCol>
              </a:tblGrid>
              <a:tr h="278892">
                <a:tc>
                  <a:txBody>
                    <a:bodyPr/>
                    <a:lstStyle/>
                    <a:p>
                      <a:r>
                        <a:rPr lang="en-US" sz="1200" dirty="0">
                          <a:solidFill>
                            <a:schemeClr val="tx1"/>
                          </a:solidFill>
                        </a:rPr>
                        <a:t>Competencies</a:t>
                      </a:r>
                      <a:endParaRPr lang="en-US" sz="1200" b="0" dirty="0">
                        <a:solidFill>
                          <a:schemeClr val="tx1"/>
                        </a:solidFill>
                        <a:latin typeface="+mj-lt"/>
                      </a:endParaRPr>
                    </a:p>
                  </a:txBody>
                  <a:tcPr marL="93472" marR="93472" marT="46482" marB="46482"/>
                </a:tc>
                <a:extLst>
                  <a:ext uri="{0D108BD9-81ED-4DB2-BD59-A6C34878D82A}">
                    <a16:rowId xmlns:a16="http://schemas.microsoft.com/office/drawing/2014/main" val="2795227620"/>
                  </a:ext>
                </a:extLst>
              </a:tr>
              <a:tr h="263398">
                <a:tc>
                  <a:txBody>
                    <a:bodyPr/>
                    <a:lstStyle/>
                    <a:p>
                      <a:r>
                        <a:rPr lang="en-US" sz="1100" dirty="0">
                          <a:solidFill>
                            <a:schemeClr val="tx1"/>
                          </a:solidFill>
                        </a:rPr>
                        <a:t>Knowledge</a:t>
                      </a:r>
                      <a:endParaRPr lang="en-US" sz="1100" b="1" dirty="0">
                        <a:solidFill>
                          <a:schemeClr val="tx1"/>
                        </a:solidFill>
                      </a:endParaRPr>
                    </a:p>
                  </a:txBody>
                  <a:tcPr marL="93472" marR="93472" marT="46482" marB="46482"/>
                </a:tc>
                <a:extLst>
                  <a:ext uri="{0D108BD9-81ED-4DB2-BD59-A6C34878D82A}">
                    <a16:rowId xmlns:a16="http://schemas.microsoft.com/office/drawing/2014/main" val="809970072"/>
                  </a:ext>
                </a:extLst>
              </a:tr>
              <a:tr h="1456436">
                <a:tc>
                  <a:txBody>
                    <a:bodyPr/>
                    <a:lstStyle/>
                    <a:p>
                      <a:pPr marL="171450" indent="-171450">
                        <a:buFont typeface="Arial" panose="020B0604020202020204" pitchFamily="34" charset="0"/>
                        <a:buChar char="•"/>
                      </a:pPr>
                      <a:r>
                        <a:rPr lang="en-US" sz="1100" dirty="0">
                          <a:solidFill>
                            <a:schemeClr val="tx1"/>
                          </a:solidFill>
                        </a:rPr>
                        <a:t>Realize how childhood trauma, including abuse and neglect, can impact the developing brain, and how this can have an ongoing impact on the child’s development. </a:t>
                      </a:r>
                    </a:p>
                    <a:p>
                      <a:pPr marL="171450" indent="-171450">
                        <a:buFont typeface="Arial" panose="020B0604020202020204" pitchFamily="34" charset="0"/>
                        <a:buChar char="•"/>
                      </a:pPr>
                      <a:r>
                        <a:rPr lang="en-US" sz="1100" dirty="0">
                          <a:solidFill>
                            <a:schemeClr val="tx1"/>
                          </a:solidFill>
                        </a:rPr>
                        <a:t>Recognize the impact of trauma on behaviors.</a:t>
                      </a:r>
                    </a:p>
                    <a:p>
                      <a:pPr marL="171450" indent="-171450">
                        <a:buFont typeface="Arial" panose="020B0604020202020204" pitchFamily="34" charset="0"/>
                        <a:buChar char="•"/>
                      </a:pPr>
                      <a:r>
                        <a:rPr lang="en-US" sz="1100" dirty="0">
                          <a:solidFill>
                            <a:schemeClr val="tx1"/>
                          </a:solidFill>
                        </a:rPr>
                        <a:t>Understand how challenging behaviors can be coping or survival strategies caused by underlying trauma.</a:t>
                      </a:r>
                    </a:p>
                    <a:p>
                      <a:pPr marL="171450" indent="-171450">
                        <a:buFont typeface="Arial" panose="020B0604020202020204" pitchFamily="34" charset="0"/>
                        <a:buChar char="•"/>
                      </a:pPr>
                      <a:r>
                        <a:rPr lang="en-US" sz="1100" dirty="0">
                          <a:solidFill>
                            <a:schemeClr val="tx1"/>
                          </a:solidFill>
                        </a:rPr>
                        <a:t>Understand triggers and how they impact children’s behavior.</a:t>
                      </a:r>
                    </a:p>
                    <a:p>
                      <a:pPr marL="171450" indent="-171450">
                        <a:buFont typeface="Arial" panose="020B0604020202020204" pitchFamily="34" charset="0"/>
                        <a:buChar char="•"/>
                      </a:pPr>
                      <a:r>
                        <a:rPr lang="en-US" sz="1100" dirty="0">
                          <a:solidFill>
                            <a:schemeClr val="tx1"/>
                          </a:solidFill>
                        </a:rPr>
                        <a:t>Understand the main strategies we use when under threat (arousal and dissociation).</a:t>
                      </a:r>
                    </a:p>
                    <a:p>
                      <a:pPr marL="171450" indent="-171450">
                        <a:buFont typeface="Arial" panose="020B0604020202020204" pitchFamily="34" charset="0"/>
                        <a:buChar char="•"/>
                      </a:pPr>
                      <a:r>
                        <a:rPr lang="en-US" sz="1100" dirty="0">
                          <a:solidFill>
                            <a:schemeClr val="tx1"/>
                          </a:solidFill>
                        </a:rPr>
                        <a:t>Understand that fear and threat change the way we think, feel, and behave.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3472" marR="93472" marT="46482" marB="46482"/>
                </a:tc>
                <a:extLst>
                  <a:ext uri="{0D108BD9-81ED-4DB2-BD59-A6C34878D82A}">
                    <a16:rowId xmlns:a16="http://schemas.microsoft.com/office/drawing/2014/main" val="936663550"/>
                  </a:ext>
                </a:extLst>
              </a:tr>
              <a:tr h="263398">
                <a:tc>
                  <a:txBody>
                    <a:bodyPr/>
                    <a:lstStyle/>
                    <a:p>
                      <a:pPr marL="0" indent="0">
                        <a:buFont typeface="+mj-lt"/>
                        <a:buNone/>
                      </a:pPr>
                      <a:r>
                        <a:rPr lang="en-US" sz="1100" dirty="0">
                          <a:solidFill>
                            <a:schemeClr val="tx1"/>
                          </a:solidFill>
                        </a:rPr>
                        <a:t>Attitudes</a:t>
                      </a:r>
                      <a:endParaRPr lang="en-US" sz="1100" b="1" dirty="0">
                        <a:solidFill>
                          <a:schemeClr val="tx1"/>
                        </a:solidFill>
                      </a:endParaRPr>
                    </a:p>
                  </a:txBody>
                  <a:tcPr marL="93472" marR="93472" marT="46482" marB="46482"/>
                </a:tc>
                <a:extLst>
                  <a:ext uri="{0D108BD9-81ED-4DB2-BD59-A6C34878D82A}">
                    <a16:rowId xmlns:a16="http://schemas.microsoft.com/office/drawing/2014/main" val="2744852601"/>
                  </a:ext>
                </a:extLst>
              </a:tr>
              <a:tr h="433832">
                <a:tc>
                  <a:txBody>
                    <a:bodyPr/>
                    <a:lstStyle/>
                    <a:p>
                      <a:pPr marL="171450" indent="-171450">
                        <a:buFont typeface="Arial" panose="020B0604020202020204" pitchFamily="34" charset="0"/>
                        <a:buChar char="•"/>
                      </a:pPr>
                      <a:r>
                        <a:rPr lang="en-US" sz="1100" dirty="0">
                          <a:solidFill>
                            <a:schemeClr val="tx1"/>
                          </a:solidFill>
                        </a:rPr>
                        <a:t>Belief that learning information about the potential effects of trauma on children is essential. </a:t>
                      </a:r>
                    </a:p>
                    <a:p>
                      <a:pPr marL="171450" indent="-171450">
                        <a:buFont typeface="Arial" panose="020B0604020202020204" pitchFamily="34" charset="0"/>
                        <a:buChar char="•"/>
                      </a:pPr>
                      <a:r>
                        <a:rPr lang="en-US" sz="1100" dirty="0">
                          <a:solidFill>
                            <a:schemeClr val="tx1"/>
                          </a:solidFill>
                        </a:rPr>
                        <a:t>Accept that they will need to learn a trauma-informed way to parent.</a:t>
                      </a:r>
                      <a:endParaRPr lang="en-US" sz="1100" dirty="0">
                        <a:solidFill>
                          <a:schemeClr val="tx1"/>
                        </a:solidFill>
                        <a:effectLst/>
                      </a:endParaRPr>
                    </a:p>
                  </a:txBody>
                  <a:tcPr marL="93472" marR="93472" marT="46482" marB="46482"/>
                </a:tc>
                <a:extLst>
                  <a:ext uri="{0D108BD9-81ED-4DB2-BD59-A6C34878D82A}">
                    <a16:rowId xmlns:a16="http://schemas.microsoft.com/office/drawing/2014/main" val="482859436"/>
                  </a:ext>
                </a:extLst>
              </a:tr>
              <a:tr h="263398">
                <a:tc>
                  <a:txBody>
                    <a:bodyPr/>
                    <a:lstStyle/>
                    <a:p>
                      <a:pPr marL="0" indent="0">
                        <a:buFont typeface="+mj-lt"/>
                        <a:buNone/>
                      </a:pPr>
                      <a:r>
                        <a:rPr lang="en-US" sz="1100" dirty="0">
                          <a:solidFill>
                            <a:schemeClr val="tx1"/>
                          </a:solidFill>
                        </a:rPr>
                        <a:t>Skill</a:t>
                      </a:r>
                      <a:endParaRPr lang="en-US" sz="1100" b="1" dirty="0">
                        <a:solidFill>
                          <a:schemeClr val="tx1"/>
                        </a:solidFill>
                      </a:endParaRPr>
                    </a:p>
                  </a:txBody>
                  <a:tcPr marL="93472" marR="93472" marT="46482" marB="46482"/>
                </a:tc>
                <a:extLst>
                  <a:ext uri="{0D108BD9-81ED-4DB2-BD59-A6C34878D82A}">
                    <a16:rowId xmlns:a16="http://schemas.microsoft.com/office/drawing/2014/main" val="4172620187"/>
                  </a:ext>
                </a:extLst>
              </a:tr>
              <a:tr h="449649">
                <a:tc>
                  <a:txBody>
                    <a:bodyPr/>
                    <a:lstStyle/>
                    <a:p>
                      <a:pPr marL="174625" marR="0" lvl="0" indent="-17462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dirty="0">
                          <a:solidFill>
                            <a:schemeClr val="tx1"/>
                          </a:solidFill>
                        </a:rPr>
                        <a:t>Learn to recognize the range of “sensitized reactions” of children who have experienced trauma and loss.</a:t>
                      </a:r>
                      <a:endParaRPr lang="en-US" sz="1100" dirty="0">
                        <a:solidFill>
                          <a:schemeClr val="tx1"/>
                        </a:solidFill>
                        <a:effectLst/>
                      </a:endParaRPr>
                    </a:p>
                  </a:txBody>
                  <a:tcPr marL="93472" marR="93472" marT="46482" marB="46482"/>
                </a:tc>
                <a:extLst>
                  <a:ext uri="{0D108BD9-81ED-4DB2-BD59-A6C34878D82A}">
                    <a16:rowId xmlns:a16="http://schemas.microsoft.com/office/drawing/2014/main" val="3517973754"/>
                  </a:ext>
                </a:extLst>
              </a:tr>
            </a:tbl>
          </a:graphicData>
        </a:graphic>
      </p:graphicFrame>
      <p:graphicFrame>
        <p:nvGraphicFramePr>
          <p:cNvPr id="6" name="Table 5">
            <a:extLst>
              <a:ext uri="{FF2B5EF4-FFF2-40B4-BE49-F238E27FC236}">
                <a16:creationId xmlns:a16="http://schemas.microsoft.com/office/drawing/2014/main" id="{A2B929CC-536A-204E-A187-4A0AEA05DF52}"/>
              </a:ext>
            </a:extLst>
          </p:cNvPr>
          <p:cNvGraphicFramePr>
            <a:graphicFrameLocks noGrp="1"/>
          </p:cNvGraphicFramePr>
          <p:nvPr>
            <p:extLst>
              <p:ext uri="{D42A27DB-BD31-4B8C-83A1-F6EECF244321}">
                <p14:modId xmlns:p14="http://schemas.microsoft.com/office/powerpoint/2010/main" val="368866648"/>
              </p:ext>
            </p:extLst>
          </p:nvPr>
        </p:nvGraphicFramePr>
        <p:xfrm>
          <a:off x="762380" y="2158896"/>
          <a:ext cx="5877355" cy="1417199"/>
        </p:xfrm>
        <a:graphic>
          <a:graphicData uri="http://schemas.openxmlformats.org/drawingml/2006/table">
            <a:tbl>
              <a:tblPr firstRow="1" bandRow="1">
                <a:tableStyleId>{22838BEF-8BB2-4498-84A7-C5851F593DF1}</a:tableStyleId>
              </a:tblPr>
              <a:tblGrid>
                <a:gridCol w="5877355">
                  <a:extLst>
                    <a:ext uri="{9D8B030D-6E8A-4147-A177-3AD203B41FA5}">
                      <a16:colId xmlns:a16="http://schemas.microsoft.com/office/drawing/2014/main" val="2041831815"/>
                    </a:ext>
                  </a:extLst>
                </a:gridCol>
              </a:tblGrid>
              <a:tr h="301631">
                <a:tc>
                  <a:txBody>
                    <a:bodyPr/>
                    <a:lstStyle/>
                    <a:p>
                      <a:r>
                        <a:rPr lang="en-US" sz="1200" b="1" dirty="0">
                          <a:solidFill>
                            <a:schemeClr val="tx1"/>
                          </a:solidFill>
                          <a:latin typeface="+mn-lt"/>
                        </a:rPr>
                        <a:t>Theme: Trauma-Related Behaviors</a:t>
                      </a:r>
                    </a:p>
                  </a:txBody>
                  <a:tcPr marL="93472" marR="93472" marT="46482" marB="46482"/>
                </a:tc>
                <a:extLst>
                  <a:ext uri="{0D108BD9-81ED-4DB2-BD59-A6C34878D82A}">
                    <a16:rowId xmlns:a16="http://schemas.microsoft.com/office/drawing/2014/main" val="72925292"/>
                  </a:ext>
                </a:extLst>
              </a:tr>
              <a:tr h="1115568">
                <a:tc>
                  <a:txBody>
                    <a:bodyPr/>
                    <a:lstStyle/>
                    <a:p>
                      <a:pPr marL="0" indent="0">
                        <a:buFont typeface="Arial" panose="020B0604020202020204" pitchFamily="34" charset="0"/>
                        <a:buNone/>
                      </a:pPr>
                      <a:r>
                        <a:rPr lang="en-US" sz="1100" dirty="0">
                          <a:solidFill>
                            <a:schemeClr val="tx1"/>
                          </a:solidFill>
                        </a:rPr>
                        <a:t>Learn how chaos, threat, neglect, and other adversity during development can alter the developing brain and that, in turn, can change the ways children think, feel and act. Understand the major stress-responses we use to cope with perceived and actual threat. Recognize the reasons and range of adaptive symptoms from inattention and distractibility to avoidance and shut-down; learn about reasons for rejection and testing; recognize survival skills and coping strategies that result in a complex range of behaviors. </a:t>
                      </a:r>
                      <a:endParaRPr lang="en-US" sz="1100" dirty="0">
                        <a:solidFill>
                          <a:schemeClr val="tx1"/>
                        </a:solidFill>
                        <a:highlight>
                          <a:srgbClr val="FFFF00"/>
                        </a:highlight>
                      </a:endParaRPr>
                    </a:p>
                  </a:txBody>
                  <a:tcPr marL="93472" marR="93472" marT="46482" marB="46482"/>
                </a:tc>
                <a:extLst>
                  <a:ext uri="{0D108BD9-81ED-4DB2-BD59-A6C34878D82A}">
                    <a16:rowId xmlns:a16="http://schemas.microsoft.com/office/drawing/2014/main" val="2262000146"/>
                  </a:ext>
                </a:extLst>
              </a:tr>
            </a:tbl>
          </a:graphicData>
        </a:graphic>
      </p:graphicFrame>
      <p:sp>
        <p:nvSpPr>
          <p:cNvPr id="7" name="Rectangle 6">
            <a:extLst>
              <a:ext uri="{FF2B5EF4-FFF2-40B4-BE49-F238E27FC236}">
                <a16:creationId xmlns:a16="http://schemas.microsoft.com/office/drawing/2014/main" id="{B0D834C1-73E9-4646-ADA5-3E0ADCC13448}"/>
              </a:ext>
            </a:extLst>
          </p:cNvPr>
          <p:cNvSpPr/>
          <p:nvPr/>
        </p:nvSpPr>
        <p:spPr>
          <a:xfrm>
            <a:off x="701040" y="677783"/>
            <a:ext cx="3588918" cy="375488"/>
          </a:xfrm>
          <a:prstGeom prst="rect">
            <a:avLst/>
          </a:prstGeom>
        </p:spPr>
        <p:txBody>
          <a:bodyPr wrap="none" lIns="93177" tIns="46589" rIns="93177" bIns="46589">
            <a:spAutoFit/>
          </a:bodyPr>
          <a:lstStyle/>
          <a:p>
            <a:r>
              <a:rPr lang="en-US" dirty="0">
                <a:solidFill>
                  <a:srgbClr val="183250"/>
                </a:solidFill>
                <a:latin typeface="Arial Rounded MT Bold" panose="020F0704030504030204" pitchFamily="34" charset="77"/>
              </a:rPr>
              <a:t>THEME AND COMPETENCIES</a:t>
            </a:r>
          </a:p>
        </p:txBody>
      </p:sp>
      <p:sp>
        <p:nvSpPr>
          <p:cNvPr id="10" name="Slide Number Placeholder 6">
            <a:extLst>
              <a:ext uri="{FF2B5EF4-FFF2-40B4-BE49-F238E27FC236}">
                <a16:creationId xmlns:a16="http://schemas.microsoft.com/office/drawing/2014/main" id="{E531E76F-3AB0-4C4F-A6AF-BE7C3CEFCC33}"/>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62463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39" y="1152754"/>
            <a:ext cx="5917208" cy="8134350"/>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notes page shows a suggested agenda and timing for this theme. Before the theme, please review this agenda and incorporate it into your overall agenda for this and any other themes you are conducting along with it.</a:t>
            </a:r>
          </a:p>
          <a:p>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four sections. This content is based on 2 hours of classroom material (including a 10-minute break).</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b="1" i="1" dirty="0">
              <a:solidFill>
                <a:srgbClr val="000000"/>
              </a:solidFill>
              <a:latin typeface="Calibri" panose="020F0502020204030204" pitchFamily="34" charset="0"/>
            </a:endParaRPr>
          </a:p>
          <a:p>
            <a:pPr marL="174708" indent="-174708">
              <a:buFont typeface="Arial" panose="020B0604020202020204" pitchFamily="34" charset="0"/>
              <a:buChar char="•"/>
            </a:pPr>
            <a:endParaRPr lang="en-US" b="1" i="1"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rPr>
              <a:t>BEFORE YOU BEGIN THE </a:t>
            </a:r>
            <a:r>
              <a:rPr lang="en-US" b="1" dirty="0">
                <a:solidFill>
                  <a:srgbClr val="000000"/>
                </a:solidFill>
                <a:latin typeface="Calibri" panose="020F0502020204030204" pitchFamily="34" charset="0"/>
              </a:rPr>
              <a:t>CLASS</a:t>
            </a:r>
            <a:endParaRPr lang="en-US" dirty="0">
              <a:solidFill>
                <a:srgbClr val="000000"/>
              </a:solidFill>
              <a:latin typeface="Calibri" panose="020F0502020204030204" pitchFamily="34" charset="0"/>
              <a:cs typeface="+mn-cs"/>
            </a:endParaRPr>
          </a:p>
          <a:p>
            <a:r>
              <a:rPr lang="en-US" kern="1200" dirty="0">
                <a:solidFill>
                  <a:srgbClr val="000000"/>
                </a:solidFill>
                <a:effectLst/>
                <a:latin typeface="Calibri" panose="020F0502020204030204" pitchFamily="34" charset="0"/>
                <a:ea typeface="+mn-ea"/>
                <a:cs typeface="+mn-cs"/>
              </a:rPr>
              <a:t>Before discussing the Color Wheel of Emotions and covering the content of this theme, you should do the following:</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Make any announcements that are needed regarding the training, timing of training, or process to become a foster or adoptive parent.</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Take out the </a:t>
            </a:r>
            <a:r>
              <a:rPr lang="en-US" b="1" kern="1200" dirty="0">
                <a:solidFill>
                  <a:srgbClr val="000000"/>
                </a:solidFill>
                <a:effectLst/>
                <a:latin typeface="Calibri" panose="020F0502020204030204" pitchFamily="34" charset="0"/>
                <a:ea typeface="+mn-ea"/>
                <a:cs typeface="+mn-cs"/>
              </a:rPr>
              <a:t>Participant Resource Manual </a:t>
            </a:r>
            <a:r>
              <a:rPr lang="en-US" kern="1200" dirty="0">
                <a:solidFill>
                  <a:srgbClr val="000000"/>
                </a:solidFill>
                <a:effectLst/>
                <a:latin typeface="Calibri" panose="020F0502020204030204" pitchFamily="34" charset="0"/>
                <a:ea typeface="+mn-ea"/>
                <a:cs typeface="+mn-cs"/>
              </a:rPr>
              <a:t>and direct participants to this theme in their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Arial" panose="020B0604020202020204" pitchFamily="34" charset="0"/>
              </a:rPr>
              <a:t>Remind </a:t>
            </a:r>
            <a:r>
              <a:rPr lang="en-US" dirty="0">
                <a:solidFill>
                  <a:srgbClr val="000000"/>
                </a:solidFill>
                <a:latin typeface="Calibri" panose="020F0502020204030204" pitchFamily="34" charset="0"/>
              </a:rPr>
              <a:t>participants</a:t>
            </a:r>
            <a:r>
              <a:rPr lang="en-US" kern="1200" dirty="0">
                <a:solidFill>
                  <a:srgbClr val="000000"/>
                </a:solidFill>
                <a:effectLst/>
                <a:latin typeface="Calibri" panose="020F0502020204030204" pitchFamily="34" charset="0"/>
                <a:ea typeface="+mn-ea"/>
                <a:cs typeface="Arial" panose="020B0604020202020204" pitchFamily="34" charset="0"/>
              </a:rPr>
              <a:t> that the Competencies for today’s theme are in their </a:t>
            </a:r>
            <a:r>
              <a:rPr lang="en-US" b="1" kern="1200" dirty="0">
                <a:solidFill>
                  <a:srgbClr val="000000"/>
                </a:solidFill>
                <a:effectLst/>
                <a:latin typeface="Calibri" panose="020F0502020204030204" pitchFamily="34" charset="0"/>
                <a:ea typeface="+mn-ea"/>
                <a:cs typeface="Arial" panose="020B0604020202020204" pitchFamily="34" charset="0"/>
              </a:rPr>
              <a:t>Manual.</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Review the agenda for the theme</a:t>
            </a:r>
            <a:r>
              <a:rPr lang="en-US" dirty="0">
                <a:solidFill>
                  <a:srgbClr val="000000"/>
                </a:solidFill>
                <a:latin typeface="Calibri" panose="020F0502020204030204" pitchFamily="34" charset="0"/>
              </a:rPr>
              <a:t>.</a:t>
            </a:r>
            <a:endParaRPr lang="en-US" kern="1200" dirty="0">
              <a:solidFill>
                <a:srgbClr val="000000"/>
              </a:solidFill>
              <a:effectLst/>
              <a:latin typeface="Calibri" panose="020F0502020204030204" pitchFamily="34" charset="0"/>
            </a:endParaRP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Encourage participants to be engaged and active learners. </a:t>
            </a:r>
          </a:p>
          <a:p>
            <a:pPr marL="174708" indent="-174708">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Encourage participants to contact you in between classes with any questions and/or concerns. (Prior to </a:t>
            </a:r>
            <a:r>
              <a:rPr lang="en-US" dirty="0">
                <a:solidFill>
                  <a:srgbClr val="000000"/>
                </a:solidFill>
                <a:latin typeface="Calibri" panose="020F0502020204030204" pitchFamily="34" charset="0"/>
                <a:cs typeface="+mn-cs"/>
              </a:rPr>
              <a:t>class</a:t>
            </a:r>
            <a:r>
              <a:rPr lang="en-US" kern="1200" dirty="0">
                <a:solidFill>
                  <a:srgbClr val="000000"/>
                </a:solidFill>
                <a:effectLst/>
                <a:latin typeface="Calibri" panose="020F0502020204030204" pitchFamily="34" charset="0"/>
                <a:ea typeface="+mn-ea"/>
                <a:cs typeface="+mn-cs"/>
              </a:rPr>
              <a:t>, list the name(s) of the facilitators on the board with contact information.)</a:t>
            </a:r>
          </a:p>
          <a:p>
            <a:pPr marL="174708" indent="-174708" defTabSz="931774">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Remind participants to put out their name tents</a:t>
            </a:r>
            <a:r>
              <a:rPr lang="en-US" kern="1200" dirty="0">
                <a:solidFill>
                  <a:srgbClr val="000000"/>
                </a:solidFill>
                <a:effectLst/>
                <a:latin typeface="Calibri" panose="020F0502020204030204" pitchFamily="34" charset="0"/>
                <a:cs typeface="+mn-cs"/>
              </a:rPr>
              <a:t>.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01040" y="677783"/>
            <a:ext cx="2772947" cy="375488"/>
          </a:xfrm>
          <a:prstGeom prst="rect">
            <a:avLst/>
          </a:prstGeom>
        </p:spPr>
        <p:txBody>
          <a:bodyPr wrap="none" lIns="93177" tIns="46589" rIns="93177" bIns="46589">
            <a:spAutoFit/>
          </a:bodyPr>
          <a:lstStyle/>
          <a:p>
            <a:r>
              <a:rPr lang="en-US" dirty="0">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2363438986"/>
              </p:ext>
            </p:extLst>
          </p:nvPr>
        </p:nvGraphicFramePr>
        <p:xfrm>
          <a:off x="797175" y="2921653"/>
          <a:ext cx="5821073" cy="2588754"/>
        </p:xfrm>
        <a:graphic>
          <a:graphicData uri="http://schemas.openxmlformats.org/drawingml/2006/table">
            <a:tbl>
              <a:tblPr firstRow="1" bandRow="1">
                <a:tableStyleId>{22838BEF-8BB2-4498-84A7-C5851F593DF1}</a:tableStyleId>
              </a:tblPr>
              <a:tblGrid>
                <a:gridCol w="1319375">
                  <a:extLst>
                    <a:ext uri="{9D8B030D-6E8A-4147-A177-3AD203B41FA5}">
                      <a16:colId xmlns:a16="http://schemas.microsoft.com/office/drawing/2014/main" val="2179853046"/>
                    </a:ext>
                  </a:extLst>
                </a:gridCol>
                <a:gridCol w="4501698">
                  <a:extLst>
                    <a:ext uri="{9D8B030D-6E8A-4147-A177-3AD203B41FA5}">
                      <a16:colId xmlns:a16="http://schemas.microsoft.com/office/drawing/2014/main" val="3069621994"/>
                    </a:ext>
                  </a:extLst>
                </a:gridCol>
              </a:tblGrid>
              <a:tr h="533962">
                <a:tc>
                  <a:txBody>
                    <a:bodyPr/>
                    <a:lstStyle/>
                    <a:p>
                      <a:r>
                        <a:rPr lang="en-US" sz="1100" b="0" dirty="0"/>
                        <a:t>Prior to the Session start time</a:t>
                      </a:r>
                    </a:p>
                  </a:txBody>
                  <a:tcPr marL="93472" marR="93472" marT="46482" marB="46482"/>
                </a:tc>
                <a:tc>
                  <a:txBody>
                    <a:bodyPr/>
                    <a:lstStyle/>
                    <a:p>
                      <a:r>
                        <a:rPr lang="en-US" sz="1100" b="0" dirty="0"/>
                        <a:t>Color Wheel of Emotions exercise</a:t>
                      </a:r>
                    </a:p>
                  </a:txBody>
                  <a:tcPr marL="93472" marR="93472" marT="46482" marB="46482"/>
                </a:tc>
                <a:extLst>
                  <a:ext uri="{0D108BD9-81ED-4DB2-BD59-A6C34878D82A}">
                    <a16:rowId xmlns:a16="http://schemas.microsoft.com/office/drawing/2014/main" val="12709079"/>
                  </a:ext>
                </a:extLst>
              </a:tr>
              <a:tr h="433832">
                <a:tc>
                  <a:txBody>
                    <a:bodyPr/>
                    <a:lstStyle/>
                    <a:p>
                      <a:r>
                        <a:rPr lang="en-US" sz="1100" dirty="0"/>
                        <a:t>10 minutes</a:t>
                      </a:r>
                      <a:endParaRPr lang="en-US" sz="1100" b="0" dirty="0"/>
                    </a:p>
                  </a:txBody>
                  <a:tcPr marL="93472" marR="93472" marT="46482" marB="46482"/>
                </a:tc>
                <a:tc>
                  <a:txBody>
                    <a:bodyPr/>
                    <a:lstStyle/>
                    <a:p>
                      <a:r>
                        <a:rPr lang="en-US" sz="1100" dirty="0"/>
                        <a:t>Characteristics of Successful Foster and Adoptive Parents and </a:t>
                      </a:r>
                    </a:p>
                    <a:p>
                      <a:r>
                        <a:rPr lang="en-US" sz="1100" dirty="0"/>
                        <a:t>Section 1: Introduction</a:t>
                      </a:r>
                      <a:endParaRPr lang="en-US" sz="1100" b="0" dirty="0"/>
                    </a:p>
                  </a:txBody>
                  <a:tcPr marL="93472" marR="93472" marT="46482" marB="46482"/>
                </a:tc>
                <a:extLst>
                  <a:ext uri="{0D108BD9-81ED-4DB2-BD59-A6C34878D82A}">
                    <a16:rowId xmlns:a16="http://schemas.microsoft.com/office/drawing/2014/main" val="235620429"/>
                  </a:ext>
                </a:extLst>
              </a:tr>
              <a:tr h="324192">
                <a:tc>
                  <a:txBody>
                    <a:bodyPr/>
                    <a:lstStyle/>
                    <a:p>
                      <a:pPr marL="0" algn="l" defTabSz="914400" rtl="0" eaLnBrk="1" latinLnBrk="0" hangingPunct="1"/>
                      <a:r>
                        <a:rPr lang="en-US" sz="1100" kern="1200" dirty="0">
                          <a:solidFill>
                            <a:schemeClr val="dk1"/>
                          </a:solidFill>
                          <a:latin typeface="+mn-lt"/>
                          <a:ea typeface="+mn-ea"/>
                          <a:cs typeface="+mn-cs"/>
                        </a:rPr>
                        <a:t>60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2: The Science of Trauma*</a:t>
                      </a:r>
                    </a:p>
                  </a:txBody>
                  <a:tcPr marL="93472" marR="93472" marT="46482" marB="46482"/>
                </a:tc>
                <a:extLst>
                  <a:ext uri="{0D108BD9-81ED-4DB2-BD59-A6C34878D82A}">
                    <a16:rowId xmlns:a16="http://schemas.microsoft.com/office/drawing/2014/main" val="1637158076"/>
                  </a:ext>
                </a:extLst>
              </a:tr>
              <a:tr h="324192">
                <a:tc>
                  <a:txBody>
                    <a:bodyPr/>
                    <a:lstStyle/>
                    <a:p>
                      <a:pPr marL="0" algn="l" defTabSz="914400" rtl="0" eaLnBrk="1" latinLnBrk="0" hangingPunct="1"/>
                      <a:r>
                        <a:rPr lang="en-US" sz="1100" kern="1200" dirty="0">
                          <a:solidFill>
                            <a:schemeClr val="dk1"/>
                          </a:solidFill>
                          <a:latin typeface="+mn-lt"/>
                          <a:ea typeface="+mn-ea"/>
                          <a:cs typeface="+mn-cs"/>
                        </a:rPr>
                        <a:t>10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Break</a:t>
                      </a:r>
                    </a:p>
                  </a:txBody>
                  <a:tcPr marL="93472" marR="93472" marT="46482" marB="46482"/>
                </a:tc>
                <a:extLst>
                  <a:ext uri="{0D108BD9-81ED-4DB2-BD59-A6C34878D82A}">
                    <a16:rowId xmlns:a16="http://schemas.microsoft.com/office/drawing/2014/main" val="466775646"/>
                  </a:ext>
                </a:extLst>
              </a:tr>
              <a:tr h="324192">
                <a:tc>
                  <a:txBody>
                    <a:bodyPr/>
                    <a:lstStyle/>
                    <a:p>
                      <a:pPr marL="0" algn="l" defTabSz="914400" rtl="0" eaLnBrk="1" latinLnBrk="0" hangingPunct="1"/>
                      <a:r>
                        <a:rPr lang="en-US" sz="1100" kern="1200" dirty="0">
                          <a:solidFill>
                            <a:schemeClr val="dk1"/>
                          </a:solidFill>
                          <a:latin typeface="+mn-lt"/>
                          <a:ea typeface="+mn-ea"/>
                          <a:cs typeface="+mn-cs"/>
                        </a:rPr>
                        <a:t>15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Identifying States</a:t>
                      </a:r>
                    </a:p>
                  </a:txBody>
                  <a:tcPr marL="93472" marR="93472" marT="46482" marB="46482"/>
                </a:tc>
                <a:extLst>
                  <a:ext uri="{0D108BD9-81ED-4DB2-BD59-A6C34878D82A}">
                    <a16:rowId xmlns:a16="http://schemas.microsoft.com/office/drawing/2014/main" val="2008663706"/>
                  </a:ext>
                </a:extLst>
              </a:tr>
              <a:tr h="324192">
                <a:tc>
                  <a:txBody>
                    <a:bodyPr/>
                    <a:lstStyle/>
                    <a:p>
                      <a:pPr marL="0" algn="l" defTabSz="914400" rtl="0" eaLnBrk="1" latinLnBrk="0" hangingPunct="1"/>
                      <a:r>
                        <a:rPr lang="en-US" sz="1100" kern="1200" dirty="0">
                          <a:solidFill>
                            <a:schemeClr val="dk1"/>
                          </a:solidFill>
                          <a:latin typeface="+mn-lt"/>
                          <a:ea typeface="+mn-ea"/>
                          <a:cs typeface="+mn-cs"/>
                        </a:rPr>
                        <a:t>20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4: The Healing Power of Relationships</a:t>
                      </a:r>
                    </a:p>
                  </a:txBody>
                  <a:tcPr marL="93472" marR="93472" marT="46482" marB="46482"/>
                </a:tc>
                <a:extLst>
                  <a:ext uri="{0D108BD9-81ED-4DB2-BD59-A6C34878D82A}">
                    <a16:rowId xmlns:a16="http://schemas.microsoft.com/office/drawing/2014/main" val="743774514"/>
                  </a:ext>
                </a:extLst>
              </a:tr>
              <a:tr h="324192">
                <a:tc>
                  <a:txBody>
                    <a:bodyPr/>
                    <a:lstStyle/>
                    <a:p>
                      <a:pPr marL="0" algn="l" defTabSz="914400" rtl="0" eaLnBrk="1" latinLnBrk="0" hangingPunct="1"/>
                      <a:r>
                        <a:rPr lang="en-US" sz="1100" kern="1200" dirty="0">
                          <a:solidFill>
                            <a:schemeClr val="dk1"/>
                          </a:solidFill>
                          <a:latin typeface="+mn-lt"/>
                          <a:ea typeface="+mn-ea"/>
                          <a:cs typeface="+mn-cs"/>
                        </a:rPr>
                        <a:t>5 minutes</a:t>
                      </a:r>
                    </a:p>
                  </a:txBody>
                  <a:tcPr marL="93472" marR="93472" marT="46482" marB="46482"/>
                </a:tc>
                <a:tc>
                  <a:txBody>
                    <a:bodyPr/>
                    <a:lstStyle/>
                    <a:p>
                      <a:pPr marL="0" marR="0" algn="l" defTabSz="914400" rtl="0" eaLnBrk="1" latinLnBrk="0" hangingPunct="1">
                        <a:lnSpc>
                          <a:spcPct val="107000"/>
                        </a:lnSpc>
                        <a:spcBef>
                          <a:spcPts val="0"/>
                        </a:spcBef>
                        <a:spcAft>
                          <a:spcPts val="800"/>
                        </a:spcAft>
                      </a:pPr>
                      <a:r>
                        <a:rPr lang="en-US" sz="1100" kern="1200" dirty="0">
                          <a:solidFill>
                            <a:schemeClr val="dk1"/>
                          </a:solidFill>
                          <a:latin typeface="+mn-lt"/>
                          <a:ea typeface="+mn-ea"/>
                          <a:cs typeface="+mn-cs"/>
                        </a:rPr>
                        <a:t>Section 5: Wrap Up </a:t>
                      </a:r>
                    </a:p>
                  </a:txBody>
                  <a:tcPr marL="93472" marR="93472" marT="46482" marB="46482"/>
                </a:tc>
                <a:extLst>
                  <a:ext uri="{0D108BD9-81ED-4DB2-BD59-A6C34878D82A}">
                    <a16:rowId xmlns:a16="http://schemas.microsoft.com/office/drawing/2014/main" val="847522267"/>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544438" y="8829967"/>
            <a:ext cx="464340" cy="466433"/>
          </a:xfrm>
          <a:prstGeom prst="rect">
            <a:avLst/>
          </a:prstGeom>
        </p:spPr>
        <p:txBody>
          <a:bodyPr vert="horz" lIns="93177" tIns="46589" rIns="93177" bIns="46589" rtlCol="0" anchor="ctr" anchorCtr="0"/>
          <a:lstStyle>
            <a:lvl1pPr algn="ctr">
              <a:defRPr sz="1000">
                <a:solidFill>
                  <a:schemeClr val="bg1"/>
                </a:solidFill>
              </a:defRPr>
            </a:lvl1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369294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854075"/>
            <a:ext cx="4391025" cy="3294063"/>
          </a:xfrm>
        </p:spPr>
      </p:sp>
      <p:sp>
        <p:nvSpPr>
          <p:cNvPr id="3" name="Notes Placeholder 2"/>
          <p:cNvSpPr>
            <a:spLocks noGrp="1"/>
          </p:cNvSpPr>
          <p:nvPr>
            <p:ph type="body" idx="1"/>
          </p:nvPr>
        </p:nvSpPr>
        <p:spPr>
          <a:xfrm>
            <a:off x="747777" y="4697587"/>
            <a:ext cx="5982208" cy="4217813"/>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984309">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pPr defTabSz="98430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p:txBody>
      </p:sp>
      <p:sp>
        <p:nvSpPr>
          <p:cNvPr id="4" name="Slide Number Placeholder 3"/>
          <p:cNvSpPr>
            <a:spLocks noGrp="1"/>
          </p:cNvSpPr>
          <p:nvPr>
            <p:ph type="sldNum" sz="quarter" idx="5"/>
          </p:nvPr>
        </p:nvSpPr>
        <p:spPr/>
        <p:txBody>
          <a:bodyPr/>
          <a:lstStyle/>
          <a:p>
            <a:fld id="{3B90169C-AFAA-4B3F-91CC-5EC03E22AE25}" type="slidenum">
              <a:rPr lang="en-US" smtClean="0"/>
              <a:t>6</a:t>
            </a:fld>
            <a:endParaRPr lang="en-US" dirty="0"/>
          </a:p>
        </p:txBody>
      </p:sp>
    </p:spTree>
    <p:extLst>
      <p:ext uri="{BB962C8B-B14F-4D97-AF65-F5344CB8AC3E}">
        <p14:creationId xmlns:p14="http://schemas.microsoft.com/office/powerpoint/2010/main" val="327153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Trauma-related Behaviors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class.</a:t>
            </a:r>
            <a:endParaRPr lang="en-US" b="0"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Trauma-related Behaviors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9</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9</a:t>
            </a:fld>
            <a:endParaRPr lang="en-US" dirty="0"/>
          </a:p>
        </p:txBody>
      </p:sp>
    </p:spTree>
    <p:extLst>
      <p:ext uri="{BB962C8B-B14F-4D97-AF65-F5344CB8AC3E}">
        <p14:creationId xmlns:p14="http://schemas.microsoft.com/office/powerpoint/2010/main" val="106276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2800"/>
            <a:ext cx="4184650" cy="3138488"/>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r>
              <a:rPr lang="en-US" dirty="0">
                <a:solidFill>
                  <a:srgbClr val="000000"/>
                </a:solidFill>
                <a:latin typeface="Calibri" panose="020F0502020204030204" pitchFamily="34" charset="0"/>
              </a:rPr>
              <a:t>The opening quote slide should only be used for the first theme of the day. </a:t>
            </a:r>
            <a:r>
              <a:rPr lang="en-US" kern="1200" dirty="0">
                <a:solidFill>
                  <a:srgbClr val="000000"/>
                </a:solidFill>
                <a:effectLst/>
                <a:latin typeface="Calibri" panose="020F0502020204030204" pitchFamily="34" charset="0"/>
                <a:ea typeface="+mn-ea"/>
                <a:cs typeface="Arial" panose="020B0604020202020204" pitchFamily="34" charset="0"/>
              </a:rPr>
              <a:t>If combining several themes together on one day, the opening quote slide would only be shown after the Color Wheel </a:t>
            </a:r>
            <a:r>
              <a:rPr lang="en-US" dirty="0">
                <a:solidFill>
                  <a:srgbClr val="000000"/>
                </a:solidFill>
                <a:latin typeface="Calibri" panose="020F0502020204030204" pitchFamily="34" charset="0"/>
              </a:rPr>
              <a:t>at the beginning of the first theme. </a:t>
            </a:r>
            <a:r>
              <a:rPr lang="en-US" kern="1200" dirty="0">
                <a:solidFill>
                  <a:srgbClr val="000000"/>
                </a:solidFill>
                <a:effectLst/>
                <a:latin typeface="Calibri" panose="020F0502020204030204" pitchFamily="34" charset="0"/>
                <a:ea typeface="+mn-ea"/>
                <a:cs typeface="Arial" panose="020B0604020202020204" pitchFamily="34" charset="0"/>
              </a:rPr>
              <a:t>It is important to always emphasize with this slide that this type of parenting involves lifelong learning and that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are excited to share this lesson with all of you today. We are going to start with the Trauma</a:t>
            </a:r>
            <a:r>
              <a:rPr lang="en-US" dirty="0">
                <a:solidFill>
                  <a:srgbClr val="000000"/>
                </a:solidFill>
                <a:latin typeface="Calibri" panose="020F0502020204030204" pitchFamily="34" charset="0"/>
              </a:rPr>
              <a:t>-related Behaviors theme</a:t>
            </a:r>
            <a:r>
              <a:rPr lang="en-US" kern="1200" dirty="0">
                <a:solidFill>
                  <a:srgbClr val="000000"/>
                </a:solidFill>
                <a:effectLst/>
                <a:latin typeface="Calibri" panose="020F0502020204030204" pitchFamily="34" charset="0"/>
                <a:ea typeface="+mn-ea"/>
                <a:cs typeface="+mn-cs"/>
              </a:rPr>
              <a:t>. As the slide states, this information will help to develop your capacity to support children and families. This type of parenting will require continuous learning. So, let’s 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3B90169C-AFAA-4B3F-91CC-5EC03E22AE25}" type="slidenum">
              <a:rPr lang="en-US" smtClean="0"/>
              <a:t>10</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544438" y="8829967"/>
            <a:ext cx="464340" cy="466433"/>
          </a:xfrm>
          <a:prstGeom prst="rect">
            <a:avLst/>
          </a:prstGeom>
        </p:spPr>
        <p:txBody>
          <a:bodyPr vert="horz" lIns="93177" tIns="46589" rIns="93177" bIns="46589"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732084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tx2">
                    <a:lumMod val="50000"/>
                  </a:schemeClr>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11/2/2023</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61042" y="453358"/>
            <a:ext cx="8221916" cy="1267866"/>
          </a:xfrm>
        </p:spPr>
        <p:txBody>
          <a:bodyPr/>
          <a:lstStyle>
            <a:lvl1pPr>
              <a:defRPr>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11/2/2023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11/2/2023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11/2/2023</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11/2/2023</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2">
                    <a:lumMod val="50000"/>
                  </a:schemeClr>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5" name="Rectangle 14"/>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2A6143-8A3F-4235-B867-4740306FB0E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57198" y="471638"/>
            <a:ext cx="8686801" cy="59224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61573"/>
            <a:ext cx="8686801" cy="5932487"/>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86449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61963"/>
            <a:ext cx="4114801" cy="5932487"/>
          </a:xfrm>
          <a:prstGeom prst="rect">
            <a:avLst/>
          </a:prstGeom>
        </p:spPr>
      </p:pic>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457199" y="461962"/>
            <a:ext cx="4114801" cy="5932488"/>
          </a:xfrm>
        </p:spPr>
        <p:txBody>
          <a:bodyPr/>
          <a:lstStyle>
            <a:lvl1pPr algn="ctr">
              <a:defRPr sz="3150" spc="113" baseline="0">
                <a:solidFill>
                  <a:schemeClr val="tx2">
                    <a:lumMod val="50000"/>
                  </a:schemeClr>
                </a:solidFill>
              </a:defRPr>
            </a:lvl1pPr>
          </a:lstStyle>
          <a:p>
            <a:r>
              <a:rPr lang="en-US" dirty="0"/>
              <a:t>Click to edit Master title style</a:t>
            </a: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11/2/2023</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11/2/2023</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11/2/2023</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2">
                    <a:lumMod val="50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11/2/2023</a:t>
            </a:fld>
            <a:endParaRPr lang="en-US" dirty="0">
              <a:solidFill>
                <a:srgbClr val="1F497D"/>
              </a:solidFill>
            </a:endParaRPr>
          </a:p>
        </p:txBody>
      </p:sp>
      <p:sp>
        <p:nvSpPr>
          <p:cNvPr id="11" name="Rectangle 10"/>
          <p:cNvSpPr/>
          <p:nvPr/>
        </p:nvSpPr>
        <p:spPr>
          <a:xfrm>
            <a:off x="0" y="452439"/>
            <a:ext cx="46015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7" name="Picture 6" descr="NTDC-Horizontal-Gradient-Light.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60154" y="452438"/>
            <a:ext cx="8229600" cy="1280160"/>
          </a:xfrm>
          <a:prstGeom prst="rect">
            <a:avLst/>
          </a:prstGeom>
        </p:spPr>
      </p:pic>
      <p:sp>
        <p:nvSpPr>
          <p:cNvPr id="2" name="Title Placeholder 1"/>
          <p:cNvSpPr>
            <a:spLocks noGrp="1"/>
          </p:cNvSpPr>
          <p:nvPr>
            <p:ph type="title"/>
          </p:nvPr>
        </p:nvSpPr>
        <p:spPr>
          <a:xfrm>
            <a:off x="454246" y="452437"/>
            <a:ext cx="8222762" cy="1245995"/>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0.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1.xml"/><Relationship Id="rId1" Type="http://schemas.openxmlformats.org/officeDocument/2006/relationships/video" Target="https://www.youtube.com/embed/Jy8mz4gu2oQ?start=3&amp;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CBB9664-7911-5349-BCF5-8280055FEC87}"/>
              </a:ext>
            </a:extLst>
          </p:cNvPr>
          <p:cNvSpPr txBox="1">
            <a:spLocks noGrp="1"/>
          </p:cNvSpPr>
          <p:nvPr>
            <p:ph type="title" idx="4294967295"/>
          </p:nvPr>
        </p:nvSpPr>
        <p:spPr>
          <a:xfrm>
            <a:off x="1299916" y="2878052"/>
            <a:ext cx="763789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TRAUMA-RELATED BEHAVIORS</a:t>
            </a:r>
          </a:p>
        </p:txBody>
      </p:sp>
      <p:sp>
        <p:nvSpPr>
          <p:cNvPr id="6" name="Subtitle 1">
            <a:extLst>
              <a:ext uri="{FF2B5EF4-FFF2-40B4-BE49-F238E27FC236}">
                <a16:creationId xmlns:a16="http://schemas.microsoft.com/office/drawing/2014/main" id="{6A8FD057-4F9E-6448-B250-279A69659387}"/>
              </a:ext>
            </a:extLst>
          </p:cNvPr>
          <p:cNvSpPr txBox="1">
            <a:spLocks/>
          </p:cNvSpPr>
          <p:nvPr/>
        </p:nvSpPr>
        <p:spPr>
          <a:xfrm>
            <a:off x="1421411" y="421426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302813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14"/>
          <a:stretch/>
        </p:blipFill>
        <p:spPr>
          <a:xfrm>
            <a:off x="-1" y="765838"/>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10</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31C97CA-F34D-2E45-B2B6-B7654689D18F}"/>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1: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INTRODUCTION: TRAUMA-RELATED BEHAVIORS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104778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sz="2400" dirty="0"/>
              <a:t>Characteristics of successful foster 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1861F10C-A882-405D-9BDD-D4A902F26653}"/>
              </a:ext>
            </a:extLst>
          </p:cNvPr>
          <p:cNvPicPr>
            <a:picLocks noChangeAspect="1"/>
          </p:cNvPicPr>
          <p:nvPr/>
        </p:nvPicPr>
        <p:blipFill>
          <a:blip r:embed="rId3"/>
          <a:stretch>
            <a:fillRect/>
          </a:stretch>
        </p:blipFill>
        <p:spPr>
          <a:xfrm>
            <a:off x="1466370" y="2195895"/>
            <a:ext cx="6409484" cy="3789100"/>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55703" y="6468208"/>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12</a:t>
            </a:fld>
            <a:endParaRPr lang="en-US" sz="830" dirty="0">
              <a:solidFill>
                <a:schemeClr val="bg1"/>
              </a:solidFill>
            </a:endParaRPr>
          </a:p>
        </p:txBody>
      </p:sp>
    </p:spTree>
    <p:extLst>
      <p:ext uri="{BB962C8B-B14F-4D97-AF65-F5344CB8AC3E}">
        <p14:creationId xmlns:p14="http://schemas.microsoft.com/office/powerpoint/2010/main" val="348735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Trauma-Related Behavior, 1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279231" y="1731523"/>
            <a:ext cx="8417295" cy="5371535"/>
          </a:xfrm>
          <a:prstGeom prst="rect">
            <a:avLst/>
          </a:prstGeom>
          <a:noFill/>
        </p:spPr>
        <p:txBody>
          <a:bodyPr wrap="square" rtlCol="0">
            <a:spAutoFit/>
          </a:bodyPr>
          <a:lstStyle/>
          <a:p>
            <a:r>
              <a:rPr lang="en-US" sz="1600" b="1" u="sng" dirty="0"/>
              <a:t>Attunement</a:t>
            </a:r>
            <a:r>
              <a:rPr lang="en-US" sz="1600" dirty="0"/>
              <a:t>:</a:t>
            </a: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are aware of, understand, and are sensitive to the specific responses and needs of a child at any given time (despite the degree to which the child expresses or </a:t>
            </a:r>
            <a:r>
              <a:rPr lang="en-US" sz="1600" dirty="0">
                <a:effectLst/>
                <a:ea typeface="Calibri" panose="020F0502020204030204" pitchFamily="34" charset="0"/>
                <a:cs typeface="Times New Roman" panose="02020603050405020304" pitchFamily="18" charset="0"/>
              </a:rPr>
              <a:t>does not express these needs directly).</a:t>
            </a: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are in tune with the child’s moods, levels of exhaustion, hunger, rhythms, responses, need for physical contact, affection, security, and stimulation, and use this understanding to build a trusting environment with the child.</a:t>
            </a: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understand that they need to stay calm and regulated so that they can successfully help the child regulate their emotions.</a:t>
            </a:r>
            <a:endParaRPr lang="en-US" sz="1600" dirty="0"/>
          </a:p>
          <a:p>
            <a:r>
              <a:rPr lang="en-US" sz="1600" b="1" u="sng" dirty="0"/>
              <a:t>Committed:</a:t>
            </a: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are dedicated </a:t>
            </a:r>
            <a:r>
              <a:rPr lang="en-US" sz="1600" dirty="0">
                <a:solidFill>
                  <a:srgbClr val="000000"/>
                </a:solidFill>
                <a:effectLst/>
                <a:ea typeface="Times New Roman" panose="02020603050405020304" pitchFamily="18" charset="0"/>
                <a:cs typeface="Times New Roman" panose="02020603050405020304" pitchFamily="18" charset="0"/>
              </a:rPr>
              <a:t>to a child, sticking with them no matter how difficult the journey.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Parents c</a:t>
            </a:r>
            <a:r>
              <a:rPr lang="en-US" sz="1600" dirty="0">
                <a:solidFill>
                  <a:srgbClr val="000000"/>
                </a:solidFill>
                <a:effectLst/>
                <a:ea typeface="Times New Roman" panose="02020603050405020304" pitchFamily="18" charset="0"/>
                <a:cs typeface="Times New Roman" panose="02020603050405020304" pitchFamily="18" charset="0"/>
              </a:rPr>
              <a:t>arefully and consciously consider the requirements of parenting a child and understand that it is not about fulfilling their own parental needs.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ea typeface="Times New Roman" panose="02020603050405020304" pitchFamily="18" charset="0"/>
                <a:cs typeface="Times New Roman" panose="02020603050405020304" pitchFamily="18" charset="0"/>
              </a:rPr>
              <a:t>Parents recognize the role may not offer much validation or reinforcement of</a:t>
            </a:r>
            <a:r>
              <a:rPr lang="en-US" sz="1600" b="1" dirty="0">
                <a:solidFill>
                  <a:srgbClr val="000000"/>
                </a:solidFill>
                <a:effectLst/>
                <a:ea typeface="Times New Roman" panose="02020603050405020304" pitchFamily="18" charset="0"/>
                <a:cs typeface="Times New Roman" panose="02020603050405020304" pitchFamily="18" charset="0"/>
              </a:rPr>
              <a:t> </a:t>
            </a:r>
            <a:r>
              <a:rPr lang="en-US" sz="1600" dirty="0">
                <a:solidFill>
                  <a:srgbClr val="000000"/>
                </a:solidFill>
                <a:effectLst/>
                <a:ea typeface="Times New Roman" panose="02020603050405020304" pitchFamily="18" charset="0"/>
                <a:cs typeface="Times New Roman" panose="02020603050405020304" pitchFamily="18" charset="0"/>
              </a:rPr>
              <a:t>their skills and talents but are willing to commit to the long-term work of unconditional parenting and promoting the child’s well-being.  </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solidFill>
                  <a:srgbClr val="000000"/>
                </a:solidFill>
                <a:effectLst/>
                <a:ea typeface="Times New Roman" panose="02020603050405020304" pitchFamily="18" charset="0"/>
                <a:cs typeface="Times New Roman" panose="02020603050405020304" pitchFamily="18" charset="0"/>
              </a:rPr>
              <a:t>Parents believe in commitment and can persevere in the face of adversity.</a:t>
            </a:r>
            <a:endParaRPr lang="en-US" sz="1600"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600" dirty="0">
                <a:effectLst/>
                <a:ea typeface="Calibri" panose="020F0502020204030204" pitchFamily="34" charset="0"/>
              </a:rPr>
              <a:t>Parents </a:t>
            </a:r>
            <a:r>
              <a:rPr lang="en-US" sz="1600" dirty="0">
                <a:ea typeface="Calibri" panose="020F0502020204030204" pitchFamily="34" charset="0"/>
              </a:rPr>
              <a:t>have a</a:t>
            </a:r>
            <a:r>
              <a:rPr lang="en-US" sz="1600" dirty="0">
                <a:effectLst/>
                <a:ea typeface="Calibri" panose="020F0502020204030204" pitchFamily="34" charset="0"/>
              </a:rPr>
              <a:t> secure commitment to the child, knowing they are doing the right thing.</a:t>
            </a:r>
            <a:endParaRPr lang="en-US" sz="1600" b="1" u="sng" dirty="0"/>
          </a:p>
          <a:p>
            <a:pPr marL="342900" marR="0" lvl="0" indent="-342900">
              <a:lnSpc>
                <a:spcPct val="107000"/>
              </a:lnSpc>
              <a:spcBef>
                <a:spcPts val="0"/>
              </a:spcBef>
              <a:spcAft>
                <a:spcPts val="0"/>
              </a:spcAft>
              <a:buFont typeface="Symbol" panose="05050102010706020507" pitchFamily="18" charset="2"/>
              <a:buChar char=""/>
            </a:pPr>
            <a:endParaRPr lang="en-US" sz="1600" dirty="0">
              <a:effectLst/>
              <a:ea typeface="Calibri" panose="020F0502020204030204" pitchFamily="34" charset="0"/>
              <a:cs typeface="Times New Roman" panose="02020603050405020304" pitchFamily="18" charset="0"/>
            </a:endParaRPr>
          </a:p>
          <a:p>
            <a:endParaRPr lang="en-US" sz="20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415235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Trauma-Related Behavior, 2 of 2</a:t>
            </a:r>
          </a:p>
        </p:txBody>
      </p:sp>
      <p:pic>
        <p:nvPicPr>
          <p:cNvPr id="4" name="Picture 3">
            <a:extLst>
              <a:ext uri="{FF2B5EF4-FFF2-40B4-BE49-F238E27FC236}">
                <a16:creationId xmlns:a16="http://schemas.microsoft.com/office/drawing/2014/main" id="{1797E7BB-9389-43A5-92D3-71FF0C8B957B}"/>
              </a:ext>
              <a:ext uri="{C183D7F6-B498-43B3-948B-1728B52AA6E4}">
                <adec:decorative xmlns=""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279231" y="1985418"/>
            <a:ext cx="8417295" cy="6149247"/>
          </a:xfrm>
          <a:prstGeom prst="rect">
            <a:avLst/>
          </a:prstGeom>
          <a:noFill/>
        </p:spPr>
        <p:txBody>
          <a:bodyPr wrap="square" rtlCol="0">
            <a:spAutoFit/>
          </a:bodyPr>
          <a:lstStyle/>
          <a:p>
            <a:r>
              <a:rPr lang="en-US" sz="1700" b="1" u="sng" dirty="0"/>
              <a:t>Resilient and Patient:</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see their role as helping a child achieve success in small steps, beginning with measurable, daily tasks.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do not dwell on past mistakes or focus on the future in ways that pressure themselves or the child.</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celebrate small successes, teaching the child to appreciate the accumulative effect of each effort.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have an ability to wait for answers /solutions without giving up. </a:t>
            </a:r>
          </a:p>
          <a:p>
            <a:pPr marL="342900" marR="0" lvl="0" indent="-342900">
              <a:lnSpc>
                <a:spcPct val="107000"/>
              </a:lnSpc>
              <a:spcBef>
                <a:spcPts val="0"/>
              </a:spcBef>
              <a:buFont typeface="Symbol" panose="05050102010706020507" pitchFamily="18" charset="2"/>
              <a:buChar char=""/>
            </a:pPr>
            <a:r>
              <a:rPr lang="en-US" sz="1700" dirty="0">
                <a:effectLst/>
                <a:ea typeface="Calibri" panose="020F0502020204030204" pitchFamily="34" charset="0"/>
                <a:cs typeface="Times New Roman" panose="02020603050405020304" pitchFamily="18" charset="0"/>
              </a:rPr>
              <a:t>Parents can withstand the child’s “testing” behaviors including hurtful, angry, or rejecting comments and actions. </a:t>
            </a:r>
          </a:p>
          <a:p>
            <a:pPr marR="0" lvl="0">
              <a:lnSpc>
                <a:spcPct val="107000"/>
              </a:lnSpc>
              <a:spcBef>
                <a:spcPts val="0"/>
              </a:spcBef>
            </a:pPr>
            <a:r>
              <a:rPr lang="en-US" sz="1700" b="1" u="sng" dirty="0">
                <a:ea typeface="Calibri" panose="020F0502020204030204" pitchFamily="34" charset="0"/>
                <a:cs typeface="Times New Roman" panose="02020603050405020304" pitchFamily="18" charset="0"/>
              </a:rPr>
              <a:t>Tolerance for Rejection</a:t>
            </a:r>
            <a:endParaRPr lang="en-US" sz="1700" b="1" u="sng"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don’t take hurtful comments or behaviors directed at them personally.</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acknowledge that the rewards of parenting are not always immediate.</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Symbol" panose="05050102010706020507" pitchFamily="18" charset="2"/>
              <a:buChar char=""/>
            </a:pPr>
            <a:r>
              <a:rPr lang="en-US" sz="1700" dirty="0">
                <a:solidFill>
                  <a:srgbClr val="000000"/>
                </a:solidFill>
                <a:effectLst/>
                <a:ea typeface="Calibri" panose="020F0502020204030204" pitchFamily="34" charset="0"/>
                <a:cs typeface="Times New Roman" panose="02020603050405020304" pitchFamily="18" charset="0"/>
              </a:rPr>
              <a:t>Parents provide a loving, nurturing environment to a child without receiving acknowledgment, gratitude, or reciprocal love.</a:t>
            </a:r>
            <a:endParaRPr lang="en-US" sz="17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700" dirty="0">
              <a:effectLst/>
              <a:ea typeface="Calibri" panose="020F0502020204030204" pitchFamily="34" charset="0"/>
              <a:cs typeface="Times New Roman" panose="02020603050405020304" pitchFamily="18" charset="0"/>
            </a:endParaRPr>
          </a:p>
          <a:p>
            <a:endParaRPr lang="en-US" sz="1700" b="1" u="sng" dirty="0"/>
          </a:p>
          <a:p>
            <a:endParaRPr lang="en-US" sz="1700" b="1" u="sng" dirty="0"/>
          </a:p>
          <a:p>
            <a:pPr marR="0" lvl="0">
              <a:lnSpc>
                <a:spcPct val="107000"/>
              </a:lnSpc>
              <a:spcBef>
                <a:spcPts val="0"/>
              </a:spcBef>
              <a:spcAft>
                <a:spcPts val="800"/>
              </a:spcAft>
            </a:pPr>
            <a:endParaRPr lang="en-US" sz="1700" dirty="0"/>
          </a:p>
          <a:p>
            <a:pPr marL="342900" marR="0" lvl="0" indent="-342900">
              <a:lnSpc>
                <a:spcPct val="107000"/>
              </a:lnSpc>
              <a:spcBef>
                <a:spcPts val="0"/>
              </a:spcBef>
              <a:spcAft>
                <a:spcPts val="0"/>
              </a:spcAft>
              <a:buFont typeface="Symbol" panose="05050102010706020507" pitchFamily="18" charset="2"/>
              <a:buChar char=""/>
            </a:pPr>
            <a:endParaRPr lang="en-US" sz="1700" dirty="0">
              <a:effectLst/>
              <a:ea typeface="Calibri" panose="020F0502020204030204" pitchFamily="34" charset="0"/>
              <a:cs typeface="Times New Roman" panose="02020603050405020304" pitchFamily="18" charset="0"/>
            </a:endParaRPr>
          </a:p>
          <a:p>
            <a:endParaRPr lang="en-US" sz="2000" dirty="0"/>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230441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94E94B4-6EA9-BA49-91B0-6700F6D89E72}"/>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2: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THE SCIENCE OF TRAUMA</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20457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773137DE-5778-4973-8EC8-21DEEF19827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43C55-D5A4-4B04-BA5E-47ABA08063D0}"/>
              </a:ext>
            </a:extLst>
          </p:cNvPr>
          <p:cNvSpPr>
            <a:spLocks noGrp="1"/>
          </p:cNvSpPr>
          <p:nvPr>
            <p:ph type="title"/>
          </p:nvPr>
        </p:nvSpPr>
        <p:spPr/>
        <p:txBody>
          <a:bodyPr/>
          <a:lstStyle/>
          <a:p>
            <a:r>
              <a:rPr lang="en-US" sz="2400" dirty="0"/>
              <a:t>Behavior and The Confused Brain</a:t>
            </a:r>
          </a:p>
        </p:txBody>
      </p:sp>
      <p:pic>
        <p:nvPicPr>
          <p:cNvPr id="19" name="Content Placeholder 18" descr="Drawing of the brain with multiple question marks.">
            <a:extLst>
              <a:ext uri="{FF2B5EF4-FFF2-40B4-BE49-F238E27FC236}">
                <a16:creationId xmlns:a16="http://schemas.microsoft.com/office/drawing/2014/main" id="{AE844F03-3B83-824D-8562-1CFE3A9D9D4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01474" y="1858241"/>
            <a:ext cx="3907312" cy="4436917"/>
          </a:xfrm>
        </p:spPr>
      </p:pic>
      <p:sp>
        <p:nvSpPr>
          <p:cNvPr id="4" name="Slide Number Placeholder 3">
            <a:extLst>
              <a:ext uri="{FF2B5EF4-FFF2-40B4-BE49-F238E27FC236}">
                <a16:creationId xmlns:a16="http://schemas.microsoft.com/office/drawing/2014/main" id="{935E9A43-BCDC-4431-B278-2F7162E526D6}"/>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177400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6A6B4C-89E6-496C-B363-1BD32C09597E}"/>
              </a:ext>
            </a:extLst>
          </p:cNvPr>
          <p:cNvSpPr>
            <a:spLocks noGrp="1"/>
          </p:cNvSpPr>
          <p:nvPr>
            <p:ph type="title"/>
          </p:nvPr>
        </p:nvSpPr>
        <p:spPr/>
        <p:txBody>
          <a:bodyPr/>
          <a:lstStyle/>
          <a:p>
            <a:r>
              <a:rPr lang="en-US" sz="2400" dirty="0"/>
              <a:t>State-Dependent Functioning</a:t>
            </a:r>
          </a:p>
        </p:txBody>
      </p:sp>
      <p:sp>
        <p:nvSpPr>
          <p:cNvPr id="5" name="Rectangle 4">
            <a:extLst>
              <a:ext uri="{FF2B5EF4-FFF2-40B4-BE49-F238E27FC236}">
                <a16:creationId xmlns:a16="http://schemas.microsoft.com/office/drawing/2014/main" id="{89C6343F-4F9F-4C40-BE63-F98E0582FD31}"/>
              </a:ext>
              <a:ext uri="{C183D7F6-B498-43B3-948B-1728B52AA6E4}">
                <adec:decorative xmlns="" xmlns:adec="http://schemas.microsoft.com/office/drawing/2017/decorative" val="1"/>
              </a:ext>
            </a:extLst>
          </p:cNvPr>
          <p:cNvSpPr/>
          <p:nvPr/>
        </p:nvSpPr>
        <p:spPr>
          <a:xfrm>
            <a:off x="457200" y="1714500"/>
            <a:ext cx="8219808" cy="4320540"/>
          </a:xfrm>
          <a:prstGeom prst="rect">
            <a:avLst/>
          </a:prstGeom>
          <a:solidFill>
            <a:srgbClr val="F1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 collage of images of a female with various gestures and poses.">
            <a:extLst>
              <a:ext uri="{FF2B5EF4-FFF2-40B4-BE49-F238E27FC236}">
                <a16:creationId xmlns:a16="http://schemas.microsoft.com/office/drawing/2014/main" id="{C8E47321-BE35-4B06-B54B-F4813DF5970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95957" y="1710698"/>
            <a:ext cx="6131278" cy="446531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5776399E-9D81-3346-A5E7-A1260A842D9F}"/>
              </a:ext>
            </a:extLst>
          </p:cNvPr>
          <p:cNvSpPr txBox="1">
            <a:spLocks/>
          </p:cNvSpPr>
          <p:nvPr/>
        </p:nvSpPr>
        <p:spPr>
          <a:xfrm>
            <a:off x="464038" y="5896605"/>
            <a:ext cx="8222762" cy="497845"/>
          </a:xfrm>
          <a:prstGeom prst="rect">
            <a:avLst/>
          </a:prstGeom>
          <a:solidFill>
            <a:schemeClr val="accent2"/>
          </a:solidFill>
          <a:ln>
            <a:noFill/>
          </a:ln>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1800" b="1" dirty="0">
                <a:solidFill>
                  <a:schemeClr val="bg1"/>
                </a:solidFill>
                <a:latin typeface="+mn-lt"/>
              </a:rPr>
              <a:t>A small sampling of emotional states</a:t>
            </a:r>
            <a:endParaRPr lang="en-US" sz="1800" dirty="0">
              <a:solidFill>
                <a:schemeClr val="bg1"/>
              </a:solidFill>
              <a:latin typeface="+mn-lt"/>
            </a:endParaRPr>
          </a:p>
        </p:txBody>
      </p:sp>
      <p:sp>
        <p:nvSpPr>
          <p:cNvPr id="4" name="Slide Number Placeholder 3">
            <a:extLst>
              <a:ext uri="{FF2B5EF4-FFF2-40B4-BE49-F238E27FC236}">
                <a16:creationId xmlns:a16="http://schemas.microsoft.com/office/drawing/2014/main" id="{1C17D013-01DC-49F4-8FF1-6AB43A261343}"/>
              </a:ext>
            </a:extLst>
          </p:cNvPr>
          <p:cNvSpPr>
            <a:spLocks noGrp="1"/>
          </p:cNvSpPr>
          <p:nvPr>
            <p:ph type="sldNum" sz="quarter" idx="4"/>
          </p:nvPr>
        </p:nvSpPr>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239291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7291A7-87C2-4BCA-8B3D-3F84BF499A2C}"/>
              </a:ext>
            </a:extLst>
          </p:cNvPr>
          <p:cNvSpPr>
            <a:spLocks noGrp="1"/>
          </p:cNvSpPr>
          <p:nvPr>
            <p:ph type="title"/>
          </p:nvPr>
        </p:nvSpPr>
        <p:spPr/>
        <p:txBody>
          <a:bodyPr/>
          <a:lstStyle/>
          <a:p>
            <a:r>
              <a:rPr lang="en-US" sz="2400" dirty="0"/>
              <a:t>Cycle Of Attachment</a:t>
            </a:r>
          </a:p>
        </p:txBody>
      </p:sp>
      <p:sp>
        <p:nvSpPr>
          <p:cNvPr id="10" name="Text Placeholder 9">
            <a:extLst>
              <a:ext uri="{FF2B5EF4-FFF2-40B4-BE49-F238E27FC236}">
                <a16:creationId xmlns:a16="http://schemas.microsoft.com/office/drawing/2014/main" id="{8B8D406E-7727-4114-AC60-69EF2AAC813B}"/>
              </a:ext>
            </a:extLst>
          </p:cNvPr>
          <p:cNvSpPr>
            <a:spLocks noGrp="1"/>
          </p:cNvSpPr>
          <p:nvPr>
            <p:ph type="body" idx="1"/>
          </p:nvPr>
        </p:nvSpPr>
        <p:spPr>
          <a:xfrm>
            <a:off x="457203" y="1675572"/>
            <a:ext cx="4040188" cy="639762"/>
          </a:xfrm>
        </p:spPr>
        <p:txBody>
          <a:bodyPr>
            <a:normAutofit/>
          </a:bodyPr>
          <a:lstStyle/>
          <a:p>
            <a:r>
              <a:rPr lang="en-US" sz="2000" dirty="0">
                <a:latin typeface="+mj-lt"/>
              </a:rPr>
              <a:t>Healthy</a:t>
            </a:r>
          </a:p>
        </p:txBody>
      </p:sp>
      <p:pic>
        <p:nvPicPr>
          <p:cNvPr id="5" name="Content Placeholder 6" descr="Circular diagram showing the healthy cycle of attachment. Baby's brain and stress response system develop with the expectation that needs will be met by responsive caregivers. the various phases are &#10;Baby has a need (hungry, tired, wet, cold, etc.).&#10;Baby expresses this need by crying, other sounds, movements, facial expressions, etc..&#10;Caregiver responds to meet the baby's need.&#10;Baby's need is met and baby feels safe, protected, understood and secure.">
            <a:extLst>
              <a:ext uri="{FF2B5EF4-FFF2-40B4-BE49-F238E27FC236}">
                <a16:creationId xmlns:a16="http://schemas.microsoft.com/office/drawing/2014/main" id="{A2560EAF-C4BF-4882-A867-7AF8BC4EEE85}"/>
              </a:ext>
            </a:extLst>
          </p:cNvPr>
          <p:cNvPicPr>
            <a:picLocks noGrp="1"/>
          </p:cNvPicPr>
          <p:nvPr>
            <p:ph sz="half" idx="2"/>
          </p:nvPr>
        </p:nvPicPr>
        <p:blipFill rotWithShape="1">
          <a:blip r:embed="rId3" cstate="screen">
            <a:extLst>
              <a:ext uri="{28A0092B-C50C-407E-A947-70E740481C1C}">
                <a14:useLocalDpi xmlns:a14="http://schemas.microsoft.com/office/drawing/2010/main"/>
              </a:ext>
            </a:extLst>
          </a:blip>
          <a:stretch/>
        </p:blipFill>
        <p:spPr bwMode="auto">
          <a:xfrm>
            <a:off x="454246" y="2391534"/>
            <a:ext cx="4133561" cy="3962400"/>
          </a:xfrm>
          <a:prstGeom prst="rect">
            <a:avLst/>
          </a:prstGeom>
          <a:noFill/>
          <a:ln>
            <a:noFill/>
          </a:ln>
        </p:spPr>
      </p:pic>
      <p:sp>
        <p:nvSpPr>
          <p:cNvPr id="11" name="Text Placeholder 10">
            <a:extLst>
              <a:ext uri="{FF2B5EF4-FFF2-40B4-BE49-F238E27FC236}">
                <a16:creationId xmlns:a16="http://schemas.microsoft.com/office/drawing/2014/main" id="{3B299E01-9B1D-4367-AED3-D95F062C3645}"/>
              </a:ext>
            </a:extLst>
          </p:cNvPr>
          <p:cNvSpPr>
            <a:spLocks noGrp="1"/>
          </p:cNvSpPr>
          <p:nvPr>
            <p:ph type="body" sz="quarter" idx="3"/>
          </p:nvPr>
        </p:nvSpPr>
        <p:spPr>
          <a:xfrm>
            <a:off x="4645033" y="1675572"/>
            <a:ext cx="4041775" cy="639762"/>
          </a:xfrm>
        </p:spPr>
        <p:txBody>
          <a:bodyPr>
            <a:normAutofit/>
          </a:bodyPr>
          <a:lstStyle/>
          <a:p>
            <a:r>
              <a:rPr lang="en-US" sz="2000" dirty="0">
                <a:solidFill>
                  <a:schemeClr val="accent2"/>
                </a:solidFill>
                <a:latin typeface="+mj-lt"/>
              </a:rPr>
              <a:t>Disrupted</a:t>
            </a:r>
          </a:p>
        </p:txBody>
      </p:sp>
      <p:pic>
        <p:nvPicPr>
          <p:cNvPr id="9" name="Content Placeholder 4" descr="Circular diagram showing the disrupted cycle of attachment. Baby's brain and stress response system develop with the expectation that needs are rarely or never met by caregivers, or that calls for help may result in harsh care or physical abuse. the various phases are &#10;Baby has a need (hungry, tired, wet, cold, etc.).&#10;Baby expresses this need by crying, other sounds, movements, facial expressions, etc..&#10;Caregiver rarely (sometimes never) responds to meet the baby's need, or caregiver's response is harsh or abusive. &#10;Baby's need is not met and baby feels unsafe, unprotected, misunderstood, and insecure.">
            <a:extLst>
              <a:ext uri="{FF2B5EF4-FFF2-40B4-BE49-F238E27FC236}">
                <a16:creationId xmlns:a16="http://schemas.microsoft.com/office/drawing/2014/main" id="{F43D5EF0-201B-4D4F-82D5-988AB81218EE}"/>
              </a:ext>
            </a:extLst>
          </p:cNvPr>
          <p:cNvPicPr>
            <a:picLocks noGrp="1"/>
          </p:cNvPicPr>
          <p:nvPr>
            <p:ph sz="quarter" idx="4"/>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p:blipFill>
        <p:spPr bwMode="auto">
          <a:xfrm>
            <a:off x="4633916" y="2391534"/>
            <a:ext cx="4043092" cy="3962400"/>
          </a:xfrm>
          <a:prstGeom prst="rect">
            <a:avLst/>
          </a:prstGeom>
          <a:noFill/>
          <a:ln>
            <a:noFill/>
          </a:ln>
        </p:spPr>
      </p:pic>
      <p:sp>
        <p:nvSpPr>
          <p:cNvPr id="4" name="Slide Number Placeholder 3">
            <a:extLst>
              <a:ext uri="{FF2B5EF4-FFF2-40B4-BE49-F238E27FC236}">
                <a16:creationId xmlns:a16="http://schemas.microsoft.com/office/drawing/2014/main" id="{EF3EFCB0-56AE-46D8-B3F9-9CF5F84AD246}"/>
              </a:ext>
            </a:extLst>
          </p:cNvPr>
          <p:cNvSpPr>
            <a:spLocks noGrp="1"/>
          </p:cNvSpPr>
          <p:nvPr>
            <p:ph type="sldNum" sz="quarter" idx="11"/>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94134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66592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773137DE-5778-4973-8EC8-21DEEF19827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C48B8-A590-4602-BB54-816123EFC3BB}"/>
              </a:ext>
            </a:extLst>
          </p:cNvPr>
          <p:cNvSpPr>
            <a:spLocks noGrp="1"/>
          </p:cNvSpPr>
          <p:nvPr>
            <p:ph type="title"/>
          </p:nvPr>
        </p:nvSpPr>
        <p:spPr/>
        <p:txBody>
          <a:bodyPr/>
          <a:lstStyle/>
          <a:p>
            <a:r>
              <a:rPr lang="en-US" sz="2400" dirty="0"/>
              <a:t>Brain Basics </a:t>
            </a:r>
            <a:br>
              <a:rPr lang="en-US" sz="2400" dirty="0"/>
            </a:br>
            <a:r>
              <a:rPr lang="en-US" sz="2400" dirty="0"/>
              <a:t>Stress, Trauma, and Relationships</a:t>
            </a:r>
          </a:p>
        </p:txBody>
      </p:sp>
      <p:pic>
        <p:nvPicPr>
          <p:cNvPr id="2050" name="Picture 2" descr="Photo of a man angrily pointing at a young girl.">
            <a:extLst>
              <a:ext uri="{FF2B5EF4-FFF2-40B4-BE49-F238E27FC236}">
                <a16:creationId xmlns:a16="http://schemas.microsoft.com/office/drawing/2014/main" id="{FAA05998-54FD-4E59-AA81-D05C7F250013}"/>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l="-119"/>
          <a:stretch/>
        </p:blipFill>
        <p:spPr bwMode="auto">
          <a:xfrm>
            <a:off x="457200" y="1733550"/>
            <a:ext cx="822960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86F774D-3B5D-4103-BB54-E3FAA0B34348}"/>
              </a:ext>
            </a:extLst>
          </p:cNvPr>
          <p:cNvSpPr>
            <a:spLocks noGrp="1"/>
          </p:cNvSpPr>
          <p:nvPr>
            <p:ph type="sldNum" sz="quarter" idx="4"/>
          </p:nvPr>
        </p:nvSpPr>
        <p:spPr/>
        <p:txBody>
          <a:bodyPr/>
          <a:lstStyle/>
          <a:p>
            <a:fld id="{773137DE-5778-4973-8EC8-21DEEF19827C}" type="slidenum">
              <a:rPr lang="en-US" smtClean="0"/>
              <a:pPr/>
              <a:t>21</a:t>
            </a:fld>
            <a:endParaRPr lang="en-US" dirty="0"/>
          </a:p>
        </p:txBody>
      </p:sp>
    </p:spTree>
    <p:extLst>
      <p:ext uri="{BB962C8B-B14F-4D97-AF65-F5344CB8AC3E}">
        <p14:creationId xmlns:p14="http://schemas.microsoft.com/office/powerpoint/2010/main" val="282117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awing of a toolbox with tools.">
            <a:extLst>
              <a:ext uri="{FF2B5EF4-FFF2-40B4-BE49-F238E27FC236}">
                <a16:creationId xmlns:a16="http://schemas.microsoft.com/office/drawing/2014/main" id="{E1CDE4C2-901B-3F40-B6C6-9B386A17C7AA}"/>
              </a:ext>
            </a:extLst>
          </p:cNvPr>
          <p:cNvPicPr>
            <a:picLocks noChangeAspect="1"/>
          </p:cNvPicPr>
          <p:nvPr/>
        </p:nvPicPr>
        <p:blipFill>
          <a:blip r:embed="rId3"/>
          <a:stretch>
            <a:fillRect/>
          </a:stretch>
        </p:blipFill>
        <p:spPr>
          <a:xfrm>
            <a:off x="735661" y="550532"/>
            <a:ext cx="1397940" cy="984465"/>
          </a:xfrm>
          <a:prstGeom prst="rect">
            <a:avLst/>
          </a:prstGeom>
        </p:spPr>
      </p:pic>
      <p:sp>
        <p:nvSpPr>
          <p:cNvPr id="3" name="Title 2">
            <a:extLst>
              <a:ext uri="{FF2B5EF4-FFF2-40B4-BE49-F238E27FC236}">
                <a16:creationId xmlns:a16="http://schemas.microsoft.com/office/drawing/2014/main" id="{DA97FC96-C61E-40A4-B177-C8597F84CF6A}"/>
              </a:ext>
            </a:extLst>
          </p:cNvPr>
          <p:cNvSpPr>
            <a:spLocks noGrp="1"/>
          </p:cNvSpPr>
          <p:nvPr>
            <p:ph type="title"/>
          </p:nvPr>
        </p:nvSpPr>
        <p:spPr>
          <a:xfrm>
            <a:off x="2133600" y="452437"/>
            <a:ext cx="6543407" cy="1245995"/>
          </a:xfrm>
        </p:spPr>
        <p:txBody>
          <a:bodyPr/>
          <a:lstStyle/>
          <a:p>
            <a:r>
              <a:rPr lang="en-US" sz="2400" dirty="0"/>
              <a:t>The Science of Trauma: </a:t>
            </a:r>
            <a:br>
              <a:rPr lang="en-US" sz="2400" dirty="0"/>
            </a:br>
            <a:r>
              <a:rPr lang="en-US" sz="2400" dirty="0"/>
              <a:t>First two Questions</a:t>
            </a:r>
          </a:p>
        </p:txBody>
      </p:sp>
      <p:sp>
        <p:nvSpPr>
          <p:cNvPr id="10" name="Content Placeholder 9">
            <a:extLst>
              <a:ext uri="{FF2B5EF4-FFF2-40B4-BE49-F238E27FC236}">
                <a16:creationId xmlns:a16="http://schemas.microsoft.com/office/drawing/2014/main" id="{52C14D0F-FB20-49CF-9029-8D99B62E6352}"/>
              </a:ext>
            </a:extLst>
          </p:cNvPr>
          <p:cNvSpPr>
            <a:spLocks noGrp="1"/>
          </p:cNvSpPr>
          <p:nvPr>
            <p:ph idx="1"/>
          </p:nvPr>
        </p:nvSpPr>
        <p:spPr>
          <a:xfrm>
            <a:off x="454246" y="1928305"/>
            <a:ext cx="8222762" cy="4198173"/>
          </a:xfrm>
        </p:spPr>
        <p:txBody>
          <a:bodyPr vert="horz" lIns="91440" tIns="45720" rIns="91440" bIns="45720" rtlCol="0" anchor="ctr">
            <a:normAutofit/>
          </a:bodyPr>
          <a:lstStyle/>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Fear and threat change the way we think, feel, and behave. </a:t>
            </a:r>
          </a:p>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A child who has experienced trauma and loss will need understanding and support to learn how not to react as if the past is present.</a:t>
            </a:r>
          </a:p>
          <a:p>
            <a:pPr marL="34925" indent="0">
              <a:lnSpc>
                <a:spcPct val="90000"/>
              </a:lnSpc>
              <a:spcBef>
                <a:spcPts val="1200"/>
              </a:spcBef>
              <a:spcAft>
                <a:spcPts val="1200"/>
              </a:spcAft>
              <a:buNone/>
            </a:pPr>
            <a:endParaRPr lang="en-US" sz="2800" dirty="0"/>
          </a:p>
        </p:txBody>
      </p:sp>
      <p:sp>
        <p:nvSpPr>
          <p:cNvPr id="4" name="Slide Number Placeholder 3">
            <a:extLst>
              <a:ext uri="{FF2B5EF4-FFF2-40B4-BE49-F238E27FC236}">
                <a16:creationId xmlns:a16="http://schemas.microsoft.com/office/drawing/2014/main" id="{26DB57D5-B716-4017-BADB-DB33DA0506AC}"/>
              </a:ext>
            </a:extLst>
          </p:cNvPr>
          <p:cNvSpPr>
            <a:spLocks noGrp="1"/>
          </p:cNvSpPr>
          <p:nvPr>
            <p:ph type="sldNum" sz="quarter" idx="4"/>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2564556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F13A4-3609-4C33-A915-B8318FA47E18}"/>
              </a:ext>
            </a:extLst>
          </p:cNvPr>
          <p:cNvSpPr>
            <a:spLocks noGrp="1"/>
          </p:cNvSpPr>
          <p:nvPr>
            <p:ph type="title"/>
          </p:nvPr>
        </p:nvSpPr>
        <p:spPr/>
        <p:txBody>
          <a:bodyPr/>
          <a:lstStyle/>
          <a:p>
            <a:r>
              <a:rPr lang="en-US" sz="2400" dirty="0"/>
              <a:t>ADAPTIVE RESPONSES</a:t>
            </a:r>
          </a:p>
        </p:txBody>
      </p:sp>
      <p:sp>
        <p:nvSpPr>
          <p:cNvPr id="5" name="Text Placeholder 4">
            <a:extLst>
              <a:ext uri="{FF2B5EF4-FFF2-40B4-BE49-F238E27FC236}">
                <a16:creationId xmlns:a16="http://schemas.microsoft.com/office/drawing/2014/main" id="{C41EB7C6-C48A-4A18-9F5D-C97178A12763}"/>
              </a:ext>
            </a:extLst>
          </p:cNvPr>
          <p:cNvSpPr>
            <a:spLocks noGrp="1"/>
          </p:cNvSpPr>
          <p:nvPr>
            <p:ph type="body" idx="1"/>
          </p:nvPr>
        </p:nvSpPr>
        <p:spPr>
          <a:xfrm>
            <a:off x="450830" y="3959791"/>
            <a:ext cx="4114797" cy="2095420"/>
          </a:xfrm>
        </p:spPr>
        <p:txBody>
          <a:bodyPr anchor="t">
            <a:noAutofit/>
          </a:bodyPr>
          <a:lstStyle/>
          <a:p>
            <a:endParaRPr lang="en-US" b="1" dirty="0"/>
          </a:p>
          <a:p>
            <a:r>
              <a:rPr lang="en-US" sz="3200" dirty="0">
                <a:solidFill>
                  <a:srgbClr val="C00000"/>
                </a:solidFill>
                <a:latin typeface="+mj-lt"/>
              </a:rPr>
              <a:t>Hyperarousal</a:t>
            </a:r>
            <a:endParaRPr lang="en-US" sz="3200" dirty="0"/>
          </a:p>
          <a:p>
            <a:r>
              <a:rPr lang="en-US" sz="2400" dirty="0"/>
              <a:t>Extreme alertness and easily triggered fight-or-flight reaction, possibly when there is no actual danger.</a:t>
            </a:r>
          </a:p>
        </p:txBody>
      </p:sp>
      <p:sp>
        <p:nvSpPr>
          <p:cNvPr id="7" name="Text Placeholder 6">
            <a:extLst>
              <a:ext uri="{FF2B5EF4-FFF2-40B4-BE49-F238E27FC236}">
                <a16:creationId xmlns:a16="http://schemas.microsoft.com/office/drawing/2014/main" id="{E2D9D94C-6E42-4D9B-8CEE-D0160864D55A}"/>
              </a:ext>
            </a:extLst>
          </p:cNvPr>
          <p:cNvSpPr>
            <a:spLocks noGrp="1"/>
          </p:cNvSpPr>
          <p:nvPr>
            <p:ph type="body" sz="quarter" idx="3"/>
          </p:nvPr>
        </p:nvSpPr>
        <p:spPr>
          <a:xfrm>
            <a:off x="4562200" y="3959791"/>
            <a:ext cx="4114808" cy="2095420"/>
          </a:xfrm>
        </p:spPr>
        <p:txBody>
          <a:bodyPr anchor="t">
            <a:noAutofit/>
          </a:bodyPr>
          <a:lstStyle/>
          <a:p>
            <a:endParaRPr lang="en-US" b="1" dirty="0"/>
          </a:p>
          <a:p>
            <a:r>
              <a:rPr lang="en-US" sz="3200" dirty="0">
                <a:solidFill>
                  <a:srgbClr val="C00000"/>
                </a:solidFill>
                <a:latin typeface="+mj-lt"/>
              </a:rPr>
              <a:t>Dissociation</a:t>
            </a:r>
            <a:endParaRPr lang="en-US" sz="3200" dirty="0"/>
          </a:p>
          <a:p>
            <a:r>
              <a:rPr lang="en-US" sz="2400" dirty="0"/>
              <a:t>Disconnecting from the here-and-now; retreating to an inner world that feels safe.</a:t>
            </a:r>
          </a:p>
        </p:txBody>
      </p:sp>
      <p:sp>
        <p:nvSpPr>
          <p:cNvPr id="4" name="Slide Number Placeholder 3">
            <a:extLst>
              <a:ext uri="{FF2B5EF4-FFF2-40B4-BE49-F238E27FC236}">
                <a16:creationId xmlns:a16="http://schemas.microsoft.com/office/drawing/2014/main" id="{003898E2-498C-4839-9B4A-75A62B06C2F4}"/>
              </a:ext>
            </a:extLst>
          </p:cNvPr>
          <p:cNvSpPr>
            <a:spLocks noGrp="1"/>
          </p:cNvSpPr>
          <p:nvPr>
            <p:ph type="sldNum" sz="quarter" idx="11"/>
          </p:nvPr>
        </p:nvSpPr>
        <p:spPr/>
        <p:txBody>
          <a:bodyPr/>
          <a:lstStyle/>
          <a:p>
            <a:fld id="{773137DE-5778-4973-8EC8-21DEEF19827C}" type="slidenum">
              <a:rPr lang="en-US" smtClean="0"/>
              <a:pPr/>
              <a:t>23</a:t>
            </a:fld>
            <a:endParaRPr lang="en-US" dirty="0"/>
          </a:p>
        </p:txBody>
      </p:sp>
      <p:pic>
        <p:nvPicPr>
          <p:cNvPr id="10" name="Picture 9">
            <a:extLst>
              <a:ext uri="{FF2B5EF4-FFF2-40B4-BE49-F238E27FC236}">
                <a16:creationId xmlns:a16="http://schemas.microsoft.com/office/drawing/2014/main" id="{39B660F0-88DF-6841-8380-00DE21715731}"/>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1476375" y="1838972"/>
            <a:ext cx="2063750" cy="2510541"/>
          </a:xfrm>
          <a:prstGeom prst="rect">
            <a:avLst/>
          </a:prstGeom>
        </p:spPr>
      </p:pic>
      <p:pic>
        <p:nvPicPr>
          <p:cNvPr id="2" name="Graphic 1">
            <a:extLst>
              <a:ext uri="{FF2B5EF4-FFF2-40B4-BE49-F238E27FC236}">
                <a16:creationId xmlns:a16="http://schemas.microsoft.com/office/drawing/2014/main" id="{0CD6989F-16C7-4200-A6BE-2E3CBD6EA5AA}"/>
              </a:ext>
              <a:ext uri="{C183D7F6-B498-43B3-948B-1728B52AA6E4}">
                <adec:decorative xmlns=""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407823" y="1637098"/>
            <a:ext cx="2443163" cy="2778499"/>
          </a:xfrm>
          <a:prstGeom prst="rect">
            <a:avLst/>
          </a:prstGeom>
        </p:spPr>
      </p:pic>
    </p:spTree>
    <p:extLst>
      <p:ext uri="{BB962C8B-B14F-4D97-AF65-F5344CB8AC3E}">
        <p14:creationId xmlns:p14="http://schemas.microsoft.com/office/powerpoint/2010/main" val="40205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F13A4-3609-4C33-A915-B8318FA47E18}"/>
              </a:ext>
            </a:extLst>
          </p:cNvPr>
          <p:cNvSpPr>
            <a:spLocks noGrp="1"/>
          </p:cNvSpPr>
          <p:nvPr>
            <p:ph type="title"/>
          </p:nvPr>
        </p:nvSpPr>
        <p:spPr/>
        <p:txBody>
          <a:bodyPr/>
          <a:lstStyle/>
          <a:p>
            <a:r>
              <a:rPr lang="en-US" sz="2000" dirty="0"/>
              <a:t/>
            </a:r>
            <a:br>
              <a:rPr lang="en-US" sz="2000" dirty="0"/>
            </a:br>
            <a:r>
              <a:rPr lang="en-US" sz="2000" b="1" dirty="0"/>
              <a:t/>
            </a:r>
            <a:br>
              <a:rPr lang="en-US" sz="2000" b="1" dirty="0"/>
            </a:br>
            <a:r>
              <a:rPr lang="en-US" sz="3200" b="1" dirty="0">
                <a:solidFill>
                  <a:schemeClr val="tx1"/>
                </a:solidFill>
              </a:rPr>
              <a:t>Hyperarousal</a:t>
            </a:r>
            <a:r>
              <a:rPr lang="en-US" sz="3200" b="1" dirty="0"/>
              <a:t/>
            </a:r>
            <a:br>
              <a:rPr lang="en-US" sz="3200" b="1" dirty="0"/>
            </a:br>
            <a:r>
              <a:rPr lang="en-US" sz="2400" b="1" cap="none" dirty="0">
                <a:latin typeface="+mn-lt"/>
              </a:rPr>
              <a:t>Extreme alertness and easily triggered fight-or-flight reaction, possibly when there is no actual danger.</a:t>
            </a:r>
            <a:r>
              <a:rPr lang="en-US" sz="2000" cap="none" dirty="0"/>
              <a:t/>
            </a:r>
            <a:br>
              <a:rPr lang="en-US" sz="2000" cap="none" dirty="0"/>
            </a:br>
            <a:endParaRPr lang="en-US" sz="2000" cap="none" dirty="0"/>
          </a:p>
        </p:txBody>
      </p:sp>
      <p:sp>
        <p:nvSpPr>
          <p:cNvPr id="4" name="Slide Number Placeholder 3">
            <a:extLst>
              <a:ext uri="{FF2B5EF4-FFF2-40B4-BE49-F238E27FC236}">
                <a16:creationId xmlns:a16="http://schemas.microsoft.com/office/drawing/2014/main" id="{003898E2-498C-4839-9B4A-75A62B06C2F4}"/>
              </a:ext>
            </a:extLst>
          </p:cNvPr>
          <p:cNvSpPr>
            <a:spLocks noGrp="1"/>
          </p:cNvSpPr>
          <p:nvPr>
            <p:ph type="sldNum" sz="quarter" idx="4"/>
          </p:nvPr>
        </p:nvSpPr>
        <p:spPr/>
        <p:txBody>
          <a:bodyPr/>
          <a:lstStyle/>
          <a:p>
            <a:fld id="{773137DE-5778-4973-8EC8-21DEEF19827C}" type="slidenum">
              <a:rPr lang="en-US" smtClean="0"/>
              <a:pPr/>
              <a:t>24</a:t>
            </a:fld>
            <a:endParaRPr lang="en-US" dirty="0"/>
          </a:p>
        </p:txBody>
      </p:sp>
      <p:pic>
        <p:nvPicPr>
          <p:cNvPr id="8" name="Picture 7">
            <a:extLst>
              <a:ext uri="{FF2B5EF4-FFF2-40B4-BE49-F238E27FC236}">
                <a16:creationId xmlns:a16="http://schemas.microsoft.com/office/drawing/2014/main" id="{A5AB4796-4ECB-4640-97A9-D66D7C2EA4E5}"/>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5125084" y="1341527"/>
            <a:ext cx="3409315" cy="4147414"/>
          </a:xfrm>
          <a:prstGeom prst="rect">
            <a:avLst/>
          </a:prstGeom>
        </p:spPr>
      </p:pic>
    </p:spTree>
    <p:extLst>
      <p:ext uri="{BB962C8B-B14F-4D97-AF65-F5344CB8AC3E}">
        <p14:creationId xmlns:p14="http://schemas.microsoft.com/office/powerpoint/2010/main" val="1797253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F13A4-3609-4C33-A915-B8318FA47E18}"/>
              </a:ext>
            </a:extLst>
          </p:cNvPr>
          <p:cNvSpPr>
            <a:spLocks noGrp="1"/>
          </p:cNvSpPr>
          <p:nvPr>
            <p:ph type="title"/>
          </p:nvPr>
        </p:nvSpPr>
        <p:spPr/>
        <p:txBody>
          <a:bodyPr/>
          <a:lstStyle/>
          <a:p>
            <a:r>
              <a:rPr lang="en-US" sz="3200" b="1" dirty="0">
                <a:solidFill>
                  <a:schemeClr val="tx1"/>
                </a:solidFill>
              </a:rPr>
              <a:t>Dissociation</a:t>
            </a:r>
            <a:r>
              <a:rPr lang="en-US" sz="2000" dirty="0">
                <a:latin typeface="+mn-lt"/>
              </a:rPr>
              <a:t/>
            </a:r>
            <a:br>
              <a:rPr lang="en-US" sz="2000" dirty="0">
                <a:latin typeface="+mn-lt"/>
              </a:rPr>
            </a:br>
            <a:r>
              <a:rPr lang="en-US" sz="2400" b="1" cap="none" dirty="0">
                <a:latin typeface="+mn-lt"/>
              </a:rPr>
              <a:t>Disconnecting from the here-and-now; retreating to an inner world that feels safer</a:t>
            </a:r>
            <a:r>
              <a:rPr lang="en-US" sz="2000" cap="none" dirty="0">
                <a:latin typeface="+mn-lt"/>
              </a:rPr>
              <a:t>.</a:t>
            </a:r>
          </a:p>
        </p:txBody>
      </p:sp>
      <p:sp>
        <p:nvSpPr>
          <p:cNvPr id="4" name="Slide Number Placeholder 3">
            <a:extLst>
              <a:ext uri="{FF2B5EF4-FFF2-40B4-BE49-F238E27FC236}">
                <a16:creationId xmlns:a16="http://schemas.microsoft.com/office/drawing/2014/main" id="{003898E2-498C-4839-9B4A-75A62B06C2F4}"/>
              </a:ext>
            </a:extLst>
          </p:cNvPr>
          <p:cNvSpPr>
            <a:spLocks noGrp="1"/>
          </p:cNvSpPr>
          <p:nvPr>
            <p:ph type="sldNum" sz="quarter" idx="4"/>
          </p:nvPr>
        </p:nvSpPr>
        <p:spPr/>
        <p:txBody>
          <a:bodyPr/>
          <a:lstStyle/>
          <a:p>
            <a:fld id="{773137DE-5778-4973-8EC8-21DEEF19827C}" type="slidenum">
              <a:rPr lang="en-US" smtClean="0"/>
              <a:pPr/>
              <a:t>25</a:t>
            </a:fld>
            <a:endParaRPr lang="en-US" dirty="0"/>
          </a:p>
        </p:txBody>
      </p:sp>
      <p:pic>
        <p:nvPicPr>
          <p:cNvPr id="2" name="Graphic 1">
            <a:extLst>
              <a:ext uri="{FF2B5EF4-FFF2-40B4-BE49-F238E27FC236}">
                <a16:creationId xmlns:a16="http://schemas.microsoft.com/office/drawing/2014/main" id="{82EC9330-DB8E-4F29-9FE8-98C17D8C6EE6}"/>
              </a:ext>
              <a:ext uri="{C183D7F6-B498-43B3-948B-1728B52AA6E4}">
                <adec:decorative xmlns="" xmlns:adec="http://schemas.microsoft.com/office/drawing/2017/decorative" val="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714389" y="1012843"/>
            <a:ext cx="4249103" cy="4832313"/>
          </a:xfrm>
          <a:prstGeom prst="rect">
            <a:avLst/>
          </a:prstGeom>
        </p:spPr>
      </p:pic>
    </p:spTree>
    <p:extLst>
      <p:ext uri="{BB962C8B-B14F-4D97-AF65-F5344CB8AC3E}">
        <p14:creationId xmlns:p14="http://schemas.microsoft.com/office/powerpoint/2010/main" val="230129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rawing of a toolbox with tools.">
            <a:extLst>
              <a:ext uri="{FF2B5EF4-FFF2-40B4-BE49-F238E27FC236}">
                <a16:creationId xmlns:a16="http://schemas.microsoft.com/office/drawing/2014/main" id="{422EC9A6-F116-EE47-BD4E-8110CA1BBAE1}"/>
              </a:ext>
            </a:extLst>
          </p:cNvPr>
          <p:cNvPicPr>
            <a:picLocks noChangeAspect="1"/>
          </p:cNvPicPr>
          <p:nvPr/>
        </p:nvPicPr>
        <p:blipFill>
          <a:blip r:embed="rId3"/>
          <a:stretch>
            <a:fillRect/>
          </a:stretch>
        </p:blipFill>
        <p:spPr>
          <a:xfrm>
            <a:off x="735661" y="550532"/>
            <a:ext cx="1397940" cy="984465"/>
          </a:xfrm>
          <a:prstGeom prst="rect">
            <a:avLst/>
          </a:prstGeom>
        </p:spPr>
      </p:pic>
      <p:sp>
        <p:nvSpPr>
          <p:cNvPr id="8" name="Title 2">
            <a:extLst>
              <a:ext uri="{FF2B5EF4-FFF2-40B4-BE49-F238E27FC236}">
                <a16:creationId xmlns:a16="http://schemas.microsoft.com/office/drawing/2014/main" id="{ABE923AF-F9CD-4D4D-A760-764B68D84046}"/>
              </a:ext>
            </a:extLst>
          </p:cNvPr>
          <p:cNvSpPr>
            <a:spLocks noGrp="1"/>
          </p:cNvSpPr>
          <p:nvPr>
            <p:ph type="title"/>
          </p:nvPr>
        </p:nvSpPr>
        <p:spPr>
          <a:xfrm>
            <a:off x="2133600" y="452438"/>
            <a:ext cx="6543407" cy="1262062"/>
          </a:xfrm>
        </p:spPr>
        <p:txBody>
          <a:bodyPr/>
          <a:lstStyle/>
          <a:p>
            <a:r>
              <a:rPr lang="en-US" sz="2400" dirty="0"/>
              <a:t>The Science of Trauma: </a:t>
            </a:r>
            <a:br>
              <a:rPr lang="en-US" sz="2400" dirty="0"/>
            </a:br>
            <a:r>
              <a:rPr lang="en-US" sz="2400" dirty="0"/>
              <a:t>next two Questions</a:t>
            </a:r>
            <a:br>
              <a:rPr lang="en-US" sz="2400" dirty="0"/>
            </a:br>
            <a:endParaRPr lang="en-US" dirty="0"/>
          </a:p>
        </p:txBody>
      </p:sp>
      <p:sp>
        <p:nvSpPr>
          <p:cNvPr id="11" name="Content Placeholder 9">
            <a:extLst>
              <a:ext uri="{FF2B5EF4-FFF2-40B4-BE49-F238E27FC236}">
                <a16:creationId xmlns:a16="http://schemas.microsoft.com/office/drawing/2014/main" id="{42F2E9E7-A349-2C49-A8EB-76D4FACECB00}"/>
              </a:ext>
            </a:extLst>
          </p:cNvPr>
          <p:cNvSpPr txBox="1">
            <a:spLocks/>
          </p:cNvSpPr>
          <p:nvPr/>
        </p:nvSpPr>
        <p:spPr>
          <a:xfrm>
            <a:off x="454246" y="1928305"/>
            <a:ext cx="8222762" cy="4198173"/>
          </a:xfrm>
          <a:prstGeom prst="rect">
            <a:avLst/>
          </a:prstGeom>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Challenging behaviors from a child who has experienced trauma and loss were likely learned as adaptive strategies to cope or survive</a:t>
            </a:r>
            <a:r>
              <a:rPr lang="en-US" sz="3200" dirty="0"/>
              <a:t>. </a:t>
            </a:r>
          </a:p>
          <a:p>
            <a:pPr marL="34925" indent="0">
              <a:lnSpc>
                <a:spcPct val="90000"/>
              </a:lnSpc>
              <a:spcBef>
                <a:spcPts val="1200"/>
              </a:spcBef>
              <a:spcAft>
                <a:spcPts val="1200"/>
              </a:spcAft>
              <a:buNone/>
            </a:pPr>
            <a:r>
              <a:rPr lang="en-US" sz="3200" dirty="0">
                <a:solidFill>
                  <a:srgbClr val="C00000"/>
                </a:solidFill>
                <a:latin typeface="+mj-lt"/>
              </a:rPr>
              <a:t>True or False? </a:t>
            </a:r>
            <a:r>
              <a:rPr lang="en-US" sz="3200" b="1" dirty="0"/>
              <a:t/>
            </a:r>
            <a:br>
              <a:rPr lang="en-US" sz="3200" b="1" dirty="0"/>
            </a:br>
            <a:r>
              <a:rPr lang="en-US" sz="2800" dirty="0"/>
              <a:t>“Fight,” “flight," “freeze,” and “flock” are normal responses to separation, loss, and trauma. </a:t>
            </a:r>
          </a:p>
          <a:p>
            <a:pPr marL="34925" indent="0">
              <a:lnSpc>
                <a:spcPct val="90000"/>
              </a:lnSpc>
              <a:spcBef>
                <a:spcPts val="1200"/>
              </a:spcBef>
              <a:spcAft>
                <a:spcPts val="1200"/>
              </a:spcAft>
              <a:buNone/>
            </a:pPr>
            <a:endParaRPr lang="en-US" sz="2800" dirty="0"/>
          </a:p>
        </p:txBody>
      </p:sp>
      <p:sp>
        <p:nvSpPr>
          <p:cNvPr id="4" name="Slide Number Placeholder 3">
            <a:extLst>
              <a:ext uri="{FF2B5EF4-FFF2-40B4-BE49-F238E27FC236}">
                <a16:creationId xmlns:a16="http://schemas.microsoft.com/office/drawing/2014/main" id="{26DB57D5-B716-4017-BADB-DB33DA0506AC}"/>
              </a:ext>
            </a:extLst>
          </p:cNvPr>
          <p:cNvSpPr>
            <a:spLocks noGrp="1"/>
          </p:cNvSpPr>
          <p:nvPr>
            <p:ph type="sldNum" sz="quarter" idx="4"/>
          </p:nvPr>
        </p:nvSpPr>
        <p:spPr/>
        <p:txBody>
          <a:body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3158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E64CD-A2EA-4616-B3F4-52645382A9FC}"/>
              </a:ext>
            </a:extLst>
          </p:cNvPr>
          <p:cNvSpPr>
            <a:spLocks noGrp="1"/>
          </p:cNvSpPr>
          <p:nvPr>
            <p:ph type="title"/>
          </p:nvPr>
        </p:nvSpPr>
        <p:spPr>
          <a:prstGeom prst="rect">
            <a:avLst/>
          </a:prstGeom>
        </p:spPr>
        <p:txBody>
          <a:bodyPr anchor="ctr">
            <a:normAutofit/>
          </a:bodyPr>
          <a:lstStyle/>
          <a:p>
            <a:r>
              <a:rPr lang="en-US" sz="3200" dirty="0">
                <a:solidFill>
                  <a:schemeClr val="tx1"/>
                </a:solidFill>
              </a:rPr>
              <a:t>BREAK</a:t>
            </a:r>
            <a:r>
              <a:rPr lang="en-US" sz="3200" dirty="0"/>
              <a:t> </a:t>
            </a:r>
            <a:br>
              <a:rPr lang="en-US" sz="3200" dirty="0"/>
            </a:br>
            <a:r>
              <a:rPr lang="en-US" sz="3200" dirty="0"/>
              <a:t>10 minutes</a:t>
            </a:r>
          </a:p>
        </p:txBody>
      </p:sp>
      <p:pic>
        <p:nvPicPr>
          <p:cNvPr id="6" name="Picture 5" descr="Drawing of an alarm clock.">
            <a:extLst>
              <a:ext uri="{FF2B5EF4-FFF2-40B4-BE49-F238E27FC236}">
                <a16:creationId xmlns:a16="http://schemas.microsoft.com/office/drawing/2014/main" id="{467A5D24-12E1-0F48-AE79-FF6C5D9D2B1F}"/>
              </a:ext>
            </a:extLst>
          </p:cNvPr>
          <p:cNvPicPr>
            <a:picLocks noChangeAspect="1"/>
          </p:cNvPicPr>
          <p:nvPr/>
        </p:nvPicPr>
        <p:blipFill>
          <a:blip r:embed="rId3"/>
          <a:stretch>
            <a:fillRect/>
          </a:stretch>
        </p:blipFill>
        <p:spPr>
          <a:xfrm>
            <a:off x="5184590" y="2119746"/>
            <a:ext cx="2770594" cy="2382710"/>
          </a:xfrm>
          <a:prstGeom prst="rect">
            <a:avLst/>
          </a:prstGeom>
        </p:spPr>
      </p:pic>
      <p:sp>
        <p:nvSpPr>
          <p:cNvPr id="2" name="Slide Number Placeholder 1">
            <a:extLst>
              <a:ext uri="{FF2B5EF4-FFF2-40B4-BE49-F238E27FC236}">
                <a16:creationId xmlns:a16="http://schemas.microsoft.com/office/drawing/2014/main" id="{9FF77D05-11CF-4DEE-86AF-2C35CA7B0F95}"/>
              </a:ext>
            </a:extLst>
          </p:cNvPr>
          <p:cNvSpPr>
            <a:spLocks noGrp="1"/>
          </p:cNvSpPr>
          <p:nvPr>
            <p:ph type="sldNum" sz="quarter" idx="4"/>
          </p:nvPr>
        </p:nvSpPr>
        <p:spPr>
          <a:xfrm>
            <a:off x="8744552" y="6457057"/>
            <a:ext cx="321810" cy="245659"/>
          </a:xfrm>
          <a:prstGeom prst="rect">
            <a:avLst/>
          </a:prstGeom>
          <a:ln w="19050">
            <a:noFill/>
          </a:ln>
        </p:spPr>
        <p:txBody>
          <a:bodyPr wrap="square" anchor="ctr" anchorCtr="0">
            <a:normAutofit/>
          </a:bodyPr>
          <a:lstStyle/>
          <a:p>
            <a:pPr>
              <a:spcAft>
                <a:spcPts val="600"/>
              </a:spcAft>
            </a:pPr>
            <a:fld id="{773137DE-5778-4973-8EC8-21DEEF19827C}" type="slidenum">
              <a:rPr lang="en-US" smtClean="0"/>
              <a:pPr>
                <a:spcAft>
                  <a:spcPts val="600"/>
                </a:spcAft>
              </a:pPr>
              <a:t>27</a:t>
            </a:fld>
            <a:endParaRPr lang="en-US" dirty="0"/>
          </a:p>
        </p:txBody>
      </p:sp>
    </p:spTree>
    <p:extLst>
      <p:ext uri="{BB962C8B-B14F-4D97-AF65-F5344CB8AC3E}">
        <p14:creationId xmlns:p14="http://schemas.microsoft.com/office/powerpoint/2010/main" val="3732642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594E94B4-6EA9-BA49-91B0-6700F6D89E72}"/>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3: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IDENTIFYING STATES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4283385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8526-A507-4911-B7A5-9CC8525DA73E}"/>
              </a:ext>
            </a:extLst>
          </p:cNvPr>
          <p:cNvSpPr>
            <a:spLocks noGrp="1"/>
          </p:cNvSpPr>
          <p:nvPr>
            <p:ph type="title"/>
          </p:nvPr>
        </p:nvSpPr>
        <p:spPr/>
        <p:txBody>
          <a:bodyPr/>
          <a:lstStyle/>
          <a:p>
            <a:r>
              <a:rPr lang="en-US" sz="3200" b="1" dirty="0"/>
              <a:t>Enhancing Your Toolbox</a:t>
            </a:r>
            <a:br>
              <a:rPr lang="en-US" sz="3200" b="1" dirty="0"/>
            </a:br>
            <a:r>
              <a:rPr lang="en-US" sz="3200" b="1" dirty="0"/>
              <a:t/>
            </a:r>
            <a:br>
              <a:rPr lang="en-US" sz="3200" b="1" dirty="0"/>
            </a:br>
            <a:r>
              <a:rPr lang="en-US" sz="3200" b="1" dirty="0"/>
              <a:t>Identifying States</a:t>
            </a:r>
            <a:br>
              <a:rPr lang="en-US" sz="3200" b="1" dirty="0"/>
            </a:br>
            <a:r>
              <a:rPr lang="en-US" sz="3200" b="1" dirty="0"/>
              <a:t/>
            </a:r>
            <a:br>
              <a:rPr lang="en-US" sz="3200" b="1" dirty="0"/>
            </a:br>
            <a:r>
              <a:rPr lang="en-US" sz="3200" b="1" i="1" dirty="0"/>
              <a:t>Instant Family</a:t>
            </a:r>
            <a:r>
              <a:rPr lang="en-US" sz="3200" b="1" dirty="0"/>
              <a:t/>
            </a:r>
            <a:br>
              <a:rPr lang="en-US" sz="3200" b="1" dirty="0"/>
            </a:br>
            <a:r>
              <a:rPr lang="en-US" sz="3200" b="1" dirty="0"/>
              <a:t>clip</a:t>
            </a:r>
          </a:p>
        </p:txBody>
      </p:sp>
      <p:pic>
        <p:nvPicPr>
          <p:cNvPr id="7" name="Picture 6" descr="Drawing of a toolbox with tools.">
            <a:extLst>
              <a:ext uri="{FF2B5EF4-FFF2-40B4-BE49-F238E27FC236}">
                <a16:creationId xmlns:a16="http://schemas.microsoft.com/office/drawing/2014/main" id="{3AF05C1C-635B-8E49-B2B1-0FFE96E9A13F}"/>
              </a:ext>
            </a:extLst>
          </p:cNvPr>
          <p:cNvPicPr>
            <a:picLocks noChangeAspect="1"/>
          </p:cNvPicPr>
          <p:nvPr/>
        </p:nvPicPr>
        <p:blipFill>
          <a:blip r:embed="rId3"/>
          <a:stretch>
            <a:fillRect/>
          </a:stretch>
        </p:blipFill>
        <p:spPr>
          <a:xfrm>
            <a:off x="4882293" y="2089384"/>
            <a:ext cx="3804507" cy="2679231"/>
          </a:xfrm>
          <a:prstGeom prst="rect">
            <a:avLst/>
          </a:prstGeom>
        </p:spPr>
      </p:pic>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368216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sz="2400" dirty="0"/>
              <a:t>MATERIALS AND HANDOUTS</a:t>
            </a:r>
          </a:p>
        </p:txBody>
      </p:sp>
      <p:sp>
        <p:nvSpPr>
          <p:cNvPr id="13" name="Content Placeholder 12">
            <a:extLst>
              <a:ext uri="{FF2B5EF4-FFF2-40B4-BE49-F238E27FC236}">
                <a16:creationId xmlns:a16="http://schemas.microsoft.com/office/drawing/2014/main" id="{9F5A0D64-5AC4-D542-858F-99B287317715}"/>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118856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awing of a toolbox with tools.">
            <a:extLst>
              <a:ext uri="{FF2B5EF4-FFF2-40B4-BE49-F238E27FC236}">
                <a16:creationId xmlns:a16="http://schemas.microsoft.com/office/drawing/2014/main" id="{DA12F038-63D8-4DAE-9BA4-808850956F8A}"/>
              </a:ext>
            </a:extLst>
          </p:cNvPr>
          <p:cNvPicPr>
            <a:picLocks noChangeAspect="1"/>
          </p:cNvPicPr>
          <p:nvPr/>
        </p:nvPicPr>
        <p:blipFill>
          <a:blip r:embed="rId3"/>
          <a:stretch>
            <a:fillRect/>
          </a:stretch>
        </p:blipFill>
        <p:spPr>
          <a:xfrm>
            <a:off x="621531" y="553932"/>
            <a:ext cx="1481064" cy="1043003"/>
          </a:xfrm>
          <a:prstGeom prst="rect">
            <a:avLst/>
          </a:prstGeom>
        </p:spPr>
      </p:pic>
      <p:sp>
        <p:nvSpPr>
          <p:cNvPr id="2" name="Title 1">
            <a:extLst>
              <a:ext uri="{FF2B5EF4-FFF2-40B4-BE49-F238E27FC236}">
                <a16:creationId xmlns:a16="http://schemas.microsoft.com/office/drawing/2014/main" id="{4C8C8526-A507-4911-B7A5-9CC8525DA73E}"/>
              </a:ext>
            </a:extLst>
          </p:cNvPr>
          <p:cNvSpPr>
            <a:spLocks noGrp="1"/>
          </p:cNvSpPr>
          <p:nvPr>
            <p:ph type="title"/>
          </p:nvPr>
        </p:nvSpPr>
        <p:spPr/>
        <p:txBody>
          <a:bodyPr/>
          <a:lstStyle/>
          <a:p>
            <a:r>
              <a:rPr lang="en-US" sz="2400" dirty="0"/>
              <a:t>Enhancing Your Toolbox</a:t>
            </a:r>
            <a:br>
              <a:rPr lang="en-US" sz="2400" dirty="0"/>
            </a:br>
            <a:r>
              <a:rPr lang="en-US" sz="2400" dirty="0"/>
              <a:t>Identifying states, 1 of 2</a:t>
            </a:r>
          </a:p>
        </p:txBody>
      </p:sp>
      <p:sp>
        <p:nvSpPr>
          <p:cNvPr id="8" name="Content Placeholder 7">
            <a:extLst>
              <a:ext uri="{FF2B5EF4-FFF2-40B4-BE49-F238E27FC236}">
                <a16:creationId xmlns:a16="http://schemas.microsoft.com/office/drawing/2014/main" id="{BE0F2407-AB98-473B-9FA9-E51F6D5BF00D}"/>
              </a:ext>
            </a:extLst>
          </p:cNvPr>
          <p:cNvSpPr>
            <a:spLocks noGrp="1"/>
          </p:cNvSpPr>
          <p:nvPr>
            <p:ph sz="half" idx="1"/>
          </p:nvPr>
        </p:nvSpPr>
        <p:spPr/>
        <p:txBody>
          <a:bodyPr>
            <a:normAutofit/>
          </a:bodyPr>
          <a:lstStyle/>
          <a:p>
            <a:pPr marL="34288" indent="0" algn="ctr">
              <a:buNone/>
            </a:pPr>
            <a:endParaRPr lang="en-US" sz="4000" dirty="0">
              <a:solidFill>
                <a:srgbClr val="4F81BD"/>
              </a:solidFill>
              <a:effectLst>
                <a:outerShdw blurRad="38100" dist="38100" dir="2700000" algn="tl">
                  <a:srgbClr val="000000">
                    <a:alpha val="43137"/>
                  </a:srgbClr>
                </a:outerShdw>
              </a:effectLst>
            </a:endParaRPr>
          </a:p>
          <a:p>
            <a:pPr marL="34288" indent="0" algn="ctr">
              <a:buNone/>
            </a:pPr>
            <a:r>
              <a:rPr lang="en-US" sz="4000" i="1" dirty="0">
                <a:solidFill>
                  <a:schemeClr val="tx2">
                    <a:lumMod val="50000"/>
                  </a:schemeClr>
                </a:solidFill>
                <a:effectLst>
                  <a:outerShdw blurRad="38100" dist="38100" dir="2700000" algn="tl">
                    <a:srgbClr val="000000">
                      <a:alpha val="43137"/>
                    </a:srgbClr>
                  </a:outerShdw>
                </a:effectLst>
              </a:rPr>
              <a:t>Instant Family</a:t>
            </a:r>
            <a:r>
              <a:rPr lang="en-US" sz="4000" dirty="0">
                <a:solidFill>
                  <a:schemeClr val="tx2">
                    <a:lumMod val="50000"/>
                  </a:schemeClr>
                </a:solidFill>
                <a:effectLst>
                  <a:outerShdw blurRad="38100" dist="38100" dir="2700000" algn="tl">
                    <a:srgbClr val="000000">
                      <a:alpha val="43137"/>
                    </a:srgbClr>
                  </a:outerShdw>
                </a:effectLst>
              </a:rPr>
              <a:t>:</a:t>
            </a:r>
          </a:p>
          <a:p>
            <a:pPr marL="34288" indent="0" algn="ctr">
              <a:buNone/>
            </a:pPr>
            <a:r>
              <a:rPr lang="en-US" sz="4000" dirty="0">
                <a:solidFill>
                  <a:schemeClr val="tx2">
                    <a:lumMod val="50000"/>
                  </a:schemeClr>
                </a:solidFill>
                <a:effectLst>
                  <a:outerShdw blurRad="38100" dist="38100" dir="2700000" algn="tl">
                    <a:srgbClr val="000000">
                      <a:alpha val="43137"/>
                    </a:srgbClr>
                  </a:outerShdw>
                </a:effectLst>
              </a:rPr>
              <a:t>Christmas Dinner</a:t>
            </a:r>
          </a:p>
        </p:txBody>
      </p:sp>
      <p:sp>
        <p:nvSpPr>
          <p:cNvPr id="10" name="Content Placeholder 9">
            <a:extLst>
              <a:ext uri="{FF2B5EF4-FFF2-40B4-BE49-F238E27FC236}">
                <a16:creationId xmlns:a16="http://schemas.microsoft.com/office/drawing/2014/main" id="{7C0F33E9-17CC-4866-B926-A7F762311F72}"/>
              </a:ext>
            </a:extLst>
          </p:cNvPr>
          <p:cNvSpPr>
            <a:spLocks noGrp="1"/>
          </p:cNvSpPr>
          <p:nvPr>
            <p:ph sz="half" idx="2"/>
          </p:nvPr>
        </p:nvSpPr>
        <p:spPr/>
        <p:txBody>
          <a:bodyPr/>
          <a:lstStyle/>
          <a:p>
            <a:endParaRPr lang="en-US" dirty="0"/>
          </a:p>
        </p:txBody>
      </p:sp>
      <p:sp>
        <p:nvSpPr>
          <p:cNvPr id="3" name="TextBox 2">
            <a:extLst>
              <a:ext uri="{FF2B5EF4-FFF2-40B4-BE49-F238E27FC236}">
                <a16:creationId xmlns:a16="http://schemas.microsoft.com/office/drawing/2014/main" id="{2750A5AB-C1B8-4A16-97F8-FB3FC06330F0}"/>
              </a:ext>
            </a:extLst>
          </p:cNvPr>
          <p:cNvSpPr txBox="1"/>
          <p:nvPr/>
        </p:nvSpPr>
        <p:spPr>
          <a:xfrm>
            <a:off x="4343400" y="2011742"/>
            <a:ext cx="3629026" cy="4114738"/>
          </a:xfrm>
          <a:prstGeom prst="rect">
            <a:avLst/>
          </a:prstGeom>
          <a:solidFill>
            <a:schemeClr val="tx2">
              <a:lumMod val="75000"/>
            </a:schemeClr>
          </a:solidFill>
          <a:ln>
            <a:solidFill>
              <a:schemeClr val="tx2"/>
            </a:solidFill>
          </a:ln>
        </p:spPr>
        <p:txBody>
          <a:bodyPr wrap="square" lIns="457200" rtlCol="0" anchor="ctr">
            <a:noAutofit/>
          </a:bodyPr>
          <a:lstStyle/>
          <a:p>
            <a:pPr algn="ctr"/>
            <a:r>
              <a:rPr lang="en-US" sz="2400" u="sng" dirty="0">
                <a:solidFill>
                  <a:schemeClr val="bg1"/>
                </a:solidFill>
                <a:latin typeface="+mj-lt"/>
              </a:rPr>
              <a:t>Characters</a:t>
            </a:r>
          </a:p>
          <a:p>
            <a:pPr algn="ctr"/>
            <a:r>
              <a:rPr lang="en-US" sz="2400" dirty="0">
                <a:solidFill>
                  <a:schemeClr val="bg1"/>
                </a:solidFill>
              </a:rPr>
              <a:t>Mom</a:t>
            </a:r>
          </a:p>
          <a:p>
            <a:pPr algn="ctr"/>
            <a:r>
              <a:rPr lang="en-US" sz="2400" dirty="0">
                <a:solidFill>
                  <a:schemeClr val="bg1"/>
                </a:solidFill>
              </a:rPr>
              <a:t>Dad</a:t>
            </a:r>
          </a:p>
          <a:p>
            <a:pPr algn="ctr"/>
            <a:r>
              <a:rPr lang="en-US" sz="2400" dirty="0">
                <a:solidFill>
                  <a:schemeClr val="bg1"/>
                </a:solidFill>
              </a:rPr>
              <a:t>Lizzie</a:t>
            </a:r>
          </a:p>
          <a:p>
            <a:pPr algn="ctr"/>
            <a:r>
              <a:rPr lang="en-US" sz="2400" dirty="0">
                <a:solidFill>
                  <a:schemeClr val="bg1"/>
                </a:solidFill>
              </a:rPr>
              <a:t>Juan</a:t>
            </a:r>
          </a:p>
          <a:p>
            <a:pPr algn="ctr"/>
            <a:r>
              <a:rPr lang="en-US" sz="2400" dirty="0">
                <a:solidFill>
                  <a:schemeClr val="bg1"/>
                </a:solidFill>
              </a:rPr>
              <a:t>Lita</a:t>
            </a:r>
          </a:p>
        </p:txBody>
      </p:sp>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416402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8526-A507-4911-B7A5-9CC8525DA73E}"/>
              </a:ext>
            </a:extLst>
          </p:cNvPr>
          <p:cNvSpPr>
            <a:spLocks noGrp="1"/>
          </p:cNvSpPr>
          <p:nvPr>
            <p:ph type="title"/>
          </p:nvPr>
        </p:nvSpPr>
        <p:spPr/>
        <p:txBody>
          <a:bodyPr/>
          <a:lstStyle/>
          <a:p>
            <a:r>
              <a:rPr lang="en-US" sz="3200" b="1" dirty="0"/>
              <a:t>Enhancing Your Toolbox</a:t>
            </a:r>
            <a:br>
              <a:rPr lang="en-US" sz="3200" b="1" dirty="0"/>
            </a:br>
            <a:r>
              <a:rPr lang="en-US" sz="3200" b="1" dirty="0"/>
              <a:t/>
            </a:r>
            <a:br>
              <a:rPr lang="en-US" sz="3200" b="1" dirty="0"/>
            </a:br>
            <a:r>
              <a:rPr lang="en-US" sz="3200" b="1" dirty="0"/>
              <a:t>Identifying States</a:t>
            </a:r>
            <a:br>
              <a:rPr lang="en-US" sz="3200" b="1" dirty="0"/>
            </a:br>
            <a:r>
              <a:rPr lang="en-US" sz="3200" b="1" dirty="0"/>
              <a:t/>
            </a:r>
            <a:br>
              <a:rPr lang="en-US" sz="3200" b="1" dirty="0"/>
            </a:br>
            <a:r>
              <a:rPr lang="en-US" sz="3200" b="1" dirty="0"/>
              <a:t>Christmas Dinner Scene</a:t>
            </a:r>
          </a:p>
        </p:txBody>
      </p:sp>
      <p:pic>
        <p:nvPicPr>
          <p:cNvPr id="7" name="Picture 6" descr="Drawing of a toolbox with tools.">
            <a:extLst>
              <a:ext uri="{FF2B5EF4-FFF2-40B4-BE49-F238E27FC236}">
                <a16:creationId xmlns:a16="http://schemas.microsoft.com/office/drawing/2014/main" id="{3AF05C1C-635B-8E49-B2B1-0FFE96E9A13F}"/>
              </a:ext>
            </a:extLst>
          </p:cNvPr>
          <p:cNvPicPr>
            <a:picLocks noChangeAspect="1"/>
          </p:cNvPicPr>
          <p:nvPr/>
        </p:nvPicPr>
        <p:blipFill>
          <a:blip r:embed="rId3"/>
          <a:stretch>
            <a:fillRect/>
          </a:stretch>
        </p:blipFill>
        <p:spPr>
          <a:xfrm>
            <a:off x="4882293" y="2089384"/>
            <a:ext cx="3804507" cy="2679231"/>
          </a:xfrm>
          <a:prstGeom prst="rect">
            <a:avLst/>
          </a:prstGeom>
        </p:spPr>
      </p:pic>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851944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40F-B2BD-E9E4-375D-7B82868044B5}"/>
              </a:ext>
            </a:extLst>
          </p:cNvPr>
          <p:cNvSpPr>
            <a:spLocks noGrp="1"/>
          </p:cNvSpPr>
          <p:nvPr>
            <p:ph type="title"/>
          </p:nvPr>
        </p:nvSpPr>
        <p:spPr/>
        <p:txBody>
          <a:bodyPr/>
          <a:lstStyle/>
          <a:p>
            <a:r>
              <a:rPr lang="en-US" dirty="0"/>
              <a:t>Instant Family Video</a:t>
            </a:r>
          </a:p>
        </p:txBody>
      </p:sp>
      <p:sp>
        <p:nvSpPr>
          <p:cNvPr id="3" name="Slide Number Placeholder 2">
            <a:extLst>
              <a:ext uri="{FF2B5EF4-FFF2-40B4-BE49-F238E27FC236}">
                <a16:creationId xmlns:a16="http://schemas.microsoft.com/office/drawing/2014/main" id="{5535D4F3-80C8-5A8E-D0D7-AFCC9A319638}"/>
              </a:ext>
            </a:extLst>
          </p:cNvPr>
          <p:cNvSpPr>
            <a:spLocks noGrp="1"/>
          </p:cNvSpPr>
          <p:nvPr>
            <p:ph type="sldNum" sz="quarter" idx="4"/>
          </p:nvPr>
        </p:nvSpPr>
        <p:spPr/>
        <p:txBody>
          <a:bodyPr/>
          <a:lstStyle/>
          <a:p>
            <a:fld id="{773137DE-5778-4973-8EC8-21DEEF19827C}" type="slidenum">
              <a:rPr lang="en-US" smtClean="0"/>
              <a:pPr/>
              <a:t>32</a:t>
            </a:fld>
            <a:endParaRPr lang="en-US" dirty="0"/>
          </a:p>
        </p:txBody>
      </p:sp>
      <p:pic>
        <p:nvPicPr>
          <p:cNvPr id="4" name="Online Media 3" title="Instant Family (2018) - Christmas Dinner Hell Scene (2/10) | Movieclips">
            <a:hlinkClick r:id="" action="ppaction://media"/>
            <a:extLst>
              <a:ext uri="{FF2B5EF4-FFF2-40B4-BE49-F238E27FC236}">
                <a16:creationId xmlns:a16="http://schemas.microsoft.com/office/drawing/2014/main" id="{92E974C7-9FAA-FC7A-D963-623E97676BEA}"/>
              </a:ext>
            </a:extLst>
          </p:cNvPr>
          <p:cNvPicPr>
            <a:picLocks noRot="1" noChangeAspect="1"/>
          </p:cNvPicPr>
          <p:nvPr>
            <a:videoFile r:link="rId1"/>
          </p:nvPr>
        </p:nvPicPr>
        <p:blipFill>
          <a:blip r:embed="rId3"/>
          <a:stretch>
            <a:fillRect/>
          </a:stretch>
        </p:blipFill>
        <p:spPr>
          <a:xfrm>
            <a:off x="204470" y="1604501"/>
            <a:ext cx="8653780" cy="4889386"/>
          </a:xfrm>
          <a:prstGeom prst="rect">
            <a:avLst/>
          </a:prstGeom>
        </p:spPr>
      </p:pic>
    </p:spTree>
    <p:extLst>
      <p:ext uri="{BB962C8B-B14F-4D97-AF65-F5344CB8AC3E}">
        <p14:creationId xmlns:p14="http://schemas.microsoft.com/office/powerpoint/2010/main" val="371026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7783A2E-391E-4C6E-AD5C-400942BCAB39}"/>
              </a:ext>
            </a:extLst>
          </p:cNvPr>
          <p:cNvSpPr>
            <a:spLocks noGrp="1"/>
          </p:cNvSpPr>
          <p:nvPr>
            <p:ph type="title"/>
          </p:nvPr>
        </p:nvSpPr>
        <p:spPr>
          <a:xfrm>
            <a:off x="2216894" y="550532"/>
            <a:ext cx="6469905" cy="1054394"/>
          </a:xfrm>
        </p:spPr>
        <p:txBody>
          <a:bodyPr/>
          <a:lstStyle/>
          <a:p>
            <a:r>
              <a:rPr lang="en-US" sz="2400" dirty="0"/>
              <a:t>Enhancing Your Toolbox</a:t>
            </a:r>
            <a:br>
              <a:rPr lang="en-US" sz="2400" dirty="0"/>
            </a:br>
            <a:r>
              <a:rPr lang="en-US" sz="2400" dirty="0"/>
              <a:t>Identifying states, 2 of 2</a:t>
            </a:r>
          </a:p>
        </p:txBody>
      </p:sp>
      <p:pic>
        <p:nvPicPr>
          <p:cNvPr id="17" name="Picture 16">
            <a:extLst>
              <a:ext uri="{FF2B5EF4-FFF2-40B4-BE49-F238E27FC236}">
                <a16:creationId xmlns:a16="http://schemas.microsoft.com/office/drawing/2014/main" id="{03042C5F-817B-405B-A41B-BE99EDF4FA4A}"/>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735831" y="561922"/>
            <a:ext cx="1481064" cy="1043003"/>
          </a:xfrm>
          <a:prstGeom prst="rect">
            <a:avLst/>
          </a:prstGeom>
        </p:spPr>
      </p:pic>
      <p:graphicFrame>
        <p:nvGraphicFramePr>
          <p:cNvPr id="7" name="Content Placeholder 6">
            <a:extLst>
              <a:ext uri="{FF2B5EF4-FFF2-40B4-BE49-F238E27FC236}">
                <a16:creationId xmlns:a16="http://schemas.microsoft.com/office/drawing/2014/main" id="{10879FE7-DB99-4377-9B77-4666AB0085E1}"/>
              </a:ext>
            </a:extLst>
          </p:cNvPr>
          <p:cNvGraphicFramePr>
            <a:graphicFrameLocks noGrp="1"/>
          </p:cNvGraphicFramePr>
          <p:nvPr>
            <p:ph idx="1"/>
            <p:extLst>
              <p:ext uri="{D42A27DB-BD31-4B8C-83A1-F6EECF244321}">
                <p14:modId xmlns:p14="http://schemas.microsoft.com/office/powerpoint/2010/main" val="2022621696"/>
              </p:ext>
            </p:extLst>
          </p:nvPr>
        </p:nvGraphicFramePr>
        <p:xfrm>
          <a:off x="457200" y="1714500"/>
          <a:ext cx="8229600" cy="4726831"/>
        </p:xfrm>
        <a:graphic>
          <a:graphicData uri="http://schemas.openxmlformats.org/drawingml/2006/table">
            <a:tbl>
              <a:tblPr firstRow="1" firstCol="1" bandRow="1">
                <a:tableStyleId>{5C22544A-7EE6-4342-B048-85BDC9FD1C3A}</a:tableStyleId>
              </a:tblPr>
              <a:tblGrid>
                <a:gridCol w="1371388">
                  <a:extLst>
                    <a:ext uri="{9D8B030D-6E8A-4147-A177-3AD203B41FA5}">
                      <a16:colId xmlns:a16="http://schemas.microsoft.com/office/drawing/2014/main" val="2830376334"/>
                    </a:ext>
                  </a:extLst>
                </a:gridCol>
                <a:gridCol w="1371388">
                  <a:extLst>
                    <a:ext uri="{9D8B030D-6E8A-4147-A177-3AD203B41FA5}">
                      <a16:colId xmlns:a16="http://schemas.microsoft.com/office/drawing/2014/main" val="249767698"/>
                    </a:ext>
                  </a:extLst>
                </a:gridCol>
                <a:gridCol w="1371388">
                  <a:extLst>
                    <a:ext uri="{9D8B030D-6E8A-4147-A177-3AD203B41FA5}">
                      <a16:colId xmlns:a16="http://schemas.microsoft.com/office/drawing/2014/main" val="4278369564"/>
                    </a:ext>
                  </a:extLst>
                </a:gridCol>
                <a:gridCol w="1371388">
                  <a:extLst>
                    <a:ext uri="{9D8B030D-6E8A-4147-A177-3AD203B41FA5}">
                      <a16:colId xmlns:a16="http://schemas.microsoft.com/office/drawing/2014/main" val="2442566771"/>
                    </a:ext>
                  </a:extLst>
                </a:gridCol>
                <a:gridCol w="1372024">
                  <a:extLst>
                    <a:ext uri="{9D8B030D-6E8A-4147-A177-3AD203B41FA5}">
                      <a16:colId xmlns:a16="http://schemas.microsoft.com/office/drawing/2014/main" val="821572107"/>
                    </a:ext>
                  </a:extLst>
                </a:gridCol>
                <a:gridCol w="1372024">
                  <a:extLst>
                    <a:ext uri="{9D8B030D-6E8A-4147-A177-3AD203B41FA5}">
                      <a16:colId xmlns:a16="http://schemas.microsoft.com/office/drawing/2014/main" val="2375737409"/>
                    </a:ext>
                  </a:extLst>
                </a:gridCol>
              </a:tblGrid>
              <a:tr h="586333">
                <a:tc>
                  <a:txBody>
                    <a:bodyPr/>
                    <a:lstStyle/>
                    <a:p>
                      <a:pPr marL="0" marR="0">
                        <a:lnSpc>
                          <a:spcPts val="16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947" marR="64947" marT="0" marB="0" anchor="b">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High Arousal</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Moderate/</a:t>
                      </a:r>
                    </a:p>
                    <a:p>
                      <a:pPr marL="0" marR="0" algn="ctr">
                        <a:lnSpc>
                          <a:spcPts val="1400"/>
                        </a:lnSpc>
                        <a:spcBef>
                          <a:spcPts val="0"/>
                        </a:spcBef>
                        <a:spcAft>
                          <a:spcPts val="0"/>
                        </a:spcAft>
                      </a:pPr>
                      <a:r>
                        <a:rPr lang="en-US" sz="1400" b="0" dirty="0">
                          <a:effectLst/>
                          <a:latin typeface="+mj-lt"/>
                        </a:rPr>
                        <a:t>on the way to Arousal</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Active, Alert, Engaged</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Disengaged/</a:t>
                      </a:r>
                    </a:p>
                    <a:p>
                      <a:pPr marL="0" marR="0" algn="ctr">
                        <a:lnSpc>
                          <a:spcPts val="1400"/>
                        </a:lnSpc>
                        <a:spcBef>
                          <a:spcPts val="0"/>
                        </a:spcBef>
                        <a:spcAft>
                          <a:spcPts val="0"/>
                        </a:spcAft>
                      </a:pPr>
                      <a:r>
                        <a:rPr lang="en-US" sz="1400" b="0" dirty="0">
                          <a:effectLst/>
                          <a:latin typeface="+mj-lt"/>
                        </a:rPr>
                        <a:t>pulling away</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tc>
                  <a:txBody>
                    <a:bodyPr/>
                    <a:lstStyle/>
                    <a:p>
                      <a:pPr marL="0" marR="0" algn="ctr">
                        <a:lnSpc>
                          <a:spcPts val="1400"/>
                        </a:lnSpc>
                        <a:spcBef>
                          <a:spcPts val="0"/>
                        </a:spcBef>
                        <a:spcAft>
                          <a:spcPts val="0"/>
                        </a:spcAft>
                      </a:pPr>
                      <a:r>
                        <a:rPr lang="en-US" sz="1400" b="0" dirty="0">
                          <a:effectLst/>
                          <a:latin typeface="+mj-lt"/>
                        </a:rPr>
                        <a:t>Shut Down</a:t>
                      </a:r>
                      <a:endParaRPr lang="en-US" sz="1400" b="0" dirty="0">
                        <a:effectLst/>
                        <a:latin typeface="+mj-lt"/>
                        <a:ea typeface="Calibri" panose="020F0502020204030204" pitchFamily="34" charset="0"/>
                        <a:cs typeface="Times New Roman" panose="02020603050405020304" pitchFamily="18" charset="0"/>
                      </a:endParaRPr>
                    </a:p>
                  </a:txBody>
                  <a:tcPr marL="64947" marR="64947" marT="0" marB="0" anchor="ctr">
                    <a:solidFill>
                      <a:schemeClr val="tx2">
                        <a:lumMod val="50000"/>
                      </a:schemeClr>
                    </a:solidFill>
                  </a:tcPr>
                </a:tc>
                <a:extLst>
                  <a:ext uri="{0D108BD9-81ED-4DB2-BD59-A6C34878D82A}">
                    <a16:rowId xmlns:a16="http://schemas.microsoft.com/office/drawing/2014/main" val="2062513702"/>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Mom</a:t>
                      </a:r>
                    </a:p>
                  </a:txBody>
                  <a:tcPr marL="64947" marR="64947" marT="0" marB="0">
                    <a:solidFill>
                      <a:srgbClr val="D4D4D4"/>
                    </a:solidFill>
                  </a:tcPr>
                </a:tc>
                <a:tc>
                  <a:txBody>
                    <a:bodyPr/>
                    <a:lstStyle/>
                    <a:p>
                      <a:pPr marL="0" marR="0" algn="ctr">
                        <a:lnSpc>
                          <a:spcPct val="100000"/>
                        </a:lnSpc>
                        <a:spcBef>
                          <a:spcPts val="0"/>
                        </a:spcBef>
                        <a:spcAft>
                          <a:spcPts val="0"/>
                        </a:spcAft>
                      </a:pPr>
                      <a:r>
                        <a:rPr lang="en-US" sz="1400" b="1" dirty="0">
                          <a:effectLst>
                            <a:outerShdw blurRad="38100" dist="38100" dir="2700000" algn="tl">
                              <a:srgbClr val="000000">
                                <a:alpha val="43137"/>
                              </a:srgbClr>
                            </a:outerShdw>
                          </a:effectLst>
                          <a:latin typeface="+mn-lt"/>
                        </a:rPr>
                        <a:t>X </a:t>
                      </a:r>
                      <a:endParaRPr lang="en-US" sz="14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4947" marR="64947" marT="0" marB="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400" b="1" dirty="0">
                          <a:effectLst>
                            <a:outerShdw blurRad="38100" dist="38100" dir="2700000" algn="tl">
                              <a:srgbClr val="000000">
                                <a:alpha val="43137"/>
                              </a:srgbClr>
                            </a:outerShdw>
                          </a:effectLst>
                          <a:latin typeface="+mn-lt"/>
                        </a:rPr>
                        <a:t> X</a:t>
                      </a:r>
                      <a:endParaRPr lang="en-US" sz="14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txBody>
                  <a:tcPr marL="64947" marR="64947" marT="0" marB="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3489210"/>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Dad</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10082021"/>
                  </a:ext>
                </a:extLst>
              </a:tr>
              <a:tr h="62686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Lita</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5124589"/>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Lizzie</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 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 X</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18881128"/>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p>
                      <a:pPr marL="0" marR="0" algn="ctr">
                        <a:lnSpc>
                          <a:spcPct val="107000"/>
                        </a:lnSpc>
                        <a:spcBef>
                          <a:spcPts val="0"/>
                        </a:spcBef>
                        <a:spcAft>
                          <a:spcPts val="0"/>
                        </a:spcAft>
                      </a:pPr>
                      <a:r>
                        <a:rPr lang="en-US" sz="1600" dirty="0">
                          <a:solidFill>
                            <a:schemeClr val="tx1"/>
                          </a:solidFill>
                          <a:effectLst/>
                          <a:latin typeface="+mn-lt"/>
                        </a:rPr>
                        <a:t>Juan</a:t>
                      </a: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endParaRPr lang="en-US" sz="1400" b="1" kern="1200" dirty="0">
                        <a:solidFill>
                          <a:schemeClr val="dk1"/>
                        </a:solidFill>
                        <a:effectLst>
                          <a:outerShdw blurRad="38100" dist="38100" dir="2700000" algn="tl">
                            <a:srgbClr val="000000">
                              <a:alpha val="43137"/>
                            </a:srgbClr>
                          </a:outerShdw>
                        </a:effectLst>
                        <a:latin typeface="+mn-lt"/>
                        <a:ea typeface="+mn-ea"/>
                        <a:cs typeface="+mn-cs"/>
                      </a:endParaRP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effectLst>
                          <a:outerShdw blurRad="38100" dist="38100" dir="2700000" algn="tl">
                            <a:srgbClr val="000000">
                              <a:alpha val="43137"/>
                            </a:srgbClr>
                          </a:outerShdw>
                        </a:effectLst>
                        <a:latin typeface="+mn-lt"/>
                        <a:ea typeface="+mn-ea"/>
                        <a:cs typeface="+mn-cs"/>
                      </a:endParaRP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a:t>
                      </a:r>
                    </a:p>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X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r>
                        <a:rPr lang="en-US" sz="1400" b="1" kern="1200" dirty="0">
                          <a:solidFill>
                            <a:schemeClr val="dk1"/>
                          </a:solidFill>
                          <a:effectLst>
                            <a:outerShdw blurRad="38100" dist="38100" dir="2700000" algn="tl">
                              <a:srgbClr val="000000">
                                <a:alpha val="43137"/>
                              </a:srgbClr>
                            </a:outerShdw>
                          </a:effectLst>
                          <a:latin typeface="+mn-lt"/>
                          <a:ea typeface="+mn-ea"/>
                          <a:cs typeface="+mn-cs"/>
                        </a:rPr>
                        <a:t>  X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defTabSz="685766" rtl="0" eaLnBrk="1" latinLnBrk="0" hangingPunct="1">
                        <a:lnSpc>
                          <a:spcPct val="100000"/>
                        </a:lnSpc>
                        <a:spcBef>
                          <a:spcPts val="0"/>
                        </a:spcBef>
                        <a:spcAft>
                          <a:spcPts val="0"/>
                        </a:spcAft>
                      </a:pPr>
                      <a:endParaRPr lang="en-US" sz="1400" b="1" kern="1200" dirty="0">
                        <a:solidFill>
                          <a:schemeClr val="dk1"/>
                        </a:solidFill>
                        <a:effectLst>
                          <a:outerShdw blurRad="38100" dist="38100" dir="2700000" algn="tl">
                            <a:srgbClr val="000000">
                              <a:alpha val="43137"/>
                            </a:srgbClr>
                          </a:outerShdw>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8594429"/>
                  </a:ext>
                </a:extLst>
              </a:tr>
              <a:tr h="581970">
                <a:tc>
                  <a:txBody>
                    <a:bodyPr/>
                    <a:lstStyle/>
                    <a:p>
                      <a:pPr marL="0" marR="0">
                        <a:lnSpc>
                          <a:spcPct val="107000"/>
                        </a:lnSpc>
                        <a:spcBef>
                          <a:spcPts val="0"/>
                        </a:spcBef>
                        <a:spcAft>
                          <a:spcPts val="0"/>
                        </a:spcAft>
                      </a:pPr>
                      <a:endParaRPr lang="en-US" sz="1200" dirty="0">
                        <a:solidFill>
                          <a:schemeClr val="tx1"/>
                        </a:solidFill>
                        <a:effectLst/>
                        <a:latin typeface="+mn-lt"/>
                      </a:endParaRP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26006398"/>
                  </a:ext>
                </a:extLst>
              </a:tr>
              <a:tr h="586333">
                <a:tc>
                  <a:txBody>
                    <a:bodyPr/>
                    <a:lstStyle/>
                    <a:p>
                      <a:pPr marL="0" marR="0">
                        <a:lnSpc>
                          <a:spcPct val="107000"/>
                        </a:lnSpc>
                        <a:spcBef>
                          <a:spcPts val="0"/>
                        </a:spcBef>
                        <a:spcAft>
                          <a:spcPts val="0"/>
                        </a:spcAft>
                      </a:pPr>
                      <a:endParaRPr lang="en-US" sz="1200" dirty="0">
                        <a:solidFill>
                          <a:schemeClr val="tx1"/>
                        </a:solidFill>
                        <a:effectLst/>
                        <a:latin typeface="+mn-lt"/>
                      </a:endParaRPr>
                    </a:p>
                  </a:txBody>
                  <a:tcPr marL="64947" marR="64947" marT="0" marB="0">
                    <a:solidFill>
                      <a:srgbClr val="D4D4D4"/>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endParaRPr lang="en-US" sz="1200" kern="1200" dirty="0">
                        <a:solidFill>
                          <a:schemeClr val="dk1"/>
                        </a:solidFill>
                        <a:effectLst/>
                        <a:latin typeface="+mn-lt"/>
                        <a:ea typeface="+mn-ea"/>
                        <a:cs typeface="+mn-cs"/>
                      </a:endParaRP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chemeClr val="bg1"/>
                    </a:solidFill>
                  </a:tcPr>
                </a:tc>
                <a:tc>
                  <a:txBody>
                    <a:bodyPr/>
                    <a:lstStyle/>
                    <a:p>
                      <a:pPr marL="0" marR="0" algn="ctr" defTabSz="685766" rtl="0" eaLnBrk="1" latinLnBrk="0" hangingPunct="1">
                        <a:lnSpc>
                          <a:spcPct val="100000"/>
                        </a:lnSpc>
                        <a:spcBef>
                          <a:spcPts val="0"/>
                        </a:spcBef>
                        <a:spcAft>
                          <a:spcPts val="0"/>
                        </a:spcAft>
                      </a:pPr>
                      <a:r>
                        <a:rPr lang="en-US" sz="1200" kern="1200" dirty="0">
                          <a:solidFill>
                            <a:schemeClr val="dk1"/>
                          </a:solidFill>
                          <a:effectLst/>
                          <a:latin typeface="+mn-lt"/>
                          <a:ea typeface="+mn-ea"/>
                          <a:cs typeface="+mn-cs"/>
                        </a:rPr>
                        <a:t> </a:t>
                      </a:r>
                    </a:p>
                  </a:txBody>
                  <a:tcPr marL="64947" marR="64947"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352037407"/>
                  </a:ext>
                </a:extLst>
              </a:tr>
            </a:tbl>
          </a:graphicData>
        </a:graphic>
      </p:graphicFrame>
      <p:sp>
        <p:nvSpPr>
          <p:cNvPr id="31" name="Arrow: Left-Right 30" descr="A double sided arrow between High Arousal and Moderate/on the way to Arousal for Mom.">
            <a:extLst>
              <a:ext uri="{FF2B5EF4-FFF2-40B4-BE49-F238E27FC236}">
                <a16:creationId xmlns:a16="http://schemas.microsoft.com/office/drawing/2014/main" id="{AF373ED0-8D75-4BA4-B44B-AE1834F2F31B}"/>
              </a:ext>
              <a:ext uri="{C183D7F6-B498-43B3-948B-1728B52AA6E4}">
                <adec:decorative xmlns="" xmlns:adec="http://schemas.microsoft.com/office/drawing/2017/decorative" val="0"/>
              </a:ext>
            </a:extLst>
          </p:cNvPr>
          <p:cNvSpPr/>
          <p:nvPr/>
        </p:nvSpPr>
        <p:spPr>
          <a:xfrm>
            <a:off x="2762250" y="2534792"/>
            <a:ext cx="884301" cy="845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Right 31" descr="A double sided arrow between Moderate/on the way to arousal and Active, Alert, Engaged for Dad.">
            <a:extLst>
              <a:ext uri="{FF2B5EF4-FFF2-40B4-BE49-F238E27FC236}">
                <a16:creationId xmlns:a16="http://schemas.microsoft.com/office/drawing/2014/main" id="{0CD525BF-1827-4908-91C3-9A1C994613EE}"/>
              </a:ext>
              <a:ext uri="{C183D7F6-B498-43B3-948B-1728B52AA6E4}">
                <adec:decorative xmlns="" xmlns:adec="http://schemas.microsoft.com/office/drawing/2017/decorative" val="0"/>
              </a:ext>
            </a:extLst>
          </p:cNvPr>
          <p:cNvSpPr/>
          <p:nvPr/>
        </p:nvSpPr>
        <p:spPr>
          <a:xfrm flipV="1">
            <a:off x="4065791" y="3166964"/>
            <a:ext cx="1012418" cy="976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Left-Right 28" descr="A double sided arrow between Moderate/on the way to Arousal and Active, Alert, Engaged for Lizzie.">
            <a:extLst>
              <a:ext uri="{FF2B5EF4-FFF2-40B4-BE49-F238E27FC236}">
                <a16:creationId xmlns:a16="http://schemas.microsoft.com/office/drawing/2014/main" id="{C022CE24-A738-4C44-91F7-C37A2639A1CA}"/>
              </a:ext>
              <a:ext uri="{C183D7F6-B498-43B3-948B-1728B52AA6E4}">
                <adec:decorative xmlns="" xmlns:adec="http://schemas.microsoft.com/office/drawing/2017/decorative" val="0"/>
              </a:ext>
            </a:extLst>
          </p:cNvPr>
          <p:cNvSpPr/>
          <p:nvPr/>
        </p:nvSpPr>
        <p:spPr>
          <a:xfrm>
            <a:off x="4167658" y="4360019"/>
            <a:ext cx="808684" cy="976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Left-Right 29" descr="A double sided arrow between Active, Alert, Engaged, and Disengaged/pulling away for Lizzie.">
            <a:extLst>
              <a:ext uri="{FF2B5EF4-FFF2-40B4-BE49-F238E27FC236}">
                <a16:creationId xmlns:a16="http://schemas.microsoft.com/office/drawing/2014/main" id="{259AB33A-9977-4C14-A310-3FC739735E88}"/>
              </a:ext>
              <a:ext uri="{C183D7F6-B498-43B3-948B-1728B52AA6E4}">
                <adec:decorative xmlns="" xmlns:adec="http://schemas.microsoft.com/office/drawing/2017/decorative" val="0"/>
              </a:ext>
            </a:extLst>
          </p:cNvPr>
          <p:cNvSpPr/>
          <p:nvPr/>
        </p:nvSpPr>
        <p:spPr>
          <a:xfrm>
            <a:off x="5528046" y="4368328"/>
            <a:ext cx="914400" cy="976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39F91D-6818-4C55-8A8A-6773C3C65145}"/>
              </a:ext>
            </a:extLst>
          </p:cNvPr>
          <p:cNvSpPr>
            <a:spLocks noGrp="1"/>
          </p:cNvSpPr>
          <p:nvPr>
            <p:ph type="sldNum" sz="quarter" idx="4"/>
          </p:nvPr>
        </p:nvSpPr>
        <p:spPr/>
        <p:txBody>
          <a:bodyPr/>
          <a:lstStyle/>
          <a:p>
            <a:fld id="{773137DE-5778-4973-8EC8-21DEEF19827C}" type="slidenum">
              <a:rPr lang="en-US" smtClean="0"/>
              <a:pPr/>
              <a:t>33</a:t>
            </a:fld>
            <a:endParaRPr lang="en-US" dirty="0"/>
          </a:p>
        </p:txBody>
      </p:sp>
    </p:spTree>
    <p:extLst>
      <p:ext uri="{BB962C8B-B14F-4D97-AF65-F5344CB8AC3E}">
        <p14:creationId xmlns:p14="http://schemas.microsoft.com/office/powerpoint/2010/main" val="3810506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649A7-A90F-F34A-9833-8206EDF60940}"/>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4: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THE HEALING POWER OF RELATIONSHIPS</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34</a:t>
            </a:fld>
            <a:endParaRPr lang="en-US" dirty="0"/>
          </a:p>
        </p:txBody>
      </p:sp>
    </p:spTree>
    <p:extLst>
      <p:ext uri="{BB962C8B-B14F-4D97-AF65-F5344CB8AC3E}">
        <p14:creationId xmlns:p14="http://schemas.microsoft.com/office/powerpoint/2010/main" val="1252573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5D9591-4448-4C25-A6B2-1EAC00A2147F}"/>
              </a:ext>
            </a:extLst>
          </p:cNvPr>
          <p:cNvSpPr>
            <a:spLocks noGrp="1"/>
          </p:cNvSpPr>
          <p:nvPr>
            <p:ph type="title"/>
          </p:nvPr>
        </p:nvSpPr>
        <p:spPr/>
        <p:txBody>
          <a:bodyPr/>
          <a:lstStyle/>
          <a:p>
            <a:r>
              <a:rPr lang="en-US" sz="2400" dirty="0"/>
              <a:t>Co-Regulation</a:t>
            </a:r>
          </a:p>
        </p:txBody>
      </p:sp>
      <p:pic>
        <p:nvPicPr>
          <p:cNvPr id="3074" name="Picture 2" descr="A little girl jumping on the couch with an adult leaning their head on their forehand.">
            <a:extLst>
              <a:ext uri="{FF2B5EF4-FFF2-40B4-BE49-F238E27FC236}">
                <a16:creationId xmlns:a16="http://schemas.microsoft.com/office/drawing/2014/main" id="{1BD7D8B3-6BE7-44F3-AE17-FE452FE25165}"/>
              </a:ext>
            </a:extLst>
          </p:cNvPr>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54246" y="1714500"/>
            <a:ext cx="8235508" cy="46862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E86D679-95D6-43E2-98B6-6F72DDE75BD1}"/>
              </a:ext>
            </a:extLst>
          </p:cNvPr>
          <p:cNvSpPr>
            <a:spLocks noGrp="1"/>
          </p:cNvSpPr>
          <p:nvPr>
            <p:ph type="sldNum" sz="quarter" idx="4"/>
          </p:nvPr>
        </p:nvSpPr>
        <p:spPr/>
        <p:txBody>
          <a:bodyPr/>
          <a:lstStyle/>
          <a:p>
            <a:fld id="{773137DE-5778-4973-8EC8-21DEEF19827C}" type="slidenum">
              <a:rPr lang="en-US" smtClean="0"/>
              <a:pPr/>
              <a:t>35</a:t>
            </a:fld>
            <a:endParaRPr lang="en-US" dirty="0"/>
          </a:p>
        </p:txBody>
      </p:sp>
    </p:spTree>
    <p:extLst>
      <p:ext uri="{BB962C8B-B14F-4D97-AF65-F5344CB8AC3E}">
        <p14:creationId xmlns:p14="http://schemas.microsoft.com/office/powerpoint/2010/main" val="25746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169A59-766E-4798-A447-FE65805BDC74}"/>
              </a:ext>
            </a:extLst>
          </p:cNvPr>
          <p:cNvSpPr>
            <a:spLocks noGrp="1"/>
          </p:cNvSpPr>
          <p:nvPr>
            <p:ph type="title"/>
          </p:nvPr>
        </p:nvSpPr>
        <p:spPr/>
        <p:txBody>
          <a:bodyPr/>
          <a:lstStyle/>
          <a:p>
            <a:r>
              <a:rPr lang="en-US" dirty="0"/>
              <a:t>Predictable BEHAVIORS</a:t>
            </a:r>
          </a:p>
        </p:txBody>
      </p:sp>
      <p:sp>
        <p:nvSpPr>
          <p:cNvPr id="10" name="Text Placeholder 9">
            <a:extLst>
              <a:ext uri="{FF2B5EF4-FFF2-40B4-BE49-F238E27FC236}">
                <a16:creationId xmlns:a16="http://schemas.microsoft.com/office/drawing/2014/main" id="{11992B89-6020-4191-B25A-1E5293ECFD7C}"/>
              </a:ext>
            </a:extLst>
          </p:cNvPr>
          <p:cNvSpPr>
            <a:spLocks noGrp="1"/>
          </p:cNvSpPr>
          <p:nvPr>
            <p:ph type="body" idx="1"/>
          </p:nvPr>
        </p:nvSpPr>
        <p:spPr>
          <a:xfrm>
            <a:off x="457203" y="1578543"/>
            <a:ext cx="4040188" cy="639763"/>
          </a:xfrm>
        </p:spPr>
        <p:txBody>
          <a:bodyPr>
            <a:normAutofit lnSpcReduction="10000"/>
          </a:bodyPr>
          <a:lstStyle/>
          <a:p>
            <a:r>
              <a:rPr lang="en-US" sz="3600" dirty="0">
                <a:ln w="0">
                  <a:solidFill>
                    <a:schemeClr val="tx2">
                      <a:lumMod val="50000"/>
                    </a:schemeClr>
                  </a:solidFill>
                </a:ln>
                <a:solidFill>
                  <a:schemeClr val="tx2">
                    <a:lumMod val="50000"/>
                  </a:schemeClr>
                </a:solidFill>
                <a:effectLst>
                  <a:outerShdw blurRad="38100" dist="25400" dir="5400000" algn="ctr" rotWithShape="0">
                    <a:srgbClr val="6E747A">
                      <a:alpha val="43000"/>
                    </a:srgbClr>
                  </a:outerShdw>
                </a:effectLst>
              </a:rPr>
              <a:t>DE-ESCALATING</a:t>
            </a:r>
            <a:endParaRPr lang="en-US" dirty="0">
              <a:ln w="0">
                <a:solidFill>
                  <a:schemeClr val="tx2">
                    <a:lumMod val="50000"/>
                  </a:schemeClr>
                </a:solidFill>
              </a:ln>
              <a:solidFill>
                <a:schemeClr val="tx2">
                  <a:lumMod val="50000"/>
                </a:schemeClr>
              </a:solidFill>
              <a:effectLst>
                <a:outerShdw blurRad="38100" dist="25400" dir="5400000" algn="ctr" rotWithShape="0">
                  <a:srgbClr val="6E747A">
                    <a:alpha val="43000"/>
                  </a:srgbClr>
                </a:outerShdw>
              </a:effectLst>
            </a:endParaRPr>
          </a:p>
        </p:txBody>
      </p:sp>
      <p:sp>
        <p:nvSpPr>
          <p:cNvPr id="2" name="Content Placeholder 1">
            <a:extLst>
              <a:ext uri="{FF2B5EF4-FFF2-40B4-BE49-F238E27FC236}">
                <a16:creationId xmlns:a16="http://schemas.microsoft.com/office/drawing/2014/main" id="{90C7A7C2-770E-4E9F-8D23-E935D2944B5F}"/>
              </a:ext>
            </a:extLst>
          </p:cNvPr>
          <p:cNvSpPr>
            <a:spLocks noGrp="1"/>
          </p:cNvSpPr>
          <p:nvPr>
            <p:ph sz="half" idx="2"/>
          </p:nvPr>
        </p:nvSpPr>
        <p:spPr>
          <a:xfrm>
            <a:off x="719153" y="2438412"/>
            <a:ext cx="3778237" cy="3687763"/>
          </a:xfrm>
        </p:spPr>
        <p:txBody>
          <a:bodyPr/>
          <a:lstStyle/>
          <a:p>
            <a:pPr marL="34925" indent="0">
              <a:buNone/>
            </a:pPr>
            <a:endParaRPr lang="en-US" dirty="0"/>
          </a:p>
          <a:p>
            <a:pPr marL="34925" indent="0">
              <a:buNone/>
            </a:pPr>
            <a:r>
              <a:rPr lang="en-US" dirty="0"/>
              <a:t>PARENT  		CHILD</a:t>
            </a:r>
          </a:p>
          <a:p>
            <a:pPr marL="34925" indent="0">
              <a:buNone/>
            </a:pPr>
            <a:endParaRPr lang="en-US" dirty="0"/>
          </a:p>
          <a:p>
            <a:pPr marL="34925" indent="0">
              <a:buNone/>
            </a:pPr>
            <a:endParaRPr lang="en-US" dirty="0"/>
          </a:p>
          <a:p>
            <a:pPr marL="34925" indent="0">
              <a:buNone/>
            </a:pPr>
            <a:endParaRPr lang="en-US" dirty="0"/>
          </a:p>
          <a:p>
            <a:pPr marL="34925" indent="0">
              <a:buNone/>
            </a:pPr>
            <a:endParaRPr lang="en-US" dirty="0"/>
          </a:p>
          <a:p>
            <a:pPr marL="34925" indent="0">
              <a:buNone/>
            </a:pPr>
            <a:r>
              <a:rPr lang="en-US" dirty="0"/>
              <a:t>Calm, predictable, clear, listening, empathetic, reassuring, reflective</a:t>
            </a:r>
          </a:p>
          <a:p>
            <a:pPr marL="34925" indent="0">
              <a:buNone/>
            </a:pPr>
            <a:endParaRPr lang="en-US" dirty="0"/>
          </a:p>
          <a:p>
            <a:pPr marL="34925" indent="0">
              <a:buNone/>
            </a:pPr>
            <a:endParaRPr lang="en-US" dirty="0"/>
          </a:p>
        </p:txBody>
      </p:sp>
      <p:sp>
        <p:nvSpPr>
          <p:cNvPr id="6" name="Arrow: Down 5" descr="Down arrow for Parent">
            <a:extLst>
              <a:ext uri="{FF2B5EF4-FFF2-40B4-BE49-F238E27FC236}">
                <a16:creationId xmlns:a16="http://schemas.microsoft.com/office/drawing/2014/main" id="{8AC2FF6D-5C42-49A5-9655-C5584459861E}"/>
              </a:ext>
            </a:extLst>
          </p:cNvPr>
          <p:cNvSpPr/>
          <p:nvPr/>
        </p:nvSpPr>
        <p:spPr>
          <a:xfrm>
            <a:off x="1004875" y="3145292"/>
            <a:ext cx="484632" cy="956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Equals 6" descr="Equals to">
            <a:extLst>
              <a:ext uri="{FF2B5EF4-FFF2-40B4-BE49-F238E27FC236}">
                <a16:creationId xmlns:a16="http://schemas.microsoft.com/office/drawing/2014/main" id="{E023A120-0143-449B-8D14-4D1A96B128C4}"/>
              </a:ext>
            </a:extLst>
          </p:cNvPr>
          <p:cNvSpPr/>
          <p:nvPr/>
        </p:nvSpPr>
        <p:spPr>
          <a:xfrm>
            <a:off x="1728942" y="314529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Down 7" descr="Down arrow for Child">
            <a:extLst>
              <a:ext uri="{FF2B5EF4-FFF2-40B4-BE49-F238E27FC236}">
                <a16:creationId xmlns:a16="http://schemas.microsoft.com/office/drawing/2014/main" id="{172597DE-C640-4666-A80C-3D223D0A6ED5}"/>
              </a:ext>
            </a:extLst>
          </p:cNvPr>
          <p:cNvSpPr/>
          <p:nvPr/>
        </p:nvSpPr>
        <p:spPr>
          <a:xfrm>
            <a:off x="3005688" y="31452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2DBDD9A0-859C-4D7F-A064-2C99D4CB8382}"/>
              </a:ext>
            </a:extLst>
          </p:cNvPr>
          <p:cNvSpPr>
            <a:spLocks noGrp="1"/>
          </p:cNvSpPr>
          <p:nvPr>
            <p:ph type="body" sz="quarter" idx="3"/>
          </p:nvPr>
        </p:nvSpPr>
        <p:spPr>
          <a:xfrm>
            <a:off x="4607991" y="1698432"/>
            <a:ext cx="4041775" cy="663767"/>
          </a:xfrm>
        </p:spPr>
        <p:txBody>
          <a:bodyPr>
            <a:normAutofit fontScale="47500" lnSpcReduction="20000"/>
          </a:bodyPr>
          <a:lstStyle/>
          <a:p>
            <a:endParaRPr lang="en-US" dirty="0">
              <a:ln w="0">
                <a:solidFill>
                  <a:schemeClr val="tx2">
                    <a:lumMod val="50000"/>
                  </a:schemeClr>
                </a:solidFill>
              </a:ln>
              <a:solidFill>
                <a:schemeClr val="accent1"/>
              </a:solidFill>
              <a:effectLst>
                <a:outerShdw blurRad="38100" dist="25400" dir="5400000" algn="ctr" rotWithShape="0">
                  <a:srgbClr val="6E747A">
                    <a:alpha val="43000"/>
                  </a:srgbClr>
                </a:outerShdw>
              </a:effectLst>
            </a:endParaRPr>
          </a:p>
          <a:p>
            <a:endParaRPr lang="en-US" dirty="0">
              <a:ln w="0">
                <a:solidFill>
                  <a:schemeClr val="tx2">
                    <a:lumMod val="50000"/>
                  </a:schemeClr>
                </a:solidFill>
              </a:ln>
              <a:solidFill>
                <a:schemeClr val="accent1"/>
              </a:solidFill>
              <a:effectLst>
                <a:outerShdw blurRad="38100" dist="25400" dir="5400000" algn="ctr" rotWithShape="0">
                  <a:srgbClr val="6E747A">
                    <a:alpha val="43000"/>
                  </a:srgbClr>
                </a:outerShdw>
              </a:effectLst>
            </a:endParaRPr>
          </a:p>
          <a:p>
            <a:r>
              <a:rPr lang="en-US" sz="3600" dirty="0">
                <a:ln w="0">
                  <a:solidFill>
                    <a:schemeClr val="tx2">
                      <a:lumMod val="50000"/>
                    </a:schemeClr>
                  </a:solidFill>
                </a:ln>
                <a:solidFill>
                  <a:schemeClr val="tx2">
                    <a:lumMod val="50000"/>
                  </a:schemeClr>
                </a:solidFill>
                <a:effectLst>
                  <a:outerShdw blurRad="38100" dist="25400" dir="5400000" algn="ctr" rotWithShape="0">
                    <a:srgbClr val="6E747A">
                      <a:alpha val="43000"/>
                    </a:srgbClr>
                  </a:outerShdw>
                </a:effectLst>
              </a:rPr>
              <a:t>ESCALATING</a:t>
            </a:r>
          </a:p>
          <a:p>
            <a:endParaRPr lang="en-US" dirty="0"/>
          </a:p>
        </p:txBody>
      </p:sp>
      <p:sp>
        <p:nvSpPr>
          <p:cNvPr id="12" name="Content Placeholder 11">
            <a:extLst>
              <a:ext uri="{FF2B5EF4-FFF2-40B4-BE49-F238E27FC236}">
                <a16:creationId xmlns:a16="http://schemas.microsoft.com/office/drawing/2014/main" id="{123936E5-A5F4-48DC-B522-C7D5F96AF104}"/>
              </a:ext>
            </a:extLst>
          </p:cNvPr>
          <p:cNvSpPr>
            <a:spLocks noGrp="1"/>
          </p:cNvSpPr>
          <p:nvPr>
            <p:ph sz="quarter" idx="4"/>
          </p:nvPr>
        </p:nvSpPr>
        <p:spPr>
          <a:xfrm>
            <a:off x="4976261" y="2438412"/>
            <a:ext cx="3710547" cy="3687763"/>
          </a:xfrm>
        </p:spPr>
        <p:txBody>
          <a:bodyPr/>
          <a:lstStyle/>
          <a:p>
            <a:pPr marL="34288" indent="0">
              <a:buNone/>
            </a:pPr>
            <a:endParaRPr lang="en-US" dirty="0"/>
          </a:p>
          <a:p>
            <a:pPr marL="34288" indent="0">
              <a:buNone/>
            </a:pPr>
            <a:r>
              <a:rPr lang="en-US" dirty="0"/>
              <a:t>PARENT		CHILD</a:t>
            </a:r>
          </a:p>
          <a:p>
            <a:pPr marL="34288" indent="0">
              <a:buNone/>
            </a:pPr>
            <a:endParaRPr lang="en-US" dirty="0"/>
          </a:p>
          <a:p>
            <a:pPr marL="34288" indent="0">
              <a:buNone/>
            </a:pPr>
            <a:endParaRPr lang="en-US" dirty="0"/>
          </a:p>
          <a:p>
            <a:pPr marL="34288" indent="0">
              <a:buNone/>
            </a:pPr>
            <a:endParaRPr lang="en-US" dirty="0"/>
          </a:p>
          <a:p>
            <a:pPr marL="34288" indent="0">
              <a:buNone/>
            </a:pPr>
            <a:endParaRPr lang="en-US" dirty="0"/>
          </a:p>
          <a:p>
            <a:pPr marL="34288" indent="0">
              <a:buNone/>
            </a:pPr>
            <a:r>
              <a:rPr lang="en-US" dirty="0"/>
              <a:t>Loud, showing frustration, yelling, too close, using threats, giving ultimatums</a:t>
            </a:r>
          </a:p>
        </p:txBody>
      </p:sp>
      <p:sp>
        <p:nvSpPr>
          <p:cNvPr id="13" name="Arrow: Up 12" descr="Up arrow for Parent.">
            <a:extLst>
              <a:ext uri="{FF2B5EF4-FFF2-40B4-BE49-F238E27FC236}">
                <a16:creationId xmlns:a16="http://schemas.microsoft.com/office/drawing/2014/main" id="{F71BC3FA-6E52-4EF7-A487-901395DD769A}"/>
              </a:ext>
            </a:extLst>
          </p:cNvPr>
          <p:cNvSpPr/>
          <p:nvPr/>
        </p:nvSpPr>
        <p:spPr>
          <a:xfrm>
            <a:off x="5229877" y="310217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s 13" descr="Equals to">
            <a:extLst>
              <a:ext uri="{FF2B5EF4-FFF2-40B4-BE49-F238E27FC236}">
                <a16:creationId xmlns:a16="http://schemas.microsoft.com/office/drawing/2014/main" id="{3506FF55-72A4-4402-8AD8-701DCDBC7EDE}"/>
              </a:ext>
            </a:extLst>
          </p:cNvPr>
          <p:cNvSpPr/>
          <p:nvPr/>
        </p:nvSpPr>
        <p:spPr>
          <a:xfrm>
            <a:off x="6013571" y="3102179"/>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Up 14" descr="Up arrow for Child.">
            <a:extLst>
              <a:ext uri="{FF2B5EF4-FFF2-40B4-BE49-F238E27FC236}">
                <a16:creationId xmlns:a16="http://schemas.microsoft.com/office/drawing/2014/main" id="{9CC6F74A-028D-4899-A5C3-3B64C100B716}"/>
              </a:ext>
            </a:extLst>
          </p:cNvPr>
          <p:cNvSpPr/>
          <p:nvPr/>
        </p:nvSpPr>
        <p:spPr>
          <a:xfrm>
            <a:off x="7201333" y="311208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10BC4EF-9A1E-4B22-B9BE-BBB8009D901B}"/>
              </a:ext>
            </a:extLst>
          </p:cNvPr>
          <p:cNvSpPr>
            <a:spLocks noGrp="1"/>
          </p:cNvSpPr>
          <p:nvPr>
            <p:ph type="sldNum" sz="quarter" idx="11"/>
          </p:nvPr>
        </p:nvSpPr>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384250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B80FD2-EC55-4BE9-B46C-B0087328F0B0}"/>
              </a:ext>
            </a:extLst>
          </p:cNvPr>
          <p:cNvSpPr>
            <a:spLocks noGrp="1"/>
          </p:cNvSpPr>
          <p:nvPr>
            <p:ph type="title"/>
          </p:nvPr>
        </p:nvSpPr>
        <p:spPr>
          <a:xfrm>
            <a:off x="457199" y="461962"/>
            <a:ext cx="4114801" cy="5932488"/>
          </a:xfrm>
        </p:spPr>
        <p:txBody>
          <a:bodyPr anchor="ctr">
            <a:normAutofit/>
          </a:bodyPr>
          <a:lstStyle/>
          <a:p>
            <a:r>
              <a:rPr lang="en-US" dirty="0"/>
              <a:t>The power of A parent’s  Reaction</a:t>
            </a:r>
          </a:p>
        </p:txBody>
      </p:sp>
      <p:pic>
        <p:nvPicPr>
          <p:cNvPr id="16390" name="Spa Picture">
            <a:extLst>
              <a:ext uri="{FF2B5EF4-FFF2-40B4-BE49-F238E27FC236}">
                <a16:creationId xmlns:a16="http://schemas.microsoft.com/office/drawing/2014/main" id="{5CA445D0-343C-4CFD-A16A-621E2AB1A0F2}"/>
              </a:ext>
              <a:ext uri="{C183D7F6-B498-43B3-948B-1728B52AA6E4}">
                <adec:decorative xmlns=""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72300" y="2114413"/>
            <a:ext cx="3741279" cy="2763646"/>
          </a:xfrm>
          <a:prstGeom prst="rect">
            <a:avLst/>
          </a:prstGeom>
          <a:noFill/>
        </p:spPr>
      </p:pic>
      <p:sp>
        <p:nvSpPr>
          <p:cNvPr id="4" name="Slide Number Placeholder 3">
            <a:extLst>
              <a:ext uri="{FF2B5EF4-FFF2-40B4-BE49-F238E27FC236}">
                <a16:creationId xmlns:a16="http://schemas.microsoft.com/office/drawing/2014/main" id="{C8ACE380-0AA3-4F6A-8999-F4C00641B91A}"/>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37</a:t>
            </a:fld>
            <a:endParaRPr lang="en-US"/>
          </a:p>
        </p:txBody>
      </p:sp>
    </p:spTree>
    <p:extLst>
      <p:ext uri="{BB962C8B-B14F-4D97-AF65-F5344CB8AC3E}">
        <p14:creationId xmlns:p14="http://schemas.microsoft.com/office/powerpoint/2010/main" val="3778672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awing of a light bulb.">
            <a:extLst>
              <a:ext uri="{FF2B5EF4-FFF2-40B4-BE49-F238E27FC236}">
                <a16:creationId xmlns:a16="http://schemas.microsoft.com/office/drawing/2014/main" id="{4FDEF967-34E9-6F47-9ECF-8C5FE3B675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3305" y="1368828"/>
            <a:ext cx="2446714" cy="3058391"/>
          </a:xfrm>
          <a:prstGeom prst="rect">
            <a:avLst/>
          </a:prstGeom>
        </p:spPr>
      </p:pic>
      <p:sp>
        <p:nvSpPr>
          <p:cNvPr id="7" name="Title 14">
            <a:extLst>
              <a:ext uri="{FF2B5EF4-FFF2-40B4-BE49-F238E27FC236}">
                <a16:creationId xmlns:a16="http://schemas.microsoft.com/office/drawing/2014/main" id="{E0E5A509-69F7-6143-A8DB-C1894A7E9D9C}"/>
              </a:ext>
            </a:extLst>
          </p:cNvPr>
          <p:cNvSpPr txBox="1">
            <a:spLocks noGrp="1"/>
          </p:cNvSpPr>
          <p:nvPr>
            <p:ph type="title" idx="4294967295"/>
          </p:nvPr>
        </p:nvSpPr>
        <p:spPr>
          <a:xfrm>
            <a:off x="457199" y="4030358"/>
            <a:ext cx="4114801" cy="2433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all" spc="113" normalizeH="0" baseline="0" noProof="0" dirty="0">
                <a:ln>
                  <a:noFill/>
                </a:ln>
                <a:solidFill>
                  <a:schemeClr val="tx2">
                    <a:lumMod val="50000"/>
                  </a:schemeClr>
                </a:solidFill>
                <a:effectLst/>
                <a:uLnTx/>
                <a:uFillTx/>
                <a:latin typeface="Arial Rounded MT Bold"/>
                <a:ea typeface="+mj-ea"/>
                <a:cs typeface="Arial Rounded MT Bold"/>
              </a:rPr>
              <a:t>Reflection/ relevance</a:t>
            </a:r>
          </a:p>
        </p:txBody>
      </p:sp>
      <p:sp>
        <p:nvSpPr>
          <p:cNvPr id="6" name="Content Placeholder 5">
            <a:extLst>
              <a:ext uri="{FF2B5EF4-FFF2-40B4-BE49-F238E27FC236}">
                <a16:creationId xmlns:a16="http://schemas.microsoft.com/office/drawing/2014/main" id="{44F73186-5837-4052-A5CB-A47AEFF7A704}"/>
              </a:ext>
            </a:extLst>
          </p:cNvPr>
          <p:cNvSpPr>
            <a:spLocks noGrp="1"/>
          </p:cNvSpPr>
          <p:nvPr>
            <p:ph sz="quarter" idx="10"/>
          </p:nvPr>
        </p:nvSpPr>
        <p:spPr>
          <a:xfrm>
            <a:off x="4629751" y="941295"/>
            <a:ext cx="4114801" cy="5109882"/>
          </a:xfrm>
        </p:spPr>
        <p:txBody>
          <a:bodyPr anchor="ctr">
            <a:noAutofit/>
          </a:bodyPr>
          <a:lstStyle/>
          <a:p>
            <a:pPr marL="201168" lvl="0" indent="-173736">
              <a:buFont typeface="Wingdings" pitchFamily="2" charset="2"/>
              <a:buChar char="§"/>
            </a:pPr>
            <a:r>
              <a:rPr lang="en-US" sz="2800" dirty="0">
                <a:latin typeface="Arial" panose="020B0604020202020204" pitchFamily="34" charset="0"/>
                <a:cs typeface="Arial" panose="020B0604020202020204" pitchFamily="34" charset="0"/>
              </a:rPr>
              <a:t>When you’re stressed,  think about what adaptive responses you use and why you may have developed them. </a:t>
            </a:r>
          </a:p>
          <a:p>
            <a:pPr marL="201168" lvl="0" indent="-173736">
              <a:buFont typeface="Wingdings" pitchFamily="2" charset="2"/>
              <a:buChar char="§"/>
            </a:pPr>
            <a:r>
              <a:rPr lang="en-US" sz="2800" dirty="0">
                <a:latin typeface="Arial" panose="020B0604020202020204" pitchFamily="34" charset="0"/>
                <a:cs typeface="Arial" panose="020B0604020202020204" pitchFamily="34" charset="0"/>
              </a:rPr>
              <a:t>What regulating or calming activities do you use?</a:t>
            </a:r>
          </a:p>
          <a:p>
            <a:pPr marL="201168" lvl="0" indent="-173736">
              <a:buFont typeface="Wingdings" pitchFamily="2" charset="2"/>
              <a:buChar char="§"/>
            </a:pPr>
            <a:r>
              <a:rPr lang="en-US" sz="2800" dirty="0">
                <a:latin typeface="Arial" panose="020B0604020202020204" pitchFamily="34" charset="0"/>
                <a:cs typeface="Arial" panose="020B0604020202020204" pitchFamily="34" charset="0"/>
              </a:rPr>
              <a:t>How might your responses play out when interacting with a dysregulated child?</a:t>
            </a:r>
            <a:endParaRPr lang="en-US" sz="2800" dirty="0"/>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38</a:t>
            </a:fld>
            <a:endParaRPr lang="en-US" dirty="0"/>
          </a:p>
        </p:txBody>
      </p:sp>
    </p:spTree>
    <p:extLst>
      <p:ext uri="{BB962C8B-B14F-4D97-AF65-F5344CB8AC3E}">
        <p14:creationId xmlns:p14="http://schemas.microsoft.com/office/powerpoint/2010/main" val="1722886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07131DA-C28B-104B-9FEE-C875482B9F4D}"/>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rgbClr val="872417"/>
                </a:solidFill>
                <a:effectLst/>
                <a:uLnTx/>
                <a:uFillTx/>
                <a:latin typeface="Arial Rounded MT Bold"/>
                <a:ea typeface="+mj-ea"/>
                <a:cs typeface="Arial Rounded MT Bold"/>
              </a:rPr>
              <a:t>SECTION 5: </a:t>
            </a: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rgbClr val="183250"/>
                </a:solidFill>
                <a:effectLst/>
                <a:uLnTx/>
                <a:uFillTx/>
                <a:latin typeface="Arial Rounded MT Bold"/>
                <a:ea typeface="+mj-ea"/>
                <a:cs typeface="Arial Rounded MT Bold"/>
              </a:rPr>
              <a:t>WRAP-UP</a:t>
            </a:r>
            <a:endParaRPr kumimoji="0" lang="en-US" sz="315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39</a:t>
            </a:fld>
            <a:endParaRPr lang="en-US" dirty="0"/>
          </a:p>
        </p:txBody>
      </p:sp>
    </p:spTree>
    <p:extLst>
      <p:ext uri="{BB962C8B-B14F-4D97-AF65-F5344CB8AC3E}">
        <p14:creationId xmlns:p14="http://schemas.microsoft.com/office/powerpoint/2010/main" val="374077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sz="2400" dirty="0"/>
              <a:t>Theme and competencies</a:t>
            </a:r>
          </a:p>
        </p:txBody>
      </p:sp>
      <p:sp>
        <p:nvSpPr>
          <p:cNvPr id="5" name="Content Placeholder 4">
            <a:extLst>
              <a:ext uri="{FF2B5EF4-FFF2-40B4-BE49-F238E27FC236}">
                <a16:creationId xmlns:a16="http://schemas.microsoft.com/office/drawing/2014/main" id="{9C90930B-07BC-A947-AE6B-90738DF1C4EA}"/>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18650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40</a:t>
            </a:fld>
            <a:endParaRPr lang="en-US" dirty="0"/>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32761"/>
            <a:ext cx="9144000" cy="4007519"/>
          </a:xfrm>
          <a:prstGeom prst="rect">
            <a:avLst/>
          </a:prstGeom>
        </p:spPr>
      </p:pic>
    </p:spTree>
    <p:extLst>
      <p:ext uri="{BB962C8B-B14F-4D97-AF65-F5344CB8AC3E}">
        <p14:creationId xmlns:p14="http://schemas.microsoft.com/office/powerpoint/2010/main" val="366934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41</a:t>
            </a:fld>
            <a:endParaRPr lang="en-US" dirty="0"/>
          </a:p>
        </p:txBody>
      </p:sp>
    </p:spTree>
    <p:extLst>
      <p:ext uri="{BB962C8B-B14F-4D97-AF65-F5344CB8AC3E}">
        <p14:creationId xmlns:p14="http://schemas.microsoft.com/office/powerpoint/2010/main" val="2997146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51275" y="6456363"/>
            <a:ext cx="322262" cy="246062"/>
          </a:xfrm>
        </p:spPr>
        <p:txBody>
          <a:bodyPr/>
          <a:lstStyle/>
          <a:p>
            <a:fld id="{773137DE-5778-4973-8EC8-21DEEF19827C}" type="slidenum">
              <a:rPr lang="en-US" smtClean="0"/>
              <a:pPr/>
              <a:t>42</a:t>
            </a:fld>
            <a:endParaRPr lang="en-US" dirty="0"/>
          </a:p>
        </p:txBody>
      </p:sp>
    </p:spTree>
    <p:extLst>
      <p:ext uri="{BB962C8B-B14F-4D97-AF65-F5344CB8AC3E}">
        <p14:creationId xmlns:p14="http://schemas.microsoft.com/office/powerpoint/2010/main" val="1996467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2EA2F-016C-C744-8A5E-4D9217FCB8AE}"/>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43</a:t>
            </a:fld>
            <a:endParaRPr lang="en-US" dirty="0"/>
          </a:p>
        </p:txBody>
      </p:sp>
    </p:spTree>
    <p:extLst>
      <p:ext uri="{BB962C8B-B14F-4D97-AF65-F5344CB8AC3E}">
        <p14:creationId xmlns:p14="http://schemas.microsoft.com/office/powerpoint/2010/main" val="276061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sz="2400"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127342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0" y="550863"/>
            <a:ext cx="7721600" cy="1054100"/>
          </a:xfrm>
        </p:spPr>
        <p:txBody>
          <a:bodyPr/>
          <a:lstStyle/>
          <a:p>
            <a:r>
              <a:rPr lang="en-US" dirty="0"/>
              <a:t>Welcome to the national training and Development Curriculum for foster and adoptive parents</a:t>
            </a:r>
          </a:p>
        </p:txBody>
      </p:sp>
      <p:sp>
        <p:nvSpPr>
          <p:cNvPr id="7" name="Title 2">
            <a:extLst>
              <a:ext uri="{FF2B5EF4-FFF2-40B4-BE49-F238E27FC236}">
                <a16:creationId xmlns:a16="http://schemas.microsoft.com/office/drawing/2014/main" id="{4FC4D97C-D1DF-43FE-8947-486C10E50086}"/>
              </a:ext>
            </a:extLst>
          </p:cNvPr>
          <p:cNvSpPr txBox="1">
            <a:spLocks/>
          </p:cNvSpPr>
          <p:nvPr/>
        </p:nvSpPr>
        <p:spPr>
          <a:xfrm>
            <a:off x="338973" y="550863"/>
            <a:ext cx="8566484" cy="746365"/>
          </a:xfrm>
          <a:prstGeom prst="rect">
            <a:avLst/>
          </a:prstGeom>
        </p:spPr>
        <p:txBody>
          <a:bodyPr vert="horz" lIns="91440" tIns="45720" rIns="91440" bIns="45720" rtlCol="0" anchor="ctr">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r>
              <a:rPr lang="en-US" sz="1800" dirty="0">
                <a:solidFill>
                  <a:srgbClr val="183250"/>
                </a:solidFill>
              </a:rPr>
              <a:t>Welcome to the national training and Development Curriculum for foster and adoptive parents</a:t>
            </a:r>
          </a:p>
        </p:txBody>
      </p:sp>
      <p:pic>
        <p:nvPicPr>
          <p:cNvPr id="5" name="Picture 4"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CD671005-CB28-481B-8844-E77C8B12C5B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927651" y="1297228"/>
            <a:ext cx="7421219" cy="5159829"/>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321555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D338B52-2836-6847-9C8F-C9B0C46BCCA9}"/>
              </a:ext>
            </a:extLst>
          </p:cNvPr>
          <p:cNvSpPr txBox="1">
            <a:spLocks noGrp="1"/>
          </p:cNvSpPr>
          <p:nvPr>
            <p:ph type="title" idx="4294967295"/>
          </p:nvPr>
        </p:nvSpPr>
        <p:spPr>
          <a:xfrm>
            <a:off x="1299916" y="2878052"/>
            <a:ext cx="763789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Expanding Your Parenting Paradigm</a:t>
            </a:r>
          </a:p>
        </p:txBody>
      </p:sp>
      <p:sp>
        <p:nvSpPr>
          <p:cNvPr id="10" name="Subtitle 1">
            <a:extLst>
              <a:ext uri="{FF2B5EF4-FFF2-40B4-BE49-F238E27FC236}">
                <a16:creationId xmlns:a16="http://schemas.microsoft.com/office/drawing/2014/main" id="{1C2039B9-E1AB-D342-8ABD-F4F175B77DD2}"/>
              </a:ext>
            </a:extLst>
          </p:cNvPr>
          <p:cNvSpPr txBox="1">
            <a:spLocks/>
          </p:cNvSpPr>
          <p:nvPr/>
        </p:nvSpPr>
        <p:spPr>
          <a:xfrm>
            <a:off x="1421411" y="4267199"/>
            <a:ext cx="4143828" cy="545529"/>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7</a:t>
            </a:fld>
            <a:endParaRPr lang="en-US" dirty="0"/>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773137DE-5778-4973-8EC8-21DEEF19827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D338B52-2836-6847-9C8F-C9B0C46BCCA9}"/>
              </a:ext>
            </a:extLst>
          </p:cNvPr>
          <p:cNvSpPr txBox="1">
            <a:spLocks noGrp="1"/>
          </p:cNvSpPr>
          <p:nvPr>
            <p:ph type="title" idx="4294967295"/>
          </p:nvPr>
        </p:nvSpPr>
        <p:spPr>
          <a:xfrm>
            <a:off x="1299916" y="2878052"/>
            <a:ext cx="7637895"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TRAUMA-RELATED BEHAVIORS</a:t>
            </a:r>
          </a:p>
        </p:txBody>
      </p:sp>
      <p:sp>
        <p:nvSpPr>
          <p:cNvPr id="10" name="Subtitle 1">
            <a:extLst>
              <a:ext uri="{FF2B5EF4-FFF2-40B4-BE49-F238E27FC236}">
                <a16:creationId xmlns:a16="http://schemas.microsoft.com/office/drawing/2014/main" id="{1C2039B9-E1AB-D342-8ABD-F4F175B77DD2}"/>
              </a:ext>
            </a:extLst>
          </p:cNvPr>
          <p:cNvSpPr txBox="1">
            <a:spLocks/>
          </p:cNvSpPr>
          <p:nvPr/>
        </p:nvSpPr>
        <p:spPr>
          <a:xfrm>
            <a:off x="1421411" y="4267199"/>
            <a:ext cx="4143828" cy="545529"/>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2734171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FA837-50CC-4022-BE36-257CF29111E0}">
  <ds:schemaRefs>
    <ds:schemaRef ds:uri="http://purl.org/dc/terms/"/>
    <ds:schemaRef ds:uri="37d04a14-e956-49fe-9db6-b39b1d847ce9"/>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e51fc44-e64a-46e0-9b4d-033d196ad6e9"/>
    <ds:schemaRef ds:uri="http://www.w3.org/XML/1998/namespace"/>
  </ds:schemaRefs>
</ds:datastoreItem>
</file>

<file path=customXml/itemProps2.xml><?xml version="1.0" encoding="utf-8"?>
<ds:datastoreItem xmlns:ds="http://schemas.openxmlformats.org/officeDocument/2006/customXml" ds:itemID="{8EDA866B-3A67-4327-97BD-972F05E76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31A67A-2C9E-4FAB-A1F5-70AD85FBCE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10540</Words>
  <Application>Microsoft Office PowerPoint</Application>
  <PresentationFormat>On-screen Show (4:3)</PresentationFormat>
  <Paragraphs>816</Paragraphs>
  <Slides>43</Slides>
  <Notes>39</Notes>
  <HiddenSlides>5</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Rounded MT Bold</vt:lpstr>
      <vt:lpstr>Calibri</vt:lpstr>
      <vt:lpstr>Palatino Linotype</vt:lpstr>
      <vt:lpstr>Symbol</vt:lpstr>
      <vt:lpstr>Times New Roman</vt:lpstr>
      <vt:lpstr>Wingdings</vt:lpstr>
      <vt:lpstr>Wingdings 2</vt:lpstr>
      <vt:lpstr>3_Grid</vt:lpstr>
      <vt:lpstr>TRAUMA-RELATED BEHAVIORS</vt:lpstr>
      <vt:lpstr>To prepare for the class</vt:lpstr>
      <vt:lpstr>MATERIALS AND HANDOUTS</vt:lpstr>
      <vt:lpstr>Theme and competencies</vt:lpstr>
      <vt:lpstr>Suggested agenda</vt:lpstr>
      <vt:lpstr>Welcome to the national training and Development Curriculum for foster and adoptive parents</vt:lpstr>
      <vt:lpstr>Expanding Your Parenting Paradigm</vt:lpstr>
      <vt:lpstr>PowerPoint Presentation</vt:lpstr>
      <vt:lpstr>TRAUMA-RELATED BEHAVIORS</vt:lpstr>
      <vt:lpstr>Place holder for slide with opening Quote</vt:lpstr>
      <vt:lpstr>SECTION 1:  INTRODUCTION: TRAUMA-RELATED BEHAVIORS</vt:lpstr>
      <vt:lpstr>Characteristics of successful foster and adoptive parents</vt:lpstr>
      <vt:lpstr>Characteristics for Trauma-Related Behavior, 1 of 2</vt:lpstr>
      <vt:lpstr>Characteristics for Trauma-Related Behavior, 2 of 2</vt:lpstr>
      <vt:lpstr>SECTION 2:  THE SCIENCE OF TRAUMA</vt:lpstr>
      <vt:lpstr>PowerPoint Presentation</vt:lpstr>
      <vt:lpstr>Behavior and The Confused Brain</vt:lpstr>
      <vt:lpstr>State-Dependent Functioning</vt:lpstr>
      <vt:lpstr>Cycle Of Attachment</vt:lpstr>
      <vt:lpstr>PowerPoint Presentation</vt:lpstr>
      <vt:lpstr>Brain Basics  Stress, Trauma, and Relationships</vt:lpstr>
      <vt:lpstr>The Science of Trauma:  First two Questions</vt:lpstr>
      <vt:lpstr>ADAPTIVE RESPONSES</vt:lpstr>
      <vt:lpstr>  Hyperarousal Extreme alertness and easily triggered fight-or-flight reaction, possibly when there is no actual danger. </vt:lpstr>
      <vt:lpstr>Dissociation Disconnecting from the here-and-now; retreating to an inner world that feels safer.</vt:lpstr>
      <vt:lpstr>The Science of Trauma:  next two Questions </vt:lpstr>
      <vt:lpstr>BREAK  10 minutes</vt:lpstr>
      <vt:lpstr>SECTION 3:  IDENTIFYING STATES</vt:lpstr>
      <vt:lpstr>Enhancing Your Toolbox  Identifying States  Instant Family clip</vt:lpstr>
      <vt:lpstr>Enhancing Your Toolbox Identifying states, 1 of 2</vt:lpstr>
      <vt:lpstr>Enhancing Your Toolbox  Identifying States  Christmas Dinner Scene</vt:lpstr>
      <vt:lpstr>Instant Family Video</vt:lpstr>
      <vt:lpstr>Enhancing Your Toolbox Identifying states, 2 of 2</vt:lpstr>
      <vt:lpstr>SECTION 4:  THE HEALING POWER OF RELATIONSHIPS</vt:lpstr>
      <vt:lpstr>Co-Regulation</vt:lpstr>
      <vt:lpstr>Predictable BEHAVIORS</vt:lpstr>
      <vt:lpstr>The power of A parent’s  Reaction</vt:lpstr>
      <vt:lpstr>Reflection/ relevance</vt:lpstr>
      <vt:lpstr>SECTION 5:  WRAP-UP</vt:lpstr>
      <vt:lpstr>LIFELONG Learning</vt:lpstr>
      <vt:lpstr>Place holder for slide with Closing Quote</vt:lpstr>
      <vt:lpstr>For more information, visit:</vt:lpstr>
      <vt:lpstr>.  This curriculum was funded by the Children’s Bureau, Administration on Children, Youth, and Families, Administration for Children and Families, US Department of Health and Human Services, under grant #90CO1132. The contents of this curriculum are solely the responsibility of the authors and do not necessarily represent the official views of the Children’s Bureau.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TRAUMA-RELATED BEHAVIORS</dc:title>
  <dc:creator>Selsor, Melissa</dc:creator>
  <cp:lastModifiedBy>Selsor, Melissa</cp:lastModifiedBy>
  <cp:revision>2</cp:revision>
  <dcterms:modified xsi:type="dcterms:W3CDTF">2023-11-02T09:43:11Z</dcterms:modified>
</cp:coreProperties>
</file>