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72" r:id="rId4"/>
    <p:sldId id="261" r:id="rId5"/>
    <p:sldId id="281" r:id="rId6"/>
    <p:sldId id="262" r:id="rId7"/>
    <p:sldId id="263" r:id="rId8"/>
    <p:sldId id="264" r:id="rId9"/>
    <p:sldId id="265" r:id="rId10"/>
    <p:sldId id="266" r:id="rId11"/>
    <p:sldId id="278" r:id="rId12"/>
    <p:sldId id="279" r:id="rId13"/>
    <p:sldId id="280" r:id="rId14"/>
    <p:sldId id="267" r:id="rId15"/>
    <p:sldId id="271" r:id="rId16"/>
    <p:sldId id="273" r:id="rId17"/>
    <p:sldId id="274" r:id="rId18"/>
    <p:sldId id="268" r:id="rId19"/>
    <p:sldId id="269" r:id="rId20"/>
    <p:sldId id="286" r:id="rId21"/>
    <p:sldId id="282" r:id="rId22"/>
    <p:sldId id="293" r:id="rId23"/>
    <p:sldId id="292" r:id="rId24"/>
    <p:sldId id="283" r:id="rId25"/>
    <p:sldId id="284" r:id="rId26"/>
    <p:sldId id="285" r:id="rId27"/>
    <p:sldId id="270" r:id="rId28"/>
    <p:sldId id="277" r:id="rId29"/>
    <p:sldId id="276" r:id="rId30"/>
    <p:sldId id="275" r:id="rId31"/>
    <p:sldId id="289" r:id="rId32"/>
    <p:sldId id="29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C68337-F0F1-4AB8-BEE3-BB0508AC8FB3}">
          <p14:sldIdLst>
            <p14:sldId id="256"/>
            <p14:sldId id="257"/>
            <p14:sldId id="272"/>
            <p14:sldId id="261"/>
            <p14:sldId id="281"/>
            <p14:sldId id="262"/>
            <p14:sldId id="263"/>
            <p14:sldId id="264"/>
            <p14:sldId id="265"/>
            <p14:sldId id="266"/>
            <p14:sldId id="278"/>
            <p14:sldId id="279"/>
            <p14:sldId id="280"/>
            <p14:sldId id="267"/>
            <p14:sldId id="271"/>
            <p14:sldId id="273"/>
            <p14:sldId id="274"/>
            <p14:sldId id="268"/>
            <p14:sldId id="269"/>
            <p14:sldId id="286"/>
            <p14:sldId id="282"/>
            <p14:sldId id="293"/>
            <p14:sldId id="292"/>
            <p14:sldId id="283"/>
            <p14:sldId id="284"/>
            <p14:sldId id="285"/>
          </p14:sldIdLst>
        </p14:section>
        <p14:section name="Untitled Section" id="{B915012C-1751-40B5-A0D4-B438ABAB95C2}">
          <p14:sldIdLst>
            <p14:sldId id="270"/>
            <p14:sldId id="277"/>
            <p14:sldId id="276"/>
            <p14:sldId id="275"/>
            <p14:sldId id="289"/>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0" autoAdjust="0"/>
    <p:restoredTop sz="86475" autoAdjust="0"/>
  </p:normalViewPr>
  <p:slideViewPr>
    <p:cSldViewPr>
      <p:cViewPr varScale="1">
        <p:scale>
          <a:sx n="108" d="100"/>
          <a:sy n="108" d="100"/>
        </p:scale>
        <p:origin x="132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991A25-03D7-4AB9-8AB6-51442BEDC5CC}" type="datetimeFigureOut">
              <a:rPr lang="en-US" smtClean="0"/>
              <a:t>7/26/2017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CA90F3-DB3D-4CF6-8AD7-B9BB8771661D}" type="slidenum">
              <a:rPr lang="en-US" smtClean="0"/>
              <a:t>‹#›</a:t>
            </a:fld>
            <a:endParaRPr lang="en-US"/>
          </a:p>
        </p:txBody>
      </p:sp>
    </p:spTree>
    <p:extLst>
      <p:ext uri="{BB962C8B-B14F-4D97-AF65-F5344CB8AC3E}">
        <p14:creationId xmlns:p14="http://schemas.microsoft.com/office/powerpoint/2010/main" val="2081692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https://mydss.mo.gov/ to access the “</a:t>
            </a:r>
            <a:r>
              <a:rPr lang="en-US" dirty="0" err="1" smtClean="0"/>
              <a:t>myDSS</a:t>
            </a:r>
            <a:r>
              <a:rPr lang="en-US" dirty="0" smtClean="0"/>
              <a:t>” Home page. You can start the process here to apply</a:t>
            </a:r>
            <a:r>
              <a:rPr lang="en-US" baseline="0" dirty="0" smtClean="0"/>
              <a:t> for Food Stamps, Child Care, Temporary Assistance or MO </a:t>
            </a:r>
            <a:r>
              <a:rPr lang="en-US" baseline="0" dirty="0" err="1" smtClean="0"/>
              <a:t>HealhtNet</a:t>
            </a:r>
            <a:r>
              <a:rPr lang="en-US" baseline="0" dirty="0" smtClean="0"/>
              <a:t> coverage for Aged, Blind or Disabled and/or MO </a:t>
            </a:r>
            <a:r>
              <a:rPr lang="en-US" baseline="0" dirty="0" err="1" smtClean="0"/>
              <a:t>HealthNet</a:t>
            </a:r>
            <a:r>
              <a:rPr lang="en-US" baseline="0" dirty="0" smtClean="0"/>
              <a:t> for Families and Children.</a:t>
            </a:r>
            <a:endParaRPr lang="en-US" dirty="0"/>
          </a:p>
        </p:txBody>
      </p:sp>
      <p:sp>
        <p:nvSpPr>
          <p:cNvPr id="4" name="Slide Number Placeholder 3"/>
          <p:cNvSpPr>
            <a:spLocks noGrp="1"/>
          </p:cNvSpPr>
          <p:nvPr>
            <p:ph type="sldNum" sz="quarter" idx="10"/>
          </p:nvPr>
        </p:nvSpPr>
        <p:spPr/>
        <p:txBody>
          <a:bodyPr/>
          <a:lstStyle/>
          <a:p>
            <a:fld id="{13CA90F3-DB3D-4CF6-8AD7-B9BB8771661D}" type="slidenum">
              <a:rPr lang="en-US" smtClean="0"/>
              <a:t>4</a:t>
            </a:fld>
            <a:endParaRPr lang="en-US"/>
          </a:p>
        </p:txBody>
      </p:sp>
    </p:spTree>
    <p:extLst>
      <p:ext uri="{BB962C8B-B14F-4D97-AF65-F5344CB8AC3E}">
        <p14:creationId xmlns:p14="http://schemas.microsoft.com/office/powerpoint/2010/main" val="238496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A90F3-DB3D-4CF6-8AD7-B9BB8771661D}" type="slidenum">
              <a:rPr lang="en-US" smtClean="0"/>
              <a:t>14</a:t>
            </a:fld>
            <a:endParaRPr lang="en-US"/>
          </a:p>
        </p:txBody>
      </p:sp>
    </p:spTree>
    <p:extLst>
      <p:ext uri="{BB962C8B-B14F-4D97-AF65-F5344CB8AC3E}">
        <p14:creationId xmlns:p14="http://schemas.microsoft.com/office/powerpoint/2010/main" val="2585802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on the Play Upload Instruction Video button to view the demonstration.</a:t>
            </a:r>
            <a:endParaRPr lang="en-US" dirty="0"/>
          </a:p>
        </p:txBody>
      </p:sp>
      <p:sp>
        <p:nvSpPr>
          <p:cNvPr id="4" name="Slide Number Placeholder 3"/>
          <p:cNvSpPr>
            <a:spLocks noGrp="1"/>
          </p:cNvSpPr>
          <p:nvPr>
            <p:ph type="sldNum" sz="quarter" idx="10"/>
          </p:nvPr>
        </p:nvSpPr>
        <p:spPr/>
        <p:txBody>
          <a:bodyPr/>
          <a:lstStyle/>
          <a:p>
            <a:fld id="{13CA90F3-DB3D-4CF6-8AD7-B9BB8771661D}" type="slidenum">
              <a:rPr lang="en-US" smtClean="0"/>
              <a:t>15</a:t>
            </a:fld>
            <a:endParaRPr lang="en-US"/>
          </a:p>
        </p:txBody>
      </p:sp>
    </p:spTree>
    <p:extLst>
      <p:ext uri="{BB962C8B-B14F-4D97-AF65-F5344CB8AC3E}">
        <p14:creationId xmlns:p14="http://schemas.microsoft.com/office/powerpoint/2010/main" val="753672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have any active case with FSD, you can “Review Benefits” on the Benefit Center page.</a:t>
            </a:r>
          </a:p>
          <a:p>
            <a:r>
              <a:rPr lang="en-US" sz="1200" kern="1200" dirty="0" smtClean="0">
                <a:solidFill>
                  <a:schemeClr val="tx1"/>
                </a:solidFill>
                <a:effectLst/>
                <a:latin typeface="+mn-lt"/>
                <a:ea typeface="+mn-ea"/>
                <a:cs typeface="+mn-cs"/>
              </a:rPr>
              <a:t>(Family Medical coverage “review”: you must enter the individual’s information to review coverage for each individual)</a:t>
            </a:r>
          </a:p>
          <a:p>
            <a:r>
              <a:rPr lang="en-US" sz="1200" kern="1200" dirty="0" smtClean="0">
                <a:solidFill>
                  <a:schemeClr val="tx1"/>
                </a:solidFill>
                <a:effectLst/>
                <a:latin typeface="+mn-lt"/>
                <a:ea typeface="+mn-ea"/>
                <a:cs typeface="+mn-cs"/>
              </a:rPr>
              <a:t>You must create</a:t>
            </a:r>
            <a:r>
              <a:rPr lang="en-US" sz="1200" kern="1200" baseline="0" dirty="0" smtClean="0">
                <a:solidFill>
                  <a:schemeClr val="tx1"/>
                </a:solidFill>
                <a:effectLst/>
                <a:latin typeface="+mn-lt"/>
                <a:ea typeface="+mn-ea"/>
                <a:cs typeface="+mn-cs"/>
              </a:rPr>
              <a:t> an account in order to report changes online. Once you have an activated account, you can report a change online &amp; upload verification documents for the change. (changes already in progress reported by phone/mail or in person at a Resource Center must have verification provided by one of those methods-currently uploading documents online is only available for online changes)</a:t>
            </a:r>
            <a:r>
              <a:rPr lang="en-US" sz="1200" kern="1200" dirty="0" smtClean="0">
                <a:solidFill>
                  <a:schemeClr val="tx1"/>
                </a:solidFill>
                <a:effectLst/>
                <a:latin typeface="+mn-lt"/>
                <a:ea typeface="+mn-ea"/>
                <a:cs typeface="+mn-cs"/>
              </a:rPr>
              <a:t> This home</a:t>
            </a:r>
            <a:r>
              <a:rPr lang="en-US" sz="1200" kern="1200" baseline="0" dirty="0" smtClean="0">
                <a:solidFill>
                  <a:schemeClr val="tx1"/>
                </a:solidFill>
                <a:effectLst/>
                <a:latin typeface="+mn-lt"/>
                <a:ea typeface="+mn-ea"/>
                <a:cs typeface="+mn-cs"/>
              </a:rPr>
              <a:t> page shows the link to Create an account OR Sign In to My Account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CA90F3-DB3D-4CF6-8AD7-B9BB8771661D}" type="slidenum">
              <a:rPr lang="en-US" smtClean="0"/>
              <a:t>18</a:t>
            </a:fld>
            <a:endParaRPr lang="en-US"/>
          </a:p>
        </p:txBody>
      </p:sp>
    </p:spTree>
    <p:extLst>
      <p:ext uri="{BB962C8B-B14F-4D97-AF65-F5344CB8AC3E}">
        <p14:creationId xmlns:p14="http://schemas.microsoft.com/office/powerpoint/2010/main" val="4048855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a:t>
            </a:r>
            <a:r>
              <a:rPr lang="en-US" baseline="0" dirty="0" smtClean="0"/>
              <a:t> an account requires a User Name, password, Social Security Number (SSN) or DCN to verify their account. Customer must choose additional security-secret questions and secret word, then agree to the Missouri User Acceptance Agreement &amp; click on the Register button. You will receive a PIN in the mail in about 3-7 days to use to activate your account online. Until you receive the PIN you may report changes by phone, mail or visit your local FSD </a:t>
            </a:r>
            <a:r>
              <a:rPr lang="en-US" baseline="0" smtClean="0"/>
              <a:t>Resource Center.</a:t>
            </a:r>
            <a:endParaRPr lang="en-US" dirty="0"/>
          </a:p>
        </p:txBody>
      </p:sp>
      <p:sp>
        <p:nvSpPr>
          <p:cNvPr id="4" name="Slide Number Placeholder 3"/>
          <p:cNvSpPr>
            <a:spLocks noGrp="1"/>
          </p:cNvSpPr>
          <p:nvPr>
            <p:ph type="sldNum" sz="quarter" idx="10"/>
          </p:nvPr>
        </p:nvSpPr>
        <p:spPr/>
        <p:txBody>
          <a:bodyPr/>
          <a:lstStyle/>
          <a:p>
            <a:fld id="{13CA90F3-DB3D-4CF6-8AD7-B9BB8771661D}" type="slidenum">
              <a:rPr lang="en-US" smtClean="0"/>
              <a:t>20</a:t>
            </a:fld>
            <a:endParaRPr lang="en-US"/>
          </a:p>
        </p:txBody>
      </p:sp>
    </p:spTree>
    <p:extLst>
      <p:ext uri="{BB962C8B-B14F-4D97-AF65-F5344CB8AC3E}">
        <p14:creationId xmlns:p14="http://schemas.microsoft.com/office/powerpoint/2010/main" val="1401478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Customer enters Date of Birth and either the Social Security</a:t>
            </a:r>
            <a:r>
              <a:rPr lang="en-US" baseline="0" dirty="0" smtClean="0"/>
              <a:t> Number OR the DCN. If looking up medical coverage for a child-must use the child’s information. Customer can print summary from this page by using the Print Summary button at the side.</a:t>
            </a:r>
            <a:endParaRPr lang="en-US" dirty="0"/>
          </a:p>
        </p:txBody>
      </p:sp>
      <p:sp>
        <p:nvSpPr>
          <p:cNvPr id="4" name="Slide Number Placeholder 3"/>
          <p:cNvSpPr>
            <a:spLocks noGrp="1"/>
          </p:cNvSpPr>
          <p:nvPr>
            <p:ph type="sldNum" sz="quarter" idx="10"/>
          </p:nvPr>
        </p:nvSpPr>
        <p:spPr/>
        <p:txBody>
          <a:bodyPr/>
          <a:lstStyle/>
          <a:p>
            <a:fld id="{13CA90F3-DB3D-4CF6-8AD7-B9BB8771661D}" type="slidenum">
              <a:rPr lang="en-US" smtClean="0"/>
              <a:t>21</a:t>
            </a:fld>
            <a:endParaRPr lang="en-US"/>
          </a:p>
        </p:txBody>
      </p:sp>
    </p:spTree>
    <p:extLst>
      <p:ext uri="{BB962C8B-B14F-4D97-AF65-F5344CB8AC3E}">
        <p14:creationId xmlns:p14="http://schemas.microsoft.com/office/powerpoint/2010/main" val="148651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Benefits summary page</a:t>
            </a:r>
            <a:endParaRPr lang="en-US" dirty="0"/>
          </a:p>
        </p:txBody>
      </p:sp>
      <p:sp>
        <p:nvSpPr>
          <p:cNvPr id="4" name="Slide Number Placeholder 3"/>
          <p:cNvSpPr>
            <a:spLocks noGrp="1"/>
          </p:cNvSpPr>
          <p:nvPr>
            <p:ph type="sldNum" sz="quarter" idx="10"/>
          </p:nvPr>
        </p:nvSpPr>
        <p:spPr/>
        <p:txBody>
          <a:bodyPr/>
          <a:lstStyle/>
          <a:p>
            <a:fld id="{13CA90F3-DB3D-4CF6-8AD7-B9BB8771661D}" type="slidenum">
              <a:rPr lang="en-US" smtClean="0"/>
              <a:t>23</a:t>
            </a:fld>
            <a:endParaRPr lang="en-US"/>
          </a:p>
        </p:txBody>
      </p:sp>
    </p:spTree>
    <p:extLst>
      <p:ext uri="{BB962C8B-B14F-4D97-AF65-F5344CB8AC3E}">
        <p14:creationId xmlns:p14="http://schemas.microsoft.com/office/powerpoint/2010/main" val="965439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a:t>
            </a:r>
            <a:r>
              <a:rPr lang="en-US" baseline="0" dirty="0" smtClean="0"/>
              <a:t> In – Account Home page. Choose from Report Changes or Review Current Benefits.</a:t>
            </a:r>
            <a:endParaRPr lang="en-US" dirty="0"/>
          </a:p>
        </p:txBody>
      </p:sp>
      <p:sp>
        <p:nvSpPr>
          <p:cNvPr id="4" name="Slide Number Placeholder 3"/>
          <p:cNvSpPr>
            <a:spLocks noGrp="1"/>
          </p:cNvSpPr>
          <p:nvPr>
            <p:ph type="sldNum" sz="quarter" idx="10"/>
          </p:nvPr>
        </p:nvSpPr>
        <p:spPr/>
        <p:txBody>
          <a:bodyPr/>
          <a:lstStyle/>
          <a:p>
            <a:fld id="{13CA90F3-DB3D-4CF6-8AD7-B9BB8771661D}" type="slidenum">
              <a:rPr lang="en-US" smtClean="0"/>
              <a:t>24</a:t>
            </a:fld>
            <a:endParaRPr lang="en-US"/>
          </a:p>
        </p:txBody>
      </p:sp>
    </p:spTree>
    <p:extLst>
      <p:ext uri="{BB962C8B-B14F-4D97-AF65-F5344CB8AC3E}">
        <p14:creationId xmlns:p14="http://schemas.microsoft.com/office/powerpoint/2010/main" val="1043202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report a Household</a:t>
            </a:r>
            <a:r>
              <a:rPr lang="en-US" baseline="0" dirty="0" smtClean="0"/>
              <a:t> Change, Person Change (name change, mailing address, income, </a:t>
            </a:r>
            <a:r>
              <a:rPr lang="en-US" baseline="0" dirty="0" err="1" smtClean="0"/>
              <a:t>expsenses</a:t>
            </a:r>
            <a:r>
              <a:rPr lang="en-US" baseline="0" dirty="0" smtClean="0"/>
              <a:t>, phone number etc.) or Add/Remove someone. Enter the information as needed and continue to the submit page. </a:t>
            </a:r>
            <a:endParaRPr lang="en-US" dirty="0"/>
          </a:p>
        </p:txBody>
      </p:sp>
      <p:sp>
        <p:nvSpPr>
          <p:cNvPr id="4" name="Slide Number Placeholder 3"/>
          <p:cNvSpPr>
            <a:spLocks noGrp="1"/>
          </p:cNvSpPr>
          <p:nvPr>
            <p:ph type="sldNum" sz="quarter" idx="10"/>
          </p:nvPr>
        </p:nvSpPr>
        <p:spPr/>
        <p:txBody>
          <a:bodyPr/>
          <a:lstStyle/>
          <a:p>
            <a:fld id="{13CA90F3-DB3D-4CF6-8AD7-B9BB8771661D}" type="slidenum">
              <a:rPr lang="en-US" smtClean="0"/>
              <a:t>25</a:t>
            </a:fld>
            <a:endParaRPr lang="en-US"/>
          </a:p>
        </p:txBody>
      </p:sp>
    </p:spTree>
    <p:extLst>
      <p:ext uri="{BB962C8B-B14F-4D97-AF65-F5344CB8AC3E}">
        <p14:creationId xmlns:p14="http://schemas.microsoft.com/office/powerpoint/2010/main" val="4029577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Customer</a:t>
            </a:r>
            <a:r>
              <a:rPr lang="en-US" baseline="0" dirty="0" smtClean="0"/>
              <a:t> must sign acknowledgement of Rights &amp; Responsibilities. Below that is an Upload documents and the Electronic Signature section. After completing the Electronic signature section click on the Submit button and customer will receive a Confirmation page.</a:t>
            </a:r>
            <a:endParaRPr lang="en-US" dirty="0"/>
          </a:p>
        </p:txBody>
      </p:sp>
      <p:sp>
        <p:nvSpPr>
          <p:cNvPr id="4" name="Slide Number Placeholder 3"/>
          <p:cNvSpPr>
            <a:spLocks noGrp="1"/>
          </p:cNvSpPr>
          <p:nvPr>
            <p:ph type="sldNum" sz="quarter" idx="10"/>
          </p:nvPr>
        </p:nvSpPr>
        <p:spPr/>
        <p:txBody>
          <a:bodyPr/>
          <a:lstStyle/>
          <a:p>
            <a:fld id="{13CA90F3-DB3D-4CF6-8AD7-B9BB8771661D}" type="slidenum">
              <a:rPr lang="en-US" smtClean="0"/>
              <a:t>26</a:t>
            </a:fld>
            <a:endParaRPr lang="en-US"/>
          </a:p>
        </p:txBody>
      </p:sp>
    </p:spTree>
    <p:extLst>
      <p:ext uri="{BB962C8B-B14F-4D97-AF65-F5344CB8AC3E}">
        <p14:creationId xmlns:p14="http://schemas.microsoft.com/office/powerpoint/2010/main" val="2622736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click on the MO </a:t>
            </a:r>
            <a:r>
              <a:rPr lang="en-US" dirty="0" err="1" smtClean="0"/>
              <a:t>HealthNet</a:t>
            </a:r>
            <a:r>
              <a:rPr lang="en-US" baseline="0" dirty="0" smtClean="0"/>
              <a:t> link at the beginning of web application to go to the Magi Customer Portal, or you can choose to complete your Food Stamp/Child Care/Temporary Assistance or MO </a:t>
            </a:r>
            <a:r>
              <a:rPr lang="en-US" baseline="0" dirty="0" err="1" smtClean="0"/>
              <a:t>HealthNet</a:t>
            </a:r>
            <a:r>
              <a:rPr lang="en-US" baseline="0" dirty="0" smtClean="0"/>
              <a:t> for Aged, Blind or Disabled application(s) first and receive this link at the end of that application.</a:t>
            </a:r>
            <a:endParaRPr lang="en-US" dirty="0"/>
          </a:p>
        </p:txBody>
      </p:sp>
      <p:sp>
        <p:nvSpPr>
          <p:cNvPr id="4" name="Slide Number Placeholder 3"/>
          <p:cNvSpPr>
            <a:spLocks noGrp="1"/>
          </p:cNvSpPr>
          <p:nvPr>
            <p:ph type="sldNum" sz="quarter" idx="10"/>
          </p:nvPr>
        </p:nvSpPr>
        <p:spPr/>
        <p:txBody>
          <a:bodyPr/>
          <a:lstStyle/>
          <a:p>
            <a:fld id="{13CA90F3-DB3D-4CF6-8AD7-B9BB8771661D}" type="slidenum">
              <a:rPr lang="en-US" smtClean="0"/>
              <a:t>29</a:t>
            </a:fld>
            <a:endParaRPr lang="en-US"/>
          </a:p>
        </p:txBody>
      </p:sp>
    </p:spTree>
    <p:extLst>
      <p:ext uri="{BB962C8B-B14F-4D97-AF65-F5344CB8AC3E}">
        <p14:creationId xmlns:p14="http://schemas.microsoft.com/office/powerpoint/2010/main" val="107758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a:t>
            </a:r>
            <a:r>
              <a:rPr lang="en-US" dirty="0" err="1" smtClean="0"/>
              <a:t>myDSS</a:t>
            </a:r>
            <a:r>
              <a:rPr lang="en-US" dirty="0" smtClean="0"/>
              <a:t> home page you can see</a:t>
            </a:r>
            <a:r>
              <a:rPr lang="en-US" baseline="0" dirty="0" smtClean="0"/>
              <a:t> if you may qualify for services by clicking on the “Do I Qualify?/Apply button. This takes you to the Missouri Pre-Eligibility tool.</a:t>
            </a:r>
          </a:p>
          <a:p>
            <a:r>
              <a:rPr lang="en-US" baseline="0" dirty="0" smtClean="0"/>
              <a:t>Check My Status button will allow you to review benefits you already receive or see status on a pending application.</a:t>
            </a:r>
          </a:p>
          <a:p>
            <a:r>
              <a:rPr lang="en-US" baseline="0" dirty="0" smtClean="0"/>
              <a:t>Report a Change button will allow you to create an online account and report changes if you are already receiving benefits.</a:t>
            </a:r>
            <a:endParaRPr lang="en-US" dirty="0"/>
          </a:p>
        </p:txBody>
      </p:sp>
      <p:sp>
        <p:nvSpPr>
          <p:cNvPr id="4" name="Slide Number Placeholder 3"/>
          <p:cNvSpPr>
            <a:spLocks noGrp="1"/>
          </p:cNvSpPr>
          <p:nvPr>
            <p:ph type="sldNum" sz="quarter" idx="10"/>
          </p:nvPr>
        </p:nvSpPr>
        <p:spPr/>
        <p:txBody>
          <a:bodyPr/>
          <a:lstStyle/>
          <a:p>
            <a:fld id="{13CA90F3-DB3D-4CF6-8AD7-B9BB8771661D}" type="slidenum">
              <a:rPr lang="en-US" smtClean="0"/>
              <a:t>5</a:t>
            </a:fld>
            <a:endParaRPr lang="en-US"/>
          </a:p>
        </p:txBody>
      </p:sp>
    </p:spTree>
    <p:extLst>
      <p:ext uri="{BB962C8B-B14F-4D97-AF65-F5344CB8AC3E}">
        <p14:creationId xmlns:p14="http://schemas.microsoft.com/office/powerpoint/2010/main" val="1614561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wish to apply for MO </a:t>
            </a:r>
            <a:r>
              <a:rPr lang="en-US" dirty="0" err="1" smtClean="0"/>
              <a:t>HealthNet</a:t>
            </a:r>
            <a:r>
              <a:rPr lang="en-US" dirty="0" smtClean="0"/>
              <a:t> while in the Web app, you will</a:t>
            </a:r>
            <a:r>
              <a:rPr lang="en-US" baseline="0" dirty="0" smtClean="0"/>
              <a:t> be directed to this site by clicking on the link “Yes I’m ready to apply in a different system”. </a:t>
            </a:r>
          </a:p>
          <a:p>
            <a:r>
              <a:rPr lang="en-US" baseline="0" dirty="0" smtClean="0"/>
              <a:t>You can also reach it from the URL above.</a:t>
            </a:r>
            <a:r>
              <a:rPr lang="en-US" dirty="0" smtClean="0"/>
              <a:t> Once in the Citizen Portal the you will create</a:t>
            </a:r>
            <a:r>
              <a:rPr lang="en-US" baseline="0" dirty="0" smtClean="0"/>
              <a:t> a User Account here before applying. You will also complete an eligibility tool prior to entering the application itself. You can access this page at https://mydssapp.mo.gov/CitizenPortal/application.do</a:t>
            </a:r>
          </a:p>
          <a:p>
            <a:endParaRPr lang="en-US" dirty="0"/>
          </a:p>
        </p:txBody>
      </p:sp>
      <p:sp>
        <p:nvSpPr>
          <p:cNvPr id="4" name="Slide Number Placeholder 3"/>
          <p:cNvSpPr>
            <a:spLocks noGrp="1"/>
          </p:cNvSpPr>
          <p:nvPr>
            <p:ph type="sldNum" sz="quarter" idx="10"/>
          </p:nvPr>
        </p:nvSpPr>
        <p:spPr/>
        <p:txBody>
          <a:bodyPr/>
          <a:lstStyle/>
          <a:p>
            <a:fld id="{13CA90F3-DB3D-4CF6-8AD7-B9BB8771661D}" type="slidenum">
              <a:rPr lang="en-US" smtClean="0"/>
              <a:t>30</a:t>
            </a:fld>
            <a:endParaRPr lang="en-US"/>
          </a:p>
        </p:txBody>
      </p:sp>
    </p:spTree>
    <p:extLst>
      <p:ext uri="{BB962C8B-B14F-4D97-AF65-F5344CB8AC3E}">
        <p14:creationId xmlns:p14="http://schemas.microsoft.com/office/powerpoint/2010/main" val="364876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Missouri Pre-Eligibility Tool</a:t>
            </a:r>
            <a:r>
              <a:rPr lang="en-US" baseline="0" dirty="0" smtClean="0"/>
              <a:t> also provides link to search for a local Family Support Division office.</a:t>
            </a:r>
          </a:p>
          <a:p>
            <a:r>
              <a:rPr lang="en-US" baseline="0" dirty="0" smtClean="0"/>
              <a:t>Completing the Pre-Eligibility Tool informs you of other programs you may want to apply for.</a:t>
            </a:r>
          </a:p>
          <a:p>
            <a:r>
              <a:rPr lang="en-US" baseline="0" dirty="0" smtClean="0"/>
              <a:t>After completing the questionnaire you will see the Results/Summary page on the following page. This page provides you with links to apply for programs and other Resources information.</a:t>
            </a:r>
            <a:endParaRPr lang="en-US" dirty="0"/>
          </a:p>
        </p:txBody>
      </p:sp>
      <p:sp>
        <p:nvSpPr>
          <p:cNvPr id="4" name="Slide Number Placeholder 3"/>
          <p:cNvSpPr>
            <a:spLocks noGrp="1"/>
          </p:cNvSpPr>
          <p:nvPr>
            <p:ph type="sldNum" sz="quarter" idx="10"/>
          </p:nvPr>
        </p:nvSpPr>
        <p:spPr/>
        <p:txBody>
          <a:bodyPr/>
          <a:lstStyle/>
          <a:p>
            <a:fld id="{13CA90F3-DB3D-4CF6-8AD7-B9BB8771661D}" type="slidenum">
              <a:rPr lang="en-US" smtClean="0"/>
              <a:t>6</a:t>
            </a:fld>
            <a:endParaRPr lang="en-US"/>
          </a:p>
        </p:txBody>
      </p:sp>
    </p:spTree>
    <p:extLst>
      <p:ext uri="{BB962C8B-B14F-4D97-AF65-F5344CB8AC3E}">
        <p14:creationId xmlns:p14="http://schemas.microsoft.com/office/powerpoint/2010/main" val="3544987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see links to Apply Online for:</a:t>
            </a:r>
            <a:r>
              <a:rPr lang="en-US" baseline="0" dirty="0" smtClean="0"/>
              <a:t> Food Stamps, Temporary Assistance, Child Care, MO </a:t>
            </a:r>
            <a:r>
              <a:rPr lang="en-US" baseline="0" dirty="0" err="1" smtClean="0"/>
              <a:t>HealthNet</a:t>
            </a:r>
            <a:r>
              <a:rPr lang="en-US" baseline="0" dirty="0" smtClean="0"/>
              <a:t> for Aged, Blind or Disabled, MO </a:t>
            </a:r>
            <a:r>
              <a:rPr lang="en-US" baseline="0" dirty="0" err="1" smtClean="0"/>
              <a:t>HealthNet</a:t>
            </a:r>
            <a:r>
              <a:rPr lang="en-US" baseline="0" dirty="0" smtClean="0"/>
              <a:t> for Families &amp; Children.</a:t>
            </a:r>
          </a:p>
          <a:p>
            <a:r>
              <a:rPr lang="en-US" baseline="0" dirty="0" smtClean="0"/>
              <a:t>There are also links for Paper Applications where you can print/fill out and mail/fax or drop off the application. </a:t>
            </a:r>
          </a:p>
          <a:p>
            <a:r>
              <a:rPr lang="en-US" baseline="0" dirty="0" smtClean="0"/>
              <a:t>There is a link to Other Resources and a link to report Changes if you currently receive benefits. (Note: You must set up an online account in order to report changes online)</a:t>
            </a:r>
            <a:endParaRPr lang="en-US" dirty="0"/>
          </a:p>
        </p:txBody>
      </p:sp>
      <p:sp>
        <p:nvSpPr>
          <p:cNvPr id="4" name="Slide Number Placeholder 3"/>
          <p:cNvSpPr>
            <a:spLocks noGrp="1"/>
          </p:cNvSpPr>
          <p:nvPr>
            <p:ph type="sldNum" sz="quarter" idx="10"/>
          </p:nvPr>
        </p:nvSpPr>
        <p:spPr/>
        <p:txBody>
          <a:bodyPr/>
          <a:lstStyle/>
          <a:p>
            <a:fld id="{13CA90F3-DB3D-4CF6-8AD7-B9BB8771661D}" type="slidenum">
              <a:rPr lang="en-US" smtClean="0"/>
              <a:t>7</a:t>
            </a:fld>
            <a:endParaRPr lang="en-US"/>
          </a:p>
        </p:txBody>
      </p:sp>
    </p:spTree>
    <p:extLst>
      <p:ext uri="{BB962C8B-B14F-4D97-AF65-F5344CB8AC3E}">
        <p14:creationId xmlns:p14="http://schemas.microsoft.com/office/powerpoint/2010/main" val="135448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 on the Apply Now button for Food</a:t>
            </a:r>
            <a:r>
              <a:rPr lang="en-US" baseline="0" dirty="0" smtClean="0"/>
              <a:t> Stamps, Child Care, Temporary Assistance or MO </a:t>
            </a:r>
            <a:r>
              <a:rPr lang="en-US" baseline="0" dirty="0" err="1" smtClean="0"/>
              <a:t>HealthNet</a:t>
            </a:r>
            <a:r>
              <a:rPr lang="en-US" baseline="0" dirty="0" smtClean="0"/>
              <a:t> for Aged, Blind or Disabled </a:t>
            </a:r>
            <a:r>
              <a:rPr lang="en-US" dirty="0" smtClean="0"/>
              <a:t>will take you to the Missouri Online</a:t>
            </a:r>
            <a:r>
              <a:rPr lang="en-US" baseline="0" dirty="0" smtClean="0"/>
              <a:t> Application Introduction &amp; Sign In Instructions page.</a:t>
            </a:r>
          </a:p>
          <a:p>
            <a:r>
              <a:rPr lang="en-US" baseline="0" dirty="0" smtClean="0"/>
              <a:t>Users are able to choose from several options on this page: Report a change (already receive benefits), Start a new application, keep working on an application or check status/view application already submitted.</a:t>
            </a:r>
          </a:p>
          <a:p>
            <a:endParaRPr lang="en-US" dirty="0"/>
          </a:p>
        </p:txBody>
      </p:sp>
      <p:sp>
        <p:nvSpPr>
          <p:cNvPr id="4" name="Slide Number Placeholder 3"/>
          <p:cNvSpPr>
            <a:spLocks noGrp="1"/>
          </p:cNvSpPr>
          <p:nvPr>
            <p:ph type="sldNum" sz="quarter" idx="10"/>
          </p:nvPr>
        </p:nvSpPr>
        <p:spPr/>
        <p:txBody>
          <a:bodyPr/>
          <a:lstStyle/>
          <a:p>
            <a:fld id="{13CA90F3-DB3D-4CF6-8AD7-B9BB8771661D}" type="slidenum">
              <a:rPr lang="en-US" smtClean="0"/>
              <a:t>8</a:t>
            </a:fld>
            <a:endParaRPr lang="en-US"/>
          </a:p>
        </p:txBody>
      </p:sp>
    </p:spTree>
    <p:extLst>
      <p:ext uri="{BB962C8B-B14F-4D97-AF65-F5344CB8AC3E}">
        <p14:creationId xmlns:p14="http://schemas.microsoft.com/office/powerpoint/2010/main" val="311511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a new user, click on New User Registration. You will enter your personal information and create your User Name, Password and secret questions which will help you in resetting or retrieving account information if needed. It’s a good idea to write this information down for future reference. You will need an email address in order to activate your online account. After creating your account you are now ready to sign in. If you need the Spanish version simply click on the “</a:t>
            </a:r>
            <a:r>
              <a:rPr lang="en-US" baseline="0" dirty="0" err="1" smtClean="0"/>
              <a:t>Espanol</a:t>
            </a:r>
            <a:r>
              <a:rPr lang="en-US" baseline="0" dirty="0" smtClean="0"/>
              <a:t>” link at top right corner of any page.</a:t>
            </a:r>
            <a:endParaRPr lang="en-US" dirty="0"/>
          </a:p>
        </p:txBody>
      </p:sp>
      <p:sp>
        <p:nvSpPr>
          <p:cNvPr id="4" name="Slide Number Placeholder 3"/>
          <p:cNvSpPr>
            <a:spLocks noGrp="1"/>
          </p:cNvSpPr>
          <p:nvPr>
            <p:ph type="sldNum" sz="quarter" idx="10"/>
          </p:nvPr>
        </p:nvSpPr>
        <p:spPr/>
        <p:txBody>
          <a:bodyPr/>
          <a:lstStyle/>
          <a:p>
            <a:fld id="{13CA90F3-DB3D-4CF6-8AD7-B9BB8771661D}" type="slidenum">
              <a:rPr lang="en-US" smtClean="0"/>
              <a:t>9</a:t>
            </a:fld>
            <a:endParaRPr lang="en-US"/>
          </a:p>
        </p:txBody>
      </p:sp>
    </p:spTree>
    <p:extLst>
      <p:ext uri="{BB962C8B-B14F-4D97-AF65-F5344CB8AC3E}">
        <p14:creationId xmlns:p14="http://schemas.microsoft.com/office/powerpoint/2010/main" val="3061629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navigation</a:t>
            </a:r>
            <a:r>
              <a:rPr lang="en-US" baseline="0" dirty="0" smtClean="0"/>
              <a:t> bars on the left (on smart phone these are drop down menus) give you information on all the programs you can apply for on this system, instructions on how to apply, list of documents you might need (ID-Driver’s License, check stubs </a:t>
            </a:r>
            <a:r>
              <a:rPr lang="en-US" baseline="0" dirty="0" err="1" smtClean="0"/>
              <a:t>etc</a:t>
            </a:r>
            <a:r>
              <a:rPr lang="en-US" baseline="0" dirty="0" smtClean="0"/>
              <a:t>), sign in instructions, option to Review Current Benefits and the Frequently Asked Questions (these are available for each page of the application to help you).</a:t>
            </a:r>
            <a:endParaRPr lang="en-US" dirty="0"/>
          </a:p>
        </p:txBody>
      </p:sp>
      <p:sp>
        <p:nvSpPr>
          <p:cNvPr id="4" name="Slide Number Placeholder 3"/>
          <p:cNvSpPr>
            <a:spLocks noGrp="1"/>
          </p:cNvSpPr>
          <p:nvPr>
            <p:ph type="sldNum" sz="quarter" idx="10"/>
          </p:nvPr>
        </p:nvSpPr>
        <p:spPr/>
        <p:txBody>
          <a:bodyPr/>
          <a:lstStyle/>
          <a:p>
            <a:fld id="{13CA90F3-DB3D-4CF6-8AD7-B9BB8771661D}" type="slidenum">
              <a:rPr lang="en-US" smtClean="0"/>
              <a:t>10</a:t>
            </a:fld>
            <a:endParaRPr lang="en-US"/>
          </a:p>
        </p:txBody>
      </p:sp>
    </p:spTree>
    <p:extLst>
      <p:ext uri="{BB962C8B-B14F-4D97-AF65-F5344CB8AC3E}">
        <p14:creationId xmlns:p14="http://schemas.microsoft.com/office/powerpoint/2010/main" val="56468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the programs you wish to apply for</a:t>
            </a:r>
            <a:r>
              <a:rPr lang="en-US" baseline="0" dirty="0" smtClean="0"/>
              <a:t> on </a:t>
            </a:r>
            <a:r>
              <a:rPr lang="en-US" dirty="0" smtClean="0"/>
              <a:t>the first page of the online</a:t>
            </a:r>
            <a:r>
              <a:rPr lang="en-US" baseline="0" dirty="0" smtClean="0"/>
              <a:t> application, then enter your address information. If applying for Food Stamps you may enter emergency screening eligibility section information, then click Continue button at bottom of the page. Continue entering information on the application. The final page contains the program benefit penalties section, Voter’s Registration section, Uploading documents for verification section and the Electronic Signature section. </a:t>
            </a:r>
            <a:endParaRPr lang="en-US" dirty="0"/>
          </a:p>
        </p:txBody>
      </p:sp>
      <p:sp>
        <p:nvSpPr>
          <p:cNvPr id="4" name="Slide Number Placeholder 3"/>
          <p:cNvSpPr>
            <a:spLocks noGrp="1"/>
          </p:cNvSpPr>
          <p:nvPr>
            <p:ph type="sldNum" sz="quarter" idx="10"/>
          </p:nvPr>
        </p:nvSpPr>
        <p:spPr/>
        <p:txBody>
          <a:bodyPr/>
          <a:lstStyle/>
          <a:p>
            <a:fld id="{13CA90F3-DB3D-4CF6-8AD7-B9BB8771661D}" type="slidenum">
              <a:rPr lang="en-US" smtClean="0"/>
              <a:t>12</a:t>
            </a:fld>
            <a:endParaRPr lang="en-US"/>
          </a:p>
        </p:txBody>
      </p:sp>
    </p:spTree>
    <p:extLst>
      <p:ext uri="{BB962C8B-B14F-4D97-AF65-F5344CB8AC3E}">
        <p14:creationId xmlns:p14="http://schemas.microsoft.com/office/powerpoint/2010/main" val="3263700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completing the Voter’s Registration section, you have the opportunity to upload documents for verification to your application. There is also a video demonstrating this process, you can review or delete items and upload additional documents of these types: PDF, PNG, JPG, JPEG, TIF or TIFF. There is also a link to a list of common documents you may need to provide for verification. </a:t>
            </a:r>
            <a:endParaRPr lang="en-US" dirty="0"/>
          </a:p>
        </p:txBody>
      </p:sp>
      <p:sp>
        <p:nvSpPr>
          <p:cNvPr id="4" name="Slide Number Placeholder 3"/>
          <p:cNvSpPr>
            <a:spLocks noGrp="1"/>
          </p:cNvSpPr>
          <p:nvPr>
            <p:ph type="sldNum" sz="quarter" idx="10"/>
          </p:nvPr>
        </p:nvSpPr>
        <p:spPr/>
        <p:txBody>
          <a:bodyPr/>
          <a:lstStyle/>
          <a:p>
            <a:fld id="{13CA90F3-DB3D-4CF6-8AD7-B9BB8771661D}" type="slidenum">
              <a:rPr lang="en-US" smtClean="0"/>
              <a:t>13</a:t>
            </a:fld>
            <a:endParaRPr lang="en-US"/>
          </a:p>
        </p:txBody>
      </p:sp>
    </p:spTree>
    <p:extLst>
      <p:ext uri="{BB962C8B-B14F-4D97-AF65-F5344CB8AC3E}">
        <p14:creationId xmlns:p14="http://schemas.microsoft.com/office/powerpoint/2010/main" val="3898570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B2F4F36-E3A6-4AB8-8321-4853996807BC}" type="datetimeFigureOut">
              <a:rPr lang="en-US" smtClean="0"/>
              <a:t>7/26/2017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BAC2F06-0832-46EB-865B-B3EE05923D9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2F4F36-E3A6-4AB8-8321-4853996807BC}"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C2F06-0832-46EB-865B-B3EE05923D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2F4F36-E3A6-4AB8-8321-4853996807BC}"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C2F06-0832-46EB-865B-B3EE05923D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2F4F36-E3A6-4AB8-8321-4853996807BC}"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C2F06-0832-46EB-865B-B3EE05923D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2F4F36-E3A6-4AB8-8321-4853996807BC}"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C2F06-0832-46EB-865B-B3EE05923D9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2F4F36-E3A6-4AB8-8321-4853996807BC}" type="datetimeFigureOut">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C2F06-0832-46EB-865B-B3EE05923D9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B2F4F36-E3A6-4AB8-8321-4853996807BC}" type="datetimeFigureOut">
              <a:rPr lang="en-US" smtClean="0"/>
              <a:t>7/26/2017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C2F06-0832-46EB-865B-B3EE05923D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2F4F36-E3A6-4AB8-8321-4853996807BC}" type="datetimeFigureOut">
              <a:rPr lang="en-US" smtClean="0"/>
              <a:t>7/26/2017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C2F06-0832-46EB-865B-B3EE05923D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F4F36-E3A6-4AB8-8321-4853996807BC}" type="datetimeFigureOut">
              <a:rPr lang="en-US" smtClean="0"/>
              <a:t>7/26/2017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C2F06-0832-46EB-865B-B3EE05923D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2F4F36-E3A6-4AB8-8321-4853996807BC}" type="datetimeFigureOut">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C2F06-0832-46EB-865B-B3EE05923D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B2F4F36-E3A6-4AB8-8321-4853996807BC}" type="datetimeFigureOut">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BAC2F06-0832-46EB-865B-B3EE05923D9F}"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B2F4F36-E3A6-4AB8-8321-4853996807BC}" type="datetimeFigureOut">
              <a:rPr lang="en-US" smtClean="0"/>
              <a:t>7/26/2017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BAC2F06-0832-46EB-865B-B3EE05923D9F}"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ydss.mo.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ydssapp.mo.gov/CitizenPortal/application.d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hyperlink" Target="http://dss.mo.gov/fsd/trainin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FSD Web Application &amp; Benefit Center </a:t>
            </a:r>
            <a:endParaRPr lang="en-US" dirty="0"/>
          </a:p>
        </p:txBody>
      </p:sp>
      <p:sp>
        <p:nvSpPr>
          <p:cNvPr id="3" name="Subtitle 2"/>
          <p:cNvSpPr>
            <a:spLocks noGrp="1"/>
          </p:cNvSpPr>
          <p:nvPr>
            <p:ph type="subTitle" idx="1"/>
          </p:nvPr>
        </p:nvSpPr>
        <p:spPr/>
        <p:txBody>
          <a:bodyPr/>
          <a:lstStyle/>
          <a:p>
            <a:endParaRPr lang="en-US" dirty="0" smtClean="0"/>
          </a:p>
          <a:p>
            <a:endParaRPr lang="en-US" dirty="0"/>
          </a:p>
        </p:txBody>
      </p:sp>
    </p:spTree>
    <p:extLst>
      <p:ext uri="{BB962C8B-B14F-4D97-AF65-F5344CB8AC3E}">
        <p14:creationId xmlns:p14="http://schemas.microsoft.com/office/powerpoint/2010/main" val="2922471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Customers can choose from several options on the online application sign in page</a:t>
            </a:r>
            <a:endParaRPr lang="en-US" sz="3600" dirty="0"/>
          </a:p>
        </p:txBody>
      </p:sp>
      <p:sp>
        <p:nvSpPr>
          <p:cNvPr id="4" name="Content Placeholder 3"/>
          <p:cNvSpPr>
            <a:spLocks noGrp="1"/>
          </p:cNvSpPr>
          <p:nvPr>
            <p:ph idx="1"/>
          </p:nvPr>
        </p:nvSpPr>
        <p:spPr/>
        <p:txBody>
          <a:bodyPr/>
          <a:lstStyle/>
          <a:p>
            <a:r>
              <a:rPr lang="en-US" dirty="0" smtClean="0"/>
              <a:t>New User Registration</a:t>
            </a:r>
          </a:p>
          <a:p>
            <a:endParaRPr lang="en-US" dirty="0"/>
          </a:p>
          <a:p>
            <a:r>
              <a:rPr lang="en-US" dirty="0" smtClean="0"/>
              <a:t>Sign In for existing customer</a:t>
            </a:r>
          </a:p>
          <a:p>
            <a:endParaRPr lang="en-US" dirty="0"/>
          </a:p>
          <a:p>
            <a:r>
              <a:rPr lang="en-US" dirty="0" smtClean="0"/>
              <a:t>Report Changes</a:t>
            </a:r>
          </a:p>
          <a:p>
            <a:pPr marL="0" indent="0">
              <a:buNone/>
            </a:pPr>
            <a:endParaRPr lang="en-US" dirty="0"/>
          </a:p>
          <a:p>
            <a:r>
              <a:rPr lang="en-US" dirty="0" smtClean="0"/>
              <a:t>Navigation Bars on the left of page</a:t>
            </a:r>
          </a:p>
          <a:p>
            <a:pPr lvl="2"/>
            <a:r>
              <a:rPr lang="en-US" dirty="0" smtClean="0"/>
              <a:t>Provide program information,  Instructions on how to apply, supporting documents, Sign In Instructions, Review Current Benefits &amp; FAQS</a:t>
            </a:r>
          </a:p>
        </p:txBody>
      </p:sp>
    </p:spTree>
    <p:extLst>
      <p:ext uri="{BB962C8B-B14F-4D97-AF65-F5344CB8AC3E}">
        <p14:creationId xmlns:p14="http://schemas.microsoft.com/office/powerpoint/2010/main" val="502428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Choose the programs you want to apply for</a:t>
            </a:r>
            <a:endParaRPr lang="en-US" dirty="0"/>
          </a:p>
        </p:txBody>
      </p:sp>
      <p:sp>
        <p:nvSpPr>
          <p:cNvPr id="3" name="Content Placeholder 2"/>
          <p:cNvSpPr>
            <a:spLocks noGrp="1"/>
          </p:cNvSpPr>
          <p:nvPr>
            <p:ph idx="1"/>
          </p:nvPr>
        </p:nvSpPr>
        <p:spPr/>
        <p:txBody>
          <a:bodyPr/>
          <a:lstStyle/>
          <a:p>
            <a:r>
              <a:rPr lang="en-US" dirty="0" smtClean="0"/>
              <a:t>The first page of the online application gives you the programs that you can choose from to apply. </a:t>
            </a:r>
            <a:endParaRPr lang="en-US" dirty="0"/>
          </a:p>
          <a:p>
            <a:r>
              <a:rPr lang="en-US" dirty="0" smtClean="0"/>
              <a:t>The next step is to enter your name and address. </a:t>
            </a:r>
            <a:endParaRPr lang="en-US" dirty="0"/>
          </a:p>
          <a:p>
            <a:r>
              <a:rPr lang="en-US" dirty="0" smtClean="0"/>
              <a:t>Click through the pages and enter answers to the questions. On the last page you will read &amp; check the box for the program notifications.</a:t>
            </a:r>
          </a:p>
          <a:p>
            <a:r>
              <a:rPr lang="en-US" dirty="0" smtClean="0"/>
              <a:t>You will have an opportunity to register to vote</a:t>
            </a:r>
          </a:p>
          <a:p>
            <a:r>
              <a:rPr lang="en-US" dirty="0" smtClean="0"/>
              <a:t>Next you will have the option to upload supporting documentation to your application.</a:t>
            </a:r>
          </a:p>
        </p:txBody>
      </p:sp>
    </p:spTree>
    <p:extLst>
      <p:ext uri="{BB962C8B-B14F-4D97-AF65-F5344CB8AC3E}">
        <p14:creationId xmlns:p14="http://schemas.microsoft.com/office/powerpoint/2010/main" val="279228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a:t>
            </a:r>
            <a:r>
              <a:rPr lang="en-US" baseline="30000" dirty="0" smtClean="0"/>
              <a:t>st</a:t>
            </a:r>
            <a:r>
              <a:rPr lang="en-US" dirty="0" smtClean="0"/>
              <a:t> page of online application</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37670" y="1935163"/>
            <a:ext cx="8068660"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90800" y="2057400"/>
            <a:ext cx="304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222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69" y="1981200"/>
            <a:ext cx="8252131" cy="408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Upload &amp; E-Signature page</a:t>
            </a:r>
            <a:endParaRPr lang="en-US" dirty="0"/>
          </a:p>
        </p:txBody>
      </p:sp>
    </p:spTree>
    <p:extLst>
      <p:ext uri="{BB962C8B-B14F-4D97-AF65-F5344CB8AC3E}">
        <p14:creationId xmlns:p14="http://schemas.microsoft.com/office/powerpoint/2010/main" val="860175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Documents	</a:t>
            </a:r>
            <a:endParaRPr lang="en-US" dirty="0"/>
          </a:p>
        </p:txBody>
      </p:sp>
      <p:sp>
        <p:nvSpPr>
          <p:cNvPr id="3" name="Content Placeholder 2"/>
          <p:cNvSpPr>
            <a:spLocks noGrp="1"/>
          </p:cNvSpPr>
          <p:nvPr>
            <p:ph idx="1"/>
          </p:nvPr>
        </p:nvSpPr>
        <p:spPr>
          <a:xfrm>
            <a:off x="457200" y="2087880"/>
            <a:ext cx="8229600" cy="4389120"/>
          </a:xfrm>
        </p:spPr>
        <p:txBody>
          <a:bodyPr>
            <a:normAutofit fontScale="70000" lnSpcReduction="20000"/>
          </a:bodyPr>
          <a:lstStyle/>
          <a:p>
            <a:r>
              <a:rPr lang="en-US" dirty="0" smtClean="0"/>
              <a:t>You can upload documents with your Online Application or with your Online Change Reports. Documents must be one of these types: PDF, PNG, JPG, JPEG or TIFF.</a:t>
            </a:r>
          </a:p>
          <a:p>
            <a:pPr marL="0" indent="0">
              <a:buNone/>
            </a:pPr>
            <a:endParaRPr lang="en-US" dirty="0" smtClean="0"/>
          </a:p>
          <a:p>
            <a:r>
              <a:rPr lang="en-US" dirty="0" smtClean="0"/>
              <a:t>You can also sign in later to upload to a pending Online Application or pending Online Change Report only. (Paper applications must provide verification by mail, fax or drop off)</a:t>
            </a:r>
          </a:p>
          <a:p>
            <a:endParaRPr lang="en-US" dirty="0"/>
          </a:p>
          <a:p>
            <a:r>
              <a:rPr lang="en-US" dirty="0" smtClean="0"/>
              <a:t>To Assist in the process:</a:t>
            </a:r>
          </a:p>
          <a:p>
            <a:pPr lvl="1"/>
            <a:r>
              <a:rPr lang="en-US" dirty="0" smtClean="0"/>
              <a:t>There is an Instructional Video on the upload sections to assist you in the uploading/scanning process</a:t>
            </a:r>
          </a:p>
          <a:p>
            <a:endParaRPr lang="en-US" dirty="0" smtClean="0"/>
          </a:p>
          <a:p>
            <a:pPr lvl="1"/>
            <a:r>
              <a:rPr lang="en-US" dirty="0" smtClean="0"/>
              <a:t>There is a list of supporting documents for reference</a:t>
            </a:r>
          </a:p>
          <a:p>
            <a:endParaRPr lang="en-US" dirty="0"/>
          </a:p>
          <a:p>
            <a:pPr lvl="1"/>
            <a:r>
              <a:rPr lang="en-US" dirty="0" smtClean="0"/>
              <a:t>You can review their uploaded documents prior to submission. You will receive confirmation of uploaded document on the  “Thank You” page and will also receive a confirmation email and/or text if requested.</a:t>
            </a:r>
            <a:endParaRPr lang="en-US" dirty="0"/>
          </a:p>
        </p:txBody>
      </p:sp>
    </p:spTree>
    <p:extLst>
      <p:ext uri="{BB962C8B-B14F-4D97-AF65-F5344CB8AC3E}">
        <p14:creationId xmlns:p14="http://schemas.microsoft.com/office/powerpoint/2010/main" val="2850684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Upload Documents Video	</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8305800" cy="40249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042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 submission page</a:t>
            </a:r>
            <a:endParaRPr lang="en-US" dirty="0"/>
          </a:p>
        </p:txBody>
      </p:sp>
      <p:sp>
        <p:nvSpPr>
          <p:cNvPr id="3" name="Content Placeholder 2"/>
          <p:cNvSpPr>
            <a:spLocks noGrp="1"/>
          </p:cNvSpPr>
          <p:nvPr>
            <p:ph idx="1"/>
          </p:nvPr>
        </p:nvSpPr>
        <p:spPr/>
        <p:txBody>
          <a:bodyPr>
            <a:normAutofit fontScale="47500" lnSpcReduction="20000"/>
          </a:bodyPr>
          <a:lstStyle/>
          <a:p>
            <a:r>
              <a:rPr lang="en-US" sz="4200" dirty="0" smtClean="0"/>
              <a:t>You will receive a “Thank You” confirmation page after  completing the E-Signature and submitting the application. This page includes:</a:t>
            </a:r>
          </a:p>
          <a:p>
            <a:endParaRPr lang="en-US" sz="3200" dirty="0" smtClean="0"/>
          </a:p>
          <a:p>
            <a:pPr lvl="2">
              <a:buFont typeface="Wingdings" panose="05000000000000000000" pitchFamily="2" charset="2"/>
              <a:buChar char="Ø"/>
            </a:pPr>
            <a:r>
              <a:rPr lang="en-US" sz="3300" dirty="0"/>
              <a:t>Web Application </a:t>
            </a:r>
            <a:r>
              <a:rPr lang="en-US" sz="3300" dirty="0" smtClean="0"/>
              <a:t>Number (assists staff in locating the application in the Virtual File Room)  </a:t>
            </a:r>
          </a:p>
          <a:p>
            <a:pPr marL="667512" lvl="2" indent="0">
              <a:buNone/>
            </a:pPr>
            <a:endParaRPr lang="en-US" sz="3300" dirty="0"/>
          </a:p>
          <a:p>
            <a:pPr lvl="2">
              <a:buFont typeface="Wingdings" panose="05000000000000000000" pitchFamily="2" charset="2"/>
              <a:buChar char="Ø"/>
            </a:pPr>
            <a:r>
              <a:rPr lang="en-US" sz="3300" dirty="0" smtClean="0"/>
              <a:t>Confirms any uploaded documents</a:t>
            </a:r>
          </a:p>
          <a:p>
            <a:pPr marL="667512" lvl="2" indent="0">
              <a:buNone/>
            </a:pPr>
            <a:endParaRPr lang="en-US" sz="3300" dirty="0" smtClean="0"/>
          </a:p>
          <a:p>
            <a:pPr lvl="2">
              <a:buFont typeface="Wingdings" panose="05000000000000000000" pitchFamily="2" charset="2"/>
              <a:buChar char="Ø"/>
            </a:pPr>
            <a:r>
              <a:rPr lang="en-US" sz="3300" dirty="0" smtClean="0"/>
              <a:t>Print application option available (it is not required to have this as it is filed automatically in the Virtual File Room)</a:t>
            </a:r>
          </a:p>
          <a:p>
            <a:pPr lvl="2">
              <a:buFont typeface="Wingdings" panose="05000000000000000000" pitchFamily="2" charset="2"/>
              <a:buChar char="Ø"/>
            </a:pPr>
            <a:endParaRPr lang="en-US" sz="3300" dirty="0"/>
          </a:p>
          <a:p>
            <a:pPr lvl="2">
              <a:buFont typeface="Wingdings" panose="05000000000000000000" pitchFamily="2" charset="2"/>
              <a:buChar char="Ø"/>
            </a:pPr>
            <a:r>
              <a:rPr lang="en-US" sz="3300" dirty="0" smtClean="0"/>
              <a:t>Receive Confirmation Email</a:t>
            </a:r>
          </a:p>
          <a:p>
            <a:pPr lvl="2">
              <a:buFont typeface="Wingdings" panose="05000000000000000000" pitchFamily="2" charset="2"/>
              <a:buChar char="Ø"/>
            </a:pPr>
            <a:endParaRPr lang="en-US" sz="3300" dirty="0" smtClean="0"/>
          </a:p>
          <a:p>
            <a:pPr lvl="2">
              <a:buFont typeface="Wingdings" panose="05000000000000000000" pitchFamily="2" charset="2"/>
              <a:buChar char="Ø"/>
            </a:pPr>
            <a:r>
              <a:rPr lang="en-US" sz="3300" dirty="0" smtClean="0"/>
              <a:t>Link provided to apply online for MO </a:t>
            </a:r>
            <a:r>
              <a:rPr lang="en-US" sz="3300" dirty="0" err="1" smtClean="0"/>
              <a:t>HealthNet</a:t>
            </a:r>
            <a:r>
              <a:rPr lang="en-US" sz="3300" dirty="0" smtClean="0"/>
              <a:t> for Families and Children</a:t>
            </a:r>
          </a:p>
          <a:p>
            <a:pPr marL="667512" lvl="2" indent="0">
              <a:buNone/>
            </a:pPr>
            <a:endParaRPr lang="en-US" sz="3300" dirty="0" smtClean="0"/>
          </a:p>
          <a:p>
            <a:pPr lvl="2">
              <a:buFont typeface="Wingdings" panose="05000000000000000000" pitchFamily="2" charset="2"/>
              <a:buChar char="Ø"/>
            </a:pPr>
            <a:r>
              <a:rPr lang="en-US" sz="3300" dirty="0"/>
              <a:t>Customer Survey available</a:t>
            </a:r>
          </a:p>
          <a:p>
            <a:pPr marL="667512" lvl="2" indent="0">
              <a:buNone/>
            </a:pPr>
            <a:endParaRPr lang="en-US" sz="2800" dirty="0"/>
          </a:p>
        </p:txBody>
      </p:sp>
    </p:spTree>
    <p:extLst>
      <p:ext uri="{BB962C8B-B14F-4D97-AF65-F5344CB8AC3E}">
        <p14:creationId xmlns:p14="http://schemas.microsoft.com/office/powerpoint/2010/main" val="546839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14400"/>
            <a:ext cx="7053262" cy="5493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00200" y="1369368"/>
            <a:ext cx="609600" cy="230832"/>
          </a:xfrm>
          <a:prstGeom prst="rect">
            <a:avLst/>
          </a:prstGeom>
          <a:solidFill>
            <a:srgbClr val="CD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DD2E1"/>
              </a:solidFill>
            </a:endParaRPr>
          </a:p>
        </p:txBody>
      </p:sp>
      <p:sp>
        <p:nvSpPr>
          <p:cNvPr id="3" name="TextBox 2"/>
          <p:cNvSpPr txBox="1"/>
          <p:nvPr/>
        </p:nvSpPr>
        <p:spPr>
          <a:xfrm>
            <a:off x="1524000" y="1369368"/>
            <a:ext cx="914400" cy="230832"/>
          </a:xfrm>
          <a:prstGeom prst="rect">
            <a:avLst/>
          </a:prstGeom>
          <a:noFill/>
        </p:spPr>
        <p:txBody>
          <a:bodyPr wrap="square" rtlCol="0">
            <a:spAutoFit/>
          </a:bodyPr>
          <a:lstStyle/>
          <a:p>
            <a:r>
              <a:rPr lang="en-US" sz="900" b="1"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Customer</a:t>
            </a:r>
            <a:r>
              <a:rPr lang="en-US" sz="900" dirty="0" smtClean="0"/>
              <a:t>,</a:t>
            </a:r>
            <a:endParaRPr lang="en-US" sz="900" dirty="0"/>
          </a:p>
        </p:txBody>
      </p:sp>
    </p:spTree>
    <p:extLst>
      <p:ext uri="{BB962C8B-B14F-4D97-AF65-F5344CB8AC3E}">
        <p14:creationId xmlns:p14="http://schemas.microsoft.com/office/powerpoint/2010/main" val="3677338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Center – Report Changes	</a:t>
            </a:r>
            <a:endParaRPr lang="en-US" dirty="0"/>
          </a:p>
        </p:txBody>
      </p:sp>
      <p:pic>
        <p:nvPicPr>
          <p:cNvPr id="4" name="Picture 3"/>
          <p:cNvPicPr/>
          <p:nvPr/>
        </p:nvPicPr>
        <p:blipFill>
          <a:blip r:embed="rId3"/>
          <a:stretch>
            <a:fillRect/>
          </a:stretch>
        </p:blipFill>
        <p:spPr>
          <a:xfrm>
            <a:off x="685800" y="2069464"/>
            <a:ext cx="7696200" cy="37979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735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Benefits Center</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If you have an active case with FSD, you </a:t>
            </a:r>
            <a:r>
              <a:rPr lang="en-US" dirty="0"/>
              <a:t>can “Review Benefits” on the Benefit Center page</a:t>
            </a:r>
            <a:r>
              <a:rPr lang="en-US" dirty="0" smtClean="0"/>
              <a:t>.</a:t>
            </a:r>
          </a:p>
          <a:p>
            <a:pPr lvl="2">
              <a:buFont typeface="Wingdings" panose="05000000000000000000" pitchFamily="2" charset="2"/>
              <a:buChar char="v"/>
            </a:pPr>
            <a:r>
              <a:rPr lang="en-US" dirty="0"/>
              <a:t>Family Medical coverage “</a:t>
            </a:r>
            <a:r>
              <a:rPr lang="en-US" dirty="0" smtClean="0"/>
              <a:t>review” must </a:t>
            </a:r>
            <a:r>
              <a:rPr lang="en-US" dirty="0"/>
              <a:t>enter the individual’s information to review coverage for each individual</a:t>
            </a:r>
          </a:p>
          <a:p>
            <a:pPr marL="0" indent="0">
              <a:buNone/>
            </a:pPr>
            <a:endParaRPr lang="en-US" dirty="0"/>
          </a:p>
          <a:p>
            <a:r>
              <a:rPr lang="en-US" dirty="0" smtClean="0"/>
              <a:t>You </a:t>
            </a:r>
            <a:r>
              <a:rPr lang="en-US" dirty="0"/>
              <a:t>must create an account in order to report changes online. Once </a:t>
            </a:r>
            <a:r>
              <a:rPr lang="en-US" dirty="0" smtClean="0"/>
              <a:t>you </a:t>
            </a:r>
            <a:r>
              <a:rPr lang="en-US" dirty="0"/>
              <a:t>have an activated </a:t>
            </a:r>
            <a:r>
              <a:rPr lang="en-US" dirty="0" smtClean="0"/>
              <a:t>account, you can </a:t>
            </a:r>
            <a:r>
              <a:rPr lang="en-US" dirty="0"/>
              <a:t>report a change online &amp; upload verification documents for the change. (changes already in progress reported by phone/mail or in person at a Resource Center must have verification provided by one of those methods-currently uploading documents online is only available for online changes) </a:t>
            </a:r>
            <a:endParaRPr lang="en-US" dirty="0" smtClean="0"/>
          </a:p>
          <a:p>
            <a:pPr marL="0" indent="0">
              <a:buNone/>
            </a:pPr>
            <a:endParaRPr lang="en-US" dirty="0" smtClean="0"/>
          </a:p>
          <a:p>
            <a:endParaRPr lang="en-US" sz="2800" dirty="0"/>
          </a:p>
          <a:p>
            <a:endParaRPr lang="en-US" dirty="0"/>
          </a:p>
        </p:txBody>
      </p:sp>
    </p:spTree>
    <p:extLst>
      <p:ext uri="{BB962C8B-B14F-4D97-AF65-F5344CB8AC3E}">
        <p14:creationId xmlns:p14="http://schemas.microsoft.com/office/powerpoint/2010/main" val="297340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kelloks\AppData\Local\Microsoft\Windows\Temporary Internet Files\Content.Outlook\P2RCQ4MO\Slide5 myDSS anywhe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805333"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538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an Account	</a:t>
            </a:r>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19300"/>
            <a:ext cx="8525931" cy="403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764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Status of Benefits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0"/>
            <a:ext cx="8551076" cy="3624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10307755">
            <a:off x="7786308" y="3990117"/>
            <a:ext cx="685800" cy="244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687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In </a:t>
            </a:r>
            <a:endParaRPr lang="en-US" dirty="0"/>
          </a:p>
        </p:txBody>
      </p:sp>
      <p:pic>
        <p:nvPicPr>
          <p:cNvPr id="3" name="Picture 2"/>
          <p:cNvPicPr/>
          <p:nvPr/>
        </p:nvPicPr>
        <p:blipFill>
          <a:blip r:embed="rId2"/>
          <a:stretch>
            <a:fillRect/>
          </a:stretch>
        </p:blipFill>
        <p:spPr>
          <a:xfrm>
            <a:off x="1371600" y="2057400"/>
            <a:ext cx="6172200" cy="2077720"/>
          </a:xfrm>
          <a:prstGeom prst="rect">
            <a:avLst/>
          </a:prstGeom>
        </p:spPr>
      </p:pic>
      <p:pic>
        <p:nvPicPr>
          <p:cNvPr id="4" name="Picture 3"/>
          <p:cNvPicPr/>
          <p:nvPr/>
        </p:nvPicPr>
        <p:blipFill>
          <a:blip r:embed="rId3"/>
          <a:stretch>
            <a:fillRect/>
          </a:stretch>
        </p:blipFill>
        <p:spPr>
          <a:xfrm>
            <a:off x="1371600" y="3962400"/>
            <a:ext cx="6172200" cy="2356485"/>
          </a:xfrm>
          <a:prstGeom prst="rect">
            <a:avLst/>
          </a:prstGeom>
        </p:spPr>
      </p:pic>
    </p:spTree>
    <p:extLst>
      <p:ext uri="{BB962C8B-B14F-4D97-AF65-F5344CB8AC3E}">
        <p14:creationId xmlns:p14="http://schemas.microsoft.com/office/powerpoint/2010/main" val="546759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28520"/>
            <a:ext cx="6705600" cy="422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213406"/>
            <a:ext cx="6705600" cy="577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114800" y="1371600"/>
            <a:ext cx="457200" cy="76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17019" y="2209800"/>
            <a:ext cx="457200" cy="76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43200" y="3547364"/>
            <a:ext cx="914400" cy="5674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080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Changes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8327371" cy="3905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241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the Change type: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8382000" cy="25999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371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 Change page</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95590"/>
            <a:ext cx="8458200" cy="1864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p:nvPr/>
        </p:nvPicPr>
        <p:blipFill>
          <a:blip r:embed="rId4"/>
          <a:stretch>
            <a:fillRect/>
          </a:stretch>
        </p:blipFill>
        <p:spPr>
          <a:xfrm>
            <a:off x="398834" y="3864962"/>
            <a:ext cx="8745166" cy="2439035"/>
          </a:xfrm>
          <a:prstGeom prst="rect">
            <a:avLst/>
          </a:prstGeom>
        </p:spPr>
      </p:pic>
    </p:spTree>
    <p:extLst>
      <p:ext uri="{BB962C8B-B14F-4D97-AF65-F5344CB8AC3E}">
        <p14:creationId xmlns:p14="http://schemas.microsoft.com/office/powerpoint/2010/main" val="3047048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Documents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 can upload documents with your Online Application or with an Online Change Report</a:t>
            </a:r>
          </a:p>
          <a:p>
            <a:endParaRPr lang="en-US" dirty="0"/>
          </a:p>
          <a:p>
            <a:r>
              <a:rPr lang="en-US" dirty="0" smtClean="0"/>
              <a:t>There is an Instructional Video on the upload sections to assist you in the uploading process</a:t>
            </a:r>
          </a:p>
          <a:p>
            <a:endParaRPr lang="en-US" dirty="0"/>
          </a:p>
          <a:p>
            <a:r>
              <a:rPr lang="en-US" dirty="0" smtClean="0"/>
              <a:t>You can review your uploaded documents prior to submission. You will receive confirmation of uploaded document on the  “Thank You” page and will also receive a confirmation email.</a:t>
            </a:r>
          </a:p>
          <a:p>
            <a:pPr marL="0" indent="0">
              <a:buNone/>
            </a:pPr>
            <a:endParaRPr lang="en-US" dirty="0" smtClean="0"/>
          </a:p>
          <a:p>
            <a:r>
              <a:rPr lang="en-US" dirty="0" smtClean="0"/>
              <a:t>There is also a link available to apply online for MO </a:t>
            </a:r>
            <a:r>
              <a:rPr lang="en-US" dirty="0" err="1" smtClean="0"/>
              <a:t>HealthNet</a:t>
            </a:r>
            <a:r>
              <a:rPr lang="en-US" dirty="0" smtClean="0"/>
              <a:t> for Families if desired. </a:t>
            </a:r>
            <a:endParaRPr lang="en-US" dirty="0"/>
          </a:p>
        </p:txBody>
      </p:sp>
    </p:spTree>
    <p:extLst>
      <p:ext uri="{BB962C8B-B14F-4D97-AF65-F5344CB8AC3E}">
        <p14:creationId xmlns:p14="http://schemas.microsoft.com/office/powerpoint/2010/main" val="2500609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Applying for MO </a:t>
            </a:r>
            <a:r>
              <a:rPr lang="en-US" sz="5400" dirty="0" err="1" smtClean="0"/>
              <a:t>HealthNet</a:t>
            </a:r>
            <a:endParaRPr lang="en-US" sz="5400" dirty="0"/>
          </a:p>
        </p:txBody>
      </p:sp>
      <p:sp>
        <p:nvSpPr>
          <p:cNvPr id="4" name="Text Placeholder 3"/>
          <p:cNvSpPr>
            <a:spLocks noGrp="1"/>
          </p:cNvSpPr>
          <p:nvPr>
            <p:ph idx="1"/>
          </p:nvPr>
        </p:nvSpPr>
        <p:spPr/>
        <p:txBody>
          <a:bodyPr/>
          <a:lstStyle/>
          <a:p>
            <a:pPr marL="0" indent="0">
              <a:buNone/>
            </a:pPr>
            <a:r>
              <a:rPr lang="en-US" sz="3200" dirty="0" smtClean="0"/>
              <a:t>The Citizen </a:t>
            </a:r>
            <a:r>
              <a:rPr lang="en-US" sz="3200" dirty="0"/>
              <a:t>P</a:t>
            </a:r>
            <a:r>
              <a:rPr lang="en-US" sz="3200" dirty="0" smtClean="0"/>
              <a:t>ortal is a separate system where you may apply for :</a:t>
            </a:r>
          </a:p>
          <a:p>
            <a:pPr marL="0" indent="0">
              <a:buNone/>
            </a:pPr>
            <a:endParaRPr lang="en-US" dirty="0" smtClean="0"/>
          </a:p>
          <a:p>
            <a:pPr marL="342900" indent="-342900">
              <a:buFont typeface="Wingdings" panose="05000000000000000000" pitchFamily="2" charset="2"/>
              <a:buChar char="Ø"/>
            </a:pPr>
            <a:r>
              <a:rPr lang="en-US" sz="3200" dirty="0" smtClean="0"/>
              <a:t>Children under 19 years of age</a:t>
            </a:r>
          </a:p>
          <a:p>
            <a:pPr marL="342900" indent="-342900">
              <a:buFont typeface="Wingdings" panose="05000000000000000000" pitchFamily="2" charset="2"/>
              <a:buChar char="Ø"/>
            </a:pPr>
            <a:r>
              <a:rPr lang="en-US" sz="3200" dirty="0" smtClean="0"/>
              <a:t>Families</a:t>
            </a:r>
          </a:p>
          <a:p>
            <a:pPr marL="342900" indent="-342900">
              <a:buFont typeface="Wingdings" panose="05000000000000000000" pitchFamily="2" charset="2"/>
              <a:buChar char="Ø"/>
            </a:pPr>
            <a:r>
              <a:rPr lang="en-US" sz="3200" dirty="0" smtClean="0"/>
              <a:t>Uninsured women</a:t>
            </a:r>
          </a:p>
          <a:p>
            <a:pPr marL="342900" indent="-342900">
              <a:buFont typeface="Wingdings" panose="05000000000000000000" pitchFamily="2" charset="2"/>
              <a:buChar char="Ø"/>
            </a:pPr>
            <a:r>
              <a:rPr lang="en-US" sz="3200" dirty="0" smtClean="0"/>
              <a:t>Pregnant women &amp; Newborns</a:t>
            </a:r>
          </a:p>
        </p:txBody>
      </p:sp>
    </p:spTree>
    <p:extLst>
      <p:ext uri="{BB962C8B-B14F-4D97-AF65-F5344CB8AC3E}">
        <p14:creationId xmlns:p14="http://schemas.microsoft.com/office/powerpoint/2010/main" val="3773572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Web App: </a:t>
            </a:r>
            <a:r>
              <a:rPr lang="en-US" sz="2800" dirty="0" smtClean="0"/>
              <a:t>How to apply for MO </a:t>
            </a:r>
            <a:r>
              <a:rPr lang="en-US" sz="2800" dirty="0" err="1" smtClean="0"/>
              <a:t>HealthNet</a:t>
            </a:r>
            <a:r>
              <a:rPr lang="en-US" sz="2800" dirty="0" smtClean="0"/>
              <a:t> within the Web Application</a:t>
            </a:r>
            <a:endParaRPr lang="en-US" sz="2800" dirty="0"/>
          </a:p>
        </p:txBody>
      </p:sp>
      <p:sp>
        <p:nvSpPr>
          <p:cNvPr id="4" name="Content Placeholder 3"/>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199"/>
            <a:ext cx="8153400" cy="4395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19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Apply Online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You can apply online anywhere or any time</a:t>
            </a:r>
          </a:p>
          <a:p>
            <a:pPr lvl="1"/>
            <a:r>
              <a:rPr lang="en-US" dirty="0" smtClean="0"/>
              <a:t>At </a:t>
            </a:r>
            <a:r>
              <a:rPr lang="en-US" u="sng" dirty="0" smtClean="0">
                <a:hlinkClick r:id="rId2"/>
              </a:rPr>
              <a:t>https://mydss.mo.gov</a:t>
            </a:r>
            <a:r>
              <a:rPr lang="en-US" u="sng" dirty="0">
                <a:hlinkClick r:id="rId2"/>
              </a:rPr>
              <a:t>/</a:t>
            </a:r>
            <a:r>
              <a:rPr lang="en-US" dirty="0"/>
              <a:t>	</a:t>
            </a:r>
          </a:p>
          <a:p>
            <a:endParaRPr lang="en-US" dirty="0" smtClean="0"/>
          </a:p>
          <a:p>
            <a:r>
              <a:rPr lang="en-US" dirty="0" smtClean="0"/>
              <a:t>Spanish version of all pages is available</a:t>
            </a:r>
          </a:p>
          <a:p>
            <a:endParaRPr lang="en-US" dirty="0"/>
          </a:p>
          <a:p>
            <a:r>
              <a:rPr lang="en-US" dirty="0" smtClean="0"/>
              <a:t>Apply at local Resource Center using the Public Access Work Stations where available</a:t>
            </a:r>
          </a:p>
          <a:p>
            <a:endParaRPr lang="en-US" dirty="0"/>
          </a:p>
          <a:p>
            <a:r>
              <a:rPr lang="en-US" dirty="0" smtClean="0"/>
              <a:t>Apply using a smartphone, tablet, computer </a:t>
            </a:r>
          </a:p>
          <a:p>
            <a:endParaRPr lang="en-US" dirty="0"/>
          </a:p>
          <a:p>
            <a:r>
              <a:rPr lang="en-US" dirty="0" smtClean="0"/>
              <a:t>FSD Resource Centers have available :</a:t>
            </a:r>
          </a:p>
          <a:p>
            <a:pPr lvl="1"/>
            <a:r>
              <a:rPr lang="en-US" dirty="0" smtClean="0"/>
              <a:t>new </a:t>
            </a:r>
            <a:r>
              <a:rPr lang="en-US" dirty="0" err="1" smtClean="0"/>
              <a:t>MyDSS</a:t>
            </a:r>
            <a:r>
              <a:rPr lang="en-US" dirty="0" smtClean="0"/>
              <a:t> business card </a:t>
            </a:r>
          </a:p>
          <a:p>
            <a:pPr lvl="1"/>
            <a:r>
              <a:rPr lang="en-US" dirty="0" err="1" smtClean="0"/>
              <a:t>MyDSS</a:t>
            </a:r>
            <a:r>
              <a:rPr lang="en-US" dirty="0" smtClean="0"/>
              <a:t> half-page flyer with online application information.</a:t>
            </a:r>
            <a:endParaRPr lang="en-US" dirty="0"/>
          </a:p>
        </p:txBody>
      </p:sp>
    </p:spTree>
    <p:extLst>
      <p:ext uri="{BB962C8B-B14F-4D97-AF65-F5344CB8AC3E}">
        <p14:creationId xmlns:p14="http://schemas.microsoft.com/office/powerpoint/2010/main" val="1131785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886712"/>
          </a:xfrm>
        </p:spPr>
        <p:txBody>
          <a:bodyPr>
            <a:normAutofit fontScale="90000"/>
          </a:bodyPr>
          <a:lstStyle/>
          <a:p>
            <a:r>
              <a:rPr lang="en-US" sz="4000" dirty="0" smtClean="0"/>
              <a:t>MO </a:t>
            </a:r>
            <a:r>
              <a:rPr lang="en-US" sz="4000" dirty="0" err="1" smtClean="0"/>
              <a:t>HealthNet</a:t>
            </a:r>
            <a:r>
              <a:rPr lang="en-US" sz="4000" dirty="0" smtClean="0"/>
              <a:t> for Families Citizen </a:t>
            </a:r>
            <a:r>
              <a:rPr lang="en-US" sz="4000" dirty="0"/>
              <a:t>Portal</a:t>
            </a:r>
            <a:r>
              <a:rPr lang="en-US" dirty="0"/>
              <a:t/>
            </a:r>
            <a:br>
              <a:rPr lang="en-US" dirty="0"/>
            </a:br>
            <a:r>
              <a:rPr lang="en-US" sz="2700" dirty="0">
                <a:hlinkClick r:id="rId3"/>
              </a:rPr>
              <a:t>https://</a:t>
            </a:r>
            <a:r>
              <a:rPr lang="en-US" sz="2700" dirty="0" smtClean="0">
                <a:hlinkClick r:id="rId3"/>
              </a:rPr>
              <a:t>mydssapp.mo.gov/CitizenPortal/application.do</a:t>
            </a:r>
            <a:r>
              <a:rPr lang="en-US" dirty="0" smtClean="0"/>
              <a:t/>
            </a:r>
            <a:br>
              <a:rPr lang="en-US" dirty="0" smtClean="0"/>
            </a:br>
            <a:endParaRPr lang="en-US" dirty="0"/>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590800"/>
            <a:ext cx="8229600" cy="3473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131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Materials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a:t>
            </a:r>
            <a:r>
              <a:rPr lang="en-US" dirty="0" smtClean="0"/>
              <a:t>raining material for the Web App and MO Benefits Center </a:t>
            </a:r>
            <a:r>
              <a:rPr lang="en-US" dirty="0"/>
              <a:t>can be accessed by clicking on this </a:t>
            </a:r>
            <a:r>
              <a:rPr lang="en-US" dirty="0" smtClean="0"/>
              <a:t>link </a:t>
            </a:r>
            <a:r>
              <a:rPr lang="en-US" u="sng" dirty="0" smtClean="0">
                <a:hlinkClick r:id="rId2"/>
              </a:rPr>
              <a:t>http</a:t>
            </a:r>
            <a:r>
              <a:rPr lang="en-US" u="sng" dirty="0">
                <a:hlinkClick r:id="rId2"/>
              </a:rPr>
              <a:t>://dss.mo.gov/fsd/training</a:t>
            </a:r>
            <a:r>
              <a:rPr lang="en-US" u="sng" dirty="0" smtClean="0">
                <a:hlinkClick r:id="rId2"/>
              </a:rPr>
              <a:t>/</a:t>
            </a:r>
            <a:endParaRPr lang="en-US" u="sng" dirty="0" smtClean="0"/>
          </a:p>
          <a:p>
            <a:pPr marL="0" indent="0">
              <a:buNone/>
            </a:pPr>
            <a:endParaRPr lang="en-US" dirty="0"/>
          </a:p>
          <a:p>
            <a:pPr marL="0" lvl="0" indent="0">
              <a:buNone/>
            </a:pPr>
            <a:r>
              <a:rPr lang="en-US" dirty="0" smtClean="0"/>
              <a:t>Available Training:</a:t>
            </a:r>
          </a:p>
          <a:p>
            <a:pPr lvl="0"/>
            <a:r>
              <a:rPr lang="en-US" dirty="0" smtClean="0"/>
              <a:t>MO </a:t>
            </a:r>
            <a:r>
              <a:rPr lang="en-US" dirty="0"/>
              <a:t>Pet: Accessing and Navigating the Pre-Eligibility Tool</a:t>
            </a:r>
          </a:p>
          <a:p>
            <a:pPr lvl="0"/>
            <a:r>
              <a:rPr lang="en-US" dirty="0"/>
              <a:t>FSD Web Application (with Upload document option)</a:t>
            </a:r>
          </a:p>
          <a:p>
            <a:pPr lvl="0"/>
            <a:r>
              <a:rPr lang="en-US" dirty="0"/>
              <a:t>MO Benefits Center-Review Benefits and Report Changes (with Upload document option)</a:t>
            </a:r>
          </a:p>
          <a:p>
            <a:endParaRPr lang="en-US" dirty="0"/>
          </a:p>
        </p:txBody>
      </p:sp>
    </p:spTree>
    <p:extLst>
      <p:ext uri="{BB962C8B-B14F-4D97-AF65-F5344CB8AC3E}">
        <p14:creationId xmlns:p14="http://schemas.microsoft.com/office/powerpoint/2010/main" val="735008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399" y="1371600"/>
            <a:ext cx="8356601"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wn Arrow 7"/>
          <p:cNvSpPr/>
          <p:nvPr/>
        </p:nvSpPr>
        <p:spPr>
          <a:xfrm rot="16200000">
            <a:off x="2540" y="4645660"/>
            <a:ext cx="405130" cy="715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98870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myDSS</a:t>
            </a:r>
            <a:r>
              <a:rPr lang="en-US" dirty="0" smtClean="0"/>
              <a:t> Home Page</a:t>
            </a:r>
            <a:endParaRPr lang="en-US" dirty="0"/>
          </a:p>
        </p:txBody>
      </p:sp>
      <p:sp>
        <p:nvSpPr>
          <p:cNvPr id="5" name="Content Placeholder 4"/>
          <p:cNvSpPr>
            <a:spLocks noGrp="1"/>
          </p:cNvSpPr>
          <p:nvPr>
            <p:ph idx="1"/>
          </p:nvPr>
        </p:nvSpPr>
        <p:spPr/>
        <p:txBody>
          <a:bodyPr>
            <a:normAutofit fontScale="62500" lnSpcReduction="20000"/>
          </a:bodyPr>
          <a:lstStyle/>
          <a:p>
            <a:pPr lvl="0"/>
            <a:r>
              <a:rPr lang="en-US" b="1" u="sng" dirty="0"/>
              <a:t>Do I Qualify?/Apply</a:t>
            </a:r>
            <a:endParaRPr lang="en-US" dirty="0"/>
          </a:p>
          <a:p>
            <a:pPr marL="0" indent="0">
              <a:buNone/>
            </a:pPr>
            <a:r>
              <a:rPr lang="en-US" dirty="0" smtClean="0"/>
              <a:t>Click on </a:t>
            </a:r>
            <a:r>
              <a:rPr lang="en-US" dirty="0"/>
              <a:t>the “Do I Qualify?/Apply button to begin the process. </a:t>
            </a:r>
            <a:r>
              <a:rPr lang="en-US" dirty="0" smtClean="0"/>
              <a:t>The Missouri Pre-Eligibility Tool is </a:t>
            </a:r>
            <a:r>
              <a:rPr lang="en-US" dirty="0"/>
              <a:t>is a simple </a:t>
            </a:r>
            <a:r>
              <a:rPr lang="en-US" dirty="0" smtClean="0"/>
              <a:t>questionnaire </a:t>
            </a:r>
            <a:r>
              <a:rPr lang="en-US" dirty="0"/>
              <a:t>that can </a:t>
            </a:r>
            <a:r>
              <a:rPr lang="en-US" dirty="0" smtClean="0"/>
              <a:t>give you an idea </a:t>
            </a:r>
            <a:r>
              <a:rPr lang="en-US" dirty="0"/>
              <a:t>of programs </a:t>
            </a:r>
            <a:r>
              <a:rPr lang="en-US" dirty="0" smtClean="0"/>
              <a:t>you </a:t>
            </a:r>
            <a:r>
              <a:rPr lang="en-US" dirty="0"/>
              <a:t>may possibly </a:t>
            </a:r>
            <a:r>
              <a:rPr lang="en-US" dirty="0" smtClean="0"/>
              <a:t>want </a:t>
            </a:r>
            <a:r>
              <a:rPr lang="en-US" dirty="0"/>
              <a:t>to apply for</a:t>
            </a:r>
            <a:r>
              <a:rPr lang="en-US" dirty="0" smtClean="0"/>
              <a:t>. The results page provides links for applications or resources. You can apply for new or recertification applications online. Food Stamp MCR (Mid-Cert Reviews) are not available online at this time.</a:t>
            </a:r>
            <a:endParaRPr lang="en-US" dirty="0"/>
          </a:p>
          <a:p>
            <a:pPr marL="0" indent="0">
              <a:buNone/>
            </a:pPr>
            <a:endParaRPr lang="en-US" dirty="0"/>
          </a:p>
          <a:p>
            <a:pPr lvl="0"/>
            <a:r>
              <a:rPr lang="en-US" b="1" u="sng" dirty="0"/>
              <a:t>Check My Status</a:t>
            </a:r>
            <a:endParaRPr lang="en-US" dirty="0"/>
          </a:p>
          <a:p>
            <a:pPr marL="0" indent="0">
              <a:buNone/>
            </a:pPr>
            <a:r>
              <a:rPr lang="en-US" dirty="0"/>
              <a:t>If </a:t>
            </a:r>
            <a:r>
              <a:rPr lang="en-US" dirty="0" smtClean="0"/>
              <a:t>you already have </a:t>
            </a:r>
            <a:r>
              <a:rPr lang="en-US" dirty="0"/>
              <a:t>an account for the Benefit Center &amp; also </a:t>
            </a:r>
            <a:r>
              <a:rPr lang="en-US" dirty="0" smtClean="0"/>
              <a:t>have </a:t>
            </a:r>
            <a:r>
              <a:rPr lang="en-US" dirty="0"/>
              <a:t>an active case or pending application for Food Stamp, Child Care, Temporary Assistance or Medicaid for </a:t>
            </a:r>
            <a:r>
              <a:rPr lang="en-US" dirty="0" smtClean="0"/>
              <a:t>Aged/Blind or Disabled;  click </a:t>
            </a:r>
            <a:r>
              <a:rPr lang="en-US" dirty="0"/>
              <a:t>on the “Check My Status” button to see </a:t>
            </a:r>
            <a:r>
              <a:rPr lang="en-US" dirty="0" smtClean="0"/>
              <a:t>your benefits </a:t>
            </a:r>
            <a:r>
              <a:rPr lang="en-US" dirty="0"/>
              <a:t>or what is needed to complete </a:t>
            </a:r>
            <a:r>
              <a:rPr lang="en-US" dirty="0" smtClean="0"/>
              <a:t>the application you submitted online. </a:t>
            </a:r>
            <a:endParaRPr lang="en-US" dirty="0"/>
          </a:p>
          <a:p>
            <a:pPr marL="0" indent="0">
              <a:buNone/>
            </a:pPr>
            <a:r>
              <a:rPr lang="en-US" b="1" dirty="0"/>
              <a:t> </a:t>
            </a:r>
            <a:endParaRPr lang="en-US" dirty="0"/>
          </a:p>
          <a:p>
            <a:pPr lvl="0"/>
            <a:r>
              <a:rPr lang="en-US" b="1" u="sng" dirty="0"/>
              <a:t>Report a Change</a:t>
            </a:r>
            <a:endParaRPr lang="en-US" dirty="0"/>
          </a:p>
          <a:p>
            <a:pPr marL="0" indent="0">
              <a:buNone/>
            </a:pPr>
            <a:r>
              <a:rPr lang="en-US" dirty="0"/>
              <a:t>If </a:t>
            </a:r>
            <a:r>
              <a:rPr lang="en-US" dirty="0" smtClean="0"/>
              <a:t>you have a </a:t>
            </a:r>
            <a:r>
              <a:rPr lang="en-US" dirty="0"/>
              <a:t>Benefit Center account and an active </a:t>
            </a:r>
            <a:r>
              <a:rPr lang="en-US" dirty="0" smtClean="0"/>
              <a:t>Food Stamp, Child Care, Temporary Assistance or Medicaid for Aged, Blind or  Disabled case, you </a:t>
            </a:r>
            <a:r>
              <a:rPr lang="en-US" dirty="0"/>
              <a:t>can report Changes online as well as upload verification documents on this site.</a:t>
            </a:r>
          </a:p>
          <a:p>
            <a:endParaRPr lang="en-US" dirty="0"/>
          </a:p>
        </p:txBody>
      </p:sp>
    </p:spTree>
    <p:extLst>
      <p:ext uri="{BB962C8B-B14F-4D97-AF65-F5344CB8AC3E}">
        <p14:creationId xmlns:p14="http://schemas.microsoft.com/office/powerpoint/2010/main" val="1300746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myDSS</a:t>
            </a:r>
            <a:r>
              <a:rPr lang="en-US" dirty="0" smtClean="0"/>
              <a:t> home page</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9677" y="1935163"/>
            <a:ext cx="8184646"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152400" y="33528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2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Missouri Pre-Eligibility Tool</a:t>
            </a:r>
            <a:endParaRPr lang="en-US" sz="4000" dirty="0"/>
          </a:p>
        </p:txBody>
      </p:sp>
      <p:pic>
        <p:nvPicPr>
          <p:cNvPr id="4" name="Picture 3"/>
          <p:cNvPicPr/>
          <p:nvPr/>
        </p:nvPicPr>
        <p:blipFill>
          <a:blip r:embed="rId3"/>
          <a:stretch>
            <a:fillRect/>
          </a:stretch>
        </p:blipFill>
        <p:spPr>
          <a:xfrm>
            <a:off x="1066800" y="2057400"/>
            <a:ext cx="7086600" cy="3962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9628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581912"/>
          </a:xfrm>
        </p:spPr>
        <p:txBody>
          <a:bodyPr>
            <a:normAutofit fontScale="90000"/>
          </a:bodyPr>
          <a:lstStyle/>
          <a:p>
            <a:r>
              <a:rPr lang="en-US" sz="3600" dirty="0" smtClean="0"/>
              <a:t>Missouri Pre Eligibility Results Page </a:t>
            </a:r>
            <a:br>
              <a:rPr lang="en-US" sz="3600" dirty="0" smtClean="0"/>
            </a:br>
            <a:r>
              <a:rPr lang="en-US" sz="2200" dirty="0" smtClean="0"/>
              <a:t>Links to </a:t>
            </a:r>
            <a:r>
              <a:rPr lang="en-US" sz="2200" b="1" dirty="0" smtClean="0">
                <a:solidFill>
                  <a:schemeClr val="accent1"/>
                </a:solidFill>
              </a:rPr>
              <a:t>Apply Online</a:t>
            </a:r>
            <a:r>
              <a:rPr lang="en-US" sz="2200" dirty="0" smtClean="0"/>
              <a:t> for Foods Stamps, Childcare, Temporary Assistance, MO </a:t>
            </a:r>
            <a:r>
              <a:rPr lang="en-US" sz="2200" dirty="0" err="1" smtClean="0"/>
              <a:t>HealthNet</a:t>
            </a:r>
            <a:r>
              <a:rPr lang="en-US" sz="2200" dirty="0" smtClean="0"/>
              <a:t> for Aged, Blind, Disabled or </a:t>
            </a:r>
            <a:r>
              <a:rPr lang="en-US" sz="2200" dirty="0" smtClean="0">
                <a:solidFill>
                  <a:srgbClr val="7030A0"/>
                </a:solidFill>
              </a:rPr>
              <a:t>Families &amp; Children</a:t>
            </a:r>
            <a:r>
              <a:rPr lang="en-US" sz="2200" dirty="0" smtClean="0"/>
              <a:t>.</a:t>
            </a:r>
            <a:br>
              <a:rPr lang="en-US" sz="2200" dirty="0" smtClean="0"/>
            </a:br>
            <a:r>
              <a:rPr lang="en-US" sz="2200" dirty="0" smtClean="0"/>
              <a:t>Also links to </a:t>
            </a:r>
            <a:r>
              <a:rPr lang="en-US" sz="2200" dirty="0" smtClean="0">
                <a:solidFill>
                  <a:srgbClr val="FF0000"/>
                </a:solidFill>
              </a:rPr>
              <a:t>Paper Applications</a:t>
            </a:r>
            <a:r>
              <a:rPr lang="en-US" sz="2200" dirty="0" smtClean="0"/>
              <a:t>, </a:t>
            </a:r>
            <a:r>
              <a:rPr lang="en-US" sz="2200" dirty="0" smtClean="0">
                <a:solidFill>
                  <a:srgbClr val="FF0000"/>
                </a:solidFill>
              </a:rPr>
              <a:t>Resources</a:t>
            </a:r>
            <a:r>
              <a:rPr lang="en-US" sz="2200" dirty="0" smtClean="0"/>
              <a:t> &amp; </a:t>
            </a:r>
            <a:r>
              <a:rPr lang="en-US" sz="2200" dirty="0" smtClean="0">
                <a:solidFill>
                  <a:schemeClr val="accent5">
                    <a:lumMod val="75000"/>
                  </a:schemeClr>
                </a:solidFill>
              </a:rPr>
              <a:t>Report Changes</a:t>
            </a:r>
            <a:r>
              <a:rPr lang="en-US" sz="2200" dirty="0" smtClean="0"/>
              <a:t>.</a:t>
            </a:r>
            <a:endParaRPr lang="en-US" sz="2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52437"/>
            <a:ext cx="7772400" cy="4124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7772400" y="3048000"/>
            <a:ext cx="914400" cy="381000"/>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a:xfrm flipH="1">
            <a:off x="7772400" y="3316705"/>
            <a:ext cx="8382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772400" y="4189700"/>
            <a:ext cx="914400" cy="457200"/>
          </a:xfrm>
          <a:prstGeom prst="straightConnector1">
            <a:avLst/>
          </a:prstGeom>
          <a:ln w="57150">
            <a:solidFill>
              <a:srgbClr val="7030A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772400" y="4800600"/>
            <a:ext cx="8382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744326" y="5257800"/>
            <a:ext cx="838200" cy="3810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970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“Apply Now”</a:t>
            </a:r>
            <a:br>
              <a:rPr lang="en-US" sz="4000" dirty="0" smtClean="0"/>
            </a:br>
            <a:r>
              <a:rPr lang="en-US" sz="3600" dirty="0" smtClean="0"/>
              <a:t>Missouri Online Application Introduction-Sign In</a:t>
            </a:r>
            <a:endParaRPr lang="en-US" sz="3600" dirty="0"/>
          </a:p>
        </p:txBody>
      </p:sp>
      <p:pic>
        <p:nvPicPr>
          <p:cNvPr id="3" name="Picture 2"/>
          <p:cNvPicPr/>
          <p:nvPr/>
        </p:nvPicPr>
        <p:blipFill>
          <a:blip r:embed="rId3"/>
          <a:stretch>
            <a:fillRect/>
          </a:stretch>
        </p:blipFill>
        <p:spPr>
          <a:xfrm>
            <a:off x="990601" y="2007234"/>
            <a:ext cx="6321742" cy="4088765"/>
          </a:xfrm>
          <a:prstGeom prst="rect">
            <a:avLst/>
          </a:prstGeom>
        </p:spPr>
      </p:pic>
      <p:sp>
        <p:nvSpPr>
          <p:cNvPr id="4" name="Down Arrow 3"/>
          <p:cNvSpPr/>
          <p:nvPr/>
        </p:nvSpPr>
        <p:spPr>
          <a:xfrm rot="16200000">
            <a:off x="1450340" y="5026660"/>
            <a:ext cx="405130" cy="1019810"/>
          </a:xfrm>
          <a:prstGeom prst="downArrow">
            <a:avLst/>
          </a:prstGeom>
          <a:solidFill>
            <a:srgbClr val="0070C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26332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In – New User Registration	</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46700"/>
            <a:ext cx="7853363" cy="356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Arrow 2"/>
          <p:cNvSpPr/>
          <p:nvPr/>
        </p:nvSpPr>
        <p:spPr>
          <a:xfrm>
            <a:off x="7924800" y="2191350"/>
            <a:ext cx="609600" cy="323250"/>
          </a:xfrm>
          <a:prstGeom prst="left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648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1605</TotalTime>
  <Words>2112</Words>
  <Application>Microsoft Office PowerPoint</Application>
  <PresentationFormat>On-screen Show (4:3)</PresentationFormat>
  <Paragraphs>158</Paragraphs>
  <Slides>32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 Unicode MS</vt:lpstr>
      <vt:lpstr>Calibri</vt:lpstr>
      <vt:lpstr>Constantia</vt:lpstr>
      <vt:lpstr>Wingdings</vt:lpstr>
      <vt:lpstr>Wingdings 2</vt:lpstr>
      <vt:lpstr>Flow</vt:lpstr>
      <vt:lpstr>FSD Web Application &amp; Benefit Center </vt:lpstr>
      <vt:lpstr>PowerPoint Presentation</vt:lpstr>
      <vt:lpstr>To Apply Online </vt:lpstr>
      <vt:lpstr>myDSS Home Page</vt:lpstr>
      <vt:lpstr>myDSS home page</vt:lpstr>
      <vt:lpstr>Missouri Pre-Eligibility Tool</vt:lpstr>
      <vt:lpstr>Missouri Pre Eligibility Results Page  Links to Apply Online for Foods Stamps, Childcare, Temporary Assistance, MO HealthNet for Aged, Blind, Disabled or Families &amp; Children. Also links to Paper Applications, Resources &amp; Report Changes.</vt:lpstr>
      <vt:lpstr>“Apply Now” Missouri Online Application Introduction-Sign In</vt:lpstr>
      <vt:lpstr>Sign In – New User Registration </vt:lpstr>
      <vt:lpstr>Customers can choose from several options on the online application sign in page</vt:lpstr>
      <vt:lpstr>Choose the programs you want to apply for</vt:lpstr>
      <vt:lpstr>1st page of online application</vt:lpstr>
      <vt:lpstr>Upload &amp; E-Signature page</vt:lpstr>
      <vt:lpstr>Uploading Documents </vt:lpstr>
      <vt:lpstr>Upload Documents Video </vt:lpstr>
      <vt:lpstr>Thank You – submission page</vt:lpstr>
      <vt:lpstr>PowerPoint Presentation</vt:lpstr>
      <vt:lpstr>Benefits Center – Report Changes </vt:lpstr>
      <vt:lpstr>Benefits Center</vt:lpstr>
      <vt:lpstr>Create an Account </vt:lpstr>
      <vt:lpstr>Check Status of Benefits</vt:lpstr>
      <vt:lpstr>Sign In </vt:lpstr>
      <vt:lpstr>PowerPoint Presentation</vt:lpstr>
      <vt:lpstr>Report Changes</vt:lpstr>
      <vt:lpstr>Select the Change type:</vt:lpstr>
      <vt:lpstr>Submit Change page</vt:lpstr>
      <vt:lpstr>Uploading Documents </vt:lpstr>
      <vt:lpstr>Applying for MO HealthNet</vt:lpstr>
      <vt:lpstr>Web App: How to apply for MO HealthNet within the Web Application</vt:lpstr>
      <vt:lpstr>MO HealthNet for Families Citizen Portal https://mydssapp.mo.gov/CitizenPortal/application.do </vt:lpstr>
      <vt:lpstr>Training Materials  </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FSD Web Application &amp; Benefit Center</dc:title>
  <dc:creator>Kelly, Theresa</dc:creator>
  <cp:lastModifiedBy>Baughman, Gary</cp:lastModifiedBy>
  <cp:revision>60</cp:revision>
  <cp:lastPrinted>2017-07-26T20:21:18Z</cp:lastPrinted>
  <dcterms:created xsi:type="dcterms:W3CDTF">2017-05-01T21:55:20Z</dcterms:created>
  <dcterms:modified xsi:type="dcterms:W3CDTF">2017-07-26T20:21:30Z</dcterms:modified>
</cp:coreProperties>
</file>