
<file path=[Content_Types].xml><?xml version="1.0" encoding="utf-8"?>
<Types xmlns="http://schemas.openxmlformats.org/package/2006/content-types">
  <Default Extension="jfif" ContentType="image/pn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heme/themeOverride1.xml" ContentType="application/vnd.openxmlformats-officedocument.themeOverride+xml"/>
  <Override PartName="/ppt/theme/themeOverride2.xml" ContentType="application/vnd.openxmlformats-officedocument.themeOverride+xml"/>
  <Override PartName="/ppt/notesSlides/notesSlide18.xml" ContentType="application/vnd.openxmlformats-officedocument.presentationml.notesSlide+xml"/>
  <Override PartName="/ppt/theme/themeOverride3.xml" ContentType="application/vnd.openxmlformats-officedocument.themeOverride+xml"/>
  <Override PartName="/ppt/notesSlides/notesSlide1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0.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heme/themeOverride11.xml" ContentType="application/vnd.openxmlformats-officedocument.themeOverride+xml"/>
  <Override PartName="/ppt/notesSlides/notesSlide22.xml" ContentType="application/vnd.openxmlformats-officedocument.presentationml.notesSlide+xml"/>
  <Override PartName="/ppt/theme/themeOverride12.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heme/themeOverride13.xml" ContentType="application/vnd.openxmlformats-officedocument.themeOverride+xml"/>
  <Override PartName="/ppt/notesSlides/notesSlide3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70" r:id="rId1"/>
  </p:sldMasterIdLst>
  <p:notesMasterIdLst>
    <p:notesMasterId r:id="rId52"/>
  </p:notesMasterIdLst>
  <p:sldIdLst>
    <p:sldId id="256" r:id="rId2"/>
    <p:sldId id="271" r:id="rId3"/>
    <p:sldId id="277" r:id="rId4"/>
    <p:sldId id="337" r:id="rId5"/>
    <p:sldId id="266" r:id="rId6"/>
    <p:sldId id="275" r:id="rId7"/>
    <p:sldId id="273" r:id="rId8"/>
    <p:sldId id="272" r:id="rId9"/>
    <p:sldId id="258" r:id="rId10"/>
    <p:sldId id="274" r:id="rId11"/>
    <p:sldId id="347" r:id="rId12"/>
    <p:sldId id="331" r:id="rId13"/>
    <p:sldId id="279" r:id="rId14"/>
    <p:sldId id="281" r:id="rId15"/>
    <p:sldId id="280" r:id="rId16"/>
    <p:sldId id="278" r:id="rId17"/>
    <p:sldId id="282" r:id="rId18"/>
    <p:sldId id="340" r:id="rId19"/>
    <p:sldId id="346" r:id="rId20"/>
    <p:sldId id="344" r:id="rId21"/>
    <p:sldId id="345" r:id="rId22"/>
    <p:sldId id="341" r:id="rId23"/>
    <p:sldId id="349" r:id="rId24"/>
    <p:sldId id="350" r:id="rId25"/>
    <p:sldId id="342" r:id="rId26"/>
    <p:sldId id="343" r:id="rId27"/>
    <p:sldId id="276" r:id="rId28"/>
    <p:sldId id="326" r:id="rId29"/>
    <p:sldId id="320" r:id="rId30"/>
    <p:sldId id="319" r:id="rId31"/>
    <p:sldId id="318" r:id="rId32"/>
    <p:sldId id="325" r:id="rId33"/>
    <p:sldId id="314" r:id="rId34"/>
    <p:sldId id="313" r:id="rId35"/>
    <p:sldId id="332" r:id="rId36"/>
    <p:sldId id="333" r:id="rId37"/>
    <p:sldId id="334" r:id="rId38"/>
    <p:sldId id="335" r:id="rId39"/>
    <p:sldId id="317" r:id="rId40"/>
    <p:sldId id="323" r:id="rId41"/>
    <p:sldId id="315" r:id="rId42"/>
    <p:sldId id="327" r:id="rId43"/>
    <p:sldId id="328" r:id="rId44"/>
    <p:sldId id="329" r:id="rId45"/>
    <p:sldId id="330" r:id="rId46"/>
    <p:sldId id="336" r:id="rId47"/>
    <p:sldId id="338" r:id="rId48"/>
    <p:sldId id="339" r:id="rId49"/>
    <p:sldId id="261" r:id="rId50"/>
    <p:sldId id="348"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B57935-647C-F2E3-B84D-CC4181F9920D}" name="Lindsey Thomas" initials="LT" userId="Lindsey Thoma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ndsey Thomas" initials="LT" lastIdx="2" clrIdx="0">
    <p:extLst>
      <p:ext uri="{19B8F6BF-5375-455C-9EA6-DF929625EA0E}">
        <p15:presenceInfo xmlns:p15="http://schemas.microsoft.com/office/powerpoint/2012/main" userId="Lindsey Thoma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275" autoAdjust="0"/>
    <p:restoredTop sz="85230" autoAdjust="0"/>
  </p:normalViewPr>
  <p:slideViewPr>
    <p:cSldViewPr snapToGrid="0">
      <p:cViewPr varScale="1">
        <p:scale>
          <a:sx n="94" d="100"/>
          <a:sy n="94" d="100"/>
        </p:scale>
        <p:origin x="75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8"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10.xml.rels><?xml version="1.0" encoding="UTF-8" standalone="yes"?>
<Relationships xmlns="http://schemas.openxmlformats.org/package/2006/relationships"><Relationship Id="rId1" Type="http://schemas.openxmlformats.org/officeDocument/2006/relationships/image" Target="../media/image1.jpeg"/></Relationships>
</file>

<file path=ppt/diagrams/_rels/data11.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ata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4" Type="http://schemas.openxmlformats.org/officeDocument/2006/relationships/image" Target="../media/image53.svg"/></Relationships>
</file>

<file path=ppt/diagrams/_rels/data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ata15.xml.rels><?xml version="1.0" encoding="UTF-8" standalone="yes"?>
<Relationships xmlns="http://schemas.openxmlformats.org/package/2006/relationships"><Relationship Id="rId3" Type="http://schemas.openxmlformats.org/officeDocument/2006/relationships/hyperlink" Target="mailto:Katie.Pulley@dss.mo.gov" TargetMode="External"/><Relationship Id="rId2" Type="http://schemas.openxmlformats.org/officeDocument/2006/relationships/hyperlink" Target="mailto:W&amp;CI.INVOICES@dss.mo.gov" TargetMode="External"/><Relationship Id="rId1" Type="http://schemas.openxmlformats.org/officeDocument/2006/relationships/hyperlink" Target="mailto:Lindsey.Thomas@dss.mo.gov" TargetMode="External"/><Relationship Id="rId4" Type="http://schemas.openxmlformats.org/officeDocument/2006/relationships/hyperlink" Target="mailto:FSD.E&amp;TMonitoring@dss.mo.gov" TargetMode="External"/></Relationships>
</file>

<file path=ppt/diagrams/_rels/data2.xml.rels><?xml version="1.0" encoding="UTF-8" standalone="yes"?>
<Relationships xmlns="http://schemas.openxmlformats.org/package/2006/relationships"><Relationship Id="rId2" Type="http://schemas.openxmlformats.org/officeDocument/2006/relationships/hyperlink" Target="https://riskanalysisunit.wufoo.com/forms/jag-tanf-reporting-survey-fy27/" TargetMode="External"/><Relationship Id="rId1" Type="http://schemas.openxmlformats.org/officeDocument/2006/relationships/hyperlink" Target="https://dss.mo.gov/employment-training-provider-portal/jag-missouri.htm"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hyperlink" Target="https://dss.mo.gov/employment-training-provider-portal/jag-missouri.htm" TargetMode="Externa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diagrams/_rels/data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1.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1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4" Type="http://schemas.openxmlformats.org/officeDocument/2006/relationships/image" Target="../media/image53.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rawing15.xml.rels><?xml version="1.0" encoding="UTF-8" standalone="yes"?>
<Relationships xmlns="http://schemas.openxmlformats.org/package/2006/relationships"><Relationship Id="rId3" Type="http://schemas.openxmlformats.org/officeDocument/2006/relationships/hyperlink" Target="mailto:FSD.E&amp;TMonitoring@dss.mo.gov" TargetMode="External"/><Relationship Id="rId2" Type="http://schemas.openxmlformats.org/officeDocument/2006/relationships/hyperlink" Target="mailto:W&amp;CI.INVOICES@dss.mo.gov" TargetMode="External"/><Relationship Id="rId1" Type="http://schemas.openxmlformats.org/officeDocument/2006/relationships/hyperlink" Target="mailto:Lindsey.Thomas@dss.mo.gov" TargetMode="External"/><Relationship Id="rId4" Type="http://schemas.openxmlformats.org/officeDocument/2006/relationships/hyperlink" Target="mailto:Katie.Pulley@dss.mo.gov" TargetMode="External"/></Relationships>
</file>

<file path=ppt/diagrams/_rels/drawing2.xml.rels><?xml version="1.0" encoding="UTF-8" standalone="yes"?>
<Relationships xmlns="http://schemas.openxmlformats.org/package/2006/relationships"><Relationship Id="rId2" Type="http://schemas.openxmlformats.org/officeDocument/2006/relationships/hyperlink" Target="https://riskanalysisunit.wufoo.com/forms/jag-tanf-reporting-survey-fy27/" TargetMode="External"/><Relationship Id="rId1" Type="http://schemas.openxmlformats.org/officeDocument/2006/relationships/hyperlink" Target="https://dss.mo.gov/employment-training-provider-portal/jag-missouri.htm"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hyperlink" Target="https://dss.mo.gov/employment-training-provider-portal/jag-missouri.htm" TargetMode="External"/><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 Id="rId9" Type="http://schemas.openxmlformats.org/officeDocument/2006/relationships/image" Target="../media/image27.svg"/></Relationships>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F81192-5984-4B1E-8588-AF0D277A694E}" type="doc">
      <dgm:prSet loTypeId="urn:microsoft.com/office/officeart/2008/layout/AlternatingHexagons" loCatId="list" qsTypeId="urn:microsoft.com/office/officeart/2005/8/quickstyle/simple4" qsCatId="simple" csTypeId="urn:microsoft.com/office/officeart/2005/8/colors/colorful2" csCatId="colorful" phldr="1"/>
      <dgm:spPr/>
      <dgm:t>
        <a:bodyPr/>
        <a:lstStyle/>
        <a:p>
          <a:endParaRPr lang="en-US"/>
        </a:p>
      </dgm:t>
    </dgm:pt>
    <dgm:pt modelId="{54991B84-6A67-4EE7-AC68-7FE2D0EEB445}">
      <dgm:prSet/>
      <dgm:spPr/>
      <dgm:t>
        <a:bodyPr/>
        <a:lstStyle/>
        <a:p>
          <a:r>
            <a:rPr lang="en-US" b="1" dirty="0">
              <a:solidFill>
                <a:schemeClr val="tx1"/>
              </a:solidFill>
            </a:rPr>
            <a:t>Program</a:t>
          </a:r>
        </a:p>
      </dgm:t>
    </dgm:pt>
    <dgm:pt modelId="{C262FF67-9C61-43E7-B45D-DF1211E4C40F}" type="parTrans" cxnId="{8C018082-3833-4DDF-A1E9-B60D2146D53A}">
      <dgm:prSet/>
      <dgm:spPr/>
      <dgm:t>
        <a:bodyPr/>
        <a:lstStyle/>
        <a:p>
          <a:endParaRPr lang="en-US"/>
        </a:p>
      </dgm:t>
    </dgm:pt>
    <dgm:pt modelId="{0E06F6AB-F1FD-47B8-8C1A-3BFBA1ACF4E4}" type="sibTrans" cxnId="{8C018082-3833-4DDF-A1E9-B60D2146D53A}">
      <dgm:prSet/>
      <dgm:spPr/>
      <dgm:t>
        <a:bodyPr/>
        <a:lstStyle/>
        <a:p>
          <a:endParaRPr lang="en-US"/>
        </a:p>
      </dgm:t>
    </dgm:pt>
    <dgm:pt modelId="{884DE374-11DA-44CB-A570-502C8DEABB2C}">
      <dgm:prSet custT="1"/>
      <dgm:spPr/>
      <dgm:t>
        <a:bodyPr/>
        <a:lstStyle/>
        <a:p>
          <a:r>
            <a:rPr lang="en-US" sz="1400" dirty="0"/>
            <a:t>Links</a:t>
          </a:r>
        </a:p>
      </dgm:t>
    </dgm:pt>
    <dgm:pt modelId="{B00DB4C2-1BAF-499F-866E-452CE8B16611}" type="parTrans" cxnId="{E51D52CC-6275-4C0E-8975-7F29D368E814}">
      <dgm:prSet/>
      <dgm:spPr/>
      <dgm:t>
        <a:bodyPr/>
        <a:lstStyle/>
        <a:p>
          <a:endParaRPr lang="en-US"/>
        </a:p>
      </dgm:t>
    </dgm:pt>
    <dgm:pt modelId="{6324071F-2E44-48A2-ADB3-7CCACE61E566}" type="sibTrans" cxnId="{E51D52CC-6275-4C0E-8975-7F29D368E814}">
      <dgm:prSet/>
      <dgm:spPr/>
      <dgm:t>
        <a:bodyPr/>
        <a:lstStyle/>
        <a:p>
          <a:endParaRPr lang="en-US"/>
        </a:p>
      </dgm:t>
    </dgm:pt>
    <dgm:pt modelId="{8CA3916E-7F08-43D3-8960-B0C4811A20F0}">
      <dgm:prSet custT="1"/>
      <dgm:spPr/>
      <dgm:t>
        <a:bodyPr/>
        <a:lstStyle/>
        <a:p>
          <a:r>
            <a:rPr lang="en-US" sz="1400" dirty="0"/>
            <a:t>Data Collected</a:t>
          </a:r>
        </a:p>
      </dgm:t>
    </dgm:pt>
    <dgm:pt modelId="{C94B55ED-FFEB-45AC-B9FF-5A3EF7C6169E}" type="parTrans" cxnId="{876C89DA-C119-405C-8414-025354E1AA52}">
      <dgm:prSet/>
      <dgm:spPr/>
      <dgm:t>
        <a:bodyPr/>
        <a:lstStyle/>
        <a:p>
          <a:endParaRPr lang="en-US"/>
        </a:p>
      </dgm:t>
    </dgm:pt>
    <dgm:pt modelId="{0AB1C46C-9228-4745-88AA-4FC70E5C2BC1}" type="sibTrans" cxnId="{876C89DA-C119-405C-8414-025354E1AA52}">
      <dgm:prSet/>
      <dgm:spPr/>
      <dgm:t>
        <a:bodyPr/>
        <a:lstStyle/>
        <a:p>
          <a:endParaRPr lang="en-US"/>
        </a:p>
      </dgm:t>
    </dgm:pt>
    <dgm:pt modelId="{FA28E8AB-6A62-4C77-A15F-198BF352A921}">
      <dgm:prSet/>
      <dgm:spPr/>
      <dgm:t>
        <a:bodyPr/>
        <a:lstStyle/>
        <a:p>
          <a:r>
            <a:rPr lang="en-US" b="1" dirty="0">
              <a:solidFill>
                <a:schemeClr val="tx1"/>
              </a:solidFill>
            </a:rPr>
            <a:t>Monitoring</a:t>
          </a:r>
        </a:p>
      </dgm:t>
    </dgm:pt>
    <dgm:pt modelId="{AC9B4B80-47BE-44B3-A088-A0538300E73A}" type="parTrans" cxnId="{F66BC61E-7FB7-4823-A6EB-BEC488092F39}">
      <dgm:prSet/>
      <dgm:spPr/>
      <dgm:t>
        <a:bodyPr/>
        <a:lstStyle/>
        <a:p>
          <a:endParaRPr lang="en-US"/>
        </a:p>
      </dgm:t>
    </dgm:pt>
    <dgm:pt modelId="{17E3B12E-7C79-46E5-B488-2546B221FD67}" type="sibTrans" cxnId="{F66BC61E-7FB7-4823-A6EB-BEC488092F39}">
      <dgm:prSet/>
      <dgm:spPr/>
      <dgm:t>
        <a:bodyPr/>
        <a:lstStyle/>
        <a:p>
          <a:endParaRPr lang="en-US"/>
        </a:p>
      </dgm:t>
    </dgm:pt>
    <dgm:pt modelId="{FEB0E669-08B6-4350-A86D-FFBB41EB3F0D}">
      <dgm:prSet custT="1"/>
      <dgm:spPr/>
      <dgm:t>
        <a:bodyPr/>
        <a:lstStyle/>
        <a:p>
          <a:r>
            <a:rPr lang="en-US" sz="1400" dirty="0"/>
            <a:t>Process</a:t>
          </a:r>
        </a:p>
      </dgm:t>
    </dgm:pt>
    <dgm:pt modelId="{10384077-36B4-4195-B8EB-61A2FFB40150}" type="parTrans" cxnId="{2B869D01-2C35-4650-84BC-45F95D834AD0}">
      <dgm:prSet/>
      <dgm:spPr/>
      <dgm:t>
        <a:bodyPr/>
        <a:lstStyle/>
        <a:p>
          <a:endParaRPr lang="en-US"/>
        </a:p>
      </dgm:t>
    </dgm:pt>
    <dgm:pt modelId="{ACEFB0B7-6AEC-4D15-8EF1-E40DE5029356}" type="sibTrans" cxnId="{2B869D01-2C35-4650-84BC-45F95D834AD0}">
      <dgm:prSet/>
      <dgm:spPr/>
      <dgm:t>
        <a:bodyPr/>
        <a:lstStyle/>
        <a:p>
          <a:endParaRPr lang="en-US"/>
        </a:p>
      </dgm:t>
    </dgm:pt>
    <dgm:pt modelId="{5ABE7780-EFDB-4360-8CD2-C0891E32D290}">
      <dgm:prSet custT="1"/>
      <dgm:spPr/>
      <dgm:t>
        <a:bodyPr/>
        <a:lstStyle/>
        <a:p>
          <a:r>
            <a:rPr lang="en-US" sz="1400" dirty="0"/>
            <a:t>Importance</a:t>
          </a:r>
        </a:p>
      </dgm:t>
    </dgm:pt>
    <dgm:pt modelId="{CCCD679E-DFB6-4489-BC5D-01FDB456ECC6}" type="parTrans" cxnId="{2ACF5481-A166-48A7-A360-9701062E7944}">
      <dgm:prSet/>
      <dgm:spPr/>
      <dgm:t>
        <a:bodyPr/>
        <a:lstStyle/>
        <a:p>
          <a:endParaRPr lang="en-US"/>
        </a:p>
      </dgm:t>
    </dgm:pt>
    <dgm:pt modelId="{A68AED95-DB3C-41B0-B7CB-4E6CAE67F3B8}" type="sibTrans" cxnId="{2ACF5481-A166-48A7-A360-9701062E7944}">
      <dgm:prSet/>
      <dgm:spPr/>
      <dgm:t>
        <a:bodyPr/>
        <a:lstStyle/>
        <a:p>
          <a:endParaRPr lang="en-US"/>
        </a:p>
      </dgm:t>
    </dgm:pt>
    <dgm:pt modelId="{3CFA3ED0-472F-4AF9-9F33-78F42E255029}">
      <dgm:prSet custT="1"/>
      <dgm:spPr/>
      <dgm:t>
        <a:bodyPr/>
        <a:lstStyle/>
        <a:p>
          <a:r>
            <a:rPr lang="en-US" sz="1400" dirty="0"/>
            <a:t>Forms</a:t>
          </a:r>
        </a:p>
      </dgm:t>
    </dgm:pt>
    <dgm:pt modelId="{655105D0-FCA0-413A-A593-51EF08C88533}" type="parTrans" cxnId="{405C4D22-049E-46FF-92D5-69A94E5909B7}">
      <dgm:prSet/>
      <dgm:spPr/>
      <dgm:t>
        <a:bodyPr/>
        <a:lstStyle/>
        <a:p>
          <a:endParaRPr lang="en-US"/>
        </a:p>
      </dgm:t>
    </dgm:pt>
    <dgm:pt modelId="{E7097A23-EF66-4BB4-8B00-35097D9763B1}" type="sibTrans" cxnId="{405C4D22-049E-46FF-92D5-69A94E5909B7}">
      <dgm:prSet/>
      <dgm:spPr/>
      <dgm:t>
        <a:bodyPr/>
        <a:lstStyle/>
        <a:p>
          <a:endParaRPr lang="en-US"/>
        </a:p>
      </dgm:t>
    </dgm:pt>
    <dgm:pt modelId="{0D225442-4FD1-4941-87A7-0EA3A6DE3BC3}">
      <dgm:prSet/>
      <dgm:spPr/>
      <dgm:t>
        <a:bodyPr/>
        <a:lstStyle/>
        <a:p>
          <a:r>
            <a:rPr lang="en-US" b="1" dirty="0">
              <a:solidFill>
                <a:schemeClr val="tx1"/>
              </a:solidFill>
            </a:rPr>
            <a:t>Success Stories</a:t>
          </a:r>
        </a:p>
      </dgm:t>
    </dgm:pt>
    <dgm:pt modelId="{17943C51-7233-4944-B0EB-1131C44E777D}" type="parTrans" cxnId="{AC902AD0-3120-440F-9110-DDE774FC9F1D}">
      <dgm:prSet/>
      <dgm:spPr/>
      <dgm:t>
        <a:bodyPr/>
        <a:lstStyle/>
        <a:p>
          <a:endParaRPr lang="en-US"/>
        </a:p>
      </dgm:t>
    </dgm:pt>
    <dgm:pt modelId="{2EC1C640-7EB9-4476-A84F-41D72D419751}" type="sibTrans" cxnId="{AC902AD0-3120-440F-9110-DDE774FC9F1D}">
      <dgm:prSet/>
      <dgm:spPr/>
      <dgm:t>
        <a:bodyPr/>
        <a:lstStyle/>
        <a:p>
          <a:endParaRPr lang="en-US"/>
        </a:p>
      </dgm:t>
    </dgm:pt>
    <dgm:pt modelId="{8ECACBCA-8807-430C-A0BE-5A1218B8B56F}">
      <dgm:prSet custT="1"/>
      <dgm:spPr/>
      <dgm:t>
        <a:bodyPr/>
        <a:lstStyle/>
        <a:p>
          <a:r>
            <a:rPr lang="en-US" sz="1400" dirty="0"/>
            <a:t>Importance</a:t>
          </a:r>
        </a:p>
      </dgm:t>
    </dgm:pt>
    <dgm:pt modelId="{11B9BB4E-CAA2-4FD3-A320-947B442F62EF}" type="parTrans" cxnId="{8015655D-5FAC-45A7-B123-9602442B135B}">
      <dgm:prSet/>
      <dgm:spPr/>
      <dgm:t>
        <a:bodyPr/>
        <a:lstStyle/>
        <a:p>
          <a:endParaRPr lang="en-US"/>
        </a:p>
      </dgm:t>
    </dgm:pt>
    <dgm:pt modelId="{1F277693-4555-418A-A55A-8C2B726A894A}" type="sibTrans" cxnId="{8015655D-5FAC-45A7-B123-9602442B135B}">
      <dgm:prSet/>
      <dgm:spPr/>
      <dgm:t>
        <a:bodyPr/>
        <a:lstStyle/>
        <a:p>
          <a:endParaRPr lang="en-US"/>
        </a:p>
      </dgm:t>
    </dgm:pt>
    <dgm:pt modelId="{ACF41082-8FB5-4A5E-8412-80A9474C1765}">
      <dgm:prSet custT="1"/>
      <dgm:spPr/>
      <dgm:t>
        <a:bodyPr/>
        <a:lstStyle/>
        <a:p>
          <a:r>
            <a:rPr lang="en-US" sz="1400" dirty="0"/>
            <a:t>Forms and Examples</a:t>
          </a:r>
        </a:p>
      </dgm:t>
    </dgm:pt>
    <dgm:pt modelId="{5FEB10D4-C43E-4521-AD80-0F889A54398F}" type="parTrans" cxnId="{EB26CBB1-5074-42EA-A4AF-56B0B63541B1}">
      <dgm:prSet/>
      <dgm:spPr/>
      <dgm:t>
        <a:bodyPr/>
        <a:lstStyle/>
        <a:p>
          <a:endParaRPr lang="en-US"/>
        </a:p>
      </dgm:t>
    </dgm:pt>
    <dgm:pt modelId="{4D5DA96B-33AD-4AA9-B911-B7A48E2DA488}" type="sibTrans" cxnId="{EB26CBB1-5074-42EA-A4AF-56B0B63541B1}">
      <dgm:prSet/>
      <dgm:spPr/>
      <dgm:t>
        <a:bodyPr/>
        <a:lstStyle/>
        <a:p>
          <a:endParaRPr lang="en-US"/>
        </a:p>
      </dgm:t>
    </dgm:pt>
    <dgm:pt modelId="{A1FD6588-A2D1-4ECC-90FF-8BEA6C8503E9}">
      <dgm:prSet/>
      <dgm:spPr/>
      <dgm:t>
        <a:bodyPr/>
        <a:lstStyle/>
        <a:p>
          <a:r>
            <a:rPr lang="en-US" b="1" dirty="0">
              <a:solidFill>
                <a:schemeClr val="tx1"/>
              </a:solidFill>
            </a:rPr>
            <a:t>Invoicing</a:t>
          </a:r>
        </a:p>
      </dgm:t>
    </dgm:pt>
    <dgm:pt modelId="{5B39D616-4196-4CC4-80A6-6286B86FE4FF}" type="parTrans" cxnId="{E7125E4A-35DD-4189-9120-CD505E1B255B}">
      <dgm:prSet/>
      <dgm:spPr/>
      <dgm:t>
        <a:bodyPr/>
        <a:lstStyle/>
        <a:p>
          <a:endParaRPr lang="en-US"/>
        </a:p>
      </dgm:t>
    </dgm:pt>
    <dgm:pt modelId="{F3EBC8E3-B5E5-4958-8401-F20A77B41E7F}" type="sibTrans" cxnId="{E7125E4A-35DD-4189-9120-CD505E1B255B}">
      <dgm:prSet/>
      <dgm:spPr/>
      <dgm:t>
        <a:bodyPr/>
        <a:lstStyle/>
        <a:p>
          <a:endParaRPr lang="en-US"/>
        </a:p>
      </dgm:t>
    </dgm:pt>
    <dgm:pt modelId="{8AAD2AAA-D45F-4E4E-B8B1-65D64B979E7D}">
      <dgm:prSet custT="1"/>
      <dgm:spPr/>
      <dgm:t>
        <a:bodyPr/>
        <a:lstStyle/>
        <a:p>
          <a:r>
            <a:rPr lang="en-US" sz="1400" dirty="0"/>
            <a:t>Process</a:t>
          </a:r>
        </a:p>
      </dgm:t>
    </dgm:pt>
    <dgm:pt modelId="{38F113FA-A6E0-412B-8283-B10C8F50525A}" type="parTrans" cxnId="{2DD8F0DD-1181-49D0-9B43-F85A96E3A7E9}">
      <dgm:prSet/>
      <dgm:spPr/>
      <dgm:t>
        <a:bodyPr/>
        <a:lstStyle/>
        <a:p>
          <a:endParaRPr lang="en-US"/>
        </a:p>
      </dgm:t>
    </dgm:pt>
    <dgm:pt modelId="{58B740BF-FFB9-4B5E-8257-BCB2BB558836}" type="sibTrans" cxnId="{2DD8F0DD-1181-49D0-9B43-F85A96E3A7E9}">
      <dgm:prSet/>
      <dgm:spPr/>
      <dgm:t>
        <a:bodyPr/>
        <a:lstStyle/>
        <a:p>
          <a:endParaRPr lang="en-US"/>
        </a:p>
      </dgm:t>
    </dgm:pt>
    <dgm:pt modelId="{4801BEAD-65EE-4B18-BA9C-FA620264176F}">
      <dgm:prSet custT="1"/>
      <dgm:spPr/>
      <dgm:t>
        <a:bodyPr/>
        <a:lstStyle/>
        <a:p>
          <a:r>
            <a:rPr lang="en-US" sz="1400" dirty="0"/>
            <a:t>Importance</a:t>
          </a:r>
        </a:p>
      </dgm:t>
    </dgm:pt>
    <dgm:pt modelId="{74102A46-A706-4F07-AB56-70BADAE433A1}" type="parTrans" cxnId="{CA69BA67-8B48-41D4-83C6-838567452E4F}">
      <dgm:prSet/>
      <dgm:spPr/>
      <dgm:t>
        <a:bodyPr/>
        <a:lstStyle/>
        <a:p>
          <a:endParaRPr lang="en-US"/>
        </a:p>
      </dgm:t>
    </dgm:pt>
    <dgm:pt modelId="{1907DE50-D64D-4C81-BBF9-A3DF0E0C1657}" type="sibTrans" cxnId="{CA69BA67-8B48-41D4-83C6-838567452E4F}">
      <dgm:prSet/>
      <dgm:spPr/>
      <dgm:t>
        <a:bodyPr/>
        <a:lstStyle/>
        <a:p>
          <a:endParaRPr lang="en-US"/>
        </a:p>
      </dgm:t>
    </dgm:pt>
    <dgm:pt modelId="{78C67AFB-2F00-4391-9AB2-253F8D1ADDD0}">
      <dgm:prSet custT="1"/>
      <dgm:spPr/>
      <dgm:t>
        <a:bodyPr/>
        <a:lstStyle/>
        <a:p>
          <a:r>
            <a:rPr lang="en-US" sz="1400" dirty="0"/>
            <a:t>Forms</a:t>
          </a:r>
        </a:p>
      </dgm:t>
    </dgm:pt>
    <dgm:pt modelId="{A04FEB07-59F3-46EF-8819-82690D54E507}" type="parTrans" cxnId="{D14559E5-ED4E-494A-B881-397C291B8C90}">
      <dgm:prSet/>
      <dgm:spPr/>
      <dgm:t>
        <a:bodyPr/>
        <a:lstStyle/>
        <a:p>
          <a:endParaRPr lang="en-US"/>
        </a:p>
      </dgm:t>
    </dgm:pt>
    <dgm:pt modelId="{D4995EB8-C285-4246-BACC-3E5211B8BE30}" type="sibTrans" cxnId="{D14559E5-ED4E-494A-B881-397C291B8C90}">
      <dgm:prSet/>
      <dgm:spPr/>
      <dgm:t>
        <a:bodyPr/>
        <a:lstStyle/>
        <a:p>
          <a:endParaRPr lang="en-US"/>
        </a:p>
      </dgm:t>
    </dgm:pt>
    <dgm:pt modelId="{A13B1EC2-F6C2-481E-A25A-62BB519E3E7A}">
      <dgm:prSet custT="1"/>
      <dgm:spPr/>
      <dgm:t>
        <a:bodyPr/>
        <a:lstStyle/>
        <a:p>
          <a:r>
            <a:rPr lang="en-US" sz="1400" dirty="0"/>
            <a:t>Deadlines</a:t>
          </a:r>
        </a:p>
      </dgm:t>
    </dgm:pt>
    <dgm:pt modelId="{E36D1AE9-15C2-41E7-B039-BA9458DC7E9D}" type="parTrans" cxnId="{82D31AE0-A7EB-40BD-8FB6-BA9BF2B64DC6}">
      <dgm:prSet/>
      <dgm:spPr/>
      <dgm:t>
        <a:bodyPr/>
        <a:lstStyle/>
        <a:p>
          <a:endParaRPr lang="en-US"/>
        </a:p>
      </dgm:t>
    </dgm:pt>
    <dgm:pt modelId="{8FB17F19-51CB-48B2-A766-B1C4D154579A}" type="sibTrans" cxnId="{82D31AE0-A7EB-40BD-8FB6-BA9BF2B64DC6}">
      <dgm:prSet/>
      <dgm:spPr/>
      <dgm:t>
        <a:bodyPr/>
        <a:lstStyle/>
        <a:p>
          <a:endParaRPr lang="en-US"/>
        </a:p>
      </dgm:t>
    </dgm:pt>
    <dgm:pt modelId="{F2537A17-88E1-448D-AC7B-190AB3926FDD}">
      <dgm:prSet custT="1"/>
      <dgm:spPr/>
      <dgm:t>
        <a:bodyPr/>
        <a:lstStyle/>
        <a:p>
          <a:r>
            <a:rPr lang="en-US" sz="1400" dirty="0"/>
            <a:t>Survey Update</a:t>
          </a:r>
        </a:p>
      </dgm:t>
    </dgm:pt>
    <dgm:pt modelId="{FFD77A25-D01B-4B7B-BCCC-FB504B3AC77F}" type="parTrans" cxnId="{CDB96B27-F38D-4D7D-AF5F-7AC1D0BF7180}">
      <dgm:prSet/>
      <dgm:spPr/>
      <dgm:t>
        <a:bodyPr/>
        <a:lstStyle/>
        <a:p>
          <a:endParaRPr lang="en-US"/>
        </a:p>
      </dgm:t>
    </dgm:pt>
    <dgm:pt modelId="{ACEA23F4-D395-4DCA-AA26-910A45CBA6B9}" type="sibTrans" cxnId="{CDB96B27-F38D-4D7D-AF5F-7AC1D0BF7180}">
      <dgm:prSet/>
      <dgm:spPr/>
      <dgm:t>
        <a:bodyPr/>
        <a:lstStyle/>
        <a:p>
          <a:endParaRPr lang="en-US"/>
        </a:p>
      </dgm:t>
    </dgm:pt>
    <dgm:pt modelId="{5D33782F-5A09-4BBF-ABA3-7135F8620527}">
      <dgm:prSet custT="1"/>
      <dgm:spPr/>
      <dgm:t>
        <a:bodyPr/>
        <a:lstStyle/>
        <a:p>
          <a:r>
            <a:rPr lang="en-US" sz="1400" dirty="0"/>
            <a:t>Signed Release Forms</a:t>
          </a:r>
        </a:p>
      </dgm:t>
    </dgm:pt>
    <dgm:pt modelId="{DB531CA4-C91E-41AD-83D7-D8C5895B84C0}" type="parTrans" cxnId="{F92EF781-53F3-45E5-A600-A41E1C951847}">
      <dgm:prSet/>
      <dgm:spPr/>
      <dgm:t>
        <a:bodyPr/>
        <a:lstStyle/>
        <a:p>
          <a:endParaRPr lang="en-US"/>
        </a:p>
      </dgm:t>
    </dgm:pt>
    <dgm:pt modelId="{8A520D70-258F-455C-9760-747FF561D190}" type="sibTrans" cxnId="{F92EF781-53F3-45E5-A600-A41E1C951847}">
      <dgm:prSet/>
      <dgm:spPr/>
      <dgm:t>
        <a:bodyPr/>
        <a:lstStyle/>
        <a:p>
          <a:endParaRPr lang="en-US"/>
        </a:p>
      </dgm:t>
    </dgm:pt>
    <dgm:pt modelId="{AAD57337-6F7D-46B5-890E-728AEF6351EB}" type="pres">
      <dgm:prSet presAssocID="{16F81192-5984-4B1E-8588-AF0D277A694E}" presName="Name0" presStyleCnt="0">
        <dgm:presLayoutVars>
          <dgm:chMax/>
          <dgm:chPref/>
          <dgm:dir/>
          <dgm:animLvl val="lvl"/>
        </dgm:presLayoutVars>
      </dgm:prSet>
      <dgm:spPr/>
    </dgm:pt>
    <dgm:pt modelId="{7C8F434B-1A4E-4926-8462-C04372E83083}" type="pres">
      <dgm:prSet presAssocID="{54991B84-6A67-4EE7-AC68-7FE2D0EEB445}" presName="composite" presStyleCnt="0"/>
      <dgm:spPr/>
    </dgm:pt>
    <dgm:pt modelId="{707C68AC-EF14-4D86-8015-2486A9743425}" type="pres">
      <dgm:prSet presAssocID="{54991B84-6A67-4EE7-AC68-7FE2D0EEB445}" presName="Parent1" presStyleLbl="node1" presStyleIdx="0" presStyleCnt="8">
        <dgm:presLayoutVars>
          <dgm:chMax val="1"/>
          <dgm:chPref val="1"/>
          <dgm:bulletEnabled val="1"/>
        </dgm:presLayoutVars>
      </dgm:prSet>
      <dgm:spPr/>
    </dgm:pt>
    <dgm:pt modelId="{8677E1CA-B342-4C5A-81E1-DB120EAA21D6}" type="pres">
      <dgm:prSet presAssocID="{54991B84-6A67-4EE7-AC68-7FE2D0EEB445}" presName="Childtext1" presStyleLbl="revTx" presStyleIdx="0" presStyleCnt="4">
        <dgm:presLayoutVars>
          <dgm:chMax val="0"/>
          <dgm:chPref val="0"/>
          <dgm:bulletEnabled val="1"/>
        </dgm:presLayoutVars>
      </dgm:prSet>
      <dgm:spPr/>
    </dgm:pt>
    <dgm:pt modelId="{C56A8018-3A09-4BAA-B908-CCE7DF75048E}" type="pres">
      <dgm:prSet presAssocID="{54991B84-6A67-4EE7-AC68-7FE2D0EEB445}" presName="BalanceSpacing" presStyleCnt="0"/>
      <dgm:spPr/>
    </dgm:pt>
    <dgm:pt modelId="{7023EFE7-D285-45FF-BE5D-85FCB5479EF7}" type="pres">
      <dgm:prSet presAssocID="{54991B84-6A67-4EE7-AC68-7FE2D0EEB445}" presName="BalanceSpacing1" presStyleCnt="0"/>
      <dgm:spPr/>
    </dgm:pt>
    <dgm:pt modelId="{6ADD9396-FF37-458D-98AA-647922376DB5}" type="pres">
      <dgm:prSet presAssocID="{0E06F6AB-F1FD-47B8-8C1A-3BFBA1ACF4E4}" presName="Accent1Text" presStyleLbl="node1" presStyleIdx="1" presStyleCnt="8"/>
      <dgm:spPr/>
    </dgm:pt>
    <dgm:pt modelId="{F8224634-2E65-45BE-8D8B-263DE9361E26}" type="pres">
      <dgm:prSet presAssocID="{0E06F6AB-F1FD-47B8-8C1A-3BFBA1ACF4E4}" presName="spaceBetweenRectangles" presStyleCnt="0"/>
      <dgm:spPr/>
    </dgm:pt>
    <dgm:pt modelId="{48559706-1787-4AF0-AE84-0E51E511566D}" type="pres">
      <dgm:prSet presAssocID="{0D225442-4FD1-4941-87A7-0EA3A6DE3BC3}" presName="composite" presStyleCnt="0"/>
      <dgm:spPr/>
    </dgm:pt>
    <dgm:pt modelId="{815B4F06-762F-4D82-BFA9-2742148EB91E}" type="pres">
      <dgm:prSet presAssocID="{0D225442-4FD1-4941-87A7-0EA3A6DE3BC3}" presName="Parent1" presStyleLbl="node1" presStyleIdx="2" presStyleCnt="8">
        <dgm:presLayoutVars>
          <dgm:chMax val="1"/>
          <dgm:chPref val="1"/>
          <dgm:bulletEnabled val="1"/>
        </dgm:presLayoutVars>
      </dgm:prSet>
      <dgm:spPr/>
    </dgm:pt>
    <dgm:pt modelId="{9381DA70-ECA1-43FD-B1EF-667A7D1F8FBB}" type="pres">
      <dgm:prSet presAssocID="{0D225442-4FD1-4941-87A7-0EA3A6DE3BC3}" presName="Childtext1" presStyleLbl="revTx" presStyleIdx="1" presStyleCnt="4">
        <dgm:presLayoutVars>
          <dgm:chMax val="0"/>
          <dgm:chPref val="0"/>
          <dgm:bulletEnabled val="1"/>
        </dgm:presLayoutVars>
      </dgm:prSet>
      <dgm:spPr/>
    </dgm:pt>
    <dgm:pt modelId="{AE4933D9-A074-446E-9CBE-2600DA3CE123}" type="pres">
      <dgm:prSet presAssocID="{0D225442-4FD1-4941-87A7-0EA3A6DE3BC3}" presName="BalanceSpacing" presStyleCnt="0"/>
      <dgm:spPr/>
    </dgm:pt>
    <dgm:pt modelId="{9C4DB2CC-4CE9-4153-8040-3E371C745AFC}" type="pres">
      <dgm:prSet presAssocID="{0D225442-4FD1-4941-87A7-0EA3A6DE3BC3}" presName="BalanceSpacing1" presStyleCnt="0"/>
      <dgm:spPr/>
    </dgm:pt>
    <dgm:pt modelId="{5E931BD0-0AF7-40BF-925A-CFD3B772D41F}" type="pres">
      <dgm:prSet presAssocID="{2EC1C640-7EB9-4476-A84F-41D72D419751}" presName="Accent1Text" presStyleLbl="node1" presStyleIdx="3" presStyleCnt="8"/>
      <dgm:spPr/>
    </dgm:pt>
    <dgm:pt modelId="{7A06758D-E11C-4019-BBA8-D9EE3E4A39F5}" type="pres">
      <dgm:prSet presAssocID="{2EC1C640-7EB9-4476-A84F-41D72D419751}" presName="spaceBetweenRectangles" presStyleCnt="0"/>
      <dgm:spPr/>
    </dgm:pt>
    <dgm:pt modelId="{05055C6B-4D53-44F3-B487-D6F9D94654EC}" type="pres">
      <dgm:prSet presAssocID="{A1FD6588-A2D1-4ECC-90FF-8BEA6C8503E9}" presName="composite" presStyleCnt="0"/>
      <dgm:spPr/>
    </dgm:pt>
    <dgm:pt modelId="{D3D0D122-C596-471A-A236-DC374FD77C3F}" type="pres">
      <dgm:prSet presAssocID="{A1FD6588-A2D1-4ECC-90FF-8BEA6C8503E9}" presName="Parent1" presStyleLbl="node1" presStyleIdx="4" presStyleCnt="8">
        <dgm:presLayoutVars>
          <dgm:chMax val="1"/>
          <dgm:chPref val="1"/>
          <dgm:bulletEnabled val="1"/>
        </dgm:presLayoutVars>
      </dgm:prSet>
      <dgm:spPr/>
    </dgm:pt>
    <dgm:pt modelId="{228887E7-F01F-4A3C-AFDC-A87D57861DDE}" type="pres">
      <dgm:prSet presAssocID="{A1FD6588-A2D1-4ECC-90FF-8BEA6C8503E9}" presName="Childtext1" presStyleLbl="revTx" presStyleIdx="2" presStyleCnt="4">
        <dgm:presLayoutVars>
          <dgm:chMax val="0"/>
          <dgm:chPref val="0"/>
          <dgm:bulletEnabled val="1"/>
        </dgm:presLayoutVars>
      </dgm:prSet>
      <dgm:spPr/>
    </dgm:pt>
    <dgm:pt modelId="{1A7CDC14-E204-4490-8F06-B14EF5B3728C}" type="pres">
      <dgm:prSet presAssocID="{A1FD6588-A2D1-4ECC-90FF-8BEA6C8503E9}" presName="BalanceSpacing" presStyleCnt="0"/>
      <dgm:spPr/>
    </dgm:pt>
    <dgm:pt modelId="{7C2477B6-F53D-4D32-832D-32B0918E1E63}" type="pres">
      <dgm:prSet presAssocID="{A1FD6588-A2D1-4ECC-90FF-8BEA6C8503E9}" presName="BalanceSpacing1" presStyleCnt="0"/>
      <dgm:spPr/>
    </dgm:pt>
    <dgm:pt modelId="{2E2F8893-E8F4-446B-8591-13446E51DA94}" type="pres">
      <dgm:prSet presAssocID="{F3EBC8E3-B5E5-4958-8401-F20A77B41E7F}" presName="Accent1Text" presStyleLbl="node1" presStyleIdx="5" presStyleCnt="8"/>
      <dgm:spPr/>
    </dgm:pt>
    <dgm:pt modelId="{7CA2896C-9ECB-4CC8-B0C6-46DDDF74077D}" type="pres">
      <dgm:prSet presAssocID="{F3EBC8E3-B5E5-4958-8401-F20A77B41E7F}" presName="spaceBetweenRectangles" presStyleCnt="0"/>
      <dgm:spPr/>
    </dgm:pt>
    <dgm:pt modelId="{2AF91C61-5DC8-49D0-9A4A-78C3351CA3E6}" type="pres">
      <dgm:prSet presAssocID="{FA28E8AB-6A62-4C77-A15F-198BF352A921}" presName="composite" presStyleCnt="0"/>
      <dgm:spPr/>
    </dgm:pt>
    <dgm:pt modelId="{F0F91DCA-1180-4F37-B946-9D104EF328C0}" type="pres">
      <dgm:prSet presAssocID="{FA28E8AB-6A62-4C77-A15F-198BF352A921}" presName="Parent1" presStyleLbl="node1" presStyleIdx="6" presStyleCnt="8">
        <dgm:presLayoutVars>
          <dgm:chMax val="1"/>
          <dgm:chPref val="1"/>
          <dgm:bulletEnabled val="1"/>
        </dgm:presLayoutVars>
      </dgm:prSet>
      <dgm:spPr/>
    </dgm:pt>
    <dgm:pt modelId="{B19B45D0-711E-4DAC-8CEC-99CA11104399}" type="pres">
      <dgm:prSet presAssocID="{FA28E8AB-6A62-4C77-A15F-198BF352A921}" presName="Childtext1" presStyleLbl="revTx" presStyleIdx="3" presStyleCnt="4">
        <dgm:presLayoutVars>
          <dgm:chMax val="0"/>
          <dgm:chPref val="0"/>
          <dgm:bulletEnabled val="1"/>
        </dgm:presLayoutVars>
      </dgm:prSet>
      <dgm:spPr/>
    </dgm:pt>
    <dgm:pt modelId="{13B883A1-3F5A-4A6A-9825-13EF97606A3F}" type="pres">
      <dgm:prSet presAssocID="{FA28E8AB-6A62-4C77-A15F-198BF352A921}" presName="BalanceSpacing" presStyleCnt="0"/>
      <dgm:spPr/>
    </dgm:pt>
    <dgm:pt modelId="{E01C2563-0804-4E65-87F3-0C06D94FEFCE}" type="pres">
      <dgm:prSet presAssocID="{FA28E8AB-6A62-4C77-A15F-198BF352A921}" presName="BalanceSpacing1" presStyleCnt="0"/>
      <dgm:spPr/>
    </dgm:pt>
    <dgm:pt modelId="{637A0ECA-A340-4EBD-B724-7C2E7F22B05C}" type="pres">
      <dgm:prSet presAssocID="{17E3B12E-7C79-46E5-B488-2546B221FD67}" presName="Accent1Text" presStyleLbl="node1" presStyleIdx="7" presStyleCnt="8"/>
      <dgm:spPr/>
    </dgm:pt>
  </dgm:ptLst>
  <dgm:cxnLst>
    <dgm:cxn modelId="{2B869D01-2C35-4650-84BC-45F95D834AD0}" srcId="{FA28E8AB-6A62-4C77-A15F-198BF352A921}" destId="{FEB0E669-08B6-4350-A86D-FFBB41EB3F0D}" srcOrd="0" destOrd="0" parTransId="{10384077-36B4-4195-B8EB-61A2FFB40150}" sibTransId="{ACEFB0B7-6AEC-4D15-8EF1-E40DE5029356}"/>
    <dgm:cxn modelId="{62956E15-332A-4D16-A802-4CBC26340F54}" type="presOf" srcId="{8AAD2AAA-D45F-4E4E-B8B1-65D64B979E7D}" destId="{228887E7-F01F-4A3C-AFDC-A87D57861DDE}" srcOrd="0" destOrd="0" presId="urn:microsoft.com/office/officeart/2008/layout/AlternatingHexagons"/>
    <dgm:cxn modelId="{F66BC61E-7FB7-4823-A6EB-BEC488092F39}" srcId="{16F81192-5984-4B1E-8588-AF0D277A694E}" destId="{FA28E8AB-6A62-4C77-A15F-198BF352A921}" srcOrd="3" destOrd="0" parTransId="{AC9B4B80-47BE-44B3-A088-A0538300E73A}" sibTransId="{17E3B12E-7C79-46E5-B488-2546B221FD67}"/>
    <dgm:cxn modelId="{405C4D22-049E-46FF-92D5-69A94E5909B7}" srcId="{FA28E8AB-6A62-4C77-A15F-198BF352A921}" destId="{3CFA3ED0-472F-4AF9-9F33-78F42E255029}" srcOrd="2" destOrd="0" parTransId="{655105D0-FCA0-413A-A593-51EF08C88533}" sibTransId="{E7097A23-EF66-4BB4-8B00-35097D9763B1}"/>
    <dgm:cxn modelId="{9F288822-8B0F-4A4C-AF84-EF164821D1AC}" type="presOf" srcId="{A13B1EC2-F6C2-481E-A25A-62BB519E3E7A}" destId="{8677E1CA-B342-4C5A-81E1-DB120EAA21D6}" srcOrd="0" destOrd="2" presId="urn:microsoft.com/office/officeart/2008/layout/AlternatingHexagons"/>
    <dgm:cxn modelId="{C9468526-F530-4A8D-92CF-E44798BB2846}" type="presOf" srcId="{FEB0E669-08B6-4350-A86D-FFBB41EB3F0D}" destId="{B19B45D0-711E-4DAC-8CEC-99CA11104399}" srcOrd="0" destOrd="0" presId="urn:microsoft.com/office/officeart/2008/layout/AlternatingHexagons"/>
    <dgm:cxn modelId="{CDB96B27-F38D-4D7D-AF5F-7AC1D0BF7180}" srcId="{54991B84-6A67-4EE7-AC68-7FE2D0EEB445}" destId="{F2537A17-88E1-448D-AC7B-190AB3926FDD}" srcOrd="1" destOrd="0" parTransId="{FFD77A25-D01B-4B7B-BCCC-FB504B3AC77F}" sibTransId="{ACEA23F4-D395-4DCA-AA26-910A45CBA6B9}"/>
    <dgm:cxn modelId="{50D6182C-EE57-4D71-A1EB-D5FA3966ABA1}" type="presOf" srcId="{A1FD6588-A2D1-4ECC-90FF-8BEA6C8503E9}" destId="{D3D0D122-C596-471A-A236-DC374FD77C3F}" srcOrd="0" destOrd="0" presId="urn:microsoft.com/office/officeart/2008/layout/AlternatingHexagons"/>
    <dgm:cxn modelId="{3DF1163A-0C67-4B71-A07C-0D4A298FCC04}" type="presOf" srcId="{0E06F6AB-F1FD-47B8-8C1A-3BFBA1ACF4E4}" destId="{6ADD9396-FF37-458D-98AA-647922376DB5}" srcOrd="0" destOrd="0" presId="urn:microsoft.com/office/officeart/2008/layout/AlternatingHexagons"/>
    <dgm:cxn modelId="{8015655D-5FAC-45A7-B123-9602442B135B}" srcId="{0D225442-4FD1-4941-87A7-0EA3A6DE3BC3}" destId="{8ECACBCA-8807-430C-A0BE-5A1218B8B56F}" srcOrd="0" destOrd="0" parTransId="{11B9BB4E-CAA2-4FD3-A320-947B442F62EF}" sibTransId="{1F277693-4555-418A-A55A-8C2B726A894A}"/>
    <dgm:cxn modelId="{CA69BA67-8B48-41D4-83C6-838567452E4F}" srcId="{A1FD6588-A2D1-4ECC-90FF-8BEA6C8503E9}" destId="{4801BEAD-65EE-4B18-BA9C-FA620264176F}" srcOrd="1" destOrd="0" parTransId="{74102A46-A706-4F07-AB56-70BADAE433A1}" sibTransId="{1907DE50-D64D-4C81-BBF9-A3DF0E0C1657}"/>
    <dgm:cxn modelId="{E7125E4A-35DD-4189-9120-CD505E1B255B}" srcId="{16F81192-5984-4B1E-8588-AF0D277A694E}" destId="{A1FD6588-A2D1-4ECC-90FF-8BEA6C8503E9}" srcOrd="2" destOrd="0" parTransId="{5B39D616-4196-4CC4-80A6-6286B86FE4FF}" sibTransId="{F3EBC8E3-B5E5-4958-8401-F20A77B41E7F}"/>
    <dgm:cxn modelId="{2C51A758-A208-4BBE-9032-8FCD857AE5B2}" type="presOf" srcId="{16F81192-5984-4B1E-8588-AF0D277A694E}" destId="{AAD57337-6F7D-46B5-890E-728AEF6351EB}" srcOrd="0" destOrd="0" presId="urn:microsoft.com/office/officeart/2008/layout/AlternatingHexagons"/>
    <dgm:cxn modelId="{C4528C5A-8EBC-4EEC-B7B5-FC1F0FB6C842}" type="presOf" srcId="{5ABE7780-EFDB-4360-8CD2-C0891E32D290}" destId="{B19B45D0-711E-4DAC-8CEC-99CA11104399}" srcOrd="0" destOrd="1" presId="urn:microsoft.com/office/officeart/2008/layout/AlternatingHexagons"/>
    <dgm:cxn modelId="{05E7A87A-9F20-4799-9D9C-709A8C8F7788}" type="presOf" srcId="{8CA3916E-7F08-43D3-8960-B0C4811A20F0}" destId="{8677E1CA-B342-4C5A-81E1-DB120EAA21D6}" srcOrd="0" destOrd="3" presId="urn:microsoft.com/office/officeart/2008/layout/AlternatingHexagons"/>
    <dgm:cxn modelId="{2ACF5481-A166-48A7-A360-9701062E7944}" srcId="{FA28E8AB-6A62-4C77-A15F-198BF352A921}" destId="{5ABE7780-EFDB-4360-8CD2-C0891E32D290}" srcOrd="1" destOrd="0" parTransId="{CCCD679E-DFB6-4489-BC5D-01FDB456ECC6}" sibTransId="{A68AED95-DB3C-41B0-B7CB-4E6CAE67F3B8}"/>
    <dgm:cxn modelId="{F92EF781-53F3-45E5-A600-A41E1C951847}" srcId="{0D225442-4FD1-4941-87A7-0EA3A6DE3BC3}" destId="{5D33782F-5A09-4BBF-ABA3-7135F8620527}" srcOrd="1" destOrd="0" parTransId="{DB531CA4-C91E-41AD-83D7-D8C5895B84C0}" sibTransId="{8A520D70-258F-455C-9760-747FF561D190}"/>
    <dgm:cxn modelId="{8C018082-3833-4DDF-A1E9-B60D2146D53A}" srcId="{16F81192-5984-4B1E-8588-AF0D277A694E}" destId="{54991B84-6A67-4EE7-AC68-7FE2D0EEB445}" srcOrd="0" destOrd="0" parTransId="{C262FF67-9C61-43E7-B45D-DF1211E4C40F}" sibTransId="{0E06F6AB-F1FD-47B8-8C1A-3BFBA1ACF4E4}"/>
    <dgm:cxn modelId="{2987B892-84EA-4B6E-9E6F-9CA893131A2C}" type="presOf" srcId="{4801BEAD-65EE-4B18-BA9C-FA620264176F}" destId="{228887E7-F01F-4A3C-AFDC-A87D57861DDE}" srcOrd="0" destOrd="1" presId="urn:microsoft.com/office/officeart/2008/layout/AlternatingHexagons"/>
    <dgm:cxn modelId="{945A0AA2-C01B-4930-9451-956A9226C881}" type="presOf" srcId="{ACF41082-8FB5-4A5E-8412-80A9474C1765}" destId="{9381DA70-ECA1-43FD-B1EF-667A7D1F8FBB}" srcOrd="0" destOrd="2" presId="urn:microsoft.com/office/officeart/2008/layout/AlternatingHexagons"/>
    <dgm:cxn modelId="{EB26CBB1-5074-42EA-A4AF-56B0B63541B1}" srcId="{0D225442-4FD1-4941-87A7-0EA3A6DE3BC3}" destId="{ACF41082-8FB5-4A5E-8412-80A9474C1765}" srcOrd="2" destOrd="0" parTransId="{5FEB10D4-C43E-4521-AD80-0F889A54398F}" sibTransId="{4D5DA96B-33AD-4AA9-B911-B7A48E2DA488}"/>
    <dgm:cxn modelId="{F97491B2-5EA6-44F5-8EC1-0BA32D79C5A4}" type="presOf" srcId="{78C67AFB-2F00-4391-9AB2-253F8D1ADDD0}" destId="{228887E7-F01F-4A3C-AFDC-A87D57861DDE}" srcOrd="0" destOrd="2" presId="urn:microsoft.com/office/officeart/2008/layout/AlternatingHexagons"/>
    <dgm:cxn modelId="{6640EEBB-B76C-4322-92AC-14ABEF969C9C}" type="presOf" srcId="{54991B84-6A67-4EE7-AC68-7FE2D0EEB445}" destId="{707C68AC-EF14-4D86-8015-2486A9743425}" srcOrd="0" destOrd="0" presId="urn:microsoft.com/office/officeart/2008/layout/AlternatingHexagons"/>
    <dgm:cxn modelId="{76BF0FCB-2CC4-4CBF-9CF2-F84E14FCFE01}" type="presOf" srcId="{884DE374-11DA-44CB-A570-502C8DEABB2C}" destId="{8677E1CA-B342-4C5A-81E1-DB120EAA21D6}" srcOrd="0" destOrd="0" presId="urn:microsoft.com/office/officeart/2008/layout/AlternatingHexagons"/>
    <dgm:cxn modelId="{E51D52CC-6275-4C0E-8975-7F29D368E814}" srcId="{54991B84-6A67-4EE7-AC68-7FE2D0EEB445}" destId="{884DE374-11DA-44CB-A570-502C8DEABB2C}" srcOrd="0" destOrd="0" parTransId="{B00DB4C2-1BAF-499F-866E-452CE8B16611}" sibTransId="{6324071F-2E44-48A2-ADB3-7CCACE61E566}"/>
    <dgm:cxn modelId="{AC902AD0-3120-440F-9110-DDE774FC9F1D}" srcId="{16F81192-5984-4B1E-8588-AF0D277A694E}" destId="{0D225442-4FD1-4941-87A7-0EA3A6DE3BC3}" srcOrd="1" destOrd="0" parTransId="{17943C51-7233-4944-B0EB-1131C44E777D}" sibTransId="{2EC1C640-7EB9-4476-A84F-41D72D419751}"/>
    <dgm:cxn modelId="{9D43FDD1-B9EE-4D74-8632-037050FC4B34}" type="presOf" srcId="{3CFA3ED0-472F-4AF9-9F33-78F42E255029}" destId="{B19B45D0-711E-4DAC-8CEC-99CA11104399}" srcOrd="0" destOrd="2" presId="urn:microsoft.com/office/officeart/2008/layout/AlternatingHexagons"/>
    <dgm:cxn modelId="{876C89DA-C119-405C-8414-025354E1AA52}" srcId="{54991B84-6A67-4EE7-AC68-7FE2D0EEB445}" destId="{8CA3916E-7F08-43D3-8960-B0C4811A20F0}" srcOrd="3" destOrd="0" parTransId="{C94B55ED-FFEB-45AC-B9FF-5A3EF7C6169E}" sibTransId="{0AB1C46C-9228-4745-88AA-4FC70E5C2BC1}"/>
    <dgm:cxn modelId="{4FB06ADD-1021-4C27-AAFC-9ABC7C0D5B28}" type="presOf" srcId="{17E3B12E-7C79-46E5-B488-2546B221FD67}" destId="{637A0ECA-A340-4EBD-B724-7C2E7F22B05C}" srcOrd="0" destOrd="0" presId="urn:microsoft.com/office/officeart/2008/layout/AlternatingHexagons"/>
    <dgm:cxn modelId="{2DD8F0DD-1181-49D0-9B43-F85A96E3A7E9}" srcId="{A1FD6588-A2D1-4ECC-90FF-8BEA6C8503E9}" destId="{8AAD2AAA-D45F-4E4E-B8B1-65D64B979E7D}" srcOrd="0" destOrd="0" parTransId="{38F113FA-A6E0-412B-8283-B10C8F50525A}" sibTransId="{58B740BF-FFB9-4B5E-8257-BCB2BB558836}"/>
    <dgm:cxn modelId="{82D31AE0-A7EB-40BD-8FB6-BA9BF2B64DC6}" srcId="{54991B84-6A67-4EE7-AC68-7FE2D0EEB445}" destId="{A13B1EC2-F6C2-481E-A25A-62BB519E3E7A}" srcOrd="2" destOrd="0" parTransId="{E36D1AE9-15C2-41E7-B039-BA9458DC7E9D}" sibTransId="{8FB17F19-51CB-48B2-A766-B1C4D154579A}"/>
    <dgm:cxn modelId="{D14559E5-ED4E-494A-B881-397C291B8C90}" srcId="{A1FD6588-A2D1-4ECC-90FF-8BEA6C8503E9}" destId="{78C67AFB-2F00-4391-9AB2-253F8D1ADDD0}" srcOrd="2" destOrd="0" parTransId="{A04FEB07-59F3-46EF-8819-82690D54E507}" sibTransId="{D4995EB8-C285-4246-BACC-3E5211B8BE30}"/>
    <dgm:cxn modelId="{700003EC-CC7E-430C-AE84-32341D2EBA98}" type="presOf" srcId="{FA28E8AB-6A62-4C77-A15F-198BF352A921}" destId="{F0F91DCA-1180-4F37-B946-9D104EF328C0}" srcOrd="0" destOrd="0" presId="urn:microsoft.com/office/officeart/2008/layout/AlternatingHexagons"/>
    <dgm:cxn modelId="{D2F6EDED-5654-497C-BEFA-40745271B657}" type="presOf" srcId="{5D33782F-5A09-4BBF-ABA3-7135F8620527}" destId="{9381DA70-ECA1-43FD-B1EF-667A7D1F8FBB}" srcOrd="0" destOrd="1" presId="urn:microsoft.com/office/officeart/2008/layout/AlternatingHexagons"/>
    <dgm:cxn modelId="{03321DEE-8701-44CE-BDA3-264A045A873C}" type="presOf" srcId="{F3EBC8E3-B5E5-4958-8401-F20A77B41E7F}" destId="{2E2F8893-E8F4-446B-8591-13446E51DA94}" srcOrd="0" destOrd="0" presId="urn:microsoft.com/office/officeart/2008/layout/AlternatingHexagons"/>
    <dgm:cxn modelId="{1D0C50F4-358C-408D-9F1B-16950B7F2487}" type="presOf" srcId="{0D225442-4FD1-4941-87A7-0EA3A6DE3BC3}" destId="{815B4F06-762F-4D82-BFA9-2742148EB91E}" srcOrd="0" destOrd="0" presId="urn:microsoft.com/office/officeart/2008/layout/AlternatingHexagons"/>
    <dgm:cxn modelId="{1A792FF5-A3F4-4E47-AC07-93575E967B7B}" type="presOf" srcId="{F2537A17-88E1-448D-AC7B-190AB3926FDD}" destId="{8677E1CA-B342-4C5A-81E1-DB120EAA21D6}" srcOrd="0" destOrd="1" presId="urn:microsoft.com/office/officeart/2008/layout/AlternatingHexagons"/>
    <dgm:cxn modelId="{E8A3D6F5-3D8B-48BB-AE02-44369FFDF994}" type="presOf" srcId="{8ECACBCA-8807-430C-A0BE-5A1218B8B56F}" destId="{9381DA70-ECA1-43FD-B1EF-667A7D1F8FBB}" srcOrd="0" destOrd="0" presId="urn:microsoft.com/office/officeart/2008/layout/AlternatingHexagons"/>
    <dgm:cxn modelId="{F68CEDF9-403C-40B3-B431-CE2FA68A5812}" type="presOf" srcId="{2EC1C640-7EB9-4476-A84F-41D72D419751}" destId="{5E931BD0-0AF7-40BF-925A-CFD3B772D41F}" srcOrd="0" destOrd="0" presId="urn:microsoft.com/office/officeart/2008/layout/AlternatingHexagons"/>
    <dgm:cxn modelId="{D621C865-F35A-4F39-888E-90DBF53E6D35}" type="presParOf" srcId="{AAD57337-6F7D-46B5-890E-728AEF6351EB}" destId="{7C8F434B-1A4E-4926-8462-C04372E83083}" srcOrd="0" destOrd="0" presId="urn:microsoft.com/office/officeart/2008/layout/AlternatingHexagons"/>
    <dgm:cxn modelId="{870A39D9-41EC-4CBC-8E15-C356C7C47676}" type="presParOf" srcId="{7C8F434B-1A4E-4926-8462-C04372E83083}" destId="{707C68AC-EF14-4D86-8015-2486A9743425}" srcOrd="0" destOrd="0" presId="urn:microsoft.com/office/officeart/2008/layout/AlternatingHexagons"/>
    <dgm:cxn modelId="{76C4D446-BFE8-450B-829C-CF3E2A388D54}" type="presParOf" srcId="{7C8F434B-1A4E-4926-8462-C04372E83083}" destId="{8677E1CA-B342-4C5A-81E1-DB120EAA21D6}" srcOrd="1" destOrd="0" presId="urn:microsoft.com/office/officeart/2008/layout/AlternatingHexagons"/>
    <dgm:cxn modelId="{1CC3B34E-1724-4F23-BF3D-284FDB6222FC}" type="presParOf" srcId="{7C8F434B-1A4E-4926-8462-C04372E83083}" destId="{C56A8018-3A09-4BAA-B908-CCE7DF75048E}" srcOrd="2" destOrd="0" presId="urn:microsoft.com/office/officeart/2008/layout/AlternatingHexagons"/>
    <dgm:cxn modelId="{3CE27583-6F6B-4413-854B-03A593B8D0B1}" type="presParOf" srcId="{7C8F434B-1A4E-4926-8462-C04372E83083}" destId="{7023EFE7-D285-45FF-BE5D-85FCB5479EF7}" srcOrd="3" destOrd="0" presId="urn:microsoft.com/office/officeart/2008/layout/AlternatingHexagons"/>
    <dgm:cxn modelId="{90C6E915-8748-42AA-8DB4-D9293DEE8A8E}" type="presParOf" srcId="{7C8F434B-1A4E-4926-8462-C04372E83083}" destId="{6ADD9396-FF37-458D-98AA-647922376DB5}" srcOrd="4" destOrd="0" presId="urn:microsoft.com/office/officeart/2008/layout/AlternatingHexagons"/>
    <dgm:cxn modelId="{56106286-DFDC-457F-A9BF-A0A276DA9F7C}" type="presParOf" srcId="{AAD57337-6F7D-46B5-890E-728AEF6351EB}" destId="{F8224634-2E65-45BE-8D8B-263DE9361E26}" srcOrd="1" destOrd="0" presId="urn:microsoft.com/office/officeart/2008/layout/AlternatingHexagons"/>
    <dgm:cxn modelId="{CC7B4BAA-A077-4E66-B01A-7152BAE44E60}" type="presParOf" srcId="{AAD57337-6F7D-46B5-890E-728AEF6351EB}" destId="{48559706-1787-4AF0-AE84-0E51E511566D}" srcOrd="2" destOrd="0" presId="urn:microsoft.com/office/officeart/2008/layout/AlternatingHexagons"/>
    <dgm:cxn modelId="{262D934A-3923-4E10-B327-4B21602FFA03}" type="presParOf" srcId="{48559706-1787-4AF0-AE84-0E51E511566D}" destId="{815B4F06-762F-4D82-BFA9-2742148EB91E}" srcOrd="0" destOrd="0" presId="urn:microsoft.com/office/officeart/2008/layout/AlternatingHexagons"/>
    <dgm:cxn modelId="{EEAF241A-8B37-4919-B6AA-4D2DE646458B}" type="presParOf" srcId="{48559706-1787-4AF0-AE84-0E51E511566D}" destId="{9381DA70-ECA1-43FD-B1EF-667A7D1F8FBB}" srcOrd="1" destOrd="0" presId="urn:microsoft.com/office/officeart/2008/layout/AlternatingHexagons"/>
    <dgm:cxn modelId="{595A21EF-D5DC-4419-88E3-5E13D7DE2180}" type="presParOf" srcId="{48559706-1787-4AF0-AE84-0E51E511566D}" destId="{AE4933D9-A074-446E-9CBE-2600DA3CE123}" srcOrd="2" destOrd="0" presId="urn:microsoft.com/office/officeart/2008/layout/AlternatingHexagons"/>
    <dgm:cxn modelId="{E7FEA5FD-3F73-473E-8C44-16EBAB6CE8AA}" type="presParOf" srcId="{48559706-1787-4AF0-AE84-0E51E511566D}" destId="{9C4DB2CC-4CE9-4153-8040-3E371C745AFC}" srcOrd="3" destOrd="0" presId="urn:microsoft.com/office/officeart/2008/layout/AlternatingHexagons"/>
    <dgm:cxn modelId="{79E447CD-D186-400F-861F-366C39420477}" type="presParOf" srcId="{48559706-1787-4AF0-AE84-0E51E511566D}" destId="{5E931BD0-0AF7-40BF-925A-CFD3B772D41F}" srcOrd="4" destOrd="0" presId="urn:microsoft.com/office/officeart/2008/layout/AlternatingHexagons"/>
    <dgm:cxn modelId="{BAD11376-173F-4E30-89B3-DD16BA97F8C6}" type="presParOf" srcId="{AAD57337-6F7D-46B5-890E-728AEF6351EB}" destId="{7A06758D-E11C-4019-BBA8-D9EE3E4A39F5}" srcOrd="3" destOrd="0" presId="urn:microsoft.com/office/officeart/2008/layout/AlternatingHexagons"/>
    <dgm:cxn modelId="{F9DE89BC-070D-47F8-990B-187BABA8DD81}" type="presParOf" srcId="{AAD57337-6F7D-46B5-890E-728AEF6351EB}" destId="{05055C6B-4D53-44F3-B487-D6F9D94654EC}" srcOrd="4" destOrd="0" presId="urn:microsoft.com/office/officeart/2008/layout/AlternatingHexagons"/>
    <dgm:cxn modelId="{F966693E-DA97-4D0E-BA5A-219B57D50D3D}" type="presParOf" srcId="{05055C6B-4D53-44F3-B487-D6F9D94654EC}" destId="{D3D0D122-C596-471A-A236-DC374FD77C3F}" srcOrd="0" destOrd="0" presId="urn:microsoft.com/office/officeart/2008/layout/AlternatingHexagons"/>
    <dgm:cxn modelId="{D07ACC8B-B671-4C5A-873E-6C1C075A71D7}" type="presParOf" srcId="{05055C6B-4D53-44F3-B487-D6F9D94654EC}" destId="{228887E7-F01F-4A3C-AFDC-A87D57861DDE}" srcOrd="1" destOrd="0" presId="urn:microsoft.com/office/officeart/2008/layout/AlternatingHexagons"/>
    <dgm:cxn modelId="{45DE30C5-F6D7-4F71-889A-4E5587AFC394}" type="presParOf" srcId="{05055C6B-4D53-44F3-B487-D6F9D94654EC}" destId="{1A7CDC14-E204-4490-8F06-B14EF5B3728C}" srcOrd="2" destOrd="0" presId="urn:microsoft.com/office/officeart/2008/layout/AlternatingHexagons"/>
    <dgm:cxn modelId="{DF50B170-50E9-493E-AC3A-BD086183BE78}" type="presParOf" srcId="{05055C6B-4D53-44F3-B487-D6F9D94654EC}" destId="{7C2477B6-F53D-4D32-832D-32B0918E1E63}" srcOrd="3" destOrd="0" presId="urn:microsoft.com/office/officeart/2008/layout/AlternatingHexagons"/>
    <dgm:cxn modelId="{41073199-8E62-44FA-9CFD-587A55D6A694}" type="presParOf" srcId="{05055C6B-4D53-44F3-B487-D6F9D94654EC}" destId="{2E2F8893-E8F4-446B-8591-13446E51DA94}" srcOrd="4" destOrd="0" presId="urn:microsoft.com/office/officeart/2008/layout/AlternatingHexagons"/>
    <dgm:cxn modelId="{7B54D25D-7A00-4D89-83F2-55AF7C557AA8}" type="presParOf" srcId="{AAD57337-6F7D-46B5-890E-728AEF6351EB}" destId="{7CA2896C-9ECB-4CC8-B0C6-46DDDF74077D}" srcOrd="5" destOrd="0" presId="urn:microsoft.com/office/officeart/2008/layout/AlternatingHexagons"/>
    <dgm:cxn modelId="{E1087FC8-72A7-43F1-B6B8-9F7549A1AD5F}" type="presParOf" srcId="{AAD57337-6F7D-46B5-890E-728AEF6351EB}" destId="{2AF91C61-5DC8-49D0-9A4A-78C3351CA3E6}" srcOrd="6" destOrd="0" presId="urn:microsoft.com/office/officeart/2008/layout/AlternatingHexagons"/>
    <dgm:cxn modelId="{47642661-E684-4F17-9BC0-08AACFF0B968}" type="presParOf" srcId="{2AF91C61-5DC8-49D0-9A4A-78C3351CA3E6}" destId="{F0F91DCA-1180-4F37-B946-9D104EF328C0}" srcOrd="0" destOrd="0" presId="urn:microsoft.com/office/officeart/2008/layout/AlternatingHexagons"/>
    <dgm:cxn modelId="{0DAA8319-95BC-4386-A020-0295E5CC5A64}" type="presParOf" srcId="{2AF91C61-5DC8-49D0-9A4A-78C3351CA3E6}" destId="{B19B45D0-711E-4DAC-8CEC-99CA11104399}" srcOrd="1" destOrd="0" presId="urn:microsoft.com/office/officeart/2008/layout/AlternatingHexagons"/>
    <dgm:cxn modelId="{9FCF4725-710E-4291-9BFB-88A1EA676C6B}" type="presParOf" srcId="{2AF91C61-5DC8-49D0-9A4A-78C3351CA3E6}" destId="{13B883A1-3F5A-4A6A-9825-13EF97606A3F}" srcOrd="2" destOrd="0" presId="urn:microsoft.com/office/officeart/2008/layout/AlternatingHexagons"/>
    <dgm:cxn modelId="{A01EE8E2-19C9-4019-8295-49F6D9DE8783}" type="presParOf" srcId="{2AF91C61-5DC8-49D0-9A4A-78C3351CA3E6}" destId="{E01C2563-0804-4E65-87F3-0C06D94FEFCE}" srcOrd="3" destOrd="0" presId="urn:microsoft.com/office/officeart/2008/layout/AlternatingHexagons"/>
    <dgm:cxn modelId="{0D68764A-2565-4265-8AE8-CE64897A8B16}" type="presParOf" srcId="{2AF91C61-5DC8-49D0-9A4A-78C3351CA3E6}" destId="{637A0ECA-A340-4EBD-B724-7C2E7F22B05C}"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9538C96-4D4B-4C79-95B6-1A2C97F6981B}"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97926F4F-1F2F-42A5-8496-550C60DE740D}">
      <dgm:prSet/>
      <dgm:spPr/>
      <dgm:t>
        <a:bodyPr/>
        <a:lstStyle/>
        <a:p>
          <a:r>
            <a:rPr lang="en-US" dirty="0">
              <a:solidFill>
                <a:schemeClr val="tx1"/>
              </a:solidFill>
            </a:rPr>
            <a:t>Our system shuts down in early June to prepare for the next fiscal year. Because of this, we have a hard deadline in the first week of June every year for expenses up to May 31. </a:t>
          </a:r>
        </a:p>
      </dgm:t>
    </dgm:pt>
    <dgm:pt modelId="{33E371DF-CEE1-4BB1-B827-1FDF1610ED8F}" type="parTrans" cxnId="{E4458342-73A7-48BF-A317-796891AA404F}">
      <dgm:prSet/>
      <dgm:spPr/>
      <dgm:t>
        <a:bodyPr/>
        <a:lstStyle/>
        <a:p>
          <a:endParaRPr lang="en-US"/>
        </a:p>
      </dgm:t>
    </dgm:pt>
    <dgm:pt modelId="{0F6E333A-C969-47A8-A37B-2973FE036174}" type="sibTrans" cxnId="{E4458342-73A7-48BF-A317-796891AA404F}">
      <dgm:prSet/>
      <dgm:spPr/>
      <dgm:t>
        <a:bodyPr/>
        <a:lstStyle/>
        <a:p>
          <a:endParaRPr lang="en-US"/>
        </a:p>
      </dgm:t>
    </dgm:pt>
    <dgm:pt modelId="{61ABF523-5794-400B-8231-3C4D23284051}">
      <dgm:prSet custT="1"/>
      <dgm:spPr>
        <a:blipFill>
          <a:blip xmlns:r="http://schemas.openxmlformats.org/officeDocument/2006/relationships" r:embed="rId1">
            <a:duotone>
              <a:srgbClr val="9EAE51">
                <a:hueOff val="0"/>
                <a:satOff val="0"/>
                <a:lumOff val="0"/>
                <a:alphaOff val="0"/>
                <a:shade val="74000"/>
                <a:satMod val="130000"/>
                <a:lumMod val="90000"/>
              </a:srgbClr>
              <a:srgbClr val="9EAE5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dgm:spPr>
      <dgm:t>
        <a:bodyPr spcFirstLastPara="0" vert="horz" wrap="square" lIns="91440" tIns="91440" rIns="91440" bIns="91440" numCol="1" spcCol="1270" anchor="ctr" anchorCtr="0"/>
        <a:lstStyle/>
        <a:p>
          <a:pPr marL="0" lvl="0" indent="0" algn="l" defTabSz="1066800">
            <a:lnSpc>
              <a:spcPct val="90000"/>
            </a:lnSpc>
            <a:spcBef>
              <a:spcPct val="0"/>
            </a:spcBef>
            <a:spcAft>
              <a:spcPct val="35000"/>
            </a:spcAft>
            <a:buNone/>
          </a:pPr>
          <a:r>
            <a:rPr lang="en-US" sz="2400" kern="1200" dirty="0">
              <a:solidFill>
                <a:prstClr val="black"/>
              </a:solidFill>
              <a:latin typeface="Garamond" panose="02020404030301010803"/>
              <a:ea typeface="+mn-ea"/>
              <a:cs typeface="+mn-cs"/>
            </a:rPr>
            <a:t>So, what happens with June expenses? There is an invoice due July 15th for June expenses; however, these expenses cannot come out of the previous fiscal year’s budget. Our system will not allow it. These expenses will come out of the next year’s fiscal budget. </a:t>
          </a:r>
        </a:p>
      </dgm:t>
    </dgm:pt>
    <dgm:pt modelId="{7B975E92-B885-4ECB-9F22-865547A0D263}" type="parTrans" cxnId="{4F490CD9-85CF-495C-B995-9E059019A202}">
      <dgm:prSet/>
      <dgm:spPr/>
      <dgm:t>
        <a:bodyPr/>
        <a:lstStyle/>
        <a:p>
          <a:endParaRPr lang="en-US"/>
        </a:p>
      </dgm:t>
    </dgm:pt>
    <dgm:pt modelId="{82613C1D-5902-4A41-A224-11B182E880C6}" type="sibTrans" cxnId="{4F490CD9-85CF-495C-B995-9E059019A202}">
      <dgm:prSet/>
      <dgm:spPr/>
      <dgm:t>
        <a:bodyPr/>
        <a:lstStyle/>
        <a:p>
          <a:endParaRPr lang="en-US"/>
        </a:p>
      </dgm:t>
    </dgm:pt>
    <dgm:pt modelId="{279246C2-7B78-4187-BAFC-CA495CFCCCF6}" type="pres">
      <dgm:prSet presAssocID="{39538C96-4D4B-4C79-95B6-1A2C97F6981B}" presName="linear" presStyleCnt="0">
        <dgm:presLayoutVars>
          <dgm:animLvl val="lvl"/>
          <dgm:resizeHandles val="exact"/>
        </dgm:presLayoutVars>
      </dgm:prSet>
      <dgm:spPr/>
    </dgm:pt>
    <dgm:pt modelId="{9DE25490-9DEC-4B50-B769-C430705D52C9}" type="pres">
      <dgm:prSet presAssocID="{97926F4F-1F2F-42A5-8496-550C60DE740D}" presName="parentText" presStyleLbl="node1" presStyleIdx="0" presStyleCnt="2">
        <dgm:presLayoutVars>
          <dgm:chMax val="0"/>
          <dgm:bulletEnabled val="1"/>
        </dgm:presLayoutVars>
      </dgm:prSet>
      <dgm:spPr/>
    </dgm:pt>
    <dgm:pt modelId="{5B129F5E-832F-4CCA-A443-B7139B9DF630}" type="pres">
      <dgm:prSet presAssocID="{0F6E333A-C969-47A8-A37B-2973FE036174}" presName="spacer" presStyleCnt="0"/>
      <dgm:spPr/>
    </dgm:pt>
    <dgm:pt modelId="{E1FA24D2-D3FC-4512-B415-A003DF5CA876}" type="pres">
      <dgm:prSet presAssocID="{61ABF523-5794-400B-8231-3C4D23284051}" presName="parentText" presStyleLbl="node1" presStyleIdx="1" presStyleCnt="2">
        <dgm:presLayoutVars>
          <dgm:chMax val="0"/>
          <dgm:bulletEnabled val="1"/>
        </dgm:presLayoutVars>
      </dgm:prSet>
      <dgm:spPr>
        <a:xfrm>
          <a:off x="0" y="2658888"/>
          <a:ext cx="5914209" cy="2300805"/>
        </a:xfrm>
        <a:prstGeom prst="roundRect">
          <a:avLst/>
        </a:prstGeom>
      </dgm:spPr>
    </dgm:pt>
  </dgm:ptLst>
  <dgm:cxnLst>
    <dgm:cxn modelId="{E4458342-73A7-48BF-A317-796891AA404F}" srcId="{39538C96-4D4B-4C79-95B6-1A2C97F6981B}" destId="{97926F4F-1F2F-42A5-8496-550C60DE740D}" srcOrd="0" destOrd="0" parTransId="{33E371DF-CEE1-4BB1-B827-1FDF1610ED8F}" sibTransId="{0F6E333A-C969-47A8-A37B-2973FE036174}"/>
    <dgm:cxn modelId="{FD61BF84-2F85-41CB-A288-D081D616D8F7}" type="presOf" srcId="{97926F4F-1F2F-42A5-8496-550C60DE740D}" destId="{9DE25490-9DEC-4B50-B769-C430705D52C9}" srcOrd="0" destOrd="0" presId="urn:microsoft.com/office/officeart/2005/8/layout/vList2"/>
    <dgm:cxn modelId="{587FC795-74CF-4B11-9258-67EF292B726A}" type="presOf" srcId="{61ABF523-5794-400B-8231-3C4D23284051}" destId="{E1FA24D2-D3FC-4512-B415-A003DF5CA876}" srcOrd="0" destOrd="0" presId="urn:microsoft.com/office/officeart/2005/8/layout/vList2"/>
    <dgm:cxn modelId="{FFD7DCC6-6BF7-4001-A7DE-9F3AF5E29CFA}" type="presOf" srcId="{39538C96-4D4B-4C79-95B6-1A2C97F6981B}" destId="{279246C2-7B78-4187-BAFC-CA495CFCCCF6}" srcOrd="0" destOrd="0" presId="urn:microsoft.com/office/officeart/2005/8/layout/vList2"/>
    <dgm:cxn modelId="{4F490CD9-85CF-495C-B995-9E059019A202}" srcId="{39538C96-4D4B-4C79-95B6-1A2C97F6981B}" destId="{61ABF523-5794-400B-8231-3C4D23284051}" srcOrd="1" destOrd="0" parTransId="{7B975E92-B885-4ECB-9F22-865547A0D263}" sibTransId="{82613C1D-5902-4A41-A224-11B182E880C6}"/>
    <dgm:cxn modelId="{1BDC27FF-B8FF-41E1-9EB8-4C9B5D931BB8}" type="presParOf" srcId="{279246C2-7B78-4187-BAFC-CA495CFCCCF6}" destId="{9DE25490-9DEC-4B50-B769-C430705D52C9}" srcOrd="0" destOrd="0" presId="urn:microsoft.com/office/officeart/2005/8/layout/vList2"/>
    <dgm:cxn modelId="{F20BEA0B-183D-45B8-A22A-19607AF44997}" type="presParOf" srcId="{279246C2-7B78-4187-BAFC-CA495CFCCCF6}" destId="{5B129F5E-832F-4CCA-A443-B7139B9DF630}" srcOrd="1" destOrd="0" presId="urn:microsoft.com/office/officeart/2005/8/layout/vList2"/>
    <dgm:cxn modelId="{F8DBAD60-0A6F-48EF-A409-6BAC0410FF5D}" type="presParOf" srcId="{279246C2-7B78-4187-BAFC-CA495CFCCCF6}" destId="{E1FA24D2-D3FC-4512-B415-A003DF5CA876}"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A2084BF-262E-4C6B-B71E-858CAF9DCE0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1441068-E35C-4C43-B8F4-30500308273A}">
      <dgm:prSet/>
      <dgm:spPr/>
      <dgm:t>
        <a:bodyPr/>
        <a:lstStyle/>
        <a:p>
          <a:r>
            <a:rPr lang="en-US"/>
            <a:t>Our goal is to identify and correct performance issued before they may result in non-compliance.</a:t>
          </a:r>
        </a:p>
      </dgm:t>
    </dgm:pt>
    <dgm:pt modelId="{021CB401-D032-4B5A-8F01-CF564AD60DC7}" type="parTrans" cxnId="{B1C8106A-2DA9-4896-8300-57FF91FDE31E}">
      <dgm:prSet/>
      <dgm:spPr/>
      <dgm:t>
        <a:bodyPr/>
        <a:lstStyle/>
        <a:p>
          <a:endParaRPr lang="en-US"/>
        </a:p>
      </dgm:t>
    </dgm:pt>
    <dgm:pt modelId="{76EC8886-30EE-419A-9A26-72E483989D7B}" type="sibTrans" cxnId="{B1C8106A-2DA9-4896-8300-57FF91FDE31E}">
      <dgm:prSet/>
      <dgm:spPr/>
      <dgm:t>
        <a:bodyPr/>
        <a:lstStyle/>
        <a:p>
          <a:endParaRPr lang="en-US"/>
        </a:p>
      </dgm:t>
    </dgm:pt>
    <dgm:pt modelId="{B1C9CBFB-3262-4FFF-8347-B43A4C77D198}">
      <dgm:prSet/>
      <dgm:spPr/>
      <dgm:t>
        <a:bodyPr/>
        <a:lstStyle/>
        <a:p>
          <a:r>
            <a:rPr lang="en-US"/>
            <a:t>We encourage you to view the monitoring as a preventive function.</a:t>
          </a:r>
        </a:p>
      </dgm:t>
    </dgm:pt>
    <dgm:pt modelId="{02FDE811-34E5-40CE-AD10-7EAE4F3DBD40}" type="parTrans" cxnId="{6844AC23-B545-440D-95C3-61F85068B808}">
      <dgm:prSet/>
      <dgm:spPr/>
      <dgm:t>
        <a:bodyPr/>
        <a:lstStyle/>
        <a:p>
          <a:endParaRPr lang="en-US"/>
        </a:p>
      </dgm:t>
    </dgm:pt>
    <dgm:pt modelId="{F40A710C-187D-4332-88ED-C222152CE493}" type="sibTrans" cxnId="{6844AC23-B545-440D-95C3-61F85068B808}">
      <dgm:prSet/>
      <dgm:spPr/>
      <dgm:t>
        <a:bodyPr/>
        <a:lstStyle/>
        <a:p>
          <a:endParaRPr lang="en-US"/>
        </a:p>
      </dgm:t>
    </dgm:pt>
    <dgm:pt modelId="{85AF92C5-340D-41AE-95E1-D1BF4BF90273}">
      <dgm:prSet/>
      <dgm:spPr/>
      <dgm:t>
        <a:bodyPr/>
        <a:lstStyle/>
        <a:p>
          <a:r>
            <a:rPr lang="en-US"/>
            <a:t>An opportunity to determine any needs for assistance.</a:t>
          </a:r>
        </a:p>
      </dgm:t>
    </dgm:pt>
    <dgm:pt modelId="{F10F1AC2-70C7-4D0E-B7B1-12E008305C59}" type="parTrans" cxnId="{F0F663CD-5350-4528-BA39-3C7FB7FFFEDC}">
      <dgm:prSet/>
      <dgm:spPr/>
      <dgm:t>
        <a:bodyPr/>
        <a:lstStyle/>
        <a:p>
          <a:endParaRPr lang="en-US"/>
        </a:p>
      </dgm:t>
    </dgm:pt>
    <dgm:pt modelId="{6BCB9344-D9FF-4335-BE4C-3ABA5173EC7F}" type="sibTrans" cxnId="{F0F663CD-5350-4528-BA39-3C7FB7FFFEDC}">
      <dgm:prSet/>
      <dgm:spPr/>
      <dgm:t>
        <a:bodyPr/>
        <a:lstStyle/>
        <a:p>
          <a:endParaRPr lang="en-US"/>
        </a:p>
      </dgm:t>
    </dgm:pt>
    <dgm:pt modelId="{1C793603-4357-4CB7-9B1C-6739B1F36AAD}">
      <dgm:prSet/>
      <dgm:spPr/>
      <dgm:t>
        <a:bodyPr/>
        <a:lstStyle/>
        <a:p>
          <a:r>
            <a:rPr lang="en-US"/>
            <a:t>We want you to succeed!</a:t>
          </a:r>
        </a:p>
      </dgm:t>
    </dgm:pt>
    <dgm:pt modelId="{44451762-3847-4263-8160-704BB5D598CF}" type="parTrans" cxnId="{14642C96-0B96-42D1-82AE-D4B70B666285}">
      <dgm:prSet/>
      <dgm:spPr/>
      <dgm:t>
        <a:bodyPr/>
        <a:lstStyle/>
        <a:p>
          <a:endParaRPr lang="en-US"/>
        </a:p>
      </dgm:t>
    </dgm:pt>
    <dgm:pt modelId="{68283255-928A-4850-8973-29FD1459FCF5}" type="sibTrans" cxnId="{14642C96-0B96-42D1-82AE-D4B70B666285}">
      <dgm:prSet/>
      <dgm:spPr/>
      <dgm:t>
        <a:bodyPr/>
        <a:lstStyle/>
        <a:p>
          <a:endParaRPr lang="en-US"/>
        </a:p>
      </dgm:t>
    </dgm:pt>
    <dgm:pt modelId="{BCCDD563-C254-411B-89C9-D1DE5EE74C25}" type="pres">
      <dgm:prSet presAssocID="{1A2084BF-262E-4C6B-B71E-858CAF9DCE03}" presName="root" presStyleCnt="0">
        <dgm:presLayoutVars>
          <dgm:dir/>
          <dgm:resizeHandles val="exact"/>
        </dgm:presLayoutVars>
      </dgm:prSet>
      <dgm:spPr/>
    </dgm:pt>
    <dgm:pt modelId="{18727489-5A7C-44F3-B28C-4FA365501630}" type="pres">
      <dgm:prSet presAssocID="{81441068-E35C-4C43-B8F4-30500308273A}" presName="compNode" presStyleCnt="0"/>
      <dgm:spPr/>
    </dgm:pt>
    <dgm:pt modelId="{5A8290A4-81C1-476F-9908-4298F4D586ED}" type="pres">
      <dgm:prSet presAssocID="{81441068-E35C-4C43-B8F4-30500308273A}" presName="bgRect" presStyleLbl="bgShp" presStyleIdx="0" presStyleCnt="4"/>
      <dgm:spPr/>
    </dgm:pt>
    <dgm:pt modelId="{E1EBEAA0-E3D6-44FB-B59C-25731DDE82E7}" type="pres">
      <dgm:prSet presAssocID="{81441068-E35C-4C43-B8F4-30500308273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CE697CBB-31DA-43EB-BCD1-C06615F9AC71}" type="pres">
      <dgm:prSet presAssocID="{81441068-E35C-4C43-B8F4-30500308273A}" presName="spaceRect" presStyleCnt="0"/>
      <dgm:spPr/>
    </dgm:pt>
    <dgm:pt modelId="{EF23A29B-2948-4ECC-80D9-D66C633C49EB}" type="pres">
      <dgm:prSet presAssocID="{81441068-E35C-4C43-B8F4-30500308273A}" presName="parTx" presStyleLbl="revTx" presStyleIdx="0" presStyleCnt="4">
        <dgm:presLayoutVars>
          <dgm:chMax val="0"/>
          <dgm:chPref val="0"/>
        </dgm:presLayoutVars>
      </dgm:prSet>
      <dgm:spPr/>
    </dgm:pt>
    <dgm:pt modelId="{009EE925-4B21-454E-9A82-4A71C1BCDEAB}" type="pres">
      <dgm:prSet presAssocID="{76EC8886-30EE-419A-9A26-72E483989D7B}" presName="sibTrans" presStyleCnt="0"/>
      <dgm:spPr/>
    </dgm:pt>
    <dgm:pt modelId="{293E1E66-11AF-4381-8F47-7651E81AAC82}" type="pres">
      <dgm:prSet presAssocID="{B1C9CBFB-3262-4FFF-8347-B43A4C77D198}" presName="compNode" presStyleCnt="0"/>
      <dgm:spPr/>
    </dgm:pt>
    <dgm:pt modelId="{982F1929-C5FE-433B-9621-5137B1276885}" type="pres">
      <dgm:prSet presAssocID="{B1C9CBFB-3262-4FFF-8347-B43A4C77D198}" presName="bgRect" presStyleLbl="bgShp" presStyleIdx="1" presStyleCnt="4"/>
      <dgm:spPr/>
    </dgm:pt>
    <dgm:pt modelId="{4534EEE9-9B33-4FC7-B7DF-00902E78CB2D}" type="pres">
      <dgm:prSet presAssocID="{B1C9CBFB-3262-4FFF-8347-B43A4C77D19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ye"/>
        </a:ext>
      </dgm:extLst>
    </dgm:pt>
    <dgm:pt modelId="{429E0FB1-D3AD-4A63-9273-3C1129C5103C}" type="pres">
      <dgm:prSet presAssocID="{B1C9CBFB-3262-4FFF-8347-B43A4C77D198}" presName="spaceRect" presStyleCnt="0"/>
      <dgm:spPr/>
    </dgm:pt>
    <dgm:pt modelId="{54CB9840-C70F-4BB3-8DFF-F88B0A7E5AF8}" type="pres">
      <dgm:prSet presAssocID="{B1C9CBFB-3262-4FFF-8347-B43A4C77D198}" presName="parTx" presStyleLbl="revTx" presStyleIdx="1" presStyleCnt="4">
        <dgm:presLayoutVars>
          <dgm:chMax val="0"/>
          <dgm:chPref val="0"/>
        </dgm:presLayoutVars>
      </dgm:prSet>
      <dgm:spPr/>
    </dgm:pt>
    <dgm:pt modelId="{BDF1782A-B406-4DF4-ACCB-1D6567840A8A}" type="pres">
      <dgm:prSet presAssocID="{F40A710C-187D-4332-88ED-C222152CE493}" presName="sibTrans" presStyleCnt="0"/>
      <dgm:spPr/>
    </dgm:pt>
    <dgm:pt modelId="{978C9E33-F2DB-471F-B4BC-CCB83B6F4CFE}" type="pres">
      <dgm:prSet presAssocID="{85AF92C5-340D-41AE-95E1-D1BF4BF90273}" presName="compNode" presStyleCnt="0"/>
      <dgm:spPr/>
    </dgm:pt>
    <dgm:pt modelId="{8C4BD1E1-2D0B-4C16-BF7E-F7BE08EFC5B6}" type="pres">
      <dgm:prSet presAssocID="{85AF92C5-340D-41AE-95E1-D1BF4BF90273}" presName="bgRect" presStyleLbl="bgShp" presStyleIdx="2" presStyleCnt="4"/>
      <dgm:spPr/>
    </dgm:pt>
    <dgm:pt modelId="{66DFCF4F-D7F9-4324-895C-000008FC0C3E}" type="pres">
      <dgm:prSet presAssocID="{85AF92C5-340D-41AE-95E1-D1BF4BF9027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siness Growth"/>
        </a:ext>
      </dgm:extLst>
    </dgm:pt>
    <dgm:pt modelId="{0281A8F7-D487-4DCE-9A0A-C6876D9D326B}" type="pres">
      <dgm:prSet presAssocID="{85AF92C5-340D-41AE-95E1-D1BF4BF90273}" presName="spaceRect" presStyleCnt="0"/>
      <dgm:spPr/>
    </dgm:pt>
    <dgm:pt modelId="{2123FCE8-3844-4492-916B-0A9792053DBE}" type="pres">
      <dgm:prSet presAssocID="{85AF92C5-340D-41AE-95E1-D1BF4BF90273}" presName="parTx" presStyleLbl="revTx" presStyleIdx="2" presStyleCnt="4">
        <dgm:presLayoutVars>
          <dgm:chMax val="0"/>
          <dgm:chPref val="0"/>
        </dgm:presLayoutVars>
      </dgm:prSet>
      <dgm:spPr/>
    </dgm:pt>
    <dgm:pt modelId="{A7F0862A-553E-402F-A4C4-06193ACD93C1}" type="pres">
      <dgm:prSet presAssocID="{6BCB9344-D9FF-4335-BE4C-3ABA5173EC7F}" presName="sibTrans" presStyleCnt="0"/>
      <dgm:spPr/>
    </dgm:pt>
    <dgm:pt modelId="{75DFA68C-2DA3-4725-8D43-1BFFAAFB22D1}" type="pres">
      <dgm:prSet presAssocID="{1C793603-4357-4CB7-9B1C-6739B1F36AAD}" presName="compNode" presStyleCnt="0"/>
      <dgm:spPr/>
    </dgm:pt>
    <dgm:pt modelId="{6FEAB921-5F42-41D2-9E65-62B75386F27E}" type="pres">
      <dgm:prSet presAssocID="{1C793603-4357-4CB7-9B1C-6739B1F36AAD}" presName="bgRect" presStyleLbl="bgShp" presStyleIdx="3" presStyleCnt="4"/>
      <dgm:spPr/>
    </dgm:pt>
    <dgm:pt modelId="{283B1D52-D0A9-48D0-88F1-CEF54A6C670B}" type="pres">
      <dgm:prSet presAssocID="{1C793603-4357-4CB7-9B1C-6739B1F36AA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odium"/>
        </a:ext>
      </dgm:extLst>
    </dgm:pt>
    <dgm:pt modelId="{74E082FC-A9E4-4568-8B59-A5ADA2A967DE}" type="pres">
      <dgm:prSet presAssocID="{1C793603-4357-4CB7-9B1C-6739B1F36AAD}" presName="spaceRect" presStyleCnt="0"/>
      <dgm:spPr/>
    </dgm:pt>
    <dgm:pt modelId="{D2FAC446-48ED-4086-9B51-E76B801A02AF}" type="pres">
      <dgm:prSet presAssocID="{1C793603-4357-4CB7-9B1C-6739B1F36AAD}" presName="parTx" presStyleLbl="revTx" presStyleIdx="3" presStyleCnt="4">
        <dgm:presLayoutVars>
          <dgm:chMax val="0"/>
          <dgm:chPref val="0"/>
        </dgm:presLayoutVars>
      </dgm:prSet>
      <dgm:spPr/>
    </dgm:pt>
  </dgm:ptLst>
  <dgm:cxnLst>
    <dgm:cxn modelId="{EE13B108-DB74-42B5-B0E3-2ED13D7793DC}" type="presOf" srcId="{81441068-E35C-4C43-B8F4-30500308273A}" destId="{EF23A29B-2948-4ECC-80D9-D66C633C49EB}" srcOrd="0" destOrd="0" presId="urn:microsoft.com/office/officeart/2018/2/layout/IconVerticalSolidList"/>
    <dgm:cxn modelId="{6844AC23-B545-440D-95C3-61F85068B808}" srcId="{1A2084BF-262E-4C6B-B71E-858CAF9DCE03}" destId="{B1C9CBFB-3262-4FFF-8347-B43A4C77D198}" srcOrd="1" destOrd="0" parTransId="{02FDE811-34E5-40CE-AD10-7EAE4F3DBD40}" sibTransId="{F40A710C-187D-4332-88ED-C222152CE493}"/>
    <dgm:cxn modelId="{B1C8106A-2DA9-4896-8300-57FF91FDE31E}" srcId="{1A2084BF-262E-4C6B-B71E-858CAF9DCE03}" destId="{81441068-E35C-4C43-B8F4-30500308273A}" srcOrd="0" destOrd="0" parTransId="{021CB401-D032-4B5A-8F01-CF564AD60DC7}" sibTransId="{76EC8886-30EE-419A-9A26-72E483989D7B}"/>
    <dgm:cxn modelId="{B1AC766F-798B-4D94-96A9-04E887EC9FA0}" type="presOf" srcId="{B1C9CBFB-3262-4FFF-8347-B43A4C77D198}" destId="{54CB9840-C70F-4BB3-8DFF-F88B0A7E5AF8}" srcOrd="0" destOrd="0" presId="urn:microsoft.com/office/officeart/2018/2/layout/IconVerticalSolidList"/>
    <dgm:cxn modelId="{0C95A574-CB14-48CF-AE51-B37F024871B8}" type="presOf" srcId="{1C793603-4357-4CB7-9B1C-6739B1F36AAD}" destId="{D2FAC446-48ED-4086-9B51-E76B801A02AF}" srcOrd="0" destOrd="0" presId="urn:microsoft.com/office/officeart/2018/2/layout/IconVerticalSolidList"/>
    <dgm:cxn modelId="{2529FC76-8634-4673-BF97-9BA66B84AE7D}" type="presOf" srcId="{85AF92C5-340D-41AE-95E1-D1BF4BF90273}" destId="{2123FCE8-3844-4492-916B-0A9792053DBE}" srcOrd="0" destOrd="0" presId="urn:microsoft.com/office/officeart/2018/2/layout/IconVerticalSolidList"/>
    <dgm:cxn modelId="{14642C96-0B96-42D1-82AE-D4B70B666285}" srcId="{1A2084BF-262E-4C6B-B71E-858CAF9DCE03}" destId="{1C793603-4357-4CB7-9B1C-6739B1F36AAD}" srcOrd="3" destOrd="0" parTransId="{44451762-3847-4263-8160-704BB5D598CF}" sibTransId="{68283255-928A-4850-8973-29FD1459FCF5}"/>
    <dgm:cxn modelId="{227663BA-AD3F-4968-ACDC-98484A63C882}" type="presOf" srcId="{1A2084BF-262E-4C6B-B71E-858CAF9DCE03}" destId="{BCCDD563-C254-411B-89C9-D1DE5EE74C25}" srcOrd="0" destOrd="0" presId="urn:microsoft.com/office/officeart/2018/2/layout/IconVerticalSolidList"/>
    <dgm:cxn modelId="{F0F663CD-5350-4528-BA39-3C7FB7FFFEDC}" srcId="{1A2084BF-262E-4C6B-B71E-858CAF9DCE03}" destId="{85AF92C5-340D-41AE-95E1-D1BF4BF90273}" srcOrd="2" destOrd="0" parTransId="{F10F1AC2-70C7-4D0E-B7B1-12E008305C59}" sibTransId="{6BCB9344-D9FF-4335-BE4C-3ABA5173EC7F}"/>
    <dgm:cxn modelId="{1B66BA24-581B-4B9C-A9F8-EAFDA1D28132}" type="presParOf" srcId="{BCCDD563-C254-411B-89C9-D1DE5EE74C25}" destId="{18727489-5A7C-44F3-B28C-4FA365501630}" srcOrd="0" destOrd="0" presId="urn:microsoft.com/office/officeart/2018/2/layout/IconVerticalSolidList"/>
    <dgm:cxn modelId="{F981B8F8-27DD-4A0B-B0B9-71D0D4F28CCB}" type="presParOf" srcId="{18727489-5A7C-44F3-B28C-4FA365501630}" destId="{5A8290A4-81C1-476F-9908-4298F4D586ED}" srcOrd="0" destOrd="0" presId="urn:microsoft.com/office/officeart/2018/2/layout/IconVerticalSolidList"/>
    <dgm:cxn modelId="{20CF0A59-16FF-4E42-BA67-1F3C4FD35FC2}" type="presParOf" srcId="{18727489-5A7C-44F3-B28C-4FA365501630}" destId="{E1EBEAA0-E3D6-44FB-B59C-25731DDE82E7}" srcOrd="1" destOrd="0" presId="urn:microsoft.com/office/officeart/2018/2/layout/IconVerticalSolidList"/>
    <dgm:cxn modelId="{15EFD689-AF71-4EFA-8CE8-484375554599}" type="presParOf" srcId="{18727489-5A7C-44F3-B28C-4FA365501630}" destId="{CE697CBB-31DA-43EB-BCD1-C06615F9AC71}" srcOrd="2" destOrd="0" presId="urn:microsoft.com/office/officeart/2018/2/layout/IconVerticalSolidList"/>
    <dgm:cxn modelId="{06207166-6587-49D6-8A27-43515487C52E}" type="presParOf" srcId="{18727489-5A7C-44F3-B28C-4FA365501630}" destId="{EF23A29B-2948-4ECC-80D9-D66C633C49EB}" srcOrd="3" destOrd="0" presId="urn:microsoft.com/office/officeart/2018/2/layout/IconVerticalSolidList"/>
    <dgm:cxn modelId="{0C39344F-6DD4-4170-AA98-AAB62D8ED8A4}" type="presParOf" srcId="{BCCDD563-C254-411B-89C9-D1DE5EE74C25}" destId="{009EE925-4B21-454E-9A82-4A71C1BCDEAB}" srcOrd="1" destOrd="0" presId="urn:microsoft.com/office/officeart/2018/2/layout/IconVerticalSolidList"/>
    <dgm:cxn modelId="{D68B6EEF-08DE-4546-98A3-7F58E8B21EB1}" type="presParOf" srcId="{BCCDD563-C254-411B-89C9-D1DE5EE74C25}" destId="{293E1E66-11AF-4381-8F47-7651E81AAC82}" srcOrd="2" destOrd="0" presId="urn:microsoft.com/office/officeart/2018/2/layout/IconVerticalSolidList"/>
    <dgm:cxn modelId="{89A23054-6CF9-4A79-AE88-E6B24E9DAF4A}" type="presParOf" srcId="{293E1E66-11AF-4381-8F47-7651E81AAC82}" destId="{982F1929-C5FE-433B-9621-5137B1276885}" srcOrd="0" destOrd="0" presId="urn:microsoft.com/office/officeart/2018/2/layout/IconVerticalSolidList"/>
    <dgm:cxn modelId="{2A639F77-F1C7-423B-A982-0087CEB98BA3}" type="presParOf" srcId="{293E1E66-11AF-4381-8F47-7651E81AAC82}" destId="{4534EEE9-9B33-4FC7-B7DF-00902E78CB2D}" srcOrd="1" destOrd="0" presId="urn:microsoft.com/office/officeart/2018/2/layout/IconVerticalSolidList"/>
    <dgm:cxn modelId="{37358150-4990-4DC1-91D6-8076CA17AD0C}" type="presParOf" srcId="{293E1E66-11AF-4381-8F47-7651E81AAC82}" destId="{429E0FB1-D3AD-4A63-9273-3C1129C5103C}" srcOrd="2" destOrd="0" presId="urn:microsoft.com/office/officeart/2018/2/layout/IconVerticalSolidList"/>
    <dgm:cxn modelId="{889550E1-520A-48F7-AAEE-358FA42CAC5B}" type="presParOf" srcId="{293E1E66-11AF-4381-8F47-7651E81AAC82}" destId="{54CB9840-C70F-4BB3-8DFF-F88B0A7E5AF8}" srcOrd="3" destOrd="0" presId="urn:microsoft.com/office/officeart/2018/2/layout/IconVerticalSolidList"/>
    <dgm:cxn modelId="{D171F4EC-C73F-493E-8783-848015F84099}" type="presParOf" srcId="{BCCDD563-C254-411B-89C9-D1DE5EE74C25}" destId="{BDF1782A-B406-4DF4-ACCB-1D6567840A8A}" srcOrd="3" destOrd="0" presId="urn:microsoft.com/office/officeart/2018/2/layout/IconVerticalSolidList"/>
    <dgm:cxn modelId="{441E561D-386E-4F68-B5DF-B91D0B669EB7}" type="presParOf" srcId="{BCCDD563-C254-411B-89C9-D1DE5EE74C25}" destId="{978C9E33-F2DB-471F-B4BC-CCB83B6F4CFE}" srcOrd="4" destOrd="0" presId="urn:microsoft.com/office/officeart/2018/2/layout/IconVerticalSolidList"/>
    <dgm:cxn modelId="{7FBD2944-F718-47F8-BE81-04A481824661}" type="presParOf" srcId="{978C9E33-F2DB-471F-B4BC-CCB83B6F4CFE}" destId="{8C4BD1E1-2D0B-4C16-BF7E-F7BE08EFC5B6}" srcOrd="0" destOrd="0" presId="urn:microsoft.com/office/officeart/2018/2/layout/IconVerticalSolidList"/>
    <dgm:cxn modelId="{8E4D490B-8E95-429F-9CF8-834568604475}" type="presParOf" srcId="{978C9E33-F2DB-471F-B4BC-CCB83B6F4CFE}" destId="{66DFCF4F-D7F9-4324-895C-000008FC0C3E}" srcOrd="1" destOrd="0" presId="urn:microsoft.com/office/officeart/2018/2/layout/IconVerticalSolidList"/>
    <dgm:cxn modelId="{EED067B0-E8FD-4853-9BB1-EC455AFA7B6C}" type="presParOf" srcId="{978C9E33-F2DB-471F-B4BC-CCB83B6F4CFE}" destId="{0281A8F7-D487-4DCE-9A0A-C6876D9D326B}" srcOrd="2" destOrd="0" presId="urn:microsoft.com/office/officeart/2018/2/layout/IconVerticalSolidList"/>
    <dgm:cxn modelId="{5BF6F744-6FCE-49D6-8E64-C427595145DB}" type="presParOf" srcId="{978C9E33-F2DB-471F-B4BC-CCB83B6F4CFE}" destId="{2123FCE8-3844-4492-916B-0A9792053DBE}" srcOrd="3" destOrd="0" presId="urn:microsoft.com/office/officeart/2018/2/layout/IconVerticalSolidList"/>
    <dgm:cxn modelId="{BD098D1E-5F0B-46A6-B438-04484FCBCDD0}" type="presParOf" srcId="{BCCDD563-C254-411B-89C9-D1DE5EE74C25}" destId="{A7F0862A-553E-402F-A4C4-06193ACD93C1}" srcOrd="5" destOrd="0" presId="urn:microsoft.com/office/officeart/2018/2/layout/IconVerticalSolidList"/>
    <dgm:cxn modelId="{467F2ED7-BE97-4747-93F1-68886B32A34A}" type="presParOf" srcId="{BCCDD563-C254-411B-89C9-D1DE5EE74C25}" destId="{75DFA68C-2DA3-4725-8D43-1BFFAAFB22D1}" srcOrd="6" destOrd="0" presId="urn:microsoft.com/office/officeart/2018/2/layout/IconVerticalSolidList"/>
    <dgm:cxn modelId="{02259F4E-0759-4753-A0D4-61182762E9EB}" type="presParOf" srcId="{75DFA68C-2DA3-4725-8D43-1BFFAAFB22D1}" destId="{6FEAB921-5F42-41D2-9E65-62B75386F27E}" srcOrd="0" destOrd="0" presId="urn:microsoft.com/office/officeart/2018/2/layout/IconVerticalSolidList"/>
    <dgm:cxn modelId="{175ED827-0CA2-405E-81A0-6D88444A3373}" type="presParOf" srcId="{75DFA68C-2DA3-4725-8D43-1BFFAAFB22D1}" destId="{283B1D52-D0A9-48D0-88F1-CEF54A6C670B}" srcOrd="1" destOrd="0" presId="urn:microsoft.com/office/officeart/2018/2/layout/IconVerticalSolidList"/>
    <dgm:cxn modelId="{F5ED9EB0-7B86-450E-870F-7E68EC41EAA4}" type="presParOf" srcId="{75DFA68C-2DA3-4725-8D43-1BFFAAFB22D1}" destId="{74E082FC-A9E4-4568-8B59-A5ADA2A967DE}" srcOrd="2" destOrd="0" presId="urn:microsoft.com/office/officeart/2018/2/layout/IconVerticalSolidList"/>
    <dgm:cxn modelId="{9AE9282E-CB70-424A-B8CD-E45C254A545C}" type="presParOf" srcId="{75DFA68C-2DA3-4725-8D43-1BFFAAFB22D1}" destId="{D2FAC446-48ED-4086-9B51-E76B801A02A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459D000-D8C5-4C39-B82D-5DD37B60B33E}"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14ECB15C-90C9-4016-82CD-FB493F3B55F8}">
      <dgm:prSet/>
      <dgm:spPr/>
      <dgm:t>
        <a:bodyPr/>
        <a:lstStyle/>
        <a:p>
          <a:r>
            <a:rPr lang="en-US" dirty="0"/>
            <a:t>Required documentation includes but is not limited to:</a:t>
          </a:r>
        </a:p>
      </dgm:t>
    </dgm:pt>
    <dgm:pt modelId="{4DE9C134-B5B3-42DB-8BEE-6B0FF85019FF}" type="parTrans" cxnId="{DC03AA17-6771-4FD2-8D5F-02ED54FD0EEC}">
      <dgm:prSet/>
      <dgm:spPr/>
      <dgm:t>
        <a:bodyPr/>
        <a:lstStyle/>
        <a:p>
          <a:endParaRPr lang="en-US"/>
        </a:p>
      </dgm:t>
    </dgm:pt>
    <dgm:pt modelId="{7E18DFC7-CA27-4569-8684-076F10E4716F}" type="sibTrans" cxnId="{DC03AA17-6771-4FD2-8D5F-02ED54FD0EEC}">
      <dgm:prSet/>
      <dgm:spPr/>
      <dgm:t>
        <a:bodyPr/>
        <a:lstStyle/>
        <a:p>
          <a:endParaRPr lang="en-US"/>
        </a:p>
      </dgm:t>
    </dgm:pt>
    <dgm:pt modelId="{EF191FD2-4FEA-4D28-8B9B-796411EFB0BD}">
      <dgm:prSet/>
      <dgm:spPr/>
      <dgm:t>
        <a:bodyPr/>
        <a:lstStyle/>
        <a:p>
          <a:r>
            <a:rPr lang="en-US" dirty="0"/>
            <a:t>Signed Parent/Student Commitment Forms</a:t>
          </a:r>
        </a:p>
      </dgm:t>
    </dgm:pt>
    <dgm:pt modelId="{C79080FF-077E-43D6-9D02-C104459E7049}" type="parTrans" cxnId="{9506A422-2620-4CBE-B502-3EB15BBC437C}">
      <dgm:prSet/>
      <dgm:spPr/>
      <dgm:t>
        <a:bodyPr/>
        <a:lstStyle/>
        <a:p>
          <a:endParaRPr lang="en-US"/>
        </a:p>
      </dgm:t>
    </dgm:pt>
    <dgm:pt modelId="{1B0C070C-6FE4-4740-B450-671B23195505}" type="sibTrans" cxnId="{9506A422-2620-4CBE-B502-3EB15BBC437C}">
      <dgm:prSet/>
      <dgm:spPr/>
      <dgm:t>
        <a:bodyPr/>
        <a:lstStyle/>
        <a:p>
          <a:endParaRPr lang="en-US"/>
        </a:p>
      </dgm:t>
    </dgm:pt>
    <dgm:pt modelId="{78C5A3F4-86E9-4880-8A25-1D4DDFE284CB}">
      <dgm:prSet/>
      <dgm:spPr/>
      <dgm:t>
        <a:bodyPr/>
        <a:lstStyle/>
        <a:p>
          <a:r>
            <a:rPr lang="en-US" dirty="0"/>
            <a:t>Documentation demonstrating efforts to involve parents/guardians, such as event flyers, invitations, parent/teacher conference records, or entries documents as a Model Service. </a:t>
          </a:r>
        </a:p>
      </dgm:t>
    </dgm:pt>
    <dgm:pt modelId="{66B2C8D4-817F-4F91-A448-3DB315933186}" type="parTrans" cxnId="{C349E1A6-5468-4768-99D2-ECCB7C580D45}">
      <dgm:prSet/>
      <dgm:spPr/>
    </dgm:pt>
    <dgm:pt modelId="{CEE21E85-2A20-4BB6-84CD-962482F462CF}" type="sibTrans" cxnId="{C349E1A6-5468-4768-99D2-ECCB7C580D45}">
      <dgm:prSet/>
      <dgm:spPr/>
    </dgm:pt>
    <dgm:pt modelId="{E535DF53-035E-4A3F-9D37-F65E0E89D61A}" type="pres">
      <dgm:prSet presAssocID="{B459D000-D8C5-4C39-B82D-5DD37B60B33E}" presName="linear" presStyleCnt="0">
        <dgm:presLayoutVars>
          <dgm:animLvl val="lvl"/>
          <dgm:resizeHandles val="exact"/>
        </dgm:presLayoutVars>
      </dgm:prSet>
      <dgm:spPr/>
    </dgm:pt>
    <dgm:pt modelId="{6C1D3E52-722A-471E-A02E-E11E0E9F11CA}" type="pres">
      <dgm:prSet presAssocID="{14ECB15C-90C9-4016-82CD-FB493F3B55F8}" presName="parentText" presStyleLbl="node1" presStyleIdx="0" presStyleCnt="1">
        <dgm:presLayoutVars>
          <dgm:chMax val="0"/>
          <dgm:bulletEnabled val="1"/>
        </dgm:presLayoutVars>
      </dgm:prSet>
      <dgm:spPr/>
    </dgm:pt>
    <dgm:pt modelId="{63AFA2D8-5699-4739-864C-7D0937AF04CA}" type="pres">
      <dgm:prSet presAssocID="{14ECB15C-90C9-4016-82CD-FB493F3B55F8}" presName="childText" presStyleLbl="revTx" presStyleIdx="0" presStyleCnt="1">
        <dgm:presLayoutVars>
          <dgm:bulletEnabled val="1"/>
        </dgm:presLayoutVars>
      </dgm:prSet>
      <dgm:spPr/>
    </dgm:pt>
  </dgm:ptLst>
  <dgm:cxnLst>
    <dgm:cxn modelId="{DC03AA17-6771-4FD2-8D5F-02ED54FD0EEC}" srcId="{B459D000-D8C5-4C39-B82D-5DD37B60B33E}" destId="{14ECB15C-90C9-4016-82CD-FB493F3B55F8}" srcOrd="0" destOrd="0" parTransId="{4DE9C134-B5B3-42DB-8BEE-6B0FF85019FF}" sibTransId="{7E18DFC7-CA27-4569-8684-076F10E4716F}"/>
    <dgm:cxn modelId="{9506A422-2620-4CBE-B502-3EB15BBC437C}" srcId="{14ECB15C-90C9-4016-82CD-FB493F3B55F8}" destId="{EF191FD2-4FEA-4D28-8B9B-796411EFB0BD}" srcOrd="0" destOrd="0" parTransId="{C79080FF-077E-43D6-9D02-C104459E7049}" sibTransId="{1B0C070C-6FE4-4740-B450-671B23195505}"/>
    <dgm:cxn modelId="{89615A31-0185-422E-A9BD-04C1F2CD7D4F}" type="presOf" srcId="{EF191FD2-4FEA-4D28-8B9B-796411EFB0BD}" destId="{63AFA2D8-5699-4739-864C-7D0937AF04CA}" srcOrd="0" destOrd="0" presId="urn:microsoft.com/office/officeart/2005/8/layout/vList2"/>
    <dgm:cxn modelId="{2A49AD67-A511-4E35-887A-6C7467B21C44}" type="presOf" srcId="{B459D000-D8C5-4C39-B82D-5DD37B60B33E}" destId="{E535DF53-035E-4A3F-9D37-F65E0E89D61A}" srcOrd="0" destOrd="0" presId="urn:microsoft.com/office/officeart/2005/8/layout/vList2"/>
    <dgm:cxn modelId="{ED11AA80-504E-454F-A441-F527254425EA}" type="presOf" srcId="{78C5A3F4-86E9-4880-8A25-1D4DDFE284CB}" destId="{63AFA2D8-5699-4739-864C-7D0937AF04CA}" srcOrd="0" destOrd="1" presId="urn:microsoft.com/office/officeart/2005/8/layout/vList2"/>
    <dgm:cxn modelId="{C349E1A6-5468-4768-99D2-ECCB7C580D45}" srcId="{14ECB15C-90C9-4016-82CD-FB493F3B55F8}" destId="{78C5A3F4-86E9-4880-8A25-1D4DDFE284CB}" srcOrd="1" destOrd="0" parTransId="{66B2C8D4-817F-4F91-A448-3DB315933186}" sibTransId="{CEE21E85-2A20-4BB6-84CD-962482F462CF}"/>
    <dgm:cxn modelId="{70069DF5-323C-4519-8702-F5579D9D40F1}" type="presOf" srcId="{14ECB15C-90C9-4016-82CD-FB493F3B55F8}" destId="{6C1D3E52-722A-471E-A02E-E11E0E9F11CA}" srcOrd="0" destOrd="0" presId="urn:microsoft.com/office/officeart/2005/8/layout/vList2"/>
    <dgm:cxn modelId="{7A33EECB-13C8-4EAA-8021-4C0FCF7FE370}" type="presParOf" srcId="{E535DF53-035E-4A3F-9D37-F65E0E89D61A}" destId="{6C1D3E52-722A-471E-A02E-E11E0E9F11CA}" srcOrd="0" destOrd="0" presId="urn:microsoft.com/office/officeart/2005/8/layout/vList2"/>
    <dgm:cxn modelId="{D127759E-03B2-49DF-9E6D-3338E0BC2639}" type="presParOf" srcId="{E535DF53-035E-4A3F-9D37-F65E0E89D61A}" destId="{63AFA2D8-5699-4739-864C-7D0937AF04CA}"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E192C32-66CB-4C68-92F9-BDACB14375F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9E88261-6CA7-4874-A7EB-D4E8173EF491}">
      <dgm:prSet/>
      <dgm:spPr/>
      <dgm:t>
        <a:bodyPr/>
        <a:lstStyle/>
        <a:p>
          <a:pPr>
            <a:lnSpc>
              <a:spcPct val="100000"/>
            </a:lnSpc>
          </a:pPr>
          <a:r>
            <a:rPr lang="en-US"/>
            <a:t>The monitoring report will be issued within 30-45 days after the review is completed.</a:t>
          </a:r>
        </a:p>
      </dgm:t>
    </dgm:pt>
    <dgm:pt modelId="{CC984C6A-6DD6-4B26-BEBF-DD8789F8E554}" type="parTrans" cxnId="{F3C1612D-8386-4632-BCD5-A4C307CE61CC}">
      <dgm:prSet/>
      <dgm:spPr/>
      <dgm:t>
        <a:bodyPr/>
        <a:lstStyle/>
        <a:p>
          <a:endParaRPr lang="en-US"/>
        </a:p>
      </dgm:t>
    </dgm:pt>
    <dgm:pt modelId="{014C6715-D368-4603-A831-CA17D841A065}" type="sibTrans" cxnId="{F3C1612D-8386-4632-BCD5-A4C307CE61CC}">
      <dgm:prSet/>
      <dgm:spPr/>
      <dgm:t>
        <a:bodyPr/>
        <a:lstStyle/>
        <a:p>
          <a:endParaRPr lang="en-US"/>
        </a:p>
      </dgm:t>
    </dgm:pt>
    <dgm:pt modelId="{AB003C24-691F-4589-BF22-90C9D5A4C9FE}">
      <dgm:prSet/>
      <dgm:spPr/>
      <dgm:t>
        <a:bodyPr/>
        <a:lstStyle/>
        <a:p>
          <a:pPr>
            <a:lnSpc>
              <a:spcPct val="100000"/>
            </a:lnSpc>
          </a:pPr>
          <a:r>
            <a:rPr lang="en-US"/>
            <a:t>If there are no findings in your report, the review is complete, and no further action is needed. </a:t>
          </a:r>
        </a:p>
      </dgm:t>
    </dgm:pt>
    <dgm:pt modelId="{C137E2EA-F5C4-4311-9131-F363FCEC0398}" type="parTrans" cxnId="{A6F3F9F8-ADB9-428C-AB8E-9B0EC5738A75}">
      <dgm:prSet/>
      <dgm:spPr/>
      <dgm:t>
        <a:bodyPr/>
        <a:lstStyle/>
        <a:p>
          <a:endParaRPr lang="en-US"/>
        </a:p>
      </dgm:t>
    </dgm:pt>
    <dgm:pt modelId="{547C2488-12C1-4096-BBB3-B1512E498B4C}" type="sibTrans" cxnId="{A6F3F9F8-ADB9-428C-AB8E-9B0EC5738A75}">
      <dgm:prSet/>
      <dgm:spPr/>
      <dgm:t>
        <a:bodyPr/>
        <a:lstStyle/>
        <a:p>
          <a:endParaRPr lang="en-US"/>
        </a:p>
      </dgm:t>
    </dgm:pt>
    <dgm:pt modelId="{6AC6278B-163F-4077-9D12-192B26237DE7}" type="pres">
      <dgm:prSet presAssocID="{BE192C32-66CB-4C68-92F9-BDACB14375F7}" presName="root" presStyleCnt="0">
        <dgm:presLayoutVars>
          <dgm:dir/>
          <dgm:resizeHandles val="exact"/>
        </dgm:presLayoutVars>
      </dgm:prSet>
      <dgm:spPr/>
    </dgm:pt>
    <dgm:pt modelId="{1A7F4C75-A323-4E9A-8288-310421F7BC86}" type="pres">
      <dgm:prSet presAssocID="{79E88261-6CA7-4874-A7EB-D4E8173EF491}" presName="compNode" presStyleCnt="0"/>
      <dgm:spPr/>
    </dgm:pt>
    <dgm:pt modelId="{BECE9F22-81F4-431C-A651-1A9FFB567A4F}" type="pres">
      <dgm:prSet presAssocID="{79E88261-6CA7-4874-A7EB-D4E8173EF491}" presName="bgRect" presStyleLbl="bgShp" presStyleIdx="0" presStyleCnt="2"/>
      <dgm:spPr/>
    </dgm:pt>
    <dgm:pt modelId="{26ED0D32-A84A-4656-B70D-2A2A1F0DC686}" type="pres">
      <dgm:prSet presAssocID="{79E88261-6CA7-4874-A7EB-D4E8173EF49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watch"/>
        </a:ext>
      </dgm:extLst>
    </dgm:pt>
    <dgm:pt modelId="{51369999-27BD-4147-AAC4-3F0C8BAAD7DC}" type="pres">
      <dgm:prSet presAssocID="{79E88261-6CA7-4874-A7EB-D4E8173EF491}" presName="spaceRect" presStyleCnt="0"/>
      <dgm:spPr/>
    </dgm:pt>
    <dgm:pt modelId="{04F54992-08A4-4B33-B744-BBAF536AA689}" type="pres">
      <dgm:prSet presAssocID="{79E88261-6CA7-4874-A7EB-D4E8173EF491}" presName="parTx" presStyleLbl="revTx" presStyleIdx="0" presStyleCnt="2">
        <dgm:presLayoutVars>
          <dgm:chMax val="0"/>
          <dgm:chPref val="0"/>
        </dgm:presLayoutVars>
      </dgm:prSet>
      <dgm:spPr/>
    </dgm:pt>
    <dgm:pt modelId="{B9101E1B-33AB-4F77-B1C7-31D836A0C15D}" type="pres">
      <dgm:prSet presAssocID="{014C6715-D368-4603-A831-CA17D841A065}" presName="sibTrans" presStyleCnt="0"/>
      <dgm:spPr/>
    </dgm:pt>
    <dgm:pt modelId="{3EAFF277-B8D0-4F6B-A395-3F3D504C146E}" type="pres">
      <dgm:prSet presAssocID="{AB003C24-691F-4589-BF22-90C9D5A4C9FE}" presName="compNode" presStyleCnt="0"/>
      <dgm:spPr/>
    </dgm:pt>
    <dgm:pt modelId="{8128BA43-A11D-4139-95BD-E683862D645B}" type="pres">
      <dgm:prSet presAssocID="{AB003C24-691F-4589-BF22-90C9D5A4C9FE}" presName="bgRect" presStyleLbl="bgShp" presStyleIdx="1" presStyleCnt="2"/>
      <dgm:spPr/>
    </dgm:pt>
    <dgm:pt modelId="{F3B7FF53-90F5-45F2-9FD2-787BA956C683}" type="pres">
      <dgm:prSet presAssocID="{AB003C24-691F-4589-BF22-90C9D5A4C9F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9F3EFCE9-EDF7-4BEB-A7DF-17E5DC8A025C}" type="pres">
      <dgm:prSet presAssocID="{AB003C24-691F-4589-BF22-90C9D5A4C9FE}" presName="spaceRect" presStyleCnt="0"/>
      <dgm:spPr/>
    </dgm:pt>
    <dgm:pt modelId="{B9A8F3DE-B0E1-4FD3-BFD8-9C1E4E2A1303}" type="pres">
      <dgm:prSet presAssocID="{AB003C24-691F-4589-BF22-90C9D5A4C9FE}" presName="parTx" presStyleLbl="revTx" presStyleIdx="1" presStyleCnt="2">
        <dgm:presLayoutVars>
          <dgm:chMax val="0"/>
          <dgm:chPref val="0"/>
        </dgm:presLayoutVars>
      </dgm:prSet>
      <dgm:spPr/>
    </dgm:pt>
  </dgm:ptLst>
  <dgm:cxnLst>
    <dgm:cxn modelId="{F3C1612D-8386-4632-BCD5-A4C307CE61CC}" srcId="{BE192C32-66CB-4C68-92F9-BDACB14375F7}" destId="{79E88261-6CA7-4874-A7EB-D4E8173EF491}" srcOrd="0" destOrd="0" parTransId="{CC984C6A-6DD6-4B26-BEBF-DD8789F8E554}" sibTransId="{014C6715-D368-4603-A831-CA17D841A065}"/>
    <dgm:cxn modelId="{3071227A-E170-45D7-8EFF-D13E63EFCA3C}" type="presOf" srcId="{79E88261-6CA7-4874-A7EB-D4E8173EF491}" destId="{04F54992-08A4-4B33-B744-BBAF536AA689}" srcOrd="0" destOrd="0" presId="urn:microsoft.com/office/officeart/2018/2/layout/IconVerticalSolidList"/>
    <dgm:cxn modelId="{6607465A-30E5-47AE-9AC5-707A5E24881B}" type="presOf" srcId="{AB003C24-691F-4589-BF22-90C9D5A4C9FE}" destId="{B9A8F3DE-B0E1-4FD3-BFD8-9C1E4E2A1303}" srcOrd="0" destOrd="0" presId="urn:microsoft.com/office/officeart/2018/2/layout/IconVerticalSolidList"/>
    <dgm:cxn modelId="{E7FD5DCB-2C01-41E8-9F71-BA4728A27FB3}" type="presOf" srcId="{BE192C32-66CB-4C68-92F9-BDACB14375F7}" destId="{6AC6278B-163F-4077-9D12-192B26237DE7}" srcOrd="0" destOrd="0" presId="urn:microsoft.com/office/officeart/2018/2/layout/IconVerticalSolidList"/>
    <dgm:cxn modelId="{A6F3F9F8-ADB9-428C-AB8E-9B0EC5738A75}" srcId="{BE192C32-66CB-4C68-92F9-BDACB14375F7}" destId="{AB003C24-691F-4589-BF22-90C9D5A4C9FE}" srcOrd="1" destOrd="0" parTransId="{C137E2EA-F5C4-4311-9131-F363FCEC0398}" sibTransId="{547C2488-12C1-4096-BBB3-B1512E498B4C}"/>
    <dgm:cxn modelId="{62BB13AA-CC9A-4F9B-8933-29DADFF6E52B}" type="presParOf" srcId="{6AC6278B-163F-4077-9D12-192B26237DE7}" destId="{1A7F4C75-A323-4E9A-8288-310421F7BC86}" srcOrd="0" destOrd="0" presId="urn:microsoft.com/office/officeart/2018/2/layout/IconVerticalSolidList"/>
    <dgm:cxn modelId="{EAA7FF20-09AB-4709-862E-8B0FD641CEF2}" type="presParOf" srcId="{1A7F4C75-A323-4E9A-8288-310421F7BC86}" destId="{BECE9F22-81F4-431C-A651-1A9FFB567A4F}" srcOrd="0" destOrd="0" presId="urn:microsoft.com/office/officeart/2018/2/layout/IconVerticalSolidList"/>
    <dgm:cxn modelId="{465F9383-852F-432C-9649-E818421A5E35}" type="presParOf" srcId="{1A7F4C75-A323-4E9A-8288-310421F7BC86}" destId="{26ED0D32-A84A-4656-B70D-2A2A1F0DC686}" srcOrd="1" destOrd="0" presId="urn:microsoft.com/office/officeart/2018/2/layout/IconVerticalSolidList"/>
    <dgm:cxn modelId="{8C4480FA-D7EF-4A36-B174-02F483C6F4F8}" type="presParOf" srcId="{1A7F4C75-A323-4E9A-8288-310421F7BC86}" destId="{51369999-27BD-4147-AAC4-3F0C8BAAD7DC}" srcOrd="2" destOrd="0" presId="urn:microsoft.com/office/officeart/2018/2/layout/IconVerticalSolidList"/>
    <dgm:cxn modelId="{049030F0-901A-4AFF-896D-3FDC4C2100BB}" type="presParOf" srcId="{1A7F4C75-A323-4E9A-8288-310421F7BC86}" destId="{04F54992-08A4-4B33-B744-BBAF536AA689}" srcOrd="3" destOrd="0" presId="urn:microsoft.com/office/officeart/2018/2/layout/IconVerticalSolidList"/>
    <dgm:cxn modelId="{DFB12F36-D3AB-4E5E-9C6E-4DDCE2102FEA}" type="presParOf" srcId="{6AC6278B-163F-4077-9D12-192B26237DE7}" destId="{B9101E1B-33AB-4F77-B1C7-31D836A0C15D}" srcOrd="1" destOrd="0" presId="urn:microsoft.com/office/officeart/2018/2/layout/IconVerticalSolidList"/>
    <dgm:cxn modelId="{3A919F26-F434-46ED-A69C-132B5F829739}" type="presParOf" srcId="{6AC6278B-163F-4077-9D12-192B26237DE7}" destId="{3EAFF277-B8D0-4F6B-A395-3F3D504C146E}" srcOrd="2" destOrd="0" presId="urn:microsoft.com/office/officeart/2018/2/layout/IconVerticalSolidList"/>
    <dgm:cxn modelId="{A8E94A96-DF5C-4C4D-B712-0BAB09685293}" type="presParOf" srcId="{3EAFF277-B8D0-4F6B-A395-3F3D504C146E}" destId="{8128BA43-A11D-4139-95BD-E683862D645B}" srcOrd="0" destOrd="0" presId="urn:microsoft.com/office/officeart/2018/2/layout/IconVerticalSolidList"/>
    <dgm:cxn modelId="{B0D8274C-40A3-4D7A-AAF9-A5AF41598F47}" type="presParOf" srcId="{3EAFF277-B8D0-4F6B-A395-3F3D504C146E}" destId="{F3B7FF53-90F5-45F2-9FD2-787BA956C683}" srcOrd="1" destOrd="0" presId="urn:microsoft.com/office/officeart/2018/2/layout/IconVerticalSolidList"/>
    <dgm:cxn modelId="{915954E2-E1B3-4311-B465-10328EE4772D}" type="presParOf" srcId="{3EAFF277-B8D0-4F6B-A395-3F3D504C146E}" destId="{9F3EFCE9-EDF7-4BEB-A7DF-17E5DC8A025C}" srcOrd="2" destOrd="0" presId="urn:microsoft.com/office/officeart/2018/2/layout/IconVerticalSolidList"/>
    <dgm:cxn modelId="{76D14397-EF1C-4FAD-BBA7-A7A4B215C409}" type="presParOf" srcId="{3EAFF277-B8D0-4F6B-A395-3F3D504C146E}" destId="{B9A8F3DE-B0E1-4FD3-BFD8-9C1E4E2A1303}"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4D2706F-ACFC-46FA-B6AA-7E03F34372C9}"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7B4CD1B-C964-4A35-9E5C-6E5CDF936D20}">
      <dgm:prSet/>
      <dgm:spPr/>
      <dgm:t>
        <a:bodyPr/>
        <a:lstStyle/>
        <a:p>
          <a:pPr>
            <a:defRPr cap="all"/>
          </a:pPr>
          <a:r>
            <a:rPr lang="en-US"/>
            <a:t>Pre-Desk Review</a:t>
          </a:r>
        </a:p>
      </dgm:t>
    </dgm:pt>
    <dgm:pt modelId="{A890FE17-CC5E-4C27-92A4-78724515122C}" type="parTrans" cxnId="{F54F010C-0EF4-431E-927D-D3E8CEE157E1}">
      <dgm:prSet/>
      <dgm:spPr/>
      <dgm:t>
        <a:bodyPr/>
        <a:lstStyle/>
        <a:p>
          <a:endParaRPr lang="en-US"/>
        </a:p>
      </dgm:t>
    </dgm:pt>
    <dgm:pt modelId="{0814506C-ECFD-476F-9F3D-1098161A2AF9}" type="sibTrans" cxnId="{F54F010C-0EF4-431E-927D-D3E8CEE157E1}">
      <dgm:prSet/>
      <dgm:spPr/>
      <dgm:t>
        <a:bodyPr/>
        <a:lstStyle/>
        <a:p>
          <a:endParaRPr lang="en-US"/>
        </a:p>
      </dgm:t>
    </dgm:pt>
    <dgm:pt modelId="{B659963A-7E13-49E4-A857-618707463F8F}">
      <dgm:prSet/>
      <dgm:spPr/>
      <dgm:t>
        <a:bodyPr/>
        <a:lstStyle/>
        <a:p>
          <a:pPr>
            <a:defRPr cap="all"/>
          </a:pPr>
          <a:r>
            <a:rPr lang="en-US"/>
            <a:t>Desk Review</a:t>
          </a:r>
        </a:p>
      </dgm:t>
    </dgm:pt>
    <dgm:pt modelId="{8809013E-4A2F-417C-ADC4-6B77F990ED7A}" type="parTrans" cxnId="{273610A3-0F0F-45ED-9852-A65706EBAF5A}">
      <dgm:prSet/>
      <dgm:spPr/>
      <dgm:t>
        <a:bodyPr/>
        <a:lstStyle/>
        <a:p>
          <a:endParaRPr lang="en-US"/>
        </a:p>
      </dgm:t>
    </dgm:pt>
    <dgm:pt modelId="{27377291-1540-4819-BAD0-94B48E71E969}" type="sibTrans" cxnId="{273610A3-0F0F-45ED-9852-A65706EBAF5A}">
      <dgm:prSet/>
      <dgm:spPr/>
      <dgm:t>
        <a:bodyPr/>
        <a:lstStyle/>
        <a:p>
          <a:endParaRPr lang="en-US"/>
        </a:p>
      </dgm:t>
    </dgm:pt>
    <dgm:pt modelId="{CA5C3A1E-452D-44C5-A07A-2F25FA913DA2}">
      <dgm:prSet/>
      <dgm:spPr/>
      <dgm:t>
        <a:bodyPr/>
        <a:lstStyle/>
        <a:p>
          <a:pPr>
            <a:defRPr cap="all"/>
          </a:pPr>
          <a:r>
            <a:rPr lang="en-US"/>
            <a:t>Post Desk Review</a:t>
          </a:r>
        </a:p>
      </dgm:t>
    </dgm:pt>
    <dgm:pt modelId="{58F73600-1E31-4076-88BC-8CF83C345DB2}" type="parTrans" cxnId="{39806A61-6799-46CD-A144-8CE49279E19B}">
      <dgm:prSet/>
      <dgm:spPr/>
      <dgm:t>
        <a:bodyPr/>
        <a:lstStyle/>
        <a:p>
          <a:endParaRPr lang="en-US"/>
        </a:p>
      </dgm:t>
    </dgm:pt>
    <dgm:pt modelId="{B5168FB9-A84F-4098-90FA-CD4721655D17}" type="sibTrans" cxnId="{39806A61-6799-46CD-A144-8CE49279E19B}">
      <dgm:prSet/>
      <dgm:spPr/>
      <dgm:t>
        <a:bodyPr/>
        <a:lstStyle/>
        <a:p>
          <a:endParaRPr lang="en-US"/>
        </a:p>
      </dgm:t>
    </dgm:pt>
    <dgm:pt modelId="{2423D446-AF4B-4EC0-A5E2-BDB2ECD31171}" type="pres">
      <dgm:prSet presAssocID="{74D2706F-ACFC-46FA-B6AA-7E03F34372C9}" presName="root" presStyleCnt="0">
        <dgm:presLayoutVars>
          <dgm:dir/>
          <dgm:resizeHandles val="exact"/>
        </dgm:presLayoutVars>
      </dgm:prSet>
      <dgm:spPr/>
    </dgm:pt>
    <dgm:pt modelId="{90124075-5F02-40F2-8DA4-B05F6C62E62A}" type="pres">
      <dgm:prSet presAssocID="{C7B4CD1B-C964-4A35-9E5C-6E5CDF936D20}" presName="compNode" presStyleCnt="0"/>
      <dgm:spPr/>
    </dgm:pt>
    <dgm:pt modelId="{CDD95C75-56B2-489F-8A8C-8A6C3E18CF75}" type="pres">
      <dgm:prSet presAssocID="{C7B4CD1B-C964-4A35-9E5C-6E5CDF936D20}" presName="iconBgRect" presStyleLbl="bgShp" presStyleIdx="0" presStyleCnt="3"/>
      <dgm:spPr/>
    </dgm:pt>
    <dgm:pt modelId="{48932A17-1DCB-49EA-8E56-D023DB152DC9}" type="pres">
      <dgm:prSet presAssocID="{C7B4CD1B-C964-4A35-9E5C-6E5CDF936D2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aptop"/>
        </a:ext>
      </dgm:extLst>
    </dgm:pt>
    <dgm:pt modelId="{A12F1923-82D0-4317-849E-2EC8DB8A0342}" type="pres">
      <dgm:prSet presAssocID="{C7B4CD1B-C964-4A35-9E5C-6E5CDF936D20}" presName="spaceRect" presStyleCnt="0"/>
      <dgm:spPr/>
    </dgm:pt>
    <dgm:pt modelId="{6E2E97EB-0C80-4B71-B99F-C718BF773FC1}" type="pres">
      <dgm:prSet presAssocID="{C7B4CD1B-C964-4A35-9E5C-6E5CDF936D20}" presName="textRect" presStyleLbl="revTx" presStyleIdx="0" presStyleCnt="3">
        <dgm:presLayoutVars>
          <dgm:chMax val="1"/>
          <dgm:chPref val="1"/>
        </dgm:presLayoutVars>
      </dgm:prSet>
      <dgm:spPr/>
    </dgm:pt>
    <dgm:pt modelId="{43263B1D-6107-470D-B9AA-E7238F6B829A}" type="pres">
      <dgm:prSet presAssocID="{0814506C-ECFD-476F-9F3D-1098161A2AF9}" presName="sibTrans" presStyleCnt="0"/>
      <dgm:spPr/>
    </dgm:pt>
    <dgm:pt modelId="{6658AE14-868B-4250-A349-F071A3274F72}" type="pres">
      <dgm:prSet presAssocID="{B659963A-7E13-49E4-A857-618707463F8F}" presName="compNode" presStyleCnt="0"/>
      <dgm:spPr/>
    </dgm:pt>
    <dgm:pt modelId="{A4C5A8F4-D87E-490F-BEF0-C2E91CE86FB5}" type="pres">
      <dgm:prSet presAssocID="{B659963A-7E13-49E4-A857-618707463F8F}" presName="iconBgRect" presStyleLbl="bgShp" presStyleIdx="1" presStyleCnt="3"/>
      <dgm:spPr/>
    </dgm:pt>
    <dgm:pt modelId="{43493E6B-349A-43B5-B95E-417CDC527A23}" type="pres">
      <dgm:prSet presAssocID="{B659963A-7E13-49E4-A857-618707463F8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9984EF8C-3E0D-4508-9D3B-148F42CE8A32}" type="pres">
      <dgm:prSet presAssocID="{B659963A-7E13-49E4-A857-618707463F8F}" presName="spaceRect" presStyleCnt="0"/>
      <dgm:spPr/>
    </dgm:pt>
    <dgm:pt modelId="{7F4276E7-01DC-46F2-AD08-21A7D70D2593}" type="pres">
      <dgm:prSet presAssocID="{B659963A-7E13-49E4-A857-618707463F8F}" presName="textRect" presStyleLbl="revTx" presStyleIdx="1" presStyleCnt="3">
        <dgm:presLayoutVars>
          <dgm:chMax val="1"/>
          <dgm:chPref val="1"/>
        </dgm:presLayoutVars>
      </dgm:prSet>
      <dgm:spPr/>
    </dgm:pt>
    <dgm:pt modelId="{4213D347-A22D-4692-8FC4-7FC7F651D825}" type="pres">
      <dgm:prSet presAssocID="{27377291-1540-4819-BAD0-94B48E71E969}" presName="sibTrans" presStyleCnt="0"/>
      <dgm:spPr/>
    </dgm:pt>
    <dgm:pt modelId="{A4A94464-05A3-49C3-90A7-EE75099A5E28}" type="pres">
      <dgm:prSet presAssocID="{CA5C3A1E-452D-44C5-A07A-2F25FA913DA2}" presName="compNode" presStyleCnt="0"/>
      <dgm:spPr/>
    </dgm:pt>
    <dgm:pt modelId="{F2EF94A3-BFA7-42C0-AF75-E6FC48153ECD}" type="pres">
      <dgm:prSet presAssocID="{CA5C3A1E-452D-44C5-A07A-2F25FA913DA2}" presName="iconBgRect" presStyleLbl="bgShp" presStyleIdx="2" presStyleCnt="3"/>
      <dgm:spPr/>
    </dgm:pt>
    <dgm:pt modelId="{2E45830A-17BC-4101-8B70-12BF7D19C742}" type="pres">
      <dgm:prSet presAssocID="{CA5C3A1E-452D-44C5-A07A-2F25FA913DA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8970A764-787C-44B9-B9B4-4E9BE627512E}" type="pres">
      <dgm:prSet presAssocID="{CA5C3A1E-452D-44C5-A07A-2F25FA913DA2}" presName="spaceRect" presStyleCnt="0"/>
      <dgm:spPr/>
    </dgm:pt>
    <dgm:pt modelId="{19DB341A-408C-41AF-A5BC-5A43C4B18F1A}" type="pres">
      <dgm:prSet presAssocID="{CA5C3A1E-452D-44C5-A07A-2F25FA913DA2}" presName="textRect" presStyleLbl="revTx" presStyleIdx="2" presStyleCnt="3">
        <dgm:presLayoutVars>
          <dgm:chMax val="1"/>
          <dgm:chPref val="1"/>
        </dgm:presLayoutVars>
      </dgm:prSet>
      <dgm:spPr/>
    </dgm:pt>
  </dgm:ptLst>
  <dgm:cxnLst>
    <dgm:cxn modelId="{4BF05F0B-A531-44AD-92CB-74EE864AAABD}" type="presOf" srcId="{B659963A-7E13-49E4-A857-618707463F8F}" destId="{7F4276E7-01DC-46F2-AD08-21A7D70D2593}" srcOrd="0" destOrd="0" presId="urn:microsoft.com/office/officeart/2018/5/layout/IconCircleLabelList"/>
    <dgm:cxn modelId="{F54F010C-0EF4-431E-927D-D3E8CEE157E1}" srcId="{74D2706F-ACFC-46FA-B6AA-7E03F34372C9}" destId="{C7B4CD1B-C964-4A35-9E5C-6E5CDF936D20}" srcOrd="0" destOrd="0" parTransId="{A890FE17-CC5E-4C27-92A4-78724515122C}" sibTransId="{0814506C-ECFD-476F-9F3D-1098161A2AF9}"/>
    <dgm:cxn modelId="{39806A61-6799-46CD-A144-8CE49279E19B}" srcId="{74D2706F-ACFC-46FA-B6AA-7E03F34372C9}" destId="{CA5C3A1E-452D-44C5-A07A-2F25FA913DA2}" srcOrd="2" destOrd="0" parTransId="{58F73600-1E31-4076-88BC-8CF83C345DB2}" sibTransId="{B5168FB9-A84F-4098-90FA-CD4721655D17}"/>
    <dgm:cxn modelId="{91465C8D-8935-4F42-AE25-6B3DCFF3D606}" type="presOf" srcId="{CA5C3A1E-452D-44C5-A07A-2F25FA913DA2}" destId="{19DB341A-408C-41AF-A5BC-5A43C4B18F1A}" srcOrd="0" destOrd="0" presId="urn:microsoft.com/office/officeart/2018/5/layout/IconCircleLabelList"/>
    <dgm:cxn modelId="{5E6D9797-39D3-486C-8C52-EAFE9F3E6C4F}" type="presOf" srcId="{74D2706F-ACFC-46FA-B6AA-7E03F34372C9}" destId="{2423D446-AF4B-4EC0-A5E2-BDB2ECD31171}" srcOrd="0" destOrd="0" presId="urn:microsoft.com/office/officeart/2018/5/layout/IconCircleLabelList"/>
    <dgm:cxn modelId="{273610A3-0F0F-45ED-9852-A65706EBAF5A}" srcId="{74D2706F-ACFC-46FA-B6AA-7E03F34372C9}" destId="{B659963A-7E13-49E4-A857-618707463F8F}" srcOrd="1" destOrd="0" parTransId="{8809013E-4A2F-417C-ADC4-6B77F990ED7A}" sibTransId="{27377291-1540-4819-BAD0-94B48E71E969}"/>
    <dgm:cxn modelId="{890FF5FD-E818-4DFC-98EA-3A1FF895F1A1}" type="presOf" srcId="{C7B4CD1B-C964-4A35-9E5C-6E5CDF936D20}" destId="{6E2E97EB-0C80-4B71-B99F-C718BF773FC1}" srcOrd="0" destOrd="0" presId="urn:microsoft.com/office/officeart/2018/5/layout/IconCircleLabelList"/>
    <dgm:cxn modelId="{2B402E3B-9538-41A3-A9CF-255AD76A4EF8}" type="presParOf" srcId="{2423D446-AF4B-4EC0-A5E2-BDB2ECD31171}" destId="{90124075-5F02-40F2-8DA4-B05F6C62E62A}" srcOrd="0" destOrd="0" presId="urn:microsoft.com/office/officeart/2018/5/layout/IconCircleLabelList"/>
    <dgm:cxn modelId="{6639C351-3C57-4CDB-AD67-45499DCFAC93}" type="presParOf" srcId="{90124075-5F02-40F2-8DA4-B05F6C62E62A}" destId="{CDD95C75-56B2-489F-8A8C-8A6C3E18CF75}" srcOrd="0" destOrd="0" presId="urn:microsoft.com/office/officeart/2018/5/layout/IconCircleLabelList"/>
    <dgm:cxn modelId="{CA5816EE-FAA0-4C0E-A88B-456CD1E86FB3}" type="presParOf" srcId="{90124075-5F02-40F2-8DA4-B05F6C62E62A}" destId="{48932A17-1DCB-49EA-8E56-D023DB152DC9}" srcOrd="1" destOrd="0" presId="urn:microsoft.com/office/officeart/2018/5/layout/IconCircleLabelList"/>
    <dgm:cxn modelId="{4814297D-AA65-45FD-9522-A14CA1E41D8A}" type="presParOf" srcId="{90124075-5F02-40F2-8DA4-B05F6C62E62A}" destId="{A12F1923-82D0-4317-849E-2EC8DB8A0342}" srcOrd="2" destOrd="0" presId="urn:microsoft.com/office/officeart/2018/5/layout/IconCircleLabelList"/>
    <dgm:cxn modelId="{BC68313C-F4EB-4362-8171-1D549B96F08F}" type="presParOf" srcId="{90124075-5F02-40F2-8DA4-B05F6C62E62A}" destId="{6E2E97EB-0C80-4B71-B99F-C718BF773FC1}" srcOrd="3" destOrd="0" presId="urn:microsoft.com/office/officeart/2018/5/layout/IconCircleLabelList"/>
    <dgm:cxn modelId="{F457D284-2B00-4AD7-95AD-51E9B606DE3B}" type="presParOf" srcId="{2423D446-AF4B-4EC0-A5E2-BDB2ECD31171}" destId="{43263B1D-6107-470D-B9AA-E7238F6B829A}" srcOrd="1" destOrd="0" presId="urn:microsoft.com/office/officeart/2018/5/layout/IconCircleLabelList"/>
    <dgm:cxn modelId="{8D03A3D1-A8E0-4A56-8DC8-5744D94C3775}" type="presParOf" srcId="{2423D446-AF4B-4EC0-A5E2-BDB2ECD31171}" destId="{6658AE14-868B-4250-A349-F071A3274F72}" srcOrd="2" destOrd="0" presId="urn:microsoft.com/office/officeart/2018/5/layout/IconCircleLabelList"/>
    <dgm:cxn modelId="{D40077ED-0AD7-44C7-ACF1-F9DE587F9E30}" type="presParOf" srcId="{6658AE14-868B-4250-A349-F071A3274F72}" destId="{A4C5A8F4-D87E-490F-BEF0-C2E91CE86FB5}" srcOrd="0" destOrd="0" presId="urn:microsoft.com/office/officeart/2018/5/layout/IconCircleLabelList"/>
    <dgm:cxn modelId="{738CE1AC-21E0-4E7F-837A-39035A3D2C80}" type="presParOf" srcId="{6658AE14-868B-4250-A349-F071A3274F72}" destId="{43493E6B-349A-43B5-B95E-417CDC527A23}" srcOrd="1" destOrd="0" presId="urn:microsoft.com/office/officeart/2018/5/layout/IconCircleLabelList"/>
    <dgm:cxn modelId="{C11CED1D-9E6A-4E9B-B42D-164F060410A2}" type="presParOf" srcId="{6658AE14-868B-4250-A349-F071A3274F72}" destId="{9984EF8C-3E0D-4508-9D3B-148F42CE8A32}" srcOrd="2" destOrd="0" presId="urn:microsoft.com/office/officeart/2018/5/layout/IconCircleLabelList"/>
    <dgm:cxn modelId="{37EDA595-298A-4EDC-8D6D-0C78C18327B4}" type="presParOf" srcId="{6658AE14-868B-4250-A349-F071A3274F72}" destId="{7F4276E7-01DC-46F2-AD08-21A7D70D2593}" srcOrd="3" destOrd="0" presId="urn:microsoft.com/office/officeart/2018/5/layout/IconCircleLabelList"/>
    <dgm:cxn modelId="{89F2CA17-1644-4DEE-A6D3-2DD0C002F5C1}" type="presParOf" srcId="{2423D446-AF4B-4EC0-A5E2-BDB2ECD31171}" destId="{4213D347-A22D-4692-8FC4-7FC7F651D825}" srcOrd="3" destOrd="0" presId="urn:microsoft.com/office/officeart/2018/5/layout/IconCircleLabelList"/>
    <dgm:cxn modelId="{ADC09CC6-DD5E-469A-A387-EAA737A239BC}" type="presParOf" srcId="{2423D446-AF4B-4EC0-A5E2-BDB2ECD31171}" destId="{A4A94464-05A3-49C3-90A7-EE75099A5E28}" srcOrd="4" destOrd="0" presId="urn:microsoft.com/office/officeart/2018/5/layout/IconCircleLabelList"/>
    <dgm:cxn modelId="{70077267-2795-465C-8F79-79F8904B9DFA}" type="presParOf" srcId="{A4A94464-05A3-49C3-90A7-EE75099A5E28}" destId="{F2EF94A3-BFA7-42C0-AF75-E6FC48153ECD}" srcOrd="0" destOrd="0" presId="urn:microsoft.com/office/officeart/2018/5/layout/IconCircleLabelList"/>
    <dgm:cxn modelId="{858BB15D-460C-4B24-90D0-EB5733EDA8F5}" type="presParOf" srcId="{A4A94464-05A3-49C3-90A7-EE75099A5E28}" destId="{2E45830A-17BC-4101-8B70-12BF7D19C742}" srcOrd="1" destOrd="0" presId="urn:microsoft.com/office/officeart/2018/5/layout/IconCircleLabelList"/>
    <dgm:cxn modelId="{7DE126C1-7405-4EF7-B3FD-3E7D619D31B4}" type="presParOf" srcId="{A4A94464-05A3-49C3-90A7-EE75099A5E28}" destId="{8970A764-787C-44B9-B9B4-4E9BE627512E}" srcOrd="2" destOrd="0" presId="urn:microsoft.com/office/officeart/2018/5/layout/IconCircleLabelList"/>
    <dgm:cxn modelId="{D5BE3DE4-DA88-4E9C-8667-F3F09DE1F47F}" type="presParOf" srcId="{A4A94464-05A3-49C3-90A7-EE75099A5E28}" destId="{19DB341A-408C-41AF-A5BC-5A43C4B18F1A}" srcOrd="3" destOrd="0" presId="urn:microsoft.com/office/officeart/2018/5/layout/IconCircleLabel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5EE3BEC-4A35-480D-B652-313EF0C9A5F6}" type="doc">
      <dgm:prSet loTypeId="urn:microsoft.com/office/officeart/2016/7/layout/VerticalSolidActionList" loCatId="List" qsTypeId="urn:microsoft.com/office/officeart/2005/8/quickstyle/simple1" qsCatId="simple" csTypeId="urn:microsoft.com/office/officeart/2005/8/colors/colorful5" csCatId="colorful" phldr="1"/>
      <dgm:spPr/>
      <dgm:t>
        <a:bodyPr/>
        <a:lstStyle/>
        <a:p>
          <a:endParaRPr lang="en-US"/>
        </a:p>
      </dgm:t>
    </dgm:pt>
    <dgm:pt modelId="{3E6DB4B4-DA27-47EC-8EF5-B6520F2841F1}">
      <dgm:prSet/>
      <dgm:spPr/>
      <dgm:t>
        <a:bodyPr/>
        <a:lstStyle/>
        <a:p>
          <a:r>
            <a:rPr lang="en-US" b="1" dirty="0">
              <a:solidFill>
                <a:schemeClr val="tx1"/>
              </a:solidFill>
            </a:rPr>
            <a:t>Program</a:t>
          </a:r>
        </a:p>
      </dgm:t>
    </dgm:pt>
    <dgm:pt modelId="{C3092B3C-D75A-4451-935C-22CAAF284AB0}" type="parTrans" cxnId="{32F87CD8-1A05-4401-855A-16B39F0396A1}">
      <dgm:prSet/>
      <dgm:spPr/>
      <dgm:t>
        <a:bodyPr/>
        <a:lstStyle/>
        <a:p>
          <a:endParaRPr lang="en-US"/>
        </a:p>
      </dgm:t>
    </dgm:pt>
    <dgm:pt modelId="{3FD22D64-FF77-4DE1-9758-957EA54D39B6}" type="sibTrans" cxnId="{32F87CD8-1A05-4401-855A-16B39F0396A1}">
      <dgm:prSet/>
      <dgm:spPr/>
      <dgm:t>
        <a:bodyPr/>
        <a:lstStyle/>
        <a:p>
          <a:endParaRPr lang="en-US"/>
        </a:p>
      </dgm:t>
    </dgm:pt>
    <dgm:pt modelId="{5B12178C-82B5-4344-8040-30ACA9224A22}">
      <dgm:prSet/>
      <dgm:spPr/>
      <dgm:t>
        <a:bodyPr/>
        <a:lstStyle/>
        <a:p>
          <a:r>
            <a:rPr lang="en-US" dirty="0"/>
            <a:t>Program Related Questions, contact Lindsey Thomas at 573-751-7867 or </a:t>
          </a:r>
          <a:r>
            <a:rPr lang="en-US" dirty="0">
              <a:hlinkClick xmlns:r="http://schemas.openxmlformats.org/officeDocument/2006/relationships" r:id="rId1"/>
            </a:rPr>
            <a:t>Lindsey.Thomas@dss.mo.gov</a:t>
          </a:r>
          <a:r>
            <a:rPr lang="en-US" dirty="0"/>
            <a:t> </a:t>
          </a:r>
        </a:p>
      </dgm:t>
    </dgm:pt>
    <dgm:pt modelId="{4B8BF3B5-F2F1-446F-B9F5-A1CBFD0C94A1}" type="parTrans" cxnId="{374F9ABC-09BC-4E29-AADC-BAF5FE73B804}">
      <dgm:prSet/>
      <dgm:spPr/>
      <dgm:t>
        <a:bodyPr/>
        <a:lstStyle/>
        <a:p>
          <a:endParaRPr lang="en-US"/>
        </a:p>
      </dgm:t>
    </dgm:pt>
    <dgm:pt modelId="{51A6EC82-1131-4B6C-A072-F268966F98E8}" type="sibTrans" cxnId="{374F9ABC-09BC-4E29-AADC-BAF5FE73B804}">
      <dgm:prSet/>
      <dgm:spPr/>
      <dgm:t>
        <a:bodyPr/>
        <a:lstStyle/>
        <a:p>
          <a:endParaRPr lang="en-US"/>
        </a:p>
      </dgm:t>
    </dgm:pt>
    <dgm:pt modelId="{4AB67437-00D5-4FFF-8692-C4E7B7597D0E}">
      <dgm:prSet/>
      <dgm:spPr/>
      <dgm:t>
        <a:bodyPr/>
        <a:lstStyle/>
        <a:p>
          <a:r>
            <a:rPr lang="en-US" b="1" dirty="0">
              <a:solidFill>
                <a:schemeClr val="tx1"/>
              </a:solidFill>
            </a:rPr>
            <a:t>Invoicing</a:t>
          </a:r>
        </a:p>
      </dgm:t>
    </dgm:pt>
    <dgm:pt modelId="{D22F076D-7E6A-40AA-8AD9-FB8EB490302A}" type="parTrans" cxnId="{FFD05426-3E30-4A21-98B2-3F485BB583DD}">
      <dgm:prSet/>
      <dgm:spPr/>
      <dgm:t>
        <a:bodyPr/>
        <a:lstStyle/>
        <a:p>
          <a:endParaRPr lang="en-US"/>
        </a:p>
      </dgm:t>
    </dgm:pt>
    <dgm:pt modelId="{AECC60B7-D0CB-4177-BE2C-474505D939CC}" type="sibTrans" cxnId="{FFD05426-3E30-4A21-98B2-3F485BB583DD}">
      <dgm:prSet/>
      <dgm:spPr/>
      <dgm:t>
        <a:bodyPr/>
        <a:lstStyle/>
        <a:p>
          <a:endParaRPr lang="en-US"/>
        </a:p>
      </dgm:t>
    </dgm:pt>
    <dgm:pt modelId="{D3691A3A-F22C-46A1-B621-FFA0F08DD50A}">
      <dgm:prSet/>
      <dgm:spPr/>
      <dgm:t>
        <a:bodyPr/>
        <a:lstStyle/>
        <a:p>
          <a:r>
            <a:rPr lang="en-US" dirty="0"/>
            <a:t>Invoicing Related Questions, please email </a:t>
          </a:r>
          <a:r>
            <a:rPr lang="en-US" dirty="0">
              <a:hlinkClick xmlns:r="http://schemas.openxmlformats.org/officeDocument/2006/relationships" r:id="rId2"/>
            </a:rPr>
            <a:t>W&amp;CI.INVOICES@dss.mo.gov</a:t>
          </a:r>
          <a:r>
            <a:rPr lang="en-US" dirty="0"/>
            <a:t>  </a:t>
          </a:r>
        </a:p>
      </dgm:t>
    </dgm:pt>
    <dgm:pt modelId="{C8531D93-BF01-43E0-A45C-B6CB1A521485}" type="parTrans" cxnId="{73B61ECE-1FC3-479C-B731-C6AE53F8917D}">
      <dgm:prSet/>
      <dgm:spPr/>
      <dgm:t>
        <a:bodyPr/>
        <a:lstStyle/>
        <a:p>
          <a:endParaRPr lang="en-US"/>
        </a:p>
      </dgm:t>
    </dgm:pt>
    <dgm:pt modelId="{112D0D6A-05C8-4C4F-BD03-A985CFE2387F}" type="sibTrans" cxnId="{73B61ECE-1FC3-479C-B731-C6AE53F8917D}">
      <dgm:prSet/>
      <dgm:spPr/>
      <dgm:t>
        <a:bodyPr/>
        <a:lstStyle/>
        <a:p>
          <a:endParaRPr lang="en-US"/>
        </a:p>
      </dgm:t>
    </dgm:pt>
    <dgm:pt modelId="{9868FB47-763C-42D4-A5EC-A251A469F5B2}">
      <dgm:prSet/>
      <dgm:spPr/>
      <dgm:t>
        <a:bodyPr/>
        <a:lstStyle/>
        <a:p>
          <a:r>
            <a:rPr lang="en-US" b="1" dirty="0">
              <a:solidFill>
                <a:schemeClr val="tx1"/>
              </a:solidFill>
            </a:rPr>
            <a:t>Program Monitoring</a:t>
          </a:r>
        </a:p>
      </dgm:t>
    </dgm:pt>
    <dgm:pt modelId="{F7F0A4CD-41EF-4E1A-8583-76B16F82C9AA}" type="parTrans" cxnId="{062C7D3B-25FB-46AD-9E31-C521156DCE0F}">
      <dgm:prSet/>
      <dgm:spPr/>
      <dgm:t>
        <a:bodyPr/>
        <a:lstStyle/>
        <a:p>
          <a:endParaRPr lang="en-US"/>
        </a:p>
      </dgm:t>
    </dgm:pt>
    <dgm:pt modelId="{92E4E886-7AC4-44D1-938D-0AEA9EC1E886}" type="sibTrans" cxnId="{062C7D3B-25FB-46AD-9E31-C521156DCE0F}">
      <dgm:prSet/>
      <dgm:spPr/>
      <dgm:t>
        <a:bodyPr/>
        <a:lstStyle/>
        <a:p>
          <a:endParaRPr lang="en-US"/>
        </a:p>
      </dgm:t>
    </dgm:pt>
    <dgm:pt modelId="{8CFF6D65-35E2-4F1E-85B1-0679D520CCFF}">
      <dgm:prSet/>
      <dgm:spPr/>
      <dgm:t>
        <a:bodyPr/>
        <a:lstStyle/>
        <a:p>
          <a:r>
            <a:rPr lang="en-US" dirty="0"/>
            <a:t>Fiscal Monitoring Questions, please email Katie Pulley at </a:t>
          </a:r>
          <a:r>
            <a:rPr lang="en-US" dirty="0">
              <a:hlinkClick xmlns:r="http://schemas.openxmlformats.org/officeDocument/2006/relationships" r:id="rId3"/>
            </a:rPr>
            <a:t>Katie.Pulley@dss.mo.gov</a:t>
          </a:r>
          <a:r>
            <a:rPr lang="en-US" dirty="0"/>
            <a:t>  </a:t>
          </a:r>
        </a:p>
      </dgm:t>
    </dgm:pt>
    <dgm:pt modelId="{489CD61D-64CB-4A99-966D-6A074882BE1C}" type="parTrans" cxnId="{013D51C3-D07E-4239-9499-1969EACCC4BB}">
      <dgm:prSet/>
      <dgm:spPr/>
      <dgm:t>
        <a:bodyPr/>
        <a:lstStyle/>
        <a:p>
          <a:endParaRPr lang="en-US"/>
        </a:p>
      </dgm:t>
    </dgm:pt>
    <dgm:pt modelId="{B66F192D-BB18-4282-92F2-A9AB65D56035}" type="sibTrans" cxnId="{013D51C3-D07E-4239-9499-1969EACCC4BB}">
      <dgm:prSet/>
      <dgm:spPr/>
      <dgm:t>
        <a:bodyPr/>
        <a:lstStyle/>
        <a:p>
          <a:endParaRPr lang="en-US"/>
        </a:p>
      </dgm:t>
    </dgm:pt>
    <dgm:pt modelId="{D51EF0A8-7B45-41E2-823F-6B4D7C30C25E}">
      <dgm:prSet/>
      <dgm:spPr/>
      <dgm:t>
        <a:bodyPr/>
        <a:lstStyle/>
        <a:p>
          <a:r>
            <a:rPr lang="en-US" b="1" dirty="0">
              <a:solidFill>
                <a:schemeClr val="tx1"/>
              </a:solidFill>
            </a:rPr>
            <a:t>Fiscal Monitoring</a:t>
          </a:r>
        </a:p>
      </dgm:t>
    </dgm:pt>
    <dgm:pt modelId="{1D6CFFDE-F96D-4133-BF60-967AC1763383}" type="parTrans" cxnId="{C23D2166-7E5B-4686-A4CD-DECE60E1757A}">
      <dgm:prSet/>
      <dgm:spPr/>
      <dgm:t>
        <a:bodyPr/>
        <a:lstStyle/>
        <a:p>
          <a:endParaRPr lang="en-US"/>
        </a:p>
      </dgm:t>
    </dgm:pt>
    <dgm:pt modelId="{4761893A-F992-4612-92E4-08BBB584F53A}" type="sibTrans" cxnId="{C23D2166-7E5B-4686-A4CD-DECE60E1757A}">
      <dgm:prSet/>
      <dgm:spPr/>
      <dgm:t>
        <a:bodyPr/>
        <a:lstStyle/>
        <a:p>
          <a:endParaRPr lang="en-US"/>
        </a:p>
      </dgm:t>
    </dgm:pt>
    <dgm:pt modelId="{13E965AF-45D0-43B6-AB2A-679AEBE0BCF4}">
      <dgm:prSet/>
      <dgm:spPr/>
      <dgm:t>
        <a:bodyPr/>
        <a:lstStyle/>
        <a:p>
          <a:r>
            <a:rPr lang="en-US"/>
            <a:t>Monitoring Questions, please email </a:t>
          </a:r>
          <a:r>
            <a:rPr lang="en-US">
              <a:hlinkClick xmlns:r="http://schemas.openxmlformats.org/officeDocument/2006/relationships" r:id="rId4"/>
            </a:rPr>
            <a:t>FSD.E&amp;TMonitoring@dss.mo.gov</a:t>
          </a:r>
          <a:r>
            <a:rPr lang="en-US"/>
            <a:t> </a:t>
          </a:r>
        </a:p>
      </dgm:t>
    </dgm:pt>
    <dgm:pt modelId="{57670BD2-F785-4939-A0A7-4792212427F6}" type="parTrans" cxnId="{928AA64B-00E6-448C-AC56-3DC5E18BAB8B}">
      <dgm:prSet/>
      <dgm:spPr/>
      <dgm:t>
        <a:bodyPr/>
        <a:lstStyle/>
        <a:p>
          <a:endParaRPr lang="en-US"/>
        </a:p>
      </dgm:t>
    </dgm:pt>
    <dgm:pt modelId="{308C75D1-607A-4458-BA30-ECF5C05A8E1B}" type="sibTrans" cxnId="{928AA64B-00E6-448C-AC56-3DC5E18BAB8B}">
      <dgm:prSet/>
      <dgm:spPr/>
      <dgm:t>
        <a:bodyPr/>
        <a:lstStyle/>
        <a:p>
          <a:endParaRPr lang="en-US"/>
        </a:p>
      </dgm:t>
    </dgm:pt>
    <dgm:pt modelId="{EF137975-5F93-41CD-8D0C-3FB5355AC98B}" type="pres">
      <dgm:prSet presAssocID="{55EE3BEC-4A35-480D-B652-313EF0C9A5F6}" presName="Name0" presStyleCnt="0">
        <dgm:presLayoutVars>
          <dgm:dir/>
          <dgm:animLvl val="lvl"/>
          <dgm:resizeHandles val="exact"/>
        </dgm:presLayoutVars>
      </dgm:prSet>
      <dgm:spPr/>
    </dgm:pt>
    <dgm:pt modelId="{A2C94ABB-2CF6-47DE-A4A9-7FEE69D4401B}" type="pres">
      <dgm:prSet presAssocID="{3E6DB4B4-DA27-47EC-8EF5-B6520F2841F1}" presName="linNode" presStyleCnt="0"/>
      <dgm:spPr/>
    </dgm:pt>
    <dgm:pt modelId="{2FCF9F6C-6817-44D6-8F91-049344F334D7}" type="pres">
      <dgm:prSet presAssocID="{3E6DB4B4-DA27-47EC-8EF5-B6520F2841F1}" presName="parentText" presStyleLbl="alignNode1" presStyleIdx="0" presStyleCnt="4">
        <dgm:presLayoutVars>
          <dgm:chMax val="1"/>
          <dgm:bulletEnabled/>
        </dgm:presLayoutVars>
      </dgm:prSet>
      <dgm:spPr/>
    </dgm:pt>
    <dgm:pt modelId="{0174F633-A674-4F74-952C-38F18092DD63}" type="pres">
      <dgm:prSet presAssocID="{3E6DB4B4-DA27-47EC-8EF5-B6520F2841F1}" presName="descendantText" presStyleLbl="alignAccFollowNode1" presStyleIdx="0" presStyleCnt="4">
        <dgm:presLayoutVars>
          <dgm:bulletEnabled/>
        </dgm:presLayoutVars>
      </dgm:prSet>
      <dgm:spPr/>
    </dgm:pt>
    <dgm:pt modelId="{B7EDEFCC-8BD4-4CA1-8672-02066495DC82}" type="pres">
      <dgm:prSet presAssocID="{3FD22D64-FF77-4DE1-9758-957EA54D39B6}" presName="sp" presStyleCnt="0"/>
      <dgm:spPr/>
    </dgm:pt>
    <dgm:pt modelId="{A52E31E8-3103-45CA-A298-23B32B0A0BCA}" type="pres">
      <dgm:prSet presAssocID="{4AB67437-00D5-4FFF-8692-C4E7B7597D0E}" presName="linNode" presStyleCnt="0"/>
      <dgm:spPr/>
    </dgm:pt>
    <dgm:pt modelId="{7E572BB0-C3FD-4DF4-8432-A88B80C095A8}" type="pres">
      <dgm:prSet presAssocID="{4AB67437-00D5-4FFF-8692-C4E7B7597D0E}" presName="parentText" presStyleLbl="alignNode1" presStyleIdx="1" presStyleCnt="4">
        <dgm:presLayoutVars>
          <dgm:chMax val="1"/>
          <dgm:bulletEnabled/>
        </dgm:presLayoutVars>
      </dgm:prSet>
      <dgm:spPr/>
    </dgm:pt>
    <dgm:pt modelId="{92A2BC3F-0AB4-4D0C-BAA5-6BEE8E924AFA}" type="pres">
      <dgm:prSet presAssocID="{4AB67437-00D5-4FFF-8692-C4E7B7597D0E}" presName="descendantText" presStyleLbl="alignAccFollowNode1" presStyleIdx="1" presStyleCnt="4">
        <dgm:presLayoutVars>
          <dgm:bulletEnabled/>
        </dgm:presLayoutVars>
      </dgm:prSet>
      <dgm:spPr/>
    </dgm:pt>
    <dgm:pt modelId="{B9349198-35BF-4A8B-8BDF-E00F51883518}" type="pres">
      <dgm:prSet presAssocID="{AECC60B7-D0CB-4177-BE2C-474505D939CC}" presName="sp" presStyleCnt="0"/>
      <dgm:spPr/>
    </dgm:pt>
    <dgm:pt modelId="{235C1C33-ECDE-467A-BB96-12E26596D39C}" type="pres">
      <dgm:prSet presAssocID="{9868FB47-763C-42D4-A5EC-A251A469F5B2}" presName="linNode" presStyleCnt="0"/>
      <dgm:spPr/>
    </dgm:pt>
    <dgm:pt modelId="{33F3D1D2-130C-4C6B-82DB-9197202AA3A5}" type="pres">
      <dgm:prSet presAssocID="{9868FB47-763C-42D4-A5EC-A251A469F5B2}" presName="parentText" presStyleLbl="alignNode1" presStyleIdx="2" presStyleCnt="4">
        <dgm:presLayoutVars>
          <dgm:chMax val="1"/>
          <dgm:bulletEnabled/>
        </dgm:presLayoutVars>
      </dgm:prSet>
      <dgm:spPr/>
    </dgm:pt>
    <dgm:pt modelId="{3C2F4492-B23D-43A6-8016-4C13588996E2}" type="pres">
      <dgm:prSet presAssocID="{9868FB47-763C-42D4-A5EC-A251A469F5B2}" presName="descendantText" presStyleLbl="alignAccFollowNode1" presStyleIdx="2" presStyleCnt="4">
        <dgm:presLayoutVars>
          <dgm:bulletEnabled/>
        </dgm:presLayoutVars>
      </dgm:prSet>
      <dgm:spPr/>
    </dgm:pt>
    <dgm:pt modelId="{2085519D-FC92-4961-80DD-A48321A6855D}" type="pres">
      <dgm:prSet presAssocID="{92E4E886-7AC4-44D1-938D-0AEA9EC1E886}" presName="sp" presStyleCnt="0"/>
      <dgm:spPr/>
    </dgm:pt>
    <dgm:pt modelId="{76E21C20-8003-4A45-ACA0-F548BEDDBD9E}" type="pres">
      <dgm:prSet presAssocID="{D51EF0A8-7B45-41E2-823F-6B4D7C30C25E}" presName="linNode" presStyleCnt="0"/>
      <dgm:spPr/>
    </dgm:pt>
    <dgm:pt modelId="{2E95E567-7C5E-43CC-8DBF-5AB956FB70C0}" type="pres">
      <dgm:prSet presAssocID="{D51EF0A8-7B45-41E2-823F-6B4D7C30C25E}" presName="parentText" presStyleLbl="alignNode1" presStyleIdx="3" presStyleCnt="4">
        <dgm:presLayoutVars>
          <dgm:chMax val="1"/>
          <dgm:bulletEnabled/>
        </dgm:presLayoutVars>
      </dgm:prSet>
      <dgm:spPr/>
    </dgm:pt>
    <dgm:pt modelId="{C5287459-6E08-4683-B654-3800D520FB0F}" type="pres">
      <dgm:prSet presAssocID="{D51EF0A8-7B45-41E2-823F-6B4D7C30C25E}" presName="descendantText" presStyleLbl="alignAccFollowNode1" presStyleIdx="3" presStyleCnt="4">
        <dgm:presLayoutVars>
          <dgm:bulletEnabled/>
        </dgm:presLayoutVars>
      </dgm:prSet>
      <dgm:spPr/>
    </dgm:pt>
  </dgm:ptLst>
  <dgm:cxnLst>
    <dgm:cxn modelId="{FFD05426-3E30-4A21-98B2-3F485BB583DD}" srcId="{55EE3BEC-4A35-480D-B652-313EF0C9A5F6}" destId="{4AB67437-00D5-4FFF-8692-C4E7B7597D0E}" srcOrd="1" destOrd="0" parTransId="{D22F076D-7E6A-40AA-8AD9-FB8EB490302A}" sibTransId="{AECC60B7-D0CB-4177-BE2C-474505D939CC}"/>
    <dgm:cxn modelId="{597FD629-5E02-4BBB-87C7-63092B43FCC5}" type="presOf" srcId="{9868FB47-763C-42D4-A5EC-A251A469F5B2}" destId="{33F3D1D2-130C-4C6B-82DB-9197202AA3A5}" srcOrd="0" destOrd="0" presId="urn:microsoft.com/office/officeart/2016/7/layout/VerticalSolidActionList"/>
    <dgm:cxn modelId="{36D3FC2F-5DD3-45BE-87C3-EC399A057DE6}" type="presOf" srcId="{D51EF0A8-7B45-41E2-823F-6B4D7C30C25E}" destId="{2E95E567-7C5E-43CC-8DBF-5AB956FB70C0}" srcOrd="0" destOrd="0" presId="urn:microsoft.com/office/officeart/2016/7/layout/VerticalSolidActionList"/>
    <dgm:cxn modelId="{062C7D3B-25FB-46AD-9E31-C521156DCE0F}" srcId="{55EE3BEC-4A35-480D-B652-313EF0C9A5F6}" destId="{9868FB47-763C-42D4-A5EC-A251A469F5B2}" srcOrd="2" destOrd="0" parTransId="{F7F0A4CD-41EF-4E1A-8583-76B16F82C9AA}" sibTransId="{92E4E886-7AC4-44D1-938D-0AEA9EC1E886}"/>
    <dgm:cxn modelId="{E65D025B-E3DA-4A7C-B023-A044B56AF97B}" type="presOf" srcId="{4AB67437-00D5-4FFF-8692-C4E7B7597D0E}" destId="{7E572BB0-C3FD-4DF4-8432-A88B80C095A8}" srcOrd="0" destOrd="0" presId="urn:microsoft.com/office/officeart/2016/7/layout/VerticalSolidActionList"/>
    <dgm:cxn modelId="{35EE6262-2891-4D2E-A683-C266A667F39E}" type="presOf" srcId="{5B12178C-82B5-4344-8040-30ACA9224A22}" destId="{0174F633-A674-4F74-952C-38F18092DD63}" srcOrd="0" destOrd="0" presId="urn:microsoft.com/office/officeart/2016/7/layout/VerticalSolidActionList"/>
    <dgm:cxn modelId="{C23D2166-7E5B-4686-A4CD-DECE60E1757A}" srcId="{55EE3BEC-4A35-480D-B652-313EF0C9A5F6}" destId="{D51EF0A8-7B45-41E2-823F-6B4D7C30C25E}" srcOrd="3" destOrd="0" parTransId="{1D6CFFDE-F96D-4133-BF60-967AC1763383}" sibTransId="{4761893A-F992-4612-92E4-08BBB584F53A}"/>
    <dgm:cxn modelId="{928AA64B-00E6-448C-AC56-3DC5E18BAB8B}" srcId="{9868FB47-763C-42D4-A5EC-A251A469F5B2}" destId="{13E965AF-45D0-43B6-AB2A-679AEBE0BCF4}" srcOrd="0" destOrd="0" parTransId="{57670BD2-F785-4939-A0A7-4792212427F6}" sibTransId="{308C75D1-607A-4458-BA30-ECF5C05A8E1B}"/>
    <dgm:cxn modelId="{34DB066E-E057-47FF-A394-AB773BD9DFD0}" type="presOf" srcId="{3E6DB4B4-DA27-47EC-8EF5-B6520F2841F1}" destId="{2FCF9F6C-6817-44D6-8F91-049344F334D7}" srcOrd="0" destOrd="0" presId="urn:microsoft.com/office/officeart/2016/7/layout/VerticalSolidActionList"/>
    <dgm:cxn modelId="{7D096E82-5EAD-4726-91F2-BA3EBA4C9E05}" type="presOf" srcId="{D3691A3A-F22C-46A1-B621-FFA0F08DD50A}" destId="{92A2BC3F-0AB4-4D0C-BAA5-6BEE8E924AFA}" srcOrd="0" destOrd="0" presId="urn:microsoft.com/office/officeart/2016/7/layout/VerticalSolidActionList"/>
    <dgm:cxn modelId="{C43075AA-2D61-4CC7-B310-209939153992}" type="presOf" srcId="{13E965AF-45D0-43B6-AB2A-679AEBE0BCF4}" destId="{3C2F4492-B23D-43A6-8016-4C13588996E2}" srcOrd="0" destOrd="0" presId="urn:microsoft.com/office/officeart/2016/7/layout/VerticalSolidActionList"/>
    <dgm:cxn modelId="{374F9ABC-09BC-4E29-AADC-BAF5FE73B804}" srcId="{3E6DB4B4-DA27-47EC-8EF5-B6520F2841F1}" destId="{5B12178C-82B5-4344-8040-30ACA9224A22}" srcOrd="0" destOrd="0" parTransId="{4B8BF3B5-F2F1-446F-B9F5-A1CBFD0C94A1}" sibTransId="{51A6EC82-1131-4B6C-A072-F268966F98E8}"/>
    <dgm:cxn modelId="{013D51C3-D07E-4239-9499-1969EACCC4BB}" srcId="{D51EF0A8-7B45-41E2-823F-6B4D7C30C25E}" destId="{8CFF6D65-35E2-4F1E-85B1-0679D520CCFF}" srcOrd="0" destOrd="0" parTransId="{489CD61D-64CB-4A99-966D-6A074882BE1C}" sibTransId="{B66F192D-BB18-4282-92F2-A9AB65D56035}"/>
    <dgm:cxn modelId="{83FE28CC-3F75-4DEF-82BB-9539FAFAE218}" type="presOf" srcId="{8CFF6D65-35E2-4F1E-85B1-0679D520CCFF}" destId="{C5287459-6E08-4683-B654-3800D520FB0F}" srcOrd="0" destOrd="0" presId="urn:microsoft.com/office/officeart/2016/7/layout/VerticalSolidActionList"/>
    <dgm:cxn modelId="{73B61ECE-1FC3-479C-B731-C6AE53F8917D}" srcId="{4AB67437-00D5-4FFF-8692-C4E7B7597D0E}" destId="{D3691A3A-F22C-46A1-B621-FFA0F08DD50A}" srcOrd="0" destOrd="0" parTransId="{C8531D93-BF01-43E0-A45C-B6CB1A521485}" sibTransId="{112D0D6A-05C8-4C4F-BD03-A985CFE2387F}"/>
    <dgm:cxn modelId="{32F87CD8-1A05-4401-855A-16B39F0396A1}" srcId="{55EE3BEC-4A35-480D-B652-313EF0C9A5F6}" destId="{3E6DB4B4-DA27-47EC-8EF5-B6520F2841F1}" srcOrd="0" destOrd="0" parTransId="{C3092B3C-D75A-4451-935C-22CAAF284AB0}" sibTransId="{3FD22D64-FF77-4DE1-9758-957EA54D39B6}"/>
    <dgm:cxn modelId="{82A623FC-675C-464B-919E-B63AD08D4957}" type="presOf" srcId="{55EE3BEC-4A35-480D-B652-313EF0C9A5F6}" destId="{EF137975-5F93-41CD-8D0C-3FB5355AC98B}" srcOrd="0" destOrd="0" presId="urn:microsoft.com/office/officeart/2016/7/layout/VerticalSolidActionList"/>
    <dgm:cxn modelId="{68BF8A0E-853F-48EE-8089-D7268A6CA3A2}" type="presParOf" srcId="{EF137975-5F93-41CD-8D0C-3FB5355AC98B}" destId="{A2C94ABB-2CF6-47DE-A4A9-7FEE69D4401B}" srcOrd="0" destOrd="0" presId="urn:microsoft.com/office/officeart/2016/7/layout/VerticalSolidActionList"/>
    <dgm:cxn modelId="{3FFAECAD-FF7A-4F56-BB9B-9DE18BC56DE0}" type="presParOf" srcId="{A2C94ABB-2CF6-47DE-A4A9-7FEE69D4401B}" destId="{2FCF9F6C-6817-44D6-8F91-049344F334D7}" srcOrd="0" destOrd="0" presId="urn:microsoft.com/office/officeart/2016/7/layout/VerticalSolidActionList"/>
    <dgm:cxn modelId="{983C534E-A027-4FF3-BC72-E7017CCD5B6D}" type="presParOf" srcId="{A2C94ABB-2CF6-47DE-A4A9-7FEE69D4401B}" destId="{0174F633-A674-4F74-952C-38F18092DD63}" srcOrd="1" destOrd="0" presId="urn:microsoft.com/office/officeart/2016/7/layout/VerticalSolidActionList"/>
    <dgm:cxn modelId="{DA95A939-6D21-41A5-9F92-3C70E68422CA}" type="presParOf" srcId="{EF137975-5F93-41CD-8D0C-3FB5355AC98B}" destId="{B7EDEFCC-8BD4-4CA1-8672-02066495DC82}" srcOrd="1" destOrd="0" presId="urn:microsoft.com/office/officeart/2016/7/layout/VerticalSolidActionList"/>
    <dgm:cxn modelId="{7E2DA6E4-7582-49ED-B5FC-934B6BC4B763}" type="presParOf" srcId="{EF137975-5F93-41CD-8D0C-3FB5355AC98B}" destId="{A52E31E8-3103-45CA-A298-23B32B0A0BCA}" srcOrd="2" destOrd="0" presId="urn:microsoft.com/office/officeart/2016/7/layout/VerticalSolidActionList"/>
    <dgm:cxn modelId="{7E79B815-3372-4D2C-BC02-25C68135467E}" type="presParOf" srcId="{A52E31E8-3103-45CA-A298-23B32B0A0BCA}" destId="{7E572BB0-C3FD-4DF4-8432-A88B80C095A8}" srcOrd="0" destOrd="0" presId="urn:microsoft.com/office/officeart/2016/7/layout/VerticalSolidActionList"/>
    <dgm:cxn modelId="{E02BBF9C-93EC-4787-87BA-F5B9A59759D8}" type="presParOf" srcId="{A52E31E8-3103-45CA-A298-23B32B0A0BCA}" destId="{92A2BC3F-0AB4-4D0C-BAA5-6BEE8E924AFA}" srcOrd="1" destOrd="0" presId="urn:microsoft.com/office/officeart/2016/7/layout/VerticalSolidActionList"/>
    <dgm:cxn modelId="{1E7DA1DA-E128-4396-9813-3034136F2351}" type="presParOf" srcId="{EF137975-5F93-41CD-8D0C-3FB5355AC98B}" destId="{B9349198-35BF-4A8B-8BDF-E00F51883518}" srcOrd="3" destOrd="0" presId="urn:microsoft.com/office/officeart/2016/7/layout/VerticalSolidActionList"/>
    <dgm:cxn modelId="{6060DCF9-8460-4290-91A5-17E87A51EDC6}" type="presParOf" srcId="{EF137975-5F93-41CD-8D0C-3FB5355AC98B}" destId="{235C1C33-ECDE-467A-BB96-12E26596D39C}" srcOrd="4" destOrd="0" presId="urn:microsoft.com/office/officeart/2016/7/layout/VerticalSolidActionList"/>
    <dgm:cxn modelId="{A9C451D9-009B-49F1-8445-646806DFE5D2}" type="presParOf" srcId="{235C1C33-ECDE-467A-BB96-12E26596D39C}" destId="{33F3D1D2-130C-4C6B-82DB-9197202AA3A5}" srcOrd="0" destOrd="0" presId="urn:microsoft.com/office/officeart/2016/7/layout/VerticalSolidActionList"/>
    <dgm:cxn modelId="{41A2E71C-3CEC-4C29-8552-C0165548875C}" type="presParOf" srcId="{235C1C33-ECDE-467A-BB96-12E26596D39C}" destId="{3C2F4492-B23D-43A6-8016-4C13588996E2}" srcOrd="1" destOrd="0" presId="urn:microsoft.com/office/officeart/2016/7/layout/VerticalSolidActionList"/>
    <dgm:cxn modelId="{DDABCE96-494B-4716-B073-F82664FB399B}" type="presParOf" srcId="{EF137975-5F93-41CD-8D0C-3FB5355AC98B}" destId="{2085519D-FC92-4961-80DD-A48321A6855D}" srcOrd="5" destOrd="0" presId="urn:microsoft.com/office/officeart/2016/7/layout/VerticalSolidActionList"/>
    <dgm:cxn modelId="{F1D86FFD-9BB8-4B6C-BE4A-B9F556B83547}" type="presParOf" srcId="{EF137975-5F93-41CD-8D0C-3FB5355AC98B}" destId="{76E21C20-8003-4A45-ACA0-F548BEDDBD9E}" srcOrd="6" destOrd="0" presId="urn:microsoft.com/office/officeart/2016/7/layout/VerticalSolidActionList"/>
    <dgm:cxn modelId="{C9F47E80-6791-4CB5-8663-45FB3EF93BE4}" type="presParOf" srcId="{76E21C20-8003-4A45-ACA0-F548BEDDBD9E}" destId="{2E95E567-7C5E-43CC-8DBF-5AB956FB70C0}" srcOrd="0" destOrd="0" presId="urn:microsoft.com/office/officeart/2016/7/layout/VerticalSolidActionList"/>
    <dgm:cxn modelId="{4DD3DAAA-49C5-41FB-BF52-EC3A7CB83DFF}" type="presParOf" srcId="{76E21C20-8003-4A45-ACA0-F548BEDDBD9E}" destId="{C5287459-6E08-4683-B654-3800D520FB0F}"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10E5E1-78E5-4F42-81A4-F52F61CC0797}"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CDF45AFB-4C0C-4E89-ADDA-6DF1DA9AE05E}">
      <dgm:prSet/>
      <dgm:spPr/>
      <dgm:t>
        <a:bodyPr/>
        <a:lstStyle/>
        <a:p>
          <a:r>
            <a:rPr lang="en-US">
              <a:hlinkClick xmlns:r="http://schemas.openxmlformats.org/officeDocument/2006/relationships" r:id="rId1"/>
            </a:rPr>
            <a:t>JAG Provider Training Portal</a:t>
          </a:r>
          <a:endParaRPr lang="en-US"/>
        </a:p>
      </dgm:t>
    </dgm:pt>
    <dgm:pt modelId="{9233308D-B315-4629-8D57-018D6BA138D4}" type="parTrans" cxnId="{124DE04D-7AD8-4CF4-8B42-321D0C6DF9D4}">
      <dgm:prSet/>
      <dgm:spPr/>
      <dgm:t>
        <a:bodyPr/>
        <a:lstStyle/>
        <a:p>
          <a:endParaRPr lang="en-US"/>
        </a:p>
      </dgm:t>
    </dgm:pt>
    <dgm:pt modelId="{F1841895-A965-412A-98B0-F2E31383CF6D}" type="sibTrans" cxnId="{124DE04D-7AD8-4CF4-8B42-321D0C6DF9D4}">
      <dgm:prSet/>
      <dgm:spPr/>
      <dgm:t>
        <a:bodyPr/>
        <a:lstStyle/>
        <a:p>
          <a:endParaRPr lang="en-US"/>
        </a:p>
      </dgm:t>
    </dgm:pt>
    <dgm:pt modelId="{64EEFE17-1C37-42D7-8984-028DDFD4C569}">
      <dgm:prSet/>
      <dgm:spPr/>
      <dgm:t>
        <a:bodyPr/>
        <a:lstStyle/>
        <a:p>
          <a:r>
            <a:rPr lang="en-US">
              <a:hlinkClick xmlns:r="http://schemas.openxmlformats.org/officeDocument/2006/relationships" r:id="rId2"/>
            </a:rPr>
            <a:t>FY27 JAG TANF Reporting Survey</a:t>
          </a:r>
          <a:endParaRPr lang="en-US"/>
        </a:p>
      </dgm:t>
    </dgm:pt>
    <dgm:pt modelId="{2BA7D191-95A9-4069-95B4-D2CA2DC9D594}" type="parTrans" cxnId="{D6D9D412-74D5-4A47-8DEE-7D65746A416F}">
      <dgm:prSet/>
      <dgm:spPr/>
      <dgm:t>
        <a:bodyPr/>
        <a:lstStyle/>
        <a:p>
          <a:endParaRPr lang="en-US"/>
        </a:p>
      </dgm:t>
    </dgm:pt>
    <dgm:pt modelId="{2EE591EB-7B0B-4CA0-BD71-C172A01E567C}" type="sibTrans" cxnId="{D6D9D412-74D5-4A47-8DEE-7D65746A416F}">
      <dgm:prSet/>
      <dgm:spPr/>
      <dgm:t>
        <a:bodyPr/>
        <a:lstStyle/>
        <a:p>
          <a:endParaRPr lang="en-US"/>
        </a:p>
      </dgm:t>
    </dgm:pt>
    <dgm:pt modelId="{EB56324E-21B1-4363-96DF-E32C082CA8C4}" type="pres">
      <dgm:prSet presAssocID="{AE10E5E1-78E5-4F42-81A4-F52F61CC0797}" presName="hierChild1" presStyleCnt="0">
        <dgm:presLayoutVars>
          <dgm:chPref val="1"/>
          <dgm:dir/>
          <dgm:animOne val="branch"/>
          <dgm:animLvl val="lvl"/>
          <dgm:resizeHandles/>
        </dgm:presLayoutVars>
      </dgm:prSet>
      <dgm:spPr/>
    </dgm:pt>
    <dgm:pt modelId="{30FC7D2B-B5EC-45E8-BD16-036B4506D1FC}" type="pres">
      <dgm:prSet presAssocID="{CDF45AFB-4C0C-4E89-ADDA-6DF1DA9AE05E}" presName="hierRoot1" presStyleCnt="0"/>
      <dgm:spPr/>
    </dgm:pt>
    <dgm:pt modelId="{A5372503-3480-4B53-9F1F-3245BA321098}" type="pres">
      <dgm:prSet presAssocID="{CDF45AFB-4C0C-4E89-ADDA-6DF1DA9AE05E}" presName="composite" presStyleCnt="0"/>
      <dgm:spPr/>
    </dgm:pt>
    <dgm:pt modelId="{5C3F91B3-D4A8-4263-9FF7-053C24CE6B87}" type="pres">
      <dgm:prSet presAssocID="{CDF45AFB-4C0C-4E89-ADDA-6DF1DA9AE05E}" presName="background" presStyleLbl="node0" presStyleIdx="0" presStyleCnt="2"/>
      <dgm:spPr/>
    </dgm:pt>
    <dgm:pt modelId="{E83D5880-B8A7-4C9A-88EE-D23649F80466}" type="pres">
      <dgm:prSet presAssocID="{CDF45AFB-4C0C-4E89-ADDA-6DF1DA9AE05E}" presName="text" presStyleLbl="fgAcc0" presStyleIdx="0" presStyleCnt="2">
        <dgm:presLayoutVars>
          <dgm:chPref val="3"/>
        </dgm:presLayoutVars>
      </dgm:prSet>
      <dgm:spPr/>
    </dgm:pt>
    <dgm:pt modelId="{59EE3DDA-64B3-4AC0-8358-086D6809A64B}" type="pres">
      <dgm:prSet presAssocID="{CDF45AFB-4C0C-4E89-ADDA-6DF1DA9AE05E}" presName="hierChild2" presStyleCnt="0"/>
      <dgm:spPr/>
    </dgm:pt>
    <dgm:pt modelId="{972735E5-9541-43E5-8D88-8F5C2E49A2A5}" type="pres">
      <dgm:prSet presAssocID="{64EEFE17-1C37-42D7-8984-028DDFD4C569}" presName="hierRoot1" presStyleCnt="0"/>
      <dgm:spPr/>
    </dgm:pt>
    <dgm:pt modelId="{DE029ECD-92C7-420E-B7AA-BAE63C81753F}" type="pres">
      <dgm:prSet presAssocID="{64EEFE17-1C37-42D7-8984-028DDFD4C569}" presName="composite" presStyleCnt="0"/>
      <dgm:spPr/>
    </dgm:pt>
    <dgm:pt modelId="{BBAF42B3-98E6-48ED-8155-134DBDF14B0A}" type="pres">
      <dgm:prSet presAssocID="{64EEFE17-1C37-42D7-8984-028DDFD4C569}" presName="background" presStyleLbl="node0" presStyleIdx="1" presStyleCnt="2"/>
      <dgm:spPr/>
    </dgm:pt>
    <dgm:pt modelId="{6E8F113C-0D76-41AD-AE46-F090707C90EE}" type="pres">
      <dgm:prSet presAssocID="{64EEFE17-1C37-42D7-8984-028DDFD4C569}" presName="text" presStyleLbl="fgAcc0" presStyleIdx="1" presStyleCnt="2">
        <dgm:presLayoutVars>
          <dgm:chPref val="3"/>
        </dgm:presLayoutVars>
      </dgm:prSet>
      <dgm:spPr/>
    </dgm:pt>
    <dgm:pt modelId="{53F243E2-6C05-4045-B7C6-0439CE8224A4}" type="pres">
      <dgm:prSet presAssocID="{64EEFE17-1C37-42D7-8984-028DDFD4C569}" presName="hierChild2" presStyleCnt="0"/>
      <dgm:spPr/>
    </dgm:pt>
  </dgm:ptLst>
  <dgm:cxnLst>
    <dgm:cxn modelId="{D6D9D412-74D5-4A47-8DEE-7D65746A416F}" srcId="{AE10E5E1-78E5-4F42-81A4-F52F61CC0797}" destId="{64EEFE17-1C37-42D7-8984-028DDFD4C569}" srcOrd="1" destOrd="0" parTransId="{2BA7D191-95A9-4069-95B4-D2CA2DC9D594}" sibTransId="{2EE591EB-7B0B-4CA0-BD71-C172A01E567C}"/>
    <dgm:cxn modelId="{124DE04D-7AD8-4CF4-8B42-321D0C6DF9D4}" srcId="{AE10E5E1-78E5-4F42-81A4-F52F61CC0797}" destId="{CDF45AFB-4C0C-4E89-ADDA-6DF1DA9AE05E}" srcOrd="0" destOrd="0" parTransId="{9233308D-B315-4629-8D57-018D6BA138D4}" sibTransId="{F1841895-A965-412A-98B0-F2E31383CF6D}"/>
    <dgm:cxn modelId="{7E7DC07F-7AC6-4CC1-821A-4DA94452D25B}" type="presOf" srcId="{CDF45AFB-4C0C-4E89-ADDA-6DF1DA9AE05E}" destId="{E83D5880-B8A7-4C9A-88EE-D23649F80466}" srcOrd="0" destOrd="0" presId="urn:microsoft.com/office/officeart/2005/8/layout/hierarchy1"/>
    <dgm:cxn modelId="{D471B0DB-2606-4F82-8854-E00EF148C4D4}" type="presOf" srcId="{AE10E5E1-78E5-4F42-81A4-F52F61CC0797}" destId="{EB56324E-21B1-4363-96DF-E32C082CA8C4}" srcOrd="0" destOrd="0" presId="urn:microsoft.com/office/officeart/2005/8/layout/hierarchy1"/>
    <dgm:cxn modelId="{AFBC42F8-70BE-4F82-B2AC-7F6E6B1241B5}" type="presOf" srcId="{64EEFE17-1C37-42D7-8984-028DDFD4C569}" destId="{6E8F113C-0D76-41AD-AE46-F090707C90EE}" srcOrd="0" destOrd="0" presId="urn:microsoft.com/office/officeart/2005/8/layout/hierarchy1"/>
    <dgm:cxn modelId="{7A89C619-C96C-4E4F-BF93-9A2458AE32C7}" type="presParOf" srcId="{EB56324E-21B1-4363-96DF-E32C082CA8C4}" destId="{30FC7D2B-B5EC-45E8-BD16-036B4506D1FC}" srcOrd="0" destOrd="0" presId="urn:microsoft.com/office/officeart/2005/8/layout/hierarchy1"/>
    <dgm:cxn modelId="{ACE50DBD-4697-47BA-BF25-1473413745F0}" type="presParOf" srcId="{30FC7D2B-B5EC-45E8-BD16-036B4506D1FC}" destId="{A5372503-3480-4B53-9F1F-3245BA321098}" srcOrd="0" destOrd="0" presId="urn:microsoft.com/office/officeart/2005/8/layout/hierarchy1"/>
    <dgm:cxn modelId="{B0C8955A-2E3E-49EC-9ABB-0A4AEF18A3BD}" type="presParOf" srcId="{A5372503-3480-4B53-9F1F-3245BA321098}" destId="{5C3F91B3-D4A8-4263-9FF7-053C24CE6B87}" srcOrd="0" destOrd="0" presId="urn:microsoft.com/office/officeart/2005/8/layout/hierarchy1"/>
    <dgm:cxn modelId="{7CE8C8B0-157B-4EC4-8EF3-F11EDB5AB2E8}" type="presParOf" srcId="{A5372503-3480-4B53-9F1F-3245BA321098}" destId="{E83D5880-B8A7-4C9A-88EE-D23649F80466}" srcOrd="1" destOrd="0" presId="urn:microsoft.com/office/officeart/2005/8/layout/hierarchy1"/>
    <dgm:cxn modelId="{FFFD5905-33BF-4F6F-9DD3-55464908264A}" type="presParOf" srcId="{30FC7D2B-B5EC-45E8-BD16-036B4506D1FC}" destId="{59EE3DDA-64B3-4AC0-8358-086D6809A64B}" srcOrd="1" destOrd="0" presId="urn:microsoft.com/office/officeart/2005/8/layout/hierarchy1"/>
    <dgm:cxn modelId="{2DF5AC0C-EF56-465D-919F-B01C95D4426E}" type="presParOf" srcId="{EB56324E-21B1-4363-96DF-E32C082CA8C4}" destId="{972735E5-9541-43E5-8D88-8F5C2E49A2A5}" srcOrd="1" destOrd="0" presId="urn:microsoft.com/office/officeart/2005/8/layout/hierarchy1"/>
    <dgm:cxn modelId="{2582CF30-5230-43B7-BF29-8046F5BC2B01}" type="presParOf" srcId="{972735E5-9541-43E5-8D88-8F5C2E49A2A5}" destId="{DE029ECD-92C7-420E-B7AA-BAE63C81753F}" srcOrd="0" destOrd="0" presId="urn:microsoft.com/office/officeart/2005/8/layout/hierarchy1"/>
    <dgm:cxn modelId="{ABA4181C-DF97-4709-825B-EDB3A578B3D5}" type="presParOf" srcId="{DE029ECD-92C7-420E-B7AA-BAE63C81753F}" destId="{BBAF42B3-98E6-48ED-8155-134DBDF14B0A}" srcOrd="0" destOrd="0" presId="urn:microsoft.com/office/officeart/2005/8/layout/hierarchy1"/>
    <dgm:cxn modelId="{2121E433-36D3-46F9-A267-DA3BD16FA7D6}" type="presParOf" srcId="{DE029ECD-92C7-420E-B7AA-BAE63C81753F}" destId="{6E8F113C-0D76-41AD-AE46-F090707C90EE}" srcOrd="1" destOrd="0" presId="urn:microsoft.com/office/officeart/2005/8/layout/hierarchy1"/>
    <dgm:cxn modelId="{F9756264-5877-4F1E-BD6F-BA0EF9587BF4}" type="presParOf" srcId="{972735E5-9541-43E5-8D88-8F5C2E49A2A5}" destId="{53F243E2-6C05-4045-B7C6-0439CE8224A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0775D8-8C58-4C66-B747-965582EFF8FB}" type="doc">
      <dgm:prSet loTypeId="urn:microsoft.com/office/officeart/2005/8/layout/hChevron3" loCatId="process" qsTypeId="urn:microsoft.com/office/officeart/2005/8/quickstyle/simple1" qsCatId="simple" csTypeId="urn:microsoft.com/office/officeart/2005/8/colors/colorful2" csCatId="colorful" phldr="1"/>
      <dgm:spPr/>
      <dgm:t>
        <a:bodyPr/>
        <a:lstStyle/>
        <a:p>
          <a:endParaRPr lang="en-US"/>
        </a:p>
      </dgm:t>
    </dgm:pt>
    <dgm:pt modelId="{72CC9CEC-58AB-4C90-A1B1-F88F25D06811}">
      <dgm:prSet/>
      <dgm:spPr/>
      <dgm:t>
        <a:bodyPr/>
        <a:lstStyle/>
        <a:p>
          <a:r>
            <a:rPr lang="en-US" b="1" dirty="0">
              <a:solidFill>
                <a:schemeClr val="tx1"/>
              </a:solidFill>
            </a:rPr>
            <a:t>What if you complete a submission and upon review of your confirmation email, you realize you’ve made a mistake? </a:t>
          </a:r>
        </a:p>
      </dgm:t>
    </dgm:pt>
    <dgm:pt modelId="{6480F51E-564D-44F3-AE8B-CB6F4875C144}" type="parTrans" cxnId="{1EE24921-2775-4733-BD72-4F349170F40C}">
      <dgm:prSet/>
      <dgm:spPr/>
      <dgm:t>
        <a:bodyPr/>
        <a:lstStyle/>
        <a:p>
          <a:endParaRPr lang="en-US"/>
        </a:p>
      </dgm:t>
    </dgm:pt>
    <dgm:pt modelId="{B4500B9E-B1EF-4F5D-BA10-30BB4E872FBB}" type="sibTrans" cxnId="{1EE24921-2775-4733-BD72-4F349170F40C}">
      <dgm:prSet/>
      <dgm:spPr/>
      <dgm:t>
        <a:bodyPr/>
        <a:lstStyle/>
        <a:p>
          <a:endParaRPr lang="en-US"/>
        </a:p>
      </dgm:t>
    </dgm:pt>
    <dgm:pt modelId="{6E926976-2AEA-4718-A7D0-3F1D0C6AE932}">
      <dgm:prSet/>
      <dgm:spPr/>
      <dgm:t>
        <a:bodyPr/>
        <a:lstStyle/>
        <a:p>
          <a:r>
            <a:rPr lang="en-US" b="1" dirty="0">
              <a:solidFill>
                <a:schemeClr val="tx1"/>
              </a:solidFill>
            </a:rPr>
            <a:t>DO NOT RESUBMIT</a:t>
          </a:r>
        </a:p>
      </dgm:t>
    </dgm:pt>
    <dgm:pt modelId="{DD47E21A-B121-459F-A46D-764C0DDDA210}" type="parTrans" cxnId="{2C847D09-F019-462C-9666-7FAE13710F4C}">
      <dgm:prSet/>
      <dgm:spPr/>
      <dgm:t>
        <a:bodyPr/>
        <a:lstStyle/>
        <a:p>
          <a:endParaRPr lang="en-US"/>
        </a:p>
      </dgm:t>
    </dgm:pt>
    <dgm:pt modelId="{0E0A1932-1F9E-4344-8DD8-F678BE34485A}" type="sibTrans" cxnId="{2C847D09-F019-462C-9666-7FAE13710F4C}">
      <dgm:prSet/>
      <dgm:spPr/>
      <dgm:t>
        <a:bodyPr/>
        <a:lstStyle/>
        <a:p>
          <a:endParaRPr lang="en-US"/>
        </a:p>
      </dgm:t>
    </dgm:pt>
    <dgm:pt modelId="{D084986D-7215-4641-B477-88C50AF0F86E}">
      <dgm:prSet/>
      <dgm:spPr/>
      <dgm:t>
        <a:bodyPr/>
        <a:lstStyle/>
        <a:p>
          <a:r>
            <a:rPr lang="en-US" b="1" dirty="0">
              <a:solidFill>
                <a:schemeClr val="tx1"/>
              </a:solidFill>
            </a:rPr>
            <a:t>Send an email to Lindsey Thomas for correction</a:t>
          </a:r>
        </a:p>
      </dgm:t>
    </dgm:pt>
    <dgm:pt modelId="{3201CCF9-FF38-4DA8-9892-FEEBDE06E27D}" type="parTrans" cxnId="{FC5D8003-886E-4DDB-BBF4-DE54224AA2EA}">
      <dgm:prSet/>
      <dgm:spPr/>
      <dgm:t>
        <a:bodyPr/>
        <a:lstStyle/>
        <a:p>
          <a:endParaRPr lang="en-US"/>
        </a:p>
      </dgm:t>
    </dgm:pt>
    <dgm:pt modelId="{8E440E42-9C1A-453A-AF1A-BECF0E74FDE0}" type="sibTrans" cxnId="{FC5D8003-886E-4DDB-BBF4-DE54224AA2EA}">
      <dgm:prSet/>
      <dgm:spPr/>
      <dgm:t>
        <a:bodyPr/>
        <a:lstStyle/>
        <a:p>
          <a:endParaRPr lang="en-US"/>
        </a:p>
      </dgm:t>
    </dgm:pt>
    <dgm:pt modelId="{FDE689A6-9A90-4946-A6D0-BEDCD0F508C3}" type="pres">
      <dgm:prSet presAssocID="{DD0775D8-8C58-4C66-B747-965582EFF8FB}" presName="Name0" presStyleCnt="0">
        <dgm:presLayoutVars>
          <dgm:dir/>
          <dgm:resizeHandles val="exact"/>
        </dgm:presLayoutVars>
      </dgm:prSet>
      <dgm:spPr/>
    </dgm:pt>
    <dgm:pt modelId="{F5560AF0-9C30-4DCF-929E-176C64080A20}" type="pres">
      <dgm:prSet presAssocID="{72CC9CEC-58AB-4C90-A1B1-F88F25D06811}" presName="parTxOnly" presStyleLbl="node1" presStyleIdx="0" presStyleCnt="3">
        <dgm:presLayoutVars>
          <dgm:bulletEnabled val="1"/>
        </dgm:presLayoutVars>
      </dgm:prSet>
      <dgm:spPr/>
    </dgm:pt>
    <dgm:pt modelId="{0EB20980-8006-409A-99B9-49863868E8BE}" type="pres">
      <dgm:prSet presAssocID="{B4500B9E-B1EF-4F5D-BA10-30BB4E872FBB}" presName="parSpace" presStyleCnt="0"/>
      <dgm:spPr/>
    </dgm:pt>
    <dgm:pt modelId="{A3CC9DDB-B002-4867-B6C7-B2893BA3A883}" type="pres">
      <dgm:prSet presAssocID="{6E926976-2AEA-4718-A7D0-3F1D0C6AE932}" presName="parTxOnly" presStyleLbl="node1" presStyleIdx="1" presStyleCnt="3">
        <dgm:presLayoutVars>
          <dgm:bulletEnabled val="1"/>
        </dgm:presLayoutVars>
      </dgm:prSet>
      <dgm:spPr/>
    </dgm:pt>
    <dgm:pt modelId="{6C41C8AF-02C3-44D0-BFBF-A46BB153468C}" type="pres">
      <dgm:prSet presAssocID="{0E0A1932-1F9E-4344-8DD8-F678BE34485A}" presName="parSpace" presStyleCnt="0"/>
      <dgm:spPr/>
    </dgm:pt>
    <dgm:pt modelId="{A5C4890A-8D49-42FB-986A-6A44AE1D250F}" type="pres">
      <dgm:prSet presAssocID="{D084986D-7215-4641-B477-88C50AF0F86E}" presName="parTxOnly" presStyleLbl="node1" presStyleIdx="2" presStyleCnt="3">
        <dgm:presLayoutVars>
          <dgm:bulletEnabled val="1"/>
        </dgm:presLayoutVars>
      </dgm:prSet>
      <dgm:spPr/>
    </dgm:pt>
  </dgm:ptLst>
  <dgm:cxnLst>
    <dgm:cxn modelId="{FC5D8003-886E-4DDB-BBF4-DE54224AA2EA}" srcId="{DD0775D8-8C58-4C66-B747-965582EFF8FB}" destId="{D084986D-7215-4641-B477-88C50AF0F86E}" srcOrd="2" destOrd="0" parTransId="{3201CCF9-FF38-4DA8-9892-FEEBDE06E27D}" sibTransId="{8E440E42-9C1A-453A-AF1A-BECF0E74FDE0}"/>
    <dgm:cxn modelId="{2C847D09-F019-462C-9666-7FAE13710F4C}" srcId="{DD0775D8-8C58-4C66-B747-965582EFF8FB}" destId="{6E926976-2AEA-4718-A7D0-3F1D0C6AE932}" srcOrd="1" destOrd="0" parTransId="{DD47E21A-B121-459F-A46D-764C0DDDA210}" sibTransId="{0E0A1932-1F9E-4344-8DD8-F678BE34485A}"/>
    <dgm:cxn modelId="{4DAD1310-ED91-4A5F-9CCD-339E7091AB48}" type="presOf" srcId="{72CC9CEC-58AB-4C90-A1B1-F88F25D06811}" destId="{F5560AF0-9C30-4DCF-929E-176C64080A20}" srcOrd="0" destOrd="0" presId="urn:microsoft.com/office/officeart/2005/8/layout/hChevron3"/>
    <dgm:cxn modelId="{1EE24921-2775-4733-BD72-4F349170F40C}" srcId="{DD0775D8-8C58-4C66-B747-965582EFF8FB}" destId="{72CC9CEC-58AB-4C90-A1B1-F88F25D06811}" srcOrd="0" destOrd="0" parTransId="{6480F51E-564D-44F3-AE8B-CB6F4875C144}" sibTransId="{B4500B9E-B1EF-4F5D-BA10-30BB4E872FBB}"/>
    <dgm:cxn modelId="{888AC72F-1DE3-4E5D-8EDC-9EDB1573C6C5}" type="presOf" srcId="{DD0775D8-8C58-4C66-B747-965582EFF8FB}" destId="{FDE689A6-9A90-4946-A6D0-BEDCD0F508C3}" srcOrd="0" destOrd="0" presId="urn:microsoft.com/office/officeart/2005/8/layout/hChevron3"/>
    <dgm:cxn modelId="{8438EF75-5460-4A53-B27C-B248E8C9D052}" type="presOf" srcId="{6E926976-2AEA-4718-A7D0-3F1D0C6AE932}" destId="{A3CC9DDB-B002-4867-B6C7-B2893BA3A883}" srcOrd="0" destOrd="0" presId="urn:microsoft.com/office/officeart/2005/8/layout/hChevron3"/>
    <dgm:cxn modelId="{FDDE7BF3-DBFF-40AC-A7FB-5C329B9A9DF3}" type="presOf" srcId="{D084986D-7215-4641-B477-88C50AF0F86E}" destId="{A5C4890A-8D49-42FB-986A-6A44AE1D250F}" srcOrd="0" destOrd="0" presId="urn:microsoft.com/office/officeart/2005/8/layout/hChevron3"/>
    <dgm:cxn modelId="{5EE71910-C81B-4060-A87B-324AD736B3BB}" type="presParOf" srcId="{FDE689A6-9A90-4946-A6D0-BEDCD0F508C3}" destId="{F5560AF0-9C30-4DCF-929E-176C64080A20}" srcOrd="0" destOrd="0" presId="urn:microsoft.com/office/officeart/2005/8/layout/hChevron3"/>
    <dgm:cxn modelId="{71936556-7BBA-4B34-AB7B-610085899CAE}" type="presParOf" srcId="{FDE689A6-9A90-4946-A6D0-BEDCD0F508C3}" destId="{0EB20980-8006-409A-99B9-49863868E8BE}" srcOrd="1" destOrd="0" presId="urn:microsoft.com/office/officeart/2005/8/layout/hChevron3"/>
    <dgm:cxn modelId="{4C8962C6-E64D-4754-B667-075C2E2352F5}" type="presParOf" srcId="{FDE689A6-9A90-4946-A6D0-BEDCD0F508C3}" destId="{A3CC9DDB-B002-4867-B6C7-B2893BA3A883}" srcOrd="2" destOrd="0" presId="urn:microsoft.com/office/officeart/2005/8/layout/hChevron3"/>
    <dgm:cxn modelId="{94E8952F-37EC-4E5C-B8BD-9BA36C7A7BB1}" type="presParOf" srcId="{FDE689A6-9A90-4946-A6D0-BEDCD0F508C3}" destId="{6C41C8AF-02C3-44D0-BFBF-A46BB153468C}" srcOrd="3" destOrd="0" presId="urn:microsoft.com/office/officeart/2005/8/layout/hChevron3"/>
    <dgm:cxn modelId="{653338DB-4E5F-4A7A-8144-0157C4371F0D}" type="presParOf" srcId="{FDE689A6-9A90-4946-A6D0-BEDCD0F508C3}" destId="{A5C4890A-8D49-42FB-986A-6A44AE1D250F}" srcOrd="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FD1C4B-C3D6-47FC-98D0-1BD30DF4BD41}"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D0A03C5-E8C4-44C9-9A02-EE2365EDF6C9}">
      <dgm:prSet/>
      <dgm:spPr/>
      <dgm:t>
        <a:bodyPr/>
        <a:lstStyle/>
        <a:p>
          <a:r>
            <a:rPr lang="en-US" dirty="0"/>
            <a:t>Tells the Story of the program.</a:t>
          </a:r>
        </a:p>
      </dgm:t>
    </dgm:pt>
    <dgm:pt modelId="{9487EEED-FA97-4178-8686-82CB841F2C97}" type="parTrans" cxnId="{E801A9D4-CD3F-4554-B63F-849C5E4E2461}">
      <dgm:prSet/>
      <dgm:spPr/>
      <dgm:t>
        <a:bodyPr/>
        <a:lstStyle/>
        <a:p>
          <a:endParaRPr lang="en-US"/>
        </a:p>
      </dgm:t>
    </dgm:pt>
    <dgm:pt modelId="{1DB1231F-9411-4AB2-BC8F-0CFC16388986}" type="sibTrans" cxnId="{E801A9D4-CD3F-4554-B63F-849C5E4E2461}">
      <dgm:prSet/>
      <dgm:spPr/>
      <dgm:t>
        <a:bodyPr/>
        <a:lstStyle/>
        <a:p>
          <a:endParaRPr lang="en-US"/>
        </a:p>
      </dgm:t>
    </dgm:pt>
    <dgm:pt modelId="{9DBE4201-0CD1-4212-8246-A1666DECEED2}">
      <dgm:prSet/>
      <dgm:spPr/>
      <dgm:t>
        <a:bodyPr/>
        <a:lstStyle/>
        <a:p>
          <a:r>
            <a:rPr lang="en-US" dirty="0"/>
            <a:t>Shows that this program is exposing students to a multitude of experiences and opportunities. </a:t>
          </a:r>
        </a:p>
      </dgm:t>
    </dgm:pt>
    <dgm:pt modelId="{AE8E9421-CDA6-46A4-AC0C-D5849BD9CEA8}" type="parTrans" cxnId="{0F6F7264-0321-4E5B-B30B-A038E4AA1233}">
      <dgm:prSet/>
      <dgm:spPr/>
      <dgm:t>
        <a:bodyPr/>
        <a:lstStyle/>
        <a:p>
          <a:endParaRPr lang="en-US"/>
        </a:p>
      </dgm:t>
    </dgm:pt>
    <dgm:pt modelId="{4D5D94D4-1E38-48A9-BE36-E972D326907F}" type="sibTrans" cxnId="{0F6F7264-0321-4E5B-B30B-A038E4AA1233}">
      <dgm:prSet/>
      <dgm:spPr/>
      <dgm:t>
        <a:bodyPr/>
        <a:lstStyle/>
        <a:p>
          <a:endParaRPr lang="en-US"/>
        </a:p>
      </dgm:t>
    </dgm:pt>
    <dgm:pt modelId="{1EAD94F5-205A-449A-82CD-0F4F9A10CCF4}">
      <dgm:prSet/>
      <dgm:spPr/>
      <dgm:t>
        <a:bodyPr/>
        <a:lstStyle/>
        <a:p>
          <a:r>
            <a:rPr lang="en-US" dirty="0"/>
            <a:t>We can back this story up with data to prove that the programs are participating in events.   </a:t>
          </a:r>
        </a:p>
      </dgm:t>
    </dgm:pt>
    <dgm:pt modelId="{D5BF0855-E45D-4B97-8021-ECA490ECF6B8}" type="parTrans" cxnId="{2672CA19-DA25-4BD6-83C9-BB36498233AC}">
      <dgm:prSet/>
      <dgm:spPr/>
      <dgm:t>
        <a:bodyPr/>
        <a:lstStyle/>
        <a:p>
          <a:endParaRPr lang="en-US"/>
        </a:p>
      </dgm:t>
    </dgm:pt>
    <dgm:pt modelId="{A347D93B-9806-40D3-A780-9D12299D5E88}" type="sibTrans" cxnId="{2672CA19-DA25-4BD6-83C9-BB36498233AC}">
      <dgm:prSet/>
      <dgm:spPr/>
      <dgm:t>
        <a:bodyPr/>
        <a:lstStyle/>
        <a:p>
          <a:endParaRPr lang="en-US"/>
        </a:p>
      </dgm:t>
    </dgm:pt>
    <dgm:pt modelId="{A9FC7416-7CBD-4DA1-AA89-E936BF5D3FA1}" type="pres">
      <dgm:prSet presAssocID="{BFFD1C4B-C3D6-47FC-98D0-1BD30DF4BD41}" presName="root" presStyleCnt="0">
        <dgm:presLayoutVars>
          <dgm:dir/>
          <dgm:resizeHandles val="exact"/>
        </dgm:presLayoutVars>
      </dgm:prSet>
      <dgm:spPr/>
    </dgm:pt>
    <dgm:pt modelId="{559EB8DF-183B-4F63-AC93-2C7D51801F4B}" type="pres">
      <dgm:prSet presAssocID="{DD0A03C5-E8C4-44C9-9A02-EE2365EDF6C9}" presName="compNode" presStyleCnt="0"/>
      <dgm:spPr/>
    </dgm:pt>
    <dgm:pt modelId="{C8FE658E-3FA4-4853-8042-591567D9B556}" type="pres">
      <dgm:prSet presAssocID="{DD0A03C5-E8C4-44C9-9A02-EE2365EDF6C9}" presName="iconBgRect" presStyleLbl="bgShp" presStyleIdx="0" presStyleCnt="3"/>
      <dgm:spPr>
        <a:prstGeom prst="round2DiagRect">
          <a:avLst>
            <a:gd name="adj1" fmla="val 29727"/>
            <a:gd name="adj2" fmla="val 0"/>
          </a:avLst>
        </a:prstGeom>
      </dgm:spPr>
    </dgm:pt>
    <dgm:pt modelId="{F623487F-5FB2-430F-9FBD-655D57D30164}" type="pres">
      <dgm:prSet presAssocID="{DD0A03C5-E8C4-44C9-9A02-EE2365EDF6C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sed Book"/>
        </a:ext>
      </dgm:extLst>
    </dgm:pt>
    <dgm:pt modelId="{4A0414FA-7DD8-40D8-A288-8108E1F0AF20}" type="pres">
      <dgm:prSet presAssocID="{DD0A03C5-E8C4-44C9-9A02-EE2365EDF6C9}" presName="spaceRect" presStyleCnt="0"/>
      <dgm:spPr/>
    </dgm:pt>
    <dgm:pt modelId="{1840FAD1-7F82-4295-9572-A240EC956026}" type="pres">
      <dgm:prSet presAssocID="{DD0A03C5-E8C4-44C9-9A02-EE2365EDF6C9}" presName="textRect" presStyleLbl="revTx" presStyleIdx="0" presStyleCnt="3">
        <dgm:presLayoutVars>
          <dgm:chMax val="1"/>
          <dgm:chPref val="1"/>
        </dgm:presLayoutVars>
      </dgm:prSet>
      <dgm:spPr/>
    </dgm:pt>
    <dgm:pt modelId="{8DE96A83-4A7D-46A6-B43D-CABB5F6CE13F}" type="pres">
      <dgm:prSet presAssocID="{1DB1231F-9411-4AB2-BC8F-0CFC16388986}" presName="sibTrans" presStyleCnt="0"/>
      <dgm:spPr/>
    </dgm:pt>
    <dgm:pt modelId="{B45B128A-F75A-4094-8D0E-3322285DBA97}" type="pres">
      <dgm:prSet presAssocID="{9DBE4201-0CD1-4212-8246-A1666DECEED2}" presName="compNode" presStyleCnt="0"/>
      <dgm:spPr/>
    </dgm:pt>
    <dgm:pt modelId="{576BEE12-3824-469A-B6D2-A379020F79C3}" type="pres">
      <dgm:prSet presAssocID="{9DBE4201-0CD1-4212-8246-A1666DECEED2}" presName="iconBgRect" presStyleLbl="bgShp" presStyleIdx="1" presStyleCnt="3"/>
      <dgm:spPr>
        <a:prstGeom prst="round2DiagRect">
          <a:avLst>
            <a:gd name="adj1" fmla="val 29727"/>
            <a:gd name="adj2" fmla="val 0"/>
          </a:avLst>
        </a:prstGeom>
      </dgm:spPr>
    </dgm:pt>
    <dgm:pt modelId="{55DBF6E0-EF1B-40A0-A7ED-C3FBA43B2086}" type="pres">
      <dgm:prSet presAssocID="{9DBE4201-0CD1-4212-8246-A1666DECEED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Zoom In"/>
        </a:ext>
      </dgm:extLst>
    </dgm:pt>
    <dgm:pt modelId="{65D16923-7999-4B80-B205-1A4E450C125E}" type="pres">
      <dgm:prSet presAssocID="{9DBE4201-0CD1-4212-8246-A1666DECEED2}" presName="spaceRect" presStyleCnt="0"/>
      <dgm:spPr/>
    </dgm:pt>
    <dgm:pt modelId="{0D961493-5FBD-44F9-AF92-D9E2DD059B31}" type="pres">
      <dgm:prSet presAssocID="{9DBE4201-0CD1-4212-8246-A1666DECEED2}" presName="textRect" presStyleLbl="revTx" presStyleIdx="1" presStyleCnt="3">
        <dgm:presLayoutVars>
          <dgm:chMax val="1"/>
          <dgm:chPref val="1"/>
        </dgm:presLayoutVars>
      </dgm:prSet>
      <dgm:spPr/>
    </dgm:pt>
    <dgm:pt modelId="{1FFA2636-8AFF-4F0D-83AB-5F60B2F5B9B5}" type="pres">
      <dgm:prSet presAssocID="{4D5D94D4-1E38-48A9-BE36-E972D326907F}" presName="sibTrans" presStyleCnt="0"/>
      <dgm:spPr/>
    </dgm:pt>
    <dgm:pt modelId="{EB8BC14C-4904-40CA-9B79-F463671D0B15}" type="pres">
      <dgm:prSet presAssocID="{1EAD94F5-205A-449A-82CD-0F4F9A10CCF4}" presName="compNode" presStyleCnt="0"/>
      <dgm:spPr/>
    </dgm:pt>
    <dgm:pt modelId="{B84C560F-AC4F-4BB2-94EA-0C928B85D8C7}" type="pres">
      <dgm:prSet presAssocID="{1EAD94F5-205A-449A-82CD-0F4F9A10CCF4}" presName="iconBgRect" presStyleLbl="bgShp" presStyleIdx="2" presStyleCnt="3"/>
      <dgm:spPr>
        <a:prstGeom prst="round2DiagRect">
          <a:avLst>
            <a:gd name="adj1" fmla="val 29727"/>
            <a:gd name="adj2" fmla="val 0"/>
          </a:avLst>
        </a:prstGeom>
      </dgm:spPr>
    </dgm:pt>
    <dgm:pt modelId="{818FD231-FEF1-4DFC-9BEF-FEDA976EF1B1}" type="pres">
      <dgm:prSet presAssocID="{1EAD94F5-205A-449A-82CD-0F4F9A10CCF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ewspaper"/>
        </a:ext>
      </dgm:extLst>
    </dgm:pt>
    <dgm:pt modelId="{2283F917-221B-4E32-87BD-720AD7210725}" type="pres">
      <dgm:prSet presAssocID="{1EAD94F5-205A-449A-82CD-0F4F9A10CCF4}" presName="spaceRect" presStyleCnt="0"/>
      <dgm:spPr/>
    </dgm:pt>
    <dgm:pt modelId="{9775CBC7-55B6-4876-868F-FF346E783497}" type="pres">
      <dgm:prSet presAssocID="{1EAD94F5-205A-449A-82CD-0F4F9A10CCF4}" presName="textRect" presStyleLbl="revTx" presStyleIdx="2" presStyleCnt="3">
        <dgm:presLayoutVars>
          <dgm:chMax val="1"/>
          <dgm:chPref val="1"/>
        </dgm:presLayoutVars>
      </dgm:prSet>
      <dgm:spPr/>
    </dgm:pt>
  </dgm:ptLst>
  <dgm:cxnLst>
    <dgm:cxn modelId="{2672CA19-DA25-4BD6-83C9-BB36498233AC}" srcId="{BFFD1C4B-C3D6-47FC-98D0-1BD30DF4BD41}" destId="{1EAD94F5-205A-449A-82CD-0F4F9A10CCF4}" srcOrd="2" destOrd="0" parTransId="{D5BF0855-E45D-4B97-8021-ECA490ECF6B8}" sibTransId="{A347D93B-9806-40D3-A780-9D12299D5E88}"/>
    <dgm:cxn modelId="{34913128-6444-4C1B-B609-77D47DFDE611}" type="presOf" srcId="{BFFD1C4B-C3D6-47FC-98D0-1BD30DF4BD41}" destId="{A9FC7416-7CBD-4DA1-AA89-E936BF5D3FA1}" srcOrd="0" destOrd="0" presId="urn:microsoft.com/office/officeart/2018/5/layout/IconLeafLabelList"/>
    <dgm:cxn modelId="{AEFE883C-1A2C-4842-8B1D-6748D96426B4}" type="presOf" srcId="{DD0A03C5-E8C4-44C9-9A02-EE2365EDF6C9}" destId="{1840FAD1-7F82-4295-9572-A240EC956026}" srcOrd="0" destOrd="0" presId="urn:microsoft.com/office/officeart/2018/5/layout/IconLeafLabelList"/>
    <dgm:cxn modelId="{0F6F7264-0321-4E5B-B30B-A038E4AA1233}" srcId="{BFFD1C4B-C3D6-47FC-98D0-1BD30DF4BD41}" destId="{9DBE4201-0CD1-4212-8246-A1666DECEED2}" srcOrd="1" destOrd="0" parTransId="{AE8E9421-CDA6-46A4-AC0C-D5849BD9CEA8}" sibTransId="{4D5D94D4-1E38-48A9-BE36-E972D326907F}"/>
    <dgm:cxn modelId="{DC485E54-8841-431C-86E6-9EFCDE54FCDD}" type="presOf" srcId="{1EAD94F5-205A-449A-82CD-0F4F9A10CCF4}" destId="{9775CBC7-55B6-4876-868F-FF346E783497}" srcOrd="0" destOrd="0" presId="urn:microsoft.com/office/officeart/2018/5/layout/IconLeafLabelList"/>
    <dgm:cxn modelId="{5538B7B0-84F9-4226-962C-C85605A58CF5}" type="presOf" srcId="{9DBE4201-0CD1-4212-8246-A1666DECEED2}" destId="{0D961493-5FBD-44F9-AF92-D9E2DD059B31}" srcOrd="0" destOrd="0" presId="urn:microsoft.com/office/officeart/2018/5/layout/IconLeafLabelList"/>
    <dgm:cxn modelId="{E801A9D4-CD3F-4554-B63F-849C5E4E2461}" srcId="{BFFD1C4B-C3D6-47FC-98D0-1BD30DF4BD41}" destId="{DD0A03C5-E8C4-44C9-9A02-EE2365EDF6C9}" srcOrd="0" destOrd="0" parTransId="{9487EEED-FA97-4178-8686-82CB841F2C97}" sibTransId="{1DB1231F-9411-4AB2-BC8F-0CFC16388986}"/>
    <dgm:cxn modelId="{26FF9338-163A-4A5F-B30E-B40714A9281A}" type="presParOf" srcId="{A9FC7416-7CBD-4DA1-AA89-E936BF5D3FA1}" destId="{559EB8DF-183B-4F63-AC93-2C7D51801F4B}" srcOrd="0" destOrd="0" presId="urn:microsoft.com/office/officeart/2018/5/layout/IconLeafLabelList"/>
    <dgm:cxn modelId="{3758329A-3FF0-47D6-A8AA-977BEC69AC62}" type="presParOf" srcId="{559EB8DF-183B-4F63-AC93-2C7D51801F4B}" destId="{C8FE658E-3FA4-4853-8042-591567D9B556}" srcOrd="0" destOrd="0" presId="urn:microsoft.com/office/officeart/2018/5/layout/IconLeafLabelList"/>
    <dgm:cxn modelId="{EB449680-2DC2-4415-86EE-B109604EEC9E}" type="presParOf" srcId="{559EB8DF-183B-4F63-AC93-2C7D51801F4B}" destId="{F623487F-5FB2-430F-9FBD-655D57D30164}" srcOrd="1" destOrd="0" presId="urn:microsoft.com/office/officeart/2018/5/layout/IconLeafLabelList"/>
    <dgm:cxn modelId="{0DA16133-70C8-46DB-82B6-37954B785EFC}" type="presParOf" srcId="{559EB8DF-183B-4F63-AC93-2C7D51801F4B}" destId="{4A0414FA-7DD8-40D8-A288-8108E1F0AF20}" srcOrd="2" destOrd="0" presId="urn:microsoft.com/office/officeart/2018/5/layout/IconLeafLabelList"/>
    <dgm:cxn modelId="{28764268-CA0E-4A84-914C-4A0EC24AF454}" type="presParOf" srcId="{559EB8DF-183B-4F63-AC93-2C7D51801F4B}" destId="{1840FAD1-7F82-4295-9572-A240EC956026}" srcOrd="3" destOrd="0" presId="urn:microsoft.com/office/officeart/2018/5/layout/IconLeafLabelList"/>
    <dgm:cxn modelId="{9A2C5EF1-870B-411D-A6B4-C456817CE3B9}" type="presParOf" srcId="{A9FC7416-7CBD-4DA1-AA89-E936BF5D3FA1}" destId="{8DE96A83-4A7D-46A6-B43D-CABB5F6CE13F}" srcOrd="1" destOrd="0" presId="urn:microsoft.com/office/officeart/2018/5/layout/IconLeafLabelList"/>
    <dgm:cxn modelId="{C6770B16-EC71-43A5-A9AC-2552DEC01E2C}" type="presParOf" srcId="{A9FC7416-7CBD-4DA1-AA89-E936BF5D3FA1}" destId="{B45B128A-F75A-4094-8D0E-3322285DBA97}" srcOrd="2" destOrd="0" presId="urn:microsoft.com/office/officeart/2018/5/layout/IconLeafLabelList"/>
    <dgm:cxn modelId="{43D656C4-BBD2-487F-89BB-BCDE5ACB5F10}" type="presParOf" srcId="{B45B128A-F75A-4094-8D0E-3322285DBA97}" destId="{576BEE12-3824-469A-B6D2-A379020F79C3}" srcOrd="0" destOrd="0" presId="urn:microsoft.com/office/officeart/2018/5/layout/IconLeafLabelList"/>
    <dgm:cxn modelId="{BAB03817-9A84-4E64-808F-298EE52EBBB8}" type="presParOf" srcId="{B45B128A-F75A-4094-8D0E-3322285DBA97}" destId="{55DBF6E0-EF1B-40A0-A7ED-C3FBA43B2086}" srcOrd="1" destOrd="0" presId="urn:microsoft.com/office/officeart/2018/5/layout/IconLeafLabelList"/>
    <dgm:cxn modelId="{E1EA911B-F01C-4EF8-8D99-781E361AC3F4}" type="presParOf" srcId="{B45B128A-F75A-4094-8D0E-3322285DBA97}" destId="{65D16923-7999-4B80-B205-1A4E450C125E}" srcOrd="2" destOrd="0" presId="urn:microsoft.com/office/officeart/2018/5/layout/IconLeafLabelList"/>
    <dgm:cxn modelId="{DDB106F7-9695-4AAC-A8F1-1A04C394B96A}" type="presParOf" srcId="{B45B128A-F75A-4094-8D0E-3322285DBA97}" destId="{0D961493-5FBD-44F9-AF92-D9E2DD059B31}" srcOrd="3" destOrd="0" presId="urn:microsoft.com/office/officeart/2018/5/layout/IconLeafLabelList"/>
    <dgm:cxn modelId="{A461AF25-E366-475C-AE3A-676E5505524C}" type="presParOf" srcId="{A9FC7416-7CBD-4DA1-AA89-E936BF5D3FA1}" destId="{1FFA2636-8AFF-4F0D-83AB-5F60B2F5B9B5}" srcOrd="3" destOrd="0" presId="urn:microsoft.com/office/officeart/2018/5/layout/IconLeafLabelList"/>
    <dgm:cxn modelId="{B5D6CEBC-B581-4D14-8C7B-53EE36392B09}" type="presParOf" srcId="{A9FC7416-7CBD-4DA1-AA89-E936BF5D3FA1}" destId="{EB8BC14C-4904-40CA-9B79-F463671D0B15}" srcOrd="4" destOrd="0" presId="urn:microsoft.com/office/officeart/2018/5/layout/IconLeafLabelList"/>
    <dgm:cxn modelId="{85200E38-3851-4642-ADCC-18F9CB984653}" type="presParOf" srcId="{EB8BC14C-4904-40CA-9B79-F463671D0B15}" destId="{B84C560F-AC4F-4BB2-94EA-0C928B85D8C7}" srcOrd="0" destOrd="0" presId="urn:microsoft.com/office/officeart/2018/5/layout/IconLeafLabelList"/>
    <dgm:cxn modelId="{F708C6CB-3331-465B-821D-66CC92074A84}" type="presParOf" srcId="{EB8BC14C-4904-40CA-9B79-F463671D0B15}" destId="{818FD231-FEF1-4DFC-9BEF-FEDA976EF1B1}" srcOrd="1" destOrd="0" presId="urn:microsoft.com/office/officeart/2018/5/layout/IconLeafLabelList"/>
    <dgm:cxn modelId="{CF28E4E9-C169-43FB-B64C-6BD55D5B6741}" type="presParOf" srcId="{EB8BC14C-4904-40CA-9B79-F463671D0B15}" destId="{2283F917-221B-4E32-87BD-720AD7210725}" srcOrd="2" destOrd="0" presId="urn:microsoft.com/office/officeart/2018/5/layout/IconLeafLabelList"/>
    <dgm:cxn modelId="{AA77A33E-5B94-47AB-9185-B3FDF80AB07C}" type="presParOf" srcId="{EB8BC14C-4904-40CA-9B79-F463671D0B15}" destId="{9775CBC7-55B6-4876-868F-FF346E783497}" srcOrd="3" destOrd="0" presId="urn:microsoft.com/office/officeart/2018/5/layout/IconLeafLabel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053ACD-0BC2-41FC-9C90-7ABA6BE441EF}"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2DB67764-6B50-4A14-96B6-06FE1C28919C}">
      <dgm:prSet/>
      <dgm:spPr/>
      <dgm:t>
        <a:bodyPr/>
        <a:lstStyle/>
        <a:p>
          <a:r>
            <a:rPr lang="en-US" b="1" dirty="0">
              <a:solidFill>
                <a:schemeClr val="tx1"/>
              </a:solidFill>
            </a:rPr>
            <a:t>What data do we collect for our yearly budget book? </a:t>
          </a:r>
        </a:p>
      </dgm:t>
    </dgm:pt>
    <dgm:pt modelId="{2520616F-62A4-4309-B192-DF8E48DC5168}" type="parTrans" cxnId="{70041B92-CB1C-4557-AB0B-54016722DE35}">
      <dgm:prSet/>
      <dgm:spPr/>
      <dgm:t>
        <a:bodyPr/>
        <a:lstStyle/>
        <a:p>
          <a:endParaRPr lang="en-US"/>
        </a:p>
      </dgm:t>
    </dgm:pt>
    <dgm:pt modelId="{948BE22E-4B51-4A0B-9A02-45A1A236B968}" type="sibTrans" cxnId="{70041B92-CB1C-4557-AB0B-54016722DE35}">
      <dgm:prSet/>
      <dgm:spPr/>
      <dgm:t>
        <a:bodyPr/>
        <a:lstStyle/>
        <a:p>
          <a:endParaRPr lang="en-US"/>
        </a:p>
      </dgm:t>
    </dgm:pt>
    <dgm:pt modelId="{5126B1E8-4CE7-4344-B7D4-4956E69F7F40}">
      <dgm:prSet/>
      <dgm:spPr/>
      <dgm:t>
        <a:bodyPr/>
        <a:lstStyle/>
        <a:p>
          <a:r>
            <a:rPr lang="en-US" b="1" dirty="0">
              <a:solidFill>
                <a:schemeClr val="tx1"/>
              </a:solidFill>
            </a:rPr>
            <a:t>Activity</a:t>
          </a:r>
          <a:r>
            <a:rPr lang="en-US" dirty="0">
              <a:solidFill>
                <a:schemeClr val="tx1"/>
              </a:solidFill>
            </a:rPr>
            <a:t>: Total number of students enrolled. </a:t>
          </a:r>
        </a:p>
      </dgm:t>
    </dgm:pt>
    <dgm:pt modelId="{948A8097-A42F-406F-B6F6-958EE1B57792}" type="parTrans" cxnId="{4C590955-D9C2-4DC9-9B4E-555060A17346}">
      <dgm:prSet/>
      <dgm:spPr/>
      <dgm:t>
        <a:bodyPr/>
        <a:lstStyle/>
        <a:p>
          <a:endParaRPr lang="en-US"/>
        </a:p>
      </dgm:t>
    </dgm:pt>
    <dgm:pt modelId="{FD999746-1F47-4577-9A96-67112D067931}" type="sibTrans" cxnId="{4C590955-D9C2-4DC9-9B4E-555060A17346}">
      <dgm:prSet/>
      <dgm:spPr/>
      <dgm:t>
        <a:bodyPr/>
        <a:lstStyle/>
        <a:p>
          <a:endParaRPr lang="en-US"/>
        </a:p>
      </dgm:t>
    </dgm:pt>
    <dgm:pt modelId="{5413920C-1642-4605-B25F-24F26F323D53}">
      <dgm:prSet/>
      <dgm:spPr/>
      <dgm:t>
        <a:bodyPr/>
        <a:lstStyle/>
        <a:p>
          <a:r>
            <a:rPr lang="en-US" b="1" dirty="0">
              <a:solidFill>
                <a:schemeClr val="tx1"/>
              </a:solidFill>
            </a:rPr>
            <a:t>Quality</a:t>
          </a:r>
          <a:r>
            <a:rPr lang="en-US" dirty="0">
              <a:solidFill>
                <a:schemeClr val="tx1"/>
              </a:solidFill>
            </a:rPr>
            <a:t>: Yearly sum of the average number of contact hours per student.</a:t>
          </a:r>
        </a:p>
      </dgm:t>
    </dgm:pt>
    <dgm:pt modelId="{914AFCB8-B225-4D5C-90EF-FF1CC47445A2}" type="parTrans" cxnId="{7AFEE3BE-19BD-4BA8-ABCD-3EDC0A9F89E2}">
      <dgm:prSet/>
      <dgm:spPr/>
      <dgm:t>
        <a:bodyPr/>
        <a:lstStyle/>
        <a:p>
          <a:endParaRPr lang="en-US"/>
        </a:p>
      </dgm:t>
    </dgm:pt>
    <dgm:pt modelId="{E2BDD36F-30E9-4082-844B-E4CC97B163C4}" type="sibTrans" cxnId="{7AFEE3BE-19BD-4BA8-ABCD-3EDC0A9F89E2}">
      <dgm:prSet/>
      <dgm:spPr/>
      <dgm:t>
        <a:bodyPr/>
        <a:lstStyle/>
        <a:p>
          <a:endParaRPr lang="en-US"/>
        </a:p>
      </dgm:t>
    </dgm:pt>
    <dgm:pt modelId="{989DE1CF-E7F3-4912-A6BF-AFC834581B9A}">
      <dgm:prSet/>
      <dgm:spPr/>
      <dgm:t>
        <a:bodyPr/>
        <a:lstStyle/>
        <a:p>
          <a:r>
            <a:rPr lang="en-US" b="1" dirty="0">
              <a:solidFill>
                <a:schemeClr val="tx1"/>
              </a:solidFill>
            </a:rPr>
            <a:t>Impact</a:t>
          </a:r>
          <a:r>
            <a:rPr lang="en-US" dirty="0">
              <a:solidFill>
                <a:schemeClr val="tx1"/>
              </a:solidFill>
            </a:rPr>
            <a:t>: Number of Graduates at the end of the school year. </a:t>
          </a:r>
        </a:p>
      </dgm:t>
    </dgm:pt>
    <dgm:pt modelId="{F101E54E-914C-41BB-AB09-733FF252646A}" type="parTrans" cxnId="{A17DF3A2-9200-43E9-9EB9-4667892E5831}">
      <dgm:prSet/>
      <dgm:spPr/>
      <dgm:t>
        <a:bodyPr/>
        <a:lstStyle/>
        <a:p>
          <a:endParaRPr lang="en-US"/>
        </a:p>
      </dgm:t>
    </dgm:pt>
    <dgm:pt modelId="{7DF0F737-ABE1-4D2A-A69F-DC21A307B782}" type="sibTrans" cxnId="{A17DF3A2-9200-43E9-9EB9-4667892E5831}">
      <dgm:prSet/>
      <dgm:spPr/>
      <dgm:t>
        <a:bodyPr/>
        <a:lstStyle/>
        <a:p>
          <a:endParaRPr lang="en-US"/>
        </a:p>
      </dgm:t>
    </dgm:pt>
    <dgm:pt modelId="{A669B06E-0F45-46B5-91EB-26B6F88C5FE8}">
      <dgm:prSet/>
      <dgm:spPr/>
      <dgm:t>
        <a:bodyPr/>
        <a:lstStyle/>
        <a:p>
          <a:r>
            <a:rPr lang="en-US" b="1" dirty="0">
              <a:solidFill>
                <a:schemeClr val="tx1"/>
              </a:solidFill>
            </a:rPr>
            <a:t>Efficiency</a:t>
          </a:r>
          <a:r>
            <a:rPr lang="en-US" dirty="0">
              <a:solidFill>
                <a:schemeClr val="tx1"/>
              </a:solidFill>
            </a:rPr>
            <a:t>: Percentage of students transitioning to post-secondary education, gaining employment, entering the military, or any combination thereof (Follow Up services questions).</a:t>
          </a:r>
        </a:p>
      </dgm:t>
    </dgm:pt>
    <dgm:pt modelId="{346CAA94-E5F1-4B1F-ABD4-5DEEAEBE947B}" type="parTrans" cxnId="{200A59BE-CA2A-4A4E-9CE5-B9F30AD2D43B}">
      <dgm:prSet/>
      <dgm:spPr/>
      <dgm:t>
        <a:bodyPr/>
        <a:lstStyle/>
        <a:p>
          <a:endParaRPr lang="en-US"/>
        </a:p>
      </dgm:t>
    </dgm:pt>
    <dgm:pt modelId="{5DABFE07-D4E7-4DB3-A8BB-BDE34402D821}" type="sibTrans" cxnId="{200A59BE-CA2A-4A4E-9CE5-B9F30AD2D43B}">
      <dgm:prSet/>
      <dgm:spPr/>
      <dgm:t>
        <a:bodyPr/>
        <a:lstStyle/>
        <a:p>
          <a:endParaRPr lang="en-US"/>
        </a:p>
      </dgm:t>
    </dgm:pt>
    <dgm:pt modelId="{69B7456F-4BC7-4812-97E0-ED77B5781C58}" type="pres">
      <dgm:prSet presAssocID="{93053ACD-0BC2-41FC-9C90-7ABA6BE441EF}" presName="linear" presStyleCnt="0">
        <dgm:presLayoutVars>
          <dgm:animLvl val="lvl"/>
          <dgm:resizeHandles val="exact"/>
        </dgm:presLayoutVars>
      </dgm:prSet>
      <dgm:spPr/>
    </dgm:pt>
    <dgm:pt modelId="{F962B2D1-D283-45CC-9BDE-F0FFED391A0A}" type="pres">
      <dgm:prSet presAssocID="{2DB67764-6B50-4A14-96B6-06FE1C28919C}" presName="parentText" presStyleLbl="node1" presStyleIdx="0" presStyleCnt="5">
        <dgm:presLayoutVars>
          <dgm:chMax val="0"/>
          <dgm:bulletEnabled val="1"/>
        </dgm:presLayoutVars>
      </dgm:prSet>
      <dgm:spPr/>
    </dgm:pt>
    <dgm:pt modelId="{F1743BF2-5A46-44C5-A827-9EAB38899B46}" type="pres">
      <dgm:prSet presAssocID="{948BE22E-4B51-4A0B-9A02-45A1A236B968}" presName="spacer" presStyleCnt="0"/>
      <dgm:spPr/>
    </dgm:pt>
    <dgm:pt modelId="{22479752-6FEA-44ED-97AA-C0BBD95486B7}" type="pres">
      <dgm:prSet presAssocID="{5126B1E8-4CE7-4344-B7D4-4956E69F7F40}" presName="parentText" presStyleLbl="node1" presStyleIdx="1" presStyleCnt="5">
        <dgm:presLayoutVars>
          <dgm:chMax val="0"/>
          <dgm:bulletEnabled val="1"/>
        </dgm:presLayoutVars>
      </dgm:prSet>
      <dgm:spPr/>
    </dgm:pt>
    <dgm:pt modelId="{76772082-AD8B-490E-8A1C-0FE0BF36972F}" type="pres">
      <dgm:prSet presAssocID="{FD999746-1F47-4577-9A96-67112D067931}" presName="spacer" presStyleCnt="0"/>
      <dgm:spPr/>
    </dgm:pt>
    <dgm:pt modelId="{44C540BD-CB60-4B48-B505-F5D84754D021}" type="pres">
      <dgm:prSet presAssocID="{5413920C-1642-4605-B25F-24F26F323D53}" presName="parentText" presStyleLbl="node1" presStyleIdx="2" presStyleCnt="5">
        <dgm:presLayoutVars>
          <dgm:chMax val="0"/>
          <dgm:bulletEnabled val="1"/>
        </dgm:presLayoutVars>
      </dgm:prSet>
      <dgm:spPr/>
    </dgm:pt>
    <dgm:pt modelId="{5AB6BFDF-D145-4F2E-9C59-E220C5D6558A}" type="pres">
      <dgm:prSet presAssocID="{E2BDD36F-30E9-4082-844B-E4CC97B163C4}" presName="spacer" presStyleCnt="0"/>
      <dgm:spPr/>
    </dgm:pt>
    <dgm:pt modelId="{5E6DBA1F-16FA-4AB7-96D8-33A3DD61BCD6}" type="pres">
      <dgm:prSet presAssocID="{989DE1CF-E7F3-4912-A6BF-AFC834581B9A}" presName="parentText" presStyleLbl="node1" presStyleIdx="3" presStyleCnt="5">
        <dgm:presLayoutVars>
          <dgm:chMax val="0"/>
          <dgm:bulletEnabled val="1"/>
        </dgm:presLayoutVars>
      </dgm:prSet>
      <dgm:spPr/>
    </dgm:pt>
    <dgm:pt modelId="{5257E783-5EF1-4786-86F6-FFD6F9235683}" type="pres">
      <dgm:prSet presAssocID="{7DF0F737-ABE1-4D2A-A69F-DC21A307B782}" presName="spacer" presStyleCnt="0"/>
      <dgm:spPr/>
    </dgm:pt>
    <dgm:pt modelId="{ED1F393C-267A-4327-AF26-239EA269A488}" type="pres">
      <dgm:prSet presAssocID="{A669B06E-0F45-46B5-91EB-26B6F88C5FE8}" presName="parentText" presStyleLbl="node1" presStyleIdx="4" presStyleCnt="5">
        <dgm:presLayoutVars>
          <dgm:chMax val="0"/>
          <dgm:bulletEnabled val="1"/>
        </dgm:presLayoutVars>
      </dgm:prSet>
      <dgm:spPr/>
    </dgm:pt>
  </dgm:ptLst>
  <dgm:cxnLst>
    <dgm:cxn modelId="{C921463D-4D6A-4BB8-A058-697F68DF0DFC}" type="presOf" srcId="{2DB67764-6B50-4A14-96B6-06FE1C28919C}" destId="{F962B2D1-D283-45CC-9BDE-F0FFED391A0A}" srcOrd="0" destOrd="0" presId="urn:microsoft.com/office/officeart/2005/8/layout/vList2"/>
    <dgm:cxn modelId="{4C590955-D9C2-4DC9-9B4E-555060A17346}" srcId="{93053ACD-0BC2-41FC-9C90-7ABA6BE441EF}" destId="{5126B1E8-4CE7-4344-B7D4-4956E69F7F40}" srcOrd="1" destOrd="0" parTransId="{948A8097-A42F-406F-B6F6-958EE1B57792}" sibTransId="{FD999746-1F47-4577-9A96-67112D067931}"/>
    <dgm:cxn modelId="{70041B92-CB1C-4557-AB0B-54016722DE35}" srcId="{93053ACD-0BC2-41FC-9C90-7ABA6BE441EF}" destId="{2DB67764-6B50-4A14-96B6-06FE1C28919C}" srcOrd="0" destOrd="0" parTransId="{2520616F-62A4-4309-B192-DF8E48DC5168}" sibTransId="{948BE22E-4B51-4A0B-9A02-45A1A236B968}"/>
    <dgm:cxn modelId="{A17DF3A2-9200-43E9-9EB9-4667892E5831}" srcId="{93053ACD-0BC2-41FC-9C90-7ABA6BE441EF}" destId="{989DE1CF-E7F3-4912-A6BF-AFC834581B9A}" srcOrd="3" destOrd="0" parTransId="{F101E54E-914C-41BB-AB09-733FF252646A}" sibTransId="{7DF0F737-ABE1-4D2A-A69F-DC21A307B782}"/>
    <dgm:cxn modelId="{1AB056A3-E810-4080-9C9D-D5FEEF088BAE}" type="presOf" srcId="{5413920C-1642-4605-B25F-24F26F323D53}" destId="{44C540BD-CB60-4B48-B505-F5D84754D021}" srcOrd="0" destOrd="0" presId="urn:microsoft.com/office/officeart/2005/8/layout/vList2"/>
    <dgm:cxn modelId="{1A3919B8-98F3-49E7-A65F-EFDCFEB9B445}" type="presOf" srcId="{5126B1E8-4CE7-4344-B7D4-4956E69F7F40}" destId="{22479752-6FEA-44ED-97AA-C0BBD95486B7}" srcOrd="0" destOrd="0" presId="urn:microsoft.com/office/officeart/2005/8/layout/vList2"/>
    <dgm:cxn modelId="{200A59BE-CA2A-4A4E-9CE5-B9F30AD2D43B}" srcId="{93053ACD-0BC2-41FC-9C90-7ABA6BE441EF}" destId="{A669B06E-0F45-46B5-91EB-26B6F88C5FE8}" srcOrd="4" destOrd="0" parTransId="{346CAA94-E5F1-4B1F-ABD4-5DEEAEBE947B}" sibTransId="{5DABFE07-D4E7-4DB3-A8BB-BDE34402D821}"/>
    <dgm:cxn modelId="{7AFEE3BE-19BD-4BA8-ABCD-3EDC0A9F89E2}" srcId="{93053ACD-0BC2-41FC-9C90-7ABA6BE441EF}" destId="{5413920C-1642-4605-B25F-24F26F323D53}" srcOrd="2" destOrd="0" parTransId="{914AFCB8-B225-4D5C-90EF-FF1CC47445A2}" sibTransId="{E2BDD36F-30E9-4082-844B-E4CC97B163C4}"/>
    <dgm:cxn modelId="{FC618FD6-9DBD-4B4B-A233-E827B8C28574}" type="presOf" srcId="{A669B06E-0F45-46B5-91EB-26B6F88C5FE8}" destId="{ED1F393C-267A-4327-AF26-239EA269A488}" srcOrd="0" destOrd="0" presId="urn:microsoft.com/office/officeart/2005/8/layout/vList2"/>
    <dgm:cxn modelId="{934949E2-9263-4C51-94CF-137BC62464C6}" type="presOf" srcId="{989DE1CF-E7F3-4912-A6BF-AFC834581B9A}" destId="{5E6DBA1F-16FA-4AB7-96D8-33A3DD61BCD6}" srcOrd="0" destOrd="0" presId="urn:microsoft.com/office/officeart/2005/8/layout/vList2"/>
    <dgm:cxn modelId="{CDF208E7-6EA6-426C-9602-635F271957C8}" type="presOf" srcId="{93053ACD-0BC2-41FC-9C90-7ABA6BE441EF}" destId="{69B7456F-4BC7-4812-97E0-ED77B5781C58}" srcOrd="0" destOrd="0" presId="urn:microsoft.com/office/officeart/2005/8/layout/vList2"/>
    <dgm:cxn modelId="{C6C1902F-FD89-4E36-9F19-289D34387E43}" type="presParOf" srcId="{69B7456F-4BC7-4812-97E0-ED77B5781C58}" destId="{F962B2D1-D283-45CC-9BDE-F0FFED391A0A}" srcOrd="0" destOrd="0" presId="urn:microsoft.com/office/officeart/2005/8/layout/vList2"/>
    <dgm:cxn modelId="{76BC4908-B73B-4DAB-A65A-92349EB69461}" type="presParOf" srcId="{69B7456F-4BC7-4812-97E0-ED77B5781C58}" destId="{F1743BF2-5A46-44C5-A827-9EAB38899B46}" srcOrd="1" destOrd="0" presId="urn:microsoft.com/office/officeart/2005/8/layout/vList2"/>
    <dgm:cxn modelId="{BD8C1197-8557-4EA1-BF39-F67C6A36BF0C}" type="presParOf" srcId="{69B7456F-4BC7-4812-97E0-ED77B5781C58}" destId="{22479752-6FEA-44ED-97AA-C0BBD95486B7}" srcOrd="2" destOrd="0" presId="urn:microsoft.com/office/officeart/2005/8/layout/vList2"/>
    <dgm:cxn modelId="{88526B74-E587-4943-B6A8-5AC32D3E7431}" type="presParOf" srcId="{69B7456F-4BC7-4812-97E0-ED77B5781C58}" destId="{76772082-AD8B-490E-8A1C-0FE0BF36972F}" srcOrd="3" destOrd="0" presId="urn:microsoft.com/office/officeart/2005/8/layout/vList2"/>
    <dgm:cxn modelId="{774C5FD7-47AD-494B-9068-5849751DBAEF}" type="presParOf" srcId="{69B7456F-4BC7-4812-97E0-ED77B5781C58}" destId="{44C540BD-CB60-4B48-B505-F5D84754D021}" srcOrd="4" destOrd="0" presId="urn:microsoft.com/office/officeart/2005/8/layout/vList2"/>
    <dgm:cxn modelId="{78DE4A3A-E851-46DC-A32A-1E6C41FF120F}" type="presParOf" srcId="{69B7456F-4BC7-4812-97E0-ED77B5781C58}" destId="{5AB6BFDF-D145-4F2E-9C59-E220C5D6558A}" srcOrd="5" destOrd="0" presId="urn:microsoft.com/office/officeart/2005/8/layout/vList2"/>
    <dgm:cxn modelId="{83591918-4E12-4580-8CEE-B5A0633AF0A8}" type="presParOf" srcId="{69B7456F-4BC7-4812-97E0-ED77B5781C58}" destId="{5E6DBA1F-16FA-4AB7-96D8-33A3DD61BCD6}" srcOrd="6" destOrd="0" presId="urn:microsoft.com/office/officeart/2005/8/layout/vList2"/>
    <dgm:cxn modelId="{0CB1DE36-95B1-4A39-BC7F-725E571F95FA}" type="presParOf" srcId="{69B7456F-4BC7-4812-97E0-ED77B5781C58}" destId="{5257E783-5EF1-4786-86F6-FFD6F9235683}" srcOrd="7" destOrd="0" presId="urn:microsoft.com/office/officeart/2005/8/layout/vList2"/>
    <dgm:cxn modelId="{318992E8-C45B-4EE5-B350-E8E8C2165D15}" type="presParOf" srcId="{69B7456F-4BC7-4812-97E0-ED77B5781C58}" destId="{ED1F393C-267A-4327-AF26-239EA269A488}"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140210-4CFF-4C09-8FEC-A063D2FAECA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E843E52-F786-430B-B399-7294A4C9F6EE}">
      <dgm:prSet/>
      <dgm:spPr/>
      <dgm:t>
        <a:bodyPr/>
        <a:lstStyle/>
        <a:p>
          <a:pPr>
            <a:lnSpc>
              <a:spcPct val="100000"/>
            </a:lnSpc>
          </a:pPr>
          <a:r>
            <a:rPr lang="en-US" dirty="0">
              <a:solidFill>
                <a:schemeClr val="tx1"/>
              </a:solidFill>
            </a:rPr>
            <a:t>Success stories are a way for DSS to highlight individuals who find success within your program. </a:t>
          </a:r>
        </a:p>
      </dgm:t>
    </dgm:pt>
    <dgm:pt modelId="{63E72461-45D6-466C-A848-92D8A361868C}" type="parTrans" cxnId="{29615439-06AC-49FE-A001-5723911864A5}">
      <dgm:prSet/>
      <dgm:spPr/>
      <dgm:t>
        <a:bodyPr/>
        <a:lstStyle/>
        <a:p>
          <a:endParaRPr lang="en-US"/>
        </a:p>
      </dgm:t>
    </dgm:pt>
    <dgm:pt modelId="{8959E50E-751E-4ED0-ACCF-912C024AA340}" type="sibTrans" cxnId="{29615439-06AC-49FE-A001-5723911864A5}">
      <dgm:prSet/>
      <dgm:spPr/>
      <dgm:t>
        <a:bodyPr/>
        <a:lstStyle/>
        <a:p>
          <a:endParaRPr lang="en-US"/>
        </a:p>
      </dgm:t>
    </dgm:pt>
    <dgm:pt modelId="{6F7A0CF5-3C3C-47F2-A1CF-AEF02A6B6A02}">
      <dgm:prSet/>
      <dgm:spPr/>
      <dgm:t>
        <a:bodyPr/>
        <a:lstStyle/>
        <a:p>
          <a:pPr>
            <a:lnSpc>
              <a:spcPct val="100000"/>
            </a:lnSpc>
          </a:pPr>
          <a:r>
            <a:rPr lang="en-US" dirty="0">
              <a:solidFill>
                <a:schemeClr val="tx1"/>
              </a:solidFill>
            </a:rPr>
            <a:t>We ask that these be individual success stories with the person named and if possible photographed for the story. </a:t>
          </a:r>
        </a:p>
      </dgm:t>
    </dgm:pt>
    <dgm:pt modelId="{2693A9EE-C0B6-4507-9FFA-937E8E386F66}" type="parTrans" cxnId="{69229D7B-13AC-4692-93EE-1FA1ED0085EE}">
      <dgm:prSet/>
      <dgm:spPr/>
      <dgm:t>
        <a:bodyPr/>
        <a:lstStyle/>
        <a:p>
          <a:endParaRPr lang="en-US"/>
        </a:p>
      </dgm:t>
    </dgm:pt>
    <dgm:pt modelId="{DAA3326C-3440-4192-995D-355672F6B924}" type="sibTrans" cxnId="{69229D7B-13AC-4692-93EE-1FA1ED0085EE}">
      <dgm:prSet/>
      <dgm:spPr/>
      <dgm:t>
        <a:bodyPr/>
        <a:lstStyle/>
        <a:p>
          <a:endParaRPr lang="en-US"/>
        </a:p>
      </dgm:t>
    </dgm:pt>
    <dgm:pt modelId="{D84CB1ED-6D31-4F8A-B802-8880D8E76F4F}">
      <dgm:prSet/>
      <dgm:spPr/>
      <dgm:t>
        <a:bodyPr/>
        <a:lstStyle/>
        <a:p>
          <a:pPr>
            <a:lnSpc>
              <a:spcPct val="100000"/>
            </a:lnSpc>
          </a:pPr>
          <a:r>
            <a:rPr lang="en-US" dirty="0">
              <a:solidFill>
                <a:schemeClr val="tx1"/>
              </a:solidFill>
            </a:rPr>
            <a:t>There is a template available: </a:t>
          </a:r>
          <a:r>
            <a:rPr lang="en-US"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JAG | Missouri Department of Social Services</a:t>
          </a:r>
          <a:endParaRPr lang="en-US" dirty="0">
            <a:solidFill>
              <a:schemeClr val="tx1"/>
            </a:solidFill>
          </a:endParaRPr>
        </a:p>
      </dgm:t>
    </dgm:pt>
    <dgm:pt modelId="{3336D63A-E3C3-4C97-921A-BCCB08AB6E4F}" type="parTrans" cxnId="{8CCCDA08-F443-440F-9F5C-70200E250FF3}">
      <dgm:prSet/>
      <dgm:spPr/>
      <dgm:t>
        <a:bodyPr/>
        <a:lstStyle/>
        <a:p>
          <a:endParaRPr lang="en-US"/>
        </a:p>
      </dgm:t>
    </dgm:pt>
    <dgm:pt modelId="{566C98E6-0E6D-46A6-A40F-2E3D07DA8EF4}" type="sibTrans" cxnId="{8CCCDA08-F443-440F-9F5C-70200E250FF3}">
      <dgm:prSet/>
      <dgm:spPr/>
      <dgm:t>
        <a:bodyPr/>
        <a:lstStyle/>
        <a:p>
          <a:endParaRPr lang="en-US"/>
        </a:p>
      </dgm:t>
    </dgm:pt>
    <dgm:pt modelId="{94D0A1BE-A419-49A7-B4B3-7975E4DA5E6E}">
      <dgm:prSet/>
      <dgm:spPr/>
      <dgm:t>
        <a:bodyPr/>
        <a:lstStyle/>
        <a:p>
          <a:pPr>
            <a:lnSpc>
              <a:spcPct val="100000"/>
            </a:lnSpc>
          </a:pPr>
          <a:r>
            <a:rPr lang="en-US" dirty="0">
              <a:solidFill>
                <a:schemeClr val="tx1"/>
              </a:solidFill>
            </a:rPr>
            <a:t>A signed release form is required for the submission of the success story. </a:t>
          </a:r>
        </a:p>
      </dgm:t>
    </dgm:pt>
    <dgm:pt modelId="{49D63E66-37E1-4D0D-8CFC-26F66842F15F}" type="parTrans" cxnId="{2C94660B-32B9-41BB-9AF7-7385EA2A3984}">
      <dgm:prSet/>
      <dgm:spPr/>
      <dgm:t>
        <a:bodyPr/>
        <a:lstStyle/>
        <a:p>
          <a:endParaRPr lang="en-US"/>
        </a:p>
      </dgm:t>
    </dgm:pt>
    <dgm:pt modelId="{8DC2971D-58A5-4275-8FB1-E1E0B619C2F3}" type="sibTrans" cxnId="{2C94660B-32B9-41BB-9AF7-7385EA2A3984}">
      <dgm:prSet/>
      <dgm:spPr/>
      <dgm:t>
        <a:bodyPr/>
        <a:lstStyle/>
        <a:p>
          <a:endParaRPr lang="en-US"/>
        </a:p>
      </dgm:t>
    </dgm:pt>
    <dgm:pt modelId="{C03A3BF5-7DB1-4EF0-BB5C-D4BF7CC72DBC}" type="pres">
      <dgm:prSet presAssocID="{AD140210-4CFF-4C09-8FEC-A063D2FAECAF}" presName="root" presStyleCnt="0">
        <dgm:presLayoutVars>
          <dgm:dir/>
          <dgm:resizeHandles val="exact"/>
        </dgm:presLayoutVars>
      </dgm:prSet>
      <dgm:spPr/>
    </dgm:pt>
    <dgm:pt modelId="{A03C0D9A-2775-4772-824E-65721BD6E474}" type="pres">
      <dgm:prSet presAssocID="{4E843E52-F786-430B-B399-7294A4C9F6EE}" presName="compNode" presStyleCnt="0"/>
      <dgm:spPr/>
    </dgm:pt>
    <dgm:pt modelId="{1604E7C7-968C-4171-AFD0-67EAA260BF2D}" type="pres">
      <dgm:prSet presAssocID="{4E843E52-F786-430B-B399-7294A4C9F6EE}" presName="bgRect" presStyleLbl="bgShp" presStyleIdx="0" presStyleCnt="4"/>
      <dgm:spPr/>
    </dgm:pt>
    <dgm:pt modelId="{60FADF7A-5AAF-4768-9E25-9842AA4EF37F}" type="pres">
      <dgm:prSet presAssocID="{4E843E52-F786-430B-B399-7294A4C9F6EE}"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Ribbon"/>
        </a:ext>
      </dgm:extLst>
    </dgm:pt>
    <dgm:pt modelId="{2820332D-A7F0-4E66-B8C4-79139BDD05C9}" type="pres">
      <dgm:prSet presAssocID="{4E843E52-F786-430B-B399-7294A4C9F6EE}" presName="spaceRect" presStyleCnt="0"/>
      <dgm:spPr/>
    </dgm:pt>
    <dgm:pt modelId="{E22C7C29-990D-4864-9833-A7483FE1B6FD}" type="pres">
      <dgm:prSet presAssocID="{4E843E52-F786-430B-B399-7294A4C9F6EE}" presName="parTx" presStyleLbl="revTx" presStyleIdx="0" presStyleCnt="4">
        <dgm:presLayoutVars>
          <dgm:chMax val="0"/>
          <dgm:chPref val="0"/>
        </dgm:presLayoutVars>
      </dgm:prSet>
      <dgm:spPr/>
    </dgm:pt>
    <dgm:pt modelId="{4AC51B2D-4741-4B3A-BF86-2CA3CAE32B29}" type="pres">
      <dgm:prSet presAssocID="{8959E50E-751E-4ED0-ACCF-912C024AA340}" presName="sibTrans" presStyleCnt="0"/>
      <dgm:spPr/>
    </dgm:pt>
    <dgm:pt modelId="{A090225A-C9F2-4A0B-A109-83C63A3F1613}" type="pres">
      <dgm:prSet presAssocID="{6F7A0CF5-3C3C-47F2-A1CF-AEF02A6B6A02}" presName="compNode" presStyleCnt="0"/>
      <dgm:spPr/>
    </dgm:pt>
    <dgm:pt modelId="{F28F7106-BE71-45B8-9BA9-C52FF4C4BB01}" type="pres">
      <dgm:prSet presAssocID="{6F7A0CF5-3C3C-47F2-A1CF-AEF02A6B6A02}" presName="bgRect" presStyleLbl="bgShp" presStyleIdx="1" presStyleCnt="4"/>
      <dgm:spPr/>
    </dgm:pt>
    <dgm:pt modelId="{B0D61FD9-4DE8-474E-8D5A-073B1B98419D}" type="pres">
      <dgm:prSet presAssocID="{6F7A0CF5-3C3C-47F2-A1CF-AEF02A6B6A02}"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Users"/>
        </a:ext>
      </dgm:extLst>
    </dgm:pt>
    <dgm:pt modelId="{932B475D-4D6C-413F-8B4D-C6661A814786}" type="pres">
      <dgm:prSet presAssocID="{6F7A0CF5-3C3C-47F2-A1CF-AEF02A6B6A02}" presName="spaceRect" presStyleCnt="0"/>
      <dgm:spPr/>
    </dgm:pt>
    <dgm:pt modelId="{31C0C2FA-84E2-430F-8571-1FCE14ECB8EE}" type="pres">
      <dgm:prSet presAssocID="{6F7A0CF5-3C3C-47F2-A1CF-AEF02A6B6A02}" presName="parTx" presStyleLbl="revTx" presStyleIdx="1" presStyleCnt="4">
        <dgm:presLayoutVars>
          <dgm:chMax val="0"/>
          <dgm:chPref val="0"/>
        </dgm:presLayoutVars>
      </dgm:prSet>
      <dgm:spPr/>
    </dgm:pt>
    <dgm:pt modelId="{59793B6E-6A16-402F-B0B9-C7A408EF834B}" type="pres">
      <dgm:prSet presAssocID="{DAA3326C-3440-4192-995D-355672F6B924}" presName="sibTrans" presStyleCnt="0"/>
      <dgm:spPr/>
    </dgm:pt>
    <dgm:pt modelId="{4AB3C145-814E-43AF-B924-6C88D3523302}" type="pres">
      <dgm:prSet presAssocID="{D84CB1ED-6D31-4F8A-B802-8880D8E76F4F}" presName="compNode" presStyleCnt="0"/>
      <dgm:spPr/>
    </dgm:pt>
    <dgm:pt modelId="{D0B508B3-E398-46D6-8D8B-757FDDEFF2DF}" type="pres">
      <dgm:prSet presAssocID="{D84CB1ED-6D31-4F8A-B802-8880D8E76F4F}" presName="bgRect" presStyleLbl="bgShp" presStyleIdx="2" presStyleCnt="4" custLinFactNeighborX="-1203" custLinFactNeighborY="0"/>
      <dgm:spPr/>
    </dgm:pt>
    <dgm:pt modelId="{C8F4194F-E3C7-44E8-B6BE-182E85E3BA6C}" type="pres">
      <dgm:prSet presAssocID="{D84CB1ED-6D31-4F8A-B802-8880D8E76F4F}"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Link"/>
        </a:ext>
      </dgm:extLst>
    </dgm:pt>
    <dgm:pt modelId="{6D1D25E7-D7E7-45F2-AB66-66D18ABB1DE9}" type="pres">
      <dgm:prSet presAssocID="{D84CB1ED-6D31-4F8A-B802-8880D8E76F4F}" presName="spaceRect" presStyleCnt="0"/>
      <dgm:spPr/>
    </dgm:pt>
    <dgm:pt modelId="{10FFF763-B095-44CA-A98F-41A13893A92B}" type="pres">
      <dgm:prSet presAssocID="{D84CB1ED-6D31-4F8A-B802-8880D8E76F4F}" presName="parTx" presStyleLbl="revTx" presStyleIdx="2" presStyleCnt="4">
        <dgm:presLayoutVars>
          <dgm:chMax val="0"/>
          <dgm:chPref val="0"/>
        </dgm:presLayoutVars>
      </dgm:prSet>
      <dgm:spPr/>
    </dgm:pt>
    <dgm:pt modelId="{A8FEB481-8047-4A90-9003-9EFFDBCBE11A}" type="pres">
      <dgm:prSet presAssocID="{566C98E6-0E6D-46A6-A40F-2E3D07DA8EF4}" presName="sibTrans" presStyleCnt="0"/>
      <dgm:spPr/>
    </dgm:pt>
    <dgm:pt modelId="{8A9A9782-9C08-47C9-A2FE-4EBDC915100B}" type="pres">
      <dgm:prSet presAssocID="{94D0A1BE-A419-49A7-B4B3-7975E4DA5E6E}" presName="compNode" presStyleCnt="0"/>
      <dgm:spPr/>
    </dgm:pt>
    <dgm:pt modelId="{96D0DF84-4633-4341-A91C-07114041FE74}" type="pres">
      <dgm:prSet presAssocID="{94D0A1BE-A419-49A7-B4B3-7975E4DA5E6E}" presName="bgRect" presStyleLbl="bgShp" presStyleIdx="3" presStyleCnt="4"/>
      <dgm:spPr/>
    </dgm:pt>
    <dgm:pt modelId="{A888468E-9BBB-40A6-A670-ABBEE4CE0359}" type="pres">
      <dgm:prSet presAssocID="{94D0A1BE-A419-49A7-B4B3-7975E4DA5E6E}"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Document"/>
        </a:ext>
      </dgm:extLst>
    </dgm:pt>
    <dgm:pt modelId="{3C3E40DD-5145-4AB9-9B7B-EBE5390B22F4}" type="pres">
      <dgm:prSet presAssocID="{94D0A1BE-A419-49A7-B4B3-7975E4DA5E6E}" presName="spaceRect" presStyleCnt="0"/>
      <dgm:spPr/>
    </dgm:pt>
    <dgm:pt modelId="{A17FD137-CCFD-4A73-B7B1-D0F10FC6B80D}" type="pres">
      <dgm:prSet presAssocID="{94D0A1BE-A419-49A7-B4B3-7975E4DA5E6E}" presName="parTx" presStyleLbl="revTx" presStyleIdx="3" presStyleCnt="4">
        <dgm:presLayoutVars>
          <dgm:chMax val="0"/>
          <dgm:chPref val="0"/>
        </dgm:presLayoutVars>
      </dgm:prSet>
      <dgm:spPr/>
    </dgm:pt>
  </dgm:ptLst>
  <dgm:cxnLst>
    <dgm:cxn modelId="{8CCCDA08-F443-440F-9F5C-70200E250FF3}" srcId="{AD140210-4CFF-4C09-8FEC-A063D2FAECAF}" destId="{D84CB1ED-6D31-4F8A-B802-8880D8E76F4F}" srcOrd="2" destOrd="0" parTransId="{3336D63A-E3C3-4C97-921A-BCCB08AB6E4F}" sibTransId="{566C98E6-0E6D-46A6-A40F-2E3D07DA8EF4}"/>
    <dgm:cxn modelId="{2C94660B-32B9-41BB-9AF7-7385EA2A3984}" srcId="{AD140210-4CFF-4C09-8FEC-A063D2FAECAF}" destId="{94D0A1BE-A419-49A7-B4B3-7975E4DA5E6E}" srcOrd="3" destOrd="0" parTransId="{49D63E66-37E1-4D0D-8CFC-26F66842F15F}" sibTransId="{8DC2971D-58A5-4275-8FB1-E1E0B619C2F3}"/>
    <dgm:cxn modelId="{7FB16536-0E09-47CF-98C7-E5BFDFF120D1}" type="presOf" srcId="{D84CB1ED-6D31-4F8A-B802-8880D8E76F4F}" destId="{10FFF763-B095-44CA-A98F-41A13893A92B}" srcOrd="0" destOrd="0" presId="urn:microsoft.com/office/officeart/2018/2/layout/IconVerticalSolidList"/>
    <dgm:cxn modelId="{29615439-06AC-49FE-A001-5723911864A5}" srcId="{AD140210-4CFF-4C09-8FEC-A063D2FAECAF}" destId="{4E843E52-F786-430B-B399-7294A4C9F6EE}" srcOrd="0" destOrd="0" parTransId="{63E72461-45D6-466C-A848-92D8A361868C}" sibTransId="{8959E50E-751E-4ED0-ACCF-912C024AA340}"/>
    <dgm:cxn modelId="{03D11F65-2CAF-4FCA-B242-2B699A98E7FE}" type="presOf" srcId="{94D0A1BE-A419-49A7-B4B3-7975E4DA5E6E}" destId="{A17FD137-CCFD-4A73-B7B1-D0F10FC6B80D}" srcOrd="0" destOrd="0" presId="urn:microsoft.com/office/officeart/2018/2/layout/IconVerticalSolidList"/>
    <dgm:cxn modelId="{69229D7B-13AC-4692-93EE-1FA1ED0085EE}" srcId="{AD140210-4CFF-4C09-8FEC-A063D2FAECAF}" destId="{6F7A0CF5-3C3C-47F2-A1CF-AEF02A6B6A02}" srcOrd="1" destOrd="0" parTransId="{2693A9EE-C0B6-4507-9FFA-937E8E386F66}" sibTransId="{DAA3326C-3440-4192-995D-355672F6B924}"/>
    <dgm:cxn modelId="{8BCAB5A3-9A9C-4653-B086-3319CA19274C}" type="presOf" srcId="{4E843E52-F786-430B-B399-7294A4C9F6EE}" destId="{E22C7C29-990D-4864-9833-A7483FE1B6FD}" srcOrd="0" destOrd="0" presId="urn:microsoft.com/office/officeart/2018/2/layout/IconVerticalSolidList"/>
    <dgm:cxn modelId="{55984ABB-2FF4-44A4-92E4-23FF9DF4E153}" type="presOf" srcId="{AD140210-4CFF-4C09-8FEC-A063D2FAECAF}" destId="{C03A3BF5-7DB1-4EF0-BB5C-D4BF7CC72DBC}" srcOrd="0" destOrd="0" presId="urn:microsoft.com/office/officeart/2018/2/layout/IconVerticalSolidList"/>
    <dgm:cxn modelId="{E31160F5-CB64-465A-8166-54790986A75D}" type="presOf" srcId="{6F7A0CF5-3C3C-47F2-A1CF-AEF02A6B6A02}" destId="{31C0C2FA-84E2-430F-8571-1FCE14ECB8EE}" srcOrd="0" destOrd="0" presId="urn:microsoft.com/office/officeart/2018/2/layout/IconVerticalSolidList"/>
    <dgm:cxn modelId="{E347AACC-CDD1-4A24-B22A-636AB34ECA87}" type="presParOf" srcId="{C03A3BF5-7DB1-4EF0-BB5C-D4BF7CC72DBC}" destId="{A03C0D9A-2775-4772-824E-65721BD6E474}" srcOrd="0" destOrd="0" presId="urn:microsoft.com/office/officeart/2018/2/layout/IconVerticalSolidList"/>
    <dgm:cxn modelId="{CA8ADEA8-E63A-464D-B470-0F83776132D6}" type="presParOf" srcId="{A03C0D9A-2775-4772-824E-65721BD6E474}" destId="{1604E7C7-968C-4171-AFD0-67EAA260BF2D}" srcOrd="0" destOrd="0" presId="urn:microsoft.com/office/officeart/2018/2/layout/IconVerticalSolidList"/>
    <dgm:cxn modelId="{FF358FA3-4C2B-4B48-9FEB-8B9BC1E1BD9D}" type="presParOf" srcId="{A03C0D9A-2775-4772-824E-65721BD6E474}" destId="{60FADF7A-5AAF-4768-9E25-9842AA4EF37F}" srcOrd="1" destOrd="0" presId="urn:microsoft.com/office/officeart/2018/2/layout/IconVerticalSolidList"/>
    <dgm:cxn modelId="{C150994D-ECD9-422F-BF26-79C31A50D3DF}" type="presParOf" srcId="{A03C0D9A-2775-4772-824E-65721BD6E474}" destId="{2820332D-A7F0-4E66-B8C4-79139BDD05C9}" srcOrd="2" destOrd="0" presId="urn:microsoft.com/office/officeart/2018/2/layout/IconVerticalSolidList"/>
    <dgm:cxn modelId="{85981B60-ACA7-4008-A6B9-17CA921BD797}" type="presParOf" srcId="{A03C0D9A-2775-4772-824E-65721BD6E474}" destId="{E22C7C29-990D-4864-9833-A7483FE1B6FD}" srcOrd="3" destOrd="0" presId="urn:microsoft.com/office/officeart/2018/2/layout/IconVerticalSolidList"/>
    <dgm:cxn modelId="{6D0438B6-1D2A-41D4-BF76-A96AE4EF7ECE}" type="presParOf" srcId="{C03A3BF5-7DB1-4EF0-BB5C-D4BF7CC72DBC}" destId="{4AC51B2D-4741-4B3A-BF86-2CA3CAE32B29}" srcOrd="1" destOrd="0" presId="urn:microsoft.com/office/officeart/2018/2/layout/IconVerticalSolidList"/>
    <dgm:cxn modelId="{B2F39A79-3B26-4C5B-AD65-A4AD1F4A01AF}" type="presParOf" srcId="{C03A3BF5-7DB1-4EF0-BB5C-D4BF7CC72DBC}" destId="{A090225A-C9F2-4A0B-A109-83C63A3F1613}" srcOrd="2" destOrd="0" presId="urn:microsoft.com/office/officeart/2018/2/layout/IconVerticalSolidList"/>
    <dgm:cxn modelId="{A70797CA-C78C-4DA9-A600-B89F2A4D565B}" type="presParOf" srcId="{A090225A-C9F2-4A0B-A109-83C63A3F1613}" destId="{F28F7106-BE71-45B8-9BA9-C52FF4C4BB01}" srcOrd="0" destOrd="0" presId="urn:microsoft.com/office/officeart/2018/2/layout/IconVerticalSolidList"/>
    <dgm:cxn modelId="{58EAC7D3-BCDA-44C7-A66D-85A48C352D01}" type="presParOf" srcId="{A090225A-C9F2-4A0B-A109-83C63A3F1613}" destId="{B0D61FD9-4DE8-474E-8D5A-073B1B98419D}" srcOrd="1" destOrd="0" presId="urn:microsoft.com/office/officeart/2018/2/layout/IconVerticalSolidList"/>
    <dgm:cxn modelId="{59FFD724-F1FA-4765-A98F-CFEEBD340B6E}" type="presParOf" srcId="{A090225A-C9F2-4A0B-A109-83C63A3F1613}" destId="{932B475D-4D6C-413F-8B4D-C6661A814786}" srcOrd="2" destOrd="0" presId="urn:microsoft.com/office/officeart/2018/2/layout/IconVerticalSolidList"/>
    <dgm:cxn modelId="{C6AD7BE6-0AE3-4F69-8E90-ADB9488E6EA2}" type="presParOf" srcId="{A090225A-C9F2-4A0B-A109-83C63A3F1613}" destId="{31C0C2FA-84E2-430F-8571-1FCE14ECB8EE}" srcOrd="3" destOrd="0" presId="urn:microsoft.com/office/officeart/2018/2/layout/IconVerticalSolidList"/>
    <dgm:cxn modelId="{959C7718-251D-4932-ADB6-33D8E999BB01}" type="presParOf" srcId="{C03A3BF5-7DB1-4EF0-BB5C-D4BF7CC72DBC}" destId="{59793B6E-6A16-402F-B0B9-C7A408EF834B}" srcOrd="3" destOrd="0" presId="urn:microsoft.com/office/officeart/2018/2/layout/IconVerticalSolidList"/>
    <dgm:cxn modelId="{0EB115C8-11CA-4204-926E-E1ECB2E283B3}" type="presParOf" srcId="{C03A3BF5-7DB1-4EF0-BB5C-D4BF7CC72DBC}" destId="{4AB3C145-814E-43AF-B924-6C88D3523302}" srcOrd="4" destOrd="0" presId="urn:microsoft.com/office/officeart/2018/2/layout/IconVerticalSolidList"/>
    <dgm:cxn modelId="{9FF640C5-ED52-48B1-A8DA-096F42B5B7E7}" type="presParOf" srcId="{4AB3C145-814E-43AF-B924-6C88D3523302}" destId="{D0B508B3-E398-46D6-8D8B-757FDDEFF2DF}" srcOrd="0" destOrd="0" presId="urn:microsoft.com/office/officeart/2018/2/layout/IconVerticalSolidList"/>
    <dgm:cxn modelId="{DC60CCF8-4C97-4AD6-9C57-4EDBF35CF9AC}" type="presParOf" srcId="{4AB3C145-814E-43AF-B924-6C88D3523302}" destId="{C8F4194F-E3C7-44E8-B6BE-182E85E3BA6C}" srcOrd="1" destOrd="0" presId="urn:microsoft.com/office/officeart/2018/2/layout/IconVerticalSolidList"/>
    <dgm:cxn modelId="{98910753-A984-478A-8EF0-13C062BC5BEA}" type="presParOf" srcId="{4AB3C145-814E-43AF-B924-6C88D3523302}" destId="{6D1D25E7-D7E7-45F2-AB66-66D18ABB1DE9}" srcOrd="2" destOrd="0" presId="urn:microsoft.com/office/officeart/2018/2/layout/IconVerticalSolidList"/>
    <dgm:cxn modelId="{92522871-61F7-47E4-AF47-8166649C6A6C}" type="presParOf" srcId="{4AB3C145-814E-43AF-B924-6C88D3523302}" destId="{10FFF763-B095-44CA-A98F-41A13893A92B}" srcOrd="3" destOrd="0" presId="urn:microsoft.com/office/officeart/2018/2/layout/IconVerticalSolidList"/>
    <dgm:cxn modelId="{33AA9F8D-6322-4F28-B785-0EEBA300A364}" type="presParOf" srcId="{C03A3BF5-7DB1-4EF0-BB5C-D4BF7CC72DBC}" destId="{A8FEB481-8047-4A90-9003-9EFFDBCBE11A}" srcOrd="5" destOrd="0" presId="urn:microsoft.com/office/officeart/2018/2/layout/IconVerticalSolidList"/>
    <dgm:cxn modelId="{D25DED05-8D9C-4863-B76A-369F614EFAFB}" type="presParOf" srcId="{C03A3BF5-7DB1-4EF0-BB5C-D4BF7CC72DBC}" destId="{8A9A9782-9C08-47C9-A2FE-4EBDC915100B}" srcOrd="6" destOrd="0" presId="urn:microsoft.com/office/officeart/2018/2/layout/IconVerticalSolidList"/>
    <dgm:cxn modelId="{CA13EE6D-EA3A-479E-86FA-AF0A78C3B9DB}" type="presParOf" srcId="{8A9A9782-9C08-47C9-A2FE-4EBDC915100B}" destId="{96D0DF84-4633-4341-A91C-07114041FE74}" srcOrd="0" destOrd="0" presId="urn:microsoft.com/office/officeart/2018/2/layout/IconVerticalSolidList"/>
    <dgm:cxn modelId="{FE733ADD-6AF8-448A-AA60-F45F2A479141}" type="presParOf" srcId="{8A9A9782-9C08-47C9-A2FE-4EBDC915100B}" destId="{A888468E-9BBB-40A6-A670-ABBEE4CE0359}" srcOrd="1" destOrd="0" presId="urn:microsoft.com/office/officeart/2018/2/layout/IconVerticalSolidList"/>
    <dgm:cxn modelId="{96A9E7A2-4675-41A9-B461-39815B4312E1}" type="presParOf" srcId="{8A9A9782-9C08-47C9-A2FE-4EBDC915100B}" destId="{3C3E40DD-5145-4AB9-9B7B-EBE5390B22F4}" srcOrd="2" destOrd="0" presId="urn:microsoft.com/office/officeart/2018/2/layout/IconVerticalSolidList"/>
    <dgm:cxn modelId="{B48CABC7-C4A9-4785-8E04-EC1853F0A8C2}" type="presParOf" srcId="{8A9A9782-9C08-47C9-A2FE-4EBDC915100B}" destId="{A17FD137-CCFD-4A73-B7B1-D0F10FC6B80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5626C00-3306-46EA-AE37-4E3F5788395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B84A429E-CA6C-4BEC-BF9A-FF5730C4FEFB}">
      <dgm:prSet/>
      <dgm:spPr/>
      <dgm:t>
        <a:bodyPr/>
        <a:lstStyle/>
        <a:p>
          <a:r>
            <a:rPr lang="en-US" b="1" dirty="0">
              <a:solidFill>
                <a:schemeClr val="tx1"/>
              </a:solidFill>
            </a:rPr>
            <a:t>Success stories should be as specific as possible, to ensure that we are getting the full story. </a:t>
          </a:r>
        </a:p>
      </dgm:t>
    </dgm:pt>
    <dgm:pt modelId="{3BE8B4EF-D819-49E4-833C-44B5FD9F5477}" type="parTrans" cxnId="{2C872E9D-2BEB-4947-88D9-EB5DB76E00CF}">
      <dgm:prSet/>
      <dgm:spPr/>
      <dgm:t>
        <a:bodyPr/>
        <a:lstStyle/>
        <a:p>
          <a:endParaRPr lang="en-US"/>
        </a:p>
      </dgm:t>
    </dgm:pt>
    <dgm:pt modelId="{D9763620-B4DB-4BCB-B296-7333C9A8FCE3}" type="sibTrans" cxnId="{2C872E9D-2BEB-4947-88D9-EB5DB76E00CF}">
      <dgm:prSet/>
      <dgm:spPr/>
      <dgm:t>
        <a:bodyPr/>
        <a:lstStyle/>
        <a:p>
          <a:endParaRPr lang="en-US"/>
        </a:p>
      </dgm:t>
    </dgm:pt>
    <dgm:pt modelId="{2C400114-9434-41CB-8FE6-7653DAFF7AA8}">
      <dgm:prSet/>
      <dgm:spPr/>
      <dgm:t>
        <a:bodyPr/>
        <a:lstStyle/>
        <a:p>
          <a:r>
            <a:rPr lang="en-US" b="1" dirty="0">
              <a:solidFill>
                <a:schemeClr val="tx1"/>
              </a:solidFill>
            </a:rPr>
            <a:t>They should not be generalized or for the entire class. </a:t>
          </a:r>
        </a:p>
      </dgm:t>
    </dgm:pt>
    <dgm:pt modelId="{A74BDD94-DD62-4692-BCD1-443A2CE652EC}" type="parTrans" cxnId="{EAAD9C54-2A15-44FA-A422-74536D74FC5E}">
      <dgm:prSet/>
      <dgm:spPr/>
      <dgm:t>
        <a:bodyPr/>
        <a:lstStyle/>
        <a:p>
          <a:endParaRPr lang="en-US"/>
        </a:p>
      </dgm:t>
    </dgm:pt>
    <dgm:pt modelId="{CC600C51-0670-45EB-9153-03C8E95E1317}" type="sibTrans" cxnId="{EAAD9C54-2A15-44FA-A422-74536D74FC5E}">
      <dgm:prSet/>
      <dgm:spPr/>
      <dgm:t>
        <a:bodyPr/>
        <a:lstStyle/>
        <a:p>
          <a:endParaRPr lang="en-US"/>
        </a:p>
      </dgm:t>
    </dgm:pt>
    <dgm:pt modelId="{B8DE486A-27B0-4596-B5DE-0EA7157E1D52}">
      <dgm:prSet/>
      <dgm:spPr/>
      <dgm:t>
        <a:bodyPr/>
        <a:lstStyle/>
        <a:p>
          <a:r>
            <a:rPr lang="en-US" b="1" dirty="0">
              <a:solidFill>
                <a:schemeClr val="tx1"/>
              </a:solidFill>
            </a:rPr>
            <a:t>We do not want to see “Our JAG Class went to xyz and learned </a:t>
          </a:r>
          <a:r>
            <a:rPr lang="en-US" b="1" dirty="0" err="1">
              <a:solidFill>
                <a:schemeClr val="tx1"/>
              </a:solidFill>
            </a:rPr>
            <a:t>abc</a:t>
          </a:r>
          <a:r>
            <a:rPr lang="en-US" b="1" dirty="0">
              <a:solidFill>
                <a:schemeClr val="tx1"/>
              </a:solidFill>
            </a:rPr>
            <a:t>…” </a:t>
          </a:r>
        </a:p>
      </dgm:t>
    </dgm:pt>
    <dgm:pt modelId="{EA0A5DF4-B760-4D5A-A434-B6BCB62722EF}" type="parTrans" cxnId="{9ED88EB7-F756-4127-99D2-60E13EB89015}">
      <dgm:prSet/>
      <dgm:spPr/>
      <dgm:t>
        <a:bodyPr/>
        <a:lstStyle/>
        <a:p>
          <a:endParaRPr lang="en-US"/>
        </a:p>
      </dgm:t>
    </dgm:pt>
    <dgm:pt modelId="{DC30A5C6-0D72-4B70-BC92-8D8916F0B979}" type="sibTrans" cxnId="{9ED88EB7-F756-4127-99D2-60E13EB89015}">
      <dgm:prSet/>
      <dgm:spPr/>
      <dgm:t>
        <a:bodyPr/>
        <a:lstStyle/>
        <a:p>
          <a:endParaRPr lang="en-US"/>
        </a:p>
      </dgm:t>
    </dgm:pt>
    <dgm:pt modelId="{B480A1A8-2EF3-472C-AF19-5B0536771D18}">
      <dgm:prSet/>
      <dgm:spPr/>
      <dgm:t>
        <a:bodyPr/>
        <a:lstStyle/>
        <a:p>
          <a:r>
            <a:rPr lang="en-US" b="1" dirty="0">
              <a:solidFill>
                <a:schemeClr val="tx1"/>
              </a:solidFill>
            </a:rPr>
            <a:t>We do want to see: “Joe Cool received $xx in scholarships to his chosen school.” or “Emily Dickenson got recognized for her excellence in poetry at xyz competition” etc. </a:t>
          </a:r>
        </a:p>
      </dgm:t>
    </dgm:pt>
    <dgm:pt modelId="{C13AB8EF-A3B4-4115-9736-BCA6776636EE}" type="parTrans" cxnId="{E69459D7-681B-44DD-AEA2-D3105F430BC9}">
      <dgm:prSet/>
      <dgm:spPr/>
      <dgm:t>
        <a:bodyPr/>
        <a:lstStyle/>
        <a:p>
          <a:endParaRPr lang="en-US"/>
        </a:p>
      </dgm:t>
    </dgm:pt>
    <dgm:pt modelId="{11443E97-7321-4EB0-BE50-B388AF968A94}" type="sibTrans" cxnId="{E69459D7-681B-44DD-AEA2-D3105F430BC9}">
      <dgm:prSet/>
      <dgm:spPr/>
      <dgm:t>
        <a:bodyPr/>
        <a:lstStyle/>
        <a:p>
          <a:endParaRPr lang="en-US"/>
        </a:p>
      </dgm:t>
    </dgm:pt>
    <dgm:pt modelId="{2657F9A7-9583-4EF9-94FB-62A97E386115}" type="pres">
      <dgm:prSet presAssocID="{A5626C00-3306-46EA-AE37-4E3F5788395B}" presName="outerComposite" presStyleCnt="0">
        <dgm:presLayoutVars>
          <dgm:chMax val="5"/>
          <dgm:dir/>
          <dgm:resizeHandles val="exact"/>
        </dgm:presLayoutVars>
      </dgm:prSet>
      <dgm:spPr/>
    </dgm:pt>
    <dgm:pt modelId="{EE81FA15-F5EB-4AC4-A409-CB9A28C20FA0}" type="pres">
      <dgm:prSet presAssocID="{A5626C00-3306-46EA-AE37-4E3F5788395B}" presName="dummyMaxCanvas" presStyleCnt="0">
        <dgm:presLayoutVars/>
      </dgm:prSet>
      <dgm:spPr/>
    </dgm:pt>
    <dgm:pt modelId="{8D514D19-63CB-48D9-BA6A-A9520D245EC2}" type="pres">
      <dgm:prSet presAssocID="{A5626C00-3306-46EA-AE37-4E3F5788395B}" presName="ThreeNodes_1" presStyleLbl="node1" presStyleIdx="0" presStyleCnt="3">
        <dgm:presLayoutVars>
          <dgm:bulletEnabled val="1"/>
        </dgm:presLayoutVars>
      </dgm:prSet>
      <dgm:spPr/>
    </dgm:pt>
    <dgm:pt modelId="{A88B9162-FD19-4C95-B790-33D0EA71D67B}" type="pres">
      <dgm:prSet presAssocID="{A5626C00-3306-46EA-AE37-4E3F5788395B}" presName="ThreeNodes_2" presStyleLbl="node1" presStyleIdx="1" presStyleCnt="3">
        <dgm:presLayoutVars>
          <dgm:bulletEnabled val="1"/>
        </dgm:presLayoutVars>
      </dgm:prSet>
      <dgm:spPr/>
    </dgm:pt>
    <dgm:pt modelId="{34B0B3A2-40CA-4C5D-A469-1F0F54EBCF0E}" type="pres">
      <dgm:prSet presAssocID="{A5626C00-3306-46EA-AE37-4E3F5788395B}" presName="ThreeNodes_3" presStyleLbl="node1" presStyleIdx="2" presStyleCnt="3">
        <dgm:presLayoutVars>
          <dgm:bulletEnabled val="1"/>
        </dgm:presLayoutVars>
      </dgm:prSet>
      <dgm:spPr/>
    </dgm:pt>
    <dgm:pt modelId="{8063DBEE-23B8-4F3A-AFC4-4931B6640E8F}" type="pres">
      <dgm:prSet presAssocID="{A5626C00-3306-46EA-AE37-4E3F5788395B}" presName="ThreeConn_1-2" presStyleLbl="fgAccFollowNode1" presStyleIdx="0" presStyleCnt="2">
        <dgm:presLayoutVars>
          <dgm:bulletEnabled val="1"/>
        </dgm:presLayoutVars>
      </dgm:prSet>
      <dgm:spPr/>
    </dgm:pt>
    <dgm:pt modelId="{7E72E864-DF48-4C9F-AD07-992ECE3F8B1B}" type="pres">
      <dgm:prSet presAssocID="{A5626C00-3306-46EA-AE37-4E3F5788395B}" presName="ThreeConn_2-3" presStyleLbl="fgAccFollowNode1" presStyleIdx="1" presStyleCnt="2">
        <dgm:presLayoutVars>
          <dgm:bulletEnabled val="1"/>
        </dgm:presLayoutVars>
      </dgm:prSet>
      <dgm:spPr/>
    </dgm:pt>
    <dgm:pt modelId="{AE5776DB-1549-49C2-B9A3-D34B432D9FA8}" type="pres">
      <dgm:prSet presAssocID="{A5626C00-3306-46EA-AE37-4E3F5788395B}" presName="ThreeNodes_1_text" presStyleLbl="node1" presStyleIdx="2" presStyleCnt="3">
        <dgm:presLayoutVars>
          <dgm:bulletEnabled val="1"/>
        </dgm:presLayoutVars>
      </dgm:prSet>
      <dgm:spPr/>
    </dgm:pt>
    <dgm:pt modelId="{1F75EE7E-E51F-4C3D-A16A-D8C23D47B4AE}" type="pres">
      <dgm:prSet presAssocID="{A5626C00-3306-46EA-AE37-4E3F5788395B}" presName="ThreeNodes_2_text" presStyleLbl="node1" presStyleIdx="2" presStyleCnt="3">
        <dgm:presLayoutVars>
          <dgm:bulletEnabled val="1"/>
        </dgm:presLayoutVars>
      </dgm:prSet>
      <dgm:spPr/>
    </dgm:pt>
    <dgm:pt modelId="{D40F4072-6C96-4E69-8EA7-CF0631983EA2}" type="pres">
      <dgm:prSet presAssocID="{A5626C00-3306-46EA-AE37-4E3F5788395B}" presName="ThreeNodes_3_text" presStyleLbl="node1" presStyleIdx="2" presStyleCnt="3">
        <dgm:presLayoutVars>
          <dgm:bulletEnabled val="1"/>
        </dgm:presLayoutVars>
      </dgm:prSet>
      <dgm:spPr/>
    </dgm:pt>
  </dgm:ptLst>
  <dgm:cxnLst>
    <dgm:cxn modelId="{9F08D718-AD5A-461F-BAA7-64999B4FF9C0}" type="presOf" srcId="{B8DE486A-27B0-4596-B5DE-0EA7157E1D52}" destId="{A88B9162-FD19-4C95-B790-33D0EA71D67B}" srcOrd="0" destOrd="1" presId="urn:microsoft.com/office/officeart/2005/8/layout/vProcess5"/>
    <dgm:cxn modelId="{0A609521-BD73-4115-AE48-5E924DCD87C0}" type="presOf" srcId="{B84A429E-CA6C-4BEC-BF9A-FF5730C4FEFB}" destId="{8D514D19-63CB-48D9-BA6A-A9520D245EC2}" srcOrd="0" destOrd="0" presId="urn:microsoft.com/office/officeart/2005/8/layout/vProcess5"/>
    <dgm:cxn modelId="{C46B692D-B423-4718-B754-65341CD30203}" type="presOf" srcId="{D9763620-B4DB-4BCB-B296-7333C9A8FCE3}" destId="{8063DBEE-23B8-4F3A-AFC4-4931B6640E8F}" srcOrd="0" destOrd="0" presId="urn:microsoft.com/office/officeart/2005/8/layout/vProcess5"/>
    <dgm:cxn modelId="{55BE1970-EF23-46D2-9D99-188276868D6B}" type="presOf" srcId="{CC600C51-0670-45EB-9153-03C8E95E1317}" destId="{7E72E864-DF48-4C9F-AD07-992ECE3F8B1B}" srcOrd="0" destOrd="0" presId="urn:microsoft.com/office/officeart/2005/8/layout/vProcess5"/>
    <dgm:cxn modelId="{EAAD9C54-2A15-44FA-A422-74536D74FC5E}" srcId="{A5626C00-3306-46EA-AE37-4E3F5788395B}" destId="{2C400114-9434-41CB-8FE6-7653DAFF7AA8}" srcOrd="1" destOrd="0" parTransId="{A74BDD94-DD62-4692-BCD1-443A2CE652EC}" sibTransId="{CC600C51-0670-45EB-9153-03C8E95E1317}"/>
    <dgm:cxn modelId="{9A9FD577-A627-451F-B086-5F22E39BA223}" type="presOf" srcId="{B8DE486A-27B0-4596-B5DE-0EA7157E1D52}" destId="{1F75EE7E-E51F-4C3D-A16A-D8C23D47B4AE}" srcOrd="1" destOrd="1" presId="urn:microsoft.com/office/officeart/2005/8/layout/vProcess5"/>
    <dgm:cxn modelId="{CEF5A395-6A47-4AEF-AFF7-B734ED2C81B3}" type="presOf" srcId="{B480A1A8-2EF3-472C-AF19-5B0536771D18}" destId="{34B0B3A2-40CA-4C5D-A469-1F0F54EBCF0E}" srcOrd="0" destOrd="0" presId="urn:microsoft.com/office/officeart/2005/8/layout/vProcess5"/>
    <dgm:cxn modelId="{2C872E9D-2BEB-4947-88D9-EB5DB76E00CF}" srcId="{A5626C00-3306-46EA-AE37-4E3F5788395B}" destId="{B84A429E-CA6C-4BEC-BF9A-FF5730C4FEFB}" srcOrd="0" destOrd="0" parTransId="{3BE8B4EF-D819-49E4-833C-44B5FD9F5477}" sibTransId="{D9763620-B4DB-4BCB-B296-7333C9A8FCE3}"/>
    <dgm:cxn modelId="{2C05C8A3-655F-4A37-84D1-4CBEB9B8364A}" type="presOf" srcId="{2C400114-9434-41CB-8FE6-7653DAFF7AA8}" destId="{1F75EE7E-E51F-4C3D-A16A-D8C23D47B4AE}" srcOrd="1" destOrd="0" presId="urn:microsoft.com/office/officeart/2005/8/layout/vProcess5"/>
    <dgm:cxn modelId="{9ED88EB7-F756-4127-99D2-60E13EB89015}" srcId="{2C400114-9434-41CB-8FE6-7653DAFF7AA8}" destId="{B8DE486A-27B0-4596-B5DE-0EA7157E1D52}" srcOrd="0" destOrd="0" parTransId="{EA0A5DF4-B760-4D5A-A434-B6BCB62722EF}" sibTransId="{DC30A5C6-0D72-4B70-BC92-8D8916F0B979}"/>
    <dgm:cxn modelId="{C34DC5BA-743A-4412-B0DD-1F18FAA3FF43}" type="presOf" srcId="{2C400114-9434-41CB-8FE6-7653DAFF7AA8}" destId="{A88B9162-FD19-4C95-B790-33D0EA71D67B}" srcOrd="0" destOrd="0" presId="urn:microsoft.com/office/officeart/2005/8/layout/vProcess5"/>
    <dgm:cxn modelId="{31E170CF-812D-42A8-8D3F-B8CF484ED0B6}" type="presOf" srcId="{B84A429E-CA6C-4BEC-BF9A-FF5730C4FEFB}" destId="{AE5776DB-1549-49C2-B9A3-D34B432D9FA8}" srcOrd="1" destOrd="0" presId="urn:microsoft.com/office/officeart/2005/8/layout/vProcess5"/>
    <dgm:cxn modelId="{E69459D7-681B-44DD-AEA2-D3105F430BC9}" srcId="{A5626C00-3306-46EA-AE37-4E3F5788395B}" destId="{B480A1A8-2EF3-472C-AF19-5B0536771D18}" srcOrd="2" destOrd="0" parTransId="{C13AB8EF-A3B4-4115-9736-BCA6776636EE}" sibTransId="{11443E97-7321-4EB0-BE50-B388AF968A94}"/>
    <dgm:cxn modelId="{40985BEA-1C3A-40D8-9A2C-02ED704C651B}" type="presOf" srcId="{A5626C00-3306-46EA-AE37-4E3F5788395B}" destId="{2657F9A7-9583-4EF9-94FB-62A97E386115}" srcOrd="0" destOrd="0" presId="urn:microsoft.com/office/officeart/2005/8/layout/vProcess5"/>
    <dgm:cxn modelId="{B635E8F7-5717-4AF7-9327-CA6431FADCDB}" type="presOf" srcId="{B480A1A8-2EF3-472C-AF19-5B0536771D18}" destId="{D40F4072-6C96-4E69-8EA7-CF0631983EA2}" srcOrd="1" destOrd="0" presId="urn:microsoft.com/office/officeart/2005/8/layout/vProcess5"/>
    <dgm:cxn modelId="{8A4816D3-F545-4BB3-9420-C4EA40523A53}" type="presParOf" srcId="{2657F9A7-9583-4EF9-94FB-62A97E386115}" destId="{EE81FA15-F5EB-4AC4-A409-CB9A28C20FA0}" srcOrd="0" destOrd="0" presId="urn:microsoft.com/office/officeart/2005/8/layout/vProcess5"/>
    <dgm:cxn modelId="{EE714F7C-AA65-4485-B997-C6A6A52B2A5A}" type="presParOf" srcId="{2657F9A7-9583-4EF9-94FB-62A97E386115}" destId="{8D514D19-63CB-48D9-BA6A-A9520D245EC2}" srcOrd="1" destOrd="0" presId="urn:microsoft.com/office/officeart/2005/8/layout/vProcess5"/>
    <dgm:cxn modelId="{E8CA68EA-0773-464D-BC5A-D8AF29120772}" type="presParOf" srcId="{2657F9A7-9583-4EF9-94FB-62A97E386115}" destId="{A88B9162-FD19-4C95-B790-33D0EA71D67B}" srcOrd="2" destOrd="0" presId="urn:microsoft.com/office/officeart/2005/8/layout/vProcess5"/>
    <dgm:cxn modelId="{668D3953-2DFE-4851-B530-2B3C6CCC9AF1}" type="presParOf" srcId="{2657F9A7-9583-4EF9-94FB-62A97E386115}" destId="{34B0B3A2-40CA-4C5D-A469-1F0F54EBCF0E}" srcOrd="3" destOrd="0" presId="urn:microsoft.com/office/officeart/2005/8/layout/vProcess5"/>
    <dgm:cxn modelId="{0BF56013-3C60-464A-88D1-E83642082E5B}" type="presParOf" srcId="{2657F9A7-9583-4EF9-94FB-62A97E386115}" destId="{8063DBEE-23B8-4F3A-AFC4-4931B6640E8F}" srcOrd="4" destOrd="0" presId="urn:microsoft.com/office/officeart/2005/8/layout/vProcess5"/>
    <dgm:cxn modelId="{4986ABE6-F7B6-437F-A292-8799983F5326}" type="presParOf" srcId="{2657F9A7-9583-4EF9-94FB-62A97E386115}" destId="{7E72E864-DF48-4C9F-AD07-992ECE3F8B1B}" srcOrd="5" destOrd="0" presId="urn:microsoft.com/office/officeart/2005/8/layout/vProcess5"/>
    <dgm:cxn modelId="{DDC5C792-CAFC-4E01-ABA4-9BEF87E03077}" type="presParOf" srcId="{2657F9A7-9583-4EF9-94FB-62A97E386115}" destId="{AE5776DB-1549-49C2-B9A3-D34B432D9FA8}" srcOrd="6" destOrd="0" presId="urn:microsoft.com/office/officeart/2005/8/layout/vProcess5"/>
    <dgm:cxn modelId="{10C448C1-83EF-4925-8E40-0606F54B7EA5}" type="presParOf" srcId="{2657F9A7-9583-4EF9-94FB-62A97E386115}" destId="{1F75EE7E-E51F-4C3D-A16A-D8C23D47B4AE}" srcOrd="7" destOrd="0" presId="urn:microsoft.com/office/officeart/2005/8/layout/vProcess5"/>
    <dgm:cxn modelId="{309593CD-6157-437F-AD78-260E10312113}" type="presParOf" srcId="{2657F9A7-9583-4EF9-94FB-62A97E386115}" destId="{D40F4072-6C96-4E69-8EA7-CF0631983EA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376C58-ACFA-4390-BC73-1F0E5964CD07}"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0BCD4C54-B049-4206-9532-B6D71F28B0BC}">
      <dgm:prSet/>
      <dgm:spPr/>
      <dgm:t>
        <a:bodyPr/>
        <a:lstStyle/>
        <a:p>
          <a:r>
            <a:rPr lang="en-US" b="1" dirty="0">
              <a:solidFill>
                <a:schemeClr val="tx1"/>
              </a:solidFill>
            </a:rPr>
            <a:t>You must include a signed release in the submission of the Success Story for everyone named in the story. This ensures that we can share this story with our stakeholders. </a:t>
          </a:r>
        </a:p>
      </dgm:t>
    </dgm:pt>
    <dgm:pt modelId="{A4536952-5947-418E-990E-7E499A3B34DD}" type="parTrans" cxnId="{8EE8C048-215C-453A-8447-8B95D990DD1D}">
      <dgm:prSet/>
      <dgm:spPr/>
      <dgm:t>
        <a:bodyPr/>
        <a:lstStyle/>
        <a:p>
          <a:endParaRPr lang="en-US"/>
        </a:p>
      </dgm:t>
    </dgm:pt>
    <dgm:pt modelId="{D3A19E58-D846-47D1-9E2F-1651FD59DB17}" type="sibTrans" cxnId="{8EE8C048-215C-453A-8447-8B95D990DD1D}">
      <dgm:prSet/>
      <dgm:spPr/>
      <dgm:t>
        <a:bodyPr/>
        <a:lstStyle/>
        <a:p>
          <a:endParaRPr lang="en-US"/>
        </a:p>
      </dgm:t>
    </dgm:pt>
    <dgm:pt modelId="{4665859A-E633-4493-9808-752C8A819F61}">
      <dgm:prSet/>
      <dgm:spPr/>
      <dgm:t>
        <a:bodyPr/>
        <a:lstStyle/>
        <a:p>
          <a:r>
            <a:rPr lang="en-US" b="1" dirty="0">
              <a:solidFill>
                <a:schemeClr val="tx1"/>
              </a:solidFill>
            </a:rPr>
            <a:t>Please have the individual (if they are over 18) or their parent/guardian sign the release. It is not appropriate for the teacher to sign the release for the student. </a:t>
          </a:r>
        </a:p>
      </dgm:t>
    </dgm:pt>
    <dgm:pt modelId="{DC2A7170-3111-4613-83BC-5AC717F0AD04}" type="parTrans" cxnId="{6F12CE16-8812-41A7-9937-DC800F13C6D4}">
      <dgm:prSet/>
      <dgm:spPr/>
      <dgm:t>
        <a:bodyPr/>
        <a:lstStyle/>
        <a:p>
          <a:endParaRPr lang="en-US"/>
        </a:p>
      </dgm:t>
    </dgm:pt>
    <dgm:pt modelId="{DD84DEC7-DFDE-4E4B-BEB3-85229C7AE935}" type="sibTrans" cxnId="{6F12CE16-8812-41A7-9937-DC800F13C6D4}">
      <dgm:prSet/>
      <dgm:spPr/>
      <dgm:t>
        <a:bodyPr/>
        <a:lstStyle/>
        <a:p>
          <a:endParaRPr lang="en-US"/>
        </a:p>
      </dgm:t>
    </dgm:pt>
    <dgm:pt modelId="{6678102E-7567-4581-B52A-FDD5462EC183}" type="pres">
      <dgm:prSet presAssocID="{B5376C58-ACFA-4390-BC73-1F0E5964CD07}" presName="linear" presStyleCnt="0">
        <dgm:presLayoutVars>
          <dgm:animLvl val="lvl"/>
          <dgm:resizeHandles val="exact"/>
        </dgm:presLayoutVars>
      </dgm:prSet>
      <dgm:spPr/>
    </dgm:pt>
    <dgm:pt modelId="{92BDD2D3-3E93-4ED7-9327-7F370A1BDE57}" type="pres">
      <dgm:prSet presAssocID="{0BCD4C54-B049-4206-9532-B6D71F28B0BC}" presName="parentText" presStyleLbl="node1" presStyleIdx="0" presStyleCnt="2">
        <dgm:presLayoutVars>
          <dgm:chMax val="0"/>
          <dgm:bulletEnabled val="1"/>
        </dgm:presLayoutVars>
      </dgm:prSet>
      <dgm:spPr/>
    </dgm:pt>
    <dgm:pt modelId="{3CD92B79-3A5E-4526-BF5A-7945BD04C2AA}" type="pres">
      <dgm:prSet presAssocID="{D3A19E58-D846-47D1-9E2F-1651FD59DB17}" presName="spacer" presStyleCnt="0"/>
      <dgm:spPr/>
    </dgm:pt>
    <dgm:pt modelId="{216A4F37-6894-4828-AB6A-ED6849FA9956}" type="pres">
      <dgm:prSet presAssocID="{4665859A-E633-4493-9808-752C8A819F61}" presName="parentText" presStyleLbl="node1" presStyleIdx="1" presStyleCnt="2">
        <dgm:presLayoutVars>
          <dgm:chMax val="0"/>
          <dgm:bulletEnabled val="1"/>
        </dgm:presLayoutVars>
      </dgm:prSet>
      <dgm:spPr/>
    </dgm:pt>
  </dgm:ptLst>
  <dgm:cxnLst>
    <dgm:cxn modelId="{6F12CE16-8812-41A7-9937-DC800F13C6D4}" srcId="{B5376C58-ACFA-4390-BC73-1F0E5964CD07}" destId="{4665859A-E633-4493-9808-752C8A819F61}" srcOrd="1" destOrd="0" parTransId="{DC2A7170-3111-4613-83BC-5AC717F0AD04}" sibTransId="{DD84DEC7-DFDE-4E4B-BEB3-85229C7AE935}"/>
    <dgm:cxn modelId="{8EE8C048-215C-453A-8447-8B95D990DD1D}" srcId="{B5376C58-ACFA-4390-BC73-1F0E5964CD07}" destId="{0BCD4C54-B049-4206-9532-B6D71F28B0BC}" srcOrd="0" destOrd="0" parTransId="{A4536952-5947-418E-990E-7E499A3B34DD}" sibTransId="{D3A19E58-D846-47D1-9E2F-1651FD59DB17}"/>
    <dgm:cxn modelId="{2EE98D73-8BDC-44BC-9C89-FC7F3FBE8047}" type="presOf" srcId="{4665859A-E633-4493-9808-752C8A819F61}" destId="{216A4F37-6894-4828-AB6A-ED6849FA9956}" srcOrd="0" destOrd="0" presId="urn:microsoft.com/office/officeart/2005/8/layout/vList2"/>
    <dgm:cxn modelId="{24FCFBAE-446F-45FF-B5F7-A5755A9888C7}" type="presOf" srcId="{B5376C58-ACFA-4390-BC73-1F0E5964CD07}" destId="{6678102E-7567-4581-B52A-FDD5462EC183}" srcOrd="0" destOrd="0" presId="urn:microsoft.com/office/officeart/2005/8/layout/vList2"/>
    <dgm:cxn modelId="{50487AEB-E38B-4315-950D-7E6257A1BA86}" type="presOf" srcId="{0BCD4C54-B049-4206-9532-B6D71F28B0BC}" destId="{92BDD2D3-3E93-4ED7-9327-7F370A1BDE57}" srcOrd="0" destOrd="0" presId="urn:microsoft.com/office/officeart/2005/8/layout/vList2"/>
    <dgm:cxn modelId="{F20C0F6F-9DE1-4A19-ABA4-79369BCC3779}" type="presParOf" srcId="{6678102E-7567-4581-B52A-FDD5462EC183}" destId="{92BDD2D3-3E93-4ED7-9327-7F370A1BDE57}" srcOrd="0" destOrd="0" presId="urn:microsoft.com/office/officeart/2005/8/layout/vList2"/>
    <dgm:cxn modelId="{8E1B20E9-33CA-490F-A654-E5223F3C397B}" type="presParOf" srcId="{6678102E-7567-4581-B52A-FDD5462EC183}" destId="{3CD92B79-3A5E-4526-BF5A-7945BD04C2AA}" srcOrd="1" destOrd="0" presId="urn:microsoft.com/office/officeart/2005/8/layout/vList2"/>
    <dgm:cxn modelId="{2770675F-0C5C-4F2E-A965-2E52444D8124}" type="presParOf" srcId="{6678102E-7567-4581-B52A-FDD5462EC183}" destId="{216A4F37-6894-4828-AB6A-ED6849FA995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C058764-867E-4B5D-A4F8-FB52A78F7F0C}"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9400C90A-75E9-48BF-874D-FEF4FF2AAD94}">
      <dgm:prSet custT="1"/>
      <dgm:spPr/>
      <dgm:t>
        <a:bodyPr/>
        <a:lstStyle/>
        <a:p>
          <a:pPr>
            <a:lnSpc>
              <a:spcPct val="100000"/>
            </a:lnSpc>
          </a:pPr>
          <a:r>
            <a:rPr lang="en-US" sz="2000" dirty="0"/>
            <a:t>We ask that schools provide a success story to DSS on a quarterly basis. </a:t>
          </a:r>
        </a:p>
      </dgm:t>
    </dgm:pt>
    <dgm:pt modelId="{6739C7A4-2E3F-4117-95DA-BE7948FB265D}" type="parTrans" cxnId="{5E1CC0B2-CFB9-45B0-A2D2-A1D169FBF745}">
      <dgm:prSet/>
      <dgm:spPr/>
      <dgm:t>
        <a:bodyPr/>
        <a:lstStyle/>
        <a:p>
          <a:endParaRPr lang="en-US"/>
        </a:p>
      </dgm:t>
    </dgm:pt>
    <dgm:pt modelId="{6E208513-981A-44C7-8459-79C6EC16553B}" type="sibTrans" cxnId="{5E1CC0B2-CFB9-45B0-A2D2-A1D169FBF745}">
      <dgm:prSet/>
      <dgm:spPr/>
      <dgm:t>
        <a:bodyPr/>
        <a:lstStyle/>
        <a:p>
          <a:endParaRPr lang="en-US"/>
        </a:p>
      </dgm:t>
    </dgm:pt>
    <dgm:pt modelId="{A6BB3DE9-E120-4478-BEA1-E4F3413BAA68}">
      <dgm:prSet/>
      <dgm:spPr/>
      <dgm:t>
        <a:bodyPr/>
        <a:lstStyle/>
        <a:p>
          <a:pPr>
            <a:lnSpc>
              <a:spcPct val="100000"/>
            </a:lnSpc>
          </a:pPr>
          <a:r>
            <a:rPr lang="en-US" dirty="0"/>
            <a:t>Success stories are submitted via the JAG TANF Survey. You will need to upload the story with the template and signed release form at the bottom of the survey. </a:t>
          </a:r>
        </a:p>
      </dgm:t>
    </dgm:pt>
    <dgm:pt modelId="{62EA2220-AE2D-4632-82ED-50C954AE8A7C}" type="parTrans" cxnId="{3B1D45AE-6275-4C5E-820E-5B0F487EC828}">
      <dgm:prSet/>
      <dgm:spPr/>
      <dgm:t>
        <a:bodyPr/>
        <a:lstStyle/>
        <a:p>
          <a:endParaRPr lang="en-US"/>
        </a:p>
      </dgm:t>
    </dgm:pt>
    <dgm:pt modelId="{0382DCD4-1E1F-42C1-810A-8F5D4F2CAAF5}" type="sibTrans" cxnId="{3B1D45AE-6275-4C5E-820E-5B0F487EC828}">
      <dgm:prSet/>
      <dgm:spPr/>
      <dgm:t>
        <a:bodyPr/>
        <a:lstStyle/>
        <a:p>
          <a:endParaRPr lang="en-US"/>
        </a:p>
      </dgm:t>
    </dgm:pt>
    <dgm:pt modelId="{DDA20B77-D08D-4242-AFCE-26DEC9F28241}">
      <dgm:prSet/>
      <dgm:spPr/>
      <dgm:t>
        <a:bodyPr/>
        <a:lstStyle/>
        <a:p>
          <a:pPr>
            <a:lnSpc>
              <a:spcPct val="100000"/>
            </a:lnSpc>
          </a:pPr>
          <a:endParaRPr lang="en-US" dirty="0"/>
        </a:p>
      </dgm:t>
    </dgm:pt>
    <dgm:pt modelId="{CB0944AA-785A-4F15-8982-DD60859B018D}" type="parTrans" cxnId="{FE38C4A6-A019-4C47-9E11-46E1102C51FA}">
      <dgm:prSet/>
      <dgm:spPr/>
      <dgm:t>
        <a:bodyPr/>
        <a:lstStyle/>
        <a:p>
          <a:endParaRPr lang="en-US"/>
        </a:p>
      </dgm:t>
    </dgm:pt>
    <dgm:pt modelId="{1ACFFA17-D747-4E3F-9272-CA5B2106FF77}" type="sibTrans" cxnId="{FE38C4A6-A019-4C47-9E11-46E1102C51FA}">
      <dgm:prSet/>
      <dgm:spPr/>
      <dgm:t>
        <a:bodyPr/>
        <a:lstStyle/>
        <a:p>
          <a:endParaRPr lang="en-US"/>
        </a:p>
      </dgm:t>
    </dgm:pt>
    <dgm:pt modelId="{2EEDF661-08BA-4AE5-B28C-2950BAC05A9E}">
      <dgm:prSet/>
      <dgm:spPr/>
      <dgm:t>
        <a:bodyPr/>
        <a:lstStyle/>
        <a:p>
          <a:pPr>
            <a:lnSpc>
              <a:spcPct val="100000"/>
            </a:lnSpc>
          </a:pPr>
          <a:r>
            <a:rPr lang="en-US" dirty="0"/>
            <a:t>We recommend that you collect all signed releases at the beginning of the year.</a:t>
          </a:r>
        </a:p>
      </dgm:t>
    </dgm:pt>
    <dgm:pt modelId="{476A029C-57F6-4B2D-876A-73FD1F4627A9}" type="sibTrans" cxnId="{212288CC-F2D1-40AD-9F53-D5C6AA528774}">
      <dgm:prSet/>
      <dgm:spPr/>
      <dgm:t>
        <a:bodyPr/>
        <a:lstStyle/>
        <a:p>
          <a:endParaRPr lang="en-US"/>
        </a:p>
      </dgm:t>
    </dgm:pt>
    <dgm:pt modelId="{BBB00A99-67E5-4625-943F-C94D20DB2E82}" type="parTrans" cxnId="{212288CC-F2D1-40AD-9F53-D5C6AA528774}">
      <dgm:prSet/>
      <dgm:spPr/>
      <dgm:t>
        <a:bodyPr/>
        <a:lstStyle/>
        <a:p>
          <a:endParaRPr lang="en-US"/>
        </a:p>
      </dgm:t>
    </dgm:pt>
    <dgm:pt modelId="{CF367C8F-4515-4684-B809-6410453AC469}" type="pres">
      <dgm:prSet presAssocID="{9C058764-867E-4B5D-A4F8-FB52A78F7F0C}" presName="root" presStyleCnt="0">
        <dgm:presLayoutVars>
          <dgm:dir/>
          <dgm:resizeHandles val="exact"/>
        </dgm:presLayoutVars>
      </dgm:prSet>
      <dgm:spPr/>
    </dgm:pt>
    <dgm:pt modelId="{CE38E91D-847A-432B-8CC1-40AED96CB6FE}" type="pres">
      <dgm:prSet presAssocID="{9400C90A-75E9-48BF-874D-FEF4FF2AAD94}" presName="compNode" presStyleCnt="0"/>
      <dgm:spPr/>
    </dgm:pt>
    <dgm:pt modelId="{EAEAA395-39BB-4FDE-BD91-609632A8AA0F}" type="pres">
      <dgm:prSet presAssocID="{9400C90A-75E9-48BF-874D-FEF4FF2AAD94}" presName="bgRect" presStyleLbl="bgShp" presStyleIdx="0" presStyleCnt="3" custLinFactNeighborX="5926" custLinFactNeighborY="-1191"/>
      <dgm:spPr/>
    </dgm:pt>
    <dgm:pt modelId="{A65AF3D0-77E5-4306-8829-970CD8F84F4B}" type="pres">
      <dgm:prSet presAssocID="{9400C90A-75E9-48BF-874D-FEF4FF2AAD9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ploma Roll"/>
        </a:ext>
      </dgm:extLst>
    </dgm:pt>
    <dgm:pt modelId="{7B39A2C6-6AF2-4DBF-A1F5-EE549F05A3D3}" type="pres">
      <dgm:prSet presAssocID="{9400C90A-75E9-48BF-874D-FEF4FF2AAD94}" presName="spaceRect" presStyleCnt="0"/>
      <dgm:spPr/>
    </dgm:pt>
    <dgm:pt modelId="{E7D4A333-2DD3-405C-9B9D-538438157DF5}" type="pres">
      <dgm:prSet presAssocID="{9400C90A-75E9-48BF-874D-FEF4FF2AAD94}" presName="parTx" presStyleLbl="revTx" presStyleIdx="0" presStyleCnt="4">
        <dgm:presLayoutVars>
          <dgm:chMax val="0"/>
          <dgm:chPref val="0"/>
        </dgm:presLayoutVars>
      </dgm:prSet>
      <dgm:spPr/>
    </dgm:pt>
    <dgm:pt modelId="{FCB0BFC3-851D-4B6F-995C-49E14605B415}" type="pres">
      <dgm:prSet presAssocID="{6E208513-981A-44C7-8459-79C6EC16553B}" presName="sibTrans" presStyleCnt="0"/>
      <dgm:spPr/>
    </dgm:pt>
    <dgm:pt modelId="{F1FA8557-DB73-4226-A19B-E12B4F33A4C9}" type="pres">
      <dgm:prSet presAssocID="{A6BB3DE9-E120-4478-BEA1-E4F3413BAA68}" presName="compNode" presStyleCnt="0"/>
      <dgm:spPr/>
    </dgm:pt>
    <dgm:pt modelId="{E1BA5F68-436E-46BF-B72F-A79B4BABB222}" type="pres">
      <dgm:prSet presAssocID="{A6BB3DE9-E120-4478-BEA1-E4F3413BAA68}" presName="bgRect" presStyleLbl="bgShp" presStyleIdx="1" presStyleCnt="3"/>
      <dgm:spPr/>
    </dgm:pt>
    <dgm:pt modelId="{E5F4D92E-8931-4D1B-AD3C-8E0E3E84D857}" type="pres">
      <dgm:prSet presAssocID="{A6BB3DE9-E120-4478-BEA1-E4F3413BAA6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ument"/>
        </a:ext>
      </dgm:extLst>
    </dgm:pt>
    <dgm:pt modelId="{1D2EFCA4-4D3D-4FA7-991B-52C7AEBC8A07}" type="pres">
      <dgm:prSet presAssocID="{A6BB3DE9-E120-4478-BEA1-E4F3413BAA68}" presName="spaceRect" presStyleCnt="0"/>
      <dgm:spPr/>
    </dgm:pt>
    <dgm:pt modelId="{5D87A7B7-6B6A-4BAA-B8B9-33C3D34679B1}" type="pres">
      <dgm:prSet presAssocID="{A6BB3DE9-E120-4478-BEA1-E4F3413BAA68}" presName="parTx" presStyleLbl="revTx" presStyleIdx="1" presStyleCnt="4">
        <dgm:presLayoutVars>
          <dgm:chMax val="0"/>
          <dgm:chPref val="0"/>
        </dgm:presLayoutVars>
      </dgm:prSet>
      <dgm:spPr/>
    </dgm:pt>
    <dgm:pt modelId="{29DAE757-0C96-4CE3-819D-83F704A90AC9}" type="pres">
      <dgm:prSet presAssocID="{0382DCD4-1E1F-42C1-810A-8F5D4F2CAAF5}" presName="sibTrans" presStyleCnt="0"/>
      <dgm:spPr/>
    </dgm:pt>
    <dgm:pt modelId="{25C8A3CC-5C3C-4270-B658-133A42BCFBFD}" type="pres">
      <dgm:prSet presAssocID="{2EEDF661-08BA-4AE5-B28C-2950BAC05A9E}" presName="compNode" presStyleCnt="0"/>
      <dgm:spPr/>
    </dgm:pt>
    <dgm:pt modelId="{2568147B-46C2-489B-BB8C-23308D94C341}" type="pres">
      <dgm:prSet presAssocID="{2EEDF661-08BA-4AE5-B28C-2950BAC05A9E}" presName="bgRect" presStyleLbl="bgShp" presStyleIdx="2" presStyleCnt="3"/>
      <dgm:spPr/>
    </dgm:pt>
    <dgm:pt modelId="{957D2FC6-CB23-4900-81DA-8F2111DF26F6}" type="pres">
      <dgm:prSet presAssocID="{2EEDF661-08BA-4AE5-B28C-2950BAC05A9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ign"/>
        </a:ext>
      </dgm:extLst>
    </dgm:pt>
    <dgm:pt modelId="{1EC006C1-C99B-45F1-B78D-DE0B96976088}" type="pres">
      <dgm:prSet presAssocID="{2EEDF661-08BA-4AE5-B28C-2950BAC05A9E}" presName="spaceRect" presStyleCnt="0"/>
      <dgm:spPr/>
    </dgm:pt>
    <dgm:pt modelId="{9DAE12FE-D803-401D-AF62-3AACEB3C1E1C}" type="pres">
      <dgm:prSet presAssocID="{2EEDF661-08BA-4AE5-B28C-2950BAC05A9E}" presName="parTx" presStyleLbl="revTx" presStyleIdx="2" presStyleCnt="4">
        <dgm:presLayoutVars>
          <dgm:chMax val="0"/>
          <dgm:chPref val="0"/>
        </dgm:presLayoutVars>
      </dgm:prSet>
      <dgm:spPr/>
    </dgm:pt>
    <dgm:pt modelId="{9057EB80-6C38-41B0-BF04-C75AB53D9964}" type="pres">
      <dgm:prSet presAssocID="{2EEDF661-08BA-4AE5-B28C-2950BAC05A9E}" presName="desTx" presStyleLbl="revTx" presStyleIdx="3" presStyleCnt="4">
        <dgm:presLayoutVars/>
      </dgm:prSet>
      <dgm:spPr/>
    </dgm:pt>
  </dgm:ptLst>
  <dgm:cxnLst>
    <dgm:cxn modelId="{52988736-496C-42A7-9240-CBECC4D10A1C}" type="presOf" srcId="{2EEDF661-08BA-4AE5-B28C-2950BAC05A9E}" destId="{9DAE12FE-D803-401D-AF62-3AACEB3C1E1C}" srcOrd="0" destOrd="0" presId="urn:microsoft.com/office/officeart/2018/2/layout/IconVerticalSolidList"/>
    <dgm:cxn modelId="{B8621061-8221-424D-9E42-3B7C84CB7A23}" type="presOf" srcId="{9C058764-867E-4B5D-A4F8-FB52A78F7F0C}" destId="{CF367C8F-4515-4684-B809-6410453AC469}" srcOrd="0" destOrd="0" presId="urn:microsoft.com/office/officeart/2018/2/layout/IconVerticalSolidList"/>
    <dgm:cxn modelId="{3D87E366-63A6-4ECE-8F4C-997FAB397D5E}" type="presOf" srcId="{A6BB3DE9-E120-4478-BEA1-E4F3413BAA68}" destId="{5D87A7B7-6B6A-4BAA-B8B9-33C3D34679B1}" srcOrd="0" destOrd="0" presId="urn:microsoft.com/office/officeart/2018/2/layout/IconVerticalSolidList"/>
    <dgm:cxn modelId="{18938F82-3213-4E39-AF6C-309D4CD7EDC7}" type="presOf" srcId="{DDA20B77-D08D-4242-AFCE-26DEC9F28241}" destId="{9057EB80-6C38-41B0-BF04-C75AB53D9964}" srcOrd="0" destOrd="0" presId="urn:microsoft.com/office/officeart/2018/2/layout/IconVerticalSolidList"/>
    <dgm:cxn modelId="{FE38C4A6-A019-4C47-9E11-46E1102C51FA}" srcId="{2EEDF661-08BA-4AE5-B28C-2950BAC05A9E}" destId="{DDA20B77-D08D-4242-AFCE-26DEC9F28241}" srcOrd="0" destOrd="0" parTransId="{CB0944AA-785A-4F15-8982-DD60859B018D}" sibTransId="{1ACFFA17-D747-4E3F-9272-CA5B2106FF77}"/>
    <dgm:cxn modelId="{3B1D45AE-6275-4C5E-820E-5B0F487EC828}" srcId="{9C058764-867E-4B5D-A4F8-FB52A78F7F0C}" destId="{A6BB3DE9-E120-4478-BEA1-E4F3413BAA68}" srcOrd="1" destOrd="0" parTransId="{62EA2220-AE2D-4632-82ED-50C954AE8A7C}" sibTransId="{0382DCD4-1E1F-42C1-810A-8F5D4F2CAAF5}"/>
    <dgm:cxn modelId="{5E1CC0B2-CFB9-45B0-A2D2-A1D169FBF745}" srcId="{9C058764-867E-4B5D-A4F8-FB52A78F7F0C}" destId="{9400C90A-75E9-48BF-874D-FEF4FF2AAD94}" srcOrd="0" destOrd="0" parTransId="{6739C7A4-2E3F-4117-95DA-BE7948FB265D}" sibTransId="{6E208513-981A-44C7-8459-79C6EC16553B}"/>
    <dgm:cxn modelId="{212288CC-F2D1-40AD-9F53-D5C6AA528774}" srcId="{9C058764-867E-4B5D-A4F8-FB52A78F7F0C}" destId="{2EEDF661-08BA-4AE5-B28C-2950BAC05A9E}" srcOrd="2" destOrd="0" parTransId="{BBB00A99-67E5-4625-943F-C94D20DB2E82}" sibTransId="{476A029C-57F6-4B2D-876A-73FD1F4627A9}"/>
    <dgm:cxn modelId="{68C296D8-2CAC-4D78-9B3B-17DA7DDD7870}" type="presOf" srcId="{9400C90A-75E9-48BF-874D-FEF4FF2AAD94}" destId="{E7D4A333-2DD3-405C-9B9D-538438157DF5}" srcOrd="0" destOrd="0" presId="urn:microsoft.com/office/officeart/2018/2/layout/IconVerticalSolidList"/>
    <dgm:cxn modelId="{CCF9BB30-6361-495A-8A66-3C2751064B92}" type="presParOf" srcId="{CF367C8F-4515-4684-B809-6410453AC469}" destId="{CE38E91D-847A-432B-8CC1-40AED96CB6FE}" srcOrd="0" destOrd="0" presId="urn:microsoft.com/office/officeart/2018/2/layout/IconVerticalSolidList"/>
    <dgm:cxn modelId="{3C19DADA-AB92-4D96-9358-400105AB579F}" type="presParOf" srcId="{CE38E91D-847A-432B-8CC1-40AED96CB6FE}" destId="{EAEAA395-39BB-4FDE-BD91-609632A8AA0F}" srcOrd="0" destOrd="0" presId="urn:microsoft.com/office/officeart/2018/2/layout/IconVerticalSolidList"/>
    <dgm:cxn modelId="{A4648BB1-3500-4AEA-85E9-51D5AA6B99CE}" type="presParOf" srcId="{CE38E91D-847A-432B-8CC1-40AED96CB6FE}" destId="{A65AF3D0-77E5-4306-8829-970CD8F84F4B}" srcOrd="1" destOrd="0" presId="urn:microsoft.com/office/officeart/2018/2/layout/IconVerticalSolidList"/>
    <dgm:cxn modelId="{616D7B1B-C410-414F-AA89-5B218989E35E}" type="presParOf" srcId="{CE38E91D-847A-432B-8CC1-40AED96CB6FE}" destId="{7B39A2C6-6AF2-4DBF-A1F5-EE549F05A3D3}" srcOrd="2" destOrd="0" presId="urn:microsoft.com/office/officeart/2018/2/layout/IconVerticalSolidList"/>
    <dgm:cxn modelId="{71379686-27C4-42E9-857E-3EE64C02B118}" type="presParOf" srcId="{CE38E91D-847A-432B-8CC1-40AED96CB6FE}" destId="{E7D4A333-2DD3-405C-9B9D-538438157DF5}" srcOrd="3" destOrd="0" presId="urn:microsoft.com/office/officeart/2018/2/layout/IconVerticalSolidList"/>
    <dgm:cxn modelId="{658AC6CD-D516-4FA8-BA24-24F0702F3EA4}" type="presParOf" srcId="{CF367C8F-4515-4684-B809-6410453AC469}" destId="{FCB0BFC3-851D-4B6F-995C-49E14605B415}" srcOrd="1" destOrd="0" presId="urn:microsoft.com/office/officeart/2018/2/layout/IconVerticalSolidList"/>
    <dgm:cxn modelId="{7315901D-EC91-4343-AC07-DF114F93A7E9}" type="presParOf" srcId="{CF367C8F-4515-4684-B809-6410453AC469}" destId="{F1FA8557-DB73-4226-A19B-E12B4F33A4C9}" srcOrd="2" destOrd="0" presId="urn:microsoft.com/office/officeart/2018/2/layout/IconVerticalSolidList"/>
    <dgm:cxn modelId="{7D6E93F5-06DC-475C-AA98-9EE3BBA308AF}" type="presParOf" srcId="{F1FA8557-DB73-4226-A19B-E12B4F33A4C9}" destId="{E1BA5F68-436E-46BF-B72F-A79B4BABB222}" srcOrd="0" destOrd="0" presId="urn:microsoft.com/office/officeart/2018/2/layout/IconVerticalSolidList"/>
    <dgm:cxn modelId="{EF8EC5F4-707A-4CAC-8AA3-51F2CAB90C82}" type="presParOf" srcId="{F1FA8557-DB73-4226-A19B-E12B4F33A4C9}" destId="{E5F4D92E-8931-4D1B-AD3C-8E0E3E84D857}" srcOrd="1" destOrd="0" presId="urn:microsoft.com/office/officeart/2018/2/layout/IconVerticalSolidList"/>
    <dgm:cxn modelId="{FD800BE3-7C09-478F-BB32-61FB30ABA343}" type="presParOf" srcId="{F1FA8557-DB73-4226-A19B-E12B4F33A4C9}" destId="{1D2EFCA4-4D3D-4FA7-991B-52C7AEBC8A07}" srcOrd="2" destOrd="0" presId="urn:microsoft.com/office/officeart/2018/2/layout/IconVerticalSolidList"/>
    <dgm:cxn modelId="{8E049D46-A641-44DE-88D4-28E8FBE1991D}" type="presParOf" srcId="{F1FA8557-DB73-4226-A19B-E12B4F33A4C9}" destId="{5D87A7B7-6B6A-4BAA-B8B9-33C3D34679B1}" srcOrd="3" destOrd="0" presId="urn:microsoft.com/office/officeart/2018/2/layout/IconVerticalSolidList"/>
    <dgm:cxn modelId="{00151F03-1B70-4E74-823F-9702014E8267}" type="presParOf" srcId="{CF367C8F-4515-4684-B809-6410453AC469}" destId="{29DAE757-0C96-4CE3-819D-83F704A90AC9}" srcOrd="3" destOrd="0" presId="urn:microsoft.com/office/officeart/2018/2/layout/IconVerticalSolidList"/>
    <dgm:cxn modelId="{55B4975E-1B87-4AFD-AD2D-E05E25A0B7E8}" type="presParOf" srcId="{CF367C8F-4515-4684-B809-6410453AC469}" destId="{25C8A3CC-5C3C-4270-B658-133A42BCFBFD}" srcOrd="4" destOrd="0" presId="urn:microsoft.com/office/officeart/2018/2/layout/IconVerticalSolidList"/>
    <dgm:cxn modelId="{124FC6FA-BF21-490A-8DCE-79CD391C02F3}" type="presParOf" srcId="{25C8A3CC-5C3C-4270-B658-133A42BCFBFD}" destId="{2568147B-46C2-489B-BB8C-23308D94C341}" srcOrd="0" destOrd="0" presId="urn:microsoft.com/office/officeart/2018/2/layout/IconVerticalSolidList"/>
    <dgm:cxn modelId="{C764C916-7A4B-450C-AD74-B9BA23F4A759}" type="presParOf" srcId="{25C8A3CC-5C3C-4270-B658-133A42BCFBFD}" destId="{957D2FC6-CB23-4900-81DA-8F2111DF26F6}" srcOrd="1" destOrd="0" presId="urn:microsoft.com/office/officeart/2018/2/layout/IconVerticalSolidList"/>
    <dgm:cxn modelId="{E056E2DB-869F-411D-8F76-8C84F008929B}" type="presParOf" srcId="{25C8A3CC-5C3C-4270-B658-133A42BCFBFD}" destId="{1EC006C1-C99B-45F1-B78D-DE0B96976088}" srcOrd="2" destOrd="0" presId="urn:microsoft.com/office/officeart/2018/2/layout/IconVerticalSolidList"/>
    <dgm:cxn modelId="{BDC66DC1-8987-4C01-8525-0FACE917FFB6}" type="presParOf" srcId="{25C8A3CC-5C3C-4270-B658-133A42BCFBFD}" destId="{9DAE12FE-D803-401D-AF62-3AACEB3C1E1C}" srcOrd="3" destOrd="0" presId="urn:microsoft.com/office/officeart/2018/2/layout/IconVerticalSolidList"/>
    <dgm:cxn modelId="{24721F85-F55C-4FC1-99E3-951136FBC446}" type="presParOf" srcId="{25C8A3CC-5C3C-4270-B658-133A42BCFBFD}" destId="{9057EB80-6C38-41B0-BF04-C75AB53D996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C68AC-EF14-4D86-8015-2486A9743425}">
      <dsp:nvSpPr>
        <dsp:cNvPr id="0" name=""/>
        <dsp:cNvSpPr/>
      </dsp:nvSpPr>
      <dsp:spPr>
        <a:xfrm rot="5400000">
          <a:off x="2546776" y="97569"/>
          <a:ext cx="1479193" cy="1286898"/>
        </a:xfrm>
        <a:prstGeom prst="hexagon">
          <a:avLst>
            <a:gd name="adj" fmla="val 25000"/>
            <a:gd name="vf" fmla="val 115470"/>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Program</a:t>
          </a:r>
        </a:p>
      </dsp:txBody>
      <dsp:txXfrm rot="-5400000">
        <a:off x="2843465" y="231930"/>
        <a:ext cx="885814" cy="1018177"/>
      </dsp:txXfrm>
    </dsp:sp>
    <dsp:sp modelId="{8677E1CA-B342-4C5A-81E1-DB120EAA21D6}">
      <dsp:nvSpPr>
        <dsp:cNvPr id="0" name=""/>
        <dsp:cNvSpPr/>
      </dsp:nvSpPr>
      <dsp:spPr>
        <a:xfrm>
          <a:off x="3968873" y="297260"/>
          <a:ext cx="1650780" cy="887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Links</a:t>
          </a:r>
        </a:p>
        <a:p>
          <a:pPr marL="0" lvl="0" indent="0" algn="l" defTabSz="622300">
            <a:lnSpc>
              <a:spcPct val="90000"/>
            </a:lnSpc>
            <a:spcBef>
              <a:spcPct val="0"/>
            </a:spcBef>
            <a:spcAft>
              <a:spcPct val="35000"/>
            </a:spcAft>
            <a:buNone/>
          </a:pPr>
          <a:r>
            <a:rPr lang="en-US" sz="1400" kern="1200" dirty="0"/>
            <a:t>Survey Update</a:t>
          </a:r>
        </a:p>
        <a:p>
          <a:pPr marL="0" lvl="0" indent="0" algn="l" defTabSz="622300">
            <a:lnSpc>
              <a:spcPct val="90000"/>
            </a:lnSpc>
            <a:spcBef>
              <a:spcPct val="0"/>
            </a:spcBef>
            <a:spcAft>
              <a:spcPct val="35000"/>
            </a:spcAft>
            <a:buNone/>
          </a:pPr>
          <a:r>
            <a:rPr lang="en-US" sz="1400" kern="1200" dirty="0"/>
            <a:t>Deadlines</a:t>
          </a:r>
        </a:p>
        <a:p>
          <a:pPr marL="0" lvl="0" indent="0" algn="l" defTabSz="622300">
            <a:lnSpc>
              <a:spcPct val="90000"/>
            </a:lnSpc>
            <a:spcBef>
              <a:spcPct val="0"/>
            </a:spcBef>
            <a:spcAft>
              <a:spcPct val="35000"/>
            </a:spcAft>
            <a:buNone/>
          </a:pPr>
          <a:r>
            <a:rPr lang="en-US" sz="1400" kern="1200" dirty="0"/>
            <a:t>Data Collected</a:t>
          </a:r>
        </a:p>
      </dsp:txBody>
      <dsp:txXfrm>
        <a:off x="3968873" y="297260"/>
        <a:ext cx="1650780" cy="887516"/>
      </dsp:txXfrm>
    </dsp:sp>
    <dsp:sp modelId="{6ADD9396-FF37-458D-98AA-647922376DB5}">
      <dsp:nvSpPr>
        <dsp:cNvPr id="0" name=""/>
        <dsp:cNvSpPr/>
      </dsp:nvSpPr>
      <dsp:spPr>
        <a:xfrm rot="5400000">
          <a:off x="1156925" y="97569"/>
          <a:ext cx="1479193" cy="1286898"/>
        </a:xfrm>
        <a:prstGeom prst="hexagon">
          <a:avLst>
            <a:gd name="adj" fmla="val 25000"/>
            <a:gd name="vf" fmla="val 115470"/>
          </a:avLst>
        </a:prstGeom>
        <a:blipFill>
          <a:blip xmlns:r="http://schemas.openxmlformats.org/officeDocument/2006/relationships" r:embed="rId1">
            <a:duotone>
              <a:schemeClr val="accent2">
                <a:hueOff val="321487"/>
                <a:satOff val="-5654"/>
                <a:lumOff val="224"/>
                <a:alphaOff val="0"/>
                <a:shade val="74000"/>
                <a:satMod val="130000"/>
                <a:lumMod val="90000"/>
              </a:schemeClr>
              <a:schemeClr val="accent2">
                <a:hueOff val="321487"/>
                <a:satOff val="-5654"/>
                <a:lumOff val="224"/>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1453614" y="231930"/>
        <a:ext cx="885814" cy="1018177"/>
      </dsp:txXfrm>
    </dsp:sp>
    <dsp:sp modelId="{815B4F06-762F-4D82-BFA9-2742148EB91E}">
      <dsp:nvSpPr>
        <dsp:cNvPr id="0" name=""/>
        <dsp:cNvSpPr/>
      </dsp:nvSpPr>
      <dsp:spPr>
        <a:xfrm rot="5400000">
          <a:off x="1849188" y="1353109"/>
          <a:ext cx="1479193" cy="1286898"/>
        </a:xfrm>
        <a:prstGeom prst="hexagon">
          <a:avLst>
            <a:gd name="adj" fmla="val 25000"/>
            <a:gd name="vf" fmla="val 115470"/>
          </a:avLst>
        </a:prstGeom>
        <a:blipFill>
          <a:blip xmlns:r="http://schemas.openxmlformats.org/officeDocument/2006/relationships" r:embed="rId1">
            <a:duotone>
              <a:schemeClr val="accent2">
                <a:hueOff val="642974"/>
                <a:satOff val="-11308"/>
                <a:lumOff val="448"/>
                <a:alphaOff val="0"/>
                <a:shade val="74000"/>
                <a:satMod val="130000"/>
                <a:lumMod val="90000"/>
              </a:schemeClr>
              <a:schemeClr val="accent2">
                <a:hueOff val="642974"/>
                <a:satOff val="-11308"/>
                <a:lumOff val="448"/>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Success Stories</a:t>
          </a:r>
        </a:p>
      </dsp:txBody>
      <dsp:txXfrm rot="-5400000">
        <a:off x="2145877" y="1487470"/>
        <a:ext cx="885814" cy="1018177"/>
      </dsp:txXfrm>
    </dsp:sp>
    <dsp:sp modelId="{9381DA70-ECA1-43FD-B1EF-667A7D1F8FBB}">
      <dsp:nvSpPr>
        <dsp:cNvPr id="0" name=""/>
        <dsp:cNvSpPr/>
      </dsp:nvSpPr>
      <dsp:spPr>
        <a:xfrm>
          <a:off x="294555" y="1552800"/>
          <a:ext cx="1597529" cy="887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r>
            <a:rPr lang="en-US" sz="1400" kern="1200" dirty="0"/>
            <a:t>Importance</a:t>
          </a:r>
        </a:p>
        <a:p>
          <a:pPr marL="0" lvl="0" indent="0" algn="r" defTabSz="622300">
            <a:lnSpc>
              <a:spcPct val="90000"/>
            </a:lnSpc>
            <a:spcBef>
              <a:spcPct val="0"/>
            </a:spcBef>
            <a:spcAft>
              <a:spcPct val="35000"/>
            </a:spcAft>
            <a:buNone/>
          </a:pPr>
          <a:r>
            <a:rPr lang="en-US" sz="1400" kern="1200" dirty="0"/>
            <a:t>Signed Release Forms</a:t>
          </a:r>
        </a:p>
        <a:p>
          <a:pPr marL="0" lvl="0" indent="0" algn="r" defTabSz="622300">
            <a:lnSpc>
              <a:spcPct val="90000"/>
            </a:lnSpc>
            <a:spcBef>
              <a:spcPct val="0"/>
            </a:spcBef>
            <a:spcAft>
              <a:spcPct val="35000"/>
            </a:spcAft>
            <a:buNone/>
          </a:pPr>
          <a:r>
            <a:rPr lang="en-US" sz="1400" kern="1200" dirty="0"/>
            <a:t>Forms and Examples</a:t>
          </a:r>
        </a:p>
      </dsp:txBody>
      <dsp:txXfrm>
        <a:off x="294555" y="1552800"/>
        <a:ext cx="1597529" cy="887516"/>
      </dsp:txXfrm>
    </dsp:sp>
    <dsp:sp modelId="{5E931BD0-0AF7-40BF-925A-CFD3B772D41F}">
      <dsp:nvSpPr>
        <dsp:cNvPr id="0" name=""/>
        <dsp:cNvSpPr/>
      </dsp:nvSpPr>
      <dsp:spPr>
        <a:xfrm rot="5400000">
          <a:off x="3239038" y="1353109"/>
          <a:ext cx="1479193" cy="1286898"/>
        </a:xfrm>
        <a:prstGeom prst="hexagon">
          <a:avLst>
            <a:gd name="adj" fmla="val 25000"/>
            <a:gd name="vf" fmla="val 115470"/>
          </a:avLst>
        </a:prstGeom>
        <a:blipFill>
          <a:blip xmlns:r="http://schemas.openxmlformats.org/officeDocument/2006/relationships" r:embed="rId1">
            <a:duotone>
              <a:schemeClr val="accent2">
                <a:hueOff val="964461"/>
                <a:satOff val="-16962"/>
                <a:lumOff val="672"/>
                <a:alphaOff val="0"/>
                <a:shade val="74000"/>
                <a:satMod val="130000"/>
                <a:lumMod val="90000"/>
              </a:schemeClr>
              <a:schemeClr val="accent2">
                <a:hueOff val="964461"/>
                <a:satOff val="-16962"/>
                <a:lumOff val="67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3535727" y="1487470"/>
        <a:ext cx="885814" cy="1018177"/>
      </dsp:txXfrm>
    </dsp:sp>
    <dsp:sp modelId="{D3D0D122-C596-471A-A236-DC374FD77C3F}">
      <dsp:nvSpPr>
        <dsp:cNvPr id="0" name=""/>
        <dsp:cNvSpPr/>
      </dsp:nvSpPr>
      <dsp:spPr>
        <a:xfrm rot="5400000">
          <a:off x="2546776" y="2608649"/>
          <a:ext cx="1479193" cy="1286898"/>
        </a:xfrm>
        <a:prstGeom prst="hexagon">
          <a:avLst>
            <a:gd name="adj" fmla="val 25000"/>
            <a:gd name="vf" fmla="val 115470"/>
          </a:avLst>
        </a:prstGeom>
        <a:blipFill>
          <a:blip xmlns:r="http://schemas.openxmlformats.org/officeDocument/2006/relationships" r:embed="rId1">
            <a:duotone>
              <a:schemeClr val="accent2">
                <a:hueOff val="1285949"/>
                <a:satOff val="-22616"/>
                <a:lumOff val="897"/>
                <a:alphaOff val="0"/>
                <a:shade val="74000"/>
                <a:satMod val="130000"/>
                <a:lumMod val="90000"/>
              </a:schemeClr>
              <a:schemeClr val="accent2">
                <a:hueOff val="1285949"/>
                <a:satOff val="-22616"/>
                <a:lumOff val="897"/>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Invoicing</a:t>
          </a:r>
        </a:p>
      </dsp:txBody>
      <dsp:txXfrm rot="-5400000">
        <a:off x="2843465" y="2743010"/>
        <a:ext cx="885814" cy="1018177"/>
      </dsp:txXfrm>
    </dsp:sp>
    <dsp:sp modelId="{228887E7-F01F-4A3C-AFDC-A87D57861DDE}">
      <dsp:nvSpPr>
        <dsp:cNvPr id="0" name=""/>
        <dsp:cNvSpPr/>
      </dsp:nvSpPr>
      <dsp:spPr>
        <a:xfrm>
          <a:off x="3968873" y="2808340"/>
          <a:ext cx="1650780" cy="887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Process</a:t>
          </a:r>
        </a:p>
        <a:p>
          <a:pPr marL="0" lvl="0" indent="0" algn="l" defTabSz="622300">
            <a:lnSpc>
              <a:spcPct val="90000"/>
            </a:lnSpc>
            <a:spcBef>
              <a:spcPct val="0"/>
            </a:spcBef>
            <a:spcAft>
              <a:spcPct val="35000"/>
            </a:spcAft>
            <a:buNone/>
          </a:pPr>
          <a:r>
            <a:rPr lang="en-US" sz="1400" kern="1200" dirty="0"/>
            <a:t>Importance</a:t>
          </a:r>
        </a:p>
        <a:p>
          <a:pPr marL="0" lvl="0" indent="0" algn="l" defTabSz="622300">
            <a:lnSpc>
              <a:spcPct val="90000"/>
            </a:lnSpc>
            <a:spcBef>
              <a:spcPct val="0"/>
            </a:spcBef>
            <a:spcAft>
              <a:spcPct val="35000"/>
            </a:spcAft>
            <a:buNone/>
          </a:pPr>
          <a:r>
            <a:rPr lang="en-US" sz="1400" kern="1200" dirty="0"/>
            <a:t>Forms</a:t>
          </a:r>
        </a:p>
      </dsp:txBody>
      <dsp:txXfrm>
        <a:off x="3968873" y="2808340"/>
        <a:ext cx="1650780" cy="887516"/>
      </dsp:txXfrm>
    </dsp:sp>
    <dsp:sp modelId="{2E2F8893-E8F4-446B-8591-13446E51DA94}">
      <dsp:nvSpPr>
        <dsp:cNvPr id="0" name=""/>
        <dsp:cNvSpPr/>
      </dsp:nvSpPr>
      <dsp:spPr>
        <a:xfrm rot="5400000">
          <a:off x="1156925" y="2608649"/>
          <a:ext cx="1479193" cy="1286898"/>
        </a:xfrm>
        <a:prstGeom prst="hexagon">
          <a:avLst>
            <a:gd name="adj" fmla="val 25000"/>
            <a:gd name="vf" fmla="val 115470"/>
          </a:avLst>
        </a:prstGeom>
        <a:blipFill>
          <a:blip xmlns:r="http://schemas.openxmlformats.org/officeDocument/2006/relationships" r:embed="rId1">
            <a:duotone>
              <a:schemeClr val="accent2">
                <a:hueOff val="1607436"/>
                <a:satOff val="-28270"/>
                <a:lumOff val="1121"/>
                <a:alphaOff val="0"/>
                <a:shade val="74000"/>
                <a:satMod val="130000"/>
                <a:lumMod val="90000"/>
              </a:schemeClr>
              <a:schemeClr val="accent2">
                <a:hueOff val="1607436"/>
                <a:satOff val="-28270"/>
                <a:lumOff val="1121"/>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1453614" y="2743010"/>
        <a:ext cx="885814" cy="1018177"/>
      </dsp:txXfrm>
    </dsp:sp>
    <dsp:sp modelId="{F0F91DCA-1180-4F37-B946-9D104EF328C0}">
      <dsp:nvSpPr>
        <dsp:cNvPr id="0" name=""/>
        <dsp:cNvSpPr/>
      </dsp:nvSpPr>
      <dsp:spPr>
        <a:xfrm rot="5400000">
          <a:off x="1849188" y="3864188"/>
          <a:ext cx="1479193" cy="1286898"/>
        </a:xfrm>
        <a:prstGeom prst="hexagon">
          <a:avLst>
            <a:gd name="adj" fmla="val 25000"/>
            <a:gd name="vf" fmla="val 115470"/>
          </a:avLst>
        </a:prstGeom>
        <a:blipFill>
          <a:blip xmlns:r="http://schemas.openxmlformats.org/officeDocument/2006/relationships" r:embed="rId1">
            <a:duotone>
              <a:schemeClr val="accent2">
                <a:hueOff val="1928923"/>
                <a:satOff val="-33924"/>
                <a:lumOff val="1345"/>
                <a:alphaOff val="0"/>
                <a:shade val="74000"/>
                <a:satMod val="130000"/>
                <a:lumMod val="90000"/>
              </a:schemeClr>
              <a:schemeClr val="accent2">
                <a:hueOff val="1928923"/>
                <a:satOff val="-33924"/>
                <a:lumOff val="134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Monitoring</a:t>
          </a:r>
        </a:p>
      </dsp:txBody>
      <dsp:txXfrm rot="-5400000">
        <a:off x="2145877" y="3998549"/>
        <a:ext cx="885814" cy="1018177"/>
      </dsp:txXfrm>
    </dsp:sp>
    <dsp:sp modelId="{B19B45D0-711E-4DAC-8CEC-99CA11104399}">
      <dsp:nvSpPr>
        <dsp:cNvPr id="0" name=""/>
        <dsp:cNvSpPr/>
      </dsp:nvSpPr>
      <dsp:spPr>
        <a:xfrm>
          <a:off x="294555" y="4063880"/>
          <a:ext cx="1597529" cy="887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r>
            <a:rPr lang="en-US" sz="1400" kern="1200" dirty="0"/>
            <a:t>Process</a:t>
          </a:r>
        </a:p>
        <a:p>
          <a:pPr marL="0" lvl="0" indent="0" algn="r" defTabSz="622300">
            <a:lnSpc>
              <a:spcPct val="90000"/>
            </a:lnSpc>
            <a:spcBef>
              <a:spcPct val="0"/>
            </a:spcBef>
            <a:spcAft>
              <a:spcPct val="35000"/>
            </a:spcAft>
            <a:buNone/>
          </a:pPr>
          <a:r>
            <a:rPr lang="en-US" sz="1400" kern="1200" dirty="0"/>
            <a:t>Importance</a:t>
          </a:r>
        </a:p>
        <a:p>
          <a:pPr marL="0" lvl="0" indent="0" algn="r" defTabSz="622300">
            <a:lnSpc>
              <a:spcPct val="90000"/>
            </a:lnSpc>
            <a:spcBef>
              <a:spcPct val="0"/>
            </a:spcBef>
            <a:spcAft>
              <a:spcPct val="35000"/>
            </a:spcAft>
            <a:buNone/>
          </a:pPr>
          <a:r>
            <a:rPr lang="en-US" sz="1400" kern="1200" dirty="0"/>
            <a:t>Forms</a:t>
          </a:r>
        </a:p>
      </dsp:txBody>
      <dsp:txXfrm>
        <a:off x="294555" y="4063880"/>
        <a:ext cx="1597529" cy="887516"/>
      </dsp:txXfrm>
    </dsp:sp>
    <dsp:sp modelId="{637A0ECA-A340-4EBD-B724-7C2E7F22B05C}">
      <dsp:nvSpPr>
        <dsp:cNvPr id="0" name=""/>
        <dsp:cNvSpPr/>
      </dsp:nvSpPr>
      <dsp:spPr>
        <a:xfrm rot="5400000">
          <a:off x="3239038" y="3864188"/>
          <a:ext cx="1479193" cy="1286898"/>
        </a:xfrm>
        <a:prstGeom prst="hexagon">
          <a:avLst>
            <a:gd name="adj" fmla="val 25000"/>
            <a:gd name="vf" fmla="val 115470"/>
          </a:avLst>
        </a:prstGeom>
        <a:blipFill>
          <a:blip xmlns:r="http://schemas.openxmlformats.org/officeDocument/2006/relationships" r:embed="rId1">
            <a:duotone>
              <a:schemeClr val="accent2">
                <a:hueOff val="2250410"/>
                <a:satOff val="-39578"/>
                <a:lumOff val="1569"/>
                <a:alphaOff val="0"/>
                <a:shade val="74000"/>
                <a:satMod val="130000"/>
                <a:lumMod val="90000"/>
              </a:schemeClr>
              <a:schemeClr val="accent2">
                <a:hueOff val="2250410"/>
                <a:satOff val="-39578"/>
                <a:lumOff val="1569"/>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3535727" y="3998549"/>
        <a:ext cx="885814" cy="10181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25490-9DEC-4B50-B769-C430705D52C9}">
      <dsp:nvSpPr>
        <dsp:cNvPr id="0" name=""/>
        <dsp:cNvSpPr/>
      </dsp:nvSpPr>
      <dsp:spPr>
        <a:xfrm>
          <a:off x="0" y="207468"/>
          <a:ext cx="5914209" cy="2375100"/>
        </a:xfrm>
        <a:prstGeom prst="roundRect">
          <a:avLst/>
        </a:prstGeom>
        <a:blipFill>
          <a:blip xmlns:r="http://schemas.openxmlformats.org/officeDocument/2006/relationships" r:embed="rId1">
            <a:duotone>
              <a:schemeClr val="accent5">
                <a:hueOff val="0"/>
                <a:satOff val="0"/>
                <a:lumOff val="0"/>
                <a:alphaOff val="0"/>
                <a:shade val="74000"/>
                <a:satMod val="130000"/>
                <a:lumMod val="90000"/>
              </a:schemeClr>
              <a:schemeClr val="accent5">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tx1"/>
              </a:solidFill>
            </a:rPr>
            <a:t>Our system shuts down in early June to prepare for the next fiscal year. Because of this, we have a hard deadline in the first week of June every year for expenses up to May 31. </a:t>
          </a:r>
        </a:p>
      </dsp:txBody>
      <dsp:txXfrm>
        <a:off x="115943" y="323411"/>
        <a:ext cx="5682323" cy="2143214"/>
      </dsp:txXfrm>
    </dsp:sp>
    <dsp:sp modelId="{E1FA24D2-D3FC-4512-B415-A003DF5CA876}">
      <dsp:nvSpPr>
        <dsp:cNvPr id="0" name=""/>
        <dsp:cNvSpPr/>
      </dsp:nvSpPr>
      <dsp:spPr>
        <a:xfrm>
          <a:off x="0" y="2666088"/>
          <a:ext cx="5914209" cy="2375100"/>
        </a:xfrm>
        <a:prstGeom prst="roundRect">
          <a:avLst/>
        </a:prstGeom>
        <a:blipFill>
          <a:blip xmlns:r="http://schemas.openxmlformats.org/officeDocument/2006/relationships" r:embed="rId1">
            <a:duotone>
              <a:srgbClr val="9EAE51">
                <a:hueOff val="0"/>
                <a:satOff val="0"/>
                <a:lumOff val="0"/>
                <a:alphaOff val="0"/>
                <a:shade val="74000"/>
                <a:satMod val="130000"/>
                <a:lumMod val="90000"/>
              </a:srgbClr>
              <a:srgbClr val="9EAE5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prstClr val="black"/>
              </a:solidFill>
              <a:latin typeface="Garamond" panose="02020404030301010803"/>
              <a:ea typeface="+mn-ea"/>
              <a:cs typeface="+mn-cs"/>
            </a:rPr>
            <a:t>So, what happens with June expenses? There is an invoice due July 15th for June expenses; however, these expenses cannot come out of the previous fiscal year’s budget. Our system will not allow it. These expenses will come out of the next year’s fiscal budget. </a:t>
          </a:r>
        </a:p>
      </dsp:txBody>
      <dsp:txXfrm>
        <a:off x="115943" y="2782031"/>
        <a:ext cx="5682323" cy="214321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290A4-81C1-476F-9908-4298F4D586ED}">
      <dsp:nvSpPr>
        <dsp:cNvPr id="0" name=""/>
        <dsp:cNvSpPr/>
      </dsp:nvSpPr>
      <dsp:spPr>
        <a:xfrm>
          <a:off x="0" y="2178"/>
          <a:ext cx="5914209" cy="11040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EBEAA0-E3D6-44FB-B59C-25731DDE82E7}">
      <dsp:nvSpPr>
        <dsp:cNvPr id="0" name=""/>
        <dsp:cNvSpPr/>
      </dsp:nvSpPr>
      <dsp:spPr>
        <a:xfrm>
          <a:off x="333979" y="250592"/>
          <a:ext cx="607234" cy="6072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F23A29B-2948-4ECC-80D9-D66C633C49EB}">
      <dsp:nvSpPr>
        <dsp:cNvPr id="0" name=""/>
        <dsp:cNvSpPr/>
      </dsp:nvSpPr>
      <dsp:spPr>
        <a:xfrm>
          <a:off x="1275192" y="2178"/>
          <a:ext cx="463901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977900">
            <a:lnSpc>
              <a:spcPct val="90000"/>
            </a:lnSpc>
            <a:spcBef>
              <a:spcPct val="0"/>
            </a:spcBef>
            <a:spcAft>
              <a:spcPct val="35000"/>
            </a:spcAft>
            <a:buNone/>
          </a:pPr>
          <a:r>
            <a:rPr lang="en-US" sz="2200" kern="1200"/>
            <a:t>Our goal is to identify and correct performance issued before they may result in non-compliance.</a:t>
          </a:r>
        </a:p>
      </dsp:txBody>
      <dsp:txXfrm>
        <a:off x="1275192" y="2178"/>
        <a:ext cx="4639016" cy="1104063"/>
      </dsp:txXfrm>
    </dsp:sp>
    <dsp:sp modelId="{982F1929-C5FE-433B-9621-5137B1276885}">
      <dsp:nvSpPr>
        <dsp:cNvPr id="0" name=""/>
        <dsp:cNvSpPr/>
      </dsp:nvSpPr>
      <dsp:spPr>
        <a:xfrm>
          <a:off x="0" y="1382257"/>
          <a:ext cx="5914209" cy="11040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34EEE9-9B33-4FC7-B7DF-00902E78CB2D}">
      <dsp:nvSpPr>
        <dsp:cNvPr id="0" name=""/>
        <dsp:cNvSpPr/>
      </dsp:nvSpPr>
      <dsp:spPr>
        <a:xfrm>
          <a:off x="333979" y="1630671"/>
          <a:ext cx="607234" cy="6072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CB9840-C70F-4BB3-8DFF-F88B0A7E5AF8}">
      <dsp:nvSpPr>
        <dsp:cNvPr id="0" name=""/>
        <dsp:cNvSpPr/>
      </dsp:nvSpPr>
      <dsp:spPr>
        <a:xfrm>
          <a:off x="1275192" y="1382257"/>
          <a:ext cx="463901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977900">
            <a:lnSpc>
              <a:spcPct val="90000"/>
            </a:lnSpc>
            <a:spcBef>
              <a:spcPct val="0"/>
            </a:spcBef>
            <a:spcAft>
              <a:spcPct val="35000"/>
            </a:spcAft>
            <a:buNone/>
          </a:pPr>
          <a:r>
            <a:rPr lang="en-US" sz="2200" kern="1200"/>
            <a:t>We encourage you to view the monitoring as a preventive function.</a:t>
          </a:r>
        </a:p>
      </dsp:txBody>
      <dsp:txXfrm>
        <a:off x="1275192" y="1382257"/>
        <a:ext cx="4639016" cy="1104063"/>
      </dsp:txXfrm>
    </dsp:sp>
    <dsp:sp modelId="{8C4BD1E1-2D0B-4C16-BF7E-F7BE08EFC5B6}">
      <dsp:nvSpPr>
        <dsp:cNvPr id="0" name=""/>
        <dsp:cNvSpPr/>
      </dsp:nvSpPr>
      <dsp:spPr>
        <a:xfrm>
          <a:off x="0" y="2762336"/>
          <a:ext cx="5914209" cy="11040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DFCF4F-D7F9-4324-895C-000008FC0C3E}">
      <dsp:nvSpPr>
        <dsp:cNvPr id="0" name=""/>
        <dsp:cNvSpPr/>
      </dsp:nvSpPr>
      <dsp:spPr>
        <a:xfrm>
          <a:off x="333979" y="3010750"/>
          <a:ext cx="607234" cy="6072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123FCE8-3844-4492-916B-0A9792053DBE}">
      <dsp:nvSpPr>
        <dsp:cNvPr id="0" name=""/>
        <dsp:cNvSpPr/>
      </dsp:nvSpPr>
      <dsp:spPr>
        <a:xfrm>
          <a:off x="1275192" y="2762336"/>
          <a:ext cx="463901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977900">
            <a:lnSpc>
              <a:spcPct val="90000"/>
            </a:lnSpc>
            <a:spcBef>
              <a:spcPct val="0"/>
            </a:spcBef>
            <a:spcAft>
              <a:spcPct val="35000"/>
            </a:spcAft>
            <a:buNone/>
          </a:pPr>
          <a:r>
            <a:rPr lang="en-US" sz="2200" kern="1200"/>
            <a:t>An opportunity to determine any needs for assistance.</a:t>
          </a:r>
        </a:p>
      </dsp:txBody>
      <dsp:txXfrm>
        <a:off x="1275192" y="2762336"/>
        <a:ext cx="4639016" cy="1104063"/>
      </dsp:txXfrm>
    </dsp:sp>
    <dsp:sp modelId="{6FEAB921-5F42-41D2-9E65-62B75386F27E}">
      <dsp:nvSpPr>
        <dsp:cNvPr id="0" name=""/>
        <dsp:cNvSpPr/>
      </dsp:nvSpPr>
      <dsp:spPr>
        <a:xfrm>
          <a:off x="0" y="4142415"/>
          <a:ext cx="5914209" cy="11040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3B1D52-D0A9-48D0-88F1-CEF54A6C670B}">
      <dsp:nvSpPr>
        <dsp:cNvPr id="0" name=""/>
        <dsp:cNvSpPr/>
      </dsp:nvSpPr>
      <dsp:spPr>
        <a:xfrm>
          <a:off x="333979" y="4390829"/>
          <a:ext cx="607234" cy="6072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FAC446-48ED-4086-9B51-E76B801A02AF}">
      <dsp:nvSpPr>
        <dsp:cNvPr id="0" name=""/>
        <dsp:cNvSpPr/>
      </dsp:nvSpPr>
      <dsp:spPr>
        <a:xfrm>
          <a:off x="1275192" y="4142415"/>
          <a:ext cx="463901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977900">
            <a:lnSpc>
              <a:spcPct val="90000"/>
            </a:lnSpc>
            <a:spcBef>
              <a:spcPct val="0"/>
            </a:spcBef>
            <a:spcAft>
              <a:spcPct val="35000"/>
            </a:spcAft>
            <a:buNone/>
          </a:pPr>
          <a:r>
            <a:rPr lang="en-US" sz="2200" kern="1200"/>
            <a:t>We want you to succeed!</a:t>
          </a:r>
        </a:p>
      </dsp:txBody>
      <dsp:txXfrm>
        <a:off x="1275192" y="4142415"/>
        <a:ext cx="4639016" cy="110406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D3E52-722A-471E-A02E-E11E0E9F11CA}">
      <dsp:nvSpPr>
        <dsp:cNvPr id="0" name=""/>
        <dsp:cNvSpPr/>
      </dsp:nvSpPr>
      <dsp:spPr>
        <a:xfrm>
          <a:off x="0" y="261108"/>
          <a:ext cx="5914209" cy="1422720"/>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Required documentation includes but is not limited to:</a:t>
          </a:r>
        </a:p>
      </dsp:txBody>
      <dsp:txXfrm>
        <a:off x="69451" y="330559"/>
        <a:ext cx="5775307" cy="1283818"/>
      </dsp:txXfrm>
    </dsp:sp>
    <dsp:sp modelId="{63AFA2D8-5699-4739-864C-7D0937AF04CA}">
      <dsp:nvSpPr>
        <dsp:cNvPr id="0" name=""/>
        <dsp:cNvSpPr/>
      </dsp:nvSpPr>
      <dsp:spPr>
        <a:xfrm>
          <a:off x="0" y="1683828"/>
          <a:ext cx="5914209" cy="3303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776" tIns="48260" rIns="270256" bIns="48260" numCol="1" spcCol="1270" anchor="t" anchorCtr="0">
          <a:noAutofit/>
        </a:bodyPr>
        <a:lstStyle/>
        <a:p>
          <a:pPr marL="285750" lvl="1" indent="-285750" algn="l" defTabSz="1333500">
            <a:lnSpc>
              <a:spcPct val="90000"/>
            </a:lnSpc>
            <a:spcBef>
              <a:spcPct val="0"/>
            </a:spcBef>
            <a:spcAft>
              <a:spcPct val="20000"/>
            </a:spcAft>
            <a:buChar char="•"/>
          </a:pPr>
          <a:r>
            <a:rPr lang="en-US" sz="3000" kern="1200" dirty="0"/>
            <a:t>Signed Parent/Student Commitment Forms</a:t>
          </a:r>
        </a:p>
        <a:p>
          <a:pPr marL="285750" lvl="1" indent="-285750" algn="l" defTabSz="1333500">
            <a:lnSpc>
              <a:spcPct val="90000"/>
            </a:lnSpc>
            <a:spcBef>
              <a:spcPct val="0"/>
            </a:spcBef>
            <a:spcAft>
              <a:spcPct val="20000"/>
            </a:spcAft>
            <a:buChar char="•"/>
          </a:pPr>
          <a:r>
            <a:rPr lang="en-US" sz="3000" kern="1200" dirty="0"/>
            <a:t>Documentation demonstrating efforts to involve parents/guardians, such as event flyers, invitations, parent/teacher conference records, or entries documents as a Model Service. </a:t>
          </a:r>
        </a:p>
      </dsp:txBody>
      <dsp:txXfrm>
        <a:off x="0" y="1683828"/>
        <a:ext cx="5914209" cy="330371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CE9F22-81F4-431C-A651-1A9FFB567A4F}">
      <dsp:nvSpPr>
        <dsp:cNvPr id="0" name=""/>
        <dsp:cNvSpPr/>
      </dsp:nvSpPr>
      <dsp:spPr>
        <a:xfrm>
          <a:off x="0" y="852906"/>
          <a:ext cx="5914209" cy="157459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ED0D32-A84A-4656-B70D-2A2A1F0DC686}">
      <dsp:nvSpPr>
        <dsp:cNvPr id="0" name=""/>
        <dsp:cNvSpPr/>
      </dsp:nvSpPr>
      <dsp:spPr>
        <a:xfrm>
          <a:off x="476315" y="1207191"/>
          <a:ext cx="866028" cy="8660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F54992-08A4-4B33-B744-BBAF536AA689}">
      <dsp:nvSpPr>
        <dsp:cNvPr id="0" name=""/>
        <dsp:cNvSpPr/>
      </dsp:nvSpPr>
      <dsp:spPr>
        <a:xfrm>
          <a:off x="1818659" y="852906"/>
          <a:ext cx="4095549" cy="1574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45" tIns="166645" rIns="166645" bIns="166645" numCol="1" spcCol="1270" anchor="ctr" anchorCtr="0">
          <a:noAutofit/>
        </a:bodyPr>
        <a:lstStyle/>
        <a:p>
          <a:pPr marL="0" lvl="0" indent="0" algn="l" defTabSz="1066800">
            <a:lnSpc>
              <a:spcPct val="100000"/>
            </a:lnSpc>
            <a:spcBef>
              <a:spcPct val="0"/>
            </a:spcBef>
            <a:spcAft>
              <a:spcPct val="35000"/>
            </a:spcAft>
            <a:buNone/>
          </a:pPr>
          <a:r>
            <a:rPr lang="en-US" sz="2400" kern="1200"/>
            <a:t>The monitoring report will be issued within 30-45 days after the review is completed.</a:t>
          </a:r>
        </a:p>
      </dsp:txBody>
      <dsp:txXfrm>
        <a:off x="1818659" y="852906"/>
        <a:ext cx="4095549" cy="1574597"/>
      </dsp:txXfrm>
    </dsp:sp>
    <dsp:sp modelId="{8128BA43-A11D-4139-95BD-E683862D645B}">
      <dsp:nvSpPr>
        <dsp:cNvPr id="0" name=""/>
        <dsp:cNvSpPr/>
      </dsp:nvSpPr>
      <dsp:spPr>
        <a:xfrm>
          <a:off x="0" y="2821153"/>
          <a:ext cx="5914209" cy="157459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B7FF53-90F5-45F2-9FD2-787BA956C683}">
      <dsp:nvSpPr>
        <dsp:cNvPr id="0" name=""/>
        <dsp:cNvSpPr/>
      </dsp:nvSpPr>
      <dsp:spPr>
        <a:xfrm>
          <a:off x="476315" y="3175437"/>
          <a:ext cx="866028" cy="8660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9A8F3DE-B0E1-4FD3-BFD8-9C1E4E2A1303}">
      <dsp:nvSpPr>
        <dsp:cNvPr id="0" name=""/>
        <dsp:cNvSpPr/>
      </dsp:nvSpPr>
      <dsp:spPr>
        <a:xfrm>
          <a:off x="1818659" y="2821153"/>
          <a:ext cx="4095549" cy="1574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45" tIns="166645" rIns="166645" bIns="166645" numCol="1" spcCol="1270" anchor="ctr" anchorCtr="0">
          <a:noAutofit/>
        </a:bodyPr>
        <a:lstStyle/>
        <a:p>
          <a:pPr marL="0" lvl="0" indent="0" algn="l" defTabSz="1066800">
            <a:lnSpc>
              <a:spcPct val="100000"/>
            </a:lnSpc>
            <a:spcBef>
              <a:spcPct val="0"/>
            </a:spcBef>
            <a:spcAft>
              <a:spcPct val="35000"/>
            </a:spcAft>
            <a:buNone/>
          </a:pPr>
          <a:r>
            <a:rPr lang="en-US" sz="2400" kern="1200"/>
            <a:t>If there are no findings in your report, the review is complete, and no further action is needed. </a:t>
          </a:r>
        </a:p>
      </dsp:txBody>
      <dsp:txXfrm>
        <a:off x="1818659" y="2821153"/>
        <a:ext cx="4095549" cy="157459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D95C75-56B2-489F-8A8C-8A6C3E18CF75}">
      <dsp:nvSpPr>
        <dsp:cNvPr id="0" name=""/>
        <dsp:cNvSpPr/>
      </dsp:nvSpPr>
      <dsp:spPr>
        <a:xfrm>
          <a:off x="638098" y="7837"/>
          <a:ext cx="1715625" cy="171562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932A17-1DCB-49EA-8E56-D023DB152DC9}">
      <dsp:nvSpPr>
        <dsp:cNvPr id="0" name=""/>
        <dsp:cNvSpPr/>
      </dsp:nvSpPr>
      <dsp:spPr>
        <a:xfrm>
          <a:off x="1003723" y="373462"/>
          <a:ext cx="984375" cy="984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2E97EB-0C80-4B71-B99F-C718BF773FC1}">
      <dsp:nvSpPr>
        <dsp:cNvPr id="0" name=""/>
        <dsp:cNvSpPr/>
      </dsp:nvSpPr>
      <dsp:spPr>
        <a:xfrm>
          <a:off x="89660" y="225783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cap="all"/>
          </a:pPr>
          <a:r>
            <a:rPr lang="en-US" sz="2700" kern="1200"/>
            <a:t>Pre-Desk Review</a:t>
          </a:r>
        </a:p>
      </dsp:txBody>
      <dsp:txXfrm>
        <a:off x="89660" y="2257837"/>
        <a:ext cx="2812500" cy="720000"/>
      </dsp:txXfrm>
    </dsp:sp>
    <dsp:sp modelId="{A4C5A8F4-D87E-490F-BEF0-C2E91CE86FB5}">
      <dsp:nvSpPr>
        <dsp:cNvPr id="0" name=""/>
        <dsp:cNvSpPr/>
      </dsp:nvSpPr>
      <dsp:spPr>
        <a:xfrm>
          <a:off x="3942785" y="7837"/>
          <a:ext cx="1715625" cy="171562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493E6B-349A-43B5-B95E-417CDC527A23}">
      <dsp:nvSpPr>
        <dsp:cNvPr id="0" name=""/>
        <dsp:cNvSpPr/>
      </dsp:nvSpPr>
      <dsp:spPr>
        <a:xfrm>
          <a:off x="4308410" y="373462"/>
          <a:ext cx="984375" cy="984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F4276E7-01DC-46F2-AD08-21A7D70D2593}">
      <dsp:nvSpPr>
        <dsp:cNvPr id="0" name=""/>
        <dsp:cNvSpPr/>
      </dsp:nvSpPr>
      <dsp:spPr>
        <a:xfrm>
          <a:off x="3394348" y="225783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cap="all"/>
          </a:pPr>
          <a:r>
            <a:rPr lang="en-US" sz="2700" kern="1200"/>
            <a:t>Desk Review</a:t>
          </a:r>
        </a:p>
      </dsp:txBody>
      <dsp:txXfrm>
        <a:off x="3394348" y="2257837"/>
        <a:ext cx="2812500" cy="720000"/>
      </dsp:txXfrm>
    </dsp:sp>
    <dsp:sp modelId="{F2EF94A3-BFA7-42C0-AF75-E6FC48153ECD}">
      <dsp:nvSpPr>
        <dsp:cNvPr id="0" name=""/>
        <dsp:cNvSpPr/>
      </dsp:nvSpPr>
      <dsp:spPr>
        <a:xfrm>
          <a:off x="7247473" y="7837"/>
          <a:ext cx="1715625" cy="17156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45830A-17BC-4101-8B70-12BF7D19C742}">
      <dsp:nvSpPr>
        <dsp:cNvPr id="0" name=""/>
        <dsp:cNvSpPr/>
      </dsp:nvSpPr>
      <dsp:spPr>
        <a:xfrm>
          <a:off x="7613098" y="373462"/>
          <a:ext cx="984375" cy="9843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9DB341A-408C-41AF-A5BC-5A43C4B18F1A}">
      <dsp:nvSpPr>
        <dsp:cNvPr id="0" name=""/>
        <dsp:cNvSpPr/>
      </dsp:nvSpPr>
      <dsp:spPr>
        <a:xfrm>
          <a:off x="6699035" y="225783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cap="all"/>
          </a:pPr>
          <a:r>
            <a:rPr lang="en-US" sz="2700" kern="1200"/>
            <a:t>Post Desk Review</a:t>
          </a:r>
        </a:p>
      </dsp:txBody>
      <dsp:txXfrm>
        <a:off x="6699035" y="2257837"/>
        <a:ext cx="2812500" cy="7200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4F633-A674-4F74-952C-38F18092DD63}">
      <dsp:nvSpPr>
        <dsp:cNvPr id="0" name=""/>
        <dsp:cNvSpPr/>
      </dsp:nvSpPr>
      <dsp:spPr>
        <a:xfrm>
          <a:off x="1920239" y="1326"/>
          <a:ext cx="7680957" cy="687136"/>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032" tIns="174533" rIns="149032" bIns="174533" numCol="1" spcCol="1270" anchor="ctr" anchorCtr="0">
          <a:noAutofit/>
        </a:bodyPr>
        <a:lstStyle/>
        <a:p>
          <a:pPr marL="0" lvl="0" indent="0" algn="l" defTabSz="622300">
            <a:lnSpc>
              <a:spcPct val="90000"/>
            </a:lnSpc>
            <a:spcBef>
              <a:spcPct val="0"/>
            </a:spcBef>
            <a:spcAft>
              <a:spcPct val="35000"/>
            </a:spcAft>
            <a:buNone/>
          </a:pPr>
          <a:r>
            <a:rPr lang="en-US" sz="1400" kern="1200" dirty="0"/>
            <a:t>Program Related Questions, contact Lindsey Thomas at 573-751-7867 or </a:t>
          </a:r>
          <a:r>
            <a:rPr lang="en-US" sz="1400" kern="1200" dirty="0">
              <a:hlinkClick xmlns:r="http://schemas.openxmlformats.org/officeDocument/2006/relationships" r:id="rId1"/>
            </a:rPr>
            <a:t>Lindsey.Thomas@dss.mo.gov</a:t>
          </a:r>
          <a:r>
            <a:rPr lang="en-US" sz="1400" kern="1200" dirty="0"/>
            <a:t> </a:t>
          </a:r>
        </a:p>
      </dsp:txBody>
      <dsp:txXfrm>
        <a:off x="1920239" y="1326"/>
        <a:ext cx="7680957" cy="687136"/>
      </dsp:txXfrm>
    </dsp:sp>
    <dsp:sp modelId="{2FCF9F6C-6817-44D6-8F91-049344F334D7}">
      <dsp:nvSpPr>
        <dsp:cNvPr id="0" name=""/>
        <dsp:cNvSpPr/>
      </dsp:nvSpPr>
      <dsp:spPr>
        <a:xfrm>
          <a:off x="0" y="1326"/>
          <a:ext cx="1920239" cy="687136"/>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13" tIns="67874" rIns="101613" bIns="67874"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Program</a:t>
          </a:r>
        </a:p>
      </dsp:txBody>
      <dsp:txXfrm>
        <a:off x="0" y="1326"/>
        <a:ext cx="1920239" cy="687136"/>
      </dsp:txXfrm>
    </dsp:sp>
    <dsp:sp modelId="{92A2BC3F-0AB4-4D0C-BAA5-6BEE8E924AFA}">
      <dsp:nvSpPr>
        <dsp:cNvPr id="0" name=""/>
        <dsp:cNvSpPr/>
      </dsp:nvSpPr>
      <dsp:spPr>
        <a:xfrm>
          <a:off x="1920239" y="729691"/>
          <a:ext cx="7680957" cy="687136"/>
        </a:xfrm>
        <a:prstGeom prst="rect">
          <a:avLst/>
        </a:prstGeom>
        <a:solidFill>
          <a:schemeClr val="accent5">
            <a:tint val="40000"/>
            <a:alpha val="90000"/>
            <a:hueOff val="-45819"/>
            <a:satOff val="-6662"/>
            <a:lumOff val="-863"/>
            <a:alphaOff val="0"/>
          </a:schemeClr>
        </a:solidFill>
        <a:ln w="15875" cap="flat" cmpd="sng" algn="ctr">
          <a:solidFill>
            <a:schemeClr val="accent5">
              <a:tint val="40000"/>
              <a:alpha val="90000"/>
              <a:hueOff val="-45819"/>
              <a:satOff val="-6662"/>
              <a:lumOff val="-8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032" tIns="174533" rIns="149032" bIns="174533" numCol="1" spcCol="1270" anchor="ctr" anchorCtr="0">
          <a:noAutofit/>
        </a:bodyPr>
        <a:lstStyle/>
        <a:p>
          <a:pPr marL="0" lvl="0" indent="0" algn="l" defTabSz="622300">
            <a:lnSpc>
              <a:spcPct val="90000"/>
            </a:lnSpc>
            <a:spcBef>
              <a:spcPct val="0"/>
            </a:spcBef>
            <a:spcAft>
              <a:spcPct val="35000"/>
            </a:spcAft>
            <a:buNone/>
          </a:pPr>
          <a:r>
            <a:rPr lang="en-US" sz="1400" kern="1200" dirty="0"/>
            <a:t>Invoicing Related Questions, please email </a:t>
          </a:r>
          <a:r>
            <a:rPr lang="en-US" sz="1400" kern="1200" dirty="0">
              <a:hlinkClick xmlns:r="http://schemas.openxmlformats.org/officeDocument/2006/relationships" r:id="rId2"/>
            </a:rPr>
            <a:t>W&amp;CI.INVOICES@dss.mo.gov</a:t>
          </a:r>
          <a:r>
            <a:rPr lang="en-US" sz="1400" kern="1200" dirty="0"/>
            <a:t>  </a:t>
          </a:r>
        </a:p>
      </dsp:txBody>
      <dsp:txXfrm>
        <a:off x="1920239" y="729691"/>
        <a:ext cx="7680957" cy="687136"/>
      </dsp:txXfrm>
    </dsp:sp>
    <dsp:sp modelId="{7E572BB0-C3FD-4DF4-8432-A88B80C095A8}">
      <dsp:nvSpPr>
        <dsp:cNvPr id="0" name=""/>
        <dsp:cNvSpPr/>
      </dsp:nvSpPr>
      <dsp:spPr>
        <a:xfrm>
          <a:off x="0" y="729691"/>
          <a:ext cx="1920239" cy="687136"/>
        </a:xfrm>
        <a:prstGeom prst="rect">
          <a:avLst/>
        </a:prstGeom>
        <a:solidFill>
          <a:schemeClr val="accent5">
            <a:hueOff val="-6529"/>
            <a:satOff val="-7157"/>
            <a:lumOff val="-3595"/>
            <a:alphaOff val="0"/>
          </a:schemeClr>
        </a:solidFill>
        <a:ln w="15875" cap="flat" cmpd="sng" algn="ctr">
          <a:solidFill>
            <a:schemeClr val="accent5">
              <a:hueOff val="-6529"/>
              <a:satOff val="-7157"/>
              <a:lumOff val="-359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13" tIns="67874" rIns="101613" bIns="67874"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Invoicing</a:t>
          </a:r>
        </a:p>
      </dsp:txBody>
      <dsp:txXfrm>
        <a:off x="0" y="729691"/>
        <a:ext cx="1920239" cy="687136"/>
      </dsp:txXfrm>
    </dsp:sp>
    <dsp:sp modelId="{3C2F4492-B23D-43A6-8016-4C13588996E2}">
      <dsp:nvSpPr>
        <dsp:cNvPr id="0" name=""/>
        <dsp:cNvSpPr/>
      </dsp:nvSpPr>
      <dsp:spPr>
        <a:xfrm>
          <a:off x="1920239" y="1458055"/>
          <a:ext cx="7680957" cy="687136"/>
        </a:xfrm>
        <a:prstGeom prst="rect">
          <a:avLst/>
        </a:prstGeom>
        <a:solidFill>
          <a:schemeClr val="accent5">
            <a:tint val="40000"/>
            <a:alpha val="90000"/>
            <a:hueOff val="-91638"/>
            <a:satOff val="-13325"/>
            <a:lumOff val="-1725"/>
            <a:alphaOff val="0"/>
          </a:schemeClr>
        </a:solidFill>
        <a:ln w="15875" cap="flat" cmpd="sng" algn="ctr">
          <a:solidFill>
            <a:schemeClr val="accent5">
              <a:tint val="40000"/>
              <a:alpha val="90000"/>
              <a:hueOff val="-91638"/>
              <a:satOff val="-13325"/>
              <a:lumOff val="-172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032" tIns="174533" rIns="149032" bIns="174533" numCol="1" spcCol="1270" anchor="ctr" anchorCtr="0">
          <a:noAutofit/>
        </a:bodyPr>
        <a:lstStyle/>
        <a:p>
          <a:pPr marL="0" lvl="0" indent="0" algn="l" defTabSz="622300">
            <a:lnSpc>
              <a:spcPct val="90000"/>
            </a:lnSpc>
            <a:spcBef>
              <a:spcPct val="0"/>
            </a:spcBef>
            <a:spcAft>
              <a:spcPct val="35000"/>
            </a:spcAft>
            <a:buNone/>
          </a:pPr>
          <a:r>
            <a:rPr lang="en-US" sz="1400" kern="1200"/>
            <a:t>Monitoring Questions, please email </a:t>
          </a:r>
          <a:r>
            <a:rPr lang="en-US" sz="1400" kern="1200">
              <a:hlinkClick xmlns:r="http://schemas.openxmlformats.org/officeDocument/2006/relationships" r:id="rId3"/>
            </a:rPr>
            <a:t>FSD.E&amp;TMonitoring@dss.mo.gov</a:t>
          </a:r>
          <a:r>
            <a:rPr lang="en-US" sz="1400" kern="1200"/>
            <a:t> </a:t>
          </a:r>
        </a:p>
      </dsp:txBody>
      <dsp:txXfrm>
        <a:off x="1920239" y="1458055"/>
        <a:ext cx="7680957" cy="687136"/>
      </dsp:txXfrm>
    </dsp:sp>
    <dsp:sp modelId="{33F3D1D2-130C-4C6B-82DB-9197202AA3A5}">
      <dsp:nvSpPr>
        <dsp:cNvPr id="0" name=""/>
        <dsp:cNvSpPr/>
      </dsp:nvSpPr>
      <dsp:spPr>
        <a:xfrm>
          <a:off x="0" y="1458055"/>
          <a:ext cx="1920239" cy="687136"/>
        </a:xfrm>
        <a:prstGeom prst="rect">
          <a:avLst/>
        </a:prstGeom>
        <a:solidFill>
          <a:schemeClr val="accent5">
            <a:hueOff val="-13058"/>
            <a:satOff val="-14314"/>
            <a:lumOff val="-7190"/>
            <a:alphaOff val="0"/>
          </a:schemeClr>
        </a:solidFill>
        <a:ln w="15875" cap="flat" cmpd="sng" algn="ctr">
          <a:solidFill>
            <a:schemeClr val="accent5">
              <a:hueOff val="-13058"/>
              <a:satOff val="-14314"/>
              <a:lumOff val="-719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13" tIns="67874" rIns="101613" bIns="67874"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Program Monitoring</a:t>
          </a:r>
        </a:p>
      </dsp:txBody>
      <dsp:txXfrm>
        <a:off x="0" y="1458055"/>
        <a:ext cx="1920239" cy="687136"/>
      </dsp:txXfrm>
    </dsp:sp>
    <dsp:sp modelId="{C5287459-6E08-4683-B654-3800D520FB0F}">
      <dsp:nvSpPr>
        <dsp:cNvPr id="0" name=""/>
        <dsp:cNvSpPr/>
      </dsp:nvSpPr>
      <dsp:spPr>
        <a:xfrm>
          <a:off x="1920239" y="2186420"/>
          <a:ext cx="7680957" cy="687136"/>
        </a:xfrm>
        <a:prstGeom prst="rect">
          <a:avLst/>
        </a:prstGeom>
        <a:solidFill>
          <a:schemeClr val="accent5">
            <a:tint val="40000"/>
            <a:alpha val="90000"/>
            <a:hueOff val="-137457"/>
            <a:satOff val="-19987"/>
            <a:lumOff val="-2588"/>
            <a:alphaOff val="0"/>
          </a:schemeClr>
        </a:solidFill>
        <a:ln w="15875" cap="flat" cmpd="sng" algn="ctr">
          <a:solidFill>
            <a:schemeClr val="accent5">
              <a:tint val="40000"/>
              <a:alpha val="90000"/>
              <a:hueOff val="-137457"/>
              <a:satOff val="-19987"/>
              <a:lumOff val="-2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032" tIns="174533" rIns="149032" bIns="174533" numCol="1" spcCol="1270" anchor="ctr" anchorCtr="0">
          <a:noAutofit/>
        </a:bodyPr>
        <a:lstStyle/>
        <a:p>
          <a:pPr marL="0" lvl="0" indent="0" algn="l" defTabSz="622300">
            <a:lnSpc>
              <a:spcPct val="90000"/>
            </a:lnSpc>
            <a:spcBef>
              <a:spcPct val="0"/>
            </a:spcBef>
            <a:spcAft>
              <a:spcPct val="35000"/>
            </a:spcAft>
            <a:buNone/>
          </a:pPr>
          <a:r>
            <a:rPr lang="en-US" sz="1400" kern="1200" dirty="0"/>
            <a:t>Fiscal Monitoring Questions, please email Katie Pulley at </a:t>
          </a:r>
          <a:r>
            <a:rPr lang="en-US" sz="1400" kern="1200" dirty="0">
              <a:hlinkClick xmlns:r="http://schemas.openxmlformats.org/officeDocument/2006/relationships" r:id="rId4"/>
            </a:rPr>
            <a:t>Katie.Pulley@dss.mo.gov</a:t>
          </a:r>
          <a:r>
            <a:rPr lang="en-US" sz="1400" kern="1200" dirty="0"/>
            <a:t>  </a:t>
          </a:r>
        </a:p>
      </dsp:txBody>
      <dsp:txXfrm>
        <a:off x="1920239" y="2186420"/>
        <a:ext cx="7680957" cy="687136"/>
      </dsp:txXfrm>
    </dsp:sp>
    <dsp:sp modelId="{2E95E567-7C5E-43CC-8DBF-5AB956FB70C0}">
      <dsp:nvSpPr>
        <dsp:cNvPr id="0" name=""/>
        <dsp:cNvSpPr/>
      </dsp:nvSpPr>
      <dsp:spPr>
        <a:xfrm>
          <a:off x="0" y="2186420"/>
          <a:ext cx="1920239" cy="687136"/>
        </a:xfrm>
        <a:prstGeom prst="rect">
          <a:avLst/>
        </a:prstGeom>
        <a:solidFill>
          <a:schemeClr val="accent5">
            <a:hueOff val="-19587"/>
            <a:satOff val="-21471"/>
            <a:lumOff val="-10785"/>
            <a:alphaOff val="0"/>
          </a:schemeClr>
        </a:solidFill>
        <a:ln w="15875" cap="flat" cmpd="sng" algn="ctr">
          <a:solidFill>
            <a:schemeClr val="accent5">
              <a:hueOff val="-19587"/>
              <a:satOff val="-21471"/>
              <a:lumOff val="-1078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13" tIns="67874" rIns="101613" bIns="67874"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Fiscal Monitoring</a:t>
          </a:r>
        </a:p>
      </dsp:txBody>
      <dsp:txXfrm>
        <a:off x="0" y="2186420"/>
        <a:ext cx="1920239" cy="6871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F91B3-D4A8-4263-9FF7-053C24CE6B87}">
      <dsp:nvSpPr>
        <dsp:cNvPr id="0" name=""/>
        <dsp:cNvSpPr/>
      </dsp:nvSpPr>
      <dsp:spPr>
        <a:xfrm>
          <a:off x="271908" y="121"/>
          <a:ext cx="3881733" cy="246490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3D5880-B8A7-4C9A-88EE-D23649F80466}">
      <dsp:nvSpPr>
        <dsp:cNvPr id="0" name=""/>
        <dsp:cNvSpPr/>
      </dsp:nvSpPr>
      <dsp:spPr>
        <a:xfrm>
          <a:off x="703212" y="409860"/>
          <a:ext cx="3881733" cy="246490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hlinkClick xmlns:r="http://schemas.openxmlformats.org/officeDocument/2006/relationships" r:id="rId1"/>
            </a:rPr>
            <a:t>JAG Provider Training Portal</a:t>
          </a:r>
          <a:endParaRPr lang="en-US" sz="4000" kern="1200"/>
        </a:p>
      </dsp:txBody>
      <dsp:txXfrm>
        <a:off x="775406" y="482054"/>
        <a:ext cx="3737345" cy="2320513"/>
      </dsp:txXfrm>
    </dsp:sp>
    <dsp:sp modelId="{BBAF42B3-98E6-48ED-8155-134DBDF14B0A}">
      <dsp:nvSpPr>
        <dsp:cNvPr id="0" name=""/>
        <dsp:cNvSpPr/>
      </dsp:nvSpPr>
      <dsp:spPr>
        <a:xfrm>
          <a:off x="5016250" y="121"/>
          <a:ext cx="3881733" cy="246490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8F113C-0D76-41AD-AE46-F090707C90EE}">
      <dsp:nvSpPr>
        <dsp:cNvPr id="0" name=""/>
        <dsp:cNvSpPr/>
      </dsp:nvSpPr>
      <dsp:spPr>
        <a:xfrm>
          <a:off x="5447554" y="409860"/>
          <a:ext cx="3881733" cy="246490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hlinkClick xmlns:r="http://schemas.openxmlformats.org/officeDocument/2006/relationships" r:id="rId2"/>
            </a:rPr>
            <a:t>FY27 JAG TANF Reporting Survey</a:t>
          </a:r>
          <a:endParaRPr lang="en-US" sz="4000" kern="1200"/>
        </a:p>
      </dsp:txBody>
      <dsp:txXfrm>
        <a:off x="5519748" y="482054"/>
        <a:ext cx="3737345" cy="23205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60AF0-9C30-4DCF-929E-176C64080A20}">
      <dsp:nvSpPr>
        <dsp:cNvPr id="0" name=""/>
        <dsp:cNvSpPr/>
      </dsp:nvSpPr>
      <dsp:spPr>
        <a:xfrm>
          <a:off x="4219" y="754933"/>
          <a:ext cx="3689522" cy="1475808"/>
        </a:xfrm>
        <a:prstGeom prst="homePlat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56007" rIns="28004" bIns="56007"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rPr>
            <a:t>What if you complete a submission and upon review of your confirmation email, you realize you’ve made a mistake? </a:t>
          </a:r>
        </a:p>
      </dsp:txBody>
      <dsp:txXfrm>
        <a:off x="4219" y="754933"/>
        <a:ext cx="3320570" cy="1475808"/>
      </dsp:txXfrm>
    </dsp:sp>
    <dsp:sp modelId="{A3CC9DDB-B002-4867-B6C7-B2893BA3A883}">
      <dsp:nvSpPr>
        <dsp:cNvPr id="0" name=""/>
        <dsp:cNvSpPr/>
      </dsp:nvSpPr>
      <dsp:spPr>
        <a:xfrm>
          <a:off x="2955837" y="754933"/>
          <a:ext cx="3689522" cy="1475808"/>
        </a:xfrm>
        <a:prstGeom prst="chevron">
          <a:avLst/>
        </a:prstGeom>
        <a:solidFill>
          <a:schemeClr val="accent2">
            <a:hueOff val="1125205"/>
            <a:satOff val="-19789"/>
            <a:lumOff val="78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rPr>
            <a:t>DO NOT RESUBMIT</a:t>
          </a:r>
        </a:p>
      </dsp:txBody>
      <dsp:txXfrm>
        <a:off x="3693741" y="754933"/>
        <a:ext cx="2213714" cy="1475808"/>
      </dsp:txXfrm>
    </dsp:sp>
    <dsp:sp modelId="{A5C4890A-8D49-42FB-986A-6A44AE1D250F}">
      <dsp:nvSpPr>
        <dsp:cNvPr id="0" name=""/>
        <dsp:cNvSpPr/>
      </dsp:nvSpPr>
      <dsp:spPr>
        <a:xfrm>
          <a:off x="5907455" y="754933"/>
          <a:ext cx="3689522" cy="1475808"/>
        </a:xfrm>
        <a:prstGeom prst="chevron">
          <a:avLst/>
        </a:prstGeom>
        <a:solidFill>
          <a:schemeClr val="accent2">
            <a:hueOff val="2250410"/>
            <a:satOff val="-39578"/>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rPr>
            <a:t>Send an email to Lindsey Thomas for correction</a:t>
          </a:r>
        </a:p>
      </dsp:txBody>
      <dsp:txXfrm>
        <a:off x="6645359" y="754933"/>
        <a:ext cx="2213714" cy="14758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E658E-3FA4-4853-8042-591567D9B556}">
      <dsp:nvSpPr>
        <dsp:cNvPr id="0" name=""/>
        <dsp:cNvSpPr/>
      </dsp:nvSpPr>
      <dsp:spPr>
        <a:xfrm>
          <a:off x="638098" y="7837"/>
          <a:ext cx="1715625" cy="1715625"/>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23487F-5FB2-430F-9FBD-655D57D30164}">
      <dsp:nvSpPr>
        <dsp:cNvPr id="0" name=""/>
        <dsp:cNvSpPr/>
      </dsp:nvSpPr>
      <dsp:spPr>
        <a:xfrm>
          <a:off x="1003723" y="373462"/>
          <a:ext cx="984375" cy="984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40FAD1-7F82-4295-9572-A240EC956026}">
      <dsp:nvSpPr>
        <dsp:cNvPr id="0" name=""/>
        <dsp:cNvSpPr/>
      </dsp:nvSpPr>
      <dsp:spPr>
        <a:xfrm>
          <a:off x="89660" y="225783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dirty="0"/>
            <a:t>Tells the Story of the program.</a:t>
          </a:r>
        </a:p>
      </dsp:txBody>
      <dsp:txXfrm>
        <a:off x="89660" y="2257837"/>
        <a:ext cx="2812500" cy="720000"/>
      </dsp:txXfrm>
    </dsp:sp>
    <dsp:sp modelId="{576BEE12-3824-469A-B6D2-A379020F79C3}">
      <dsp:nvSpPr>
        <dsp:cNvPr id="0" name=""/>
        <dsp:cNvSpPr/>
      </dsp:nvSpPr>
      <dsp:spPr>
        <a:xfrm>
          <a:off x="3942785" y="7837"/>
          <a:ext cx="1715625" cy="1715625"/>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DBF6E0-EF1B-40A0-A7ED-C3FBA43B2086}">
      <dsp:nvSpPr>
        <dsp:cNvPr id="0" name=""/>
        <dsp:cNvSpPr/>
      </dsp:nvSpPr>
      <dsp:spPr>
        <a:xfrm>
          <a:off x="4308410" y="373462"/>
          <a:ext cx="984375" cy="984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D961493-5FBD-44F9-AF92-D9E2DD059B31}">
      <dsp:nvSpPr>
        <dsp:cNvPr id="0" name=""/>
        <dsp:cNvSpPr/>
      </dsp:nvSpPr>
      <dsp:spPr>
        <a:xfrm>
          <a:off x="3394348" y="225783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dirty="0"/>
            <a:t>Shows that this program is exposing students to a multitude of experiences and opportunities. </a:t>
          </a:r>
        </a:p>
      </dsp:txBody>
      <dsp:txXfrm>
        <a:off x="3394348" y="2257837"/>
        <a:ext cx="2812500" cy="720000"/>
      </dsp:txXfrm>
    </dsp:sp>
    <dsp:sp modelId="{B84C560F-AC4F-4BB2-94EA-0C928B85D8C7}">
      <dsp:nvSpPr>
        <dsp:cNvPr id="0" name=""/>
        <dsp:cNvSpPr/>
      </dsp:nvSpPr>
      <dsp:spPr>
        <a:xfrm>
          <a:off x="7247473" y="7837"/>
          <a:ext cx="1715625" cy="1715625"/>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8FD231-FEF1-4DFC-9BEF-FEDA976EF1B1}">
      <dsp:nvSpPr>
        <dsp:cNvPr id="0" name=""/>
        <dsp:cNvSpPr/>
      </dsp:nvSpPr>
      <dsp:spPr>
        <a:xfrm>
          <a:off x="7613098" y="373462"/>
          <a:ext cx="984375" cy="9843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775CBC7-55B6-4876-868F-FF346E783497}">
      <dsp:nvSpPr>
        <dsp:cNvPr id="0" name=""/>
        <dsp:cNvSpPr/>
      </dsp:nvSpPr>
      <dsp:spPr>
        <a:xfrm>
          <a:off x="6699035" y="225783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dirty="0"/>
            <a:t>We can back this story up with data to prove that the programs are participating in events.   </a:t>
          </a:r>
        </a:p>
      </dsp:txBody>
      <dsp:txXfrm>
        <a:off x="6699035" y="2257837"/>
        <a:ext cx="28125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2B2D1-D283-45CC-9BDE-F0FFED391A0A}">
      <dsp:nvSpPr>
        <dsp:cNvPr id="0" name=""/>
        <dsp:cNvSpPr/>
      </dsp:nvSpPr>
      <dsp:spPr>
        <a:xfrm>
          <a:off x="0" y="160653"/>
          <a:ext cx="5914209" cy="943998"/>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What data do we collect for our yearly budget book? </a:t>
          </a:r>
        </a:p>
      </dsp:txBody>
      <dsp:txXfrm>
        <a:off x="46082" y="206735"/>
        <a:ext cx="5822045" cy="851834"/>
      </dsp:txXfrm>
    </dsp:sp>
    <dsp:sp modelId="{22479752-6FEA-44ED-97AA-C0BBD95486B7}">
      <dsp:nvSpPr>
        <dsp:cNvPr id="0" name=""/>
        <dsp:cNvSpPr/>
      </dsp:nvSpPr>
      <dsp:spPr>
        <a:xfrm>
          <a:off x="0" y="1156491"/>
          <a:ext cx="5914209" cy="943998"/>
        </a:xfrm>
        <a:prstGeom prst="roundRect">
          <a:avLst/>
        </a:prstGeom>
        <a:blipFill>
          <a:blip xmlns:r="http://schemas.openxmlformats.org/officeDocument/2006/relationships" r:embed="rId1">
            <a:duotone>
              <a:schemeClr val="accent2">
                <a:hueOff val="562602"/>
                <a:satOff val="-9895"/>
                <a:lumOff val="392"/>
                <a:alphaOff val="0"/>
                <a:shade val="74000"/>
                <a:satMod val="130000"/>
                <a:lumMod val="90000"/>
              </a:schemeClr>
              <a:schemeClr val="accent2">
                <a:hueOff val="562602"/>
                <a:satOff val="-9895"/>
                <a:lumOff val="39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Activity</a:t>
          </a:r>
          <a:r>
            <a:rPr lang="en-US" sz="1800" kern="1200" dirty="0">
              <a:solidFill>
                <a:schemeClr val="tx1"/>
              </a:solidFill>
            </a:rPr>
            <a:t>: Total number of students enrolled. </a:t>
          </a:r>
        </a:p>
      </dsp:txBody>
      <dsp:txXfrm>
        <a:off x="46082" y="1202573"/>
        <a:ext cx="5822045" cy="851834"/>
      </dsp:txXfrm>
    </dsp:sp>
    <dsp:sp modelId="{44C540BD-CB60-4B48-B505-F5D84754D021}">
      <dsp:nvSpPr>
        <dsp:cNvPr id="0" name=""/>
        <dsp:cNvSpPr/>
      </dsp:nvSpPr>
      <dsp:spPr>
        <a:xfrm>
          <a:off x="0" y="2152329"/>
          <a:ext cx="5914209" cy="943998"/>
        </a:xfrm>
        <a:prstGeom prst="roundRect">
          <a:avLst/>
        </a:prstGeom>
        <a:blipFill>
          <a:blip xmlns:r="http://schemas.openxmlformats.org/officeDocument/2006/relationships" r:embed="rId1">
            <a:duotone>
              <a:schemeClr val="accent2">
                <a:hueOff val="1125205"/>
                <a:satOff val="-19789"/>
                <a:lumOff val="784"/>
                <a:alphaOff val="0"/>
                <a:shade val="74000"/>
                <a:satMod val="130000"/>
                <a:lumMod val="90000"/>
              </a:schemeClr>
              <a:schemeClr val="accent2">
                <a:hueOff val="1125205"/>
                <a:satOff val="-19789"/>
                <a:lumOff val="784"/>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Quality</a:t>
          </a:r>
          <a:r>
            <a:rPr lang="en-US" sz="1800" kern="1200" dirty="0">
              <a:solidFill>
                <a:schemeClr val="tx1"/>
              </a:solidFill>
            </a:rPr>
            <a:t>: Yearly sum of the average number of contact hours per student.</a:t>
          </a:r>
        </a:p>
      </dsp:txBody>
      <dsp:txXfrm>
        <a:off x="46082" y="2198411"/>
        <a:ext cx="5822045" cy="851834"/>
      </dsp:txXfrm>
    </dsp:sp>
    <dsp:sp modelId="{5E6DBA1F-16FA-4AB7-96D8-33A3DD61BCD6}">
      <dsp:nvSpPr>
        <dsp:cNvPr id="0" name=""/>
        <dsp:cNvSpPr/>
      </dsp:nvSpPr>
      <dsp:spPr>
        <a:xfrm>
          <a:off x="0" y="3148167"/>
          <a:ext cx="5914209" cy="943998"/>
        </a:xfrm>
        <a:prstGeom prst="roundRect">
          <a:avLst/>
        </a:prstGeom>
        <a:blipFill>
          <a:blip xmlns:r="http://schemas.openxmlformats.org/officeDocument/2006/relationships" r:embed="rId1">
            <a:duotone>
              <a:schemeClr val="accent2">
                <a:hueOff val="1687807"/>
                <a:satOff val="-29684"/>
                <a:lumOff val="1177"/>
                <a:alphaOff val="0"/>
                <a:shade val="74000"/>
                <a:satMod val="130000"/>
                <a:lumMod val="90000"/>
              </a:schemeClr>
              <a:schemeClr val="accent2">
                <a:hueOff val="1687807"/>
                <a:satOff val="-29684"/>
                <a:lumOff val="1177"/>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Impact</a:t>
          </a:r>
          <a:r>
            <a:rPr lang="en-US" sz="1800" kern="1200" dirty="0">
              <a:solidFill>
                <a:schemeClr val="tx1"/>
              </a:solidFill>
            </a:rPr>
            <a:t>: Number of Graduates at the end of the school year. </a:t>
          </a:r>
        </a:p>
      </dsp:txBody>
      <dsp:txXfrm>
        <a:off x="46082" y="3194249"/>
        <a:ext cx="5822045" cy="851834"/>
      </dsp:txXfrm>
    </dsp:sp>
    <dsp:sp modelId="{ED1F393C-267A-4327-AF26-239EA269A488}">
      <dsp:nvSpPr>
        <dsp:cNvPr id="0" name=""/>
        <dsp:cNvSpPr/>
      </dsp:nvSpPr>
      <dsp:spPr>
        <a:xfrm>
          <a:off x="0" y="4144005"/>
          <a:ext cx="5914209" cy="943998"/>
        </a:xfrm>
        <a:prstGeom prst="roundRect">
          <a:avLst/>
        </a:prstGeom>
        <a:blipFill>
          <a:blip xmlns:r="http://schemas.openxmlformats.org/officeDocument/2006/relationships" r:embed="rId1">
            <a:duotone>
              <a:schemeClr val="accent2">
                <a:hueOff val="2250410"/>
                <a:satOff val="-39578"/>
                <a:lumOff val="1569"/>
                <a:alphaOff val="0"/>
                <a:shade val="74000"/>
                <a:satMod val="130000"/>
                <a:lumMod val="90000"/>
              </a:schemeClr>
              <a:schemeClr val="accent2">
                <a:hueOff val="2250410"/>
                <a:satOff val="-39578"/>
                <a:lumOff val="1569"/>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Efficiency</a:t>
          </a:r>
          <a:r>
            <a:rPr lang="en-US" sz="1800" kern="1200" dirty="0">
              <a:solidFill>
                <a:schemeClr val="tx1"/>
              </a:solidFill>
            </a:rPr>
            <a:t>: Percentage of students transitioning to post-secondary education, gaining employment, entering the military, or any combination thereof (Follow Up services questions).</a:t>
          </a:r>
        </a:p>
      </dsp:txBody>
      <dsp:txXfrm>
        <a:off x="46082" y="4190087"/>
        <a:ext cx="5822045" cy="8518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04E7C7-968C-4171-AFD0-67EAA260BF2D}">
      <dsp:nvSpPr>
        <dsp:cNvPr id="0" name=""/>
        <dsp:cNvSpPr/>
      </dsp:nvSpPr>
      <dsp:spPr>
        <a:xfrm>
          <a:off x="0" y="2178"/>
          <a:ext cx="5914209" cy="110406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FADF7A-5AAF-4768-9E25-9842AA4EF37F}">
      <dsp:nvSpPr>
        <dsp:cNvPr id="0" name=""/>
        <dsp:cNvSpPr/>
      </dsp:nvSpPr>
      <dsp:spPr>
        <a:xfrm>
          <a:off x="333979" y="250592"/>
          <a:ext cx="607234" cy="6072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22C7C29-990D-4864-9833-A7483FE1B6FD}">
      <dsp:nvSpPr>
        <dsp:cNvPr id="0" name=""/>
        <dsp:cNvSpPr/>
      </dsp:nvSpPr>
      <dsp:spPr>
        <a:xfrm>
          <a:off x="1275192" y="2178"/>
          <a:ext cx="463901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tx1"/>
              </a:solidFill>
            </a:rPr>
            <a:t>Success stories are a way for DSS to highlight individuals who find success within your program. </a:t>
          </a:r>
        </a:p>
      </dsp:txBody>
      <dsp:txXfrm>
        <a:off x="1275192" y="2178"/>
        <a:ext cx="4639016" cy="1104063"/>
      </dsp:txXfrm>
    </dsp:sp>
    <dsp:sp modelId="{F28F7106-BE71-45B8-9BA9-C52FF4C4BB01}">
      <dsp:nvSpPr>
        <dsp:cNvPr id="0" name=""/>
        <dsp:cNvSpPr/>
      </dsp:nvSpPr>
      <dsp:spPr>
        <a:xfrm>
          <a:off x="0" y="1382257"/>
          <a:ext cx="5914209" cy="110406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D61FD9-4DE8-474E-8D5A-073B1B98419D}">
      <dsp:nvSpPr>
        <dsp:cNvPr id="0" name=""/>
        <dsp:cNvSpPr/>
      </dsp:nvSpPr>
      <dsp:spPr>
        <a:xfrm>
          <a:off x="333979" y="1630671"/>
          <a:ext cx="607234" cy="6072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C0C2FA-84E2-430F-8571-1FCE14ECB8EE}">
      <dsp:nvSpPr>
        <dsp:cNvPr id="0" name=""/>
        <dsp:cNvSpPr/>
      </dsp:nvSpPr>
      <dsp:spPr>
        <a:xfrm>
          <a:off x="1275192" y="1382257"/>
          <a:ext cx="463901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tx1"/>
              </a:solidFill>
            </a:rPr>
            <a:t>We ask that these be individual success stories with the person named and if possible photographed for the story. </a:t>
          </a:r>
        </a:p>
      </dsp:txBody>
      <dsp:txXfrm>
        <a:off x="1275192" y="1382257"/>
        <a:ext cx="4639016" cy="1104063"/>
      </dsp:txXfrm>
    </dsp:sp>
    <dsp:sp modelId="{D0B508B3-E398-46D6-8D8B-757FDDEFF2DF}">
      <dsp:nvSpPr>
        <dsp:cNvPr id="0" name=""/>
        <dsp:cNvSpPr/>
      </dsp:nvSpPr>
      <dsp:spPr>
        <a:xfrm>
          <a:off x="0" y="2762336"/>
          <a:ext cx="5914209" cy="110406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F4194F-E3C7-44E8-B6BE-182E85E3BA6C}">
      <dsp:nvSpPr>
        <dsp:cNvPr id="0" name=""/>
        <dsp:cNvSpPr/>
      </dsp:nvSpPr>
      <dsp:spPr>
        <a:xfrm>
          <a:off x="333979" y="3010750"/>
          <a:ext cx="607234" cy="6072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0FFF763-B095-44CA-A98F-41A13893A92B}">
      <dsp:nvSpPr>
        <dsp:cNvPr id="0" name=""/>
        <dsp:cNvSpPr/>
      </dsp:nvSpPr>
      <dsp:spPr>
        <a:xfrm>
          <a:off x="1275192" y="2762336"/>
          <a:ext cx="463901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tx1"/>
              </a:solidFill>
            </a:rPr>
            <a:t>There is a template available: </a:t>
          </a:r>
          <a:r>
            <a:rPr lang="en-US" sz="2000" kern="1200" dirty="0">
              <a:solidFill>
                <a:schemeClr val="tx1"/>
              </a:solidFill>
              <a:hlinkClick xmlns:r="http://schemas.openxmlformats.org/officeDocument/2006/relationships" r:id="rId7">
                <a:extLst>
                  <a:ext uri="{A12FA001-AC4F-418D-AE19-62706E023703}">
                    <ahyp:hlinkClr xmlns:ahyp="http://schemas.microsoft.com/office/drawing/2018/hyperlinkcolor" val="tx"/>
                  </a:ext>
                </a:extLst>
              </a:hlinkClick>
            </a:rPr>
            <a:t>JAG | Missouri Department of Social Services</a:t>
          </a:r>
          <a:endParaRPr lang="en-US" sz="2000" kern="1200" dirty="0">
            <a:solidFill>
              <a:schemeClr val="tx1"/>
            </a:solidFill>
          </a:endParaRPr>
        </a:p>
      </dsp:txBody>
      <dsp:txXfrm>
        <a:off x="1275192" y="2762336"/>
        <a:ext cx="4639016" cy="1104063"/>
      </dsp:txXfrm>
    </dsp:sp>
    <dsp:sp modelId="{96D0DF84-4633-4341-A91C-07114041FE74}">
      <dsp:nvSpPr>
        <dsp:cNvPr id="0" name=""/>
        <dsp:cNvSpPr/>
      </dsp:nvSpPr>
      <dsp:spPr>
        <a:xfrm>
          <a:off x="0" y="4142415"/>
          <a:ext cx="5914209" cy="110406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88468E-9BBB-40A6-A670-ABBEE4CE0359}">
      <dsp:nvSpPr>
        <dsp:cNvPr id="0" name=""/>
        <dsp:cNvSpPr/>
      </dsp:nvSpPr>
      <dsp:spPr>
        <a:xfrm>
          <a:off x="333979" y="4390829"/>
          <a:ext cx="607234" cy="607234"/>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17FD137-CCFD-4A73-B7B1-D0F10FC6B80D}">
      <dsp:nvSpPr>
        <dsp:cNvPr id="0" name=""/>
        <dsp:cNvSpPr/>
      </dsp:nvSpPr>
      <dsp:spPr>
        <a:xfrm>
          <a:off x="1275192" y="4142415"/>
          <a:ext cx="463901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tx1"/>
              </a:solidFill>
            </a:rPr>
            <a:t>A signed release form is required for the submission of the success story. </a:t>
          </a:r>
        </a:p>
      </dsp:txBody>
      <dsp:txXfrm>
        <a:off x="1275192" y="4142415"/>
        <a:ext cx="4639016" cy="110406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14D19-63CB-48D9-BA6A-A9520D245EC2}">
      <dsp:nvSpPr>
        <dsp:cNvPr id="0" name=""/>
        <dsp:cNvSpPr/>
      </dsp:nvSpPr>
      <dsp:spPr>
        <a:xfrm>
          <a:off x="0" y="0"/>
          <a:ext cx="8161017" cy="89570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Success stories should be as specific as possible, to ensure that we are getting the full story. </a:t>
          </a:r>
        </a:p>
      </dsp:txBody>
      <dsp:txXfrm>
        <a:off x="26234" y="26234"/>
        <a:ext cx="7194485" cy="843234"/>
      </dsp:txXfrm>
    </dsp:sp>
    <dsp:sp modelId="{A88B9162-FD19-4C95-B790-33D0EA71D67B}">
      <dsp:nvSpPr>
        <dsp:cNvPr id="0" name=""/>
        <dsp:cNvSpPr/>
      </dsp:nvSpPr>
      <dsp:spPr>
        <a:xfrm>
          <a:off x="720089" y="1044986"/>
          <a:ext cx="8161017" cy="895702"/>
        </a:xfrm>
        <a:prstGeom prst="roundRect">
          <a:avLst>
            <a:gd name="adj" fmla="val 10000"/>
          </a:avLst>
        </a:prstGeom>
        <a:solidFill>
          <a:schemeClr val="accent2">
            <a:hueOff val="1125205"/>
            <a:satOff val="-19789"/>
            <a:lumOff val="78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They should not be generalized or for the entire class. </a:t>
          </a:r>
        </a:p>
        <a:p>
          <a:pPr marL="114300" lvl="1" indent="-114300" algn="l" defTabSz="622300">
            <a:lnSpc>
              <a:spcPct val="90000"/>
            </a:lnSpc>
            <a:spcBef>
              <a:spcPct val="0"/>
            </a:spcBef>
            <a:spcAft>
              <a:spcPct val="15000"/>
            </a:spcAft>
            <a:buChar char="•"/>
          </a:pPr>
          <a:r>
            <a:rPr lang="en-US" sz="1400" b="1" kern="1200" dirty="0">
              <a:solidFill>
                <a:schemeClr val="tx1"/>
              </a:solidFill>
            </a:rPr>
            <a:t>We do not want to see “Our JAG Class went to xyz and learned </a:t>
          </a:r>
          <a:r>
            <a:rPr lang="en-US" sz="1400" b="1" kern="1200" dirty="0" err="1">
              <a:solidFill>
                <a:schemeClr val="tx1"/>
              </a:solidFill>
            </a:rPr>
            <a:t>abc</a:t>
          </a:r>
          <a:r>
            <a:rPr lang="en-US" sz="1400" b="1" kern="1200" dirty="0">
              <a:solidFill>
                <a:schemeClr val="tx1"/>
              </a:solidFill>
            </a:rPr>
            <a:t>…” </a:t>
          </a:r>
        </a:p>
      </dsp:txBody>
      <dsp:txXfrm>
        <a:off x="746323" y="1071220"/>
        <a:ext cx="6806253" cy="843234"/>
      </dsp:txXfrm>
    </dsp:sp>
    <dsp:sp modelId="{34B0B3A2-40CA-4C5D-A469-1F0F54EBCF0E}">
      <dsp:nvSpPr>
        <dsp:cNvPr id="0" name=""/>
        <dsp:cNvSpPr/>
      </dsp:nvSpPr>
      <dsp:spPr>
        <a:xfrm>
          <a:off x="1440179" y="2089972"/>
          <a:ext cx="8161017" cy="895702"/>
        </a:xfrm>
        <a:prstGeom prst="roundRect">
          <a:avLst>
            <a:gd name="adj" fmla="val 10000"/>
          </a:avLst>
        </a:prstGeom>
        <a:solidFill>
          <a:schemeClr val="accent2">
            <a:hueOff val="2250410"/>
            <a:satOff val="-39578"/>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We do want to see: “Joe Cool received $xx in scholarships to his chosen school.” or “Emily Dickenson got recognized for her excellence in poetry at xyz competition” etc. </a:t>
          </a:r>
        </a:p>
      </dsp:txBody>
      <dsp:txXfrm>
        <a:off x="1466413" y="2116206"/>
        <a:ext cx="6806253" cy="843234"/>
      </dsp:txXfrm>
    </dsp:sp>
    <dsp:sp modelId="{8063DBEE-23B8-4F3A-AFC4-4931B6640E8F}">
      <dsp:nvSpPr>
        <dsp:cNvPr id="0" name=""/>
        <dsp:cNvSpPr/>
      </dsp:nvSpPr>
      <dsp:spPr>
        <a:xfrm>
          <a:off x="7578810" y="679241"/>
          <a:ext cx="582206" cy="582206"/>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709806" y="679241"/>
        <a:ext cx="320214" cy="438110"/>
      </dsp:txXfrm>
    </dsp:sp>
    <dsp:sp modelId="{7E72E864-DF48-4C9F-AD07-992ECE3F8B1B}">
      <dsp:nvSpPr>
        <dsp:cNvPr id="0" name=""/>
        <dsp:cNvSpPr/>
      </dsp:nvSpPr>
      <dsp:spPr>
        <a:xfrm>
          <a:off x="8298900" y="1718255"/>
          <a:ext cx="582206" cy="582206"/>
        </a:xfrm>
        <a:prstGeom prst="downArrow">
          <a:avLst>
            <a:gd name="adj1" fmla="val 55000"/>
            <a:gd name="adj2" fmla="val 45000"/>
          </a:avLst>
        </a:prstGeom>
        <a:solidFill>
          <a:schemeClr val="accent2">
            <a:tint val="40000"/>
            <a:alpha val="90000"/>
            <a:hueOff val="2214922"/>
            <a:satOff val="-18848"/>
            <a:lumOff val="-1071"/>
            <a:alphaOff val="0"/>
          </a:schemeClr>
        </a:solidFill>
        <a:ln w="15875" cap="flat" cmpd="sng" algn="ctr">
          <a:solidFill>
            <a:schemeClr val="accent2">
              <a:tint val="40000"/>
              <a:alpha val="90000"/>
              <a:hueOff val="2214922"/>
              <a:satOff val="-18848"/>
              <a:lumOff val="-10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429896" y="1718255"/>
        <a:ext cx="320214" cy="4381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DD2D3-3E93-4ED7-9327-7F370A1BDE57}">
      <dsp:nvSpPr>
        <dsp:cNvPr id="0" name=""/>
        <dsp:cNvSpPr/>
      </dsp:nvSpPr>
      <dsp:spPr>
        <a:xfrm>
          <a:off x="0" y="374148"/>
          <a:ext cx="5914209" cy="2211300"/>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dirty="0">
              <a:solidFill>
                <a:schemeClr val="tx1"/>
              </a:solidFill>
            </a:rPr>
            <a:t>You must include a signed release in the submission of the Success Story for everyone named in the story. This ensures that we can share this story with our stakeholders. </a:t>
          </a:r>
        </a:p>
      </dsp:txBody>
      <dsp:txXfrm>
        <a:off x="107947" y="482095"/>
        <a:ext cx="5698315" cy="1995406"/>
      </dsp:txXfrm>
    </dsp:sp>
    <dsp:sp modelId="{216A4F37-6894-4828-AB6A-ED6849FA9956}">
      <dsp:nvSpPr>
        <dsp:cNvPr id="0" name=""/>
        <dsp:cNvSpPr/>
      </dsp:nvSpPr>
      <dsp:spPr>
        <a:xfrm>
          <a:off x="0" y="2663208"/>
          <a:ext cx="5914209" cy="2211300"/>
        </a:xfrm>
        <a:prstGeom prst="roundRect">
          <a:avLst/>
        </a:prstGeom>
        <a:blipFill>
          <a:blip xmlns:r="http://schemas.openxmlformats.org/officeDocument/2006/relationships" r:embed="rId1">
            <a:duotone>
              <a:schemeClr val="accent2">
                <a:hueOff val="2250410"/>
                <a:satOff val="-39578"/>
                <a:lumOff val="1569"/>
                <a:alphaOff val="0"/>
                <a:shade val="74000"/>
                <a:satMod val="130000"/>
                <a:lumMod val="90000"/>
              </a:schemeClr>
              <a:schemeClr val="accent2">
                <a:hueOff val="2250410"/>
                <a:satOff val="-39578"/>
                <a:lumOff val="1569"/>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dirty="0">
              <a:solidFill>
                <a:schemeClr val="tx1"/>
              </a:solidFill>
            </a:rPr>
            <a:t>Please have the individual (if they are over 18) or their parent/guardian sign the release. It is not appropriate for the teacher to sign the release for the student. </a:t>
          </a:r>
        </a:p>
      </dsp:txBody>
      <dsp:txXfrm>
        <a:off x="107947" y="2771155"/>
        <a:ext cx="5698315" cy="199540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EAA395-39BB-4FDE-BD91-609632A8AA0F}">
      <dsp:nvSpPr>
        <dsp:cNvPr id="0" name=""/>
        <dsp:cNvSpPr/>
      </dsp:nvSpPr>
      <dsp:spPr>
        <a:xfrm>
          <a:off x="0" y="0"/>
          <a:ext cx="9601196" cy="8528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5AF3D0-77E5-4306-8829-970CD8F84F4B}">
      <dsp:nvSpPr>
        <dsp:cNvPr id="0" name=""/>
        <dsp:cNvSpPr/>
      </dsp:nvSpPr>
      <dsp:spPr>
        <a:xfrm>
          <a:off x="257984" y="192253"/>
          <a:ext cx="469062" cy="469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D4A333-2DD3-405C-9B9D-538438157DF5}">
      <dsp:nvSpPr>
        <dsp:cNvPr id="0" name=""/>
        <dsp:cNvSpPr/>
      </dsp:nvSpPr>
      <dsp:spPr>
        <a:xfrm>
          <a:off x="985032" y="364"/>
          <a:ext cx="8616164" cy="852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59" tIns="90259" rIns="90259" bIns="90259" numCol="1" spcCol="1270" anchor="ctr" anchorCtr="0">
          <a:noAutofit/>
        </a:bodyPr>
        <a:lstStyle/>
        <a:p>
          <a:pPr marL="0" lvl="0" indent="0" algn="l" defTabSz="889000">
            <a:lnSpc>
              <a:spcPct val="100000"/>
            </a:lnSpc>
            <a:spcBef>
              <a:spcPct val="0"/>
            </a:spcBef>
            <a:spcAft>
              <a:spcPct val="35000"/>
            </a:spcAft>
            <a:buNone/>
          </a:pPr>
          <a:r>
            <a:rPr lang="en-US" sz="2000" kern="1200" dirty="0"/>
            <a:t>We ask that schools provide a success story to DSS on a quarterly basis. </a:t>
          </a:r>
        </a:p>
      </dsp:txBody>
      <dsp:txXfrm>
        <a:off x="985032" y="364"/>
        <a:ext cx="8616164" cy="852841"/>
      </dsp:txXfrm>
    </dsp:sp>
    <dsp:sp modelId="{E1BA5F68-436E-46BF-B72F-A79B4BABB222}">
      <dsp:nvSpPr>
        <dsp:cNvPr id="0" name=""/>
        <dsp:cNvSpPr/>
      </dsp:nvSpPr>
      <dsp:spPr>
        <a:xfrm>
          <a:off x="0" y="1066416"/>
          <a:ext cx="9601196" cy="8528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F4D92E-8931-4D1B-AD3C-8E0E3E84D857}">
      <dsp:nvSpPr>
        <dsp:cNvPr id="0" name=""/>
        <dsp:cNvSpPr/>
      </dsp:nvSpPr>
      <dsp:spPr>
        <a:xfrm>
          <a:off x="257984" y="1258306"/>
          <a:ext cx="469062" cy="469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87A7B7-6B6A-4BAA-B8B9-33C3D34679B1}">
      <dsp:nvSpPr>
        <dsp:cNvPr id="0" name=""/>
        <dsp:cNvSpPr/>
      </dsp:nvSpPr>
      <dsp:spPr>
        <a:xfrm>
          <a:off x="985032" y="1066416"/>
          <a:ext cx="8616164" cy="852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59" tIns="90259" rIns="90259" bIns="90259" numCol="1" spcCol="1270" anchor="ctr" anchorCtr="0">
          <a:noAutofit/>
        </a:bodyPr>
        <a:lstStyle/>
        <a:p>
          <a:pPr marL="0" lvl="0" indent="0" algn="l" defTabSz="889000">
            <a:lnSpc>
              <a:spcPct val="100000"/>
            </a:lnSpc>
            <a:spcBef>
              <a:spcPct val="0"/>
            </a:spcBef>
            <a:spcAft>
              <a:spcPct val="35000"/>
            </a:spcAft>
            <a:buNone/>
          </a:pPr>
          <a:r>
            <a:rPr lang="en-US" sz="2000" kern="1200" dirty="0"/>
            <a:t>Success stories are submitted via the JAG TANF Survey. You will need to upload the story with the template and signed release form at the bottom of the survey. </a:t>
          </a:r>
        </a:p>
      </dsp:txBody>
      <dsp:txXfrm>
        <a:off x="985032" y="1066416"/>
        <a:ext cx="8616164" cy="852841"/>
      </dsp:txXfrm>
    </dsp:sp>
    <dsp:sp modelId="{2568147B-46C2-489B-BB8C-23308D94C341}">
      <dsp:nvSpPr>
        <dsp:cNvPr id="0" name=""/>
        <dsp:cNvSpPr/>
      </dsp:nvSpPr>
      <dsp:spPr>
        <a:xfrm>
          <a:off x="0" y="2132468"/>
          <a:ext cx="9601196" cy="8528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7D2FC6-CB23-4900-81DA-8F2111DF26F6}">
      <dsp:nvSpPr>
        <dsp:cNvPr id="0" name=""/>
        <dsp:cNvSpPr/>
      </dsp:nvSpPr>
      <dsp:spPr>
        <a:xfrm>
          <a:off x="257984" y="2324358"/>
          <a:ext cx="469062" cy="4690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AE12FE-D803-401D-AF62-3AACEB3C1E1C}">
      <dsp:nvSpPr>
        <dsp:cNvPr id="0" name=""/>
        <dsp:cNvSpPr/>
      </dsp:nvSpPr>
      <dsp:spPr>
        <a:xfrm>
          <a:off x="985032" y="2132468"/>
          <a:ext cx="4320538" cy="852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59" tIns="90259" rIns="90259" bIns="90259" numCol="1" spcCol="1270" anchor="ctr" anchorCtr="0">
          <a:noAutofit/>
        </a:bodyPr>
        <a:lstStyle/>
        <a:p>
          <a:pPr marL="0" lvl="0" indent="0" algn="l" defTabSz="889000">
            <a:lnSpc>
              <a:spcPct val="100000"/>
            </a:lnSpc>
            <a:spcBef>
              <a:spcPct val="0"/>
            </a:spcBef>
            <a:spcAft>
              <a:spcPct val="35000"/>
            </a:spcAft>
            <a:buNone/>
          </a:pPr>
          <a:r>
            <a:rPr lang="en-US" sz="2000" kern="1200" dirty="0"/>
            <a:t>We recommend that you collect all signed releases at the beginning of the year.</a:t>
          </a:r>
        </a:p>
      </dsp:txBody>
      <dsp:txXfrm>
        <a:off x="985032" y="2132468"/>
        <a:ext cx="4320538" cy="852841"/>
      </dsp:txXfrm>
    </dsp:sp>
    <dsp:sp modelId="{9057EB80-6C38-41B0-BF04-C75AB53D9964}">
      <dsp:nvSpPr>
        <dsp:cNvPr id="0" name=""/>
        <dsp:cNvSpPr/>
      </dsp:nvSpPr>
      <dsp:spPr>
        <a:xfrm>
          <a:off x="5305570" y="2132468"/>
          <a:ext cx="4295626" cy="852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59" tIns="90259" rIns="90259" bIns="90259" numCol="1" spcCol="1270" anchor="ctr" anchorCtr="0">
          <a:noAutofit/>
        </a:bodyPr>
        <a:lstStyle/>
        <a:p>
          <a:pPr marL="0" lvl="0" indent="0" algn="l" defTabSz="666750">
            <a:lnSpc>
              <a:spcPct val="100000"/>
            </a:lnSpc>
            <a:spcBef>
              <a:spcPct val="0"/>
            </a:spcBef>
            <a:spcAft>
              <a:spcPct val="35000"/>
            </a:spcAft>
            <a:buNone/>
          </a:pPr>
          <a:endParaRPr lang="en-US" sz="1500" kern="1200" dirty="0"/>
        </a:p>
      </dsp:txBody>
      <dsp:txXfrm>
        <a:off x="5305570" y="2132468"/>
        <a:ext cx="4295626" cy="852841"/>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5.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5271AA-DEE9-414E-8764-6C93905B90ED}" type="datetimeFigureOut">
              <a:rPr lang="en-US" smtClean="0"/>
              <a:t>6/18/2026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2A3D45-3EF5-482D-8831-0ACEF323C907}" type="slidenum">
              <a:rPr lang="en-US" smtClean="0"/>
              <a:t>‹#›</a:t>
            </a:fld>
            <a:endParaRPr lang="en-US"/>
          </a:p>
        </p:txBody>
      </p:sp>
    </p:spTree>
    <p:extLst>
      <p:ext uri="{BB962C8B-B14F-4D97-AF65-F5344CB8AC3E}">
        <p14:creationId xmlns:p14="http://schemas.microsoft.com/office/powerpoint/2010/main" val="496681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ss.mo.gov/employment-training-provider-portal/training.ht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hare.articulate.com/WcZy1IU-yNO4a5jIrncQt#/lessons/oEOiCjlUF5ZKb7eaLORSvKpOAi-LrDl5"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1</a:t>
            </a:fld>
            <a:endParaRPr lang="en-US"/>
          </a:p>
        </p:txBody>
      </p:sp>
    </p:spTree>
    <p:extLst>
      <p:ext uri="{BB962C8B-B14F-4D97-AF65-F5344CB8AC3E}">
        <p14:creationId xmlns:p14="http://schemas.microsoft.com/office/powerpoint/2010/main" val="1998690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AB0DD-5FE4-9803-9CA5-F732742FD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E86B20-2172-B5D0-4589-0FA542ADC6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29CEA-3DC7-5C42-2062-0BF68A0DC3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it is a small group that you would like to highlight, please have a signed release for all members. </a:t>
            </a:r>
          </a:p>
          <a:p>
            <a:endParaRPr lang="en-US" dirty="0"/>
          </a:p>
        </p:txBody>
      </p:sp>
      <p:sp>
        <p:nvSpPr>
          <p:cNvPr id="4" name="Slide Number Placeholder 3">
            <a:extLst>
              <a:ext uri="{FF2B5EF4-FFF2-40B4-BE49-F238E27FC236}">
                <a16:creationId xmlns:a16="http://schemas.microsoft.com/office/drawing/2014/main" id="{A3F86149-48FD-3938-0125-F1E21B92A731}"/>
              </a:ext>
            </a:extLst>
          </p:cNvPr>
          <p:cNvSpPr>
            <a:spLocks noGrp="1"/>
          </p:cNvSpPr>
          <p:nvPr>
            <p:ph type="sldNum" sz="quarter" idx="5"/>
          </p:nvPr>
        </p:nvSpPr>
        <p:spPr/>
        <p:txBody>
          <a:bodyPr/>
          <a:lstStyle/>
          <a:p>
            <a:fld id="{832A3D45-3EF5-482D-8831-0ACEF323C907}" type="slidenum">
              <a:rPr lang="en-US" smtClean="0"/>
              <a:t>13</a:t>
            </a:fld>
            <a:endParaRPr lang="en-US"/>
          </a:p>
        </p:txBody>
      </p:sp>
    </p:spTree>
    <p:extLst>
      <p:ext uri="{BB962C8B-B14F-4D97-AF65-F5344CB8AC3E}">
        <p14:creationId xmlns:p14="http://schemas.microsoft.com/office/powerpoint/2010/main" val="4275135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1131D-FAD7-AEB9-A3C6-558D09F673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0B13C-B8C1-46E0-7F6C-218325379D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5EF43A-F30C-287A-69F2-7F6E2301160A}"/>
              </a:ext>
            </a:extLst>
          </p:cNvPr>
          <p:cNvSpPr>
            <a:spLocks noGrp="1"/>
          </p:cNvSpPr>
          <p:nvPr>
            <p:ph type="body" idx="1"/>
          </p:nvPr>
        </p:nvSpPr>
        <p:spPr/>
        <p:txBody>
          <a:bodyPr/>
          <a:lstStyle/>
          <a:p>
            <a:pPr lvl="0"/>
            <a:r>
              <a:rPr lang="en-US" dirty="0"/>
              <a:t>There is now a format template available. This can be found here: (</a:t>
            </a:r>
            <a:r>
              <a:rPr lang="en-US" dirty="0">
                <a:hlinkClick r:id="rId3"/>
              </a:rPr>
              <a:t>Office of Workforce and Community Initiatives Portal | Missouri Department of Social Services (mo.gov)</a:t>
            </a:r>
            <a:r>
              <a:rPr lang="en-US" dirty="0"/>
              <a:t>)</a:t>
            </a:r>
          </a:p>
          <a:p>
            <a:pPr lvl="0"/>
            <a:r>
              <a:rPr lang="en-US" dirty="0"/>
              <a:t>We also need a signed release form for the student that is being highlighted (</a:t>
            </a:r>
            <a:r>
              <a:rPr lang="en-US" dirty="0">
                <a:hlinkClick r:id="rId3"/>
              </a:rPr>
              <a:t>Office of Workforce and Community Initiatives Portal | Missouri Department of Social Services (mo.gov)</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recommend that you collect all signed releases at the beginning of the year and submit the appropriate student in a combined file to the success story template.</a:t>
            </a:r>
          </a:p>
          <a:p>
            <a:pPr lvl="0"/>
            <a:endParaRPr lang="en-US" dirty="0"/>
          </a:p>
          <a:p>
            <a:endParaRPr lang="en-US" dirty="0"/>
          </a:p>
        </p:txBody>
      </p:sp>
      <p:sp>
        <p:nvSpPr>
          <p:cNvPr id="4" name="Slide Number Placeholder 3">
            <a:extLst>
              <a:ext uri="{FF2B5EF4-FFF2-40B4-BE49-F238E27FC236}">
                <a16:creationId xmlns:a16="http://schemas.microsoft.com/office/drawing/2014/main" id="{365D083B-21F7-53E7-49FB-71300F46D3E3}"/>
              </a:ext>
            </a:extLst>
          </p:cNvPr>
          <p:cNvSpPr>
            <a:spLocks noGrp="1"/>
          </p:cNvSpPr>
          <p:nvPr>
            <p:ph type="sldNum" sz="quarter" idx="5"/>
          </p:nvPr>
        </p:nvSpPr>
        <p:spPr/>
        <p:txBody>
          <a:bodyPr/>
          <a:lstStyle/>
          <a:p>
            <a:fld id="{832A3D45-3EF5-482D-8831-0ACEF323C907}" type="slidenum">
              <a:rPr lang="en-US" smtClean="0"/>
              <a:t>16</a:t>
            </a:fld>
            <a:endParaRPr lang="en-US"/>
          </a:p>
        </p:txBody>
      </p:sp>
    </p:spTree>
    <p:extLst>
      <p:ext uri="{BB962C8B-B14F-4D97-AF65-F5344CB8AC3E}">
        <p14:creationId xmlns:p14="http://schemas.microsoft.com/office/powerpoint/2010/main" val="369507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hlinkClick r:id="rId3"/>
              </a:rPr>
              <a:t>JAG Invoicing (≈ 12 min) - JAG Missouri Program Training | Rise 360</a:t>
            </a:r>
            <a:endParaRPr lang="sv-SE" dirty="0"/>
          </a:p>
          <a:p>
            <a:endParaRPr lang="sv-SE" dirty="0"/>
          </a:p>
          <a:p>
            <a:r>
              <a:rPr lang="sv-SE" dirty="0"/>
              <a:t>It is very important that invoices are submitted timely, as our invoicing team has hundreds of invoices that they have to process each month. Timely submission of invoices will ensure timely payment. </a:t>
            </a:r>
          </a:p>
          <a:p>
            <a:endParaRPr lang="sv-SE" dirty="0"/>
          </a:p>
          <a:p>
            <a:r>
              <a:rPr lang="sv-SE" dirty="0"/>
              <a:t>Invoices can not be paid unless DSS has a fully executed contract and these documents on file. These documents can be found on the JAG Provider Portal link. </a:t>
            </a:r>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18</a:t>
            </a:fld>
            <a:endParaRPr lang="en-US"/>
          </a:p>
        </p:txBody>
      </p:sp>
    </p:spTree>
    <p:extLst>
      <p:ext uri="{BB962C8B-B14F-4D97-AF65-F5344CB8AC3E}">
        <p14:creationId xmlns:p14="http://schemas.microsoft.com/office/powerpoint/2010/main" val="4010423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know many of your schools have policies to pay out summer salary/benefits in June. BUT If you want the salary to come out of the current fiscal year’s allocation. This payment must be made by 5/31/26 and included in the final invoice to DSS. Otherwise, the salary and benefits must come out of the following fiscal year’s budget and those funds that were allocated in your budget and budget narrative could lapse at the end of the fiscal year if they are allocated for salary and benefits but not paid out by the appropriate deadline. This is why we HIGHLY recommend that any summer salary/benefits payment be made in May so that there is no issue with lapse of funds or carryover into the new fiscal year. If your school’s policies do not allow for a may payment of salary and benefits, we recommend completing a budget modification PRIOR to the end of the fiscal year to move those funds to other allowable expenses, including supplies, equipment, or travel expenses. </a:t>
            </a:r>
          </a:p>
        </p:txBody>
      </p:sp>
      <p:sp>
        <p:nvSpPr>
          <p:cNvPr id="4" name="Slide Number Placeholder 3"/>
          <p:cNvSpPr>
            <a:spLocks noGrp="1"/>
          </p:cNvSpPr>
          <p:nvPr>
            <p:ph type="sldNum" sz="quarter" idx="5"/>
          </p:nvPr>
        </p:nvSpPr>
        <p:spPr/>
        <p:txBody>
          <a:bodyPr/>
          <a:lstStyle/>
          <a:p>
            <a:fld id="{832A3D45-3EF5-482D-8831-0ACEF323C907}" type="slidenum">
              <a:rPr lang="en-US" smtClean="0"/>
              <a:t>19</a:t>
            </a:fld>
            <a:endParaRPr lang="en-US"/>
          </a:p>
        </p:txBody>
      </p:sp>
    </p:spTree>
    <p:extLst>
      <p:ext uri="{BB962C8B-B14F-4D97-AF65-F5344CB8AC3E}">
        <p14:creationId xmlns:p14="http://schemas.microsoft.com/office/powerpoint/2010/main" val="1127337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Budget form</a:t>
            </a:r>
          </a:p>
        </p:txBody>
      </p:sp>
      <p:sp>
        <p:nvSpPr>
          <p:cNvPr id="4" name="Slide Number Placeholder 3"/>
          <p:cNvSpPr>
            <a:spLocks noGrp="1"/>
          </p:cNvSpPr>
          <p:nvPr>
            <p:ph type="sldNum" sz="quarter" idx="5"/>
          </p:nvPr>
        </p:nvSpPr>
        <p:spPr/>
        <p:txBody>
          <a:bodyPr/>
          <a:lstStyle/>
          <a:p>
            <a:fld id="{832A3D45-3EF5-482D-8831-0ACEF323C907}" type="slidenum">
              <a:rPr lang="en-US" smtClean="0"/>
              <a:t>20</a:t>
            </a:fld>
            <a:endParaRPr lang="en-US"/>
          </a:p>
        </p:txBody>
      </p:sp>
    </p:spTree>
    <p:extLst>
      <p:ext uri="{BB962C8B-B14F-4D97-AF65-F5344CB8AC3E}">
        <p14:creationId xmlns:p14="http://schemas.microsoft.com/office/powerpoint/2010/main" val="3952357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find you need to make a change throughout the year for your budget, please submit an updated budget and budget narrative to the invoicing inbox. The forms can be found on the portal. </a:t>
            </a:r>
          </a:p>
        </p:txBody>
      </p:sp>
      <p:sp>
        <p:nvSpPr>
          <p:cNvPr id="4" name="Slide Number Placeholder 3"/>
          <p:cNvSpPr>
            <a:spLocks noGrp="1"/>
          </p:cNvSpPr>
          <p:nvPr>
            <p:ph type="sldNum" sz="quarter" idx="5"/>
          </p:nvPr>
        </p:nvSpPr>
        <p:spPr/>
        <p:txBody>
          <a:bodyPr/>
          <a:lstStyle/>
          <a:p>
            <a:fld id="{832A3D45-3EF5-482D-8831-0ACEF323C907}" type="slidenum">
              <a:rPr lang="en-US" smtClean="0"/>
              <a:t>21</a:t>
            </a:fld>
            <a:endParaRPr lang="en-US"/>
          </a:p>
        </p:txBody>
      </p:sp>
    </p:spTree>
    <p:extLst>
      <p:ext uri="{BB962C8B-B14F-4D97-AF65-F5344CB8AC3E}">
        <p14:creationId xmlns:p14="http://schemas.microsoft.com/office/powerpoint/2010/main" val="2647359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it is your first 2 years as a JAG program, you must submit all supporting documentation with each invoice. </a:t>
            </a:r>
          </a:p>
          <a:p>
            <a:r>
              <a:rPr lang="en-US" dirty="0"/>
              <a:t>If you have been a JAG Program for more than 2 full years, you are no longer required to provide supporting documentation, however this documentation must be kept for at least 5 years and provided upon request. </a:t>
            </a:r>
          </a:p>
          <a:p>
            <a:endParaRPr lang="en-US" dirty="0"/>
          </a:p>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22</a:t>
            </a:fld>
            <a:endParaRPr lang="en-US"/>
          </a:p>
        </p:txBody>
      </p:sp>
    </p:spTree>
    <p:extLst>
      <p:ext uri="{BB962C8B-B14F-4D97-AF65-F5344CB8AC3E}">
        <p14:creationId xmlns:p14="http://schemas.microsoft.com/office/powerpoint/2010/main" val="689221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meaning, you haven’t used it before when invoicing the state.</a:t>
            </a:r>
          </a:p>
          <a:p>
            <a:r>
              <a:rPr lang="en-US" dirty="0"/>
              <a:t>For example, FY27JAGAug</a:t>
            </a:r>
          </a:p>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23</a:t>
            </a:fld>
            <a:endParaRPr lang="en-US"/>
          </a:p>
        </p:txBody>
      </p:sp>
    </p:spTree>
    <p:extLst>
      <p:ext uri="{BB962C8B-B14F-4D97-AF65-F5344CB8AC3E}">
        <p14:creationId xmlns:p14="http://schemas.microsoft.com/office/powerpoint/2010/main" val="1599489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212121"/>
                </a:solidFill>
              </a:rPr>
              <a:t>The JAG Specialist will receive an email approximately 30 days prior to the month of monitoring stating the documents requested and the due date for them. </a:t>
            </a:r>
            <a:br>
              <a:rPr lang="en-US" sz="1200" dirty="0">
                <a:solidFill>
                  <a:srgbClr val="212121"/>
                </a:solidFill>
              </a:rPr>
            </a:br>
            <a:br>
              <a:rPr lang="en-US" sz="1200" dirty="0">
                <a:solidFill>
                  <a:srgbClr val="212121"/>
                </a:solidFill>
              </a:rPr>
            </a:br>
            <a:r>
              <a:rPr lang="en-US" sz="1200" dirty="0">
                <a:solidFill>
                  <a:srgbClr val="212121"/>
                </a:solidFill>
              </a:rPr>
              <a:t>The email will include: </a:t>
            </a:r>
            <a:r>
              <a:rPr lang="en-ZA" sz="1200" dirty="0">
                <a:solidFill>
                  <a:schemeClr val="tx1"/>
                </a:solidFill>
                <a:latin typeface="+mn-lt"/>
                <a:cs typeface="Arial" panose="020B0604020202020204" pitchFamily="34" charset="0"/>
              </a:rPr>
              <a:t>providing you the opportunity to showcase your strengths and brag about your JAG program, activities, competitions, field trips, etc. </a:t>
            </a:r>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30</a:t>
            </a:fld>
            <a:endParaRPr lang="en-US"/>
          </a:p>
        </p:txBody>
      </p:sp>
    </p:spTree>
    <p:extLst>
      <p:ext uri="{BB962C8B-B14F-4D97-AF65-F5344CB8AC3E}">
        <p14:creationId xmlns:p14="http://schemas.microsoft.com/office/powerpoint/2010/main" val="3844720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Monitoring staff will review documentation provided for the randomly chosen cases. The JAG Specialist is responsible for submitting all required JAG documentation for each file. </a:t>
            </a:r>
            <a:r>
              <a:rPr lang="en-US" dirty="0"/>
              <a:t>JAG Force Data System will be used to review any additional information needed to complete the monitoring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31</a:t>
            </a:fld>
            <a:endParaRPr lang="en-US"/>
          </a:p>
        </p:txBody>
      </p:sp>
    </p:spTree>
    <p:extLst>
      <p:ext uri="{BB962C8B-B14F-4D97-AF65-F5344CB8AC3E}">
        <p14:creationId xmlns:p14="http://schemas.microsoft.com/office/powerpoint/2010/main" val="1255862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a:t>
            </a:r>
          </a:p>
        </p:txBody>
      </p:sp>
      <p:sp>
        <p:nvSpPr>
          <p:cNvPr id="4" name="Slide Number Placeholder 3"/>
          <p:cNvSpPr>
            <a:spLocks noGrp="1"/>
          </p:cNvSpPr>
          <p:nvPr>
            <p:ph type="sldNum" sz="quarter" idx="5"/>
          </p:nvPr>
        </p:nvSpPr>
        <p:spPr/>
        <p:txBody>
          <a:bodyPr/>
          <a:lstStyle/>
          <a:p>
            <a:fld id="{832A3D45-3EF5-482D-8831-0ACEF323C907}" type="slidenum">
              <a:rPr lang="en-US" smtClean="0"/>
              <a:t>2</a:t>
            </a:fld>
            <a:endParaRPr lang="en-US"/>
          </a:p>
        </p:txBody>
      </p:sp>
    </p:spTree>
    <p:extLst>
      <p:ext uri="{BB962C8B-B14F-4D97-AF65-F5344CB8AC3E}">
        <p14:creationId xmlns:p14="http://schemas.microsoft.com/office/powerpoint/2010/main" val="4077849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It's important to implement a consistent process to enter detailed model service information into the JAGForce system daily. Regular data entry will support accurate monitoring, timely reporting, and improved service delivery oversight. </a:t>
            </a:r>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32</a:t>
            </a:fld>
            <a:endParaRPr lang="en-US"/>
          </a:p>
        </p:txBody>
      </p:sp>
    </p:spTree>
    <p:extLst>
      <p:ext uri="{BB962C8B-B14F-4D97-AF65-F5344CB8AC3E}">
        <p14:creationId xmlns:p14="http://schemas.microsoft.com/office/powerpoint/2010/main" val="1433646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monitoring report will detail what information was reviewed, what strengths the report found during the monitoring, opportunities for improvement for the program, and any findings that the monitoring discovered. </a:t>
            </a:r>
          </a:p>
        </p:txBody>
      </p:sp>
      <p:sp>
        <p:nvSpPr>
          <p:cNvPr id="4" name="Slide Number Placeholder 3"/>
          <p:cNvSpPr>
            <a:spLocks noGrp="1"/>
          </p:cNvSpPr>
          <p:nvPr>
            <p:ph type="sldNum" sz="quarter" idx="5"/>
          </p:nvPr>
        </p:nvSpPr>
        <p:spPr/>
        <p:txBody>
          <a:bodyPr/>
          <a:lstStyle/>
          <a:p>
            <a:fld id="{832A3D45-3EF5-482D-8831-0ACEF323C907}" type="slidenum">
              <a:rPr lang="en-US" smtClean="0"/>
              <a:t>39</a:t>
            </a:fld>
            <a:endParaRPr lang="en-US"/>
          </a:p>
        </p:txBody>
      </p:sp>
    </p:spTree>
    <p:extLst>
      <p:ext uri="{BB962C8B-B14F-4D97-AF65-F5344CB8AC3E}">
        <p14:creationId xmlns:p14="http://schemas.microsoft.com/office/powerpoint/2010/main" val="1582651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sz="1200" b="1" u="none" strike="noStrike" kern="1200" dirty="0">
                <a:solidFill>
                  <a:schemeClr val="tx1"/>
                </a:solidFill>
                <a:effectLst/>
                <a:latin typeface="+mn-lt"/>
                <a:ea typeface="+mn-ea"/>
                <a:cs typeface="+mn-cs"/>
              </a:rPr>
              <a:t>Corrective Action Plan (CAP)</a:t>
            </a:r>
            <a:r>
              <a:rPr lang="en-US" dirty="0"/>
              <a:t> is a step-by-step documented strategy used to identify, resolve, and prevent the recurrence of issues, errors, or underperformance. It serves as a structured roadmap to fix immediate problems while eliminating their underlying root causes</a:t>
            </a:r>
          </a:p>
        </p:txBody>
      </p:sp>
      <p:sp>
        <p:nvSpPr>
          <p:cNvPr id="4" name="Slide Number Placeholder 3"/>
          <p:cNvSpPr>
            <a:spLocks noGrp="1"/>
          </p:cNvSpPr>
          <p:nvPr>
            <p:ph type="sldNum" sz="quarter" idx="5"/>
          </p:nvPr>
        </p:nvSpPr>
        <p:spPr/>
        <p:txBody>
          <a:bodyPr/>
          <a:lstStyle/>
          <a:p>
            <a:fld id="{832A3D45-3EF5-482D-8831-0ACEF323C907}" type="slidenum">
              <a:rPr lang="en-US" smtClean="0"/>
              <a:t>40</a:t>
            </a:fld>
            <a:endParaRPr lang="en-US"/>
          </a:p>
        </p:txBody>
      </p:sp>
    </p:spTree>
    <p:extLst>
      <p:ext uri="{BB962C8B-B14F-4D97-AF65-F5344CB8AC3E}">
        <p14:creationId xmlns:p14="http://schemas.microsoft.com/office/powerpoint/2010/main" val="1407614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corrective action plan is accepted, program staff will follow up with JAG staff periodically to determine if the finding has been sufficiently corrected and can be closed. Once all findings have been closed, the CAP will be ended, and you would be monitored again on a 3 year schedule. </a:t>
            </a:r>
          </a:p>
        </p:txBody>
      </p:sp>
      <p:sp>
        <p:nvSpPr>
          <p:cNvPr id="4" name="Slide Number Placeholder 3"/>
          <p:cNvSpPr>
            <a:spLocks noGrp="1"/>
          </p:cNvSpPr>
          <p:nvPr>
            <p:ph type="sldNum" sz="quarter" idx="5"/>
          </p:nvPr>
        </p:nvSpPr>
        <p:spPr/>
        <p:txBody>
          <a:bodyPr/>
          <a:lstStyle/>
          <a:p>
            <a:fld id="{832A3D45-3EF5-482D-8831-0ACEF323C907}" type="slidenum">
              <a:rPr lang="en-US" smtClean="0"/>
              <a:t>41</a:t>
            </a:fld>
            <a:endParaRPr lang="en-US"/>
          </a:p>
        </p:txBody>
      </p:sp>
    </p:spTree>
    <p:extLst>
      <p:ext uri="{BB962C8B-B14F-4D97-AF65-F5344CB8AC3E}">
        <p14:creationId xmlns:p14="http://schemas.microsoft.com/office/powerpoint/2010/main" val="19028545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monitoring helps to ensure that public funds are being used properly and in line with state and federal guidelines and regulations. Our goal is to confirm that TANF funds utilized by the JAG program are being managed as intended, so that services can continue to make a positive impact. </a:t>
            </a:r>
          </a:p>
        </p:txBody>
      </p:sp>
      <p:sp>
        <p:nvSpPr>
          <p:cNvPr id="4" name="Slide Number Placeholder 3"/>
          <p:cNvSpPr>
            <a:spLocks noGrp="1"/>
          </p:cNvSpPr>
          <p:nvPr>
            <p:ph type="sldNum" sz="quarter" idx="5"/>
          </p:nvPr>
        </p:nvSpPr>
        <p:spPr/>
        <p:txBody>
          <a:bodyPr/>
          <a:lstStyle/>
          <a:p>
            <a:fld id="{832A3D45-3EF5-482D-8831-0ACEF323C907}" type="slidenum">
              <a:rPr lang="en-US" smtClean="0"/>
              <a:t>42</a:t>
            </a:fld>
            <a:endParaRPr lang="en-US"/>
          </a:p>
        </p:txBody>
      </p:sp>
    </p:spTree>
    <p:extLst>
      <p:ext uri="{BB962C8B-B14F-4D97-AF65-F5344CB8AC3E}">
        <p14:creationId xmlns:p14="http://schemas.microsoft.com/office/powerpoint/2010/main" val="3949038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Pass through entities like DSS, are responsible for subrecipient performance and financial compliance. Regular monitoring is how that responsibility is fulfilled.</a:t>
            </a:r>
          </a:p>
          <a:p>
            <a:pPr marL="228600" indent="-228600">
              <a:buAutoNum type="arabicPeriod"/>
            </a:pPr>
            <a:r>
              <a:rPr lang="en-US" dirty="0"/>
              <a:t>Subrecipients (the schools administering JAG Program) are responsible for: Following federal statutes, regulations, and contractual terms, Establishing strong internal controls to ensure funds are being used as intended. </a:t>
            </a:r>
          </a:p>
          <a:p>
            <a:pPr marL="228600" indent="-228600">
              <a:buAutoNum type="arabicPeriod"/>
            </a:pPr>
            <a:r>
              <a:rPr lang="en-US" dirty="0"/>
              <a:t>Monitoring provides a structured way for DSS to identify challenges early and determine what support may be needed to help a program to meet its financial and programmatic responsibilities. </a:t>
            </a:r>
          </a:p>
        </p:txBody>
      </p:sp>
      <p:sp>
        <p:nvSpPr>
          <p:cNvPr id="4" name="Slide Number Placeholder 3"/>
          <p:cNvSpPr>
            <a:spLocks noGrp="1"/>
          </p:cNvSpPr>
          <p:nvPr>
            <p:ph type="sldNum" sz="quarter" idx="5"/>
          </p:nvPr>
        </p:nvSpPr>
        <p:spPr/>
        <p:txBody>
          <a:bodyPr/>
          <a:lstStyle/>
          <a:p>
            <a:fld id="{832A3D45-3EF5-482D-8831-0ACEF323C907}" type="slidenum">
              <a:rPr lang="en-US" smtClean="0"/>
              <a:t>43</a:t>
            </a:fld>
            <a:endParaRPr lang="en-US"/>
          </a:p>
        </p:txBody>
      </p:sp>
    </p:spTree>
    <p:extLst>
      <p:ext uri="{BB962C8B-B14F-4D97-AF65-F5344CB8AC3E}">
        <p14:creationId xmlns:p14="http://schemas.microsoft.com/office/powerpoint/2010/main" val="42026900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 Desk Review: Initial contact, data request, expenditure selection, subrecipient sends documentation</a:t>
            </a:r>
          </a:p>
          <a:p>
            <a:r>
              <a:rPr lang="en-US" dirty="0"/>
              <a:t>Desk review: Conduct monitoring using the information provided in response to the data request, and exit interview</a:t>
            </a:r>
          </a:p>
          <a:p>
            <a:r>
              <a:rPr lang="en-US" dirty="0"/>
              <a:t>Post Desk Review: report, corrective action plan, CAP response.</a:t>
            </a:r>
          </a:p>
        </p:txBody>
      </p:sp>
      <p:sp>
        <p:nvSpPr>
          <p:cNvPr id="4" name="Slide Number Placeholder 3"/>
          <p:cNvSpPr>
            <a:spLocks noGrp="1"/>
          </p:cNvSpPr>
          <p:nvPr>
            <p:ph type="sldNum" sz="quarter" idx="5"/>
          </p:nvPr>
        </p:nvSpPr>
        <p:spPr/>
        <p:txBody>
          <a:bodyPr/>
          <a:lstStyle/>
          <a:p>
            <a:fld id="{832A3D45-3EF5-482D-8831-0ACEF323C907}" type="slidenum">
              <a:rPr lang="en-US" smtClean="0"/>
              <a:t>44</a:t>
            </a:fld>
            <a:endParaRPr lang="en-US"/>
          </a:p>
        </p:txBody>
      </p:sp>
    </p:spTree>
    <p:extLst>
      <p:ext uri="{BB962C8B-B14F-4D97-AF65-F5344CB8AC3E}">
        <p14:creationId xmlns:p14="http://schemas.microsoft.com/office/powerpoint/2010/main" val="14385961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list includes but is not limited to the following. This data needs to be kept on file and made available upon request. The third-party agency will only request this information as it relates to the JAG program. It is not all encompassing. </a:t>
            </a:r>
          </a:p>
        </p:txBody>
      </p:sp>
      <p:sp>
        <p:nvSpPr>
          <p:cNvPr id="4" name="Slide Number Placeholder 3"/>
          <p:cNvSpPr>
            <a:spLocks noGrp="1"/>
          </p:cNvSpPr>
          <p:nvPr>
            <p:ph type="sldNum" sz="quarter" idx="5"/>
          </p:nvPr>
        </p:nvSpPr>
        <p:spPr/>
        <p:txBody>
          <a:bodyPr/>
          <a:lstStyle/>
          <a:p>
            <a:fld id="{832A3D45-3EF5-482D-8831-0ACEF323C907}" type="slidenum">
              <a:rPr lang="en-US" smtClean="0"/>
              <a:t>45</a:t>
            </a:fld>
            <a:endParaRPr lang="en-US"/>
          </a:p>
        </p:txBody>
      </p:sp>
    </p:spTree>
    <p:extLst>
      <p:ext uri="{BB962C8B-B14F-4D97-AF65-F5344CB8AC3E}">
        <p14:creationId xmlns:p14="http://schemas.microsoft.com/office/powerpoint/2010/main" val="16006138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After the fiscal monitoring, our team recognized a gap in our reporting and tracking of cost allocation and time spent on JAG. Because of this, program has worked closely with the fiscal monitoring team to create two different attestations of time spent on JAG. These documents need to be kept on file and made available when requested</a:t>
            </a:r>
          </a:p>
          <a:p>
            <a:r>
              <a:rPr lang="en-US" sz="1200" b="0" i="0" u="none" strike="noStrike" kern="1200" baseline="0" dirty="0">
                <a:solidFill>
                  <a:schemeClr val="tx1"/>
                </a:solidFill>
                <a:latin typeface="+mn-lt"/>
                <a:ea typeface="+mn-ea"/>
                <a:cs typeface="+mn-cs"/>
              </a:rPr>
              <a:t>from our third-party fiscal monitoring team. If you have any schools with active CAPs/findings who need these documents, please have them use these templates so that they are consistent across the program. All programs must begin using these templates starting FY27.</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Should you start out at one type, and then switch to another type, please start using the appropriate documentation as of when the change is made. </a:t>
            </a:r>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46</a:t>
            </a:fld>
            <a:endParaRPr lang="en-US"/>
          </a:p>
        </p:txBody>
      </p:sp>
    </p:spTree>
    <p:extLst>
      <p:ext uri="{BB962C8B-B14F-4D97-AF65-F5344CB8AC3E}">
        <p14:creationId xmlns:p14="http://schemas.microsoft.com/office/powerpoint/2010/main" val="30793150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100% Employee Time Certification (Semi-Annual)</a:t>
            </a:r>
          </a:p>
          <a:p>
            <a:r>
              <a:rPr lang="en-US" sz="1200" b="0" i="0" u="none" strike="noStrike" kern="1200" baseline="0" dirty="0">
                <a:solidFill>
                  <a:schemeClr val="tx1"/>
                </a:solidFill>
                <a:latin typeface="+mn-lt"/>
                <a:ea typeface="+mn-ea"/>
                <a:cs typeface="+mn-cs"/>
              </a:rPr>
              <a:t>This form is intended for JAG Specialists or other staff who spend 100% of their work time on JAG activities. Federal guidelines require a semi-annual verification stating that the employee worked exclusively on the JAG program during the fiscal year. The form must be signed by both the employee and their supervisor.</a:t>
            </a:r>
          </a:p>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47</a:t>
            </a:fld>
            <a:endParaRPr lang="en-US"/>
          </a:p>
        </p:txBody>
      </p:sp>
    </p:spTree>
    <p:extLst>
      <p:ext uri="{BB962C8B-B14F-4D97-AF65-F5344CB8AC3E}">
        <p14:creationId xmlns:p14="http://schemas.microsoft.com/office/powerpoint/2010/main" val="1217568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https://riskanalysisunit.wufoo.com/forms/jag-tanf-reporting-survey-fy27/ </a:t>
            </a:r>
          </a:p>
        </p:txBody>
      </p:sp>
      <p:sp>
        <p:nvSpPr>
          <p:cNvPr id="4" name="Slide Number Placeholder 3"/>
          <p:cNvSpPr>
            <a:spLocks noGrp="1"/>
          </p:cNvSpPr>
          <p:nvPr>
            <p:ph type="sldNum" sz="quarter" idx="10"/>
          </p:nvPr>
        </p:nvSpPr>
        <p:spPr/>
        <p:txBody>
          <a:bodyPr/>
          <a:lstStyle/>
          <a:p>
            <a:fld id="{832A3D45-3EF5-482D-8831-0ACEF323C907}" type="slidenum">
              <a:rPr lang="en-US" smtClean="0"/>
              <a:t>5</a:t>
            </a:fld>
            <a:endParaRPr lang="en-US"/>
          </a:p>
        </p:txBody>
      </p:sp>
    </p:spTree>
    <p:extLst>
      <p:ext uri="{BB962C8B-B14F-4D97-AF65-F5344CB8AC3E}">
        <p14:creationId xmlns:p14="http://schemas.microsoft.com/office/powerpoint/2010/main" val="8502765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JAG Cost Allocation Weekly Timesheet</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template should be used by employees who spend only a portion of their time on JAG. The weekly timesheet allows the employee to track daily hours worked on JAG and non-JAG activities, along with Non-work hours, calculating the percentage of time attributable to the JAG program. This form must be completed weekly and signed by both the employee and supervisor.</a:t>
            </a:r>
          </a:p>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48</a:t>
            </a:fld>
            <a:endParaRPr lang="en-US"/>
          </a:p>
        </p:txBody>
      </p:sp>
    </p:spTree>
    <p:extLst>
      <p:ext uri="{BB962C8B-B14F-4D97-AF65-F5344CB8AC3E}">
        <p14:creationId xmlns:p14="http://schemas.microsoft.com/office/powerpoint/2010/main" val="679216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Reports are due by the 15</a:t>
            </a:r>
            <a:r>
              <a:rPr lang="en-US" baseline="30000" dirty="0"/>
              <a:t>th</a:t>
            </a:r>
            <a:r>
              <a:rPr lang="en-US" dirty="0"/>
              <a:t> of the month following the reporting quarter. It is very important that these are submitted timely, as it could result in a finding in your monitoring report. </a:t>
            </a:r>
          </a:p>
          <a:p>
            <a:r>
              <a:rPr lang="en-US" dirty="0"/>
              <a:t>Please </a:t>
            </a:r>
            <a:r>
              <a:rPr lang="en-US" u="sng" dirty="0"/>
              <a:t>do not </a:t>
            </a:r>
            <a:r>
              <a:rPr lang="en-US" dirty="0"/>
              <a:t>submit a report during the reporting quarter, wait until at least the first day of the following month.  </a:t>
            </a:r>
          </a:p>
          <a:p>
            <a:r>
              <a:rPr lang="en-US" dirty="0"/>
              <a:t>The only exception to this reporting deadline is for First Quarter. As we know that your class numbers are not usually set in stone until the end of September, we have extended this deadline to October 15</a:t>
            </a:r>
            <a:r>
              <a:rPr lang="en-US" baseline="30000" dirty="0"/>
              <a:t>th</a:t>
            </a:r>
            <a:r>
              <a:rPr lang="en-US" dirty="0"/>
              <a:t> for that month only. </a:t>
            </a:r>
          </a:p>
          <a:p>
            <a:r>
              <a:rPr lang="en-US" dirty="0"/>
              <a:t>You would need to submit First Quarter by October 15</a:t>
            </a:r>
            <a:r>
              <a:rPr lang="en-US" baseline="30000" dirty="0"/>
              <a:t>th</a:t>
            </a:r>
            <a:r>
              <a:rPr lang="en-US" dirty="0"/>
              <a:t>. </a:t>
            </a:r>
          </a:p>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6</a:t>
            </a:fld>
            <a:endParaRPr lang="en-US"/>
          </a:p>
        </p:txBody>
      </p:sp>
    </p:spTree>
    <p:extLst>
      <p:ext uri="{BB962C8B-B14F-4D97-AF65-F5344CB8AC3E}">
        <p14:creationId xmlns:p14="http://schemas.microsoft.com/office/powerpoint/2010/main" val="419728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Forward me your copy of the submission confirmation.</a:t>
            </a:r>
          </a:p>
          <a:p>
            <a:pPr lvl="0"/>
            <a:r>
              <a:rPr lang="en-US" dirty="0"/>
              <a:t>What information needs to be changed, be specific </a:t>
            </a:r>
          </a:p>
          <a:p>
            <a:pPr lvl="0"/>
            <a:r>
              <a:rPr lang="en-US" dirty="0"/>
              <a:t>Your contact information in case there are follow up questions on our end.</a:t>
            </a:r>
          </a:p>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7</a:t>
            </a:fld>
            <a:endParaRPr lang="en-US"/>
          </a:p>
        </p:txBody>
      </p:sp>
    </p:spTree>
    <p:extLst>
      <p:ext uri="{BB962C8B-B14F-4D97-AF65-F5344CB8AC3E}">
        <p14:creationId xmlns:p14="http://schemas.microsoft.com/office/powerpoint/2010/main" val="927555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is it important to submit your reports accurately and timely?</a:t>
            </a:r>
          </a:p>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8</a:t>
            </a:fld>
            <a:endParaRPr lang="en-US"/>
          </a:p>
        </p:txBody>
      </p:sp>
    </p:spTree>
    <p:extLst>
      <p:ext uri="{BB962C8B-B14F-4D97-AF65-F5344CB8AC3E}">
        <p14:creationId xmlns:p14="http://schemas.microsoft.com/office/powerpoint/2010/main" val="2925417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Ultimately, these reports allow us to provide our state legislators and stakeholders with your story. It allows us to brag a little bit about this wonderful program and helps us to back up our statements with data. That’s why its so important for this information to be accurate and provided on time.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Quarterly questions ensure programs are participating in events. The expectation is each program participate in events to expose students to a multitude of experiences and opportunities.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9</a:t>
            </a:fld>
            <a:endParaRPr lang="en-US"/>
          </a:p>
        </p:txBody>
      </p:sp>
    </p:spTree>
    <p:extLst>
      <p:ext uri="{BB962C8B-B14F-4D97-AF65-F5344CB8AC3E}">
        <p14:creationId xmlns:p14="http://schemas.microsoft.com/office/powerpoint/2010/main" val="52302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data do we collect for our yearly budget book? </a:t>
            </a:r>
          </a:p>
          <a:p>
            <a:r>
              <a:rPr lang="en-US" dirty="0"/>
              <a:t>Every year we have to provide a budget book to our legislators. Each program has to provide four measures to demonstrate the effectiveness of the program. The four budget book data categories that we collect for JAG are the following;</a:t>
            </a:r>
          </a:p>
        </p:txBody>
      </p:sp>
      <p:sp>
        <p:nvSpPr>
          <p:cNvPr id="4" name="Slide Number Placeholder 3"/>
          <p:cNvSpPr>
            <a:spLocks noGrp="1"/>
          </p:cNvSpPr>
          <p:nvPr>
            <p:ph type="sldNum" sz="quarter" idx="5"/>
          </p:nvPr>
        </p:nvSpPr>
        <p:spPr/>
        <p:txBody>
          <a:bodyPr/>
          <a:lstStyle/>
          <a:p>
            <a:fld id="{832A3D45-3EF5-482D-8831-0ACEF323C907}" type="slidenum">
              <a:rPr lang="en-US" smtClean="0"/>
              <a:t>10</a:t>
            </a:fld>
            <a:endParaRPr lang="en-US"/>
          </a:p>
        </p:txBody>
      </p:sp>
    </p:spTree>
    <p:extLst>
      <p:ext uri="{BB962C8B-B14F-4D97-AF65-F5344CB8AC3E}">
        <p14:creationId xmlns:p14="http://schemas.microsoft.com/office/powerpoint/2010/main" val="2838283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what were our outcomes for FY26?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Every single outcome met or exceeded FY25 outcomes!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Activity: 4,343 students enrolled across the state</a:t>
            </a:r>
          </a:p>
          <a:p>
            <a:r>
              <a:rPr lang="en-US" dirty="0"/>
              <a:t>Quality: the sum of the average monthly contact hours per student was 158.22 hours</a:t>
            </a:r>
          </a:p>
          <a:p>
            <a:r>
              <a:rPr lang="en-US" dirty="0"/>
              <a:t>Impact: we had a 98.01% graduation rate with 935 graduates. </a:t>
            </a:r>
          </a:p>
          <a:p>
            <a:r>
              <a:rPr lang="en-US" dirty="0"/>
              <a:t>Efficiency: Our positive outcome rate was 91.70%</a:t>
            </a:r>
          </a:p>
          <a:p>
            <a:endParaRPr lang="en-US" dirty="0"/>
          </a:p>
          <a:p>
            <a:r>
              <a:rPr lang="en-US" dirty="0"/>
              <a:t>GREAT JOB!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832A3D45-3EF5-482D-8831-0ACEF323C907}" type="slidenum">
              <a:rPr lang="en-US" smtClean="0"/>
              <a:t>11</a:t>
            </a:fld>
            <a:endParaRPr lang="en-US"/>
          </a:p>
        </p:txBody>
      </p:sp>
    </p:spTree>
    <p:extLst>
      <p:ext uri="{BB962C8B-B14F-4D97-AF65-F5344CB8AC3E}">
        <p14:creationId xmlns:p14="http://schemas.microsoft.com/office/powerpoint/2010/main" val="23359756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6/18/2026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098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8789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3292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11659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8488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8008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6282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46644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8802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598984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339188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smtClean="0"/>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7211513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2159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US"/>
              <a:t>Click icon to add table</a:t>
            </a:r>
            <a:endParaRPr lang="en-US" dirty="0"/>
          </a:p>
        </p:txBody>
      </p:sp>
      <p:sp>
        <p:nvSpPr>
          <p:cNvPr id="2" name="Slide Number Placeholder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494111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895875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623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6/18/2026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659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9550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702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3665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706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55128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6/18/2026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971635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8.png"/><Relationship Id="rId7" Type="http://schemas.openxmlformats.org/officeDocument/2006/relationships/diagramColors" Target="../diagrams/colors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8.png"/><Relationship Id="rId7" Type="http://schemas.openxmlformats.org/officeDocument/2006/relationships/diagramColors" Target="../diagrams/colors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36.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xml"/><Relationship Id="rId5" Type="http://schemas.openxmlformats.org/officeDocument/2006/relationships/image" Target="../media/image37.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hyperlink" Target="https://share.articulate.com/WcZy1IU-yNO4a5jIrncQt#/lessons/oEOiCjlUF5ZKb7eaLORSvKpOAi-LrDl5"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9.xml"/><Relationship Id="rId1" Type="http://schemas.openxmlformats.org/officeDocument/2006/relationships/themeOverride" Target="../theme/themeOverride1.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notesSlide" Target="../notesSlides/notesSlide19.xml"/><Relationship Id="rId7" Type="http://schemas.openxmlformats.org/officeDocument/2006/relationships/diagramData" Target="../diagrams/data12.xml"/><Relationship Id="rId2" Type="http://schemas.openxmlformats.org/officeDocument/2006/relationships/slideLayout" Target="../slideLayouts/slideLayout18.xml"/><Relationship Id="rId1" Type="http://schemas.openxmlformats.org/officeDocument/2006/relationships/themeOverride" Target="../theme/themeOverride3.xml"/><Relationship Id="rId6" Type="http://schemas.openxmlformats.org/officeDocument/2006/relationships/image" Target="../media/image8.png"/><Relationship Id="rId11" Type="http://schemas.microsoft.com/office/2007/relationships/diagramDrawing" Target="../diagrams/drawing12.xml"/><Relationship Id="rId5" Type="http://schemas.openxmlformats.org/officeDocument/2006/relationships/image" Target="../media/image4.png"/><Relationship Id="rId10" Type="http://schemas.openxmlformats.org/officeDocument/2006/relationships/diagramColors" Target="../diagrams/colors12.xml"/><Relationship Id="rId4" Type="http://schemas.openxmlformats.org/officeDocument/2006/relationships/image" Target="../media/image3.png"/><Relationship Id="rId9" Type="http://schemas.openxmlformats.org/officeDocument/2006/relationships/diagramQuickStyle" Target="../diagrams/quickStyle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0.xml"/><Relationship Id="rId1" Type="http://schemas.openxmlformats.org/officeDocument/2006/relationships/themeOverride" Target="../theme/themeOverride4.xml"/><Relationship Id="rId4" Type="http://schemas.openxmlformats.org/officeDocument/2006/relationships/image" Target="../media/image49.jfif"/></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8.xml"/><Relationship Id="rId1" Type="http://schemas.openxmlformats.org/officeDocument/2006/relationships/themeOverride" Target="../theme/themeOverride5.xml"/><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8.xml"/><Relationship Id="rId1" Type="http://schemas.openxmlformats.org/officeDocument/2006/relationships/themeOverride" Target="../theme/themeOverride6.xml"/><Relationship Id="rId5" Type="http://schemas.openxmlformats.org/officeDocument/2006/relationships/image" Target="../media/image4.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8.xml"/><Relationship Id="rId1" Type="http://schemas.openxmlformats.org/officeDocument/2006/relationships/themeOverride" Target="../theme/themeOverride7.xml"/><Relationship Id="rId5" Type="http://schemas.openxmlformats.org/officeDocument/2006/relationships/image" Target="../media/image4.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8.xml"/><Relationship Id="rId1" Type="http://schemas.openxmlformats.org/officeDocument/2006/relationships/themeOverride" Target="../theme/themeOverride8.xml"/><Relationship Id="rId5" Type="http://schemas.openxmlformats.org/officeDocument/2006/relationships/image" Target="../media/image4.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8.xml"/><Relationship Id="rId1" Type="http://schemas.openxmlformats.org/officeDocument/2006/relationships/themeOverride" Target="../theme/themeOverride9.xml"/><Relationship Id="rId5" Type="http://schemas.openxmlformats.org/officeDocument/2006/relationships/image" Target="../media/image4.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notesSlide" Target="../notesSlides/notesSlide21.xml"/><Relationship Id="rId7" Type="http://schemas.openxmlformats.org/officeDocument/2006/relationships/diagramData" Target="../diagrams/data13.xml"/><Relationship Id="rId2" Type="http://schemas.openxmlformats.org/officeDocument/2006/relationships/slideLayout" Target="../slideLayouts/slideLayout20.xml"/><Relationship Id="rId1" Type="http://schemas.openxmlformats.org/officeDocument/2006/relationships/themeOverride" Target="../theme/themeOverride10.xml"/><Relationship Id="rId6" Type="http://schemas.openxmlformats.org/officeDocument/2006/relationships/image" Target="../media/image8.png"/><Relationship Id="rId11" Type="http://schemas.microsoft.com/office/2007/relationships/diagramDrawing" Target="../diagrams/drawing13.xml"/><Relationship Id="rId5" Type="http://schemas.openxmlformats.org/officeDocument/2006/relationships/image" Target="../media/image4.png"/><Relationship Id="rId10" Type="http://schemas.openxmlformats.org/officeDocument/2006/relationships/diagramColors" Target="../diagrams/colors13.xml"/><Relationship Id="rId4" Type="http://schemas.openxmlformats.org/officeDocument/2006/relationships/image" Target="../media/image3.png"/><Relationship Id="rId9" Type="http://schemas.openxmlformats.org/officeDocument/2006/relationships/diagramQuickStyle" Target="../diagrams/quickStyle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0.xml"/><Relationship Id="rId1" Type="http://schemas.openxmlformats.org/officeDocument/2006/relationships/themeOverride" Target="../theme/themeOverride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1.xml"/><Relationship Id="rId1" Type="http://schemas.openxmlformats.org/officeDocument/2006/relationships/themeOverride" Target="../theme/themeOverride12.x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hyperlink" Target="https://pcg.filecamp.com/s/o/z3pPT6GsCwFfvpnI/a0DHJpKMcZYPLGQv/NfkG24aDdUPVNLbj"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image" Target="../media/image2.jpeg"/><Relationship Id="rId7" Type="http://schemas.openxmlformats.org/officeDocument/2006/relationships/diagramLayout" Target="../diagrams/layout1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Data" Target="../diagrams/data14.xml"/><Relationship Id="rId5" Type="http://schemas.openxmlformats.org/officeDocument/2006/relationships/image" Target="../media/image4.png"/><Relationship Id="rId10" Type="http://schemas.microsoft.com/office/2007/relationships/diagramDrawing" Target="../diagrams/drawing14.xml"/><Relationship Id="rId4" Type="http://schemas.openxmlformats.org/officeDocument/2006/relationships/image" Target="../media/image3.png"/><Relationship Id="rId9" Type="http://schemas.openxmlformats.org/officeDocument/2006/relationships/diagramColors" Target="../diagrams/colors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dss.mo.gov/employment-training-provider-portal/jag-missouri.ht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60.png"/><Relationship Id="rId5" Type="http://schemas.openxmlformats.org/officeDocument/2006/relationships/image" Target="../media/image4.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30.xml"/><Relationship Id="rId7" Type="http://schemas.openxmlformats.org/officeDocument/2006/relationships/image" Target="../media/image61.png"/><Relationship Id="rId2" Type="http://schemas.openxmlformats.org/officeDocument/2006/relationships/slideLayout" Target="../slideLayouts/slideLayout4.xml"/><Relationship Id="rId1" Type="http://schemas.openxmlformats.org/officeDocument/2006/relationships/themeOverride" Target="../theme/themeOverride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2.jpeg"/><Relationship Id="rId7" Type="http://schemas.openxmlformats.org/officeDocument/2006/relationships/diagramLayout" Target="../diagrams/layout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4.png"/><Relationship Id="rId10" Type="http://schemas.microsoft.com/office/2007/relationships/diagramDrawing" Target="../diagrams/drawing3.xml"/><Relationship Id="rId4" Type="http://schemas.openxmlformats.org/officeDocument/2006/relationships/image" Target="../media/image3.png"/><Relationship Id="rId9" Type="http://schemas.openxmlformats.org/officeDocument/2006/relationships/diagramColors" Target="../diagrams/colors3.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2.jpeg"/><Relationship Id="rId7" Type="http://schemas.openxmlformats.org/officeDocument/2006/relationships/diagramLayout" Target="../diagrams/layout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image" Target="../media/image4.png"/><Relationship Id="rId10" Type="http://schemas.microsoft.com/office/2007/relationships/diagramDrawing" Target="../diagrams/drawing4.xml"/><Relationship Id="rId4" Type="http://schemas.openxmlformats.org/officeDocument/2006/relationships/image" Target="../media/image3.png"/><Relationship Id="rId9" Type="http://schemas.openxmlformats.org/officeDocument/2006/relationships/diagramColors" Target="../diagrams/colors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95177EBB-CFE5-4956-BEF9-46051963BE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85"/>
            <a:ext cx="12192000" cy="68562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2B1246B-BFF7-432E-91F4-BD5976CDA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88137"/>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8" name="Picture 17" descr="Back view of graduates in an outdoor graduation">
            <a:extLst>
              <a:ext uri="{FF2B5EF4-FFF2-40B4-BE49-F238E27FC236}">
                <a16:creationId xmlns:a16="http://schemas.microsoft.com/office/drawing/2014/main" id="{8C3E49BF-9D25-BBF4-6454-01DABCD8FB78}"/>
              </a:ext>
            </a:extLst>
          </p:cNvPr>
          <p:cNvPicPr>
            <a:picLocks noChangeAspect="1"/>
          </p:cNvPicPr>
          <p:nvPr/>
        </p:nvPicPr>
        <p:blipFill>
          <a:blip r:embed="rId4">
            <a:alphaModFix amt="35000"/>
          </a:blip>
          <a:srcRect t="3775" r="1" b="17795"/>
          <a:stretch>
            <a:fillRect/>
          </a:stretch>
        </p:blipFill>
        <p:spPr>
          <a:xfrm>
            <a:off x="486137" y="486352"/>
            <a:ext cx="11227443" cy="5877900"/>
          </a:xfrm>
          <a:prstGeom prst="rect">
            <a:avLst/>
          </a:prstGeom>
        </p:spPr>
      </p:pic>
      <p:cxnSp>
        <p:nvCxnSpPr>
          <p:cNvPr id="33" name="Straight Connector 32">
            <a:extLst>
              <a:ext uri="{FF2B5EF4-FFF2-40B4-BE49-F238E27FC236}">
                <a16:creationId xmlns:a16="http://schemas.microsoft.com/office/drawing/2014/main" id="{A8AD5635-2280-43AD-B912-ABA456022C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70123" y="3594428"/>
            <a:ext cx="81381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4C6BCF18-14D6-4F32-8F14-1BDDACB63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2224403" y="1113698"/>
            <a:ext cx="8229600" cy="2345264"/>
          </a:xfrm>
        </p:spPr>
        <p:txBody>
          <a:bodyPr>
            <a:normAutofit/>
          </a:bodyPr>
          <a:lstStyle/>
          <a:p>
            <a:r>
              <a:rPr lang="en-US" sz="7200">
                <a:solidFill>
                  <a:schemeClr val="bg1"/>
                </a:solidFill>
              </a:rPr>
              <a:t>Jobs for America’s Graduates</a:t>
            </a:r>
          </a:p>
        </p:txBody>
      </p:sp>
      <p:sp>
        <p:nvSpPr>
          <p:cNvPr id="3" name="Subtitle 2"/>
          <p:cNvSpPr>
            <a:spLocks noGrp="1"/>
          </p:cNvSpPr>
          <p:nvPr>
            <p:ph type="subTitle" idx="1"/>
          </p:nvPr>
        </p:nvSpPr>
        <p:spPr>
          <a:xfrm>
            <a:off x="2453003" y="3729894"/>
            <a:ext cx="7772400" cy="1320802"/>
          </a:xfrm>
        </p:spPr>
        <p:txBody>
          <a:bodyPr>
            <a:normAutofit/>
          </a:bodyPr>
          <a:lstStyle/>
          <a:p>
            <a:r>
              <a:rPr lang="en-US">
                <a:solidFill>
                  <a:schemeClr val="bg1"/>
                </a:solidFill>
              </a:rPr>
              <a:t>Department of Social Services</a:t>
            </a:r>
          </a:p>
        </p:txBody>
      </p:sp>
      <p:grpSp>
        <p:nvGrpSpPr>
          <p:cNvPr id="37" name="Group 36">
            <a:extLst>
              <a:ext uri="{FF2B5EF4-FFF2-40B4-BE49-F238E27FC236}">
                <a16:creationId xmlns:a16="http://schemas.microsoft.com/office/drawing/2014/main" id="{8EE0B2C4-662B-49D2-9347-AE3E1A3FDA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56762" y="2"/>
            <a:ext cx="658368" cy="6856213"/>
            <a:chOff x="5756762" y="2"/>
            <a:chExt cx="658368" cy="6856213"/>
          </a:xfrm>
        </p:grpSpPr>
        <p:sp useBgFill="1">
          <p:nvSpPr>
            <p:cNvPr id="38" name="Rounded Rectangle 20">
              <a:extLst>
                <a:ext uri="{FF2B5EF4-FFF2-40B4-BE49-F238E27FC236}">
                  <a16:creationId xmlns:a16="http://schemas.microsoft.com/office/drawing/2014/main" id="{0198DF46-6765-4000-86C1-DE523729E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426382"/>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0A51A0C6-8760-4900-9C84-407DA025BCD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sp useBgFill="1">
          <p:nvSpPr>
            <p:cNvPr id="40" name="Rounded Rectangle 23">
              <a:extLst>
                <a:ext uri="{FF2B5EF4-FFF2-40B4-BE49-F238E27FC236}">
                  <a16:creationId xmlns:a16="http://schemas.microsoft.com/office/drawing/2014/main" id="{733FE318-0DA3-4162-95B3-12B2C6C43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5769570"/>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67669D81-1C5E-4899-B0ED-9CB1D8CDB14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Tree>
    <p:extLst>
      <p:ext uri="{BB962C8B-B14F-4D97-AF65-F5344CB8AC3E}">
        <p14:creationId xmlns:p14="http://schemas.microsoft.com/office/powerpoint/2010/main" val="189896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7CA9E50-B76A-428A-92C9-9BAC41446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85E3F79-81BB-4454-A267-DDCA42824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1F375A4-17F0-4BA7-B751-68BFAAEC4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1055599" y="1055077"/>
            <a:ext cx="2532909" cy="4794578"/>
          </a:xfrm>
        </p:spPr>
        <p:txBody>
          <a:bodyPr>
            <a:normAutofit/>
          </a:bodyPr>
          <a:lstStyle/>
          <a:p>
            <a:pPr algn="l"/>
            <a:r>
              <a:rPr lang="en-US" dirty="0">
                <a:solidFill>
                  <a:srgbClr val="262626"/>
                </a:solidFill>
              </a:rPr>
              <a:t>Budget Book   Data	</a:t>
            </a:r>
          </a:p>
        </p:txBody>
      </p:sp>
      <p:sp useBgFill="1">
        <p:nvSpPr>
          <p:cNvPr id="26" name="Rectangle 25">
            <a:extLst>
              <a:ext uri="{FF2B5EF4-FFF2-40B4-BE49-F238E27FC236}">
                <a16:creationId xmlns:a16="http://schemas.microsoft.com/office/drawing/2014/main" id="{5D2122D3-4056-4C50-B4AC-74BB2940E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BD01D5D-6429-B563-76FB-13044BD20595}"/>
              </a:ext>
            </a:extLst>
          </p:cNvPr>
          <p:cNvGraphicFramePr>
            <a:graphicFrameLocks noGrp="1"/>
          </p:cNvGraphicFramePr>
          <p:nvPr>
            <p:ph idx="1"/>
            <p:extLst>
              <p:ext uri="{D42A27DB-BD31-4B8C-83A1-F6EECF244321}">
                <p14:modId xmlns:p14="http://schemas.microsoft.com/office/powerpoint/2010/main" val="614839274"/>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03136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4E2D6-A1C1-CCDD-A548-AF27A78C31AB}"/>
              </a:ext>
            </a:extLst>
          </p:cNvPr>
          <p:cNvSpPr>
            <a:spLocks noGrp="1"/>
          </p:cNvSpPr>
          <p:nvPr>
            <p:ph type="title"/>
          </p:nvPr>
        </p:nvSpPr>
        <p:spPr>
          <a:xfrm>
            <a:off x="1295402" y="982132"/>
            <a:ext cx="9601196" cy="1303867"/>
          </a:xfrm>
        </p:spPr>
        <p:txBody>
          <a:bodyPr>
            <a:normAutofit/>
          </a:bodyPr>
          <a:lstStyle/>
          <a:p>
            <a:r>
              <a:rPr lang="en-US" dirty="0"/>
              <a:t>FY26 Outcomes</a:t>
            </a:r>
          </a:p>
        </p:txBody>
      </p:sp>
      <p:sp>
        <p:nvSpPr>
          <p:cNvPr id="3" name="Content Placeholder 2">
            <a:extLst>
              <a:ext uri="{FF2B5EF4-FFF2-40B4-BE49-F238E27FC236}">
                <a16:creationId xmlns:a16="http://schemas.microsoft.com/office/drawing/2014/main" id="{EF0F30C6-CB04-3D98-DC07-5869AD3614D7}"/>
              </a:ext>
            </a:extLst>
          </p:cNvPr>
          <p:cNvSpPr>
            <a:spLocks noGrp="1"/>
          </p:cNvSpPr>
          <p:nvPr>
            <p:ph idx="1"/>
          </p:nvPr>
        </p:nvSpPr>
        <p:spPr>
          <a:xfrm>
            <a:off x="1295402" y="2556932"/>
            <a:ext cx="6256866" cy="3318936"/>
          </a:xfrm>
        </p:spPr>
        <p:txBody>
          <a:bodyPr>
            <a:normAutofit/>
          </a:bodyPr>
          <a:lstStyle/>
          <a:p>
            <a:pPr>
              <a:lnSpc>
                <a:spcPct val="90000"/>
              </a:lnSpc>
            </a:pPr>
            <a:r>
              <a:rPr lang="en-US" sz="2200" dirty="0"/>
              <a:t>Activity: 4,343 students enrolled across the state</a:t>
            </a:r>
          </a:p>
          <a:p>
            <a:pPr>
              <a:lnSpc>
                <a:spcPct val="90000"/>
              </a:lnSpc>
            </a:pPr>
            <a:r>
              <a:rPr lang="en-US" sz="2200" dirty="0"/>
              <a:t>Quality: the sum of the average monthly contact hours per student was 158.22 hours</a:t>
            </a:r>
          </a:p>
          <a:p>
            <a:pPr>
              <a:lnSpc>
                <a:spcPct val="90000"/>
              </a:lnSpc>
            </a:pPr>
            <a:r>
              <a:rPr lang="en-US" sz="2200" dirty="0"/>
              <a:t>Impact: we had a 98.01% graduation rate with 935 graduates. </a:t>
            </a:r>
          </a:p>
          <a:p>
            <a:pPr>
              <a:lnSpc>
                <a:spcPct val="90000"/>
              </a:lnSpc>
            </a:pPr>
            <a:r>
              <a:rPr lang="en-US" sz="2200" dirty="0"/>
              <a:t>Efficiency: Our positive outcome rate was 92%</a:t>
            </a:r>
          </a:p>
          <a:p>
            <a:pPr marL="0" indent="0">
              <a:lnSpc>
                <a:spcPct val="90000"/>
              </a:lnSpc>
              <a:buNone/>
            </a:pPr>
            <a:endParaRPr lang="en-US" sz="2200" dirty="0"/>
          </a:p>
          <a:p>
            <a:pPr marL="0" indent="0" algn="ctr">
              <a:lnSpc>
                <a:spcPct val="90000"/>
              </a:lnSpc>
              <a:buNone/>
            </a:pPr>
            <a:r>
              <a:rPr lang="en-US" sz="2200" dirty="0"/>
              <a:t>GREAT JOB! </a:t>
            </a:r>
          </a:p>
          <a:p>
            <a:pPr>
              <a:lnSpc>
                <a:spcPct val="90000"/>
              </a:lnSpc>
            </a:pPr>
            <a:endParaRPr lang="en-US" sz="2200" dirty="0"/>
          </a:p>
        </p:txBody>
      </p:sp>
      <p:pic>
        <p:nvPicPr>
          <p:cNvPr id="7" name="Graphic 6" descr="Classroom">
            <a:extLst>
              <a:ext uri="{FF2B5EF4-FFF2-40B4-BE49-F238E27FC236}">
                <a16:creationId xmlns:a16="http://schemas.microsoft.com/office/drawing/2014/main" id="{497CBDD0-B585-313B-99E8-19EECBB251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85026" y="2757636"/>
            <a:ext cx="2739728" cy="2739728"/>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1871455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EAD87843-403A-D76C-5F69-533A29B1A25F}"/>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4F7C90B-8333-4519-BE89-44DEAD4D3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3EAE297-BAB5-4C1D-9F2C-D67C4FEC8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B72F38-84AE-E39C-B536-0504C8410519}"/>
              </a:ext>
            </a:extLst>
          </p:cNvPr>
          <p:cNvSpPr>
            <a:spLocks noGrp="1"/>
          </p:cNvSpPr>
          <p:nvPr>
            <p:ph type="ctrTitle"/>
          </p:nvPr>
        </p:nvSpPr>
        <p:spPr>
          <a:xfrm>
            <a:off x="5161547" y="965200"/>
            <a:ext cx="6065253" cy="4927600"/>
          </a:xfrm>
        </p:spPr>
        <p:txBody>
          <a:bodyPr anchor="ctr">
            <a:normAutofit/>
          </a:bodyPr>
          <a:lstStyle/>
          <a:p>
            <a:pPr algn="l"/>
            <a:r>
              <a:rPr lang="en-US" sz="4800">
                <a:solidFill>
                  <a:schemeClr val="tx1"/>
                </a:solidFill>
              </a:rPr>
              <a:t>Success Stories</a:t>
            </a:r>
          </a:p>
        </p:txBody>
      </p:sp>
      <p:cxnSp>
        <p:nvCxnSpPr>
          <p:cNvPr id="11" name="Straight Connector 10">
            <a:extLst>
              <a:ext uri="{FF2B5EF4-FFF2-40B4-BE49-F238E27FC236}">
                <a16:creationId xmlns:a16="http://schemas.microsoft.com/office/drawing/2014/main" id="{8D6DCE45-FCB6-4B94-8EDA-A0CC941E7B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143000"/>
            <a:ext cx="0" cy="4427621"/>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384936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851E4-6BC8-3D8B-3C35-284BC798E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74D3B-9F0F-E0C5-2298-BAF10B14E18E}"/>
              </a:ext>
            </a:extLst>
          </p:cNvPr>
          <p:cNvSpPr>
            <a:spLocks noGrp="1"/>
          </p:cNvSpPr>
          <p:nvPr>
            <p:ph type="title"/>
          </p:nvPr>
        </p:nvSpPr>
        <p:spPr>
          <a:xfrm>
            <a:off x="1055599" y="1055077"/>
            <a:ext cx="2532909" cy="4794578"/>
          </a:xfrm>
        </p:spPr>
        <p:txBody>
          <a:bodyPr>
            <a:normAutofit/>
          </a:bodyPr>
          <a:lstStyle/>
          <a:p>
            <a:r>
              <a:rPr lang="en-US">
                <a:solidFill>
                  <a:srgbClr val="262626"/>
                </a:solidFill>
              </a:rPr>
              <a:t>What are Success Stories? </a:t>
            </a:r>
          </a:p>
        </p:txBody>
      </p:sp>
      <p:graphicFrame>
        <p:nvGraphicFramePr>
          <p:cNvPr id="5" name="Content Placeholder 2">
            <a:extLst>
              <a:ext uri="{FF2B5EF4-FFF2-40B4-BE49-F238E27FC236}">
                <a16:creationId xmlns:a16="http://schemas.microsoft.com/office/drawing/2014/main" id="{3BDC3C0A-E3E3-6AE4-3805-53DF6595784E}"/>
              </a:ext>
            </a:extLst>
          </p:cNvPr>
          <p:cNvGraphicFramePr>
            <a:graphicFrameLocks noGrp="1"/>
          </p:cNvGraphicFramePr>
          <p:nvPr>
            <p:ph idx="1"/>
            <p:extLst>
              <p:ext uri="{D42A27DB-BD31-4B8C-83A1-F6EECF244321}">
                <p14:modId xmlns:p14="http://schemas.microsoft.com/office/powerpoint/2010/main" val="3775410976"/>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3555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A8D7C-02BA-090E-C0C2-DEEBFBA02E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807C63-4C12-9506-EF18-5FE2ED1662DC}"/>
              </a:ext>
            </a:extLst>
          </p:cNvPr>
          <p:cNvSpPr>
            <a:spLocks noGrp="1"/>
          </p:cNvSpPr>
          <p:nvPr>
            <p:ph type="title"/>
          </p:nvPr>
        </p:nvSpPr>
        <p:spPr>
          <a:xfrm>
            <a:off x="1295402" y="982132"/>
            <a:ext cx="9601196" cy="1303867"/>
          </a:xfrm>
        </p:spPr>
        <p:txBody>
          <a:bodyPr>
            <a:normAutofit/>
          </a:bodyPr>
          <a:lstStyle/>
          <a:p>
            <a:r>
              <a:rPr lang="en-US">
                <a:solidFill>
                  <a:srgbClr val="262626"/>
                </a:solidFill>
              </a:rPr>
              <a:t>Success Stories Examples</a:t>
            </a:r>
          </a:p>
        </p:txBody>
      </p:sp>
      <p:graphicFrame>
        <p:nvGraphicFramePr>
          <p:cNvPr id="19" name="Content Placeholder 2">
            <a:extLst>
              <a:ext uri="{FF2B5EF4-FFF2-40B4-BE49-F238E27FC236}">
                <a16:creationId xmlns:a16="http://schemas.microsoft.com/office/drawing/2014/main" id="{EE852820-33E1-5C5D-FE3A-8E98B97E07F8}"/>
              </a:ext>
            </a:extLst>
          </p:cNvPr>
          <p:cNvGraphicFramePr>
            <a:graphicFrameLocks noGrp="1"/>
          </p:cNvGraphicFramePr>
          <p:nvPr>
            <p:ph idx="1"/>
            <p:extLst>
              <p:ext uri="{D42A27DB-BD31-4B8C-83A1-F6EECF244321}">
                <p14:modId xmlns:p14="http://schemas.microsoft.com/office/powerpoint/2010/main" val="122213276"/>
              </p:ext>
            </p:extLst>
          </p:nvPr>
        </p:nvGraphicFramePr>
        <p:xfrm>
          <a:off x="1295401" y="2675822"/>
          <a:ext cx="9601197" cy="2985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0229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B3A4-EFF2-D262-6D97-9C9C495CE9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BC1E96-2975-474E-BAA7-641A83C33D6C}"/>
              </a:ext>
            </a:extLst>
          </p:cNvPr>
          <p:cNvSpPr>
            <a:spLocks noGrp="1"/>
          </p:cNvSpPr>
          <p:nvPr>
            <p:ph type="title"/>
          </p:nvPr>
        </p:nvSpPr>
        <p:spPr>
          <a:xfrm>
            <a:off x="1055599" y="1055077"/>
            <a:ext cx="2532909" cy="4794578"/>
          </a:xfrm>
        </p:spPr>
        <p:txBody>
          <a:bodyPr>
            <a:normAutofit/>
          </a:bodyPr>
          <a:lstStyle/>
          <a:p>
            <a:r>
              <a:rPr lang="en-US">
                <a:solidFill>
                  <a:srgbClr val="262626"/>
                </a:solidFill>
              </a:rPr>
              <a:t>Signed Releases</a:t>
            </a:r>
          </a:p>
        </p:txBody>
      </p:sp>
      <p:graphicFrame>
        <p:nvGraphicFramePr>
          <p:cNvPr id="5" name="Content Placeholder 2">
            <a:extLst>
              <a:ext uri="{FF2B5EF4-FFF2-40B4-BE49-F238E27FC236}">
                <a16:creationId xmlns:a16="http://schemas.microsoft.com/office/drawing/2014/main" id="{77930227-C058-50D1-6EC3-2AC2F65C1EF1}"/>
              </a:ext>
            </a:extLst>
          </p:cNvPr>
          <p:cNvGraphicFramePr>
            <a:graphicFrameLocks noGrp="1"/>
          </p:cNvGraphicFramePr>
          <p:nvPr>
            <p:ph idx="1"/>
            <p:extLst>
              <p:ext uri="{D42A27DB-BD31-4B8C-83A1-F6EECF244321}">
                <p14:modId xmlns:p14="http://schemas.microsoft.com/office/powerpoint/2010/main" val="952560128"/>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4047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78B32-2CC9-A41A-CE4C-060BD673A7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5617F4-0FD4-81D0-9990-62028D69FF22}"/>
              </a:ext>
            </a:extLst>
          </p:cNvPr>
          <p:cNvSpPr>
            <a:spLocks noGrp="1"/>
          </p:cNvSpPr>
          <p:nvPr>
            <p:ph type="title"/>
          </p:nvPr>
        </p:nvSpPr>
        <p:spPr>
          <a:xfrm>
            <a:off x="1295402" y="982132"/>
            <a:ext cx="9601196" cy="1303867"/>
          </a:xfrm>
        </p:spPr>
        <p:txBody>
          <a:bodyPr>
            <a:normAutofit/>
          </a:bodyPr>
          <a:lstStyle/>
          <a:p>
            <a:r>
              <a:rPr lang="en-US" dirty="0">
                <a:solidFill>
                  <a:srgbClr val="262626"/>
                </a:solidFill>
              </a:rPr>
              <a:t>Success Story Process</a:t>
            </a:r>
          </a:p>
        </p:txBody>
      </p:sp>
      <p:graphicFrame>
        <p:nvGraphicFramePr>
          <p:cNvPr id="5" name="Content Placeholder 2">
            <a:extLst>
              <a:ext uri="{FF2B5EF4-FFF2-40B4-BE49-F238E27FC236}">
                <a16:creationId xmlns:a16="http://schemas.microsoft.com/office/drawing/2014/main" id="{F64FDC05-A447-0DEA-4628-4AFF5170C3B0}"/>
              </a:ext>
            </a:extLst>
          </p:cNvPr>
          <p:cNvGraphicFramePr>
            <a:graphicFrameLocks noGrp="1"/>
          </p:cNvGraphicFramePr>
          <p:nvPr>
            <p:ph idx="1"/>
            <p:extLst>
              <p:ext uri="{D42A27DB-BD31-4B8C-83A1-F6EECF244321}">
                <p14:modId xmlns:p14="http://schemas.microsoft.com/office/powerpoint/2010/main" val="1525954086"/>
              </p:ext>
            </p:extLst>
          </p:nvPr>
        </p:nvGraphicFramePr>
        <p:xfrm>
          <a:off x="1295401" y="2675822"/>
          <a:ext cx="9601197" cy="2985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3258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575648E5-79F1-514B-A049-2E2C5907A388}"/>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8328704-7A5E-A5EF-E070-8BB8B5BDD6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6F7B4CC-9052-AD6D-D4A0-FD6A8B778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3DAFB8-5353-309F-2CAC-A760CBCBC506}"/>
              </a:ext>
            </a:extLst>
          </p:cNvPr>
          <p:cNvSpPr>
            <a:spLocks noGrp="1"/>
          </p:cNvSpPr>
          <p:nvPr>
            <p:ph type="ctrTitle"/>
          </p:nvPr>
        </p:nvSpPr>
        <p:spPr>
          <a:xfrm>
            <a:off x="5161547" y="965200"/>
            <a:ext cx="6065253" cy="4927600"/>
          </a:xfrm>
        </p:spPr>
        <p:txBody>
          <a:bodyPr anchor="ctr">
            <a:normAutofit/>
          </a:bodyPr>
          <a:lstStyle/>
          <a:p>
            <a:pPr algn="l"/>
            <a:r>
              <a:rPr lang="en-US" sz="4800" dirty="0">
                <a:solidFill>
                  <a:schemeClr val="tx1"/>
                </a:solidFill>
              </a:rPr>
              <a:t>Invoicing</a:t>
            </a:r>
          </a:p>
        </p:txBody>
      </p:sp>
      <p:cxnSp>
        <p:nvCxnSpPr>
          <p:cNvPr id="11" name="Straight Connector 10">
            <a:extLst>
              <a:ext uri="{FF2B5EF4-FFF2-40B4-BE49-F238E27FC236}">
                <a16:creationId xmlns:a16="http://schemas.microsoft.com/office/drawing/2014/main" id="{18D1A019-99EB-C4E9-B778-A5AA53B116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143000"/>
            <a:ext cx="0" cy="4427621"/>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2871679"/>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71-44D1-30F2-D76F-C89A9C03AC45}"/>
              </a:ext>
            </a:extLst>
          </p:cNvPr>
          <p:cNvSpPr>
            <a:spLocks noGrp="1"/>
          </p:cNvSpPr>
          <p:nvPr>
            <p:ph type="title"/>
          </p:nvPr>
        </p:nvSpPr>
        <p:spPr/>
        <p:txBody>
          <a:bodyPr/>
          <a:lstStyle/>
          <a:p>
            <a:r>
              <a:rPr lang="en-US" dirty="0"/>
              <a:t>Invoicing Timeframes</a:t>
            </a:r>
          </a:p>
        </p:txBody>
      </p:sp>
      <p:sp>
        <p:nvSpPr>
          <p:cNvPr id="3" name="Content Placeholder 2">
            <a:extLst>
              <a:ext uri="{FF2B5EF4-FFF2-40B4-BE49-F238E27FC236}">
                <a16:creationId xmlns:a16="http://schemas.microsoft.com/office/drawing/2014/main" id="{957AFA90-F793-1170-3427-08B2019D85AE}"/>
              </a:ext>
            </a:extLst>
          </p:cNvPr>
          <p:cNvSpPr>
            <a:spLocks noGrp="1"/>
          </p:cNvSpPr>
          <p:nvPr>
            <p:ph idx="1"/>
          </p:nvPr>
        </p:nvSpPr>
        <p:spPr>
          <a:xfrm>
            <a:off x="1209040" y="2448560"/>
            <a:ext cx="10170160" cy="3677920"/>
          </a:xfrm>
        </p:spPr>
        <p:txBody>
          <a:bodyPr/>
          <a:lstStyle/>
          <a:p>
            <a:r>
              <a:rPr lang="en-US" dirty="0"/>
              <a:t>By September 1</a:t>
            </a:r>
            <a:r>
              <a:rPr lang="en-US" baseline="30000" dirty="0"/>
              <a:t>st </a:t>
            </a:r>
            <a:r>
              <a:rPr lang="en-US" dirty="0"/>
              <a:t>provide the following: </a:t>
            </a:r>
          </a:p>
          <a:p>
            <a:pPr lvl="1"/>
            <a:r>
              <a:rPr lang="en-US" dirty="0"/>
              <a:t>Invoicing Schedule	</a:t>
            </a:r>
          </a:p>
          <a:p>
            <a:pPr lvl="2"/>
            <a:r>
              <a:rPr lang="en-US" dirty="0"/>
              <a:t>Quarterly or Monthly</a:t>
            </a:r>
          </a:p>
          <a:p>
            <a:pPr lvl="1"/>
            <a:r>
              <a:rPr lang="en-US" dirty="0"/>
              <a:t>Budget Form</a:t>
            </a:r>
          </a:p>
          <a:p>
            <a:pPr lvl="1"/>
            <a:r>
              <a:rPr lang="en-US" dirty="0"/>
              <a:t>Budget Narrative</a:t>
            </a:r>
          </a:p>
          <a:p>
            <a:r>
              <a:rPr lang="en-US" dirty="0"/>
              <a:t>Invoices are due by the 15</a:t>
            </a:r>
            <a:r>
              <a:rPr lang="en-US" baseline="30000" dirty="0"/>
              <a:t>th</a:t>
            </a:r>
            <a:r>
              <a:rPr lang="en-US" dirty="0"/>
              <a:t> of the following month of the expenditure period.</a:t>
            </a:r>
          </a:p>
          <a:p>
            <a:pPr lvl="1"/>
            <a:r>
              <a:rPr lang="en-US" dirty="0"/>
              <a:t>Monthly: October 15</a:t>
            </a:r>
            <a:r>
              <a:rPr lang="en-US" baseline="30000" dirty="0"/>
              <a:t>th</a:t>
            </a:r>
            <a:r>
              <a:rPr lang="en-US" dirty="0"/>
              <a:t> for September 1</a:t>
            </a:r>
            <a:r>
              <a:rPr lang="en-US" baseline="30000" dirty="0"/>
              <a:t>st</a:t>
            </a:r>
            <a:r>
              <a:rPr lang="en-US" dirty="0"/>
              <a:t> through 30</a:t>
            </a:r>
            <a:r>
              <a:rPr lang="en-US" baseline="30000" dirty="0"/>
              <a:t>th</a:t>
            </a:r>
            <a:r>
              <a:rPr lang="en-US" dirty="0"/>
              <a:t> expenses</a:t>
            </a:r>
          </a:p>
          <a:p>
            <a:pPr lvl="1"/>
            <a:r>
              <a:rPr lang="en-US" dirty="0"/>
              <a:t>Quarterly: October 15</a:t>
            </a:r>
            <a:r>
              <a:rPr lang="en-US" baseline="30000" dirty="0"/>
              <a:t>th</a:t>
            </a:r>
            <a:r>
              <a:rPr lang="en-US" dirty="0"/>
              <a:t> for July, August, and September Expenses</a:t>
            </a:r>
          </a:p>
          <a:p>
            <a:pPr marL="457200" lvl="1" indent="0">
              <a:buNone/>
            </a:pPr>
            <a:endParaRPr lang="en-US" dirty="0"/>
          </a:p>
          <a:p>
            <a:pPr lvl="2"/>
            <a:endParaRPr lang="en-US" dirty="0"/>
          </a:p>
        </p:txBody>
      </p:sp>
    </p:spTree>
    <p:extLst>
      <p:ext uri="{BB962C8B-B14F-4D97-AF65-F5344CB8AC3E}">
        <p14:creationId xmlns:p14="http://schemas.microsoft.com/office/powerpoint/2010/main" val="1710392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7CA9E50-B76A-428A-92C9-9BAC41446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85E3F79-81BB-4454-A267-DDCA42824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1F375A4-17F0-4BA7-B751-68BFAAEC4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E6D4D87-5CFF-CB80-C628-33903EA4F627}"/>
              </a:ext>
            </a:extLst>
          </p:cNvPr>
          <p:cNvSpPr>
            <a:spLocks noGrp="1"/>
          </p:cNvSpPr>
          <p:nvPr>
            <p:ph type="title"/>
          </p:nvPr>
        </p:nvSpPr>
        <p:spPr>
          <a:xfrm>
            <a:off x="1055599" y="1055077"/>
            <a:ext cx="2532909" cy="4794578"/>
          </a:xfrm>
        </p:spPr>
        <p:txBody>
          <a:bodyPr>
            <a:normAutofit/>
          </a:bodyPr>
          <a:lstStyle/>
          <a:p>
            <a:r>
              <a:rPr lang="en-US" dirty="0">
                <a:solidFill>
                  <a:srgbClr val="262626"/>
                </a:solidFill>
              </a:rPr>
              <a:t>End of Year Invoicing  Timeline	</a:t>
            </a:r>
            <a:endParaRPr lang="en-US">
              <a:solidFill>
                <a:srgbClr val="262626"/>
              </a:solidFill>
            </a:endParaRPr>
          </a:p>
        </p:txBody>
      </p:sp>
      <p:sp useBgFill="1">
        <p:nvSpPr>
          <p:cNvPr id="26" name="Rectangle 25">
            <a:extLst>
              <a:ext uri="{FF2B5EF4-FFF2-40B4-BE49-F238E27FC236}">
                <a16:creationId xmlns:a16="http://schemas.microsoft.com/office/drawing/2014/main" id="{5D2122D3-4056-4C50-B4AC-74BB2940E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863BA08-76AE-1707-52C4-1960761AC2F0}"/>
              </a:ext>
            </a:extLst>
          </p:cNvPr>
          <p:cNvGraphicFramePr>
            <a:graphicFrameLocks noGrp="1"/>
          </p:cNvGraphicFramePr>
          <p:nvPr>
            <p:ph idx="1"/>
            <p:extLst>
              <p:ext uri="{D42A27DB-BD31-4B8C-83A1-F6EECF244321}">
                <p14:modId xmlns:p14="http://schemas.microsoft.com/office/powerpoint/2010/main" val="2475216825"/>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95368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7CA9E50-B76A-428A-92C9-9BAC41446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85E3F79-81BB-4454-A267-DDCA42824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1F375A4-17F0-4BA7-B751-68BFAAEC4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1055599" y="1055077"/>
            <a:ext cx="2532909" cy="4794578"/>
          </a:xfrm>
        </p:spPr>
        <p:txBody>
          <a:bodyPr>
            <a:normAutofit/>
          </a:bodyPr>
          <a:lstStyle/>
          <a:p>
            <a:r>
              <a:rPr lang="en-US">
                <a:solidFill>
                  <a:srgbClr val="262626"/>
                </a:solidFill>
              </a:rPr>
              <a:t>Agenda</a:t>
            </a:r>
          </a:p>
        </p:txBody>
      </p:sp>
      <p:sp useBgFill="1">
        <p:nvSpPr>
          <p:cNvPr id="15" name="Rectangle 14">
            <a:extLst>
              <a:ext uri="{FF2B5EF4-FFF2-40B4-BE49-F238E27FC236}">
                <a16:creationId xmlns:a16="http://schemas.microsoft.com/office/drawing/2014/main" id="{5D2122D3-4056-4C50-B4AC-74BB2940E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BEB1D68-E40D-0E5B-2064-D492BBF6851F}"/>
              </a:ext>
            </a:extLst>
          </p:cNvPr>
          <p:cNvGraphicFramePr>
            <a:graphicFrameLocks noGrp="1"/>
          </p:cNvGraphicFramePr>
          <p:nvPr>
            <p:ph idx="1"/>
            <p:extLst>
              <p:ext uri="{D42A27DB-BD31-4B8C-83A1-F6EECF244321}">
                <p14:modId xmlns:p14="http://schemas.microsoft.com/office/powerpoint/2010/main" val="348860536"/>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18477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7D5C8-0872-C845-DB67-BBB1ED216798}"/>
              </a:ext>
            </a:extLst>
          </p:cNvPr>
          <p:cNvSpPr>
            <a:spLocks noGrp="1"/>
          </p:cNvSpPr>
          <p:nvPr>
            <p:ph type="title"/>
          </p:nvPr>
        </p:nvSpPr>
        <p:spPr/>
        <p:txBody>
          <a:bodyPr>
            <a:normAutofit/>
          </a:bodyPr>
          <a:lstStyle/>
          <a:p>
            <a:r>
              <a:rPr lang="en-US" sz="3200" dirty="0"/>
              <a:t>Budget Form</a:t>
            </a:r>
          </a:p>
        </p:txBody>
      </p:sp>
      <p:sp>
        <p:nvSpPr>
          <p:cNvPr id="4" name="Content Placeholder 3">
            <a:extLst>
              <a:ext uri="{FF2B5EF4-FFF2-40B4-BE49-F238E27FC236}">
                <a16:creationId xmlns:a16="http://schemas.microsoft.com/office/drawing/2014/main" id="{F01036DC-8703-626E-B99F-F08D368C3479}"/>
              </a:ext>
            </a:extLst>
          </p:cNvPr>
          <p:cNvSpPr>
            <a:spLocks noGrp="1"/>
          </p:cNvSpPr>
          <p:nvPr>
            <p:ph idx="1"/>
          </p:nvPr>
        </p:nvSpPr>
        <p:spPr/>
        <p:txBody>
          <a:bodyPr/>
          <a:lstStyle/>
          <a:p>
            <a:endParaRPr lang="en-US"/>
          </a:p>
        </p:txBody>
      </p:sp>
      <p:sp>
        <p:nvSpPr>
          <p:cNvPr id="5" name="Text Placeholder 4">
            <a:extLst>
              <a:ext uri="{FF2B5EF4-FFF2-40B4-BE49-F238E27FC236}">
                <a16:creationId xmlns:a16="http://schemas.microsoft.com/office/drawing/2014/main" id="{9126BD2E-1085-1B58-A657-C783C1C58AD7}"/>
              </a:ext>
            </a:extLst>
          </p:cNvPr>
          <p:cNvSpPr>
            <a:spLocks noGrp="1"/>
          </p:cNvSpPr>
          <p:nvPr>
            <p:ph type="body" sz="half" idx="2"/>
          </p:nvPr>
        </p:nvSpPr>
        <p:spPr/>
        <p:txBody>
          <a:bodyPr>
            <a:normAutofit lnSpcReduction="10000"/>
          </a:bodyPr>
          <a:lstStyle/>
          <a:p>
            <a:r>
              <a:rPr lang="en-US" sz="2000" dirty="0"/>
              <a:t>This must be submitted and approved prior to invoices being submitted. </a:t>
            </a:r>
          </a:p>
          <a:p>
            <a:r>
              <a:rPr lang="en-US" sz="2000" dirty="0"/>
              <a:t>It must have the signature of two authorized representatives. </a:t>
            </a:r>
          </a:p>
          <a:p>
            <a:r>
              <a:rPr lang="en-US" sz="2000" dirty="0"/>
              <a:t>This budget should list expected program costs for the Fiscal Year</a:t>
            </a:r>
          </a:p>
        </p:txBody>
      </p:sp>
      <p:pic>
        <p:nvPicPr>
          <p:cNvPr id="7" name="Picture 6">
            <a:extLst>
              <a:ext uri="{FF2B5EF4-FFF2-40B4-BE49-F238E27FC236}">
                <a16:creationId xmlns:a16="http://schemas.microsoft.com/office/drawing/2014/main" id="{14D9BD90-B272-3832-DD06-91D3A4C560B0}"/>
              </a:ext>
            </a:extLst>
          </p:cNvPr>
          <p:cNvPicPr>
            <a:picLocks noChangeAspect="1"/>
          </p:cNvPicPr>
          <p:nvPr/>
        </p:nvPicPr>
        <p:blipFill>
          <a:blip r:embed="rId3"/>
          <a:stretch>
            <a:fillRect/>
          </a:stretch>
        </p:blipFill>
        <p:spPr>
          <a:xfrm>
            <a:off x="5418667" y="982131"/>
            <a:ext cx="5736293" cy="4991949"/>
          </a:xfrm>
          <a:prstGeom prst="rect">
            <a:avLst/>
          </a:prstGeom>
        </p:spPr>
      </p:pic>
    </p:spTree>
    <p:extLst>
      <p:ext uri="{BB962C8B-B14F-4D97-AF65-F5344CB8AC3E}">
        <p14:creationId xmlns:p14="http://schemas.microsoft.com/office/powerpoint/2010/main" val="1767271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E0452C8-EFAC-4BBE-B829-CFE413A388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2" name="Picture 11">
              <a:extLst>
                <a:ext uri="{FF2B5EF4-FFF2-40B4-BE49-F238E27FC236}">
                  <a16:creationId xmlns:a16="http://schemas.microsoft.com/office/drawing/2014/main" id="{CD97DE34-8296-40AE-9D7B-90FB53EABF6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D560187E-55A2-47FB-9418-50199CD683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4" name="Picture 13">
              <a:extLst>
                <a:ext uri="{FF2B5EF4-FFF2-40B4-BE49-F238E27FC236}">
                  <a16:creationId xmlns:a16="http://schemas.microsoft.com/office/drawing/2014/main" id="{4EBA2ED3-6662-40E0-97F2-A6AA30CD519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5" name="Picture 14">
              <a:extLst>
                <a:ext uri="{FF2B5EF4-FFF2-40B4-BE49-F238E27FC236}">
                  <a16:creationId xmlns:a16="http://schemas.microsoft.com/office/drawing/2014/main" id="{05125026-1D7D-4D22-9C46-B477B96A26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17" name="Straight Connector 16">
            <a:extLst>
              <a:ext uri="{FF2B5EF4-FFF2-40B4-BE49-F238E27FC236}">
                <a16:creationId xmlns:a16="http://schemas.microsoft.com/office/drawing/2014/main" id="{CB3B6ABF-EFD9-487E-8DE4-362FB18D4BF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247C940C-BCEA-4B94-ADAB-E5DF93AD25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20" name="Rectangle 19">
              <a:extLst>
                <a:ext uri="{FF2B5EF4-FFF2-40B4-BE49-F238E27FC236}">
                  <a16:creationId xmlns:a16="http://schemas.microsoft.com/office/drawing/2014/main" id="{43355E07-D27F-496A-A202-82B978528A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7ABE8173-1154-4FFD-A647-BE335D1BFCD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2" name="Picture 21">
                <a:extLst>
                  <a:ext uri="{FF2B5EF4-FFF2-40B4-BE49-F238E27FC236}">
                    <a16:creationId xmlns:a16="http://schemas.microsoft.com/office/drawing/2014/main" id="{372EFA8A-6EE3-4B25-873B-F4CED90537E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3" name="Rectangle 22">
                <a:extLst>
                  <a:ext uri="{FF2B5EF4-FFF2-40B4-BE49-F238E27FC236}">
                    <a16:creationId xmlns:a16="http://schemas.microsoft.com/office/drawing/2014/main" id="{18C03B2B-142C-4AD5-8F21-0FC939548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4" name="Picture 23">
                <a:extLst>
                  <a:ext uri="{FF2B5EF4-FFF2-40B4-BE49-F238E27FC236}">
                    <a16:creationId xmlns:a16="http://schemas.microsoft.com/office/drawing/2014/main" id="{C6FAF349-1EBC-4906-8CCB-C668CAE6900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5" name="Picture 24">
                <a:extLst>
                  <a:ext uri="{FF2B5EF4-FFF2-40B4-BE49-F238E27FC236}">
                    <a16:creationId xmlns:a16="http://schemas.microsoft.com/office/drawing/2014/main" id="{15541360-9082-4D4C-A106-460B85E98C3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0B9E74FD-96D3-08BC-3C90-EE4A0E47C8C7}"/>
              </a:ext>
            </a:extLst>
          </p:cNvPr>
          <p:cNvSpPr>
            <a:spLocks noGrp="1"/>
          </p:cNvSpPr>
          <p:nvPr>
            <p:ph type="title"/>
          </p:nvPr>
        </p:nvSpPr>
        <p:spPr>
          <a:xfrm>
            <a:off x="1295402" y="982132"/>
            <a:ext cx="3660056" cy="1325373"/>
          </a:xfrm>
        </p:spPr>
        <p:txBody>
          <a:bodyPr vert="horz" lIns="91440" tIns="45720" rIns="91440" bIns="45720" rtlCol="0" anchor="b">
            <a:normAutofit/>
          </a:bodyPr>
          <a:lstStyle/>
          <a:p>
            <a:r>
              <a:rPr lang="en-US" sz="3600" dirty="0"/>
              <a:t>Budget Narrative</a:t>
            </a:r>
          </a:p>
        </p:txBody>
      </p:sp>
      <p:cxnSp>
        <p:nvCxnSpPr>
          <p:cNvPr id="27" name="Straight Connector 26">
            <a:extLst>
              <a:ext uri="{FF2B5EF4-FFF2-40B4-BE49-F238E27FC236}">
                <a16:creationId xmlns:a16="http://schemas.microsoft.com/office/drawing/2014/main" id="{E59A63C7-BCAC-464C-B7D5-9A713B4CAC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893986C3-41EB-A3ED-341D-0F0033C4AE5A}"/>
              </a:ext>
            </a:extLst>
          </p:cNvPr>
          <p:cNvSpPr>
            <a:spLocks noGrp="1"/>
          </p:cNvSpPr>
          <p:nvPr>
            <p:ph type="body" sz="half" idx="2"/>
          </p:nvPr>
        </p:nvSpPr>
        <p:spPr>
          <a:xfrm>
            <a:off x="1295401" y="2493774"/>
            <a:ext cx="3660057" cy="3382094"/>
          </a:xfrm>
        </p:spPr>
        <p:txBody>
          <a:bodyPr vert="horz" lIns="91440" tIns="45720" rIns="91440" bIns="45720" rtlCol="0" anchor="t">
            <a:normAutofit/>
          </a:bodyPr>
          <a:lstStyle/>
          <a:p>
            <a:pPr>
              <a:buFont typeface="Arial"/>
              <a:buChar char="•"/>
            </a:pPr>
            <a:r>
              <a:rPr lang="en-US" sz="2800" dirty="0"/>
              <a:t>Detailed outline of expected expenses. </a:t>
            </a:r>
          </a:p>
          <a:p>
            <a:pPr>
              <a:buFont typeface="Arial"/>
              <a:buChar char="•"/>
            </a:pPr>
            <a:r>
              <a:rPr lang="en-US" sz="2800" dirty="0"/>
              <a:t>An invoice cannot be paid until we have an approved Budget Narrative on file. </a:t>
            </a:r>
          </a:p>
        </p:txBody>
      </p:sp>
      <p:pic>
        <p:nvPicPr>
          <p:cNvPr id="6" name="Picture 5">
            <a:extLst>
              <a:ext uri="{FF2B5EF4-FFF2-40B4-BE49-F238E27FC236}">
                <a16:creationId xmlns:a16="http://schemas.microsoft.com/office/drawing/2014/main" id="{C75E8CAF-D40B-2681-2ED3-80F9EE70C8A0}"/>
              </a:ext>
            </a:extLst>
          </p:cNvPr>
          <p:cNvPicPr>
            <a:picLocks noChangeAspect="1"/>
          </p:cNvPicPr>
          <p:nvPr/>
        </p:nvPicPr>
        <p:blipFill>
          <a:blip r:embed="rId6"/>
          <a:stretch>
            <a:fillRect/>
          </a:stretch>
        </p:blipFill>
        <p:spPr>
          <a:xfrm>
            <a:off x="6257079" y="982131"/>
            <a:ext cx="3792644" cy="4893735"/>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4280307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12B7FA9A-8F5E-7DEB-E167-4D3859FFB534}"/>
              </a:ext>
            </a:extLst>
          </p:cNvPr>
          <p:cNvSpPr>
            <a:spLocks noGrp="1"/>
          </p:cNvSpPr>
          <p:nvPr>
            <p:ph type="title"/>
          </p:nvPr>
        </p:nvSpPr>
        <p:spPr>
          <a:xfrm>
            <a:off x="952108" y="954756"/>
            <a:ext cx="2730414" cy="4946003"/>
          </a:xfrm>
        </p:spPr>
        <p:txBody>
          <a:bodyPr>
            <a:normAutofit/>
          </a:bodyPr>
          <a:lstStyle/>
          <a:p>
            <a:r>
              <a:rPr lang="en-US" sz="3600">
                <a:solidFill>
                  <a:srgbClr val="FFFFFF"/>
                </a:solidFill>
              </a:rPr>
              <a:t>Invoicing Forms</a:t>
            </a:r>
          </a:p>
        </p:txBody>
      </p:sp>
      <p:sp>
        <p:nvSpPr>
          <p:cNvPr id="14" name="Rectangle 13">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A55677-4237-6B60-C121-D3D1216C2EF0}"/>
              </a:ext>
            </a:extLst>
          </p:cNvPr>
          <p:cNvSpPr>
            <a:spLocks noGrp="1"/>
          </p:cNvSpPr>
          <p:nvPr>
            <p:ph idx="1"/>
          </p:nvPr>
        </p:nvSpPr>
        <p:spPr>
          <a:xfrm>
            <a:off x="5140934" y="469900"/>
            <a:ext cx="5953630" cy="5405968"/>
          </a:xfrm>
        </p:spPr>
        <p:txBody>
          <a:bodyPr anchor="ctr">
            <a:normAutofit/>
          </a:bodyPr>
          <a:lstStyle/>
          <a:p>
            <a:r>
              <a:rPr lang="en-US" dirty="0">
                <a:solidFill>
                  <a:srgbClr val="212121"/>
                </a:solidFill>
              </a:rPr>
              <a:t>Please include the following forms with your invoices:</a:t>
            </a:r>
          </a:p>
          <a:p>
            <a:pPr lvl="1"/>
            <a:r>
              <a:rPr lang="en-US" dirty="0">
                <a:solidFill>
                  <a:srgbClr val="212121"/>
                </a:solidFill>
              </a:rPr>
              <a:t>Invoice Form</a:t>
            </a:r>
          </a:p>
          <a:p>
            <a:pPr lvl="1"/>
            <a:r>
              <a:rPr lang="en-US" dirty="0">
                <a:solidFill>
                  <a:srgbClr val="212121"/>
                </a:solidFill>
              </a:rPr>
              <a:t>Expenditure Report</a:t>
            </a:r>
          </a:p>
          <a:p>
            <a:pPr lvl="1"/>
            <a:r>
              <a:rPr lang="en-US" dirty="0">
                <a:solidFill>
                  <a:srgbClr val="212121"/>
                </a:solidFill>
              </a:rPr>
              <a:t>Supporting Documentation, if required</a:t>
            </a:r>
          </a:p>
          <a:p>
            <a:r>
              <a:rPr lang="en-US" dirty="0">
                <a:solidFill>
                  <a:srgbClr val="212121"/>
                </a:solidFill>
              </a:rPr>
              <a:t>If you have no expenses for the month/quarter, please email the invoicing inbox to let them know. </a:t>
            </a:r>
          </a:p>
        </p:txBody>
      </p:sp>
    </p:spTree>
    <p:extLst>
      <p:ext uri="{BB962C8B-B14F-4D97-AF65-F5344CB8AC3E}">
        <p14:creationId xmlns:p14="http://schemas.microsoft.com/office/powerpoint/2010/main" val="4125912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35723D1-BE23-4F7B-872D-35CA6D17FB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3" name="Picture 12">
              <a:extLst>
                <a:ext uri="{FF2B5EF4-FFF2-40B4-BE49-F238E27FC236}">
                  <a16:creationId xmlns:a16="http://schemas.microsoft.com/office/drawing/2014/main" id="{D6E618D2-8F0C-4909-AFC7-B7A18075291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D4523B5A-3C1B-43E2-9848-4224E638B8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6E82BC15-7FB9-4C06-AF5C-CEFF4A4AA1E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6" name="Picture 15">
              <a:extLst>
                <a:ext uri="{FF2B5EF4-FFF2-40B4-BE49-F238E27FC236}">
                  <a16:creationId xmlns:a16="http://schemas.microsoft.com/office/drawing/2014/main" id="{31D50916-7994-4161-83BF-EDC798D7BCB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18" name="Straight Connector 17">
            <a:extLst>
              <a:ext uri="{FF2B5EF4-FFF2-40B4-BE49-F238E27FC236}">
                <a16:creationId xmlns:a16="http://schemas.microsoft.com/office/drawing/2014/main" id="{CF2CD8F0-C030-420D-9AA6-5D9243779F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grpSp>
        <p:nvGrpSpPr>
          <p:cNvPr id="20" name="Group 19">
            <a:extLst>
              <a:ext uri="{FF2B5EF4-FFF2-40B4-BE49-F238E27FC236}">
                <a16:creationId xmlns:a16="http://schemas.microsoft.com/office/drawing/2014/main" id="{C11FE44B-46D1-485F-88E0-F790CE427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21" name="Rectangle 20">
              <a:extLst>
                <a:ext uri="{FF2B5EF4-FFF2-40B4-BE49-F238E27FC236}">
                  <a16:creationId xmlns:a16="http://schemas.microsoft.com/office/drawing/2014/main" id="{57D4B92A-5EF4-4B95-8004-943EE0628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9C93532B-75B6-4775-9B2B-2064D717726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3" name="Picture 22">
                <a:extLst>
                  <a:ext uri="{FF2B5EF4-FFF2-40B4-BE49-F238E27FC236}">
                    <a16:creationId xmlns:a16="http://schemas.microsoft.com/office/drawing/2014/main" id="{CA6CE258-75E4-4B8E-9C2C-620A11F97FB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4" name="Rectangle 23">
                <a:extLst>
                  <a:ext uri="{FF2B5EF4-FFF2-40B4-BE49-F238E27FC236}">
                    <a16:creationId xmlns:a16="http://schemas.microsoft.com/office/drawing/2014/main" id="{38AEEA47-89DA-4860-87E2-DC953998E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5" name="Picture 24">
                <a:extLst>
                  <a:ext uri="{FF2B5EF4-FFF2-40B4-BE49-F238E27FC236}">
                    <a16:creationId xmlns:a16="http://schemas.microsoft.com/office/drawing/2014/main" id="{5DDD0F81-BADD-46AE-BDB8-65D419C01DD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6" name="Picture 25">
                <a:extLst>
                  <a:ext uri="{FF2B5EF4-FFF2-40B4-BE49-F238E27FC236}">
                    <a16:creationId xmlns:a16="http://schemas.microsoft.com/office/drawing/2014/main" id="{08A4150D-E0D7-4796-8DF9-4BB3BA13E38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8F083B86-746A-ED5B-60DA-41C9C573CB43}"/>
              </a:ext>
            </a:extLst>
          </p:cNvPr>
          <p:cNvSpPr>
            <a:spLocks noGrp="1"/>
          </p:cNvSpPr>
          <p:nvPr>
            <p:ph type="title"/>
          </p:nvPr>
        </p:nvSpPr>
        <p:spPr>
          <a:xfrm>
            <a:off x="1295402" y="982132"/>
            <a:ext cx="3660056" cy="1325373"/>
          </a:xfrm>
        </p:spPr>
        <p:txBody>
          <a:bodyPr vert="horz" lIns="91440" tIns="45720" rIns="91440" bIns="45720" rtlCol="0" anchor="b">
            <a:normAutofit/>
          </a:bodyPr>
          <a:lstStyle/>
          <a:p>
            <a:r>
              <a:rPr lang="en-US" sz="4000" dirty="0"/>
              <a:t>Invoice</a:t>
            </a:r>
            <a:endParaRPr lang="en-US" sz="3200" dirty="0"/>
          </a:p>
        </p:txBody>
      </p:sp>
      <p:cxnSp>
        <p:nvCxnSpPr>
          <p:cNvPr id="28" name="Straight Connector 27">
            <a:extLst>
              <a:ext uri="{FF2B5EF4-FFF2-40B4-BE49-F238E27FC236}">
                <a16:creationId xmlns:a16="http://schemas.microsoft.com/office/drawing/2014/main" id="{4272FA93-03B0-4857-8946-E04C5E7E26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A92902FD-9893-3967-CAFE-4BBED902312D}"/>
              </a:ext>
            </a:extLst>
          </p:cNvPr>
          <p:cNvSpPr>
            <a:spLocks noGrp="1"/>
          </p:cNvSpPr>
          <p:nvPr>
            <p:ph type="body" sz="half" idx="2"/>
          </p:nvPr>
        </p:nvSpPr>
        <p:spPr>
          <a:xfrm>
            <a:off x="1295401" y="2493774"/>
            <a:ext cx="3660057" cy="3382094"/>
          </a:xfrm>
        </p:spPr>
        <p:txBody>
          <a:bodyPr vert="horz" lIns="91440" tIns="45720" rIns="91440" bIns="45720" rtlCol="0" anchor="t">
            <a:normAutofit/>
          </a:bodyPr>
          <a:lstStyle/>
          <a:p>
            <a:pPr>
              <a:buFont typeface="Arial"/>
              <a:buChar char="•"/>
            </a:pPr>
            <a:r>
              <a:rPr lang="en-US" sz="2400" dirty="0"/>
              <a:t>The invoice number must be up to 12 characters and unique. i.e.: FY27JAGAug</a:t>
            </a:r>
          </a:p>
          <a:p>
            <a:pPr>
              <a:buFont typeface="Arial"/>
              <a:buChar char="•"/>
            </a:pPr>
            <a:r>
              <a:rPr lang="en-US" sz="2400" dirty="0"/>
              <a:t>It must be signed by 2 authorized representatives of the school. </a:t>
            </a:r>
          </a:p>
          <a:p>
            <a:endParaRPr lang="en-US" dirty="0"/>
          </a:p>
        </p:txBody>
      </p:sp>
      <p:pic>
        <p:nvPicPr>
          <p:cNvPr id="7" name="Content Placeholder 6">
            <a:extLst>
              <a:ext uri="{FF2B5EF4-FFF2-40B4-BE49-F238E27FC236}">
                <a16:creationId xmlns:a16="http://schemas.microsoft.com/office/drawing/2014/main" id="{B1C12BAA-EBEC-4970-0591-A198748B96C2}"/>
              </a:ext>
            </a:extLst>
          </p:cNvPr>
          <p:cNvPicPr>
            <a:picLocks noGrp="1" noChangeAspect="1"/>
          </p:cNvPicPr>
          <p:nvPr>
            <p:ph idx="1"/>
          </p:nvPr>
        </p:nvPicPr>
        <p:blipFill>
          <a:blip r:embed="rId6"/>
          <a:srcRect r="-3" b="14103"/>
          <a:stretch>
            <a:fillRect/>
          </a:stretch>
        </p:blipFill>
        <p:spPr>
          <a:xfrm>
            <a:off x="5418668" y="982131"/>
            <a:ext cx="5469466" cy="4893735"/>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1686642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A35723D1-BE23-4F7B-872D-35CA6D17FB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2" name="Picture 11">
              <a:extLst>
                <a:ext uri="{FF2B5EF4-FFF2-40B4-BE49-F238E27FC236}">
                  <a16:creationId xmlns:a16="http://schemas.microsoft.com/office/drawing/2014/main" id="{D6E618D2-8F0C-4909-AFC7-B7A18075291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1" name="Rectangle 30">
              <a:extLst>
                <a:ext uri="{FF2B5EF4-FFF2-40B4-BE49-F238E27FC236}">
                  <a16:creationId xmlns:a16="http://schemas.microsoft.com/office/drawing/2014/main" id="{D4523B5A-3C1B-43E2-9848-4224E638B8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4" name="Picture 13">
              <a:extLst>
                <a:ext uri="{FF2B5EF4-FFF2-40B4-BE49-F238E27FC236}">
                  <a16:creationId xmlns:a16="http://schemas.microsoft.com/office/drawing/2014/main" id="{6E82BC15-7FB9-4C06-AF5C-CEFF4A4AA1E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5" name="Picture 14">
              <a:extLst>
                <a:ext uri="{FF2B5EF4-FFF2-40B4-BE49-F238E27FC236}">
                  <a16:creationId xmlns:a16="http://schemas.microsoft.com/office/drawing/2014/main" id="{31D50916-7994-4161-83BF-EDC798D7BCB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32" name="Straight Connector 31">
            <a:extLst>
              <a:ext uri="{FF2B5EF4-FFF2-40B4-BE49-F238E27FC236}">
                <a16:creationId xmlns:a16="http://schemas.microsoft.com/office/drawing/2014/main" id="{CF2CD8F0-C030-420D-9AA6-5D9243779F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grpSp>
        <p:nvGrpSpPr>
          <p:cNvPr id="33" name="Group 32">
            <a:extLst>
              <a:ext uri="{FF2B5EF4-FFF2-40B4-BE49-F238E27FC236}">
                <a16:creationId xmlns:a16="http://schemas.microsoft.com/office/drawing/2014/main" id="{71315106-A7B3-4730-9E6C-5A878C4668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34" name="Rectangle 33">
              <a:extLst>
                <a:ext uri="{FF2B5EF4-FFF2-40B4-BE49-F238E27FC236}">
                  <a16:creationId xmlns:a16="http://schemas.microsoft.com/office/drawing/2014/main" id="{BD4BC59E-CB55-4DBD-9167-83683CF5CB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112B0D5C-D671-4BE5-A795-F9E3F4917F7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2" name="Picture 21">
                <a:extLst>
                  <a:ext uri="{FF2B5EF4-FFF2-40B4-BE49-F238E27FC236}">
                    <a16:creationId xmlns:a16="http://schemas.microsoft.com/office/drawing/2014/main" id="{9C3C9968-3015-4513-8699-20563F8826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5" name="Rectangle 34">
                <a:extLst>
                  <a:ext uri="{FF2B5EF4-FFF2-40B4-BE49-F238E27FC236}">
                    <a16:creationId xmlns:a16="http://schemas.microsoft.com/office/drawing/2014/main" id="{FF20E447-AC9A-4615-B8F6-3D2192D83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4" name="Picture 23">
                <a:extLst>
                  <a:ext uri="{FF2B5EF4-FFF2-40B4-BE49-F238E27FC236}">
                    <a16:creationId xmlns:a16="http://schemas.microsoft.com/office/drawing/2014/main" id="{CF0CB558-FAA8-4F42-8DE5-6E14A66A114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5" name="Picture 24">
                <a:extLst>
                  <a:ext uri="{FF2B5EF4-FFF2-40B4-BE49-F238E27FC236}">
                    <a16:creationId xmlns:a16="http://schemas.microsoft.com/office/drawing/2014/main" id="{826614F0-52FE-48FC-AA4F-AE0E9CDCE39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1D46BD65-ECF6-B783-A984-A8CC51F162B2}"/>
              </a:ext>
            </a:extLst>
          </p:cNvPr>
          <p:cNvSpPr>
            <a:spLocks noGrp="1"/>
          </p:cNvSpPr>
          <p:nvPr>
            <p:ph type="title"/>
          </p:nvPr>
        </p:nvSpPr>
        <p:spPr>
          <a:xfrm>
            <a:off x="7535825" y="982132"/>
            <a:ext cx="3360772" cy="1303867"/>
          </a:xfrm>
        </p:spPr>
        <p:txBody>
          <a:bodyPr vert="horz" lIns="91440" tIns="45720" rIns="91440" bIns="45720" rtlCol="0" anchor="ctr">
            <a:normAutofit/>
          </a:bodyPr>
          <a:lstStyle/>
          <a:p>
            <a:pPr>
              <a:lnSpc>
                <a:spcPct val="90000"/>
              </a:lnSpc>
            </a:pPr>
            <a:r>
              <a:rPr lang="en-US" sz="4100"/>
              <a:t>Expenditure Report</a:t>
            </a:r>
          </a:p>
        </p:txBody>
      </p:sp>
      <p:sp>
        <p:nvSpPr>
          <p:cNvPr id="36" name="Rectangle 35">
            <a:extLst>
              <a:ext uri="{FF2B5EF4-FFF2-40B4-BE49-F238E27FC236}">
                <a16:creationId xmlns:a16="http://schemas.microsoft.com/office/drawing/2014/main" id="{E336C991-AA99-423E-8FE1-5BA9C97F2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F6C49884-CCFC-D21F-874D-89070B360006}"/>
              </a:ext>
            </a:extLst>
          </p:cNvPr>
          <p:cNvPicPr>
            <a:picLocks noGrp="1" noChangeAspect="1"/>
          </p:cNvPicPr>
          <p:nvPr>
            <p:ph idx="1"/>
          </p:nvPr>
        </p:nvPicPr>
        <p:blipFill>
          <a:blip r:embed="rId5"/>
          <a:srcRect t="3328" r="-1" b="25765"/>
          <a:stretch>
            <a:fillRect/>
          </a:stretch>
        </p:blipFill>
        <p:spPr>
          <a:xfrm>
            <a:off x="1412683" y="1410208"/>
            <a:ext cx="5278777" cy="3858780"/>
          </a:xfrm>
          <a:prstGeom prst="rect">
            <a:avLst/>
          </a:prstGeom>
        </p:spPr>
      </p:pic>
      <p:cxnSp>
        <p:nvCxnSpPr>
          <p:cNvPr id="29" name="Straight Connector 28">
            <a:extLst>
              <a:ext uri="{FF2B5EF4-FFF2-40B4-BE49-F238E27FC236}">
                <a16:creationId xmlns:a16="http://schemas.microsoft.com/office/drawing/2014/main" id="{D2B860ED-0E27-4D8E-B5F4-C8C3F33C72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2D8CBFC7-3909-7BF8-57AA-A0434EB73FFC}"/>
              </a:ext>
            </a:extLst>
          </p:cNvPr>
          <p:cNvSpPr>
            <a:spLocks noGrp="1"/>
          </p:cNvSpPr>
          <p:nvPr>
            <p:ph type="body" sz="half" idx="2"/>
          </p:nvPr>
        </p:nvSpPr>
        <p:spPr>
          <a:xfrm>
            <a:off x="7535824" y="2556932"/>
            <a:ext cx="3360771" cy="3318936"/>
          </a:xfrm>
        </p:spPr>
        <p:txBody>
          <a:bodyPr vert="horz" lIns="91440" tIns="45720" rIns="91440" bIns="45720" rtlCol="0" anchor="t">
            <a:normAutofit/>
          </a:bodyPr>
          <a:lstStyle/>
          <a:p>
            <a:pPr algn="l">
              <a:buFont typeface="Arial"/>
              <a:buChar char="•"/>
            </a:pPr>
            <a:r>
              <a:rPr lang="en-US"/>
              <a:t>Use the expenditure report to detail the various expenditures categorized by expense type. </a:t>
            </a:r>
          </a:p>
          <a:p>
            <a:pPr algn="l">
              <a:buFont typeface="Arial"/>
              <a:buChar char="•"/>
            </a:pPr>
            <a:r>
              <a:rPr lang="en-US"/>
              <a:t>It must be signed by two authorized representatives.</a:t>
            </a:r>
          </a:p>
          <a:p>
            <a:pPr algn="l">
              <a:buFont typeface="Arial"/>
              <a:buChar char="•"/>
            </a:pPr>
            <a:r>
              <a:rPr lang="en-US"/>
              <a:t>Expenditure amounts cannot exceed the amounts detailed in your approved budget and budget narrative. </a:t>
            </a:r>
          </a:p>
        </p:txBody>
      </p:sp>
    </p:spTree>
    <p:extLst>
      <p:ext uri="{BB962C8B-B14F-4D97-AF65-F5344CB8AC3E}">
        <p14:creationId xmlns:p14="http://schemas.microsoft.com/office/powerpoint/2010/main" val="4051092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5E951-7668-F264-7DAD-FA2F387693B9}"/>
              </a:ext>
            </a:extLst>
          </p:cNvPr>
          <p:cNvSpPr>
            <a:spLocks noGrp="1"/>
          </p:cNvSpPr>
          <p:nvPr>
            <p:ph type="title"/>
          </p:nvPr>
        </p:nvSpPr>
        <p:spPr/>
        <p:txBody>
          <a:bodyPr/>
          <a:lstStyle/>
          <a:p>
            <a:r>
              <a:rPr lang="en-US" dirty="0"/>
              <a:t>Use of TANF Funds</a:t>
            </a:r>
          </a:p>
        </p:txBody>
      </p:sp>
      <p:sp>
        <p:nvSpPr>
          <p:cNvPr id="4" name="Text Placeholder 3">
            <a:extLst>
              <a:ext uri="{FF2B5EF4-FFF2-40B4-BE49-F238E27FC236}">
                <a16:creationId xmlns:a16="http://schemas.microsoft.com/office/drawing/2014/main" id="{7B99AD50-8B18-8CD9-48AC-F58463EDA1E5}"/>
              </a:ext>
            </a:extLst>
          </p:cNvPr>
          <p:cNvSpPr>
            <a:spLocks noGrp="1"/>
          </p:cNvSpPr>
          <p:nvPr>
            <p:ph type="body" idx="1"/>
          </p:nvPr>
        </p:nvSpPr>
        <p:spPr/>
        <p:txBody>
          <a:bodyPr/>
          <a:lstStyle/>
          <a:p>
            <a:r>
              <a:rPr lang="en-US" dirty="0"/>
              <a:t>Allowable Expenses</a:t>
            </a:r>
          </a:p>
        </p:txBody>
      </p:sp>
      <p:sp>
        <p:nvSpPr>
          <p:cNvPr id="5" name="Content Placeholder 4">
            <a:extLst>
              <a:ext uri="{FF2B5EF4-FFF2-40B4-BE49-F238E27FC236}">
                <a16:creationId xmlns:a16="http://schemas.microsoft.com/office/drawing/2014/main" id="{F6F128EA-101D-DD68-C44C-FE50F9B301D0}"/>
              </a:ext>
            </a:extLst>
          </p:cNvPr>
          <p:cNvSpPr>
            <a:spLocks noGrp="1"/>
          </p:cNvSpPr>
          <p:nvPr>
            <p:ph sz="half" idx="2"/>
          </p:nvPr>
        </p:nvSpPr>
        <p:spPr/>
        <p:txBody>
          <a:bodyPr/>
          <a:lstStyle/>
          <a:p>
            <a:r>
              <a:rPr lang="en-US" dirty="0"/>
              <a:t>JAG salaries and benefits</a:t>
            </a:r>
          </a:p>
          <a:p>
            <a:r>
              <a:rPr lang="en-US" dirty="0"/>
              <a:t>Supplies used only by JAG program</a:t>
            </a:r>
          </a:p>
          <a:p>
            <a:r>
              <a:rPr lang="en-US" dirty="0"/>
              <a:t>Equipment used only by JAG program</a:t>
            </a:r>
          </a:p>
          <a:p>
            <a:r>
              <a:rPr lang="en-US" dirty="0"/>
              <a:t>Travel for JAG Activities</a:t>
            </a:r>
          </a:p>
        </p:txBody>
      </p:sp>
      <p:sp>
        <p:nvSpPr>
          <p:cNvPr id="6" name="Text Placeholder 5">
            <a:extLst>
              <a:ext uri="{FF2B5EF4-FFF2-40B4-BE49-F238E27FC236}">
                <a16:creationId xmlns:a16="http://schemas.microsoft.com/office/drawing/2014/main" id="{CDE3AA71-32C9-5E0E-2422-7A851A6A8436}"/>
              </a:ext>
            </a:extLst>
          </p:cNvPr>
          <p:cNvSpPr>
            <a:spLocks noGrp="1"/>
          </p:cNvSpPr>
          <p:nvPr>
            <p:ph type="body" sz="quarter" idx="3"/>
          </p:nvPr>
        </p:nvSpPr>
        <p:spPr/>
        <p:txBody>
          <a:bodyPr/>
          <a:lstStyle/>
          <a:p>
            <a:r>
              <a:rPr lang="en-US" dirty="0"/>
              <a:t>Disallowed Expenses</a:t>
            </a:r>
          </a:p>
        </p:txBody>
      </p:sp>
      <p:sp>
        <p:nvSpPr>
          <p:cNvPr id="7" name="Content Placeholder 6">
            <a:extLst>
              <a:ext uri="{FF2B5EF4-FFF2-40B4-BE49-F238E27FC236}">
                <a16:creationId xmlns:a16="http://schemas.microsoft.com/office/drawing/2014/main" id="{84D941D6-33A4-B703-433C-F70307076C1C}"/>
              </a:ext>
            </a:extLst>
          </p:cNvPr>
          <p:cNvSpPr>
            <a:spLocks noGrp="1"/>
          </p:cNvSpPr>
          <p:nvPr>
            <p:ph sz="quarter" idx="4"/>
          </p:nvPr>
        </p:nvSpPr>
        <p:spPr/>
        <p:txBody>
          <a:bodyPr/>
          <a:lstStyle/>
          <a:p>
            <a:r>
              <a:rPr lang="en-US" dirty="0"/>
              <a:t>Shared Equipment</a:t>
            </a:r>
          </a:p>
          <a:p>
            <a:r>
              <a:rPr lang="en-US" dirty="0"/>
              <a:t>Donations</a:t>
            </a:r>
          </a:p>
          <a:p>
            <a:r>
              <a:rPr lang="en-US" dirty="0"/>
              <a:t>Classroom Projects used by non-JAG Students</a:t>
            </a:r>
          </a:p>
          <a:p>
            <a:r>
              <a:rPr lang="en-US" dirty="0"/>
              <a:t>Gifts</a:t>
            </a:r>
          </a:p>
        </p:txBody>
      </p:sp>
    </p:spTree>
    <p:extLst>
      <p:ext uri="{BB962C8B-B14F-4D97-AF65-F5344CB8AC3E}">
        <p14:creationId xmlns:p14="http://schemas.microsoft.com/office/powerpoint/2010/main" val="1833551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4CF81-0879-98DC-5381-02DBE9435506}"/>
              </a:ext>
            </a:extLst>
          </p:cNvPr>
          <p:cNvSpPr>
            <a:spLocks noGrp="1"/>
          </p:cNvSpPr>
          <p:nvPr>
            <p:ph type="title"/>
          </p:nvPr>
        </p:nvSpPr>
        <p:spPr/>
        <p:txBody>
          <a:bodyPr/>
          <a:lstStyle/>
          <a:p>
            <a:r>
              <a:rPr lang="en-US" dirty="0"/>
              <a:t>Training Link</a:t>
            </a:r>
          </a:p>
        </p:txBody>
      </p:sp>
      <p:sp>
        <p:nvSpPr>
          <p:cNvPr id="3" name="Content Placeholder 2">
            <a:extLst>
              <a:ext uri="{FF2B5EF4-FFF2-40B4-BE49-F238E27FC236}">
                <a16:creationId xmlns:a16="http://schemas.microsoft.com/office/drawing/2014/main" id="{4DD636DD-A634-FD54-B330-F2179663822E}"/>
              </a:ext>
            </a:extLst>
          </p:cNvPr>
          <p:cNvSpPr>
            <a:spLocks noGrp="1"/>
          </p:cNvSpPr>
          <p:nvPr>
            <p:ph idx="1"/>
          </p:nvPr>
        </p:nvSpPr>
        <p:spPr/>
        <p:txBody>
          <a:bodyPr/>
          <a:lstStyle/>
          <a:p>
            <a:r>
              <a:rPr lang="en-US" dirty="0"/>
              <a:t>For a more in depth process training for Invoicing, please use the following link. </a:t>
            </a:r>
          </a:p>
          <a:p>
            <a:endParaRPr lang="en-US" dirty="0"/>
          </a:p>
          <a:p>
            <a:r>
              <a:rPr lang="sv-SE" dirty="0">
                <a:hlinkClick r:id="rId2"/>
              </a:rPr>
              <a:t>JAG Invoicing (≈ 12 min) - JAG Missouri Program Training | Rise 360</a:t>
            </a:r>
            <a:endParaRPr lang="sv-SE" dirty="0"/>
          </a:p>
          <a:p>
            <a:endParaRPr lang="sv-SE" dirty="0"/>
          </a:p>
          <a:p>
            <a:r>
              <a:rPr lang="sv-SE" dirty="0"/>
              <a:t>It is in the process of being updated for FY27</a:t>
            </a:r>
            <a:endParaRPr lang="en-US" dirty="0"/>
          </a:p>
        </p:txBody>
      </p:sp>
    </p:spTree>
    <p:extLst>
      <p:ext uri="{BB962C8B-B14F-4D97-AF65-F5344CB8AC3E}">
        <p14:creationId xmlns:p14="http://schemas.microsoft.com/office/powerpoint/2010/main" val="2818354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4F7C90B-8333-4519-BE89-44DEAD4D3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3EAE297-BAB5-4C1D-9F2C-D67C4FEC8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3EC7FB-0A81-9679-8AED-8126F648EBE6}"/>
              </a:ext>
            </a:extLst>
          </p:cNvPr>
          <p:cNvSpPr>
            <a:spLocks noGrp="1"/>
          </p:cNvSpPr>
          <p:nvPr>
            <p:ph type="ctrTitle"/>
          </p:nvPr>
        </p:nvSpPr>
        <p:spPr>
          <a:xfrm>
            <a:off x="5161547" y="965200"/>
            <a:ext cx="6065253" cy="4927600"/>
          </a:xfrm>
        </p:spPr>
        <p:txBody>
          <a:bodyPr anchor="ctr">
            <a:normAutofit/>
          </a:bodyPr>
          <a:lstStyle/>
          <a:p>
            <a:pPr lvl="0" algn="l"/>
            <a:r>
              <a:rPr lang="en-US" sz="4800" dirty="0"/>
              <a:t>Monitoring</a:t>
            </a:r>
          </a:p>
        </p:txBody>
      </p:sp>
      <p:cxnSp>
        <p:nvCxnSpPr>
          <p:cNvPr id="11" name="Straight Connector 10">
            <a:extLst>
              <a:ext uri="{FF2B5EF4-FFF2-40B4-BE49-F238E27FC236}">
                <a16:creationId xmlns:a16="http://schemas.microsoft.com/office/drawing/2014/main" id="{8D6DCE45-FCB6-4B94-8EDA-A0CC941E7B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143000"/>
            <a:ext cx="0" cy="4427621"/>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7546959"/>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7CA9E50-B76A-428A-92C9-9BAC41446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85E3F79-81BB-4454-A267-DDCA42824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1F375A4-17F0-4BA7-B751-68BFAAEC4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995E552-0C9C-3C82-F31D-4A34D6EA4C4F}"/>
              </a:ext>
            </a:extLst>
          </p:cNvPr>
          <p:cNvSpPr>
            <a:spLocks noGrp="1"/>
          </p:cNvSpPr>
          <p:nvPr>
            <p:ph type="title"/>
          </p:nvPr>
        </p:nvSpPr>
        <p:spPr>
          <a:xfrm>
            <a:off x="1055599" y="1055077"/>
            <a:ext cx="2532909" cy="4794578"/>
          </a:xfrm>
        </p:spPr>
        <p:txBody>
          <a:bodyPr>
            <a:normAutofit/>
          </a:bodyPr>
          <a:lstStyle/>
          <a:p>
            <a:r>
              <a:rPr lang="en-US" sz="4100">
                <a:solidFill>
                  <a:srgbClr val="262626"/>
                </a:solidFill>
              </a:rPr>
              <a:t>Program Monitoring</a:t>
            </a:r>
          </a:p>
        </p:txBody>
      </p:sp>
      <p:sp useBgFill="1">
        <p:nvSpPr>
          <p:cNvPr id="26" name="Rectangle 25">
            <a:extLst>
              <a:ext uri="{FF2B5EF4-FFF2-40B4-BE49-F238E27FC236}">
                <a16:creationId xmlns:a16="http://schemas.microsoft.com/office/drawing/2014/main" id="{5D2122D3-4056-4C50-B4AC-74BB2940E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Content Placeholder 2">
            <a:extLst>
              <a:ext uri="{FF2B5EF4-FFF2-40B4-BE49-F238E27FC236}">
                <a16:creationId xmlns:a16="http://schemas.microsoft.com/office/drawing/2014/main" id="{FB85CCA8-39BE-7732-B65B-500043DCCF10}"/>
              </a:ext>
            </a:extLst>
          </p:cNvPr>
          <p:cNvGraphicFramePr>
            <a:graphicFrameLocks noGrp="1"/>
          </p:cNvGraphicFramePr>
          <p:nvPr>
            <p:ph idx="1"/>
            <p:extLst>
              <p:ext uri="{D42A27DB-BD31-4B8C-83A1-F6EECF244321}">
                <p14:modId xmlns:p14="http://schemas.microsoft.com/office/powerpoint/2010/main" val="2546790276"/>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4361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pic>
        <p:nvPicPr>
          <p:cNvPr id="3" name="Picture 2" descr="Diagram&#10;&#10;AI-generated content may be incorrect.">
            <a:extLst>
              <a:ext uri="{FF2B5EF4-FFF2-40B4-BE49-F238E27FC236}">
                <a16:creationId xmlns:a16="http://schemas.microsoft.com/office/drawing/2014/main" id="{91D68C81-88C4-7FF6-840A-BBE4179A97CD}"/>
              </a:ext>
            </a:extLst>
          </p:cNvPr>
          <p:cNvPicPr>
            <a:picLocks noChangeAspect="1"/>
          </p:cNvPicPr>
          <p:nvPr/>
        </p:nvPicPr>
        <p:blipFill>
          <a:blip r:embed="rId4"/>
          <a:stretch>
            <a:fillRect/>
          </a:stretch>
        </p:blipFill>
        <p:spPr>
          <a:xfrm>
            <a:off x="2039112" y="923925"/>
            <a:ext cx="8265070" cy="5001376"/>
          </a:xfrm>
          <a:prstGeom prst="rect">
            <a:avLst/>
          </a:prstGeom>
          <a:noFill/>
        </p:spPr>
      </p:pic>
      <p:pic>
        <p:nvPicPr>
          <p:cNvPr id="4" name="Picture Placeholder 17">
            <a:extLst>
              <a:ext uri="{FF2B5EF4-FFF2-40B4-BE49-F238E27FC236}">
                <a16:creationId xmlns:a16="http://schemas.microsoft.com/office/drawing/2014/main" id="{5E6D83BB-8C90-A74A-7CB5-59884B99448A}"/>
              </a:ext>
            </a:extLst>
          </p:cNvPr>
          <p:cNvPicPr>
            <a:picLocks noGrp="1" noChangeAspect="1"/>
          </p:cNvPicPr>
          <p:nvPr>
            <p:ph sz="quarter" idx="10"/>
          </p:nvPr>
        </p:nvPicPr>
        <p:blipFill rotWithShape="1">
          <a:blip r:embed="rId5">
            <a:extLst>
              <a:ext uri="{96DAC541-7B7A-43D3-8B79-37D633B846F1}">
                <asvg:svgBlip xmlns:asvg="http://schemas.microsoft.com/office/drawing/2016/SVG/main" r:embed="rId6"/>
              </a:ext>
            </a:extLst>
          </a:blip>
          <a:stretch/>
        </p:blipFill>
        <p:spPr>
          <a:xfrm>
            <a:off x="3105279" y="2066925"/>
            <a:ext cx="3179505" cy="3867150"/>
          </a:xfrm>
        </p:spPr>
      </p:pic>
      <p:sp>
        <p:nvSpPr>
          <p:cNvPr id="11" name="Slide Number Placeholder 4">
            <a:extLst>
              <a:ext uri="{FF2B5EF4-FFF2-40B4-BE49-F238E27FC236}">
                <a16:creationId xmlns:a16="http://schemas.microsoft.com/office/drawing/2014/main" id="{0FF7A1BC-CBCA-EAB8-D151-73B3E337CAD5}"/>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29</a:t>
            </a:fld>
            <a:endParaRPr lang="en-US"/>
          </a:p>
        </p:txBody>
      </p:sp>
    </p:spTree>
    <p:extLst>
      <p:ext uri="{BB962C8B-B14F-4D97-AF65-F5344CB8AC3E}">
        <p14:creationId xmlns:p14="http://schemas.microsoft.com/office/powerpoint/2010/main" val="375211843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F7C90B-8333-4519-BE89-44DEAD4D3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3EAE297-BAB5-4C1D-9F2C-D67C4FEC8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AAABC12-45E1-01F4-A24F-8424A704EDF2}"/>
              </a:ext>
            </a:extLst>
          </p:cNvPr>
          <p:cNvSpPr>
            <a:spLocks noGrp="1"/>
          </p:cNvSpPr>
          <p:nvPr>
            <p:ph type="ctrTitle"/>
          </p:nvPr>
        </p:nvSpPr>
        <p:spPr>
          <a:xfrm>
            <a:off x="5161547" y="965200"/>
            <a:ext cx="6065253" cy="4927600"/>
          </a:xfrm>
        </p:spPr>
        <p:txBody>
          <a:bodyPr anchor="ctr">
            <a:normAutofit/>
          </a:bodyPr>
          <a:lstStyle/>
          <a:p>
            <a:pPr algn="l"/>
            <a:r>
              <a:rPr lang="en-US" sz="4800" dirty="0"/>
              <a:t>Program</a:t>
            </a:r>
            <a:br>
              <a:rPr lang="en-US" sz="4800" dirty="0"/>
            </a:br>
            <a:endParaRPr lang="en-US" sz="4800" dirty="0">
              <a:solidFill>
                <a:schemeClr val="tx1"/>
              </a:solidFill>
            </a:endParaRPr>
          </a:p>
        </p:txBody>
      </p:sp>
      <p:cxnSp>
        <p:nvCxnSpPr>
          <p:cNvPr id="14" name="Straight Connector 13">
            <a:extLst>
              <a:ext uri="{FF2B5EF4-FFF2-40B4-BE49-F238E27FC236}">
                <a16:creationId xmlns:a16="http://schemas.microsoft.com/office/drawing/2014/main" id="{8D6DCE45-FCB6-4B94-8EDA-A0CC941E7B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143000"/>
            <a:ext cx="0" cy="4427621"/>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760289"/>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Title 6">
            <a:extLst>
              <a:ext uri="{FF2B5EF4-FFF2-40B4-BE49-F238E27FC236}">
                <a16:creationId xmlns:a16="http://schemas.microsoft.com/office/drawing/2014/main" id="{4C0FEFBF-60FD-0161-6F6E-89EE39389CEE}"/>
              </a:ext>
            </a:extLst>
          </p:cNvPr>
          <p:cNvSpPr>
            <a:spLocks noGrp="1"/>
          </p:cNvSpPr>
          <p:nvPr>
            <p:ph type="title"/>
          </p:nvPr>
        </p:nvSpPr>
        <p:spPr>
          <a:xfrm>
            <a:off x="952108" y="954756"/>
            <a:ext cx="2730414" cy="4946003"/>
          </a:xfrm>
        </p:spPr>
        <p:txBody>
          <a:bodyPr vert="horz" lIns="91440" tIns="45720" rIns="91440" bIns="45720" rtlCol="0">
            <a:normAutofit/>
          </a:bodyPr>
          <a:lstStyle/>
          <a:p>
            <a:r>
              <a:rPr lang="en-US" sz="3600" dirty="0">
                <a:solidFill>
                  <a:srgbClr val="FFFFFF"/>
                </a:solidFill>
              </a:rPr>
              <a:t>Before Monitoring</a:t>
            </a:r>
          </a:p>
        </p:txBody>
      </p:sp>
      <p:sp>
        <p:nvSpPr>
          <p:cNvPr id="30" name="Rectangle 29">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392F72D-6E00-FCA5-7715-98629272564A}"/>
              </a:ext>
            </a:extLst>
          </p:cNvPr>
          <p:cNvSpPr>
            <a:spLocks noGrp="1"/>
          </p:cNvSpPr>
          <p:nvPr>
            <p:ph idx="1"/>
          </p:nvPr>
        </p:nvSpPr>
        <p:spPr>
          <a:xfrm>
            <a:off x="5140934" y="469900"/>
            <a:ext cx="5953630" cy="5405968"/>
          </a:xfrm>
        </p:spPr>
        <p:txBody>
          <a:bodyPr anchor="ctr">
            <a:normAutofit/>
          </a:bodyPr>
          <a:lstStyle/>
          <a:p>
            <a:r>
              <a:rPr lang="en-US" dirty="0">
                <a:solidFill>
                  <a:srgbClr val="212121"/>
                </a:solidFill>
              </a:rPr>
              <a:t>Prior to the Desktop Monitoring you will be given a list of randomly selected students and asked to provide: </a:t>
            </a:r>
            <a:br>
              <a:rPr lang="en-US" dirty="0">
                <a:solidFill>
                  <a:srgbClr val="212121"/>
                </a:solidFill>
              </a:rPr>
            </a:br>
            <a:br>
              <a:rPr lang="en-US" dirty="0">
                <a:solidFill>
                  <a:srgbClr val="212121"/>
                </a:solidFill>
              </a:rPr>
            </a:br>
            <a:r>
              <a:rPr lang="en-US" dirty="0">
                <a:solidFill>
                  <a:srgbClr val="212121"/>
                </a:solidFill>
              </a:rPr>
              <a:t>An interview questionnaire</a:t>
            </a:r>
            <a:br>
              <a:rPr lang="en-US" dirty="0">
                <a:solidFill>
                  <a:srgbClr val="212121"/>
                </a:solidFill>
              </a:rPr>
            </a:br>
            <a:br>
              <a:rPr lang="en-US" dirty="0">
                <a:solidFill>
                  <a:srgbClr val="212121"/>
                </a:solidFill>
              </a:rPr>
            </a:br>
            <a:r>
              <a:rPr lang="en-US" dirty="0">
                <a:solidFill>
                  <a:srgbClr val="212121"/>
                </a:solidFill>
              </a:rPr>
              <a:t>JAG Highlights and Best Practices </a:t>
            </a:r>
            <a:endParaRPr lang="en-US">
              <a:solidFill>
                <a:srgbClr val="212121"/>
              </a:solidFill>
            </a:endParaRPr>
          </a:p>
        </p:txBody>
      </p:sp>
      <p:sp>
        <p:nvSpPr>
          <p:cNvPr id="19" name="Slide Number Placeholder 3" hidden="1">
            <a:extLst>
              <a:ext uri="{FF2B5EF4-FFF2-40B4-BE49-F238E27FC236}">
                <a16:creationId xmlns:a16="http://schemas.microsoft.com/office/drawing/2014/main" id="{326338E7-1BD8-6839-93B3-A0E3FD1FCD75}"/>
              </a:ext>
            </a:extLst>
          </p:cNvPr>
          <p:cNvSpPr>
            <a:spLocks noGrp="1"/>
          </p:cNvSpPr>
          <p:nvPr>
            <p:ph type="sldNum" sz="quarter" idx="12"/>
          </p:nvPr>
        </p:nvSpPr>
        <p:spPr/>
        <p:txBody>
          <a:bodyPr anchor="ctr">
            <a:normAutofit/>
          </a:bodyPr>
          <a:lstStyle/>
          <a:p>
            <a:pPr>
              <a:spcAft>
                <a:spcPts val="600"/>
              </a:spcAft>
            </a:pPr>
            <a:fld id="{18D65601-5AE2-46FC-B138-694DDD2B510D}" type="slidenum">
              <a:rPr lang="en-US" smtClean="0"/>
              <a:pPr>
                <a:spcAft>
                  <a:spcPts val="600"/>
                </a:spcAft>
              </a:pPr>
              <a:t>30</a:t>
            </a:fld>
            <a:endParaRPr lang="en-US"/>
          </a:p>
        </p:txBody>
      </p:sp>
    </p:spTree>
    <p:extLst>
      <p:ext uri="{BB962C8B-B14F-4D97-AF65-F5344CB8AC3E}">
        <p14:creationId xmlns:p14="http://schemas.microsoft.com/office/powerpoint/2010/main" val="3421680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1D94D4C-1290-4405-A774-5C4C6C4E63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1" name="Picture 10">
              <a:extLst>
                <a:ext uri="{FF2B5EF4-FFF2-40B4-BE49-F238E27FC236}">
                  <a16:creationId xmlns:a16="http://schemas.microsoft.com/office/drawing/2014/main" id="{1C21F738-3DFC-40C9-94B1-01A1ED0713A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Rectangle 11">
              <a:extLst>
                <a:ext uri="{FF2B5EF4-FFF2-40B4-BE49-F238E27FC236}">
                  <a16:creationId xmlns:a16="http://schemas.microsoft.com/office/drawing/2014/main" id="{1EED3386-36D7-4F4D-994E-9E6BECBC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3" name="Picture 12">
              <a:extLst>
                <a:ext uri="{FF2B5EF4-FFF2-40B4-BE49-F238E27FC236}">
                  <a16:creationId xmlns:a16="http://schemas.microsoft.com/office/drawing/2014/main" id="{20043D61-6DBE-45FB-ADAB-FCDFF38F170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4" name="Picture 13">
              <a:extLst>
                <a:ext uri="{FF2B5EF4-FFF2-40B4-BE49-F238E27FC236}">
                  <a16:creationId xmlns:a16="http://schemas.microsoft.com/office/drawing/2014/main" id="{F1366DDD-2309-4EC1-9C3A-0EBF26711BC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16" name="Straight Connector 15">
            <a:extLst>
              <a:ext uri="{FF2B5EF4-FFF2-40B4-BE49-F238E27FC236}">
                <a16:creationId xmlns:a16="http://schemas.microsoft.com/office/drawing/2014/main" id="{AEB4F5DF-1284-423F-9B33-0489071718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A7CA9E50-B76A-428A-92C9-9BAC41446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85E3F79-81BB-4454-A267-DDCA42824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6"/>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1F375A4-17F0-4BA7-B751-68BFAAEC4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1055599" y="1055077"/>
            <a:ext cx="2532909" cy="4794578"/>
          </a:xfrm>
        </p:spPr>
        <p:txBody>
          <a:bodyPr vert="horz" lIns="91440" tIns="45720" rIns="91440" bIns="45720" rtlCol="0" anchor="ctr">
            <a:normAutofit/>
          </a:bodyPr>
          <a:lstStyle/>
          <a:p>
            <a:r>
              <a:rPr lang="en-US" sz="4100">
                <a:solidFill>
                  <a:srgbClr val="262626"/>
                </a:solidFill>
              </a:rPr>
              <a:t>During Monitoring</a:t>
            </a:r>
          </a:p>
        </p:txBody>
      </p:sp>
      <p:sp useBgFill="1">
        <p:nvSpPr>
          <p:cNvPr id="24" name="Rectangle 23">
            <a:extLst>
              <a:ext uri="{FF2B5EF4-FFF2-40B4-BE49-F238E27FC236}">
                <a16:creationId xmlns:a16="http://schemas.microsoft.com/office/drawing/2014/main" id="{5D2122D3-4056-4C50-B4AC-74BB2940E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27C964F-E2D5-D8E7-C513-C47A7E409DF3}"/>
              </a:ext>
            </a:extLst>
          </p:cNvPr>
          <p:cNvSpPr>
            <a:spLocks noGrp="1"/>
          </p:cNvSpPr>
          <p:nvPr>
            <p:ph type="sldNum" sz="quarter" idx="15"/>
          </p:nvPr>
        </p:nvSpPr>
        <p:spPr>
          <a:xfrm>
            <a:off x="11049630" y="6379383"/>
            <a:ext cx="542697" cy="279400"/>
          </a:xfrm>
        </p:spPr>
        <p:txBody>
          <a:bodyPr vert="horz" lIns="91440" tIns="45720" rIns="91440" bIns="45720" rtlCol="0" anchor="ctr">
            <a:normAutofit/>
          </a:bodyPr>
          <a:lstStyle/>
          <a:p>
            <a:pPr>
              <a:spcAft>
                <a:spcPts val="600"/>
              </a:spcAft>
            </a:pPr>
            <a:fld id="{18D65601-5AE2-46FC-B138-694DDD2B510D}" type="slidenum">
              <a:rPr lang="en-US" smtClean="0"/>
              <a:pPr>
                <a:spcAft>
                  <a:spcPts val="600"/>
                </a:spcAft>
              </a:pPr>
              <a:t>31</a:t>
            </a:fld>
            <a:endParaRPr lang="en-US"/>
          </a:p>
        </p:txBody>
      </p:sp>
      <p:graphicFrame>
        <p:nvGraphicFramePr>
          <p:cNvPr id="6" name="Content Placeholder 2">
            <a:extLst>
              <a:ext uri="{FF2B5EF4-FFF2-40B4-BE49-F238E27FC236}">
                <a16:creationId xmlns:a16="http://schemas.microsoft.com/office/drawing/2014/main" id="{2E715C17-BC50-CA85-26E6-3EF367CB17B1}"/>
              </a:ext>
            </a:extLst>
          </p:cNvPr>
          <p:cNvGraphicFramePr>
            <a:graphicFrameLocks noGrp="1"/>
          </p:cNvGraphicFramePr>
          <p:nvPr>
            <p:ph sz="quarter" idx="12"/>
            <p:extLst>
              <p:ext uri="{D42A27DB-BD31-4B8C-83A1-F6EECF244321}">
                <p14:modId xmlns:p14="http://schemas.microsoft.com/office/powerpoint/2010/main" val="250794582"/>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06152353"/>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E64B0-DFCD-E302-4E88-699969C02EE7}"/>
              </a:ext>
            </a:extLst>
          </p:cNvPr>
          <p:cNvSpPr>
            <a:spLocks noGrp="1"/>
          </p:cNvSpPr>
          <p:nvPr>
            <p:ph type="title"/>
          </p:nvPr>
        </p:nvSpPr>
        <p:spPr/>
        <p:txBody>
          <a:bodyPr>
            <a:normAutofit/>
          </a:bodyPr>
          <a:lstStyle/>
          <a:p>
            <a:r>
              <a:rPr lang="en-US" sz="4000" dirty="0">
                <a:cs typeface="Arial" panose="020B0604020202020204" pitchFamily="34" charset="0"/>
              </a:rPr>
              <a:t>Model Services</a:t>
            </a:r>
            <a:r>
              <a:rPr lang="en-US" dirty="0"/>
              <a:t> </a:t>
            </a:r>
          </a:p>
        </p:txBody>
      </p:sp>
      <p:sp>
        <p:nvSpPr>
          <p:cNvPr id="3" name="Content Placeholder 2">
            <a:extLst>
              <a:ext uri="{FF2B5EF4-FFF2-40B4-BE49-F238E27FC236}">
                <a16:creationId xmlns:a16="http://schemas.microsoft.com/office/drawing/2014/main" id="{A5191DFB-C603-744C-E52A-B097FD3FE472}"/>
              </a:ext>
            </a:extLst>
          </p:cNvPr>
          <p:cNvSpPr>
            <a:spLocks noGrp="1"/>
          </p:cNvSpPr>
          <p:nvPr>
            <p:ph idx="1"/>
          </p:nvPr>
        </p:nvSpPr>
        <p:spPr>
          <a:xfrm>
            <a:off x="1390649" y="2781300"/>
            <a:ext cx="9505947" cy="3094568"/>
          </a:xfrm>
        </p:spPr>
        <p:txBody>
          <a:bodyPr>
            <a:normAutofit fontScale="92500" lnSpcReduction="20000"/>
          </a:bodyPr>
          <a:lstStyle/>
          <a:p>
            <a:pPr marL="0" indent="0" algn="ctr">
              <a:buNone/>
            </a:pPr>
            <a:r>
              <a:rPr lang="en-US" sz="2000" u="sng" dirty="0">
                <a:latin typeface="+mj-lt"/>
                <a:cs typeface="Arial" panose="020B0604020202020204" pitchFamily="34" charset="0"/>
              </a:rPr>
              <a:t>Weak examples vs Strong examples</a:t>
            </a:r>
          </a:p>
          <a:p>
            <a:pPr marL="0" indent="0">
              <a:buNone/>
            </a:pPr>
            <a:r>
              <a:rPr lang="en-US" sz="1800" dirty="0">
                <a:latin typeface="+mj-lt"/>
                <a:cs typeface="Arial" panose="020B0604020202020204" pitchFamily="34" charset="0"/>
              </a:rPr>
              <a:t>Weak - Students partnered with a local business to complete community service.</a:t>
            </a:r>
          </a:p>
          <a:p>
            <a:pPr marL="0" indent="0">
              <a:buNone/>
            </a:pPr>
            <a:r>
              <a:rPr lang="en-US" sz="1800" dirty="0">
                <a:latin typeface="+mj-lt"/>
                <a:cs typeface="Arial" panose="020B0604020202020204" pitchFamily="34" charset="0"/>
              </a:rPr>
              <a:t>Strong - We partnered with Community Betterment to paint shutters, complete yard work, assembled furniture, and more, to help prep houses for the 3MG crew that comes in the 1</a:t>
            </a:r>
            <a:r>
              <a:rPr lang="en-US" sz="1800" baseline="30000" dirty="0">
                <a:latin typeface="+mj-lt"/>
                <a:cs typeface="Arial" panose="020B0604020202020204" pitchFamily="34" charset="0"/>
              </a:rPr>
              <a:t>st</a:t>
            </a:r>
            <a:r>
              <a:rPr lang="en-US" sz="1800" dirty="0">
                <a:latin typeface="+mj-lt"/>
                <a:cs typeface="Arial" panose="020B0604020202020204" pitchFamily="34" charset="0"/>
              </a:rPr>
              <a:t> week of June.</a:t>
            </a:r>
          </a:p>
          <a:p>
            <a:pPr marL="0" indent="0">
              <a:buNone/>
            </a:pPr>
            <a:r>
              <a:rPr lang="en-US" sz="1800" dirty="0">
                <a:latin typeface="+mj-lt"/>
                <a:cs typeface="Arial" panose="020B0604020202020204" pitchFamily="34" charset="0"/>
              </a:rPr>
              <a:t>Weak - Students attended Build My Future.</a:t>
            </a:r>
          </a:p>
          <a:p>
            <a:pPr marL="0" indent="0">
              <a:buNone/>
            </a:pPr>
            <a:r>
              <a:rPr lang="en-US" sz="1800" dirty="0">
                <a:latin typeface="+mj-lt"/>
                <a:cs typeface="Arial" panose="020B0604020202020204" pitchFamily="34" charset="0"/>
              </a:rPr>
              <a:t>Strong – Students attended Build My Future in Springfield on [date]. The students talked to many of the vendors about career opportunities they offered.</a:t>
            </a:r>
          </a:p>
          <a:p>
            <a:pPr marL="0" indent="0">
              <a:buNone/>
            </a:pPr>
            <a:r>
              <a:rPr lang="en-US" sz="1800" dirty="0">
                <a:latin typeface="+mj-lt"/>
                <a:cs typeface="Arial" panose="020B0604020202020204" pitchFamily="34" charset="0"/>
              </a:rPr>
              <a:t>Weak - Students served at Convoy of Hope.</a:t>
            </a:r>
          </a:p>
          <a:p>
            <a:pPr marL="0" indent="0">
              <a:buNone/>
            </a:pPr>
            <a:r>
              <a:rPr lang="en-US" sz="1800" dirty="0">
                <a:latin typeface="+mj-lt"/>
                <a:cs typeface="Arial" panose="020B0604020202020204" pitchFamily="34" charset="0"/>
              </a:rPr>
              <a:t>Strong – On [date], students gained a brief insight of what Convoy of Hope does and then broke into groups to put together hygiene kits and repackage other items for their community.</a:t>
            </a:r>
            <a:endParaRPr lang="en-US" sz="900" dirty="0">
              <a:latin typeface="+mj-lt"/>
            </a:endParaRPr>
          </a:p>
        </p:txBody>
      </p:sp>
      <p:sp>
        <p:nvSpPr>
          <p:cNvPr id="5" name="Slide Number Placeholder 4">
            <a:extLst>
              <a:ext uri="{FF2B5EF4-FFF2-40B4-BE49-F238E27FC236}">
                <a16:creationId xmlns:a16="http://schemas.microsoft.com/office/drawing/2014/main" id="{83DB70F0-B357-5C4C-928E-03ED2EAB51F0}"/>
              </a:ext>
            </a:extLst>
          </p:cNvPr>
          <p:cNvSpPr>
            <a:spLocks noGrp="1"/>
          </p:cNvSpPr>
          <p:nvPr>
            <p:ph type="sldNum" sz="quarter" idx="12"/>
          </p:nvPr>
        </p:nvSpPr>
        <p:spPr/>
        <p:txBody>
          <a:bodyPr/>
          <a:lstStyle/>
          <a:p>
            <a:fld id="{18D65601-5AE2-46FC-B138-694DDD2B510D}" type="slidenum">
              <a:rPr lang="en-US" smtClean="0"/>
              <a:pPr/>
              <a:t>32</a:t>
            </a:fld>
            <a:endParaRPr lang="en-US" dirty="0"/>
          </a:p>
        </p:txBody>
      </p:sp>
    </p:spTree>
    <p:extLst>
      <p:ext uri="{BB962C8B-B14F-4D97-AF65-F5344CB8AC3E}">
        <p14:creationId xmlns:p14="http://schemas.microsoft.com/office/powerpoint/2010/main" val="3633082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2EF1C1-5933-D909-38D2-D22F630A85FE}"/>
              </a:ext>
            </a:extLst>
          </p:cNvPr>
          <p:cNvSpPr>
            <a:spLocks noGrp="1"/>
          </p:cNvSpPr>
          <p:nvPr>
            <p:ph type="title"/>
          </p:nvPr>
        </p:nvSpPr>
        <p:spPr>
          <a:xfrm>
            <a:off x="945044" y="233311"/>
            <a:ext cx="4964671" cy="5253089"/>
          </a:xfrm>
        </p:spPr>
        <p:txBody>
          <a:bodyPr anchor="b">
            <a:normAutofit/>
          </a:bodyPr>
          <a:lstStyle/>
          <a:p>
            <a:r>
              <a:rPr lang="en-US" dirty="0">
                <a:solidFill>
                  <a:schemeClr val="tx1"/>
                </a:solidFill>
              </a:rPr>
              <a:t>JAG Model Standard Review Components</a:t>
            </a:r>
            <a:endParaRPr lang="en-ZA" dirty="0">
              <a:solidFill>
                <a:schemeClr val="tx1"/>
              </a:solidFill>
            </a:endParaRPr>
          </a:p>
        </p:txBody>
      </p:sp>
      <p:sp>
        <p:nvSpPr>
          <p:cNvPr id="2" name="Slide Number Placeholder 1" hidden="1">
            <a:extLst>
              <a:ext uri="{FF2B5EF4-FFF2-40B4-BE49-F238E27FC236}">
                <a16:creationId xmlns:a16="http://schemas.microsoft.com/office/drawing/2014/main" id="{C1D94129-1999-7159-E6E3-7D6C478655BD}"/>
              </a:ext>
            </a:extLst>
          </p:cNvPr>
          <p:cNvSpPr>
            <a:spLocks noGrp="1"/>
          </p:cNvSpPr>
          <p:nvPr>
            <p:ph type="sldNum" sz="quarter" idx="4294967295"/>
          </p:nvPr>
        </p:nvSpPr>
        <p:spPr>
          <a:xfrm>
            <a:off x="0" y="5943600"/>
            <a:ext cx="968375" cy="652463"/>
          </a:xfrm>
        </p:spPr>
        <p:txBody>
          <a:bodyPr/>
          <a:lstStyle/>
          <a:p>
            <a:pPr>
              <a:spcAft>
                <a:spcPts val="600"/>
              </a:spcAft>
            </a:pPr>
            <a:fld id="{18D65601-5AE2-46FC-B138-694DDD2B510D}" type="slidenum">
              <a:rPr lang="en-US" smtClean="0"/>
              <a:pPr>
                <a:spcAft>
                  <a:spcPts val="600"/>
                </a:spcAft>
              </a:pPr>
              <a:t>33</a:t>
            </a:fld>
            <a:endParaRPr lang="en-US"/>
          </a:p>
        </p:txBody>
      </p:sp>
      <p:pic>
        <p:nvPicPr>
          <p:cNvPr id="14" name="Picture 13" descr="Diagram">
            <a:extLst>
              <a:ext uri="{FF2B5EF4-FFF2-40B4-BE49-F238E27FC236}">
                <a16:creationId xmlns:a16="http://schemas.microsoft.com/office/drawing/2014/main" id="{43841642-592E-FA6A-1DD8-114EF7EE0AF2}"/>
              </a:ext>
            </a:extLst>
          </p:cNvPr>
          <p:cNvPicPr>
            <a:picLocks noChangeAspect="1"/>
          </p:cNvPicPr>
          <p:nvPr/>
        </p:nvPicPr>
        <p:blipFill>
          <a:blip r:embed="rId4"/>
          <a:stretch>
            <a:fillRect/>
          </a:stretch>
        </p:blipFill>
        <p:spPr>
          <a:xfrm>
            <a:off x="6282287" y="1036814"/>
            <a:ext cx="4784372" cy="4784372"/>
          </a:xfrm>
          <a:prstGeom prst="rect">
            <a:avLst/>
          </a:prstGeom>
          <a:noFill/>
        </p:spPr>
      </p:pic>
    </p:spTree>
    <p:extLst>
      <p:ext uri="{BB962C8B-B14F-4D97-AF65-F5344CB8AC3E}">
        <p14:creationId xmlns:p14="http://schemas.microsoft.com/office/powerpoint/2010/main" val="82250651"/>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98F59C0D-C841-4077-8A86-CFA04BFD6B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40" name="Picture 39">
              <a:extLst>
                <a:ext uri="{FF2B5EF4-FFF2-40B4-BE49-F238E27FC236}">
                  <a16:creationId xmlns:a16="http://schemas.microsoft.com/office/drawing/2014/main" id="{67716107-90BF-4496-9A07-0725F1BFD7D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1" name="Rectangle 40">
              <a:extLst>
                <a:ext uri="{FF2B5EF4-FFF2-40B4-BE49-F238E27FC236}">
                  <a16:creationId xmlns:a16="http://schemas.microsoft.com/office/drawing/2014/main" id="{513F9E32-5E2C-4B36-9DD2-C10A9917ED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2" name="Picture 41">
              <a:extLst>
                <a:ext uri="{FF2B5EF4-FFF2-40B4-BE49-F238E27FC236}">
                  <a16:creationId xmlns:a16="http://schemas.microsoft.com/office/drawing/2014/main" id="{CDF688DD-0F85-41C3-8996-F19BE3748A5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57" name="Picture 56">
              <a:extLst>
                <a:ext uri="{FF2B5EF4-FFF2-40B4-BE49-F238E27FC236}">
                  <a16:creationId xmlns:a16="http://schemas.microsoft.com/office/drawing/2014/main" id="{A6FD2F11-D24C-49B6-9A36-D99D7A5DC1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45" name="Straight Connector 44">
            <a:extLst>
              <a:ext uri="{FF2B5EF4-FFF2-40B4-BE49-F238E27FC236}">
                <a16:creationId xmlns:a16="http://schemas.microsoft.com/office/drawing/2014/main" id="{5319E216-CB07-40D9-9253-0C7AADA11B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7" name="Rectangle 46">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925AA6ED-97F0-825D-71BB-D4D461E7870C}"/>
              </a:ext>
            </a:extLst>
          </p:cNvPr>
          <p:cNvSpPr>
            <a:spLocks noGrp="1"/>
          </p:cNvSpPr>
          <p:nvPr>
            <p:ph type="title"/>
          </p:nvPr>
        </p:nvSpPr>
        <p:spPr>
          <a:xfrm>
            <a:off x="952108" y="954756"/>
            <a:ext cx="2730414" cy="4946003"/>
          </a:xfrm>
        </p:spPr>
        <p:txBody>
          <a:bodyPr vert="horz" lIns="91440" tIns="45720" rIns="91440" bIns="45720" rtlCol="0" anchor="ctr">
            <a:normAutofit/>
          </a:bodyPr>
          <a:lstStyle/>
          <a:p>
            <a:r>
              <a:rPr lang="en-US" sz="2800">
                <a:solidFill>
                  <a:srgbClr val="FFFFFF"/>
                </a:solidFill>
              </a:rPr>
              <a:t>5.0 Participant Selection/Roster Size</a:t>
            </a:r>
          </a:p>
        </p:txBody>
      </p:sp>
      <p:sp>
        <p:nvSpPr>
          <p:cNvPr id="58" name="Rectangle 57">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64137EAD-552C-3DFB-7C15-B79D144240FF}"/>
              </a:ext>
            </a:extLst>
          </p:cNvPr>
          <p:cNvSpPr>
            <a:spLocks noGrp="1"/>
          </p:cNvSpPr>
          <p:nvPr>
            <p:ph sz="quarter" idx="12"/>
          </p:nvPr>
        </p:nvSpPr>
        <p:spPr>
          <a:xfrm>
            <a:off x="5140934" y="469900"/>
            <a:ext cx="5953630" cy="5405968"/>
          </a:xfrm>
        </p:spPr>
        <p:txBody>
          <a:bodyPr vert="horz" lIns="91440" tIns="45720" rIns="91440" bIns="45720" rtlCol="0" anchor="ctr">
            <a:normAutofit lnSpcReduction="10000"/>
          </a:bodyPr>
          <a:lstStyle/>
          <a:p>
            <a:pPr>
              <a:lnSpc>
                <a:spcPct val="90000"/>
              </a:lnSpc>
              <a:spcBef>
                <a:spcPct val="20000"/>
              </a:spcBef>
              <a:spcAft>
                <a:spcPts val="600"/>
              </a:spcAft>
              <a:buFont typeface="Arial"/>
              <a:buChar char="•"/>
            </a:pPr>
            <a:r>
              <a:rPr lang="en-US" dirty="0">
                <a:solidFill>
                  <a:srgbClr val="212121"/>
                </a:solidFill>
              </a:rPr>
              <a:t>Participant profile completed and data verified</a:t>
            </a:r>
          </a:p>
          <a:p>
            <a:pPr>
              <a:lnSpc>
                <a:spcPct val="90000"/>
              </a:lnSpc>
              <a:spcBef>
                <a:spcPct val="20000"/>
              </a:spcBef>
              <a:spcAft>
                <a:spcPts val="600"/>
              </a:spcAft>
              <a:buFont typeface="Arial"/>
              <a:buChar char="•"/>
            </a:pPr>
            <a:r>
              <a:rPr lang="en-US" dirty="0">
                <a:solidFill>
                  <a:srgbClr val="212121"/>
                </a:solidFill>
              </a:rPr>
              <a:t>Student was interviewed prior to receiving program services</a:t>
            </a:r>
          </a:p>
          <a:p>
            <a:pPr>
              <a:lnSpc>
                <a:spcPct val="90000"/>
              </a:lnSpc>
              <a:spcBef>
                <a:spcPct val="20000"/>
              </a:spcBef>
              <a:spcAft>
                <a:spcPts val="600"/>
              </a:spcAft>
              <a:buFont typeface="Arial"/>
              <a:buChar char="•"/>
            </a:pPr>
            <a:r>
              <a:rPr lang="en-US" dirty="0">
                <a:solidFill>
                  <a:srgbClr val="212121"/>
                </a:solidFill>
              </a:rPr>
              <a:t>Student eligible based on the number of the enrollment criteria/barriers</a:t>
            </a:r>
          </a:p>
          <a:p>
            <a:pPr>
              <a:lnSpc>
                <a:spcPct val="90000"/>
              </a:lnSpc>
              <a:spcBef>
                <a:spcPct val="20000"/>
              </a:spcBef>
              <a:spcAft>
                <a:spcPts val="600"/>
              </a:spcAft>
              <a:buFont typeface="Arial"/>
              <a:buChar char="•"/>
            </a:pPr>
            <a:r>
              <a:rPr lang="en-US" dirty="0">
                <a:solidFill>
                  <a:srgbClr val="212121"/>
                </a:solidFill>
              </a:rPr>
              <a:t>Documented efforts to involve parents/guardian</a:t>
            </a:r>
          </a:p>
          <a:p>
            <a:pPr>
              <a:lnSpc>
                <a:spcPct val="90000"/>
              </a:lnSpc>
              <a:spcBef>
                <a:spcPct val="20000"/>
              </a:spcBef>
              <a:spcAft>
                <a:spcPts val="600"/>
              </a:spcAft>
              <a:buFont typeface="Arial"/>
              <a:buChar char="•"/>
            </a:pPr>
            <a:r>
              <a:rPr lang="en-US" dirty="0">
                <a:solidFill>
                  <a:srgbClr val="212121"/>
                </a:solidFill>
              </a:rPr>
              <a:t>Signed student/parent consent on file</a:t>
            </a:r>
          </a:p>
          <a:p>
            <a:pPr>
              <a:lnSpc>
                <a:spcPct val="90000"/>
              </a:lnSpc>
              <a:spcBef>
                <a:spcPct val="20000"/>
              </a:spcBef>
              <a:spcAft>
                <a:spcPts val="600"/>
              </a:spcAft>
              <a:buFont typeface="Arial"/>
              <a:buChar char="•"/>
            </a:pPr>
            <a:r>
              <a:rPr lang="en-US" dirty="0">
                <a:solidFill>
                  <a:srgbClr val="212121"/>
                </a:solidFill>
              </a:rPr>
              <a:t>Graduation or GED/HSE Equivalency</a:t>
            </a:r>
          </a:p>
          <a:p>
            <a:pPr>
              <a:lnSpc>
                <a:spcPct val="90000"/>
              </a:lnSpc>
              <a:spcBef>
                <a:spcPct val="20000"/>
              </a:spcBef>
              <a:spcAft>
                <a:spcPts val="600"/>
              </a:spcAft>
              <a:buFont typeface="Arial"/>
              <a:buChar char="•"/>
            </a:pPr>
            <a:r>
              <a:rPr lang="en-US" dirty="0">
                <a:solidFill>
                  <a:srgbClr val="212121"/>
                </a:solidFill>
              </a:rPr>
              <a:t>Graduates obtain employment</a:t>
            </a:r>
          </a:p>
          <a:p>
            <a:pPr>
              <a:lnSpc>
                <a:spcPct val="90000"/>
              </a:lnSpc>
              <a:spcBef>
                <a:spcPct val="20000"/>
              </a:spcBef>
              <a:spcAft>
                <a:spcPts val="600"/>
              </a:spcAft>
              <a:buFont typeface="Arial"/>
              <a:buChar char="•"/>
            </a:pPr>
            <a:r>
              <a:rPr lang="en-US" dirty="0">
                <a:solidFill>
                  <a:srgbClr val="212121"/>
                </a:solidFill>
              </a:rPr>
              <a:t>Employed graduates obtain full-time employment</a:t>
            </a:r>
          </a:p>
          <a:p>
            <a:pPr>
              <a:lnSpc>
                <a:spcPct val="90000"/>
              </a:lnSpc>
              <a:spcBef>
                <a:spcPct val="20000"/>
              </a:spcBef>
              <a:spcAft>
                <a:spcPts val="600"/>
              </a:spcAft>
              <a:buFont typeface="Arial"/>
              <a:buChar char="•"/>
            </a:pPr>
            <a:r>
              <a:rPr lang="en-US" dirty="0">
                <a:solidFill>
                  <a:srgbClr val="212121"/>
                </a:solidFill>
              </a:rPr>
              <a:t>Full-time positive outcomes</a:t>
            </a:r>
          </a:p>
          <a:p>
            <a:pPr>
              <a:lnSpc>
                <a:spcPct val="90000"/>
              </a:lnSpc>
              <a:spcBef>
                <a:spcPct val="20000"/>
              </a:spcBef>
              <a:spcAft>
                <a:spcPts val="600"/>
              </a:spcAft>
              <a:buFont typeface="Arial"/>
              <a:buChar char="•"/>
            </a:pPr>
            <a:r>
              <a:rPr lang="en-US" dirty="0">
                <a:solidFill>
                  <a:srgbClr val="212121"/>
                </a:solidFill>
              </a:rPr>
              <a:t>Further education rate: All post-secondary, Credential/Certificate, Apprenticeship (Enrolled or Completed)</a:t>
            </a:r>
          </a:p>
          <a:p>
            <a:pPr>
              <a:lnSpc>
                <a:spcPct val="90000"/>
              </a:lnSpc>
              <a:spcBef>
                <a:spcPct val="20000"/>
              </a:spcBef>
              <a:spcAft>
                <a:spcPts val="600"/>
              </a:spcAft>
              <a:buFont typeface="Arial"/>
              <a:buChar char="•"/>
            </a:pPr>
            <a:r>
              <a:rPr lang="en-US" dirty="0">
                <a:solidFill>
                  <a:srgbClr val="212121"/>
                </a:solidFill>
              </a:rPr>
              <a:t>Unable to contact Graduate/Non-Graduate students</a:t>
            </a:r>
          </a:p>
          <a:p>
            <a:pPr>
              <a:lnSpc>
                <a:spcPct val="90000"/>
              </a:lnSpc>
              <a:spcBef>
                <a:spcPct val="20000"/>
              </a:spcBef>
              <a:spcAft>
                <a:spcPts val="600"/>
              </a:spcAft>
              <a:buFont typeface="Arial"/>
              <a:buChar char="•"/>
            </a:pPr>
            <a:endParaRPr lang="en-US" sz="1700" dirty="0">
              <a:solidFill>
                <a:srgbClr val="212121"/>
              </a:solidFill>
            </a:endParaRPr>
          </a:p>
        </p:txBody>
      </p:sp>
      <p:sp>
        <p:nvSpPr>
          <p:cNvPr id="15" name="Slide Number Placeholder 3">
            <a:extLst>
              <a:ext uri="{FF2B5EF4-FFF2-40B4-BE49-F238E27FC236}">
                <a16:creationId xmlns:a16="http://schemas.microsoft.com/office/drawing/2014/main" id="{4F68FE09-9A7A-0FF9-47F2-207C30EC8785}"/>
              </a:ext>
            </a:extLst>
          </p:cNvPr>
          <p:cNvSpPr>
            <a:spLocks noGrp="1"/>
          </p:cNvSpPr>
          <p:nvPr>
            <p:ph type="sldNum" sz="quarter" idx="15"/>
          </p:nvPr>
        </p:nvSpPr>
        <p:spPr>
          <a:xfrm>
            <a:off x="10551868" y="5969000"/>
            <a:ext cx="542697" cy="279400"/>
          </a:xfrm>
        </p:spPr>
        <p:txBody>
          <a:bodyPr vert="horz" lIns="91440" tIns="45720" rIns="91440" bIns="45720" rtlCol="0" anchor="ctr">
            <a:normAutofit/>
          </a:bodyPr>
          <a:lstStyle/>
          <a:p>
            <a:pPr>
              <a:spcAft>
                <a:spcPts val="600"/>
              </a:spcAft>
            </a:pPr>
            <a:fld id="{18D65601-5AE2-46FC-B138-694DDD2B510D}" type="slidenum">
              <a:rPr lang="en-US">
                <a:solidFill>
                  <a:srgbClr val="373737"/>
                </a:solidFill>
              </a:rPr>
              <a:pPr>
                <a:spcAft>
                  <a:spcPts val="600"/>
                </a:spcAft>
              </a:pPr>
              <a:t>34</a:t>
            </a:fld>
            <a:endParaRPr lang="en-US">
              <a:solidFill>
                <a:srgbClr val="373737"/>
              </a:solidFill>
            </a:endParaRPr>
          </a:p>
        </p:txBody>
      </p:sp>
      <p:sp>
        <p:nvSpPr>
          <p:cNvPr id="3" name="Slide Number Placeholder 2" hidden="1">
            <a:extLst>
              <a:ext uri="{FF2B5EF4-FFF2-40B4-BE49-F238E27FC236}">
                <a16:creationId xmlns:a16="http://schemas.microsoft.com/office/drawing/2014/main" id="{71592F51-55CE-19DC-B632-AD19560BA9D1}"/>
              </a:ext>
            </a:extLst>
          </p:cNvPr>
          <p:cNvSpPr>
            <a:spLocks noGrp="1"/>
          </p:cNvSpPr>
          <p:nvPr>
            <p:ph type="sldNum" sz="quarter" idx="4294967295"/>
          </p:nvPr>
        </p:nvSpPr>
        <p:spPr>
          <a:xfrm>
            <a:off x="0" y="5943600"/>
            <a:ext cx="968375" cy="652463"/>
          </a:xfrm>
        </p:spPr>
        <p:txBody>
          <a:bodyPr/>
          <a:lstStyle/>
          <a:p>
            <a:pPr>
              <a:spcAft>
                <a:spcPts val="600"/>
              </a:spcAft>
            </a:pPr>
            <a:fld id="{18D65601-5AE2-46FC-B138-694DDD2B510D}" type="slidenum">
              <a:rPr lang="en-US" smtClean="0"/>
              <a:pPr>
                <a:spcAft>
                  <a:spcPts val="600"/>
                </a:spcAft>
              </a:pPr>
              <a:t>34</a:t>
            </a:fld>
            <a:endParaRPr lang="en-US"/>
          </a:p>
        </p:txBody>
      </p:sp>
    </p:spTree>
    <p:extLst>
      <p:ext uri="{BB962C8B-B14F-4D97-AF65-F5344CB8AC3E}">
        <p14:creationId xmlns:p14="http://schemas.microsoft.com/office/powerpoint/2010/main" val="2224546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a:extLst>
            <a:ext uri="{FF2B5EF4-FFF2-40B4-BE49-F238E27FC236}">
              <a16:creationId xmlns:a16="http://schemas.microsoft.com/office/drawing/2014/main" id="{298D1716-6BC3-C1BE-001A-ECB8EC920C61}"/>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65F13138-4999-F2F0-C039-7B9CFCD10D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40" name="Picture 39">
              <a:extLst>
                <a:ext uri="{FF2B5EF4-FFF2-40B4-BE49-F238E27FC236}">
                  <a16:creationId xmlns:a16="http://schemas.microsoft.com/office/drawing/2014/main" id="{F4D76D65-346C-3B0D-01F8-622CA2E1501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1" name="Rectangle 40">
              <a:extLst>
                <a:ext uri="{FF2B5EF4-FFF2-40B4-BE49-F238E27FC236}">
                  <a16:creationId xmlns:a16="http://schemas.microsoft.com/office/drawing/2014/main" id="{FBA0D795-BDCC-02AF-4653-E0DF221F64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2" name="Picture 41">
              <a:extLst>
                <a:ext uri="{FF2B5EF4-FFF2-40B4-BE49-F238E27FC236}">
                  <a16:creationId xmlns:a16="http://schemas.microsoft.com/office/drawing/2014/main" id="{83A52B6E-8A3C-A496-9A93-5292E792015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57" name="Picture 56">
              <a:extLst>
                <a:ext uri="{FF2B5EF4-FFF2-40B4-BE49-F238E27FC236}">
                  <a16:creationId xmlns:a16="http://schemas.microsoft.com/office/drawing/2014/main" id="{531F1639-858D-62C9-8E9F-DDC06DE1A88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45" name="Straight Connector 44">
            <a:extLst>
              <a:ext uri="{FF2B5EF4-FFF2-40B4-BE49-F238E27FC236}">
                <a16:creationId xmlns:a16="http://schemas.microsoft.com/office/drawing/2014/main" id="{59218B41-D68C-CCE0-8C09-91314A6873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7" name="Rectangle 46">
            <a:extLst>
              <a:ext uri="{FF2B5EF4-FFF2-40B4-BE49-F238E27FC236}">
                <a16:creationId xmlns:a16="http://schemas.microsoft.com/office/drawing/2014/main" id="{DC762703-3EF8-4C07-37B6-3C5A27BB8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1995998B-0E78-98CA-1227-7C77B1A68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20FB5644-FF71-CA2B-3012-5E53CBFD8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B4EA5441-BDE0-037B-E517-0BECA3D0942B}"/>
              </a:ext>
            </a:extLst>
          </p:cNvPr>
          <p:cNvSpPr>
            <a:spLocks noGrp="1"/>
          </p:cNvSpPr>
          <p:nvPr>
            <p:ph type="title"/>
          </p:nvPr>
        </p:nvSpPr>
        <p:spPr>
          <a:xfrm>
            <a:off x="952108" y="954756"/>
            <a:ext cx="2730414" cy="4946003"/>
          </a:xfrm>
        </p:spPr>
        <p:txBody>
          <a:bodyPr vert="horz" lIns="91440" tIns="45720" rIns="91440" bIns="45720" rtlCol="0" anchor="ctr">
            <a:normAutofit/>
          </a:bodyPr>
          <a:lstStyle/>
          <a:p>
            <a:r>
              <a:rPr lang="en-US" sz="2800" dirty="0">
                <a:solidFill>
                  <a:srgbClr val="FFFFFF"/>
                </a:solidFill>
              </a:rPr>
              <a:t>6.0 JAG Career Association</a:t>
            </a:r>
          </a:p>
        </p:txBody>
      </p:sp>
      <p:sp>
        <p:nvSpPr>
          <p:cNvPr id="58" name="Rectangle 57">
            <a:extLst>
              <a:ext uri="{FF2B5EF4-FFF2-40B4-BE49-F238E27FC236}">
                <a16:creationId xmlns:a16="http://schemas.microsoft.com/office/drawing/2014/main" id="{6241D5F0-1AC2-0841-9E5B-A3B7C6FB26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00F83E02-239F-ED7A-E174-06CA7FEB478C}"/>
              </a:ext>
            </a:extLst>
          </p:cNvPr>
          <p:cNvSpPr>
            <a:spLocks noGrp="1"/>
          </p:cNvSpPr>
          <p:nvPr>
            <p:ph sz="quarter" idx="12"/>
          </p:nvPr>
        </p:nvSpPr>
        <p:spPr>
          <a:xfrm>
            <a:off x="5140934" y="469900"/>
            <a:ext cx="5953630" cy="5405968"/>
          </a:xfrm>
        </p:spPr>
        <p:txBody>
          <a:bodyPr vert="horz" lIns="91440" tIns="45720" rIns="91440" bIns="45720" rtlCol="0" anchor="ctr">
            <a:normAutofit/>
          </a:bodyPr>
          <a:lstStyle/>
          <a:p>
            <a:pPr marL="0" indent="0">
              <a:buNone/>
            </a:pPr>
            <a:r>
              <a:rPr lang="en-US" sz="3200" dirty="0">
                <a:latin typeface="+mj-lt"/>
                <a:cs typeface="Arial" panose="020B0604020202020204" pitchFamily="34" charset="0"/>
              </a:rPr>
              <a:t>Opportunities to participate in conference and Chapter activities. </a:t>
            </a:r>
          </a:p>
          <a:p>
            <a:pPr marL="0" indent="0">
              <a:lnSpc>
                <a:spcPct val="90000"/>
              </a:lnSpc>
              <a:spcBef>
                <a:spcPct val="20000"/>
              </a:spcBef>
              <a:spcAft>
                <a:spcPts val="600"/>
              </a:spcAft>
              <a:buNone/>
            </a:pPr>
            <a:endParaRPr lang="en-US" sz="2800" dirty="0">
              <a:solidFill>
                <a:srgbClr val="212121"/>
              </a:solidFill>
            </a:endParaRPr>
          </a:p>
        </p:txBody>
      </p:sp>
      <p:sp>
        <p:nvSpPr>
          <p:cNvPr id="15" name="Slide Number Placeholder 3">
            <a:extLst>
              <a:ext uri="{FF2B5EF4-FFF2-40B4-BE49-F238E27FC236}">
                <a16:creationId xmlns:a16="http://schemas.microsoft.com/office/drawing/2014/main" id="{49680211-543A-BCF8-5212-DD9F8222F52F}"/>
              </a:ext>
            </a:extLst>
          </p:cNvPr>
          <p:cNvSpPr>
            <a:spLocks noGrp="1"/>
          </p:cNvSpPr>
          <p:nvPr>
            <p:ph type="sldNum" sz="quarter" idx="15"/>
          </p:nvPr>
        </p:nvSpPr>
        <p:spPr>
          <a:xfrm>
            <a:off x="10551868" y="5969000"/>
            <a:ext cx="542697" cy="279400"/>
          </a:xfrm>
        </p:spPr>
        <p:txBody>
          <a:bodyPr vert="horz" lIns="91440" tIns="45720" rIns="91440" bIns="45720" rtlCol="0" anchor="ctr">
            <a:normAutofit/>
          </a:bodyPr>
          <a:lstStyle/>
          <a:p>
            <a:pPr>
              <a:spcAft>
                <a:spcPts val="600"/>
              </a:spcAft>
            </a:pPr>
            <a:fld id="{18D65601-5AE2-46FC-B138-694DDD2B510D}" type="slidenum">
              <a:rPr lang="en-US">
                <a:solidFill>
                  <a:srgbClr val="373737"/>
                </a:solidFill>
              </a:rPr>
              <a:pPr>
                <a:spcAft>
                  <a:spcPts val="600"/>
                </a:spcAft>
              </a:pPr>
              <a:t>35</a:t>
            </a:fld>
            <a:endParaRPr lang="en-US">
              <a:solidFill>
                <a:srgbClr val="373737"/>
              </a:solidFill>
            </a:endParaRPr>
          </a:p>
        </p:txBody>
      </p:sp>
      <p:sp>
        <p:nvSpPr>
          <p:cNvPr id="3" name="Slide Number Placeholder 2" hidden="1">
            <a:extLst>
              <a:ext uri="{FF2B5EF4-FFF2-40B4-BE49-F238E27FC236}">
                <a16:creationId xmlns:a16="http://schemas.microsoft.com/office/drawing/2014/main" id="{53405C92-FB9E-B4F9-B124-ACBA4B860BF1}"/>
              </a:ext>
            </a:extLst>
          </p:cNvPr>
          <p:cNvSpPr>
            <a:spLocks noGrp="1"/>
          </p:cNvSpPr>
          <p:nvPr>
            <p:ph type="sldNum" sz="quarter" idx="4294967295"/>
          </p:nvPr>
        </p:nvSpPr>
        <p:spPr>
          <a:xfrm>
            <a:off x="0" y="5943600"/>
            <a:ext cx="968375" cy="652463"/>
          </a:xfrm>
        </p:spPr>
        <p:txBody>
          <a:bodyPr/>
          <a:lstStyle/>
          <a:p>
            <a:pPr>
              <a:spcAft>
                <a:spcPts val="600"/>
              </a:spcAft>
            </a:pPr>
            <a:fld id="{18D65601-5AE2-46FC-B138-694DDD2B510D}" type="slidenum">
              <a:rPr lang="en-US" smtClean="0"/>
              <a:pPr>
                <a:spcAft>
                  <a:spcPts val="600"/>
                </a:spcAft>
              </a:pPr>
              <a:t>35</a:t>
            </a:fld>
            <a:endParaRPr lang="en-US"/>
          </a:p>
        </p:txBody>
      </p:sp>
    </p:spTree>
    <p:extLst>
      <p:ext uri="{BB962C8B-B14F-4D97-AF65-F5344CB8AC3E}">
        <p14:creationId xmlns:p14="http://schemas.microsoft.com/office/powerpoint/2010/main" val="10073720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a:extLst>
            <a:ext uri="{FF2B5EF4-FFF2-40B4-BE49-F238E27FC236}">
              <a16:creationId xmlns:a16="http://schemas.microsoft.com/office/drawing/2014/main" id="{E0D2E7C9-229A-235D-F421-23F39EE630E3}"/>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6E2178B2-A9BB-2D81-882B-5C807B2B82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40" name="Picture 39">
              <a:extLst>
                <a:ext uri="{FF2B5EF4-FFF2-40B4-BE49-F238E27FC236}">
                  <a16:creationId xmlns:a16="http://schemas.microsoft.com/office/drawing/2014/main" id="{C790C8F7-2ABF-7D35-AEB9-A39ED3FC231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1" name="Rectangle 40">
              <a:extLst>
                <a:ext uri="{FF2B5EF4-FFF2-40B4-BE49-F238E27FC236}">
                  <a16:creationId xmlns:a16="http://schemas.microsoft.com/office/drawing/2014/main" id="{A03B9A96-0C86-12BC-0450-68D0BCDB18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2" name="Picture 41">
              <a:extLst>
                <a:ext uri="{FF2B5EF4-FFF2-40B4-BE49-F238E27FC236}">
                  <a16:creationId xmlns:a16="http://schemas.microsoft.com/office/drawing/2014/main" id="{19494835-A795-4E0C-B014-F5644AB8914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57" name="Picture 56">
              <a:extLst>
                <a:ext uri="{FF2B5EF4-FFF2-40B4-BE49-F238E27FC236}">
                  <a16:creationId xmlns:a16="http://schemas.microsoft.com/office/drawing/2014/main" id="{D631FD5E-195A-E65B-E686-3445E84C43B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45" name="Straight Connector 44">
            <a:extLst>
              <a:ext uri="{FF2B5EF4-FFF2-40B4-BE49-F238E27FC236}">
                <a16:creationId xmlns:a16="http://schemas.microsoft.com/office/drawing/2014/main" id="{AB9972EE-DFA2-A5A3-5324-AF41108301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7" name="Rectangle 46">
            <a:extLst>
              <a:ext uri="{FF2B5EF4-FFF2-40B4-BE49-F238E27FC236}">
                <a16:creationId xmlns:a16="http://schemas.microsoft.com/office/drawing/2014/main" id="{2035DC8A-C189-1473-643A-EEC9EF488F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887F3FEC-D52D-CD7C-CF16-21D5F4E1A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FF8504E-7FF4-82AE-D65A-D184401BAF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DB77CF14-BCB1-417F-48B0-CE4704CC619C}"/>
              </a:ext>
            </a:extLst>
          </p:cNvPr>
          <p:cNvSpPr>
            <a:spLocks noGrp="1"/>
          </p:cNvSpPr>
          <p:nvPr>
            <p:ph type="title"/>
          </p:nvPr>
        </p:nvSpPr>
        <p:spPr>
          <a:xfrm>
            <a:off x="952108" y="954756"/>
            <a:ext cx="2730414" cy="4946003"/>
          </a:xfrm>
        </p:spPr>
        <p:txBody>
          <a:bodyPr vert="horz" lIns="91440" tIns="45720" rIns="91440" bIns="45720" rtlCol="0" anchor="ctr">
            <a:normAutofit/>
          </a:bodyPr>
          <a:lstStyle/>
          <a:p>
            <a:r>
              <a:rPr lang="en-US" sz="2800" dirty="0">
                <a:solidFill>
                  <a:srgbClr val="FFFFFF"/>
                </a:solidFill>
              </a:rPr>
              <a:t>7.0 Classroom Instruction</a:t>
            </a:r>
          </a:p>
        </p:txBody>
      </p:sp>
      <p:sp>
        <p:nvSpPr>
          <p:cNvPr id="58" name="Rectangle 57">
            <a:extLst>
              <a:ext uri="{FF2B5EF4-FFF2-40B4-BE49-F238E27FC236}">
                <a16:creationId xmlns:a16="http://schemas.microsoft.com/office/drawing/2014/main" id="{4B7477CB-2042-1A25-2723-FE2F807EF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1C5B0148-AB3D-CC84-E083-AE522C757061}"/>
              </a:ext>
            </a:extLst>
          </p:cNvPr>
          <p:cNvSpPr>
            <a:spLocks noGrp="1"/>
          </p:cNvSpPr>
          <p:nvPr>
            <p:ph sz="quarter" idx="12"/>
          </p:nvPr>
        </p:nvSpPr>
        <p:spPr>
          <a:xfrm>
            <a:off x="5140934" y="469900"/>
            <a:ext cx="5953630" cy="5405968"/>
          </a:xfrm>
        </p:spPr>
        <p:txBody>
          <a:bodyPr vert="horz" lIns="91440" tIns="45720" rIns="91440" bIns="45720" rtlCol="0" anchor="ctr">
            <a:normAutofit/>
          </a:bodyPr>
          <a:lstStyle/>
          <a:p>
            <a:pPr marL="342900" indent="-342900"/>
            <a:r>
              <a:rPr lang="en-US" sz="3200" dirty="0">
                <a:cs typeface="Arial" panose="020B0604020202020204" pitchFamily="34" charset="0"/>
              </a:rPr>
              <a:t>Received/on-track to complete 37 JAG competencies in senior year, or 87 for those participating in grades 9-12</a:t>
            </a:r>
          </a:p>
          <a:p>
            <a:pPr marL="342900" indent="-342900"/>
            <a:r>
              <a:rPr lang="en-US" sz="3200" dirty="0">
                <a:cs typeface="Arial" panose="020B0604020202020204" pitchFamily="34" charset="0"/>
              </a:rPr>
              <a:t>42 for middle school </a:t>
            </a:r>
          </a:p>
          <a:p>
            <a:pPr>
              <a:lnSpc>
                <a:spcPct val="90000"/>
              </a:lnSpc>
              <a:spcBef>
                <a:spcPct val="20000"/>
              </a:spcBef>
              <a:spcAft>
                <a:spcPts val="600"/>
              </a:spcAft>
              <a:buFont typeface="Arial"/>
              <a:buChar char="•"/>
            </a:pPr>
            <a:endParaRPr lang="en-US" sz="1700" dirty="0">
              <a:solidFill>
                <a:srgbClr val="212121"/>
              </a:solidFill>
            </a:endParaRPr>
          </a:p>
        </p:txBody>
      </p:sp>
      <p:sp>
        <p:nvSpPr>
          <p:cNvPr id="15" name="Slide Number Placeholder 3">
            <a:extLst>
              <a:ext uri="{FF2B5EF4-FFF2-40B4-BE49-F238E27FC236}">
                <a16:creationId xmlns:a16="http://schemas.microsoft.com/office/drawing/2014/main" id="{4DBD9641-AA10-F7DF-6533-272F146D67EA}"/>
              </a:ext>
            </a:extLst>
          </p:cNvPr>
          <p:cNvSpPr>
            <a:spLocks noGrp="1"/>
          </p:cNvSpPr>
          <p:nvPr>
            <p:ph type="sldNum" sz="quarter" idx="15"/>
          </p:nvPr>
        </p:nvSpPr>
        <p:spPr>
          <a:xfrm>
            <a:off x="10551868" y="5969000"/>
            <a:ext cx="542697" cy="279400"/>
          </a:xfrm>
        </p:spPr>
        <p:txBody>
          <a:bodyPr vert="horz" lIns="91440" tIns="45720" rIns="91440" bIns="45720" rtlCol="0" anchor="ctr">
            <a:normAutofit/>
          </a:bodyPr>
          <a:lstStyle/>
          <a:p>
            <a:pPr>
              <a:spcAft>
                <a:spcPts val="600"/>
              </a:spcAft>
            </a:pPr>
            <a:fld id="{18D65601-5AE2-46FC-B138-694DDD2B510D}" type="slidenum">
              <a:rPr lang="en-US">
                <a:solidFill>
                  <a:srgbClr val="373737"/>
                </a:solidFill>
              </a:rPr>
              <a:pPr>
                <a:spcAft>
                  <a:spcPts val="600"/>
                </a:spcAft>
              </a:pPr>
              <a:t>36</a:t>
            </a:fld>
            <a:endParaRPr lang="en-US">
              <a:solidFill>
                <a:srgbClr val="373737"/>
              </a:solidFill>
            </a:endParaRPr>
          </a:p>
        </p:txBody>
      </p:sp>
      <p:sp>
        <p:nvSpPr>
          <p:cNvPr id="3" name="Slide Number Placeholder 2" hidden="1">
            <a:extLst>
              <a:ext uri="{FF2B5EF4-FFF2-40B4-BE49-F238E27FC236}">
                <a16:creationId xmlns:a16="http://schemas.microsoft.com/office/drawing/2014/main" id="{4DD8F1C7-D0BC-9034-07A4-C7A6A9921BE7}"/>
              </a:ext>
            </a:extLst>
          </p:cNvPr>
          <p:cNvSpPr>
            <a:spLocks noGrp="1"/>
          </p:cNvSpPr>
          <p:nvPr>
            <p:ph type="sldNum" sz="quarter" idx="4294967295"/>
          </p:nvPr>
        </p:nvSpPr>
        <p:spPr>
          <a:xfrm>
            <a:off x="0" y="5943600"/>
            <a:ext cx="968375" cy="652463"/>
          </a:xfrm>
        </p:spPr>
        <p:txBody>
          <a:bodyPr/>
          <a:lstStyle/>
          <a:p>
            <a:pPr>
              <a:spcAft>
                <a:spcPts val="600"/>
              </a:spcAft>
            </a:pPr>
            <a:fld id="{18D65601-5AE2-46FC-B138-694DDD2B510D}" type="slidenum">
              <a:rPr lang="en-US" smtClean="0"/>
              <a:pPr>
                <a:spcAft>
                  <a:spcPts val="600"/>
                </a:spcAft>
              </a:pPr>
              <a:t>36</a:t>
            </a:fld>
            <a:endParaRPr lang="en-US"/>
          </a:p>
        </p:txBody>
      </p:sp>
    </p:spTree>
    <p:extLst>
      <p:ext uri="{BB962C8B-B14F-4D97-AF65-F5344CB8AC3E}">
        <p14:creationId xmlns:p14="http://schemas.microsoft.com/office/powerpoint/2010/main" val="3294794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a:extLst>
            <a:ext uri="{FF2B5EF4-FFF2-40B4-BE49-F238E27FC236}">
              <a16:creationId xmlns:a16="http://schemas.microsoft.com/office/drawing/2014/main" id="{DD11ECD4-B4AE-8FD0-AF3D-239C8A27908E}"/>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A5003C56-12E1-EAB9-DCDC-3D7B2B1261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40" name="Picture 39">
              <a:extLst>
                <a:ext uri="{FF2B5EF4-FFF2-40B4-BE49-F238E27FC236}">
                  <a16:creationId xmlns:a16="http://schemas.microsoft.com/office/drawing/2014/main" id="{4E23F08A-5634-C241-4DA2-A862AFAFDB5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1" name="Rectangle 40">
              <a:extLst>
                <a:ext uri="{FF2B5EF4-FFF2-40B4-BE49-F238E27FC236}">
                  <a16:creationId xmlns:a16="http://schemas.microsoft.com/office/drawing/2014/main" id="{44091DE5-A433-51E2-8319-0D0F8BD09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2" name="Picture 41">
              <a:extLst>
                <a:ext uri="{FF2B5EF4-FFF2-40B4-BE49-F238E27FC236}">
                  <a16:creationId xmlns:a16="http://schemas.microsoft.com/office/drawing/2014/main" id="{9D7C79E8-B8F1-0FD9-7F78-0AD15E94955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57" name="Picture 56">
              <a:extLst>
                <a:ext uri="{FF2B5EF4-FFF2-40B4-BE49-F238E27FC236}">
                  <a16:creationId xmlns:a16="http://schemas.microsoft.com/office/drawing/2014/main" id="{BBD442C3-D577-120D-36FE-C9EA36D1FB0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45" name="Straight Connector 44">
            <a:extLst>
              <a:ext uri="{FF2B5EF4-FFF2-40B4-BE49-F238E27FC236}">
                <a16:creationId xmlns:a16="http://schemas.microsoft.com/office/drawing/2014/main" id="{F3672D6D-2DBD-C3CA-E4EC-4A34F326DA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7" name="Rectangle 46">
            <a:extLst>
              <a:ext uri="{FF2B5EF4-FFF2-40B4-BE49-F238E27FC236}">
                <a16:creationId xmlns:a16="http://schemas.microsoft.com/office/drawing/2014/main" id="{BCE9A791-FD49-8D33-CA35-8EC642E5EC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2BF76F1E-518A-62C7-169C-B392FD433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479EAF43-66AD-BBE0-03A0-7D42EABA5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FFFA87CC-BF54-8529-207B-B43BDEC7FBC4}"/>
              </a:ext>
            </a:extLst>
          </p:cNvPr>
          <p:cNvSpPr>
            <a:spLocks noGrp="1"/>
          </p:cNvSpPr>
          <p:nvPr>
            <p:ph type="title"/>
          </p:nvPr>
        </p:nvSpPr>
        <p:spPr>
          <a:xfrm>
            <a:off x="952108" y="954756"/>
            <a:ext cx="2730414" cy="4946003"/>
          </a:xfrm>
        </p:spPr>
        <p:txBody>
          <a:bodyPr vert="horz" lIns="91440" tIns="45720" rIns="91440" bIns="45720" rtlCol="0" anchor="ctr">
            <a:normAutofit/>
          </a:bodyPr>
          <a:lstStyle/>
          <a:p>
            <a:r>
              <a:rPr lang="en-US" sz="2800" dirty="0">
                <a:solidFill>
                  <a:srgbClr val="FFFFFF"/>
                </a:solidFill>
              </a:rPr>
              <a:t>9.0 12-month Follow Up Phase</a:t>
            </a:r>
          </a:p>
        </p:txBody>
      </p:sp>
      <p:sp>
        <p:nvSpPr>
          <p:cNvPr id="58" name="Rectangle 57">
            <a:extLst>
              <a:ext uri="{FF2B5EF4-FFF2-40B4-BE49-F238E27FC236}">
                <a16:creationId xmlns:a16="http://schemas.microsoft.com/office/drawing/2014/main" id="{FE075DBE-330E-F447-687A-A50DB030DF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17995EBE-E8EB-B903-464E-E1E95A601F13}"/>
              </a:ext>
            </a:extLst>
          </p:cNvPr>
          <p:cNvSpPr>
            <a:spLocks noGrp="1"/>
          </p:cNvSpPr>
          <p:nvPr>
            <p:ph sz="quarter" idx="12"/>
          </p:nvPr>
        </p:nvSpPr>
        <p:spPr>
          <a:xfrm>
            <a:off x="5140934" y="469900"/>
            <a:ext cx="5953630" cy="5405968"/>
          </a:xfrm>
        </p:spPr>
        <p:txBody>
          <a:bodyPr vert="horz" lIns="91440" tIns="45720" rIns="91440" bIns="45720" rtlCol="0" anchor="ctr">
            <a:normAutofit/>
          </a:bodyPr>
          <a:lstStyle/>
          <a:p>
            <a:r>
              <a:rPr lang="en-US" sz="3200" dirty="0">
                <a:cs typeface="Arial" panose="020B0604020202020204" pitchFamily="34" charset="0"/>
              </a:rPr>
              <a:t>Minimum of one monthly contact</a:t>
            </a:r>
          </a:p>
          <a:p>
            <a:r>
              <a:rPr lang="en-US" sz="3200" dirty="0">
                <a:cs typeface="Arial" panose="020B0604020202020204" pitchFamily="34" charset="0"/>
              </a:rPr>
              <a:t>Graduate placed in quality job, provided guidance for additional education, training, coaching, etc.</a:t>
            </a:r>
          </a:p>
          <a:p>
            <a:r>
              <a:rPr lang="en-US" sz="3200" dirty="0">
                <a:cs typeface="Arial" panose="020B0604020202020204" pitchFamily="34" charset="0"/>
              </a:rPr>
              <a:t>Non-graduate provided guidance in completing HS Diploma/GEG, counseling, support, etc.</a:t>
            </a:r>
          </a:p>
          <a:p>
            <a:pPr>
              <a:lnSpc>
                <a:spcPct val="90000"/>
              </a:lnSpc>
              <a:spcBef>
                <a:spcPct val="20000"/>
              </a:spcBef>
              <a:spcAft>
                <a:spcPts val="600"/>
              </a:spcAft>
              <a:buFont typeface="Arial"/>
              <a:buChar char="•"/>
            </a:pPr>
            <a:endParaRPr lang="en-US" dirty="0">
              <a:solidFill>
                <a:srgbClr val="212121"/>
              </a:solidFill>
            </a:endParaRPr>
          </a:p>
        </p:txBody>
      </p:sp>
      <p:sp>
        <p:nvSpPr>
          <p:cNvPr id="15" name="Slide Number Placeholder 3">
            <a:extLst>
              <a:ext uri="{FF2B5EF4-FFF2-40B4-BE49-F238E27FC236}">
                <a16:creationId xmlns:a16="http://schemas.microsoft.com/office/drawing/2014/main" id="{D48551ED-DC41-0DB8-B813-EA042FD5C084}"/>
              </a:ext>
            </a:extLst>
          </p:cNvPr>
          <p:cNvSpPr>
            <a:spLocks noGrp="1"/>
          </p:cNvSpPr>
          <p:nvPr>
            <p:ph type="sldNum" sz="quarter" idx="15"/>
          </p:nvPr>
        </p:nvSpPr>
        <p:spPr>
          <a:xfrm>
            <a:off x="10551868" y="5969000"/>
            <a:ext cx="542697" cy="279400"/>
          </a:xfrm>
        </p:spPr>
        <p:txBody>
          <a:bodyPr vert="horz" lIns="91440" tIns="45720" rIns="91440" bIns="45720" rtlCol="0" anchor="ctr">
            <a:normAutofit/>
          </a:bodyPr>
          <a:lstStyle/>
          <a:p>
            <a:pPr>
              <a:spcAft>
                <a:spcPts val="600"/>
              </a:spcAft>
            </a:pPr>
            <a:fld id="{18D65601-5AE2-46FC-B138-694DDD2B510D}" type="slidenum">
              <a:rPr lang="en-US">
                <a:solidFill>
                  <a:srgbClr val="373737"/>
                </a:solidFill>
              </a:rPr>
              <a:pPr>
                <a:spcAft>
                  <a:spcPts val="600"/>
                </a:spcAft>
              </a:pPr>
              <a:t>37</a:t>
            </a:fld>
            <a:endParaRPr lang="en-US">
              <a:solidFill>
                <a:srgbClr val="373737"/>
              </a:solidFill>
            </a:endParaRPr>
          </a:p>
        </p:txBody>
      </p:sp>
      <p:sp>
        <p:nvSpPr>
          <p:cNvPr id="3" name="Slide Number Placeholder 2" hidden="1">
            <a:extLst>
              <a:ext uri="{FF2B5EF4-FFF2-40B4-BE49-F238E27FC236}">
                <a16:creationId xmlns:a16="http://schemas.microsoft.com/office/drawing/2014/main" id="{AEBABB9B-3697-0ADB-8529-5C8E014C3CAF}"/>
              </a:ext>
            </a:extLst>
          </p:cNvPr>
          <p:cNvSpPr>
            <a:spLocks noGrp="1"/>
          </p:cNvSpPr>
          <p:nvPr>
            <p:ph type="sldNum" sz="quarter" idx="4294967295"/>
          </p:nvPr>
        </p:nvSpPr>
        <p:spPr>
          <a:xfrm>
            <a:off x="0" y="5943600"/>
            <a:ext cx="968375" cy="652463"/>
          </a:xfrm>
        </p:spPr>
        <p:txBody>
          <a:bodyPr/>
          <a:lstStyle/>
          <a:p>
            <a:pPr>
              <a:spcAft>
                <a:spcPts val="600"/>
              </a:spcAft>
            </a:pPr>
            <a:fld id="{18D65601-5AE2-46FC-B138-694DDD2B510D}" type="slidenum">
              <a:rPr lang="en-US" smtClean="0"/>
              <a:pPr>
                <a:spcAft>
                  <a:spcPts val="600"/>
                </a:spcAft>
              </a:pPr>
              <a:t>37</a:t>
            </a:fld>
            <a:endParaRPr lang="en-US"/>
          </a:p>
        </p:txBody>
      </p:sp>
    </p:spTree>
    <p:extLst>
      <p:ext uri="{BB962C8B-B14F-4D97-AF65-F5344CB8AC3E}">
        <p14:creationId xmlns:p14="http://schemas.microsoft.com/office/powerpoint/2010/main" val="745248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a:extLst>
            <a:ext uri="{FF2B5EF4-FFF2-40B4-BE49-F238E27FC236}">
              <a16:creationId xmlns:a16="http://schemas.microsoft.com/office/drawing/2014/main" id="{9115BAD0-04F9-F132-066D-F5673BDE2D27}"/>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ECF1302F-5485-84E4-D6C1-2D9D131F29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40" name="Picture 39">
              <a:extLst>
                <a:ext uri="{FF2B5EF4-FFF2-40B4-BE49-F238E27FC236}">
                  <a16:creationId xmlns:a16="http://schemas.microsoft.com/office/drawing/2014/main" id="{2F81230C-5A8A-DC93-04C5-78D0F98E998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1" name="Rectangle 40">
              <a:extLst>
                <a:ext uri="{FF2B5EF4-FFF2-40B4-BE49-F238E27FC236}">
                  <a16:creationId xmlns:a16="http://schemas.microsoft.com/office/drawing/2014/main" id="{2D036CA2-CE0D-70B8-AB1F-85658E66CA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2" name="Picture 41">
              <a:extLst>
                <a:ext uri="{FF2B5EF4-FFF2-40B4-BE49-F238E27FC236}">
                  <a16:creationId xmlns:a16="http://schemas.microsoft.com/office/drawing/2014/main" id="{F6153A31-153B-2BC2-5C6B-9CE4A009ED8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57" name="Picture 56">
              <a:extLst>
                <a:ext uri="{FF2B5EF4-FFF2-40B4-BE49-F238E27FC236}">
                  <a16:creationId xmlns:a16="http://schemas.microsoft.com/office/drawing/2014/main" id="{69058476-D9D4-421D-3E11-C30763F067B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45" name="Straight Connector 44">
            <a:extLst>
              <a:ext uri="{FF2B5EF4-FFF2-40B4-BE49-F238E27FC236}">
                <a16:creationId xmlns:a16="http://schemas.microsoft.com/office/drawing/2014/main" id="{F8BDB839-D757-5AD9-AD8F-623CE182B1A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7" name="Rectangle 46">
            <a:extLst>
              <a:ext uri="{FF2B5EF4-FFF2-40B4-BE49-F238E27FC236}">
                <a16:creationId xmlns:a16="http://schemas.microsoft.com/office/drawing/2014/main" id="{20E13BC7-87E3-ED55-2169-8E62998E8F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1A46CA60-88BE-B0CA-294A-6AF1DB3963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0E35525-9D59-454F-2723-1B6552477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2A2ADD71-B891-3FCA-8049-6AF6A4657295}"/>
              </a:ext>
            </a:extLst>
          </p:cNvPr>
          <p:cNvSpPr>
            <a:spLocks noGrp="1"/>
          </p:cNvSpPr>
          <p:nvPr>
            <p:ph type="title"/>
          </p:nvPr>
        </p:nvSpPr>
        <p:spPr>
          <a:xfrm>
            <a:off x="952108" y="954756"/>
            <a:ext cx="2730414" cy="4946003"/>
          </a:xfrm>
        </p:spPr>
        <p:txBody>
          <a:bodyPr vert="horz" lIns="91440" tIns="45720" rIns="91440" bIns="45720" rtlCol="0" anchor="ctr">
            <a:normAutofit/>
          </a:bodyPr>
          <a:lstStyle/>
          <a:p>
            <a:r>
              <a:rPr lang="en-US" sz="2800" dirty="0">
                <a:solidFill>
                  <a:srgbClr val="FFFFFF"/>
                </a:solidFill>
              </a:rPr>
              <a:t>10.0 Tracking and Reporting Data </a:t>
            </a:r>
          </a:p>
        </p:txBody>
      </p:sp>
      <p:sp>
        <p:nvSpPr>
          <p:cNvPr id="58" name="Rectangle 57">
            <a:extLst>
              <a:ext uri="{FF2B5EF4-FFF2-40B4-BE49-F238E27FC236}">
                <a16:creationId xmlns:a16="http://schemas.microsoft.com/office/drawing/2014/main" id="{264839DB-C678-7852-D009-8A18D8B62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E2115820-0339-0C8E-DB56-BCCFCBCACDD3}"/>
              </a:ext>
            </a:extLst>
          </p:cNvPr>
          <p:cNvSpPr>
            <a:spLocks noGrp="1"/>
          </p:cNvSpPr>
          <p:nvPr>
            <p:ph sz="quarter" idx="12"/>
          </p:nvPr>
        </p:nvSpPr>
        <p:spPr>
          <a:xfrm>
            <a:off x="5130619" y="469900"/>
            <a:ext cx="5953630" cy="5405968"/>
          </a:xfrm>
        </p:spPr>
        <p:txBody>
          <a:bodyPr vert="horz" lIns="91440" tIns="45720" rIns="91440" bIns="45720" rtlCol="0" anchor="ctr">
            <a:normAutofit/>
          </a:bodyPr>
          <a:lstStyle/>
          <a:p>
            <a:pPr marL="0" indent="0">
              <a:buNone/>
            </a:pPr>
            <a:r>
              <a:rPr lang="en-US" sz="3200" dirty="0">
                <a:cs typeface="Arial" panose="020B0604020202020204" pitchFamily="34" charset="0"/>
              </a:rPr>
              <a:t>All information for participants entered into JAG Force</a:t>
            </a:r>
            <a:r>
              <a:rPr lang="en-US" sz="3200" dirty="0"/>
              <a:t>.</a:t>
            </a:r>
          </a:p>
          <a:p>
            <a:pPr>
              <a:lnSpc>
                <a:spcPct val="90000"/>
              </a:lnSpc>
              <a:spcBef>
                <a:spcPct val="20000"/>
              </a:spcBef>
              <a:spcAft>
                <a:spcPts val="600"/>
              </a:spcAft>
              <a:buFont typeface="Arial"/>
              <a:buChar char="•"/>
            </a:pPr>
            <a:endParaRPr lang="en-US" sz="1700" dirty="0">
              <a:solidFill>
                <a:srgbClr val="212121"/>
              </a:solidFill>
            </a:endParaRPr>
          </a:p>
        </p:txBody>
      </p:sp>
      <p:sp>
        <p:nvSpPr>
          <p:cNvPr id="15" name="Slide Number Placeholder 3">
            <a:extLst>
              <a:ext uri="{FF2B5EF4-FFF2-40B4-BE49-F238E27FC236}">
                <a16:creationId xmlns:a16="http://schemas.microsoft.com/office/drawing/2014/main" id="{962C0DC3-3711-08D9-D99D-89E18E3D6269}"/>
              </a:ext>
            </a:extLst>
          </p:cNvPr>
          <p:cNvSpPr>
            <a:spLocks noGrp="1"/>
          </p:cNvSpPr>
          <p:nvPr>
            <p:ph type="sldNum" sz="quarter" idx="15"/>
          </p:nvPr>
        </p:nvSpPr>
        <p:spPr>
          <a:xfrm>
            <a:off x="10551868" y="5969000"/>
            <a:ext cx="542697" cy="279400"/>
          </a:xfrm>
        </p:spPr>
        <p:txBody>
          <a:bodyPr vert="horz" lIns="91440" tIns="45720" rIns="91440" bIns="45720" rtlCol="0" anchor="ctr">
            <a:normAutofit/>
          </a:bodyPr>
          <a:lstStyle/>
          <a:p>
            <a:pPr>
              <a:spcAft>
                <a:spcPts val="600"/>
              </a:spcAft>
            </a:pPr>
            <a:fld id="{18D65601-5AE2-46FC-B138-694DDD2B510D}" type="slidenum">
              <a:rPr lang="en-US">
                <a:solidFill>
                  <a:srgbClr val="373737"/>
                </a:solidFill>
              </a:rPr>
              <a:pPr>
                <a:spcAft>
                  <a:spcPts val="600"/>
                </a:spcAft>
              </a:pPr>
              <a:t>38</a:t>
            </a:fld>
            <a:endParaRPr lang="en-US">
              <a:solidFill>
                <a:srgbClr val="373737"/>
              </a:solidFill>
            </a:endParaRPr>
          </a:p>
        </p:txBody>
      </p:sp>
      <p:sp>
        <p:nvSpPr>
          <p:cNvPr id="3" name="Slide Number Placeholder 2" hidden="1">
            <a:extLst>
              <a:ext uri="{FF2B5EF4-FFF2-40B4-BE49-F238E27FC236}">
                <a16:creationId xmlns:a16="http://schemas.microsoft.com/office/drawing/2014/main" id="{DD545904-5D00-D127-E94C-8F67196EC95D}"/>
              </a:ext>
            </a:extLst>
          </p:cNvPr>
          <p:cNvSpPr>
            <a:spLocks noGrp="1"/>
          </p:cNvSpPr>
          <p:nvPr>
            <p:ph type="sldNum" sz="quarter" idx="4294967295"/>
          </p:nvPr>
        </p:nvSpPr>
        <p:spPr>
          <a:xfrm>
            <a:off x="0" y="5943600"/>
            <a:ext cx="968375" cy="652463"/>
          </a:xfrm>
        </p:spPr>
        <p:txBody>
          <a:bodyPr/>
          <a:lstStyle/>
          <a:p>
            <a:pPr>
              <a:spcAft>
                <a:spcPts val="600"/>
              </a:spcAft>
            </a:pPr>
            <a:fld id="{18D65601-5AE2-46FC-B138-694DDD2B510D}" type="slidenum">
              <a:rPr lang="en-US" smtClean="0"/>
              <a:pPr>
                <a:spcAft>
                  <a:spcPts val="600"/>
                </a:spcAft>
              </a:pPr>
              <a:t>38</a:t>
            </a:fld>
            <a:endParaRPr lang="en-US"/>
          </a:p>
        </p:txBody>
      </p:sp>
    </p:spTree>
    <p:extLst>
      <p:ext uri="{BB962C8B-B14F-4D97-AF65-F5344CB8AC3E}">
        <p14:creationId xmlns:p14="http://schemas.microsoft.com/office/powerpoint/2010/main" val="3605517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71D94D4C-1290-4405-A774-5C4C6C4E63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45" name="Picture 44">
              <a:extLst>
                <a:ext uri="{FF2B5EF4-FFF2-40B4-BE49-F238E27FC236}">
                  <a16:creationId xmlns:a16="http://schemas.microsoft.com/office/drawing/2014/main" id="{1C21F738-3DFC-40C9-94B1-01A1ED0713A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6" name="Rectangle 45">
              <a:extLst>
                <a:ext uri="{FF2B5EF4-FFF2-40B4-BE49-F238E27FC236}">
                  <a16:creationId xmlns:a16="http://schemas.microsoft.com/office/drawing/2014/main" id="{1EED3386-36D7-4F4D-994E-9E6BECBC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7" name="Picture 46">
              <a:extLst>
                <a:ext uri="{FF2B5EF4-FFF2-40B4-BE49-F238E27FC236}">
                  <a16:creationId xmlns:a16="http://schemas.microsoft.com/office/drawing/2014/main" id="{20043D61-6DBE-45FB-ADAB-FCDFF38F170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48" name="Picture 47">
              <a:extLst>
                <a:ext uri="{FF2B5EF4-FFF2-40B4-BE49-F238E27FC236}">
                  <a16:creationId xmlns:a16="http://schemas.microsoft.com/office/drawing/2014/main" id="{F1366DDD-2309-4EC1-9C3A-0EBF26711BC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50" name="Straight Connector 49">
            <a:extLst>
              <a:ext uri="{FF2B5EF4-FFF2-40B4-BE49-F238E27FC236}">
                <a16:creationId xmlns:a16="http://schemas.microsoft.com/office/drawing/2014/main" id="{AEB4F5DF-1284-423F-9B33-0489071718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52" name="Rectangle 51">
            <a:extLst>
              <a:ext uri="{FF2B5EF4-FFF2-40B4-BE49-F238E27FC236}">
                <a16:creationId xmlns:a16="http://schemas.microsoft.com/office/drawing/2014/main" id="{A7CA9E50-B76A-428A-92C9-9BAC41446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C85E3F79-81BB-4454-A267-DDCA42824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6"/>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1F375A4-17F0-4BA7-B751-68BFAAEC4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1B061384-8C2A-AC46-D296-2DF95CBF10BB}"/>
              </a:ext>
            </a:extLst>
          </p:cNvPr>
          <p:cNvSpPr>
            <a:spLocks noGrp="1"/>
          </p:cNvSpPr>
          <p:nvPr>
            <p:ph type="title"/>
          </p:nvPr>
        </p:nvSpPr>
        <p:spPr>
          <a:xfrm>
            <a:off x="1055599" y="1055077"/>
            <a:ext cx="2532909" cy="4794578"/>
          </a:xfrm>
        </p:spPr>
        <p:txBody>
          <a:bodyPr vert="horz" lIns="91440" tIns="45720" rIns="91440" bIns="45720" rtlCol="0" anchor="ctr">
            <a:normAutofit/>
          </a:bodyPr>
          <a:lstStyle/>
          <a:p>
            <a:r>
              <a:rPr lang="en-US" sz="4100" dirty="0">
                <a:solidFill>
                  <a:srgbClr val="262626"/>
                </a:solidFill>
              </a:rPr>
              <a:t>After Monitoring</a:t>
            </a:r>
          </a:p>
        </p:txBody>
      </p:sp>
      <p:sp useBgFill="1">
        <p:nvSpPr>
          <p:cNvPr id="58" name="Rectangle 57">
            <a:extLst>
              <a:ext uri="{FF2B5EF4-FFF2-40B4-BE49-F238E27FC236}">
                <a16:creationId xmlns:a16="http://schemas.microsoft.com/office/drawing/2014/main" id="{5D2122D3-4056-4C50-B4AC-74BB2940E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Text Placeholder 2">
            <a:extLst>
              <a:ext uri="{FF2B5EF4-FFF2-40B4-BE49-F238E27FC236}">
                <a16:creationId xmlns:a16="http://schemas.microsoft.com/office/drawing/2014/main" id="{A8B491C6-4F1A-BD8D-23A9-49098FD0DA20}"/>
              </a:ext>
            </a:extLst>
          </p:cNvPr>
          <p:cNvGraphicFramePr>
            <a:graphicFrameLocks noGrp="1"/>
          </p:cNvGraphicFramePr>
          <p:nvPr>
            <p:ph sz="quarter" idx="10"/>
            <p:extLst>
              <p:ext uri="{D42A27DB-BD31-4B8C-83A1-F6EECF244321}">
                <p14:modId xmlns:p14="http://schemas.microsoft.com/office/powerpoint/2010/main" val="14668492"/>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011334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2F175-0FAE-1700-B0FB-0379C17B10AA}"/>
              </a:ext>
            </a:extLst>
          </p:cNvPr>
          <p:cNvSpPr>
            <a:spLocks noGrp="1"/>
          </p:cNvSpPr>
          <p:nvPr>
            <p:ph type="title"/>
          </p:nvPr>
        </p:nvSpPr>
        <p:spPr>
          <a:xfrm>
            <a:off x="1295402" y="982132"/>
            <a:ext cx="9601196" cy="1303867"/>
          </a:xfrm>
        </p:spPr>
        <p:txBody>
          <a:bodyPr>
            <a:normAutofit/>
          </a:bodyPr>
          <a:lstStyle/>
          <a:p>
            <a:r>
              <a:rPr lang="en-US">
                <a:solidFill>
                  <a:srgbClr val="262626"/>
                </a:solidFill>
              </a:rPr>
              <a:t>Important Links</a:t>
            </a:r>
          </a:p>
        </p:txBody>
      </p:sp>
      <p:graphicFrame>
        <p:nvGraphicFramePr>
          <p:cNvPr id="5" name="Content Placeholder 2">
            <a:extLst>
              <a:ext uri="{FF2B5EF4-FFF2-40B4-BE49-F238E27FC236}">
                <a16:creationId xmlns:a16="http://schemas.microsoft.com/office/drawing/2014/main" id="{08E8AA36-70D1-641D-3E0D-3F185FCA8B2D}"/>
              </a:ext>
            </a:extLst>
          </p:cNvPr>
          <p:cNvGraphicFramePr>
            <a:graphicFrameLocks noGrp="1"/>
          </p:cNvGraphicFramePr>
          <p:nvPr>
            <p:ph idx="1"/>
            <p:extLst>
              <p:ext uri="{D42A27DB-BD31-4B8C-83A1-F6EECF244321}">
                <p14:modId xmlns:p14="http://schemas.microsoft.com/office/powerpoint/2010/main" val="2070799954"/>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6907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a:extLst>
            <a:ext uri="{FF2B5EF4-FFF2-40B4-BE49-F238E27FC236}">
              <a16:creationId xmlns:a16="http://schemas.microsoft.com/office/drawing/2014/main" id="{C91DD7EB-B378-44A7-ABBB-A9F0DE3A8297}"/>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98F59C0D-C841-4077-8A86-CFA04BFD6B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9" name="Picture 8">
              <a:extLst>
                <a:ext uri="{FF2B5EF4-FFF2-40B4-BE49-F238E27FC236}">
                  <a16:creationId xmlns:a16="http://schemas.microsoft.com/office/drawing/2014/main" id="{67716107-90BF-4496-9A07-0725F1BFD7D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 name="Rectangle 9">
              <a:extLst>
                <a:ext uri="{FF2B5EF4-FFF2-40B4-BE49-F238E27FC236}">
                  <a16:creationId xmlns:a16="http://schemas.microsoft.com/office/drawing/2014/main" id="{513F9E32-5E2C-4B36-9DD2-C10A9917ED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CDF688DD-0F85-41C3-8996-F19BE3748A5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2" name="Picture 11">
              <a:extLst>
                <a:ext uri="{FF2B5EF4-FFF2-40B4-BE49-F238E27FC236}">
                  <a16:creationId xmlns:a16="http://schemas.microsoft.com/office/drawing/2014/main" id="{A6FD2F11-D24C-49B6-9A36-D99D7A5DC1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14" name="Straight Connector 13">
            <a:extLst>
              <a:ext uri="{FF2B5EF4-FFF2-40B4-BE49-F238E27FC236}">
                <a16:creationId xmlns:a16="http://schemas.microsoft.com/office/drawing/2014/main" id="{5319E216-CB07-40D9-9253-0C7AADA11B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16" name="Rectangle 15">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68C5345B-CE55-47B5-3892-B3457DA8F0BA}"/>
              </a:ext>
            </a:extLst>
          </p:cNvPr>
          <p:cNvSpPr>
            <a:spLocks noGrp="1"/>
          </p:cNvSpPr>
          <p:nvPr>
            <p:ph type="title"/>
          </p:nvPr>
        </p:nvSpPr>
        <p:spPr>
          <a:xfrm>
            <a:off x="952108" y="954756"/>
            <a:ext cx="2730414" cy="4946003"/>
          </a:xfrm>
        </p:spPr>
        <p:txBody>
          <a:bodyPr vert="horz" lIns="91440" tIns="45720" rIns="91440" bIns="45720" rtlCol="0" anchor="ctr">
            <a:normAutofit/>
          </a:bodyPr>
          <a:lstStyle/>
          <a:p>
            <a:r>
              <a:rPr lang="en-US" sz="3600">
                <a:solidFill>
                  <a:srgbClr val="FFFFFF"/>
                </a:solidFill>
              </a:rPr>
              <a:t>Corrective Action Plan</a:t>
            </a:r>
          </a:p>
        </p:txBody>
      </p:sp>
      <p:sp>
        <p:nvSpPr>
          <p:cNvPr id="22" name="Rectangle 21">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245DEE3-C88C-EAAC-A5E3-AE6CC8B07016}"/>
              </a:ext>
            </a:extLst>
          </p:cNvPr>
          <p:cNvSpPr>
            <a:spLocks noGrp="1"/>
          </p:cNvSpPr>
          <p:nvPr>
            <p:ph sz="quarter" idx="10"/>
          </p:nvPr>
        </p:nvSpPr>
        <p:spPr>
          <a:xfrm>
            <a:off x="5140934" y="469900"/>
            <a:ext cx="5953630" cy="5405968"/>
          </a:xfrm>
        </p:spPr>
        <p:txBody>
          <a:bodyPr vert="horz" lIns="91440" tIns="45720" rIns="91440" bIns="45720" rtlCol="0" anchor="ctr">
            <a:normAutofit/>
          </a:bodyPr>
          <a:lstStyle/>
          <a:p>
            <a:pPr>
              <a:spcBef>
                <a:spcPct val="20000"/>
              </a:spcBef>
              <a:spcAft>
                <a:spcPts val="600"/>
              </a:spcAft>
            </a:pPr>
            <a:r>
              <a:rPr lang="en-US" sz="3600" dirty="0">
                <a:solidFill>
                  <a:srgbClr val="212121"/>
                </a:solidFill>
              </a:rPr>
              <a:t>If the report includes findings, you will have 30 days to submit a Corrective Action Plan (CAP). A CAP template will be provided for your convenience.</a:t>
            </a:r>
          </a:p>
          <a:p>
            <a:pPr>
              <a:spcBef>
                <a:spcPct val="20000"/>
              </a:spcBef>
              <a:spcAft>
                <a:spcPts val="600"/>
              </a:spcAft>
              <a:buFont typeface="Arial"/>
              <a:buChar char="•"/>
            </a:pPr>
            <a:endParaRPr lang="en-US" dirty="0">
              <a:solidFill>
                <a:srgbClr val="212121"/>
              </a:solidFill>
            </a:endParaRPr>
          </a:p>
          <a:p>
            <a:pPr>
              <a:spcBef>
                <a:spcPct val="20000"/>
              </a:spcBef>
              <a:spcAft>
                <a:spcPts val="600"/>
              </a:spcAft>
              <a:buFont typeface="Arial"/>
              <a:buChar char="•"/>
            </a:pPr>
            <a:endParaRPr lang="en-US" dirty="0">
              <a:solidFill>
                <a:srgbClr val="212121"/>
              </a:solidFill>
            </a:endParaRPr>
          </a:p>
        </p:txBody>
      </p:sp>
    </p:spTree>
    <p:extLst>
      <p:ext uri="{BB962C8B-B14F-4D97-AF65-F5344CB8AC3E}">
        <p14:creationId xmlns:p14="http://schemas.microsoft.com/office/powerpoint/2010/main" val="37762013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C15354-374E-4710-792F-592E588BAAE2}"/>
              </a:ext>
            </a:extLst>
          </p:cNvPr>
          <p:cNvSpPr>
            <a:spLocks noGrp="1"/>
          </p:cNvSpPr>
          <p:nvPr>
            <p:ph type="title"/>
          </p:nvPr>
        </p:nvSpPr>
        <p:spPr>
          <a:xfrm>
            <a:off x="1381119" y="862378"/>
            <a:ext cx="9808773" cy="662475"/>
          </a:xfrm>
        </p:spPr>
        <p:txBody>
          <a:bodyPr anchor="ctr">
            <a:normAutofit/>
          </a:bodyPr>
          <a:lstStyle/>
          <a:p>
            <a:pPr algn="ctr"/>
            <a:r>
              <a:rPr lang="en-US"/>
              <a:t>Corrective Action Plan (CAP)</a:t>
            </a:r>
            <a:endParaRPr lang="en-ZA" dirty="0"/>
          </a:p>
        </p:txBody>
      </p:sp>
      <p:sp>
        <p:nvSpPr>
          <p:cNvPr id="5" name="Slide Number Placeholder 4">
            <a:extLst>
              <a:ext uri="{FF2B5EF4-FFF2-40B4-BE49-F238E27FC236}">
                <a16:creationId xmlns:a16="http://schemas.microsoft.com/office/drawing/2014/main" id="{25756543-DA8C-CEE2-0E13-19DE61C1349B}"/>
              </a:ext>
            </a:extLst>
          </p:cNvPr>
          <p:cNvSpPr>
            <a:spLocks noGrp="1"/>
          </p:cNvSpPr>
          <p:nvPr>
            <p:ph type="sldNum" sz="quarter" idx="15"/>
          </p:nvPr>
        </p:nvSpPr>
        <p:spPr/>
        <p:txBody>
          <a:bodyPr anchor="ctr">
            <a:normAutofit/>
          </a:bodyPr>
          <a:lstStyle/>
          <a:p>
            <a:pPr>
              <a:spcAft>
                <a:spcPts val="600"/>
              </a:spcAft>
            </a:pPr>
            <a:fld id="{18D65601-5AE2-46FC-B138-694DDD2B510D}" type="slidenum">
              <a:rPr lang="en-US" smtClean="0"/>
              <a:pPr>
                <a:spcAft>
                  <a:spcPts val="600"/>
                </a:spcAft>
              </a:pPr>
              <a:t>41</a:t>
            </a:fld>
            <a:endParaRPr lang="en-US"/>
          </a:p>
        </p:txBody>
      </p:sp>
      <p:graphicFrame>
        <p:nvGraphicFramePr>
          <p:cNvPr id="10" name="Table 9">
            <a:extLst>
              <a:ext uri="{FF2B5EF4-FFF2-40B4-BE49-F238E27FC236}">
                <a16:creationId xmlns:a16="http://schemas.microsoft.com/office/drawing/2014/main" id="{F942AD12-5302-5DEB-A65D-E16CAEA49546}"/>
              </a:ext>
            </a:extLst>
          </p:cNvPr>
          <p:cNvGraphicFramePr>
            <a:graphicFrameLocks noGrp="1"/>
          </p:cNvGraphicFramePr>
          <p:nvPr>
            <p:extLst>
              <p:ext uri="{D42A27DB-BD31-4B8C-83A1-F6EECF244321}">
                <p14:modId xmlns:p14="http://schemas.microsoft.com/office/powerpoint/2010/main" val="3579407144"/>
              </p:ext>
            </p:extLst>
          </p:nvPr>
        </p:nvGraphicFramePr>
        <p:xfrm>
          <a:off x="2326641" y="1675790"/>
          <a:ext cx="7387528" cy="3812073"/>
        </p:xfrm>
        <a:graphic>
          <a:graphicData uri="http://schemas.openxmlformats.org/drawingml/2006/table">
            <a:tbl>
              <a:tblPr/>
              <a:tblGrid>
                <a:gridCol w="1226137">
                  <a:extLst>
                    <a:ext uri="{9D8B030D-6E8A-4147-A177-3AD203B41FA5}">
                      <a16:colId xmlns:a16="http://schemas.microsoft.com/office/drawing/2014/main" val="1624202035"/>
                    </a:ext>
                  </a:extLst>
                </a:gridCol>
                <a:gridCol w="3404530">
                  <a:extLst>
                    <a:ext uri="{9D8B030D-6E8A-4147-A177-3AD203B41FA5}">
                      <a16:colId xmlns:a16="http://schemas.microsoft.com/office/drawing/2014/main" val="351658152"/>
                    </a:ext>
                  </a:extLst>
                </a:gridCol>
                <a:gridCol w="1362592">
                  <a:extLst>
                    <a:ext uri="{9D8B030D-6E8A-4147-A177-3AD203B41FA5}">
                      <a16:colId xmlns:a16="http://schemas.microsoft.com/office/drawing/2014/main" val="2632708402"/>
                    </a:ext>
                  </a:extLst>
                </a:gridCol>
                <a:gridCol w="1394269">
                  <a:extLst>
                    <a:ext uri="{9D8B030D-6E8A-4147-A177-3AD203B41FA5}">
                      <a16:colId xmlns:a16="http://schemas.microsoft.com/office/drawing/2014/main" val="3293642840"/>
                    </a:ext>
                  </a:extLst>
                </a:gridCol>
              </a:tblGrid>
              <a:tr h="504688">
                <a:tc>
                  <a:txBody>
                    <a:bodyPr/>
                    <a:lstStyle/>
                    <a:p>
                      <a:pPr algn="ctr" fontAlgn="ctr">
                        <a:buNone/>
                      </a:pPr>
                      <a:r>
                        <a:rPr lang="en-US" sz="1400" b="1" i="0" u="none" strike="noStrike" dirty="0">
                          <a:solidFill>
                            <a:srgbClr val="000000"/>
                          </a:solidFill>
                          <a:effectLst/>
                          <a:latin typeface="Times New Roman" panose="02020603050405020304" pitchFamily="18" charset="0"/>
                          <a:cs typeface="Times New Roman" panose="02020603050405020304" pitchFamily="18" charset="0"/>
                        </a:rPr>
                        <a:t>Finding(s)</a:t>
                      </a:r>
                      <a:endParaRPr lang="en-US" sz="1400" b="0" i="0" u="none" strike="noStrike" dirty="0">
                        <a:effectLst/>
                        <a:latin typeface="Times New Roman" panose="02020603050405020304" pitchFamily="18" charset="0"/>
                        <a:cs typeface="Times New Roman" panose="02020603050405020304" pitchFamily="18" charset="0"/>
                      </a:endParaRPr>
                    </a:p>
                  </a:txBody>
                  <a:tcPr marL="18391" marR="18391" marT="18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en-US" sz="1400" b="1" i="0" u="none" strike="noStrike" dirty="0">
                          <a:solidFill>
                            <a:srgbClr val="000000"/>
                          </a:solidFill>
                          <a:effectLst/>
                          <a:latin typeface="Times New Roman" panose="02020603050405020304" pitchFamily="18" charset="0"/>
                          <a:cs typeface="Times New Roman" panose="02020603050405020304" pitchFamily="18" charset="0"/>
                        </a:rPr>
                        <a:t>Actions Taken/ Planned to Meet Requirement</a:t>
                      </a:r>
                      <a:endParaRPr lang="en-US" sz="1400" b="0" i="0" u="none" strike="noStrike" dirty="0">
                        <a:effectLst/>
                        <a:latin typeface="Times New Roman" panose="02020603050405020304" pitchFamily="18" charset="0"/>
                        <a:cs typeface="Times New Roman" panose="02020603050405020304" pitchFamily="18" charset="0"/>
                      </a:endParaRPr>
                    </a:p>
                  </a:txBody>
                  <a:tcPr marL="18391" marR="18391" marT="18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en-US" sz="1400" b="1" i="0" u="none" strike="noStrike" dirty="0">
                          <a:solidFill>
                            <a:srgbClr val="000000"/>
                          </a:solidFill>
                          <a:effectLst/>
                          <a:latin typeface="Times New Roman" panose="02020603050405020304" pitchFamily="18" charset="0"/>
                          <a:cs typeface="Times New Roman" panose="02020603050405020304" pitchFamily="18" charset="0"/>
                        </a:rPr>
                        <a:t> Target Completion Date</a:t>
                      </a:r>
                      <a:endParaRPr lang="en-US" sz="1400" b="0" i="0" u="none" strike="noStrike" dirty="0">
                        <a:effectLst/>
                        <a:latin typeface="Times New Roman" panose="02020603050405020304" pitchFamily="18" charset="0"/>
                        <a:cs typeface="Times New Roman" panose="02020603050405020304" pitchFamily="18" charset="0"/>
                      </a:endParaRPr>
                    </a:p>
                  </a:txBody>
                  <a:tcPr marL="18391" marR="18391" marT="18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en-US" sz="1400" b="1" i="0" u="none" strike="noStrike" dirty="0">
                          <a:solidFill>
                            <a:srgbClr val="000000"/>
                          </a:solidFill>
                          <a:effectLst/>
                          <a:latin typeface="Times New Roman" panose="02020603050405020304" pitchFamily="18" charset="0"/>
                          <a:cs typeface="Times New Roman" panose="02020603050405020304" pitchFamily="18" charset="0"/>
                        </a:rPr>
                        <a:t>Person(s)  Responsible</a:t>
                      </a:r>
                      <a:endParaRPr lang="en-US" sz="1400" b="0" i="0" u="none" strike="noStrike" dirty="0">
                        <a:effectLst/>
                        <a:latin typeface="Times New Roman" panose="02020603050405020304" pitchFamily="18" charset="0"/>
                        <a:cs typeface="Times New Roman" panose="02020603050405020304" pitchFamily="18" charset="0"/>
                      </a:endParaRPr>
                    </a:p>
                  </a:txBody>
                  <a:tcPr marL="18391" marR="18391" marT="18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552597874"/>
                  </a:ext>
                </a:extLst>
              </a:tr>
              <a:tr h="3307385">
                <a:tc>
                  <a:txBody>
                    <a:bodyPr/>
                    <a:lstStyle/>
                    <a:p>
                      <a:pPr algn="l" fontAlgn="t">
                        <a:buNone/>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List the finding exactly as it appears on your monitoring report. Do not rephase or summarize.</a:t>
                      </a:r>
                      <a:endParaRPr lang="en-US" sz="1400" b="0" i="0" u="none" strike="noStrike" dirty="0">
                        <a:effectLst/>
                        <a:latin typeface="Times New Roman" panose="02020603050405020304" pitchFamily="18" charset="0"/>
                        <a:cs typeface="Times New Roman" panose="02020603050405020304" pitchFamily="18" charset="0"/>
                      </a:endParaRPr>
                    </a:p>
                  </a:txBody>
                  <a:tcPr marL="18391" marR="18391" marT="183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Provide a detailed plan of action, including specific steps that demonstrate how you will address the finding. The plan should be substantial enough for program staff to verify implementation during follow-up. </a:t>
                      </a:r>
                    </a:p>
                    <a:p>
                      <a:pPr algn="l" fontAlgn="t">
                        <a:buNone/>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t">
                        <a:buNone/>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t">
                        <a:buNone/>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t">
                        <a:buNone/>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8391" marR="18391" marT="183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Solid dates are needed for correction/ completion, even if its just 06/30/2027 which is the end of the monitoring period.</a:t>
                      </a:r>
                    </a:p>
                    <a:p>
                      <a:pPr algn="l" fontAlgn="t">
                        <a:buNone/>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t">
                        <a:buNone/>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t">
                        <a:buNone/>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t">
                        <a:buNone/>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8391" marR="18391" marT="183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You can list “JAG Specialist” here.</a:t>
                      </a:r>
                      <a:endParaRPr lang="en-US" sz="1400" b="0" i="0" u="none" strike="noStrike" dirty="0">
                        <a:effectLst/>
                        <a:latin typeface="Times New Roman" panose="02020603050405020304" pitchFamily="18" charset="0"/>
                        <a:cs typeface="Times New Roman" panose="02020603050405020304" pitchFamily="18" charset="0"/>
                      </a:endParaRPr>
                    </a:p>
                  </a:txBody>
                  <a:tcPr marL="18391" marR="18391" marT="183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7996914"/>
                  </a:ext>
                </a:extLst>
              </a:tr>
            </a:tbl>
          </a:graphicData>
        </a:graphic>
      </p:graphicFrame>
    </p:spTree>
    <p:extLst>
      <p:ext uri="{BB962C8B-B14F-4D97-AF65-F5344CB8AC3E}">
        <p14:creationId xmlns:p14="http://schemas.microsoft.com/office/powerpoint/2010/main" val="2302010161"/>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14F92-8242-37C8-DC57-C2C41786EB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9689A2-2DC1-EAFB-C75C-D90E89168064}"/>
              </a:ext>
            </a:extLst>
          </p:cNvPr>
          <p:cNvSpPr>
            <a:spLocks noGrp="1"/>
          </p:cNvSpPr>
          <p:nvPr>
            <p:ph type="title"/>
          </p:nvPr>
        </p:nvSpPr>
        <p:spPr/>
        <p:txBody>
          <a:bodyPr/>
          <a:lstStyle/>
          <a:p>
            <a:r>
              <a:rPr lang="en-US" dirty="0"/>
              <a:t>Fiscal Monitoring</a:t>
            </a:r>
          </a:p>
        </p:txBody>
      </p:sp>
      <p:sp>
        <p:nvSpPr>
          <p:cNvPr id="3" name="Content Placeholder 2">
            <a:extLst>
              <a:ext uri="{FF2B5EF4-FFF2-40B4-BE49-F238E27FC236}">
                <a16:creationId xmlns:a16="http://schemas.microsoft.com/office/drawing/2014/main" id="{A6F4B4E2-2765-0189-F4FE-698B3BDAD8C1}"/>
              </a:ext>
            </a:extLst>
          </p:cNvPr>
          <p:cNvSpPr>
            <a:spLocks noGrp="1"/>
          </p:cNvSpPr>
          <p:nvPr>
            <p:ph idx="1"/>
          </p:nvPr>
        </p:nvSpPr>
        <p:spPr/>
        <p:txBody>
          <a:bodyPr/>
          <a:lstStyle/>
          <a:p>
            <a:r>
              <a:rPr lang="en-US" dirty="0">
                <a:hlinkClick r:id="rId3"/>
              </a:rPr>
              <a:t>Information Session</a:t>
            </a:r>
            <a:endParaRPr lang="en-US" dirty="0"/>
          </a:p>
          <a:p>
            <a:r>
              <a:rPr lang="en-US" dirty="0"/>
              <a:t>Fiscal Monitoring is conducted by a third party. </a:t>
            </a:r>
          </a:p>
          <a:p>
            <a:r>
              <a:rPr lang="en-US" dirty="0"/>
              <a:t>The most recent fiscal monitoring was conducted by Public Consulting Group (PCG) in FY26 reviewing data from FY25.</a:t>
            </a:r>
          </a:p>
          <a:p>
            <a:r>
              <a:rPr lang="en-US" dirty="0"/>
              <a:t>The next fiscal monitoring will be in FY29 reviewing data from FY28.</a:t>
            </a:r>
          </a:p>
          <a:p>
            <a:endParaRPr lang="en-US" dirty="0"/>
          </a:p>
          <a:p>
            <a:endParaRPr lang="en-US" dirty="0"/>
          </a:p>
          <a:p>
            <a:endParaRPr lang="en-US" dirty="0"/>
          </a:p>
        </p:txBody>
      </p:sp>
    </p:spTree>
    <p:extLst>
      <p:ext uri="{BB962C8B-B14F-4D97-AF65-F5344CB8AC3E}">
        <p14:creationId xmlns:p14="http://schemas.microsoft.com/office/powerpoint/2010/main" val="24688713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5C7A3-C221-DBF9-FA83-741789F1DCEA}"/>
              </a:ext>
            </a:extLst>
          </p:cNvPr>
          <p:cNvSpPr>
            <a:spLocks noGrp="1"/>
          </p:cNvSpPr>
          <p:nvPr>
            <p:ph type="title"/>
          </p:nvPr>
        </p:nvSpPr>
        <p:spPr/>
        <p:txBody>
          <a:bodyPr/>
          <a:lstStyle/>
          <a:p>
            <a:r>
              <a:rPr lang="en-US" dirty="0"/>
              <a:t>Importance of Fiscal Monitoring</a:t>
            </a:r>
          </a:p>
        </p:txBody>
      </p:sp>
      <p:sp>
        <p:nvSpPr>
          <p:cNvPr id="3" name="Content Placeholder 2">
            <a:extLst>
              <a:ext uri="{FF2B5EF4-FFF2-40B4-BE49-F238E27FC236}">
                <a16:creationId xmlns:a16="http://schemas.microsoft.com/office/drawing/2014/main" id="{974A8B40-5599-850D-1BB7-75A39219B9A0}"/>
              </a:ext>
            </a:extLst>
          </p:cNvPr>
          <p:cNvSpPr>
            <a:spLocks noGrp="1"/>
          </p:cNvSpPr>
          <p:nvPr>
            <p:ph idx="1"/>
          </p:nvPr>
        </p:nvSpPr>
        <p:spPr/>
        <p:txBody>
          <a:bodyPr/>
          <a:lstStyle/>
          <a:p>
            <a:r>
              <a:rPr lang="en-US" dirty="0"/>
              <a:t>Stay aligned with Federal Expectations</a:t>
            </a:r>
          </a:p>
          <a:p>
            <a:r>
              <a:rPr lang="en-US" dirty="0"/>
              <a:t>Compliance and Internal Controls</a:t>
            </a:r>
          </a:p>
          <a:p>
            <a:r>
              <a:rPr lang="en-US" dirty="0"/>
              <a:t>Respond to Issues Promptly</a:t>
            </a:r>
          </a:p>
        </p:txBody>
      </p:sp>
    </p:spTree>
    <p:extLst>
      <p:ext uri="{BB962C8B-B14F-4D97-AF65-F5344CB8AC3E}">
        <p14:creationId xmlns:p14="http://schemas.microsoft.com/office/powerpoint/2010/main" val="41166930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F11533-723E-420D-A991-D376E7393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60393DE-86F5-4639-9D54-85E166A843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2" name="Picture 11">
              <a:extLst>
                <a:ext uri="{FF2B5EF4-FFF2-40B4-BE49-F238E27FC236}">
                  <a16:creationId xmlns:a16="http://schemas.microsoft.com/office/drawing/2014/main" id="{6781C5A9-B7CC-4944-80B9-8D48C77D333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179E96B4-A8EA-47EF-B2BB-92FF796E9E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4" name="Picture 13">
              <a:extLst>
                <a:ext uri="{FF2B5EF4-FFF2-40B4-BE49-F238E27FC236}">
                  <a16:creationId xmlns:a16="http://schemas.microsoft.com/office/drawing/2014/main" id="{A4EF7629-2B5A-4DD5-81B4-4878E937151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5" name="Picture 14">
              <a:extLst>
                <a:ext uri="{FF2B5EF4-FFF2-40B4-BE49-F238E27FC236}">
                  <a16:creationId xmlns:a16="http://schemas.microsoft.com/office/drawing/2014/main" id="{58963C9E-C5BF-4148-A145-6931A8AB11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1">
            <a:extLst>
              <a:ext uri="{FF2B5EF4-FFF2-40B4-BE49-F238E27FC236}">
                <a16:creationId xmlns:a16="http://schemas.microsoft.com/office/drawing/2014/main" id="{EF34DDDD-D2CC-D014-CDEB-A3527A1AD443}"/>
              </a:ext>
            </a:extLst>
          </p:cNvPr>
          <p:cNvSpPr>
            <a:spLocks noGrp="1"/>
          </p:cNvSpPr>
          <p:nvPr>
            <p:ph type="title"/>
          </p:nvPr>
        </p:nvSpPr>
        <p:spPr>
          <a:xfrm>
            <a:off x="1295402" y="982132"/>
            <a:ext cx="9601196" cy="1303867"/>
          </a:xfrm>
        </p:spPr>
        <p:txBody>
          <a:bodyPr>
            <a:normAutofit/>
          </a:bodyPr>
          <a:lstStyle/>
          <a:p>
            <a:r>
              <a:rPr lang="en-US">
                <a:solidFill>
                  <a:srgbClr val="262626"/>
                </a:solidFill>
              </a:rPr>
              <a:t>Fiscal Monitoring Process</a:t>
            </a:r>
          </a:p>
        </p:txBody>
      </p:sp>
      <p:graphicFrame>
        <p:nvGraphicFramePr>
          <p:cNvPr id="5" name="Content Placeholder 2">
            <a:extLst>
              <a:ext uri="{FF2B5EF4-FFF2-40B4-BE49-F238E27FC236}">
                <a16:creationId xmlns:a16="http://schemas.microsoft.com/office/drawing/2014/main" id="{E2FA26D1-FE72-68DD-3871-92ECE5797151}"/>
              </a:ext>
            </a:extLst>
          </p:cNvPr>
          <p:cNvGraphicFramePr>
            <a:graphicFrameLocks noGrp="1"/>
          </p:cNvGraphicFramePr>
          <p:nvPr>
            <p:ph idx="1"/>
            <p:extLst>
              <p:ext uri="{D42A27DB-BD31-4B8C-83A1-F6EECF244321}">
                <p14:modId xmlns:p14="http://schemas.microsoft.com/office/powerpoint/2010/main" val="3863096913"/>
              </p:ext>
            </p:extLst>
          </p:nvPr>
        </p:nvGraphicFramePr>
        <p:xfrm>
          <a:off x="1295401" y="2675822"/>
          <a:ext cx="9601197" cy="29856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760458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58238-F572-1151-1D30-12C7FC209CA6}"/>
              </a:ext>
            </a:extLst>
          </p:cNvPr>
          <p:cNvSpPr>
            <a:spLocks noGrp="1"/>
          </p:cNvSpPr>
          <p:nvPr>
            <p:ph type="title"/>
          </p:nvPr>
        </p:nvSpPr>
        <p:spPr>
          <a:xfrm>
            <a:off x="1295402" y="982132"/>
            <a:ext cx="9601196" cy="1501295"/>
          </a:xfrm>
        </p:spPr>
        <p:txBody>
          <a:bodyPr>
            <a:normAutofit/>
          </a:bodyPr>
          <a:lstStyle/>
          <a:p>
            <a:r>
              <a:rPr lang="en-US" dirty="0"/>
              <a:t>What documentation do you need to keep?</a:t>
            </a:r>
          </a:p>
        </p:txBody>
      </p:sp>
      <p:sp>
        <p:nvSpPr>
          <p:cNvPr id="3" name="Content Placeholder 2">
            <a:extLst>
              <a:ext uri="{FF2B5EF4-FFF2-40B4-BE49-F238E27FC236}">
                <a16:creationId xmlns:a16="http://schemas.microsoft.com/office/drawing/2014/main" id="{35A6B490-15C3-8204-3CB9-EB99902C6A49}"/>
              </a:ext>
            </a:extLst>
          </p:cNvPr>
          <p:cNvSpPr>
            <a:spLocks noGrp="1"/>
          </p:cNvSpPr>
          <p:nvPr>
            <p:ph idx="1"/>
          </p:nvPr>
        </p:nvSpPr>
        <p:spPr/>
        <p:txBody>
          <a:bodyPr>
            <a:normAutofit fontScale="77500" lnSpcReduction="20000"/>
          </a:bodyPr>
          <a:lstStyle/>
          <a:p>
            <a:r>
              <a:rPr lang="en-US" dirty="0"/>
              <a:t>Cost allocation timesheets or semi-annual attestation of 100%-time certifications.</a:t>
            </a:r>
          </a:p>
          <a:p>
            <a:r>
              <a:rPr lang="en-US" dirty="0"/>
              <a:t>Financial Policies and Procedures Manual</a:t>
            </a:r>
          </a:p>
          <a:p>
            <a:r>
              <a:rPr lang="en-US" dirty="0"/>
              <a:t>Cost Allocation Plan</a:t>
            </a:r>
          </a:p>
          <a:p>
            <a:r>
              <a:rPr lang="en-US" dirty="0"/>
              <a:t>Subrecipient monitoring documents</a:t>
            </a:r>
          </a:p>
          <a:p>
            <a:r>
              <a:rPr lang="en-US" dirty="0"/>
              <a:t>Bank Statements and reconciliations</a:t>
            </a:r>
          </a:p>
          <a:p>
            <a:r>
              <a:rPr lang="en-US" dirty="0"/>
              <a:t>General Ledger</a:t>
            </a:r>
          </a:p>
          <a:p>
            <a:r>
              <a:rPr lang="en-US" dirty="0"/>
              <a:t>Payroll Register</a:t>
            </a:r>
          </a:p>
          <a:p>
            <a:r>
              <a:rPr lang="en-US" dirty="0"/>
              <a:t>Credit Card Listing</a:t>
            </a:r>
          </a:p>
          <a:p>
            <a:r>
              <a:rPr lang="en-US" dirty="0"/>
              <a:t>Annual Audit Report</a:t>
            </a:r>
          </a:p>
        </p:txBody>
      </p:sp>
    </p:spTree>
    <p:extLst>
      <p:ext uri="{BB962C8B-B14F-4D97-AF65-F5344CB8AC3E}">
        <p14:creationId xmlns:p14="http://schemas.microsoft.com/office/powerpoint/2010/main" val="33113045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5E6B0-A1BA-FDA7-8965-24FDEB24FD98}"/>
              </a:ext>
            </a:extLst>
          </p:cNvPr>
          <p:cNvSpPr>
            <a:spLocks noGrp="1"/>
          </p:cNvSpPr>
          <p:nvPr>
            <p:ph type="title"/>
          </p:nvPr>
        </p:nvSpPr>
        <p:spPr/>
        <p:txBody>
          <a:bodyPr/>
          <a:lstStyle/>
          <a:p>
            <a:r>
              <a:rPr lang="en-US" dirty="0"/>
              <a:t>Fiscal Monitoring Documentation</a:t>
            </a:r>
          </a:p>
        </p:txBody>
      </p:sp>
      <p:sp>
        <p:nvSpPr>
          <p:cNvPr id="3" name="Content Placeholder 2">
            <a:extLst>
              <a:ext uri="{FF2B5EF4-FFF2-40B4-BE49-F238E27FC236}">
                <a16:creationId xmlns:a16="http://schemas.microsoft.com/office/drawing/2014/main" id="{0240029B-85F4-08EF-D9EF-17203153AE36}"/>
              </a:ext>
            </a:extLst>
          </p:cNvPr>
          <p:cNvSpPr>
            <a:spLocks noGrp="1"/>
          </p:cNvSpPr>
          <p:nvPr>
            <p:ph idx="1"/>
          </p:nvPr>
        </p:nvSpPr>
        <p:spPr/>
        <p:txBody>
          <a:bodyPr/>
          <a:lstStyle/>
          <a:p>
            <a:pPr marL="0" indent="0">
              <a:buNone/>
            </a:pPr>
            <a:r>
              <a:rPr lang="en-US" dirty="0"/>
              <a:t>Depending on the JAG specialist’s level of effort on JAG-Missouri Activities, (full time or part time), they must complete and maintain one of the following forms for their records to be provided upon request. These forms can be found on the </a:t>
            </a:r>
            <a:r>
              <a:rPr lang="en-US" dirty="0">
                <a:hlinkClick r:id="rId3">
                  <a:extLst>
                    <a:ext uri="{A12FA001-AC4F-418D-AE19-62706E023703}">
                      <ahyp:hlinkClr xmlns:ahyp="http://schemas.microsoft.com/office/drawing/2018/hyperlinkcolor" val="tx"/>
                    </a:ext>
                  </a:extLst>
                </a:hlinkClick>
              </a:rPr>
              <a:t>JAG Training Portal</a:t>
            </a:r>
            <a:r>
              <a:rPr lang="en-US" dirty="0"/>
              <a:t>.</a:t>
            </a:r>
          </a:p>
          <a:p>
            <a:pPr lvl="1"/>
            <a:r>
              <a:rPr lang="en-US" b="1" dirty="0">
                <a:solidFill>
                  <a:schemeClr val="tx1"/>
                </a:solidFill>
              </a:rPr>
              <a:t>100% Employee Time Certification (Semi-Annual)</a:t>
            </a:r>
          </a:p>
          <a:p>
            <a:pPr lvl="1"/>
            <a:r>
              <a:rPr lang="en-US" b="1" dirty="0"/>
              <a:t>JAG Cost Allocation Weekly Timesheet</a:t>
            </a:r>
          </a:p>
          <a:p>
            <a:pPr marL="457200" lvl="1" indent="0">
              <a:buNone/>
            </a:pPr>
            <a:endParaRPr lang="en-US" b="1" dirty="0"/>
          </a:p>
        </p:txBody>
      </p:sp>
    </p:spTree>
    <p:extLst>
      <p:ext uri="{BB962C8B-B14F-4D97-AF65-F5344CB8AC3E}">
        <p14:creationId xmlns:p14="http://schemas.microsoft.com/office/powerpoint/2010/main" val="30107924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0E0452C8-EFAC-4BBE-B829-CFE413A388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9" name="Picture 18">
              <a:extLst>
                <a:ext uri="{FF2B5EF4-FFF2-40B4-BE49-F238E27FC236}">
                  <a16:creationId xmlns:a16="http://schemas.microsoft.com/office/drawing/2014/main" id="{CD97DE34-8296-40AE-9D7B-90FB53EABF6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0" name="Rectangle 19">
              <a:extLst>
                <a:ext uri="{FF2B5EF4-FFF2-40B4-BE49-F238E27FC236}">
                  <a16:creationId xmlns:a16="http://schemas.microsoft.com/office/drawing/2014/main" id="{D560187E-55A2-47FB-9418-50199CD683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1" name="Picture 20">
              <a:extLst>
                <a:ext uri="{FF2B5EF4-FFF2-40B4-BE49-F238E27FC236}">
                  <a16:creationId xmlns:a16="http://schemas.microsoft.com/office/drawing/2014/main" id="{4EBA2ED3-6662-40E0-97F2-A6AA30CD519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2" name="Picture 21">
              <a:extLst>
                <a:ext uri="{FF2B5EF4-FFF2-40B4-BE49-F238E27FC236}">
                  <a16:creationId xmlns:a16="http://schemas.microsoft.com/office/drawing/2014/main" id="{05125026-1D7D-4D22-9C46-B477B96A26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24" name="Straight Connector 23">
            <a:extLst>
              <a:ext uri="{FF2B5EF4-FFF2-40B4-BE49-F238E27FC236}">
                <a16:creationId xmlns:a16="http://schemas.microsoft.com/office/drawing/2014/main" id="{CB3B6ABF-EFD9-487E-8DE4-362FB18D4BF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grpSp>
        <p:nvGrpSpPr>
          <p:cNvPr id="26" name="Group 25">
            <a:extLst>
              <a:ext uri="{FF2B5EF4-FFF2-40B4-BE49-F238E27FC236}">
                <a16:creationId xmlns:a16="http://schemas.microsoft.com/office/drawing/2014/main" id="{247C940C-BCEA-4B94-ADAB-E5DF93AD25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27" name="Rectangle 26">
              <a:extLst>
                <a:ext uri="{FF2B5EF4-FFF2-40B4-BE49-F238E27FC236}">
                  <a16:creationId xmlns:a16="http://schemas.microsoft.com/office/drawing/2014/main" id="{43355E07-D27F-496A-A202-82B978528A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7ABE8173-1154-4FFD-A647-BE335D1BFCD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9" name="Picture 28">
                <a:extLst>
                  <a:ext uri="{FF2B5EF4-FFF2-40B4-BE49-F238E27FC236}">
                    <a16:creationId xmlns:a16="http://schemas.microsoft.com/office/drawing/2014/main" id="{372EFA8A-6EE3-4B25-873B-F4CED90537E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0" name="Rectangle 29">
                <a:extLst>
                  <a:ext uri="{FF2B5EF4-FFF2-40B4-BE49-F238E27FC236}">
                    <a16:creationId xmlns:a16="http://schemas.microsoft.com/office/drawing/2014/main" id="{18C03B2B-142C-4AD5-8F21-0FC939548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1" name="Picture 30">
                <a:extLst>
                  <a:ext uri="{FF2B5EF4-FFF2-40B4-BE49-F238E27FC236}">
                    <a16:creationId xmlns:a16="http://schemas.microsoft.com/office/drawing/2014/main" id="{C6FAF349-1EBC-4906-8CCB-C668CAE6900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32" name="Picture 31">
                <a:extLst>
                  <a:ext uri="{FF2B5EF4-FFF2-40B4-BE49-F238E27FC236}">
                    <a16:creationId xmlns:a16="http://schemas.microsoft.com/office/drawing/2014/main" id="{15541360-9082-4D4C-A106-460B85E98C3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879A62FA-E9FD-0D96-78BD-5F68D300C696}"/>
              </a:ext>
            </a:extLst>
          </p:cNvPr>
          <p:cNvSpPr>
            <a:spLocks noGrp="1"/>
          </p:cNvSpPr>
          <p:nvPr>
            <p:ph type="title"/>
          </p:nvPr>
        </p:nvSpPr>
        <p:spPr>
          <a:xfrm>
            <a:off x="1295402" y="982132"/>
            <a:ext cx="3660056" cy="1325373"/>
          </a:xfrm>
        </p:spPr>
        <p:txBody>
          <a:bodyPr vert="horz" lIns="91440" tIns="45720" rIns="91440" bIns="45720" rtlCol="0" anchor="b">
            <a:normAutofit/>
          </a:bodyPr>
          <a:lstStyle/>
          <a:p>
            <a:r>
              <a:rPr lang="en-US" sz="2400"/>
              <a:t>100% Employee Time Certification (Semi-Annual)</a:t>
            </a:r>
            <a:br>
              <a:rPr lang="en-US" sz="2400" b="1"/>
            </a:br>
            <a:endParaRPr lang="en-US" sz="2400"/>
          </a:p>
        </p:txBody>
      </p:sp>
      <p:cxnSp>
        <p:nvCxnSpPr>
          <p:cNvPr id="34" name="Straight Connector 33">
            <a:extLst>
              <a:ext uri="{FF2B5EF4-FFF2-40B4-BE49-F238E27FC236}">
                <a16:creationId xmlns:a16="http://schemas.microsoft.com/office/drawing/2014/main" id="{E59A63C7-BCAC-464C-B7D5-9A713B4CAC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Content Placeholder 7">
            <a:extLst>
              <a:ext uri="{FF2B5EF4-FFF2-40B4-BE49-F238E27FC236}">
                <a16:creationId xmlns:a16="http://schemas.microsoft.com/office/drawing/2014/main" id="{4AC2944E-2018-565E-553E-0DFB93D8ED3A}"/>
              </a:ext>
            </a:extLst>
          </p:cNvPr>
          <p:cNvSpPr>
            <a:spLocks noGrp="1"/>
          </p:cNvSpPr>
          <p:nvPr>
            <p:ph sz="half" idx="1"/>
          </p:nvPr>
        </p:nvSpPr>
        <p:spPr>
          <a:xfrm>
            <a:off x="1295401" y="2493774"/>
            <a:ext cx="3660057" cy="3382094"/>
          </a:xfrm>
        </p:spPr>
        <p:txBody>
          <a:bodyPr vert="horz" lIns="91440" tIns="45720" rIns="91440" bIns="45720" rtlCol="0" anchor="t">
            <a:normAutofit/>
          </a:bodyPr>
          <a:lstStyle/>
          <a:p>
            <a:r>
              <a:rPr lang="en-US" sz="1800" dirty="0"/>
              <a:t>Meant for JAG Specialists who spend 100% of their work time on JAG Activities</a:t>
            </a:r>
          </a:p>
          <a:p>
            <a:r>
              <a:rPr lang="en-US" sz="1800" dirty="0"/>
              <a:t>Must be filled out at least twice a year</a:t>
            </a:r>
          </a:p>
          <a:p>
            <a:r>
              <a:rPr lang="en-US" sz="1800" dirty="0"/>
              <a:t>Keep on file for fiscal monitoring</a:t>
            </a:r>
          </a:p>
          <a:p>
            <a:r>
              <a:rPr lang="en-US" sz="1800" dirty="0"/>
              <a:t>Must be signed by employee and their supervisor</a:t>
            </a:r>
          </a:p>
          <a:p>
            <a:pPr algn="ctr"/>
            <a:endParaRPr lang="en-US" sz="1600" dirty="0"/>
          </a:p>
        </p:txBody>
      </p:sp>
      <p:pic>
        <p:nvPicPr>
          <p:cNvPr id="13" name="Content Placeholder 12" descr="Graphical user interface, text, application&#10;&#10;AI-generated content may be incorrect.">
            <a:extLst>
              <a:ext uri="{FF2B5EF4-FFF2-40B4-BE49-F238E27FC236}">
                <a16:creationId xmlns:a16="http://schemas.microsoft.com/office/drawing/2014/main" id="{5C4B2243-31CF-5E28-078B-C8E6CF751DDC}"/>
              </a:ext>
            </a:extLst>
          </p:cNvPr>
          <p:cNvPicPr>
            <a:picLocks noGrp="1" noChangeAspect="1"/>
          </p:cNvPicPr>
          <p:nvPr>
            <p:ph sz="half" idx="2"/>
          </p:nvPr>
        </p:nvPicPr>
        <p:blipFill>
          <a:blip r:embed="rId6"/>
          <a:stretch>
            <a:fillRect/>
          </a:stretch>
        </p:blipFill>
        <p:spPr>
          <a:xfrm>
            <a:off x="6257079" y="982131"/>
            <a:ext cx="3792644" cy="4893735"/>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29699927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8612FBA1-171E-40B3-B7B3-2DF1FF07D3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38" name="Picture 37">
              <a:extLst>
                <a:ext uri="{FF2B5EF4-FFF2-40B4-BE49-F238E27FC236}">
                  <a16:creationId xmlns:a16="http://schemas.microsoft.com/office/drawing/2014/main" id="{52D3FCD8-2ECD-4A7B-9663-FC95D3766F0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9" name="Rectangle 38">
              <a:extLst>
                <a:ext uri="{FF2B5EF4-FFF2-40B4-BE49-F238E27FC236}">
                  <a16:creationId xmlns:a16="http://schemas.microsoft.com/office/drawing/2014/main" id="{BD741D9B-E566-4797-A99D-48AD452601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0" name="Picture 39">
              <a:extLst>
                <a:ext uri="{FF2B5EF4-FFF2-40B4-BE49-F238E27FC236}">
                  <a16:creationId xmlns:a16="http://schemas.microsoft.com/office/drawing/2014/main" id="{9354B250-268C-4EEE-B034-B7F4715EFDD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41" name="Picture 40">
              <a:extLst>
                <a:ext uri="{FF2B5EF4-FFF2-40B4-BE49-F238E27FC236}">
                  <a16:creationId xmlns:a16="http://schemas.microsoft.com/office/drawing/2014/main" id="{6921E7AA-88BE-4B43-A0C1-EEADC71A81E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43" name="Straight Connector 42">
            <a:extLst>
              <a:ext uri="{FF2B5EF4-FFF2-40B4-BE49-F238E27FC236}">
                <a16:creationId xmlns:a16="http://schemas.microsoft.com/office/drawing/2014/main" id="{DD7B5A01-F090-461C-8E03-1036456200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5" name="Rectangle 44">
            <a:extLst>
              <a:ext uri="{FF2B5EF4-FFF2-40B4-BE49-F238E27FC236}">
                <a16:creationId xmlns:a16="http://schemas.microsoft.com/office/drawing/2014/main" id="{B563BBAB-D99F-4387-92E0-31CEE4A77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A28347C9-1BAC-4DB4-979F-9961974D79F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48" name="Rectangle 47">
              <a:extLst>
                <a:ext uri="{FF2B5EF4-FFF2-40B4-BE49-F238E27FC236}">
                  <a16:creationId xmlns:a16="http://schemas.microsoft.com/office/drawing/2014/main" id="{ACDB5F81-17F6-41FB-98F9-D59B8E451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id="{E3136D06-4F8F-469F-85C4-46D61735C2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50" name="Picture 49">
                <a:extLst>
                  <a:ext uri="{FF2B5EF4-FFF2-40B4-BE49-F238E27FC236}">
                    <a16:creationId xmlns:a16="http://schemas.microsoft.com/office/drawing/2014/main" id="{F47D621C-7FFE-42AA-8B9E-7490E71092A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1" name="Rectangle 50">
                <a:extLst>
                  <a:ext uri="{FF2B5EF4-FFF2-40B4-BE49-F238E27FC236}">
                    <a16:creationId xmlns:a16="http://schemas.microsoft.com/office/drawing/2014/main" id="{D1811DB7-2CED-4B9C-B62F-B0A8C60E4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2" name="Picture 51">
                <a:extLst>
                  <a:ext uri="{FF2B5EF4-FFF2-40B4-BE49-F238E27FC236}">
                    <a16:creationId xmlns:a16="http://schemas.microsoft.com/office/drawing/2014/main" id="{A1506B71-CCAE-4982-9C0E-DAA3EB211DA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53" name="Picture 52">
                <a:extLst>
                  <a:ext uri="{FF2B5EF4-FFF2-40B4-BE49-F238E27FC236}">
                    <a16:creationId xmlns:a16="http://schemas.microsoft.com/office/drawing/2014/main" id="{8B7CC64B-CE8B-4090-AF00-7723FE38769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6539C93E-1F89-E454-0171-4063FB81D577}"/>
              </a:ext>
            </a:extLst>
          </p:cNvPr>
          <p:cNvSpPr>
            <a:spLocks noGrp="1"/>
          </p:cNvSpPr>
          <p:nvPr>
            <p:ph type="title"/>
          </p:nvPr>
        </p:nvSpPr>
        <p:spPr>
          <a:xfrm>
            <a:off x="1180101" y="982132"/>
            <a:ext cx="6354633" cy="1303867"/>
          </a:xfrm>
        </p:spPr>
        <p:txBody>
          <a:bodyPr vert="horz" lIns="91440" tIns="45720" rIns="91440" bIns="45720" rtlCol="0" anchor="ctr">
            <a:normAutofit/>
          </a:bodyPr>
          <a:lstStyle/>
          <a:p>
            <a:pPr>
              <a:lnSpc>
                <a:spcPct val="90000"/>
              </a:lnSpc>
            </a:pPr>
            <a:r>
              <a:rPr lang="en-US" sz="3100"/>
              <a:t>JAG Cost Allocation Weekly Timesheet</a:t>
            </a:r>
            <a:br>
              <a:rPr lang="en-US" sz="3100" b="1"/>
            </a:br>
            <a:endParaRPr lang="en-US" sz="3100"/>
          </a:p>
        </p:txBody>
      </p:sp>
      <p:cxnSp>
        <p:nvCxnSpPr>
          <p:cNvPr id="55" name="Straight Connector 54">
            <a:extLst>
              <a:ext uri="{FF2B5EF4-FFF2-40B4-BE49-F238E27FC236}">
                <a16:creationId xmlns:a16="http://schemas.microsoft.com/office/drawing/2014/main" id="{0D11F6E6-91B8-40B6-9C25-EF9C2D0EA0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77057" y="2400639"/>
            <a:ext cx="5760720"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Content Placeholder 7">
            <a:extLst>
              <a:ext uri="{FF2B5EF4-FFF2-40B4-BE49-F238E27FC236}">
                <a16:creationId xmlns:a16="http://schemas.microsoft.com/office/drawing/2014/main" id="{AEE1189B-56AA-991F-38C7-2049A36E676F}"/>
              </a:ext>
            </a:extLst>
          </p:cNvPr>
          <p:cNvSpPr>
            <a:spLocks noGrp="1"/>
          </p:cNvSpPr>
          <p:nvPr>
            <p:ph sz="half" idx="1"/>
          </p:nvPr>
        </p:nvSpPr>
        <p:spPr>
          <a:xfrm>
            <a:off x="1167385" y="2556932"/>
            <a:ext cx="6380065" cy="3318936"/>
          </a:xfrm>
        </p:spPr>
        <p:txBody>
          <a:bodyPr vert="horz" lIns="91440" tIns="45720" rIns="91440" bIns="45720" rtlCol="0" anchor="t">
            <a:normAutofit/>
          </a:bodyPr>
          <a:lstStyle/>
          <a:p>
            <a:pPr>
              <a:lnSpc>
                <a:spcPct val="90000"/>
              </a:lnSpc>
            </a:pPr>
            <a:r>
              <a:rPr lang="en-US" sz="1500" dirty="0"/>
              <a:t>This template should be used by staff who spend only a portion of their work time on JAG</a:t>
            </a:r>
          </a:p>
          <a:p>
            <a:pPr>
              <a:lnSpc>
                <a:spcPct val="90000"/>
              </a:lnSpc>
            </a:pPr>
            <a:r>
              <a:rPr lang="en-US" sz="1500" dirty="0"/>
              <a:t>This spreadsheet allows the employee to track the following daily task types:</a:t>
            </a:r>
          </a:p>
          <a:p>
            <a:pPr lvl="1">
              <a:lnSpc>
                <a:spcPct val="90000"/>
              </a:lnSpc>
            </a:pPr>
            <a:r>
              <a:rPr lang="en-US" sz="1500" dirty="0"/>
              <a:t>JAG </a:t>
            </a:r>
          </a:p>
          <a:p>
            <a:pPr lvl="1">
              <a:lnSpc>
                <a:spcPct val="90000"/>
              </a:lnSpc>
            </a:pPr>
            <a:r>
              <a:rPr lang="en-US" sz="1500" dirty="0"/>
              <a:t>Non-JAG</a:t>
            </a:r>
          </a:p>
          <a:p>
            <a:pPr lvl="1">
              <a:lnSpc>
                <a:spcPct val="90000"/>
              </a:lnSpc>
            </a:pPr>
            <a:r>
              <a:rPr lang="en-US" sz="1500" dirty="0"/>
              <a:t>Non-Work Hours</a:t>
            </a:r>
          </a:p>
          <a:p>
            <a:pPr marL="285750" marR="0" lvl="0" indent="-285750" fontAlgn="auto">
              <a:lnSpc>
                <a:spcPct val="90000"/>
              </a:lnSpc>
              <a:tabLst/>
              <a:defRPr/>
            </a:pPr>
            <a:r>
              <a:rPr kumimoji="0" lang="en-US" sz="1500" b="0" i="0" u="none" strike="noStrike" spc="0" normalizeH="0" baseline="0" noProof="0" dirty="0">
                <a:ln>
                  <a:noFill/>
                </a:ln>
                <a:uLnTx/>
                <a:uFillTx/>
              </a:rPr>
              <a:t>It has been automated to calculate percentage of time attributable to the JAG Program. Please do not change any formatting. </a:t>
            </a:r>
          </a:p>
          <a:p>
            <a:pPr marL="285750" marR="0" lvl="0" indent="-285750" fontAlgn="auto">
              <a:lnSpc>
                <a:spcPct val="90000"/>
              </a:lnSpc>
              <a:tabLst/>
              <a:defRPr/>
            </a:pPr>
            <a:r>
              <a:rPr kumimoji="0" lang="en-US" sz="1500" b="0" i="0" u="none" strike="noStrike" spc="0" normalizeH="0" baseline="0" noProof="0" dirty="0">
                <a:ln>
                  <a:noFill/>
                </a:ln>
                <a:uLnTx/>
                <a:uFillTx/>
              </a:rPr>
              <a:t>This form must be completed weekly and signed by both employee and supervisor.</a:t>
            </a:r>
          </a:p>
          <a:p>
            <a:pPr lvl="1">
              <a:lnSpc>
                <a:spcPct val="90000"/>
              </a:lnSpc>
            </a:pPr>
            <a:endParaRPr lang="en-US" sz="1500" dirty="0"/>
          </a:p>
        </p:txBody>
      </p:sp>
      <p:pic>
        <p:nvPicPr>
          <p:cNvPr id="11" name="Content Placeholder 10" descr="Table&#10;&#10;AI-generated content may be incorrect.">
            <a:extLst>
              <a:ext uri="{FF2B5EF4-FFF2-40B4-BE49-F238E27FC236}">
                <a16:creationId xmlns:a16="http://schemas.microsoft.com/office/drawing/2014/main" id="{BA873A57-91CA-6A5B-D069-5CA6922CEABC}"/>
              </a:ext>
            </a:extLst>
          </p:cNvPr>
          <p:cNvPicPr>
            <a:picLocks noGrp="1" noChangeAspect="1"/>
          </p:cNvPicPr>
          <p:nvPr>
            <p:ph sz="half" idx="2"/>
          </p:nvPr>
        </p:nvPicPr>
        <p:blipFill>
          <a:blip r:embed="rId7"/>
          <a:srcRect t="18677" r="-3" b="-3"/>
          <a:stretch>
            <a:fillRect/>
          </a:stretch>
        </p:blipFill>
        <p:spPr>
          <a:xfrm>
            <a:off x="8137325" y="1158024"/>
            <a:ext cx="2839277" cy="2066544"/>
          </a:xfrm>
          <a:prstGeom prst="rect">
            <a:avLst/>
          </a:prstGeom>
          <a:ln w="57150" cmpd="thickThin">
            <a:solidFill>
              <a:schemeClr val="tx1">
                <a:lumMod val="50000"/>
                <a:lumOff val="50000"/>
              </a:schemeClr>
            </a:solidFill>
            <a:miter lim="800000"/>
          </a:ln>
        </p:spPr>
      </p:pic>
      <p:pic>
        <p:nvPicPr>
          <p:cNvPr id="13" name="Picture 12">
            <a:extLst>
              <a:ext uri="{FF2B5EF4-FFF2-40B4-BE49-F238E27FC236}">
                <a16:creationId xmlns:a16="http://schemas.microsoft.com/office/drawing/2014/main" id="{45167643-60ED-E428-CD98-8D602D3DEE2D}"/>
              </a:ext>
            </a:extLst>
          </p:cNvPr>
          <p:cNvPicPr>
            <a:picLocks noChangeAspect="1"/>
          </p:cNvPicPr>
          <p:nvPr/>
        </p:nvPicPr>
        <p:blipFill>
          <a:blip r:embed="rId8"/>
          <a:srcRect l="1429" r="10179"/>
          <a:stretch>
            <a:fillRect/>
          </a:stretch>
        </p:blipFill>
        <p:spPr>
          <a:xfrm>
            <a:off x="8135453" y="3631646"/>
            <a:ext cx="2843021" cy="2066544"/>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29631310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303867"/>
          </a:xfrm>
        </p:spPr>
        <p:txBody>
          <a:bodyPr>
            <a:normAutofit/>
          </a:bodyPr>
          <a:lstStyle/>
          <a:p>
            <a:r>
              <a:rPr lang="en-US">
                <a:solidFill>
                  <a:srgbClr val="262626"/>
                </a:solidFill>
              </a:rPr>
              <a:t>Contact Us</a:t>
            </a:r>
          </a:p>
        </p:txBody>
      </p:sp>
      <p:graphicFrame>
        <p:nvGraphicFramePr>
          <p:cNvPr id="5" name="Content Placeholder 2">
            <a:extLst>
              <a:ext uri="{FF2B5EF4-FFF2-40B4-BE49-F238E27FC236}">
                <a16:creationId xmlns:a16="http://schemas.microsoft.com/office/drawing/2014/main" id="{F45A8A6F-3494-02EC-7FF3-6BE901AE0478}"/>
              </a:ext>
            </a:extLst>
          </p:cNvPr>
          <p:cNvGraphicFramePr>
            <a:graphicFrameLocks noGrp="1"/>
          </p:cNvGraphicFramePr>
          <p:nvPr>
            <p:ph idx="1"/>
            <p:extLst>
              <p:ext uri="{D42A27DB-BD31-4B8C-83A1-F6EECF244321}">
                <p14:modId xmlns:p14="http://schemas.microsoft.com/office/powerpoint/2010/main" val="3965875770"/>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7393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35723D1-BE23-4F7B-872D-35CA6D17FB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3" name="Picture 12">
              <a:extLst>
                <a:ext uri="{FF2B5EF4-FFF2-40B4-BE49-F238E27FC236}">
                  <a16:creationId xmlns:a16="http://schemas.microsoft.com/office/drawing/2014/main" id="{D6E618D2-8F0C-4909-AFC7-B7A18075291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D4523B5A-3C1B-43E2-9848-4224E638B8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6E82BC15-7FB9-4C06-AF5C-CEFF4A4AA1E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6" name="Picture 15">
              <a:extLst>
                <a:ext uri="{FF2B5EF4-FFF2-40B4-BE49-F238E27FC236}">
                  <a16:creationId xmlns:a16="http://schemas.microsoft.com/office/drawing/2014/main" id="{31D50916-7994-4161-83BF-EDC798D7BCB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18" name="Straight Connector 17">
            <a:extLst>
              <a:ext uri="{FF2B5EF4-FFF2-40B4-BE49-F238E27FC236}">
                <a16:creationId xmlns:a16="http://schemas.microsoft.com/office/drawing/2014/main" id="{CF2CD8F0-C030-420D-9AA6-5D9243779F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grpSp>
        <p:nvGrpSpPr>
          <p:cNvPr id="20" name="Group 19">
            <a:extLst>
              <a:ext uri="{FF2B5EF4-FFF2-40B4-BE49-F238E27FC236}">
                <a16:creationId xmlns:a16="http://schemas.microsoft.com/office/drawing/2014/main" id="{71315106-A7B3-4730-9E6C-5A878C4668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21" name="Rectangle 20">
              <a:extLst>
                <a:ext uri="{FF2B5EF4-FFF2-40B4-BE49-F238E27FC236}">
                  <a16:creationId xmlns:a16="http://schemas.microsoft.com/office/drawing/2014/main" id="{BD4BC59E-CB55-4DBD-9167-83683CF5CB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112B0D5C-D671-4BE5-A795-F9E3F4917F7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3" name="Picture 22">
                <a:extLst>
                  <a:ext uri="{FF2B5EF4-FFF2-40B4-BE49-F238E27FC236}">
                    <a16:creationId xmlns:a16="http://schemas.microsoft.com/office/drawing/2014/main" id="{9C3C9968-3015-4513-8699-20563F8826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4" name="Rectangle 23">
                <a:extLst>
                  <a:ext uri="{FF2B5EF4-FFF2-40B4-BE49-F238E27FC236}">
                    <a16:creationId xmlns:a16="http://schemas.microsoft.com/office/drawing/2014/main" id="{FF20E447-AC9A-4615-B8F6-3D2192D83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5" name="Picture 24">
                <a:extLst>
                  <a:ext uri="{FF2B5EF4-FFF2-40B4-BE49-F238E27FC236}">
                    <a16:creationId xmlns:a16="http://schemas.microsoft.com/office/drawing/2014/main" id="{CF0CB558-FAA8-4F42-8DE5-6E14A66A114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6" name="Picture 25">
                <a:extLst>
                  <a:ext uri="{FF2B5EF4-FFF2-40B4-BE49-F238E27FC236}">
                    <a16:creationId xmlns:a16="http://schemas.microsoft.com/office/drawing/2014/main" id="{826614F0-52FE-48FC-AA4F-AE0E9CDCE39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p:cNvSpPr>
            <a:spLocks noGrp="1"/>
          </p:cNvSpPr>
          <p:nvPr>
            <p:ph type="title"/>
          </p:nvPr>
        </p:nvSpPr>
        <p:spPr>
          <a:xfrm>
            <a:off x="7535825" y="982132"/>
            <a:ext cx="3360772" cy="1303867"/>
          </a:xfrm>
        </p:spPr>
        <p:txBody>
          <a:bodyPr vert="horz" lIns="91440" tIns="45720" rIns="91440" bIns="45720" rtlCol="0" anchor="ctr">
            <a:normAutofit/>
          </a:bodyPr>
          <a:lstStyle/>
          <a:p>
            <a:pPr>
              <a:lnSpc>
                <a:spcPct val="90000"/>
              </a:lnSpc>
            </a:pPr>
            <a:r>
              <a:rPr lang="en-US" sz="4100" dirty="0"/>
              <a:t>JAG TANF Reports </a:t>
            </a:r>
          </a:p>
        </p:txBody>
      </p:sp>
      <p:sp>
        <p:nvSpPr>
          <p:cNvPr id="28" name="Rectangle 27">
            <a:extLst>
              <a:ext uri="{FF2B5EF4-FFF2-40B4-BE49-F238E27FC236}">
                <a16:creationId xmlns:a16="http://schemas.microsoft.com/office/drawing/2014/main" id="{E336C991-AA99-423E-8FE1-5BA9C97F2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D2B860ED-0E27-4D8E-B5F4-C8C3F33C72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sz="half" idx="1"/>
          </p:nvPr>
        </p:nvSpPr>
        <p:spPr>
          <a:xfrm>
            <a:off x="7535824" y="2556932"/>
            <a:ext cx="3360771" cy="3318936"/>
          </a:xfrm>
        </p:spPr>
        <p:txBody>
          <a:bodyPr vert="horz" lIns="91440" tIns="45720" rIns="91440" bIns="45720" rtlCol="0" anchor="t">
            <a:normAutofit/>
          </a:bodyPr>
          <a:lstStyle/>
          <a:p>
            <a:pPr marL="0" indent="0"/>
            <a:endParaRPr lang="en-US" dirty="0"/>
          </a:p>
          <a:p>
            <a:pPr marL="0" indent="0">
              <a:buNone/>
            </a:pPr>
            <a:r>
              <a:rPr lang="en-US" dirty="0"/>
              <a:t>Please complete the JAG TANF Reporting Survey quarterly. </a:t>
            </a:r>
          </a:p>
        </p:txBody>
      </p:sp>
      <p:sp>
        <p:nvSpPr>
          <p:cNvPr id="10" name="TextBox 9">
            <a:extLst>
              <a:ext uri="{FF2B5EF4-FFF2-40B4-BE49-F238E27FC236}">
                <a16:creationId xmlns:a16="http://schemas.microsoft.com/office/drawing/2014/main" id="{C5CD0D80-C09E-EC49-658D-EFA63A9F2BCE}"/>
              </a:ext>
            </a:extLst>
          </p:cNvPr>
          <p:cNvSpPr txBox="1"/>
          <p:nvPr/>
        </p:nvSpPr>
        <p:spPr>
          <a:xfrm>
            <a:off x="1092643" y="1182801"/>
            <a:ext cx="5597266" cy="646331"/>
          </a:xfrm>
          <a:prstGeom prst="rect">
            <a:avLst/>
          </a:prstGeom>
          <a:noFill/>
        </p:spPr>
        <p:txBody>
          <a:bodyPr wrap="square">
            <a:spAutoFit/>
          </a:bodyPr>
          <a:lstStyle/>
          <a:p>
            <a:pPr marL="0" indent="0"/>
            <a:r>
              <a:rPr lang="en-US" dirty="0"/>
              <a:t>The link has updated. If you try to use the old link you will get the following error message:</a:t>
            </a:r>
          </a:p>
        </p:txBody>
      </p:sp>
      <p:pic>
        <p:nvPicPr>
          <p:cNvPr id="5" name="Picture 4">
            <a:extLst>
              <a:ext uri="{FF2B5EF4-FFF2-40B4-BE49-F238E27FC236}">
                <a16:creationId xmlns:a16="http://schemas.microsoft.com/office/drawing/2014/main" id="{B2198512-4A7F-8C74-6697-DFE5A435AED4}"/>
              </a:ext>
            </a:extLst>
          </p:cNvPr>
          <p:cNvPicPr>
            <a:picLocks noChangeAspect="1"/>
          </p:cNvPicPr>
          <p:nvPr/>
        </p:nvPicPr>
        <p:blipFill>
          <a:blip r:embed="rId6"/>
          <a:stretch>
            <a:fillRect/>
          </a:stretch>
        </p:blipFill>
        <p:spPr>
          <a:xfrm>
            <a:off x="1418039" y="2275640"/>
            <a:ext cx="5271870" cy="26485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1290368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94B81F18-E061-3D3D-4CAA-B2F50FA5C518}"/>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5177EBB-CFE5-4956-BEF9-46051963BE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85"/>
            <a:ext cx="12192000" cy="68562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2B1246B-BFF7-432E-91F4-BD5976CDA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88137"/>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4" name="Picture 3" descr="Typebar ready to print a question mark">
            <a:extLst>
              <a:ext uri="{FF2B5EF4-FFF2-40B4-BE49-F238E27FC236}">
                <a16:creationId xmlns:a16="http://schemas.microsoft.com/office/drawing/2014/main" id="{99F42DAD-1204-8CEF-7470-403FAD03AFFF}"/>
              </a:ext>
            </a:extLst>
          </p:cNvPr>
          <p:cNvPicPr>
            <a:picLocks noChangeAspect="1"/>
          </p:cNvPicPr>
          <p:nvPr/>
        </p:nvPicPr>
        <p:blipFill>
          <a:blip r:embed="rId3">
            <a:alphaModFix amt="35000"/>
          </a:blip>
          <a:srcRect t="19097" r="1" b="2473"/>
          <a:stretch>
            <a:fillRect/>
          </a:stretch>
        </p:blipFill>
        <p:spPr>
          <a:xfrm>
            <a:off x="486138" y="486352"/>
            <a:ext cx="11227443" cy="5877900"/>
          </a:xfrm>
          <a:prstGeom prst="rect">
            <a:avLst/>
          </a:prstGeom>
        </p:spPr>
      </p:pic>
      <p:cxnSp>
        <p:nvCxnSpPr>
          <p:cNvPr id="20" name="Straight Connector 19">
            <a:extLst>
              <a:ext uri="{FF2B5EF4-FFF2-40B4-BE49-F238E27FC236}">
                <a16:creationId xmlns:a16="http://schemas.microsoft.com/office/drawing/2014/main" id="{A8AD5635-2280-43AD-B912-ABA456022C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70123" y="3594428"/>
            <a:ext cx="81381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4C6BCF18-14D6-4F32-8F14-1BDDACB63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0E823ED-1ADA-3FE8-B3F0-2C556B113343}"/>
              </a:ext>
            </a:extLst>
          </p:cNvPr>
          <p:cNvSpPr>
            <a:spLocks noGrp="1"/>
          </p:cNvSpPr>
          <p:nvPr>
            <p:ph type="ctrTitle"/>
          </p:nvPr>
        </p:nvSpPr>
        <p:spPr>
          <a:xfrm>
            <a:off x="2224403" y="1113698"/>
            <a:ext cx="8229600" cy="2345264"/>
          </a:xfrm>
        </p:spPr>
        <p:txBody>
          <a:bodyPr>
            <a:normAutofit/>
          </a:bodyPr>
          <a:lstStyle/>
          <a:p>
            <a:pPr lvl="0"/>
            <a:r>
              <a:rPr lang="en-US" sz="7200">
                <a:solidFill>
                  <a:schemeClr val="bg1"/>
                </a:solidFill>
              </a:rPr>
              <a:t>Thank you!</a:t>
            </a:r>
            <a:br>
              <a:rPr lang="en-US" sz="7200">
                <a:solidFill>
                  <a:schemeClr val="bg1"/>
                </a:solidFill>
              </a:rPr>
            </a:br>
            <a:r>
              <a:rPr lang="en-US" sz="7200">
                <a:solidFill>
                  <a:schemeClr val="bg1"/>
                </a:solidFill>
              </a:rPr>
              <a:t> Any Questions?</a:t>
            </a:r>
          </a:p>
        </p:txBody>
      </p:sp>
      <p:grpSp>
        <p:nvGrpSpPr>
          <p:cNvPr id="24" name="Group 23">
            <a:extLst>
              <a:ext uri="{FF2B5EF4-FFF2-40B4-BE49-F238E27FC236}">
                <a16:creationId xmlns:a16="http://schemas.microsoft.com/office/drawing/2014/main" id="{8EE0B2C4-662B-49D2-9347-AE3E1A3FDA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56762" y="2"/>
            <a:ext cx="658368" cy="6856213"/>
            <a:chOff x="5756762" y="2"/>
            <a:chExt cx="658368" cy="6856213"/>
          </a:xfrm>
        </p:grpSpPr>
        <p:sp useBgFill="1">
          <p:nvSpPr>
            <p:cNvPr id="25" name="Rounded Rectangle 20">
              <a:extLst>
                <a:ext uri="{FF2B5EF4-FFF2-40B4-BE49-F238E27FC236}">
                  <a16:creationId xmlns:a16="http://schemas.microsoft.com/office/drawing/2014/main" id="{0198DF46-6765-4000-86C1-DE523729E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426382"/>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0A51A0C6-8760-4900-9C84-407DA025BCD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sp useBgFill="1">
          <p:nvSpPr>
            <p:cNvPr id="27" name="Rounded Rectangle 23">
              <a:extLst>
                <a:ext uri="{FF2B5EF4-FFF2-40B4-BE49-F238E27FC236}">
                  <a16:creationId xmlns:a16="http://schemas.microsoft.com/office/drawing/2014/main" id="{733FE318-0DA3-4162-95B3-12B2C6C43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5769570"/>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67669D81-1C5E-4899-B0ED-9CB1D8CDB14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Tree>
    <p:extLst>
      <p:ext uri="{BB962C8B-B14F-4D97-AF65-F5344CB8AC3E}">
        <p14:creationId xmlns:p14="http://schemas.microsoft.com/office/powerpoint/2010/main" val="198584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Submission Deadlines</a:t>
            </a:r>
          </a:p>
        </p:txBody>
      </p:sp>
      <p:sp>
        <p:nvSpPr>
          <p:cNvPr id="3" name="Content Placeholder 2"/>
          <p:cNvSpPr>
            <a:spLocks noGrp="1"/>
          </p:cNvSpPr>
          <p:nvPr>
            <p:ph sz="half" idx="1"/>
          </p:nvPr>
        </p:nvSpPr>
        <p:spPr/>
        <p:txBody>
          <a:bodyPr>
            <a:normAutofit/>
          </a:bodyPr>
          <a:lstStyle/>
          <a:p>
            <a:r>
              <a:rPr lang="en-US" dirty="0"/>
              <a:t>1</a:t>
            </a:r>
            <a:r>
              <a:rPr lang="en-US" baseline="30000" dirty="0"/>
              <a:t>st</a:t>
            </a:r>
            <a:r>
              <a:rPr lang="en-US" dirty="0"/>
              <a:t> Quarter: June through August</a:t>
            </a:r>
          </a:p>
          <a:p>
            <a:r>
              <a:rPr lang="en-US" dirty="0"/>
              <a:t>2</a:t>
            </a:r>
            <a:r>
              <a:rPr lang="en-US" baseline="30000" dirty="0"/>
              <a:t>nd</a:t>
            </a:r>
            <a:r>
              <a:rPr lang="en-US" dirty="0"/>
              <a:t> Quarter: September through November</a:t>
            </a:r>
          </a:p>
          <a:p>
            <a:r>
              <a:rPr lang="en-US" dirty="0"/>
              <a:t>3</a:t>
            </a:r>
            <a:r>
              <a:rPr lang="en-US" baseline="30000" dirty="0"/>
              <a:t>rd</a:t>
            </a:r>
            <a:r>
              <a:rPr lang="en-US" dirty="0"/>
              <a:t> Quarter: December through February</a:t>
            </a:r>
          </a:p>
          <a:p>
            <a:r>
              <a:rPr lang="en-US" dirty="0"/>
              <a:t>4</a:t>
            </a:r>
            <a:r>
              <a:rPr lang="en-US" baseline="30000" dirty="0"/>
              <a:t>Th</a:t>
            </a:r>
            <a:r>
              <a:rPr lang="en-US" dirty="0"/>
              <a:t> Quarter: March through May</a:t>
            </a:r>
          </a:p>
          <a:p>
            <a:pPr marL="0" indent="0">
              <a:buNone/>
            </a:pPr>
            <a:endParaRPr lang="en-US" dirty="0"/>
          </a:p>
        </p:txBody>
      </p:sp>
      <p:sp>
        <p:nvSpPr>
          <p:cNvPr id="4" name="Content Placeholder 3"/>
          <p:cNvSpPr>
            <a:spLocks noGrp="1"/>
          </p:cNvSpPr>
          <p:nvPr>
            <p:ph sz="half" idx="2"/>
          </p:nvPr>
        </p:nvSpPr>
        <p:spPr/>
        <p:txBody>
          <a:bodyPr>
            <a:normAutofit/>
          </a:bodyPr>
          <a:lstStyle/>
          <a:p>
            <a:pPr marL="0" indent="0">
              <a:buNone/>
            </a:pPr>
            <a:r>
              <a:rPr lang="en-US" dirty="0"/>
              <a:t>Deadlines are: </a:t>
            </a:r>
          </a:p>
          <a:p>
            <a:pPr marL="0" indent="0">
              <a:buNone/>
            </a:pPr>
            <a:r>
              <a:rPr lang="en-US" dirty="0"/>
              <a:t>1</a:t>
            </a:r>
            <a:r>
              <a:rPr lang="en-US" baseline="30000" dirty="0"/>
              <a:t>St</a:t>
            </a:r>
            <a:r>
              <a:rPr lang="en-US" dirty="0"/>
              <a:t>  Quarter is due 10/15/2026</a:t>
            </a:r>
          </a:p>
          <a:p>
            <a:pPr marL="0" indent="0">
              <a:buNone/>
            </a:pPr>
            <a:r>
              <a:rPr lang="en-US" dirty="0"/>
              <a:t>2</a:t>
            </a:r>
            <a:r>
              <a:rPr lang="en-US" baseline="30000" dirty="0"/>
              <a:t>nd</a:t>
            </a:r>
            <a:r>
              <a:rPr lang="en-US" dirty="0"/>
              <a:t> Quarter is due 12/15/2026</a:t>
            </a:r>
          </a:p>
          <a:p>
            <a:pPr marL="0" indent="0">
              <a:buNone/>
            </a:pPr>
            <a:r>
              <a:rPr lang="en-US" dirty="0"/>
              <a:t>3</a:t>
            </a:r>
            <a:r>
              <a:rPr lang="en-US" baseline="30000" dirty="0"/>
              <a:t>rd</a:t>
            </a:r>
            <a:r>
              <a:rPr lang="en-US" dirty="0"/>
              <a:t> Quarter is due 3/15/2027</a:t>
            </a:r>
          </a:p>
          <a:p>
            <a:pPr marL="0" indent="0">
              <a:buNone/>
            </a:pPr>
            <a:r>
              <a:rPr lang="en-US" dirty="0"/>
              <a:t>4</a:t>
            </a:r>
            <a:r>
              <a:rPr lang="en-US" baseline="30000" dirty="0"/>
              <a:t>th</a:t>
            </a:r>
            <a:r>
              <a:rPr lang="en-US" dirty="0"/>
              <a:t> Quarter is due 6/30/2027</a:t>
            </a:r>
          </a:p>
        </p:txBody>
      </p:sp>
    </p:spTree>
    <p:extLst>
      <p:ext uri="{BB962C8B-B14F-4D97-AF65-F5344CB8AC3E}">
        <p14:creationId xmlns:p14="http://schemas.microsoft.com/office/powerpoint/2010/main" val="3658436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F11533-723E-420D-A991-D376E7393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C60393DE-86F5-4639-9D54-85E166A843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3" name="Picture 22">
              <a:extLst>
                <a:ext uri="{FF2B5EF4-FFF2-40B4-BE49-F238E27FC236}">
                  <a16:creationId xmlns:a16="http://schemas.microsoft.com/office/drawing/2014/main" id="{6781C5A9-B7CC-4944-80B9-8D48C77D333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4" name="Rectangle 23">
              <a:extLst>
                <a:ext uri="{FF2B5EF4-FFF2-40B4-BE49-F238E27FC236}">
                  <a16:creationId xmlns:a16="http://schemas.microsoft.com/office/drawing/2014/main" id="{179E96B4-A8EA-47EF-B2BB-92FF796E9E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5" name="Picture 24">
              <a:extLst>
                <a:ext uri="{FF2B5EF4-FFF2-40B4-BE49-F238E27FC236}">
                  <a16:creationId xmlns:a16="http://schemas.microsoft.com/office/drawing/2014/main" id="{A4EF7629-2B5A-4DD5-81B4-4878E937151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6" name="Picture 25">
              <a:extLst>
                <a:ext uri="{FF2B5EF4-FFF2-40B4-BE49-F238E27FC236}">
                  <a16:creationId xmlns:a16="http://schemas.microsoft.com/office/drawing/2014/main" id="{58963C9E-C5BF-4148-A145-6931A8AB11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1"/>
          <p:cNvSpPr>
            <a:spLocks noGrp="1"/>
          </p:cNvSpPr>
          <p:nvPr>
            <p:ph type="title"/>
          </p:nvPr>
        </p:nvSpPr>
        <p:spPr>
          <a:xfrm>
            <a:off x="1295402" y="982132"/>
            <a:ext cx="9601196" cy="1303867"/>
          </a:xfrm>
        </p:spPr>
        <p:txBody>
          <a:bodyPr>
            <a:normAutofit/>
          </a:bodyPr>
          <a:lstStyle/>
          <a:p>
            <a:r>
              <a:rPr lang="en-US">
                <a:solidFill>
                  <a:srgbClr val="262626"/>
                </a:solidFill>
              </a:rPr>
              <a:t>Incorrect Submissions</a:t>
            </a:r>
          </a:p>
        </p:txBody>
      </p:sp>
      <p:graphicFrame>
        <p:nvGraphicFramePr>
          <p:cNvPr id="5" name="Content Placeholder 2">
            <a:extLst>
              <a:ext uri="{FF2B5EF4-FFF2-40B4-BE49-F238E27FC236}">
                <a16:creationId xmlns:a16="http://schemas.microsoft.com/office/drawing/2014/main" id="{CB47F4C9-77FB-2CFC-0DA0-E22E0497AC1E}"/>
              </a:ext>
            </a:extLst>
          </p:cNvPr>
          <p:cNvGraphicFramePr>
            <a:graphicFrameLocks noGrp="1"/>
          </p:cNvGraphicFramePr>
          <p:nvPr>
            <p:ph idx="1"/>
            <p:extLst>
              <p:ext uri="{D42A27DB-BD31-4B8C-83A1-F6EECF244321}">
                <p14:modId xmlns:p14="http://schemas.microsoft.com/office/powerpoint/2010/main" val="2748273477"/>
              </p:ext>
            </p:extLst>
          </p:nvPr>
        </p:nvGraphicFramePr>
        <p:xfrm>
          <a:off x="1295401" y="2675822"/>
          <a:ext cx="9601197" cy="29856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191579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E6E1520-2FF6-4854-9AF4-AEF2311B58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28" name="Rectangle 27">
              <a:extLst>
                <a:ext uri="{FF2B5EF4-FFF2-40B4-BE49-F238E27FC236}">
                  <a16:creationId xmlns:a16="http://schemas.microsoft.com/office/drawing/2014/main" id="{BA5D1594-F7BA-4C1C-9385-FD09BD2A6F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251BC212-81ED-4D4F-A9E1-FE62C9B06D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30" name="Picture 29">
                <a:extLst>
                  <a:ext uri="{FF2B5EF4-FFF2-40B4-BE49-F238E27FC236}">
                    <a16:creationId xmlns:a16="http://schemas.microsoft.com/office/drawing/2014/main" id="{A2993D6C-D352-4196-8909-21BFE986372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1" name="Rectangle 30">
                <a:extLst>
                  <a:ext uri="{FF2B5EF4-FFF2-40B4-BE49-F238E27FC236}">
                    <a16:creationId xmlns:a16="http://schemas.microsoft.com/office/drawing/2014/main" id="{DC52BDAD-556E-4C4C-B776-FD44D9082A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2" name="Picture 31">
                <a:extLst>
                  <a:ext uri="{FF2B5EF4-FFF2-40B4-BE49-F238E27FC236}">
                    <a16:creationId xmlns:a16="http://schemas.microsoft.com/office/drawing/2014/main" id="{46D91A09-3DF6-490E-955F-8671B86A13F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33" name="Picture 32">
                <a:extLst>
                  <a:ext uri="{FF2B5EF4-FFF2-40B4-BE49-F238E27FC236}">
                    <a16:creationId xmlns:a16="http://schemas.microsoft.com/office/drawing/2014/main" id="{DEAA77F7-514B-46E6-980A-60EF524833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p:cNvSpPr>
            <a:spLocks noGrp="1"/>
          </p:cNvSpPr>
          <p:nvPr>
            <p:ph type="title"/>
          </p:nvPr>
        </p:nvSpPr>
        <p:spPr>
          <a:xfrm>
            <a:off x="7535825" y="982132"/>
            <a:ext cx="3360772" cy="1303867"/>
          </a:xfrm>
        </p:spPr>
        <p:txBody>
          <a:bodyPr>
            <a:normAutofit/>
          </a:bodyPr>
          <a:lstStyle/>
          <a:p>
            <a:r>
              <a:rPr lang="en-US"/>
              <a:t>Importance</a:t>
            </a:r>
          </a:p>
        </p:txBody>
      </p:sp>
      <p:sp>
        <p:nvSpPr>
          <p:cNvPr id="35" name="Rectangle 34">
            <a:extLst>
              <a:ext uri="{FF2B5EF4-FFF2-40B4-BE49-F238E27FC236}">
                <a16:creationId xmlns:a16="http://schemas.microsoft.com/office/drawing/2014/main" id="{64D0FF6F-093D-47AB-9CBA-8BBEF7F73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Upward trend">
            <a:extLst>
              <a:ext uri="{FF2B5EF4-FFF2-40B4-BE49-F238E27FC236}">
                <a16:creationId xmlns:a16="http://schemas.microsoft.com/office/drawing/2014/main" id="{97179F08-59B3-80E9-6495-7FAE12B7A13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22681" y="1410208"/>
            <a:ext cx="3858780" cy="3858780"/>
          </a:xfrm>
          <a:prstGeom prst="rect">
            <a:avLst/>
          </a:prstGeom>
        </p:spPr>
      </p:pic>
      <p:cxnSp>
        <p:nvCxnSpPr>
          <p:cNvPr id="37" name="Straight Connector 36">
            <a:extLst>
              <a:ext uri="{FF2B5EF4-FFF2-40B4-BE49-F238E27FC236}">
                <a16:creationId xmlns:a16="http://schemas.microsoft.com/office/drawing/2014/main" id="{1163510C-FF2B-41B2-AEFC-A952A75074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7535824" y="2556932"/>
            <a:ext cx="3360771" cy="3318936"/>
          </a:xfrm>
        </p:spPr>
        <p:txBody>
          <a:bodyPr>
            <a:normAutofit/>
          </a:bodyPr>
          <a:lstStyle/>
          <a:p>
            <a:r>
              <a:rPr lang="en-US" dirty="0"/>
              <a:t>Improved Data analysis</a:t>
            </a:r>
          </a:p>
          <a:p>
            <a:r>
              <a:rPr lang="en-US" dirty="0"/>
              <a:t>Increased Consistency</a:t>
            </a:r>
          </a:p>
          <a:p>
            <a:r>
              <a:rPr lang="en-US" dirty="0"/>
              <a:t>Efficiency</a:t>
            </a:r>
          </a:p>
        </p:txBody>
      </p:sp>
    </p:spTree>
    <p:extLst>
      <p:ext uri="{BB962C8B-B14F-4D97-AF65-F5344CB8AC3E}">
        <p14:creationId xmlns:p14="http://schemas.microsoft.com/office/powerpoint/2010/main" val="1803987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F11533-723E-420D-A991-D376E7393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60393DE-86F5-4639-9D54-85E166A843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2" name="Picture 11">
              <a:extLst>
                <a:ext uri="{FF2B5EF4-FFF2-40B4-BE49-F238E27FC236}">
                  <a16:creationId xmlns:a16="http://schemas.microsoft.com/office/drawing/2014/main" id="{6781C5A9-B7CC-4944-80B9-8D48C77D333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179E96B4-A8EA-47EF-B2BB-92FF796E9E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4" name="Picture 13">
              <a:extLst>
                <a:ext uri="{FF2B5EF4-FFF2-40B4-BE49-F238E27FC236}">
                  <a16:creationId xmlns:a16="http://schemas.microsoft.com/office/drawing/2014/main" id="{A4EF7629-2B5A-4DD5-81B4-4878E937151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5" name="Picture 14">
              <a:extLst>
                <a:ext uri="{FF2B5EF4-FFF2-40B4-BE49-F238E27FC236}">
                  <a16:creationId xmlns:a16="http://schemas.microsoft.com/office/drawing/2014/main" id="{58963C9E-C5BF-4148-A145-6931A8AB11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1"/>
          <p:cNvSpPr>
            <a:spLocks noGrp="1"/>
          </p:cNvSpPr>
          <p:nvPr>
            <p:ph type="title"/>
          </p:nvPr>
        </p:nvSpPr>
        <p:spPr>
          <a:xfrm>
            <a:off x="1295402" y="982132"/>
            <a:ext cx="9601196" cy="1303867"/>
          </a:xfrm>
        </p:spPr>
        <p:txBody>
          <a:bodyPr>
            <a:normAutofit/>
          </a:bodyPr>
          <a:lstStyle/>
          <a:p>
            <a:r>
              <a:rPr lang="en-US">
                <a:solidFill>
                  <a:srgbClr val="262626"/>
                </a:solidFill>
              </a:rPr>
              <a:t>Reporting Purpose</a:t>
            </a:r>
          </a:p>
        </p:txBody>
      </p:sp>
      <p:graphicFrame>
        <p:nvGraphicFramePr>
          <p:cNvPr id="5" name="Content Placeholder 2">
            <a:extLst>
              <a:ext uri="{FF2B5EF4-FFF2-40B4-BE49-F238E27FC236}">
                <a16:creationId xmlns:a16="http://schemas.microsoft.com/office/drawing/2014/main" id="{3F78BA84-89AF-C4CC-74B9-24472A036565}"/>
              </a:ext>
            </a:extLst>
          </p:cNvPr>
          <p:cNvGraphicFramePr>
            <a:graphicFrameLocks noGrp="1"/>
          </p:cNvGraphicFramePr>
          <p:nvPr>
            <p:ph idx="1"/>
            <p:extLst>
              <p:ext uri="{D42A27DB-BD31-4B8C-83A1-F6EECF244321}">
                <p14:modId xmlns:p14="http://schemas.microsoft.com/office/powerpoint/2010/main" val="928707371"/>
              </p:ext>
            </p:extLst>
          </p:nvPr>
        </p:nvGraphicFramePr>
        <p:xfrm>
          <a:off x="1295401" y="2675822"/>
          <a:ext cx="9601197" cy="29856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7864023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10.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11.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12.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13.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2.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3.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4.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5.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6.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7.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8.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ppt/theme/themeOverride9.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themeOverride>
</file>

<file path=docProps/app.xml><?xml version="1.0" encoding="utf-8"?>
<Properties xmlns="http://schemas.openxmlformats.org/officeDocument/2006/extended-properties" xmlns:vt="http://schemas.openxmlformats.org/officeDocument/2006/docPropsVTypes">
  <Template/>
  <TotalTime>4381</TotalTime>
  <Words>3771</Words>
  <Application>Microsoft Office PowerPoint</Application>
  <PresentationFormat>Widescreen</PresentationFormat>
  <Paragraphs>351</Paragraphs>
  <Slides>50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Garamond</vt:lpstr>
      <vt:lpstr>Times New Roman</vt:lpstr>
      <vt:lpstr>Organic</vt:lpstr>
      <vt:lpstr>Jobs for America’s Graduates</vt:lpstr>
      <vt:lpstr>Agenda</vt:lpstr>
      <vt:lpstr>Program </vt:lpstr>
      <vt:lpstr>Important Links</vt:lpstr>
      <vt:lpstr>JAG TANF Reports </vt:lpstr>
      <vt:lpstr>Submission Deadlines</vt:lpstr>
      <vt:lpstr>Incorrect Submissions</vt:lpstr>
      <vt:lpstr>Importance</vt:lpstr>
      <vt:lpstr>Reporting Purpose</vt:lpstr>
      <vt:lpstr>Budget Book   Data </vt:lpstr>
      <vt:lpstr>FY26 Outcomes</vt:lpstr>
      <vt:lpstr>Success Stories</vt:lpstr>
      <vt:lpstr>What are Success Stories? </vt:lpstr>
      <vt:lpstr>Success Stories Examples</vt:lpstr>
      <vt:lpstr>Signed Releases</vt:lpstr>
      <vt:lpstr>Success Story Process</vt:lpstr>
      <vt:lpstr>Invoicing</vt:lpstr>
      <vt:lpstr>Invoicing Timeframes</vt:lpstr>
      <vt:lpstr>End of Year Invoicing  Timeline </vt:lpstr>
      <vt:lpstr>Budget Form</vt:lpstr>
      <vt:lpstr>Budget Narrative</vt:lpstr>
      <vt:lpstr>Invoicing Forms</vt:lpstr>
      <vt:lpstr>Invoice</vt:lpstr>
      <vt:lpstr>Expenditure Report</vt:lpstr>
      <vt:lpstr>Use of TANF Funds</vt:lpstr>
      <vt:lpstr>Training Link</vt:lpstr>
      <vt:lpstr>Monitoring</vt:lpstr>
      <vt:lpstr>Program Monitoring</vt:lpstr>
      <vt:lpstr>PowerPoint Presentation</vt:lpstr>
      <vt:lpstr>Before Monitoring</vt:lpstr>
      <vt:lpstr>During Monitoring</vt:lpstr>
      <vt:lpstr>Model Services </vt:lpstr>
      <vt:lpstr>JAG Model Standard Review Components</vt:lpstr>
      <vt:lpstr>5.0 Participant Selection/Roster Size</vt:lpstr>
      <vt:lpstr>6.0 JAG Career Association</vt:lpstr>
      <vt:lpstr>7.0 Classroom Instruction</vt:lpstr>
      <vt:lpstr>9.0 12-month Follow Up Phase</vt:lpstr>
      <vt:lpstr>10.0 Tracking and Reporting Data </vt:lpstr>
      <vt:lpstr>After Monitoring</vt:lpstr>
      <vt:lpstr>Corrective Action Plan</vt:lpstr>
      <vt:lpstr>Corrective Action Plan (CAP)</vt:lpstr>
      <vt:lpstr>Fiscal Monitoring</vt:lpstr>
      <vt:lpstr>Importance of Fiscal Monitoring</vt:lpstr>
      <vt:lpstr>Fiscal Monitoring Process</vt:lpstr>
      <vt:lpstr>What documentation do you need to keep?</vt:lpstr>
      <vt:lpstr>Fiscal Monitoring Documentation</vt:lpstr>
      <vt:lpstr>100% Employee Time Certification (Semi-Annual) </vt:lpstr>
      <vt:lpstr>JAG Cost Allocation Weekly Timesheet </vt:lpstr>
      <vt:lpstr>Contact Us</vt:lpstr>
      <vt:lpstr>Thank you!  Any Questions?</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Lindsey Gillam</dc:creator>
  <cp:lastModifiedBy>Lindsey Thomas</cp:lastModifiedBy>
  <cp:revision>191</cp:revision>
  <dcterms:created xsi:type="dcterms:W3CDTF">2020-06-17T19:38:05Z</dcterms:created>
  <dcterms:modified xsi:type="dcterms:W3CDTF">2026-06-18T18:50:25Z</dcterms:modified>
</cp:coreProperties>
</file>