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32"/>
  </p:notesMasterIdLst>
  <p:handoutMasterIdLst>
    <p:handoutMasterId r:id="rId33"/>
  </p:handoutMasterIdLst>
  <p:sldIdLst>
    <p:sldId id="256" r:id="rId2"/>
    <p:sldId id="379" r:id="rId3"/>
    <p:sldId id="378" r:id="rId4"/>
    <p:sldId id="389" r:id="rId5"/>
    <p:sldId id="385" r:id="rId6"/>
    <p:sldId id="386" r:id="rId7"/>
    <p:sldId id="390" r:id="rId8"/>
    <p:sldId id="387" r:id="rId9"/>
    <p:sldId id="388" r:id="rId10"/>
    <p:sldId id="382" r:id="rId11"/>
    <p:sldId id="394" r:id="rId12"/>
    <p:sldId id="404" r:id="rId13"/>
    <p:sldId id="391" r:id="rId14"/>
    <p:sldId id="410" r:id="rId15"/>
    <p:sldId id="392" r:id="rId16"/>
    <p:sldId id="411" r:id="rId17"/>
    <p:sldId id="395" r:id="rId18"/>
    <p:sldId id="396" r:id="rId19"/>
    <p:sldId id="383" r:id="rId20"/>
    <p:sldId id="397" r:id="rId21"/>
    <p:sldId id="402" r:id="rId22"/>
    <p:sldId id="398" r:id="rId23"/>
    <p:sldId id="400" r:id="rId24"/>
    <p:sldId id="401" r:id="rId25"/>
    <p:sldId id="384" r:id="rId26"/>
    <p:sldId id="403" r:id="rId27"/>
    <p:sldId id="405" r:id="rId28"/>
    <p:sldId id="377" r:id="rId29"/>
    <p:sldId id="414" r:id="rId30"/>
    <p:sldId id="413" r:id="rId31"/>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y Ludlam" initials="JL" lastIdx="1" clrIdx="0"/>
  <p:cmAuthor id="1" name="Olecik, Katie" initials="OK" lastIdx="4" clrIdx="1">
    <p:extLst>
      <p:ext uri="{19B8F6BF-5375-455C-9EA6-DF929625EA0E}">
        <p15:presenceInfo xmlns:p15="http://schemas.microsoft.com/office/powerpoint/2012/main" userId="Olecik, Katie" providerId="None"/>
      </p:ext>
    </p:extLst>
  </p:cmAuthor>
  <p:cmAuthor id="2" name="McCadney-McKenzie, Amber" initials="MA" lastIdx="2" clrIdx="2">
    <p:extLst>
      <p:ext uri="{19B8F6BF-5375-455C-9EA6-DF929625EA0E}">
        <p15:presenceInfo xmlns:p15="http://schemas.microsoft.com/office/powerpoint/2012/main" userId="S-1-5-21-508124448-3695470602-466989033-2973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CC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62" autoAdjust="0"/>
    <p:restoredTop sz="87044" autoAdjust="0"/>
  </p:normalViewPr>
  <p:slideViewPr>
    <p:cSldViewPr>
      <p:cViewPr varScale="1">
        <p:scale>
          <a:sx n="76" d="100"/>
          <a:sy n="76" d="100"/>
        </p:scale>
        <p:origin x="1138" y="62"/>
      </p:cViewPr>
      <p:guideLst>
        <p:guide orient="horz" pos="2160"/>
        <p:guide pos="2880"/>
      </p:guideLst>
    </p:cSldViewPr>
  </p:slideViewPr>
  <p:outlineViewPr>
    <p:cViewPr>
      <p:scale>
        <a:sx n="33" d="100"/>
        <a:sy n="33" d="100"/>
      </p:scale>
      <p:origin x="0" y="1104"/>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a:noFill/>
              </a:ln>
              <a:effectLst/>
            </c:spPr>
            <c:extLst>
              <c:ext xmlns:c16="http://schemas.microsoft.com/office/drawing/2014/chart" uri="{C3380CC4-5D6E-409C-BE32-E72D297353CC}">
                <c16:uniqueId val="{00000001-7770-4D7D-968D-FFE424AD0A98}"/>
              </c:ext>
            </c:extLst>
          </c:dPt>
          <c:dPt>
            <c:idx val="1"/>
            <c:bubble3D val="0"/>
            <c:spPr>
              <a:solidFill>
                <a:schemeClr val="accent3"/>
              </a:solidFill>
              <a:ln>
                <a:noFill/>
              </a:ln>
              <a:effectLst/>
            </c:spPr>
            <c:extLst>
              <c:ext xmlns:c16="http://schemas.microsoft.com/office/drawing/2014/chart" uri="{C3380CC4-5D6E-409C-BE32-E72D297353CC}">
                <c16:uniqueId val="{00000003-7770-4D7D-968D-FFE424AD0A98}"/>
              </c:ext>
            </c:extLst>
          </c:dPt>
          <c:dPt>
            <c:idx val="2"/>
            <c:bubble3D val="0"/>
            <c:spPr>
              <a:solidFill>
                <a:schemeClr val="accent5"/>
              </a:solidFill>
              <a:ln>
                <a:noFill/>
              </a:ln>
              <a:effectLst/>
            </c:spPr>
            <c:extLst>
              <c:ext xmlns:c16="http://schemas.microsoft.com/office/drawing/2014/chart" uri="{C3380CC4-5D6E-409C-BE32-E72D297353CC}">
                <c16:uniqueId val="{00000005-7770-4D7D-968D-FFE424AD0A98}"/>
              </c:ext>
            </c:extLst>
          </c:dPt>
          <c:dPt>
            <c:idx val="3"/>
            <c:bubble3D val="0"/>
            <c:spPr>
              <a:solidFill>
                <a:schemeClr val="accent1">
                  <a:lumMod val="60000"/>
                </a:schemeClr>
              </a:solidFill>
              <a:ln>
                <a:noFill/>
              </a:ln>
              <a:effectLst/>
            </c:spPr>
            <c:extLst>
              <c:ext xmlns:c16="http://schemas.microsoft.com/office/drawing/2014/chart" uri="{C3380CC4-5D6E-409C-BE32-E72D297353CC}">
                <c16:uniqueId val="{00000007-7770-4D7D-968D-FFE424AD0A98}"/>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25</c:v>
                </c:pt>
                <c:pt idx="1">
                  <c:v>25</c:v>
                </c:pt>
                <c:pt idx="2">
                  <c:v>25</c:v>
                </c:pt>
                <c:pt idx="3">
                  <c:v>25</c:v>
                </c:pt>
              </c:numCache>
            </c:numRef>
          </c:val>
          <c:extLst>
            <c:ext xmlns:c16="http://schemas.microsoft.com/office/drawing/2014/chart" uri="{C3380CC4-5D6E-409C-BE32-E72D297353CC}">
              <c16:uniqueId val="{00000008-7770-4D7D-968D-FFE424AD0A9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_rels/data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image" Target="../media/image16.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image" Target="../media/image16.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029938-50D7-4AC5-B78C-F96A02296F0E}" type="doc">
      <dgm:prSet loTypeId="urn:microsoft.com/office/officeart/2005/8/layout/hProcess9" loCatId="process" qsTypeId="urn:microsoft.com/office/officeart/2005/8/quickstyle/simple5" qsCatId="simple" csTypeId="urn:microsoft.com/office/officeart/2005/8/colors/colorful5" csCatId="colorful" phldr="1"/>
      <dgm:spPr/>
    </dgm:pt>
    <dgm:pt modelId="{D6EE9D21-5604-4D53-818C-4270A1E1611A}">
      <dgm:prSet phldrT="[Text]" custT="1"/>
      <dgm:spPr/>
      <dgm:t>
        <a:bodyPr/>
        <a:lstStyle/>
        <a:p>
          <a:pPr algn="l"/>
          <a:r>
            <a:rPr lang="en-US" sz="1300" b="1" dirty="0" smtClean="0">
              <a:latin typeface="Calibri" panose="020F0502020204030204" pitchFamily="34" charset="0"/>
              <a:cs typeface="Calibri" panose="020F0502020204030204" pitchFamily="34" charset="0"/>
            </a:rPr>
            <a:t>Phase I: Planning and Design </a:t>
          </a:r>
        </a:p>
        <a:p>
          <a:pPr algn="l"/>
          <a:r>
            <a:rPr lang="en-US" sz="1300" dirty="0" smtClean="0">
              <a:latin typeface="Calibri" panose="020F0502020204030204" pitchFamily="34" charset="0"/>
              <a:cs typeface="Calibri" panose="020F0502020204030204" pitchFamily="34" charset="0"/>
            </a:rPr>
            <a:t>4-6 Months</a:t>
          </a:r>
        </a:p>
        <a:p>
          <a:pPr algn="l"/>
          <a:r>
            <a:rPr lang="en-US" sz="1300" dirty="0" smtClean="0">
              <a:latin typeface="Calibri" panose="020F0502020204030204" pitchFamily="34" charset="0"/>
              <a:cs typeface="Calibri" panose="020F0502020204030204" pitchFamily="34" charset="0"/>
            </a:rPr>
            <a:t>Research, Vision, Design, Internal Stakeholder Engagement, External Stakeholder Strategy</a:t>
          </a:r>
        </a:p>
        <a:p>
          <a:pPr algn="l"/>
          <a:endParaRPr lang="en-US" sz="1200" dirty="0"/>
        </a:p>
      </dgm:t>
    </dgm:pt>
    <dgm:pt modelId="{E2205637-0224-4EB8-A1D3-B194652F33B4}" type="parTrans" cxnId="{97D1078C-B90C-44A4-BADA-F91D825B0BDB}">
      <dgm:prSet/>
      <dgm:spPr/>
      <dgm:t>
        <a:bodyPr/>
        <a:lstStyle/>
        <a:p>
          <a:endParaRPr lang="en-US"/>
        </a:p>
      </dgm:t>
    </dgm:pt>
    <dgm:pt modelId="{3A5395C6-2E8F-42DE-BE56-D10250A63042}" type="sibTrans" cxnId="{97D1078C-B90C-44A4-BADA-F91D825B0BDB}">
      <dgm:prSet/>
      <dgm:spPr/>
      <dgm:t>
        <a:bodyPr/>
        <a:lstStyle/>
        <a:p>
          <a:endParaRPr lang="en-US"/>
        </a:p>
      </dgm:t>
    </dgm:pt>
    <dgm:pt modelId="{63FF08E6-EAA4-4661-8E33-CC75073B4A14}">
      <dgm:prSet phldrT="[Text]" custT="1"/>
      <dgm:spPr>
        <a:solidFill>
          <a:schemeClr val="accent3"/>
        </a:solidFill>
      </dgm:spPr>
      <dgm:t>
        <a:bodyPr/>
        <a:lstStyle/>
        <a:p>
          <a:pPr algn="l"/>
          <a:r>
            <a:rPr lang="en-US" sz="1300" b="1" dirty="0" smtClean="0">
              <a:latin typeface="Calibri" panose="020F0502020204030204" pitchFamily="34" charset="0"/>
              <a:cs typeface="Calibri" panose="020F0502020204030204" pitchFamily="34" charset="0"/>
            </a:rPr>
            <a:t>Phase II: Execution</a:t>
          </a:r>
        </a:p>
        <a:p>
          <a:pPr algn="l"/>
          <a:r>
            <a:rPr lang="en-US" sz="1300" dirty="0" smtClean="0">
              <a:latin typeface="Calibri" panose="020F0502020204030204" pitchFamily="34" charset="0"/>
              <a:cs typeface="Calibri" panose="020F0502020204030204" pitchFamily="34" charset="0"/>
            </a:rPr>
            <a:t>9-12 months</a:t>
          </a:r>
        </a:p>
        <a:p>
          <a:pPr algn="l"/>
          <a:r>
            <a:rPr lang="en-US" sz="1300" dirty="0" smtClean="0">
              <a:latin typeface="Calibri" panose="020F0502020204030204" pitchFamily="34" charset="0"/>
              <a:cs typeface="Calibri" panose="020F0502020204030204" pitchFamily="34" charset="0"/>
            </a:rPr>
            <a:t>HP Responsibilities, RFP and Rate Development, Procurement , Stakeholder Engagement and CMS Engagement</a:t>
          </a:r>
        </a:p>
        <a:p>
          <a:pPr algn="l"/>
          <a:endParaRPr lang="en-US" sz="1200" dirty="0"/>
        </a:p>
      </dgm:t>
    </dgm:pt>
    <dgm:pt modelId="{C987527C-BE6B-4F68-A5E8-ADEDCFC2C861}" type="parTrans" cxnId="{E5A0F146-F6BB-4ECE-B5BF-331BC9BE03B5}">
      <dgm:prSet/>
      <dgm:spPr/>
      <dgm:t>
        <a:bodyPr/>
        <a:lstStyle/>
        <a:p>
          <a:endParaRPr lang="en-US"/>
        </a:p>
      </dgm:t>
    </dgm:pt>
    <dgm:pt modelId="{F91BAA1F-2E0C-4A57-ABBD-9B2F8C3D0523}" type="sibTrans" cxnId="{E5A0F146-F6BB-4ECE-B5BF-331BC9BE03B5}">
      <dgm:prSet/>
      <dgm:spPr/>
      <dgm:t>
        <a:bodyPr/>
        <a:lstStyle/>
        <a:p>
          <a:endParaRPr lang="en-US"/>
        </a:p>
      </dgm:t>
    </dgm:pt>
    <dgm:pt modelId="{8DACDE37-99A7-492D-ABB0-A932AB6D3EB3}">
      <dgm:prSet phldrT="[Text]" custT="1"/>
      <dgm:spPr>
        <a:solidFill>
          <a:schemeClr val="accent1">
            <a:lumMod val="60000"/>
            <a:lumOff val="40000"/>
          </a:schemeClr>
        </a:solidFill>
      </dgm:spPr>
      <dgm:t>
        <a:bodyPr/>
        <a:lstStyle/>
        <a:p>
          <a:pPr algn="l"/>
          <a:r>
            <a:rPr lang="en-US" sz="1300" b="1" dirty="0" smtClean="0">
              <a:latin typeface="Calibri" panose="020F0502020204030204" pitchFamily="34" charset="0"/>
              <a:cs typeface="Calibri" panose="020F0502020204030204" pitchFamily="34" charset="0"/>
            </a:rPr>
            <a:t>Phase III: Implementation</a:t>
          </a:r>
        </a:p>
        <a:p>
          <a:pPr algn="l"/>
          <a:r>
            <a:rPr lang="en-US" sz="1300" dirty="0" smtClean="0">
              <a:latin typeface="Calibri" panose="020F0502020204030204" pitchFamily="34" charset="0"/>
              <a:cs typeface="Calibri" panose="020F0502020204030204" pitchFamily="34" charset="0"/>
            </a:rPr>
            <a:t>9-12 months</a:t>
          </a:r>
        </a:p>
        <a:p>
          <a:pPr algn="l"/>
          <a:r>
            <a:rPr lang="en-US" sz="1300" dirty="0" smtClean="0">
              <a:latin typeface="Calibri" panose="020F0502020204030204" pitchFamily="34" charset="0"/>
              <a:cs typeface="Calibri" panose="020F0502020204030204" pitchFamily="34" charset="0"/>
            </a:rPr>
            <a:t>Readiness, Technical Assistance, IT System Modifications, Federal Authorities, State Regulations, State Oversight</a:t>
          </a:r>
          <a:endParaRPr lang="en-US" sz="1300" dirty="0">
            <a:latin typeface="Calibri" panose="020F0502020204030204" pitchFamily="34" charset="0"/>
            <a:cs typeface="Calibri" panose="020F0502020204030204" pitchFamily="34" charset="0"/>
          </a:endParaRPr>
        </a:p>
      </dgm:t>
    </dgm:pt>
    <dgm:pt modelId="{091CCDB3-26F3-4592-8B6A-11612176E283}" type="parTrans" cxnId="{6B4F87AB-D47A-4AF2-A040-4A5D883B6AEA}">
      <dgm:prSet/>
      <dgm:spPr/>
      <dgm:t>
        <a:bodyPr/>
        <a:lstStyle/>
        <a:p>
          <a:endParaRPr lang="en-US"/>
        </a:p>
      </dgm:t>
    </dgm:pt>
    <dgm:pt modelId="{03392511-A7AF-4DF7-909E-2A177096CD06}" type="sibTrans" cxnId="{6B4F87AB-D47A-4AF2-A040-4A5D883B6AEA}">
      <dgm:prSet/>
      <dgm:spPr/>
      <dgm:t>
        <a:bodyPr/>
        <a:lstStyle/>
        <a:p>
          <a:endParaRPr lang="en-US"/>
        </a:p>
      </dgm:t>
    </dgm:pt>
    <dgm:pt modelId="{DC139D04-C3D4-40AE-AB71-535B6493C57C}">
      <dgm:prSet phldrT="[Text]" custT="1"/>
      <dgm:spPr/>
      <dgm:t>
        <a:bodyPr/>
        <a:lstStyle/>
        <a:p>
          <a:pPr algn="l"/>
          <a:r>
            <a:rPr lang="en-US" sz="1300" b="1" dirty="0" smtClean="0">
              <a:latin typeface="Calibri" panose="020F0502020204030204" pitchFamily="34" charset="0"/>
              <a:cs typeface="Calibri" panose="020F0502020204030204" pitchFamily="34" charset="0"/>
            </a:rPr>
            <a:t>Phase IV: Monitoring  </a:t>
          </a:r>
        </a:p>
        <a:p>
          <a:pPr algn="l"/>
          <a:r>
            <a:rPr lang="en-US" sz="1300" dirty="0" smtClean="0">
              <a:latin typeface="Calibri" panose="020F0502020204030204" pitchFamily="34" charset="0"/>
              <a:cs typeface="Calibri" panose="020F0502020204030204" pitchFamily="34" charset="0"/>
            </a:rPr>
            <a:t>3-6 months</a:t>
          </a:r>
        </a:p>
        <a:p>
          <a:pPr algn="l"/>
          <a:r>
            <a:rPr lang="en-US" sz="1300" dirty="0" smtClean="0">
              <a:latin typeface="Calibri" panose="020F0502020204030204" pitchFamily="34" charset="0"/>
              <a:cs typeface="Calibri" panose="020F0502020204030204" pitchFamily="34" charset="0"/>
            </a:rPr>
            <a:t>Ongoing monitoring and oversight</a:t>
          </a:r>
        </a:p>
        <a:p>
          <a:pPr algn="l"/>
          <a:endParaRPr lang="en-US" sz="1200" dirty="0"/>
        </a:p>
      </dgm:t>
    </dgm:pt>
    <dgm:pt modelId="{4332DB7E-E817-4C22-994D-75C4E38935AB}" type="parTrans" cxnId="{440F7CD5-102D-45A9-98F4-E51B3721AC2E}">
      <dgm:prSet/>
      <dgm:spPr/>
      <dgm:t>
        <a:bodyPr/>
        <a:lstStyle/>
        <a:p>
          <a:endParaRPr lang="en-US"/>
        </a:p>
      </dgm:t>
    </dgm:pt>
    <dgm:pt modelId="{E5179DE2-97C2-46BE-90CC-1AEA92AD992D}" type="sibTrans" cxnId="{440F7CD5-102D-45A9-98F4-E51B3721AC2E}">
      <dgm:prSet/>
      <dgm:spPr/>
      <dgm:t>
        <a:bodyPr/>
        <a:lstStyle/>
        <a:p>
          <a:endParaRPr lang="en-US"/>
        </a:p>
      </dgm:t>
    </dgm:pt>
    <dgm:pt modelId="{5D5B3DD1-EDB5-4A40-847D-4DAA88179144}" type="pres">
      <dgm:prSet presAssocID="{30029938-50D7-4AC5-B78C-F96A02296F0E}" presName="CompostProcess" presStyleCnt="0">
        <dgm:presLayoutVars>
          <dgm:dir/>
          <dgm:resizeHandles val="exact"/>
        </dgm:presLayoutVars>
      </dgm:prSet>
      <dgm:spPr/>
    </dgm:pt>
    <dgm:pt modelId="{CEB7BAEB-8CC9-4A62-8966-33A0EA3650E6}" type="pres">
      <dgm:prSet presAssocID="{30029938-50D7-4AC5-B78C-F96A02296F0E}" presName="arrow" presStyleLbl="bgShp" presStyleIdx="0" presStyleCnt="1"/>
      <dgm:spPr/>
      <dgm:t>
        <a:bodyPr/>
        <a:lstStyle/>
        <a:p>
          <a:endParaRPr lang="en-US"/>
        </a:p>
      </dgm:t>
    </dgm:pt>
    <dgm:pt modelId="{9FF3D574-9F26-4D54-AB5D-6AF199A3CC52}" type="pres">
      <dgm:prSet presAssocID="{30029938-50D7-4AC5-B78C-F96A02296F0E}" presName="linearProcess" presStyleCnt="0"/>
      <dgm:spPr/>
    </dgm:pt>
    <dgm:pt modelId="{D8706B1E-438A-4D90-B3C9-C4C5FE000389}" type="pres">
      <dgm:prSet presAssocID="{D6EE9D21-5604-4D53-818C-4270A1E1611A}" presName="textNode" presStyleLbl="node1" presStyleIdx="0" presStyleCnt="4">
        <dgm:presLayoutVars>
          <dgm:bulletEnabled val="1"/>
        </dgm:presLayoutVars>
      </dgm:prSet>
      <dgm:spPr/>
      <dgm:t>
        <a:bodyPr/>
        <a:lstStyle/>
        <a:p>
          <a:endParaRPr lang="en-US"/>
        </a:p>
      </dgm:t>
    </dgm:pt>
    <dgm:pt modelId="{DD539DC5-43EC-478F-8FBD-728F7C82EB5B}" type="pres">
      <dgm:prSet presAssocID="{3A5395C6-2E8F-42DE-BE56-D10250A63042}" presName="sibTrans" presStyleCnt="0"/>
      <dgm:spPr/>
    </dgm:pt>
    <dgm:pt modelId="{7A197174-67C0-4008-82B1-DE7A8F7AED81}" type="pres">
      <dgm:prSet presAssocID="{63FF08E6-EAA4-4661-8E33-CC75073B4A14}" presName="textNode" presStyleLbl="node1" presStyleIdx="1" presStyleCnt="4">
        <dgm:presLayoutVars>
          <dgm:bulletEnabled val="1"/>
        </dgm:presLayoutVars>
      </dgm:prSet>
      <dgm:spPr/>
      <dgm:t>
        <a:bodyPr/>
        <a:lstStyle/>
        <a:p>
          <a:endParaRPr lang="en-US"/>
        </a:p>
      </dgm:t>
    </dgm:pt>
    <dgm:pt modelId="{A4706AA4-2320-48B8-99A0-D105E36DA34D}" type="pres">
      <dgm:prSet presAssocID="{F91BAA1F-2E0C-4A57-ABBD-9B2F8C3D0523}" presName="sibTrans" presStyleCnt="0"/>
      <dgm:spPr/>
    </dgm:pt>
    <dgm:pt modelId="{53968FA2-48CB-4D9B-ACE0-6B6A3D13E2E7}" type="pres">
      <dgm:prSet presAssocID="{8DACDE37-99A7-492D-ABB0-A932AB6D3EB3}" presName="textNode" presStyleLbl="node1" presStyleIdx="2" presStyleCnt="4">
        <dgm:presLayoutVars>
          <dgm:bulletEnabled val="1"/>
        </dgm:presLayoutVars>
      </dgm:prSet>
      <dgm:spPr/>
      <dgm:t>
        <a:bodyPr/>
        <a:lstStyle/>
        <a:p>
          <a:endParaRPr lang="en-US"/>
        </a:p>
      </dgm:t>
    </dgm:pt>
    <dgm:pt modelId="{EAB37B2C-86D1-4981-84DD-00763BA05D2E}" type="pres">
      <dgm:prSet presAssocID="{03392511-A7AF-4DF7-909E-2A177096CD06}" presName="sibTrans" presStyleCnt="0"/>
      <dgm:spPr/>
    </dgm:pt>
    <dgm:pt modelId="{430CED21-EC97-42FC-8388-6BAB8659CD91}" type="pres">
      <dgm:prSet presAssocID="{DC139D04-C3D4-40AE-AB71-535B6493C57C}" presName="textNode" presStyleLbl="node1" presStyleIdx="3" presStyleCnt="4">
        <dgm:presLayoutVars>
          <dgm:bulletEnabled val="1"/>
        </dgm:presLayoutVars>
      </dgm:prSet>
      <dgm:spPr/>
      <dgm:t>
        <a:bodyPr/>
        <a:lstStyle/>
        <a:p>
          <a:endParaRPr lang="en-US"/>
        </a:p>
      </dgm:t>
    </dgm:pt>
  </dgm:ptLst>
  <dgm:cxnLst>
    <dgm:cxn modelId="{6B4F87AB-D47A-4AF2-A040-4A5D883B6AEA}" srcId="{30029938-50D7-4AC5-B78C-F96A02296F0E}" destId="{8DACDE37-99A7-492D-ABB0-A932AB6D3EB3}" srcOrd="2" destOrd="0" parTransId="{091CCDB3-26F3-4592-8B6A-11612176E283}" sibTransId="{03392511-A7AF-4DF7-909E-2A177096CD06}"/>
    <dgm:cxn modelId="{17DAF572-463C-4D86-9E20-D72FEB378C66}" type="presOf" srcId="{DC139D04-C3D4-40AE-AB71-535B6493C57C}" destId="{430CED21-EC97-42FC-8388-6BAB8659CD91}" srcOrd="0" destOrd="0" presId="urn:microsoft.com/office/officeart/2005/8/layout/hProcess9"/>
    <dgm:cxn modelId="{97D1078C-B90C-44A4-BADA-F91D825B0BDB}" srcId="{30029938-50D7-4AC5-B78C-F96A02296F0E}" destId="{D6EE9D21-5604-4D53-818C-4270A1E1611A}" srcOrd="0" destOrd="0" parTransId="{E2205637-0224-4EB8-A1D3-B194652F33B4}" sibTransId="{3A5395C6-2E8F-42DE-BE56-D10250A63042}"/>
    <dgm:cxn modelId="{2B2F40A8-1E9A-4EB5-BA65-CBC8FAF5F436}" type="presOf" srcId="{30029938-50D7-4AC5-B78C-F96A02296F0E}" destId="{5D5B3DD1-EDB5-4A40-847D-4DAA88179144}" srcOrd="0" destOrd="0" presId="urn:microsoft.com/office/officeart/2005/8/layout/hProcess9"/>
    <dgm:cxn modelId="{0794F084-0BD6-492E-BDD9-F823E5595C6B}" type="presOf" srcId="{D6EE9D21-5604-4D53-818C-4270A1E1611A}" destId="{D8706B1E-438A-4D90-B3C9-C4C5FE000389}" srcOrd="0" destOrd="0" presId="urn:microsoft.com/office/officeart/2005/8/layout/hProcess9"/>
    <dgm:cxn modelId="{5C8C8985-F4FC-4CE0-AF05-E054C0ED762B}" type="presOf" srcId="{63FF08E6-EAA4-4661-8E33-CC75073B4A14}" destId="{7A197174-67C0-4008-82B1-DE7A8F7AED81}" srcOrd="0" destOrd="0" presId="urn:microsoft.com/office/officeart/2005/8/layout/hProcess9"/>
    <dgm:cxn modelId="{E5A0F146-F6BB-4ECE-B5BF-331BC9BE03B5}" srcId="{30029938-50D7-4AC5-B78C-F96A02296F0E}" destId="{63FF08E6-EAA4-4661-8E33-CC75073B4A14}" srcOrd="1" destOrd="0" parTransId="{C987527C-BE6B-4F68-A5E8-ADEDCFC2C861}" sibTransId="{F91BAA1F-2E0C-4A57-ABBD-9B2F8C3D0523}"/>
    <dgm:cxn modelId="{02851B5C-7E9B-4B68-9C18-CFF40D41F7A9}" type="presOf" srcId="{8DACDE37-99A7-492D-ABB0-A932AB6D3EB3}" destId="{53968FA2-48CB-4D9B-ACE0-6B6A3D13E2E7}" srcOrd="0" destOrd="0" presId="urn:microsoft.com/office/officeart/2005/8/layout/hProcess9"/>
    <dgm:cxn modelId="{440F7CD5-102D-45A9-98F4-E51B3721AC2E}" srcId="{30029938-50D7-4AC5-B78C-F96A02296F0E}" destId="{DC139D04-C3D4-40AE-AB71-535B6493C57C}" srcOrd="3" destOrd="0" parTransId="{4332DB7E-E817-4C22-994D-75C4E38935AB}" sibTransId="{E5179DE2-97C2-46BE-90CC-1AEA92AD992D}"/>
    <dgm:cxn modelId="{CEA62AB9-D8DF-4017-92D0-9BC8898D4FE0}" type="presParOf" srcId="{5D5B3DD1-EDB5-4A40-847D-4DAA88179144}" destId="{CEB7BAEB-8CC9-4A62-8966-33A0EA3650E6}" srcOrd="0" destOrd="0" presId="urn:microsoft.com/office/officeart/2005/8/layout/hProcess9"/>
    <dgm:cxn modelId="{394A7C12-E55D-4252-9B91-E6AB748776AD}" type="presParOf" srcId="{5D5B3DD1-EDB5-4A40-847D-4DAA88179144}" destId="{9FF3D574-9F26-4D54-AB5D-6AF199A3CC52}" srcOrd="1" destOrd="0" presId="urn:microsoft.com/office/officeart/2005/8/layout/hProcess9"/>
    <dgm:cxn modelId="{C8B5C217-87E5-478A-9ABF-692095DAD785}" type="presParOf" srcId="{9FF3D574-9F26-4D54-AB5D-6AF199A3CC52}" destId="{D8706B1E-438A-4D90-B3C9-C4C5FE000389}" srcOrd="0" destOrd="0" presId="urn:microsoft.com/office/officeart/2005/8/layout/hProcess9"/>
    <dgm:cxn modelId="{F85A7EEF-A9DB-40D2-8803-14451CA3797F}" type="presParOf" srcId="{9FF3D574-9F26-4D54-AB5D-6AF199A3CC52}" destId="{DD539DC5-43EC-478F-8FBD-728F7C82EB5B}" srcOrd="1" destOrd="0" presId="urn:microsoft.com/office/officeart/2005/8/layout/hProcess9"/>
    <dgm:cxn modelId="{FCD91AA4-8BEE-447E-9B70-1597018A6FAB}" type="presParOf" srcId="{9FF3D574-9F26-4D54-AB5D-6AF199A3CC52}" destId="{7A197174-67C0-4008-82B1-DE7A8F7AED81}" srcOrd="2" destOrd="0" presId="urn:microsoft.com/office/officeart/2005/8/layout/hProcess9"/>
    <dgm:cxn modelId="{865F9AB8-4BDB-49A4-B451-8B5D425831E1}" type="presParOf" srcId="{9FF3D574-9F26-4D54-AB5D-6AF199A3CC52}" destId="{A4706AA4-2320-48B8-99A0-D105E36DA34D}" srcOrd="3" destOrd="0" presId="urn:microsoft.com/office/officeart/2005/8/layout/hProcess9"/>
    <dgm:cxn modelId="{7EF60C2E-EAF8-4826-9304-9520A3914E87}" type="presParOf" srcId="{9FF3D574-9F26-4D54-AB5D-6AF199A3CC52}" destId="{53968FA2-48CB-4D9B-ACE0-6B6A3D13E2E7}" srcOrd="4" destOrd="0" presId="urn:microsoft.com/office/officeart/2005/8/layout/hProcess9"/>
    <dgm:cxn modelId="{9329806D-304E-4E6A-8759-0D6DCC466CFF}" type="presParOf" srcId="{9FF3D574-9F26-4D54-AB5D-6AF199A3CC52}" destId="{EAB37B2C-86D1-4981-84DD-00763BA05D2E}" srcOrd="5" destOrd="0" presId="urn:microsoft.com/office/officeart/2005/8/layout/hProcess9"/>
    <dgm:cxn modelId="{7AAF7254-F293-4AFD-B710-895E069233F1}" type="presParOf" srcId="{9FF3D574-9F26-4D54-AB5D-6AF199A3CC52}" destId="{430CED21-EC97-42FC-8388-6BAB8659CD91}"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D61ABB-C989-45EE-BDEC-B84BCE3E825D}" type="doc">
      <dgm:prSet loTypeId="urn:microsoft.com/office/officeart/2011/layout/RadialPictureList" loCatId="picture" qsTypeId="urn:microsoft.com/office/officeart/2005/8/quickstyle/simple5" qsCatId="simple" csTypeId="urn:microsoft.com/office/officeart/2005/8/colors/colorful5" csCatId="colorful" phldr="1"/>
      <dgm:spPr/>
      <dgm:t>
        <a:bodyPr/>
        <a:lstStyle/>
        <a:p>
          <a:endParaRPr lang="en-US"/>
        </a:p>
      </dgm:t>
    </dgm:pt>
    <dgm:pt modelId="{8D79D782-3763-4404-9F29-E6C89DB2E932}">
      <dgm:prSet phldrT="[Text]"/>
      <dgm:spPr>
        <a:solidFill>
          <a:schemeClr val="accent1">
            <a:lumMod val="60000"/>
            <a:lumOff val="40000"/>
          </a:schemeClr>
        </a:solidFill>
      </dgm:spPr>
      <dgm:t>
        <a:bodyPr/>
        <a:lstStyle/>
        <a:p>
          <a:r>
            <a:rPr lang="en-US" dirty="0" smtClean="0"/>
            <a:t>Phase I Key Decisions</a:t>
          </a:r>
          <a:endParaRPr lang="en-US" dirty="0"/>
        </a:p>
      </dgm:t>
    </dgm:pt>
    <dgm:pt modelId="{A7D59427-430A-4111-8ECA-8F75D55173AA}" type="parTrans" cxnId="{21DA9C35-B011-4FF5-86A7-E97218903F40}">
      <dgm:prSet/>
      <dgm:spPr/>
      <dgm:t>
        <a:bodyPr/>
        <a:lstStyle/>
        <a:p>
          <a:endParaRPr lang="en-US"/>
        </a:p>
      </dgm:t>
    </dgm:pt>
    <dgm:pt modelId="{4947F605-05F0-47EF-A926-2D84ECF1E636}" type="sibTrans" cxnId="{21DA9C35-B011-4FF5-86A7-E97218903F40}">
      <dgm:prSet/>
      <dgm:spPr/>
      <dgm:t>
        <a:bodyPr/>
        <a:lstStyle/>
        <a:p>
          <a:endParaRPr lang="en-US"/>
        </a:p>
      </dgm:t>
    </dgm:pt>
    <dgm:pt modelId="{27A4D01D-B696-4C6E-99CD-7B188B2D012D}">
      <dgm:prSet phldrT="[Text]" custT="1"/>
      <dgm:spPr/>
      <dgm:t>
        <a:bodyPr/>
        <a:lstStyle/>
        <a:p>
          <a:r>
            <a:rPr lang="en-US" sz="1800" dirty="0" smtClean="0">
              <a:latin typeface="Calibri" panose="020F0502020204030204" pitchFamily="34" charset="0"/>
              <a:cs typeface="Calibri" panose="020F0502020204030204" pitchFamily="34" charset="0"/>
            </a:rPr>
            <a:t>State will contract will be a single, specialty HP that administers Medicaid PH and select BH benefits to the COA 4 population</a:t>
          </a:r>
          <a:endParaRPr lang="en-US" sz="1800" dirty="0">
            <a:latin typeface="Calibri" panose="020F0502020204030204" pitchFamily="34" charset="0"/>
            <a:cs typeface="Calibri" panose="020F0502020204030204" pitchFamily="34" charset="0"/>
          </a:endParaRPr>
        </a:p>
      </dgm:t>
    </dgm:pt>
    <dgm:pt modelId="{8D1952C3-2C09-4ABF-856C-AABFDFF954CF}" type="parTrans" cxnId="{3633DEBE-1E05-4A68-8886-7887F8443085}">
      <dgm:prSet/>
      <dgm:spPr/>
      <dgm:t>
        <a:bodyPr/>
        <a:lstStyle/>
        <a:p>
          <a:endParaRPr lang="en-US"/>
        </a:p>
      </dgm:t>
    </dgm:pt>
    <dgm:pt modelId="{6AEBC115-BF17-452D-83BD-74FC3A9505E8}" type="sibTrans" cxnId="{3633DEBE-1E05-4A68-8886-7887F8443085}">
      <dgm:prSet/>
      <dgm:spPr/>
      <dgm:t>
        <a:bodyPr/>
        <a:lstStyle/>
        <a:p>
          <a:endParaRPr lang="en-US"/>
        </a:p>
      </dgm:t>
    </dgm:pt>
    <dgm:pt modelId="{43EBA387-A79C-4484-820D-5FDBB0EDED7D}">
      <dgm:prSet phldrT="[Text]" custT="1"/>
      <dgm:spPr/>
      <dgm:t>
        <a:bodyPr/>
        <a:lstStyle/>
        <a:p>
          <a:r>
            <a:rPr lang="en-US" sz="1800" dirty="0" smtClean="0">
              <a:latin typeface="Calibri" panose="020F0502020204030204" pitchFamily="34" charset="0"/>
              <a:cs typeface="Calibri" panose="020F0502020204030204" pitchFamily="34" charset="0"/>
            </a:rPr>
            <a:t>MHD will procure the single, specialty HP through an open, competitive procurement</a:t>
          </a:r>
          <a:endParaRPr lang="en-US" sz="1800" dirty="0">
            <a:latin typeface="Calibri" panose="020F0502020204030204" pitchFamily="34" charset="0"/>
            <a:cs typeface="Calibri" panose="020F0502020204030204" pitchFamily="34" charset="0"/>
          </a:endParaRPr>
        </a:p>
      </dgm:t>
    </dgm:pt>
    <dgm:pt modelId="{F0C49D7E-2F0B-47F1-9CD9-5FD18472618E}" type="parTrans" cxnId="{0C121FEB-0FD9-44D5-B65E-F203767EF905}">
      <dgm:prSet/>
      <dgm:spPr/>
      <dgm:t>
        <a:bodyPr/>
        <a:lstStyle/>
        <a:p>
          <a:endParaRPr lang="en-US"/>
        </a:p>
      </dgm:t>
    </dgm:pt>
    <dgm:pt modelId="{76F4FE96-95BF-4CE7-A6B3-6C498ADE4972}" type="sibTrans" cxnId="{0C121FEB-0FD9-44D5-B65E-F203767EF905}">
      <dgm:prSet/>
      <dgm:spPr/>
      <dgm:t>
        <a:bodyPr/>
        <a:lstStyle/>
        <a:p>
          <a:endParaRPr lang="en-US"/>
        </a:p>
      </dgm:t>
    </dgm:pt>
    <dgm:pt modelId="{F72DAC60-5F6A-43C1-8AA4-40E7D0CC4E7D}">
      <dgm:prSet phldrT="[Text]" custT="1"/>
      <dgm:spPr/>
      <dgm:t>
        <a:bodyPr/>
        <a:lstStyle/>
        <a:p>
          <a:r>
            <a:rPr lang="en-US" sz="1800" dirty="0" smtClean="0">
              <a:latin typeface="Calibri" panose="020F0502020204030204" pitchFamily="34" charset="0"/>
              <a:cs typeface="Calibri" panose="020F0502020204030204" pitchFamily="34" charset="0"/>
            </a:rPr>
            <a:t>COA 4 children will be mandatorily enrolled into specialty HP</a:t>
          </a:r>
          <a:endParaRPr lang="en-US" sz="1800" dirty="0">
            <a:latin typeface="Calibri" panose="020F0502020204030204" pitchFamily="34" charset="0"/>
            <a:cs typeface="Calibri" panose="020F0502020204030204" pitchFamily="34" charset="0"/>
          </a:endParaRPr>
        </a:p>
      </dgm:t>
    </dgm:pt>
    <dgm:pt modelId="{4C5F9162-7605-47A7-AEE4-888C22AEE142}" type="parTrans" cxnId="{58470B69-BA8C-4A47-9A5A-A7EE04107F54}">
      <dgm:prSet/>
      <dgm:spPr/>
      <dgm:t>
        <a:bodyPr/>
        <a:lstStyle/>
        <a:p>
          <a:endParaRPr lang="en-US"/>
        </a:p>
      </dgm:t>
    </dgm:pt>
    <dgm:pt modelId="{2AF4CAE3-5E35-4575-A9A6-2DBEFAADA550}" type="sibTrans" cxnId="{58470B69-BA8C-4A47-9A5A-A7EE04107F54}">
      <dgm:prSet/>
      <dgm:spPr/>
      <dgm:t>
        <a:bodyPr/>
        <a:lstStyle/>
        <a:p>
          <a:endParaRPr lang="en-US"/>
        </a:p>
      </dgm:t>
    </dgm:pt>
    <dgm:pt modelId="{337A8371-E1A0-4501-A8F2-6AF14E771435}" type="pres">
      <dgm:prSet presAssocID="{E7D61ABB-C989-45EE-BDEC-B84BCE3E825D}" presName="Name0" presStyleCnt="0">
        <dgm:presLayoutVars>
          <dgm:chMax val="1"/>
          <dgm:chPref val="1"/>
          <dgm:dir/>
          <dgm:resizeHandles/>
        </dgm:presLayoutVars>
      </dgm:prSet>
      <dgm:spPr/>
      <dgm:t>
        <a:bodyPr/>
        <a:lstStyle/>
        <a:p>
          <a:endParaRPr lang="en-US"/>
        </a:p>
      </dgm:t>
    </dgm:pt>
    <dgm:pt modelId="{AF7BE5BA-EC16-4697-B6BF-DC90193CCBE0}" type="pres">
      <dgm:prSet presAssocID="{8D79D782-3763-4404-9F29-E6C89DB2E932}" presName="Parent" presStyleLbl="node1" presStyleIdx="0" presStyleCnt="2">
        <dgm:presLayoutVars>
          <dgm:chMax val="4"/>
          <dgm:chPref val="3"/>
        </dgm:presLayoutVars>
      </dgm:prSet>
      <dgm:spPr/>
      <dgm:t>
        <a:bodyPr/>
        <a:lstStyle/>
        <a:p>
          <a:endParaRPr lang="en-US"/>
        </a:p>
      </dgm:t>
    </dgm:pt>
    <dgm:pt modelId="{293C267F-0B87-47F9-9BED-37E7EDABC337}" type="pres">
      <dgm:prSet presAssocID="{27A4D01D-B696-4C6E-99CD-7B188B2D012D}" presName="Accent" presStyleLbl="node1" presStyleIdx="1" presStyleCnt="2"/>
      <dgm:spPr>
        <a:solidFill>
          <a:schemeClr val="accent6">
            <a:lumMod val="60000"/>
            <a:lumOff val="40000"/>
          </a:schemeClr>
        </a:solidFill>
      </dgm:spPr>
      <dgm:t>
        <a:bodyPr/>
        <a:lstStyle/>
        <a:p>
          <a:endParaRPr lang="en-US"/>
        </a:p>
      </dgm:t>
    </dgm:pt>
    <dgm:pt modelId="{B6B01F16-7B8F-4277-9B53-49824437F2A2}" type="pres">
      <dgm:prSet presAssocID="{27A4D01D-B696-4C6E-99CD-7B188B2D012D}" presName="Image1" presStyleLbl="fgImgPlace1" presStyleIdx="0" presStyleCnt="3"/>
      <dgm:spPr>
        <a:blipFill rotWithShape="1">
          <a:blip xmlns:r="http://schemas.openxmlformats.org/officeDocument/2006/relationships" r:embed="rId1">
            <a:duotone>
              <a:schemeClr val="accent3">
                <a:shade val="45000"/>
                <a:satMod val="135000"/>
              </a:schemeClr>
              <a:prstClr val="white"/>
            </a:duotone>
          </a:blip>
          <a:stretch>
            <a:fillRect/>
          </a:stretch>
        </a:blipFill>
      </dgm:spPr>
      <dgm:t>
        <a:bodyPr/>
        <a:lstStyle/>
        <a:p>
          <a:endParaRPr lang="en-US"/>
        </a:p>
      </dgm:t>
    </dgm:pt>
    <dgm:pt modelId="{5E90010F-169F-4BEA-8902-02A638E0F4E8}" type="pres">
      <dgm:prSet presAssocID="{27A4D01D-B696-4C6E-99CD-7B188B2D012D}" presName="Child1" presStyleLbl="revTx" presStyleIdx="0" presStyleCnt="3" custScaleX="277171" custScaleY="165275" custLinFactX="46634" custLinFactNeighborX="100000" custLinFactNeighborY="1941">
        <dgm:presLayoutVars>
          <dgm:chMax val="0"/>
          <dgm:chPref val="0"/>
          <dgm:bulletEnabled val="1"/>
        </dgm:presLayoutVars>
      </dgm:prSet>
      <dgm:spPr/>
      <dgm:t>
        <a:bodyPr/>
        <a:lstStyle/>
        <a:p>
          <a:endParaRPr lang="en-US"/>
        </a:p>
      </dgm:t>
    </dgm:pt>
    <dgm:pt modelId="{C4E8FE5D-809E-4A4D-ACCA-CE67B0F57BE8}" type="pres">
      <dgm:prSet presAssocID="{43EBA387-A79C-4484-820D-5FDBB0EDED7D}" presName="Image2" presStyleCnt="0"/>
      <dgm:spPr/>
      <dgm:t>
        <a:bodyPr/>
        <a:lstStyle/>
        <a:p>
          <a:endParaRPr lang="en-US"/>
        </a:p>
      </dgm:t>
    </dgm:pt>
    <dgm:pt modelId="{68AEDA68-9EBA-43D0-925C-C22BC00C8A4A}" type="pres">
      <dgm:prSet presAssocID="{43EBA387-A79C-4484-820D-5FDBB0EDED7D}" presName="Image" presStyleLbl="fgImgPlace1" presStyleIdx="1" presStyleCnt="3" custScaleX="81935" custScaleY="72599" custLinFactNeighborX="-12512" custLinFactNeighborY="4693"/>
      <dgm:spPr>
        <a:blipFill rotWithShape="1">
          <a:blip xmlns:r="http://schemas.openxmlformats.org/officeDocument/2006/relationships" r:embed="rId2">
            <a:duotone>
              <a:prstClr val="black"/>
              <a:schemeClr val="accent3">
                <a:tint val="45000"/>
                <a:satMod val="400000"/>
              </a:schemeClr>
            </a:duotone>
          </a:blip>
          <a:stretch>
            <a:fillRect/>
          </a:stretch>
        </a:blipFill>
      </dgm:spPr>
      <dgm:t>
        <a:bodyPr/>
        <a:lstStyle/>
        <a:p>
          <a:endParaRPr lang="en-US"/>
        </a:p>
      </dgm:t>
    </dgm:pt>
    <dgm:pt modelId="{60892B04-7BAA-47DC-BC62-04D223195F60}" type="pres">
      <dgm:prSet presAssocID="{43EBA387-A79C-4484-820D-5FDBB0EDED7D}" presName="Child2" presStyleLbl="revTx" presStyleIdx="1" presStyleCnt="3" custScaleX="279474" custLinFactX="16758" custLinFactNeighborX="100000" custLinFactNeighborY="7273">
        <dgm:presLayoutVars>
          <dgm:chMax val="0"/>
          <dgm:chPref val="0"/>
          <dgm:bulletEnabled val="1"/>
        </dgm:presLayoutVars>
      </dgm:prSet>
      <dgm:spPr/>
      <dgm:t>
        <a:bodyPr/>
        <a:lstStyle/>
        <a:p>
          <a:endParaRPr lang="en-US"/>
        </a:p>
      </dgm:t>
    </dgm:pt>
    <dgm:pt modelId="{48B551B0-422F-4C05-90F5-099CFBBF1E9C}" type="pres">
      <dgm:prSet presAssocID="{F72DAC60-5F6A-43C1-8AA4-40E7D0CC4E7D}" presName="Image3" presStyleCnt="0"/>
      <dgm:spPr/>
      <dgm:t>
        <a:bodyPr/>
        <a:lstStyle/>
        <a:p>
          <a:endParaRPr lang="en-US"/>
        </a:p>
      </dgm:t>
    </dgm:pt>
    <dgm:pt modelId="{C908ED0C-DCEE-49EF-AC87-AFA7D1280160}" type="pres">
      <dgm:prSet presAssocID="{F72DAC60-5F6A-43C1-8AA4-40E7D0CC4E7D}" presName="Image" presStyleLbl="fgImgPlace1" presStyleIdx="2" presStyleCnt="3" custScaleX="78011" custScaleY="77489"/>
      <dgm:spPr>
        <a:blipFill rotWithShape="1">
          <a:blip xmlns:r="http://schemas.openxmlformats.org/officeDocument/2006/relationships" r:embed="rId3">
            <a:duotone>
              <a:schemeClr val="accent3">
                <a:shade val="45000"/>
                <a:satMod val="135000"/>
              </a:schemeClr>
              <a:prstClr val="white"/>
            </a:duotone>
          </a:blip>
          <a:stretch>
            <a:fillRect/>
          </a:stretch>
        </a:blipFill>
      </dgm:spPr>
      <dgm:t>
        <a:bodyPr/>
        <a:lstStyle/>
        <a:p>
          <a:endParaRPr lang="en-US"/>
        </a:p>
      </dgm:t>
    </dgm:pt>
    <dgm:pt modelId="{5783CE64-8D5C-4249-B342-477892AD01CC}" type="pres">
      <dgm:prSet presAssocID="{F72DAC60-5F6A-43C1-8AA4-40E7D0CC4E7D}" presName="Child3" presStyleLbl="revTx" presStyleIdx="2" presStyleCnt="3" custScaleX="282064" custLinFactX="10431" custLinFactNeighborX="100000" custLinFactNeighborY="19430">
        <dgm:presLayoutVars>
          <dgm:chMax val="0"/>
          <dgm:chPref val="0"/>
          <dgm:bulletEnabled val="1"/>
        </dgm:presLayoutVars>
      </dgm:prSet>
      <dgm:spPr/>
      <dgm:t>
        <a:bodyPr/>
        <a:lstStyle/>
        <a:p>
          <a:endParaRPr lang="en-US"/>
        </a:p>
      </dgm:t>
    </dgm:pt>
  </dgm:ptLst>
  <dgm:cxnLst>
    <dgm:cxn modelId="{21DA9C35-B011-4FF5-86A7-E97218903F40}" srcId="{E7D61ABB-C989-45EE-BDEC-B84BCE3E825D}" destId="{8D79D782-3763-4404-9F29-E6C89DB2E932}" srcOrd="0" destOrd="0" parTransId="{A7D59427-430A-4111-8ECA-8F75D55173AA}" sibTransId="{4947F605-05F0-47EF-A926-2D84ECF1E636}"/>
    <dgm:cxn modelId="{58470B69-BA8C-4A47-9A5A-A7EE04107F54}" srcId="{8D79D782-3763-4404-9F29-E6C89DB2E932}" destId="{F72DAC60-5F6A-43C1-8AA4-40E7D0CC4E7D}" srcOrd="2" destOrd="0" parTransId="{4C5F9162-7605-47A7-AEE4-888C22AEE142}" sibTransId="{2AF4CAE3-5E35-4575-A9A6-2DBEFAADA550}"/>
    <dgm:cxn modelId="{D96183A6-88F0-4D5A-B8C8-95C4C6C15649}" type="presOf" srcId="{F72DAC60-5F6A-43C1-8AA4-40E7D0CC4E7D}" destId="{5783CE64-8D5C-4249-B342-477892AD01CC}" srcOrd="0" destOrd="0" presId="urn:microsoft.com/office/officeart/2011/layout/RadialPictureList"/>
    <dgm:cxn modelId="{0C121FEB-0FD9-44D5-B65E-F203767EF905}" srcId="{8D79D782-3763-4404-9F29-E6C89DB2E932}" destId="{43EBA387-A79C-4484-820D-5FDBB0EDED7D}" srcOrd="1" destOrd="0" parTransId="{F0C49D7E-2F0B-47F1-9CD9-5FD18472618E}" sibTransId="{76F4FE96-95BF-4CE7-A6B3-6C498ADE4972}"/>
    <dgm:cxn modelId="{2230BE64-9267-450D-92E0-C0172F8B44D3}" type="presOf" srcId="{43EBA387-A79C-4484-820D-5FDBB0EDED7D}" destId="{60892B04-7BAA-47DC-BC62-04D223195F60}" srcOrd="0" destOrd="0" presId="urn:microsoft.com/office/officeart/2011/layout/RadialPictureList"/>
    <dgm:cxn modelId="{3633DEBE-1E05-4A68-8886-7887F8443085}" srcId="{8D79D782-3763-4404-9F29-E6C89DB2E932}" destId="{27A4D01D-B696-4C6E-99CD-7B188B2D012D}" srcOrd="0" destOrd="0" parTransId="{8D1952C3-2C09-4ABF-856C-AABFDFF954CF}" sibTransId="{6AEBC115-BF17-452D-83BD-74FC3A9505E8}"/>
    <dgm:cxn modelId="{D8E643F8-2613-4DDB-9CD0-D5F7C8BF1CD3}" type="presOf" srcId="{27A4D01D-B696-4C6E-99CD-7B188B2D012D}" destId="{5E90010F-169F-4BEA-8902-02A638E0F4E8}" srcOrd="0" destOrd="0" presId="urn:microsoft.com/office/officeart/2011/layout/RadialPictureList"/>
    <dgm:cxn modelId="{2726640C-DC90-4571-80E0-357B39CD017E}" type="presOf" srcId="{8D79D782-3763-4404-9F29-E6C89DB2E932}" destId="{AF7BE5BA-EC16-4697-B6BF-DC90193CCBE0}" srcOrd="0" destOrd="0" presId="urn:microsoft.com/office/officeart/2011/layout/RadialPictureList"/>
    <dgm:cxn modelId="{CC2431D0-E5F4-41A6-8DBC-0190E69448FB}" type="presOf" srcId="{E7D61ABB-C989-45EE-BDEC-B84BCE3E825D}" destId="{337A8371-E1A0-4501-A8F2-6AF14E771435}" srcOrd="0" destOrd="0" presId="urn:microsoft.com/office/officeart/2011/layout/RadialPictureList"/>
    <dgm:cxn modelId="{15062297-94F3-4C73-A601-83FEBE45E441}" type="presParOf" srcId="{337A8371-E1A0-4501-A8F2-6AF14E771435}" destId="{AF7BE5BA-EC16-4697-B6BF-DC90193CCBE0}" srcOrd="0" destOrd="0" presId="urn:microsoft.com/office/officeart/2011/layout/RadialPictureList"/>
    <dgm:cxn modelId="{446261F1-16A3-4A14-B7AF-3EC27984E06C}" type="presParOf" srcId="{337A8371-E1A0-4501-A8F2-6AF14E771435}" destId="{293C267F-0B87-47F9-9BED-37E7EDABC337}" srcOrd="1" destOrd="0" presId="urn:microsoft.com/office/officeart/2011/layout/RadialPictureList"/>
    <dgm:cxn modelId="{94EE83A6-6149-42BD-B9D5-4ABA30EEA4EA}" type="presParOf" srcId="{337A8371-E1A0-4501-A8F2-6AF14E771435}" destId="{B6B01F16-7B8F-4277-9B53-49824437F2A2}" srcOrd="2" destOrd="0" presId="urn:microsoft.com/office/officeart/2011/layout/RadialPictureList"/>
    <dgm:cxn modelId="{24C35E22-B72D-4A06-BA7E-01DCBF592227}" type="presParOf" srcId="{337A8371-E1A0-4501-A8F2-6AF14E771435}" destId="{5E90010F-169F-4BEA-8902-02A638E0F4E8}" srcOrd="3" destOrd="0" presId="urn:microsoft.com/office/officeart/2011/layout/RadialPictureList"/>
    <dgm:cxn modelId="{DE5C0986-6D85-4C19-90A2-0BC7AC701FE8}" type="presParOf" srcId="{337A8371-E1A0-4501-A8F2-6AF14E771435}" destId="{C4E8FE5D-809E-4A4D-ACCA-CE67B0F57BE8}" srcOrd="4" destOrd="0" presId="urn:microsoft.com/office/officeart/2011/layout/RadialPictureList"/>
    <dgm:cxn modelId="{1704E54F-369A-42E8-83D8-4F1567D7FEB6}" type="presParOf" srcId="{C4E8FE5D-809E-4A4D-ACCA-CE67B0F57BE8}" destId="{68AEDA68-9EBA-43D0-925C-C22BC00C8A4A}" srcOrd="0" destOrd="0" presId="urn:microsoft.com/office/officeart/2011/layout/RadialPictureList"/>
    <dgm:cxn modelId="{40F5DFCF-0E01-4491-A2BF-745102346CA2}" type="presParOf" srcId="{337A8371-E1A0-4501-A8F2-6AF14E771435}" destId="{60892B04-7BAA-47DC-BC62-04D223195F60}" srcOrd="5" destOrd="0" presId="urn:microsoft.com/office/officeart/2011/layout/RadialPictureList"/>
    <dgm:cxn modelId="{8D9AE297-BCD9-4DB5-B50E-8C5295FB635A}" type="presParOf" srcId="{337A8371-E1A0-4501-A8F2-6AF14E771435}" destId="{48B551B0-422F-4C05-90F5-099CFBBF1E9C}" srcOrd="6" destOrd="0" presId="urn:microsoft.com/office/officeart/2011/layout/RadialPictureList"/>
    <dgm:cxn modelId="{F03F1EB5-BB22-4D57-8CEA-DB502618CA73}" type="presParOf" srcId="{48B551B0-422F-4C05-90F5-099CFBBF1E9C}" destId="{C908ED0C-DCEE-49EF-AC87-AFA7D1280160}" srcOrd="0" destOrd="0" presId="urn:microsoft.com/office/officeart/2011/layout/RadialPictureList"/>
    <dgm:cxn modelId="{CC04089D-922F-4732-B549-A716B4C9EB71}" type="presParOf" srcId="{337A8371-E1A0-4501-A8F2-6AF14E771435}" destId="{5783CE64-8D5C-4249-B342-477892AD01CC}" srcOrd="7" destOrd="0" presId="urn:microsoft.com/office/officeart/2011/layout/Radial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23155B-CB47-4133-A68E-4131910ECAF3}"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824DD73E-FBA2-4C6C-B66A-95EF4ACFB545}">
      <dgm:prSet phldrT="[Text]" custT="1"/>
      <dgm:spPr/>
      <dgm:t>
        <a:bodyPr/>
        <a:lstStyle/>
        <a:p>
          <a:r>
            <a:rPr lang="en-US" sz="3300" dirty="0" smtClean="0">
              <a:latin typeface="Calibri" panose="020F0502020204030204" pitchFamily="34" charset="0"/>
              <a:cs typeface="Calibri" panose="020F0502020204030204" pitchFamily="34" charset="0"/>
            </a:rPr>
            <a:t>December 2020</a:t>
          </a:r>
          <a:endParaRPr lang="en-US" sz="3300" dirty="0">
            <a:latin typeface="Calibri" panose="020F0502020204030204" pitchFamily="34" charset="0"/>
            <a:cs typeface="Calibri" panose="020F0502020204030204" pitchFamily="34" charset="0"/>
          </a:endParaRPr>
        </a:p>
      </dgm:t>
    </dgm:pt>
    <dgm:pt modelId="{C93E1AC5-A08B-471C-ACB6-267CD412CC37}" type="parTrans" cxnId="{92F4A66F-3E72-45F6-A9A8-2B21179A8FA4}">
      <dgm:prSet/>
      <dgm:spPr/>
      <dgm:t>
        <a:bodyPr/>
        <a:lstStyle/>
        <a:p>
          <a:endParaRPr lang="en-US"/>
        </a:p>
      </dgm:t>
    </dgm:pt>
    <dgm:pt modelId="{1FEC751A-5BFF-4B92-B54D-EEBDE903E17A}" type="sibTrans" cxnId="{92F4A66F-3E72-45F6-A9A8-2B21179A8FA4}">
      <dgm:prSet/>
      <dgm:spPr/>
      <dgm:t>
        <a:bodyPr/>
        <a:lstStyle/>
        <a:p>
          <a:endParaRPr lang="en-US"/>
        </a:p>
      </dgm:t>
    </dgm:pt>
    <dgm:pt modelId="{E877FBED-96B2-44E3-9C3E-29DB42096A94}">
      <dgm:prSet phldrT="[Text]" custT="1"/>
      <dgm:spPr/>
      <dgm:t>
        <a:bodyPr/>
        <a:lstStyle/>
        <a:p>
          <a:r>
            <a:rPr lang="en-US" sz="3600" dirty="0" smtClean="0">
              <a:latin typeface="Calibri" panose="020F0502020204030204" pitchFamily="34" charset="0"/>
              <a:cs typeface="Calibri" panose="020F0502020204030204" pitchFamily="34" charset="0"/>
            </a:rPr>
            <a:t>February 2021</a:t>
          </a:r>
          <a:endParaRPr lang="en-US" sz="3600" dirty="0">
            <a:latin typeface="Calibri" panose="020F0502020204030204" pitchFamily="34" charset="0"/>
            <a:cs typeface="Calibri" panose="020F0502020204030204" pitchFamily="34" charset="0"/>
          </a:endParaRPr>
        </a:p>
      </dgm:t>
    </dgm:pt>
    <dgm:pt modelId="{9F620110-6120-4B69-AC12-134ACD598DAF}" type="parTrans" cxnId="{6C52C56D-F3F2-49FB-909B-EBC1CCAE9062}">
      <dgm:prSet/>
      <dgm:spPr/>
      <dgm:t>
        <a:bodyPr/>
        <a:lstStyle/>
        <a:p>
          <a:endParaRPr lang="en-US"/>
        </a:p>
      </dgm:t>
    </dgm:pt>
    <dgm:pt modelId="{92BDD0BB-B2ED-45EB-865A-55EB64AD47BA}" type="sibTrans" cxnId="{6C52C56D-F3F2-49FB-909B-EBC1CCAE9062}">
      <dgm:prSet/>
      <dgm:spPr/>
      <dgm:t>
        <a:bodyPr/>
        <a:lstStyle/>
        <a:p>
          <a:endParaRPr lang="en-US"/>
        </a:p>
      </dgm:t>
    </dgm:pt>
    <dgm:pt modelId="{D716392E-C3C1-4190-B6D8-41D6773C800C}">
      <dgm:prSet phldrT="[Text]" custT="1"/>
      <dgm:spPr/>
      <dgm:t>
        <a:bodyPr/>
        <a:lstStyle/>
        <a:p>
          <a:r>
            <a:rPr lang="en-US" sz="3600" dirty="0" smtClean="0">
              <a:latin typeface="Calibri" panose="020F0502020204030204" pitchFamily="34" charset="0"/>
              <a:cs typeface="Calibri" panose="020F0502020204030204" pitchFamily="34" charset="0"/>
            </a:rPr>
            <a:t>April 2021</a:t>
          </a:r>
          <a:endParaRPr lang="en-US" sz="3600" dirty="0">
            <a:latin typeface="Calibri" panose="020F0502020204030204" pitchFamily="34" charset="0"/>
            <a:cs typeface="Calibri" panose="020F0502020204030204" pitchFamily="34" charset="0"/>
          </a:endParaRPr>
        </a:p>
      </dgm:t>
    </dgm:pt>
    <dgm:pt modelId="{A160902F-F348-4440-9440-F229D88399AC}" type="parTrans" cxnId="{6E71929F-ABB4-416C-B93F-9B61B478D1B3}">
      <dgm:prSet/>
      <dgm:spPr/>
      <dgm:t>
        <a:bodyPr/>
        <a:lstStyle/>
        <a:p>
          <a:endParaRPr lang="en-US"/>
        </a:p>
      </dgm:t>
    </dgm:pt>
    <dgm:pt modelId="{AB911FF1-598B-46BD-A505-9D8B5456F2E1}" type="sibTrans" cxnId="{6E71929F-ABB4-416C-B93F-9B61B478D1B3}">
      <dgm:prSet/>
      <dgm:spPr/>
      <dgm:t>
        <a:bodyPr/>
        <a:lstStyle/>
        <a:p>
          <a:endParaRPr lang="en-US"/>
        </a:p>
      </dgm:t>
    </dgm:pt>
    <dgm:pt modelId="{B4B69DCA-D117-41D5-BCA9-0BCB16913B46}">
      <dgm:prSet phldrT="[Text]" custT="1"/>
      <dgm:spPr/>
      <dgm:t>
        <a:bodyPr/>
        <a:lstStyle/>
        <a:p>
          <a:r>
            <a:rPr lang="en-US" sz="3600" dirty="0" smtClean="0">
              <a:latin typeface="Calibri" panose="020F0502020204030204" pitchFamily="34" charset="0"/>
              <a:cs typeface="Calibri" panose="020F0502020204030204" pitchFamily="34" charset="0"/>
            </a:rPr>
            <a:t>June 2021</a:t>
          </a:r>
          <a:endParaRPr lang="en-US" sz="3600" dirty="0">
            <a:latin typeface="Calibri" panose="020F0502020204030204" pitchFamily="34" charset="0"/>
            <a:cs typeface="Calibri" panose="020F0502020204030204" pitchFamily="34" charset="0"/>
          </a:endParaRPr>
        </a:p>
      </dgm:t>
    </dgm:pt>
    <dgm:pt modelId="{D1F7EC0B-C735-4F6F-B7E2-6FA875B2369B}" type="parTrans" cxnId="{3E45BBDB-7A7A-4B06-844F-BE5759B15DC0}">
      <dgm:prSet/>
      <dgm:spPr/>
      <dgm:t>
        <a:bodyPr/>
        <a:lstStyle/>
        <a:p>
          <a:endParaRPr lang="en-US"/>
        </a:p>
      </dgm:t>
    </dgm:pt>
    <dgm:pt modelId="{AC51CE55-EA05-499F-A9D4-D27B0E863C2D}" type="sibTrans" cxnId="{3E45BBDB-7A7A-4B06-844F-BE5759B15DC0}">
      <dgm:prSet/>
      <dgm:spPr/>
      <dgm:t>
        <a:bodyPr/>
        <a:lstStyle/>
        <a:p>
          <a:endParaRPr lang="en-US"/>
        </a:p>
      </dgm:t>
    </dgm:pt>
    <dgm:pt modelId="{E44457D4-FF52-47AB-81ED-88FAD86FE89C}" type="pres">
      <dgm:prSet presAssocID="{2A23155B-CB47-4133-A68E-4131910ECAF3}" presName="Name0" presStyleCnt="0">
        <dgm:presLayoutVars>
          <dgm:dir/>
          <dgm:animLvl val="lvl"/>
          <dgm:resizeHandles/>
        </dgm:presLayoutVars>
      </dgm:prSet>
      <dgm:spPr/>
      <dgm:t>
        <a:bodyPr/>
        <a:lstStyle/>
        <a:p>
          <a:endParaRPr lang="en-US"/>
        </a:p>
      </dgm:t>
    </dgm:pt>
    <dgm:pt modelId="{629BC375-86B6-494E-8D83-36BA35AB81A0}" type="pres">
      <dgm:prSet presAssocID="{824DD73E-FBA2-4C6C-B66A-95EF4ACFB545}" presName="linNode" presStyleCnt="0"/>
      <dgm:spPr/>
    </dgm:pt>
    <dgm:pt modelId="{CEECD0AD-5174-4996-8A18-68092749F360}" type="pres">
      <dgm:prSet presAssocID="{824DD73E-FBA2-4C6C-B66A-95EF4ACFB545}" presName="parentShp" presStyleLbl="node1" presStyleIdx="0" presStyleCnt="4">
        <dgm:presLayoutVars>
          <dgm:bulletEnabled val="1"/>
        </dgm:presLayoutVars>
      </dgm:prSet>
      <dgm:spPr/>
      <dgm:t>
        <a:bodyPr/>
        <a:lstStyle/>
        <a:p>
          <a:endParaRPr lang="en-US"/>
        </a:p>
      </dgm:t>
    </dgm:pt>
    <dgm:pt modelId="{63F6C1FE-CA84-4877-8029-AD72B0E88B3C}" type="pres">
      <dgm:prSet presAssocID="{824DD73E-FBA2-4C6C-B66A-95EF4ACFB545}" presName="childShp" presStyleLbl="bgAccFollowNode1" presStyleIdx="0" presStyleCnt="4">
        <dgm:presLayoutVars>
          <dgm:bulletEnabled val="1"/>
        </dgm:presLayoutVars>
      </dgm:prSet>
      <dgm:spPr/>
      <dgm:t>
        <a:bodyPr/>
        <a:lstStyle/>
        <a:p>
          <a:endParaRPr lang="en-US"/>
        </a:p>
      </dgm:t>
    </dgm:pt>
    <dgm:pt modelId="{B178D303-C3BF-4A1F-94D5-E13675F7347C}" type="pres">
      <dgm:prSet presAssocID="{1FEC751A-5BFF-4B92-B54D-EEBDE903E17A}" presName="spacing" presStyleCnt="0"/>
      <dgm:spPr/>
    </dgm:pt>
    <dgm:pt modelId="{F6FA0C74-8E7F-46CD-B021-477D0916CD8A}" type="pres">
      <dgm:prSet presAssocID="{E877FBED-96B2-44E3-9C3E-29DB42096A94}" presName="linNode" presStyleCnt="0"/>
      <dgm:spPr/>
    </dgm:pt>
    <dgm:pt modelId="{FCE538F1-0179-4B33-A46D-57FAB3A001D1}" type="pres">
      <dgm:prSet presAssocID="{E877FBED-96B2-44E3-9C3E-29DB42096A94}" presName="parentShp" presStyleLbl="node1" presStyleIdx="1" presStyleCnt="4">
        <dgm:presLayoutVars>
          <dgm:bulletEnabled val="1"/>
        </dgm:presLayoutVars>
      </dgm:prSet>
      <dgm:spPr/>
      <dgm:t>
        <a:bodyPr/>
        <a:lstStyle/>
        <a:p>
          <a:endParaRPr lang="en-US"/>
        </a:p>
      </dgm:t>
    </dgm:pt>
    <dgm:pt modelId="{2EB502C3-4E4F-456C-AEEA-69502D0CC43D}" type="pres">
      <dgm:prSet presAssocID="{E877FBED-96B2-44E3-9C3E-29DB42096A94}" presName="childShp" presStyleLbl="bgAccFollowNode1" presStyleIdx="1" presStyleCnt="4">
        <dgm:presLayoutVars>
          <dgm:bulletEnabled val="1"/>
        </dgm:presLayoutVars>
      </dgm:prSet>
      <dgm:spPr/>
      <dgm:t>
        <a:bodyPr/>
        <a:lstStyle/>
        <a:p>
          <a:endParaRPr lang="en-US"/>
        </a:p>
      </dgm:t>
    </dgm:pt>
    <dgm:pt modelId="{0F4D440E-62AF-4322-A8FF-B4E842DCFACE}" type="pres">
      <dgm:prSet presAssocID="{92BDD0BB-B2ED-45EB-865A-55EB64AD47BA}" presName="spacing" presStyleCnt="0"/>
      <dgm:spPr/>
    </dgm:pt>
    <dgm:pt modelId="{B1BE8C76-8F64-4295-B35F-E451943A68D8}" type="pres">
      <dgm:prSet presAssocID="{D716392E-C3C1-4190-B6D8-41D6773C800C}" presName="linNode" presStyleCnt="0"/>
      <dgm:spPr/>
    </dgm:pt>
    <dgm:pt modelId="{B1350D95-3E42-4D19-B182-6C229B4E42ED}" type="pres">
      <dgm:prSet presAssocID="{D716392E-C3C1-4190-B6D8-41D6773C800C}" presName="parentShp" presStyleLbl="node1" presStyleIdx="2" presStyleCnt="4">
        <dgm:presLayoutVars>
          <dgm:bulletEnabled val="1"/>
        </dgm:presLayoutVars>
      </dgm:prSet>
      <dgm:spPr/>
      <dgm:t>
        <a:bodyPr/>
        <a:lstStyle/>
        <a:p>
          <a:endParaRPr lang="en-US"/>
        </a:p>
      </dgm:t>
    </dgm:pt>
    <dgm:pt modelId="{0FC111F9-9BBE-474B-ABB3-ECB389A91513}" type="pres">
      <dgm:prSet presAssocID="{D716392E-C3C1-4190-B6D8-41D6773C800C}" presName="childShp" presStyleLbl="bgAccFollowNode1" presStyleIdx="2" presStyleCnt="4">
        <dgm:presLayoutVars>
          <dgm:bulletEnabled val="1"/>
        </dgm:presLayoutVars>
      </dgm:prSet>
      <dgm:spPr/>
      <dgm:t>
        <a:bodyPr/>
        <a:lstStyle/>
        <a:p>
          <a:endParaRPr lang="en-US"/>
        </a:p>
      </dgm:t>
    </dgm:pt>
    <dgm:pt modelId="{CA165F05-BD6B-4516-89A0-594BC775B9C6}" type="pres">
      <dgm:prSet presAssocID="{AB911FF1-598B-46BD-A505-9D8B5456F2E1}" presName="spacing" presStyleCnt="0"/>
      <dgm:spPr/>
    </dgm:pt>
    <dgm:pt modelId="{5C44EAD1-C7BD-44A7-A90E-15EF78F45F7A}" type="pres">
      <dgm:prSet presAssocID="{B4B69DCA-D117-41D5-BCA9-0BCB16913B46}" presName="linNode" presStyleCnt="0"/>
      <dgm:spPr/>
    </dgm:pt>
    <dgm:pt modelId="{F60CB707-9D1F-4068-96E9-B79DE60D3847}" type="pres">
      <dgm:prSet presAssocID="{B4B69DCA-D117-41D5-BCA9-0BCB16913B46}" presName="parentShp" presStyleLbl="node1" presStyleIdx="3" presStyleCnt="4">
        <dgm:presLayoutVars>
          <dgm:bulletEnabled val="1"/>
        </dgm:presLayoutVars>
      </dgm:prSet>
      <dgm:spPr/>
      <dgm:t>
        <a:bodyPr/>
        <a:lstStyle/>
        <a:p>
          <a:endParaRPr lang="en-US"/>
        </a:p>
      </dgm:t>
    </dgm:pt>
    <dgm:pt modelId="{4120D463-5F82-4056-BFB0-00E42FC61594}" type="pres">
      <dgm:prSet presAssocID="{B4B69DCA-D117-41D5-BCA9-0BCB16913B46}" presName="childShp" presStyleLbl="bgAccFollowNode1" presStyleIdx="3" presStyleCnt="4">
        <dgm:presLayoutVars>
          <dgm:bulletEnabled val="1"/>
        </dgm:presLayoutVars>
      </dgm:prSet>
      <dgm:spPr/>
      <dgm:t>
        <a:bodyPr/>
        <a:lstStyle/>
        <a:p>
          <a:endParaRPr lang="en-US"/>
        </a:p>
      </dgm:t>
    </dgm:pt>
  </dgm:ptLst>
  <dgm:cxnLst>
    <dgm:cxn modelId="{245AA02D-ADFD-4B7B-9506-9D259F01D7E0}" type="presOf" srcId="{D716392E-C3C1-4190-B6D8-41D6773C800C}" destId="{B1350D95-3E42-4D19-B182-6C229B4E42ED}" srcOrd="0" destOrd="0" presId="urn:microsoft.com/office/officeart/2005/8/layout/vList6"/>
    <dgm:cxn modelId="{3E45BBDB-7A7A-4B06-844F-BE5759B15DC0}" srcId="{2A23155B-CB47-4133-A68E-4131910ECAF3}" destId="{B4B69DCA-D117-41D5-BCA9-0BCB16913B46}" srcOrd="3" destOrd="0" parTransId="{D1F7EC0B-C735-4F6F-B7E2-6FA875B2369B}" sibTransId="{AC51CE55-EA05-499F-A9D4-D27B0E863C2D}"/>
    <dgm:cxn modelId="{649FDAE2-15E4-4191-A970-15C0C22B4DDB}" type="presOf" srcId="{B4B69DCA-D117-41D5-BCA9-0BCB16913B46}" destId="{F60CB707-9D1F-4068-96E9-B79DE60D3847}" srcOrd="0" destOrd="0" presId="urn:microsoft.com/office/officeart/2005/8/layout/vList6"/>
    <dgm:cxn modelId="{92F4A66F-3E72-45F6-A9A8-2B21179A8FA4}" srcId="{2A23155B-CB47-4133-A68E-4131910ECAF3}" destId="{824DD73E-FBA2-4C6C-B66A-95EF4ACFB545}" srcOrd="0" destOrd="0" parTransId="{C93E1AC5-A08B-471C-ACB6-267CD412CC37}" sibTransId="{1FEC751A-5BFF-4B92-B54D-EEBDE903E17A}"/>
    <dgm:cxn modelId="{06CA7D9A-B1B8-4242-876E-9AB55867B6CC}" type="presOf" srcId="{824DD73E-FBA2-4C6C-B66A-95EF4ACFB545}" destId="{CEECD0AD-5174-4996-8A18-68092749F360}" srcOrd="0" destOrd="0" presId="urn:microsoft.com/office/officeart/2005/8/layout/vList6"/>
    <dgm:cxn modelId="{FD563582-C374-43F9-9AE2-3CEF19EE65CA}" type="presOf" srcId="{E877FBED-96B2-44E3-9C3E-29DB42096A94}" destId="{FCE538F1-0179-4B33-A46D-57FAB3A001D1}" srcOrd="0" destOrd="0" presId="urn:microsoft.com/office/officeart/2005/8/layout/vList6"/>
    <dgm:cxn modelId="{EC27FC7A-C44A-4EC8-ACB7-3320AC3D86B9}" type="presOf" srcId="{2A23155B-CB47-4133-A68E-4131910ECAF3}" destId="{E44457D4-FF52-47AB-81ED-88FAD86FE89C}" srcOrd="0" destOrd="0" presId="urn:microsoft.com/office/officeart/2005/8/layout/vList6"/>
    <dgm:cxn modelId="{6C52C56D-F3F2-49FB-909B-EBC1CCAE9062}" srcId="{2A23155B-CB47-4133-A68E-4131910ECAF3}" destId="{E877FBED-96B2-44E3-9C3E-29DB42096A94}" srcOrd="1" destOrd="0" parTransId="{9F620110-6120-4B69-AC12-134ACD598DAF}" sibTransId="{92BDD0BB-B2ED-45EB-865A-55EB64AD47BA}"/>
    <dgm:cxn modelId="{6E71929F-ABB4-416C-B93F-9B61B478D1B3}" srcId="{2A23155B-CB47-4133-A68E-4131910ECAF3}" destId="{D716392E-C3C1-4190-B6D8-41D6773C800C}" srcOrd="2" destOrd="0" parTransId="{A160902F-F348-4440-9440-F229D88399AC}" sibTransId="{AB911FF1-598B-46BD-A505-9D8B5456F2E1}"/>
    <dgm:cxn modelId="{190051A6-AAF0-4798-BF91-832AC17003CE}" type="presParOf" srcId="{E44457D4-FF52-47AB-81ED-88FAD86FE89C}" destId="{629BC375-86B6-494E-8D83-36BA35AB81A0}" srcOrd="0" destOrd="0" presId="urn:microsoft.com/office/officeart/2005/8/layout/vList6"/>
    <dgm:cxn modelId="{12DD6BF6-A2E6-449F-8228-BB4D224203BB}" type="presParOf" srcId="{629BC375-86B6-494E-8D83-36BA35AB81A0}" destId="{CEECD0AD-5174-4996-8A18-68092749F360}" srcOrd="0" destOrd="0" presId="urn:microsoft.com/office/officeart/2005/8/layout/vList6"/>
    <dgm:cxn modelId="{4254C1E0-D0AE-4818-BC97-6E239D0588DE}" type="presParOf" srcId="{629BC375-86B6-494E-8D83-36BA35AB81A0}" destId="{63F6C1FE-CA84-4877-8029-AD72B0E88B3C}" srcOrd="1" destOrd="0" presId="urn:microsoft.com/office/officeart/2005/8/layout/vList6"/>
    <dgm:cxn modelId="{D3473031-DFDD-48D3-94BD-0D4114F4D96B}" type="presParOf" srcId="{E44457D4-FF52-47AB-81ED-88FAD86FE89C}" destId="{B178D303-C3BF-4A1F-94D5-E13675F7347C}" srcOrd="1" destOrd="0" presId="urn:microsoft.com/office/officeart/2005/8/layout/vList6"/>
    <dgm:cxn modelId="{DBA192C5-B636-45C0-9B78-CCF767E552D0}" type="presParOf" srcId="{E44457D4-FF52-47AB-81ED-88FAD86FE89C}" destId="{F6FA0C74-8E7F-46CD-B021-477D0916CD8A}" srcOrd="2" destOrd="0" presId="urn:microsoft.com/office/officeart/2005/8/layout/vList6"/>
    <dgm:cxn modelId="{FFD25900-39B6-401C-8A32-56CDABEB3634}" type="presParOf" srcId="{F6FA0C74-8E7F-46CD-B021-477D0916CD8A}" destId="{FCE538F1-0179-4B33-A46D-57FAB3A001D1}" srcOrd="0" destOrd="0" presId="urn:microsoft.com/office/officeart/2005/8/layout/vList6"/>
    <dgm:cxn modelId="{31C1F609-9257-4F3A-98E9-47C367729434}" type="presParOf" srcId="{F6FA0C74-8E7F-46CD-B021-477D0916CD8A}" destId="{2EB502C3-4E4F-456C-AEEA-69502D0CC43D}" srcOrd="1" destOrd="0" presId="urn:microsoft.com/office/officeart/2005/8/layout/vList6"/>
    <dgm:cxn modelId="{8FDAC973-C861-4864-8E86-0421B9C045F4}" type="presParOf" srcId="{E44457D4-FF52-47AB-81ED-88FAD86FE89C}" destId="{0F4D440E-62AF-4322-A8FF-B4E842DCFACE}" srcOrd="3" destOrd="0" presId="urn:microsoft.com/office/officeart/2005/8/layout/vList6"/>
    <dgm:cxn modelId="{89B1A996-1C24-4C13-B4FB-A42914625072}" type="presParOf" srcId="{E44457D4-FF52-47AB-81ED-88FAD86FE89C}" destId="{B1BE8C76-8F64-4295-B35F-E451943A68D8}" srcOrd="4" destOrd="0" presId="urn:microsoft.com/office/officeart/2005/8/layout/vList6"/>
    <dgm:cxn modelId="{F72B2306-1331-431C-A594-788EA6BC4B3E}" type="presParOf" srcId="{B1BE8C76-8F64-4295-B35F-E451943A68D8}" destId="{B1350D95-3E42-4D19-B182-6C229B4E42ED}" srcOrd="0" destOrd="0" presId="urn:microsoft.com/office/officeart/2005/8/layout/vList6"/>
    <dgm:cxn modelId="{575DD90D-5F4B-4A53-BE92-71D6636C0DB2}" type="presParOf" srcId="{B1BE8C76-8F64-4295-B35F-E451943A68D8}" destId="{0FC111F9-9BBE-474B-ABB3-ECB389A91513}" srcOrd="1" destOrd="0" presId="urn:microsoft.com/office/officeart/2005/8/layout/vList6"/>
    <dgm:cxn modelId="{94E7E67A-00C0-4DE3-B512-2F81CC0CFA34}" type="presParOf" srcId="{E44457D4-FF52-47AB-81ED-88FAD86FE89C}" destId="{CA165F05-BD6B-4516-89A0-594BC775B9C6}" srcOrd="5" destOrd="0" presId="urn:microsoft.com/office/officeart/2005/8/layout/vList6"/>
    <dgm:cxn modelId="{45491690-8474-410C-807A-DF8649D27838}" type="presParOf" srcId="{E44457D4-FF52-47AB-81ED-88FAD86FE89C}" destId="{5C44EAD1-C7BD-44A7-A90E-15EF78F45F7A}" srcOrd="6" destOrd="0" presId="urn:microsoft.com/office/officeart/2005/8/layout/vList6"/>
    <dgm:cxn modelId="{7BEDABDC-14DB-4C13-9AE4-2F35CECE2AD4}" type="presParOf" srcId="{5C44EAD1-C7BD-44A7-A90E-15EF78F45F7A}" destId="{F60CB707-9D1F-4068-96E9-B79DE60D3847}" srcOrd="0" destOrd="0" presId="urn:microsoft.com/office/officeart/2005/8/layout/vList6"/>
    <dgm:cxn modelId="{392FE088-ADEF-4D79-9750-2EAA3B73612F}" type="presParOf" srcId="{5C44EAD1-C7BD-44A7-A90E-15EF78F45F7A}" destId="{4120D463-5F82-4056-BFB0-00E42FC61594}"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B7BAEB-8CC9-4A62-8966-33A0EA3650E6}">
      <dsp:nvSpPr>
        <dsp:cNvPr id="0" name=""/>
        <dsp:cNvSpPr/>
      </dsp:nvSpPr>
      <dsp:spPr>
        <a:xfrm>
          <a:off x="668654" y="0"/>
          <a:ext cx="7578090" cy="4453699"/>
        </a:xfrm>
        <a:prstGeom prst="rightArrow">
          <a:avLst/>
        </a:prstGeom>
        <a:solidFill>
          <a:schemeClr val="accent5">
            <a:tint val="40000"/>
            <a:hueOff val="0"/>
            <a:satOff val="0"/>
            <a:lumOff val="0"/>
            <a:alphaOff val="0"/>
          </a:schemeClr>
        </a:solidFill>
        <a:ln>
          <a:noFill/>
        </a:ln>
        <a:effectLst>
          <a:outerShdw blurRad="50800" dist="38100" dir="5400000" rotWithShape="0">
            <a:srgbClr val="000000">
              <a:alpha val="43137"/>
            </a:srgbClr>
          </a:outerShdw>
        </a:effectLst>
      </dsp:spPr>
      <dsp:style>
        <a:lnRef idx="0">
          <a:scrgbClr r="0" g="0" b="0"/>
        </a:lnRef>
        <a:fillRef idx="1">
          <a:scrgbClr r="0" g="0" b="0"/>
        </a:fillRef>
        <a:effectRef idx="2">
          <a:scrgbClr r="0" g="0" b="0"/>
        </a:effectRef>
        <a:fontRef idx="minor"/>
      </dsp:style>
    </dsp:sp>
    <dsp:sp modelId="{D8706B1E-438A-4D90-B3C9-C4C5FE000389}">
      <dsp:nvSpPr>
        <dsp:cNvPr id="0" name=""/>
        <dsp:cNvSpPr/>
      </dsp:nvSpPr>
      <dsp:spPr>
        <a:xfrm>
          <a:off x="3047" y="1336109"/>
          <a:ext cx="1979845" cy="1781479"/>
        </a:xfrm>
        <a:prstGeom prst="roundRect">
          <a:avLst/>
        </a:prstGeom>
        <a:gradFill rotWithShape="0">
          <a:gsLst>
            <a:gs pos="0">
              <a:schemeClr val="accent5">
                <a:hueOff val="0"/>
                <a:satOff val="0"/>
                <a:lumOff val="0"/>
                <a:alphaOff val="0"/>
                <a:shade val="58000"/>
                <a:satMod val="150000"/>
              </a:schemeClr>
            </a:gs>
            <a:gs pos="72000">
              <a:schemeClr val="accent5">
                <a:hueOff val="0"/>
                <a:satOff val="0"/>
                <a:lumOff val="0"/>
                <a:alphaOff val="0"/>
                <a:tint val="90000"/>
                <a:satMod val="135000"/>
              </a:schemeClr>
            </a:gs>
            <a:gs pos="100000">
              <a:schemeClr val="accent5">
                <a:hueOff val="0"/>
                <a:satOff val="0"/>
                <a:lumOff val="0"/>
                <a:alphaOff val="0"/>
                <a:tint val="80000"/>
                <a:satMod val="155000"/>
              </a:schemeClr>
            </a:gs>
          </a:gsLst>
          <a:lin ang="16200000" scaled="0"/>
        </a:gradFill>
        <a:ln>
          <a:noFill/>
        </a:ln>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US" sz="1300" b="1" kern="1200" dirty="0" smtClean="0">
              <a:latin typeface="Calibri" panose="020F0502020204030204" pitchFamily="34" charset="0"/>
              <a:cs typeface="Calibri" panose="020F0502020204030204" pitchFamily="34" charset="0"/>
            </a:rPr>
            <a:t>Phase I: Planning and Design </a:t>
          </a:r>
        </a:p>
        <a:p>
          <a:pPr lvl="0" algn="l" defTabSz="577850">
            <a:lnSpc>
              <a:spcPct val="90000"/>
            </a:lnSpc>
            <a:spcBef>
              <a:spcPct val="0"/>
            </a:spcBef>
            <a:spcAft>
              <a:spcPct val="35000"/>
            </a:spcAft>
          </a:pPr>
          <a:r>
            <a:rPr lang="en-US" sz="1300" kern="1200" dirty="0" smtClean="0">
              <a:latin typeface="Calibri" panose="020F0502020204030204" pitchFamily="34" charset="0"/>
              <a:cs typeface="Calibri" panose="020F0502020204030204" pitchFamily="34" charset="0"/>
            </a:rPr>
            <a:t>4-6 Months</a:t>
          </a:r>
        </a:p>
        <a:p>
          <a:pPr lvl="0" algn="l" defTabSz="577850">
            <a:lnSpc>
              <a:spcPct val="90000"/>
            </a:lnSpc>
            <a:spcBef>
              <a:spcPct val="0"/>
            </a:spcBef>
            <a:spcAft>
              <a:spcPct val="35000"/>
            </a:spcAft>
          </a:pPr>
          <a:r>
            <a:rPr lang="en-US" sz="1300" kern="1200" dirty="0" smtClean="0">
              <a:latin typeface="Calibri" panose="020F0502020204030204" pitchFamily="34" charset="0"/>
              <a:cs typeface="Calibri" panose="020F0502020204030204" pitchFamily="34" charset="0"/>
            </a:rPr>
            <a:t>Research, Vision, Design, Internal Stakeholder Engagement, External Stakeholder Strategy</a:t>
          </a:r>
        </a:p>
        <a:p>
          <a:pPr lvl="0" algn="l" defTabSz="577850">
            <a:lnSpc>
              <a:spcPct val="90000"/>
            </a:lnSpc>
            <a:spcBef>
              <a:spcPct val="0"/>
            </a:spcBef>
            <a:spcAft>
              <a:spcPct val="35000"/>
            </a:spcAft>
          </a:pPr>
          <a:endParaRPr lang="en-US" sz="1200" kern="1200" dirty="0"/>
        </a:p>
      </dsp:txBody>
      <dsp:txXfrm>
        <a:off x="90012" y="1423074"/>
        <a:ext cx="1805915" cy="1607549"/>
      </dsp:txXfrm>
    </dsp:sp>
    <dsp:sp modelId="{7A197174-67C0-4008-82B1-DE7A8F7AED81}">
      <dsp:nvSpPr>
        <dsp:cNvPr id="0" name=""/>
        <dsp:cNvSpPr/>
      </dsp:nvSpPr>
      <dsp:spPr>
        <a:xfrm>
          <a:off x="2312867" y="1336109"/>
          <a:ext cx="1979845" cy="1781479"/>
        </a:xfrm>
        <a:prstGeom prst="roundRect">
          <a:avLst/>
        </a:prstGeom>
        <a:solidFill>
          <a:schemeClr val="accent3"/>
        </a:solidFill>
        <a:ln>
          <a:noFill/>
        </a:ln>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US" sz="1300" b="1" kern="1200" dirty="0" smtClean="0">
              <a:latin typeface="Calibri" panose="020F0502020204030204" pitchFamily="34" charset="0"/>
              <a:cs typeface="Calibri" panose="020F0502020204030204" pitchFamily="34" charset="0"/>
            </a:rPr>
            <a:t>Phase II: Execution</a:t>
          </a:r>
        </a:p>
        <a:p>
          <a:pPr lvl="0" algn="l" defTabSz="577850">
            <a:lnSpc>
              <a:spcPct val="90000"/>
            </a:lnSpc>
            <a:spcBef>
              <a:spcPct val="0"/>
            </a:spcBef>
            <a:spcAft>
              <a:spcPct val="35000"/>
            </a:spcAft>
          </a:pPr>
          <a:r>
            <a:rPr lang="en-US" sz="1300" kern="1200" dirty="0" smtClean="0">
              <a:latin typeface="Calibri" panose="020F0502020204030204" pitchFamily="34" charset="0"/>
              <a:cs typeface="Calibri" panose="020F0502020204030204" pitchFamily="34" charset="0"/>
            </a:rPr>
            <a:t>9-12 months</a:t>
          </a:r>
        </a:p>
        <a:p>
          <a:pPr lvl="0" algn="l" defTabSz="577850">
            <a:lnSpc>
              <a:spcPct val="90000"/>
            </a:lnSpc>
            <a:spcBef>
              <a:spcPct val="0"/>
            </a:spcBef>
            <a:spcAft>
              <a:spcPct val="35000"/>
            </a:spcAft>
          </a:pPr>
          <a:r>
            <a:rPr lang="en-US" sz="1300" kern="1200" dirty="0" smtClean="0">
              <a:latin typeface="Calibri" panose="020F0502020204030204" pitchFamily="34" charset="0"/>
              <a:cs typeface="Calibri" panose="020F0502020204030204" pitchFamily="34" charset="0"/>
            </a:rPr>
            <a:t>HP Responsibilities, RFP and Rate Development, Procurement , Stakeholder Engagement and CMS Engagement</a:t>
          </a:r>
        </a:p>
        <a:p>
          <a:pPr lvl="0" algn="l" defTabSz="577850">
            <a:lnSpc>
              <a:spcPct val="90000"/>
            </a:lnSpc>
            <a:spcBef>
              <a:spcPct val="0"/>
            </a:spcBef>
            <a:spcAft>
              <a:spcPct val="35000"/>
            </a:spcAft>
          </a:pPr>
          <a:endParaRPr lang="en-US" sz="1200" kern="1200" dirty="0"/>
        </a:p>
      </dsp:txBody>
      <dsp:txXfrm>
        <a:off x="2399832" y="1423074"/>
        <a:ext cx="1805915" cy="1607549"/>
      </dsp:txXfrm>
    </dsp:sp>
    <dsp:sp modelId="{53968FA2-48CB-4D9B-ACE0-6B6A3D13E2E7}">
      <dsp:nvSpPr>
        <dsp:cNvPr id="0" name=""/>
        <dsp:cNvSpPr/>
      </dsp:nvSpPr>
      <dsp:spPr>
        <a:xfrm>
          <a:off x="4622687" y="1336109"/>
          <a:ext cx="1979845" cy="1781479"/>
        </a:xfrm>
        <a:prstGeom prst="roundRect">
          <a:avLst/>
        </a:prstGeom>
        <a:solidFill>
          <a:schemeClr val="accent1">
            <a:lumMod val="60000"/>
            <a:lumOff val="40000"/>
          </a:schemeClr>
        </a:solidFill>
        <a:ln>
          <a:noFill/>
        </a:ln>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US" sz="1300" b="1" kern="1200" dirty="0" smtClean="0">
              <a:latin typeface="Calibri" panose="020F0502020204030204" pitchFamily="34" charset="0"/>
              <a:cs typeface="Calibri" panose="020F0502020204030204" pitchFamily="34" charset="0"/>
            </a:rPr>
            <a:t>Phase III: Implementation</a:t>
          </a:r>
        </a:p>
        <a:p>
          <a:pPr lvl="0" algn="l" defTabSz="577850">
            <a:lnSpc>
              <a:spcPct val="90000"/>
            </a:lnSpc>
            <a:spcBef>
              <a:spcPct val="0"/>
            </a:spcBef>
            <a:spcAft>
              <a:spcPct val="35000"/>
            </a:spcAft>
          </a:pPr>
          <a:r>
            <a:rPr lang="en-US" sz="1300" kern="1200" dirty="0" smtClean="0">
              <a:latin typeface="Calibri" panose="020F0502020204030204" pitchFamily="34" charset="0"/>
              <a:cs typeface="Calibri" panose="020F0502020204030204" pitchFamily="34" charset="0"/>
            </a:rPr>
            <a:t>9-12 months</a:t>
          </a:r>
        </a:p>
        <a:p>
          <a:pPr lvl="0" algn="l" defTabSz="577850">
            <a:lnSpc>
              <a:spcPct val="90000"/>
            </a:lnSpc>
            <a:spcBef>
              <a:spcPct val="0"/>
            </a:spcBef>
            <a:spcAft>
              <a:spcPct val="35000"/>
            </a:spcAft>
          </a:pPr>
          <a:r>
            <a:rPr lang="en-US" sz="1300" kern="1200" dirty="0" smtClean="0">
              <a:latin typeface="Calibri" panose="020F0502020204030204" pitchFamily="34" charset="0"/>
              <a:cs typeface="Calibri" panose="020F0502020204030204" pitchFamily="34" charset="0"/>
            </a:rPr>
            <a:t>Readiness, Technical Assistance, IT System Modifications, Federal Authorities, State Regulations, State Oversight</a:t>
          </a:r>
          <a:endParaRPr lang="en-US" sz="1300" kern="1200" dirty="0">
            <a:latin typeface="Calibri" panose="020F0502020204030204" pitchFamily="34" charset="0"/>
            <a:cs typeface="Calibri" panose="020F0502020204030204" pitchFamily="34" charset="0"/>
          </a:endParaRPr>
        </a:p>
      </dsp:txBody>
      <dsp:txXfrm>
        <a:off x="4709652" y="1423074"/>
        <a:ext cx="1805915" cy="1607549"/>
      </dsp:txXfrm>
    </dsp:sp>
    <dsp:sp modelId="{430CED21-EC97-42FC-8388-6BAB8659CD91}">
      <dsp:nvSpPr>
        <dsp:cNvPr id="0" name=""/>
        <dsp:cNvSpPr/>
      </dsp:nvSpPr>
      <dsp:spPr>
        <a:xfrm>
          <a:off x="6932507" y="1336109"/>
          <a:ext cx="1979845" cy="1781479"/>
        </a:xfrm>
        <a:prstGeom prst="roundRect">
          <a:avLst/>
        </a:prstGeom>
        <a:gradFill rotWithShape="0">
          <a:gsLst>
            <a:gs pos="0">
              <a:schemeClr val="accent5">
                <a:hueOff val="-14019298"/>
                <a:satOff val="20613"/>
                <a:lumOff val="17647"/>
                <a:alphaOff val="0"/>
                <a:shade val="58000"/>
                <a:satMod val="150000"/>
              </a:schemeClr>
            </a:gs>
            <a:gs pos="72000">
              <a:schemeClr val="accent5">
                <a:hueOff val="-14019298"/>
                <a:satOff val="20613"/>
                <a:lumOff val="17647"/>
                <a:alphaOff val="0"/>
                <a:tint val="90000"/>
                <a:satMod val="135000"/>
              </a:schemeClr>
            </a:gs>
            <a:gs pos="100000">
              <a:schemeClr val="accent5">
                <a:hueOff val="-14019298"/>
                <a:satOff val="20613"/>
                <a:lumOff val="17647"/>
                <a:alphaOff val="0"/>
                <a:tint val="80000"/>
                <a:satMod val="155000"/>
              </a:schemeClr>
            </a:gs>
          </a:gsLst>
          <a:lin ang="16200000" scaled="0"/>
        </a:gradFill>
        <a:ln>
          <a:noFill/>
        </a:ln>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US" sz="1300" b="1" kern="1200" dirty="0" smtClean="0">
              <a:latin typeface="Calibri" panose="020F0502020204030204" pitchFamily="34" charset="0"/>
              <a:cs typeface="Calibri" panose="020F0502020204030204" pitchFamily="34" charset="0"/>
            </a:rPr>
            <a:t>Phase IV: Monitoring  </a:t>
          </a:r>
        </a:p>
        <a:p>
          <a:pPr lvl="0" algn="l" defTabSz="577850">
            <a:lnSpc>
              <a:spcPct val="90000"/>
            </a:lnSpc>
            <a:spcBef>
              <a:spcPct val="0"/>
            </a:spcBef>
            <a:spcAft>
              <a:spcPct val="35000"/>
            </a:spcAft>
          </a:pPr>
          <a:r>
            <a:rPr lang="en-US" sz="1300" kern="1200" dirty="0" smtClean="0">
              <a:latin typeface="Calibri" panose="020F0502020204030204" pitchFamily="34" charset="0"/>
              <a:cs typeface="Calibri" panose="020F0502020204030204" pitchFamily="34" charset="0"/>
            </a:rPr>
            <a:t>3-6 months</a:t>
          </a:r>
        </a:p>
        <a:p>
          <a:pPr lvl="0" algn="l" defTabSz="577850">
            <a:lnSpc>
              <a:spcPct val="90000"/>
            </a:lnSpc>
            <a:spcBef>
              <a:spcPct val="0"/>
            </a:spcBef>
            <a:spcAft>
              <a:spcPct val="35000"/>
            </a:spcAft>
          </a:pPr>
          <a:r>
            <a:rPr lang="en-US" sz="1300" kern="1200" dirty="0" smtClean="0">
              <a:latin typeface="Calibri" panose="020F0502020204030204" pitchFamily="34" charset="0"/>
              <a:cs typeface="Calibri" panose="020F0502020204030204" pitchFamily="34" charset="0"/>
            </a:rPr>
            <a:t>Ongoing monitoring and oversight</a:t>
          </a:r>
        </a:p>
        <a:p>
          <a:pPr lvl="0" algn="l" defTabSz="577850">
            <a:lnSpc>
              <a:spcPct val="90000"/>
            </a:lnSpc>
            <a:spcBef>
              <a:spcPct val="0"/>
            </a:spcBef>
            <a:spcAft>
              <a:spcPct val="35000"/>
            </a:spcAft>
          </a:pPr>
          <a:endParaRPr lang="en-US" sz="1200" kern="1200" dirty="0"/>
        </a:p>
      </dsp:txBody>
      <dsp:txXfrm>
        <a:off x="7019472" y="1423074"/>
        <a:ext cx="1805915" cy="16075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7BE5BA-EC16-4697-B6BF-DC90193CCBE0}">
      <dsp:nvSpPr>
        <dsp:cNvPr id="0" name=""/>
        <dsp:cNvSpPr/>
      </dsp:nvSpPr>
      <dsp:spPr>
        <a:xfrm>
          <a:off x="2303190" y="1198611"/>
          <a:ext cx="2155672" cy="2155778"/>
        </a:xfrm>
        <a:prstGeom prst="ellipse">
          <a:avLst/>
        </a:prstGeom>
        <a:solidFill>
          <a:schemeClr val="accent1">
            <a:lumMod val="60000"/>
            <a:lumOff val="40000"/>
          </a:schemeClr>
        </a:solidFill>
        <a:ln>
          <a:noFill/>
        </a:ln>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Phase I Key Decisions</a:t>
          </a:r>
          <a:endParaRPr lang="en-US" sz="2600" kern="1200" dirty="0"/>
        </a:p>
      </dsp:txBody>
      <dsp:txXfrm>
        <a:off x="2618881" y="1514317"/>
        <a:ext cx="1524290" cy="1524366"/>
      </dsp:txXfrm>
    </dsp:sp>
    <dsp:sp modelId="{293C267F-0B87-47F9-9BED-37E7EDABC337}">
      <dsp:nvSpPr>
        <dsp:cNvPr id="0" name=""/>
        <dsp:cNvSpPr/>
      </dsp:nvSpPr>
      <dsp:spPr>
        <a:xfrm>
          <a:off x="1191541" y="0"/>
          <a:ext cx="4345479" cy="4529899"/>
        </a:xfrm>
        <a:prstGeom prst="blockArc">
          <a:avLst>
            <a:gd name="adj1" fmla="val 17527788"/>
            <a:gd name="adj2" fmla="val 4119114"/>
            <a:gd name="adj3" fmla="val 5750"/>
          </a:avLst>
        </a:prstGeom>
        <a:solidFill>
          <a:schemeClr val="accent6">
            <a:lumMod val="60000"/>
            <a:lumOff val="40000"/>
          </a:schemeClr>
        </a:solidFill>
        <a:ln>
          <a:noFill/>
        </a:ln>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dsp:spPr>
      <dsp:style>
        <a:lnRef idx="0">
          <a:scrgbClr r="0" g="0" b="0"/>
        </a:lnRef>
        <a:fillRef idx="3">
          <a:scrgbClr r="0" g="0" b="0"/>
        </a:fillRef>
        <a:effectRef idx="3">
          <a:scrgbClr r="0" g="0" b="0"/>
        </a:effectRef>
        <a:fontRef idx="minor">
          <a:schemeClr val="lt1"/>
        </a:fontRef>
      </dsp:style>
    </dsp:sp>
    <dsp:sp modelId="{B6B01F16-7B8F-4277-9B53-49824437F2A2}">
      <dsp:nvSpPr>
        <dsp:cNvPr id="0" name=""/>
        <dsp:cNvSpPr/>
      </dsp:nvSpPr>
      <dsp:spPr>
        <a:xfrm>
          <a:off x="4391236" y="381870"/>
          <a:ext cx="1154801" cy="1155124"/>
        </a:xfrm>
        <a:prstGeom prst="ellipse">
          <a:avLst/>
        </a:prstGeom>
        <a:blipFill rotWithShape="1">
          <a:blip xmlns:r="http://schemas.openxmlformats.org/officeDocument/2006/relationships" r:embed="rId1">
            <a:duotone>
              <a:schemeClr val="accent3">
                <a:shade val="45000"/>
                <a:satMod val="135000"/>
              </a:schemeClr>
              <a:prstClr val="white"/>
            </a:duotone>
          </a:blip>
          <a:stretch>
            <a:fillRect/>
          </a:stretch>
        </a:blipFill>
        <a:ln>
          <a:noFill/>
        </a:ln>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dsp:spPr>
      <dsp:style>
        <a:lnRef idx="0">
          <a:scrgbClr r="0" g="0" b="0"/>
        </a:lnRef>
        <a:fillRef idx="1">
          <a:scrgbClr r="0" g="0" b="0"/>
        </a:fillRef>
        <a:effectRef idx="3">
          <a:scrgbClr r="0" g="0" b="0"/>
        </a:effectRef>
        <a:fontRef idx="minor"/>
      </dsp:style>
    </dsp:sp>
    <dsp:sp modelId="{5E90010F-169F-4BEA-8902-02A638E0F4E8}">
      <dsp:nvSpPr>
        <dsp:cNvPr id="0" name=""/>
        <dsp:cNvSpPr/>
      </dsp:nvSpPr>
      <dsp:spPr>
        <a:xfrm>
          <a:off x="5926438" y="57262"/>
          <a:ext cx="4284361" cy="1847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10000"/>
            </a:spcAft>
          </a:pPr>
          <a:r>
            <a:rPr lang="en-US" sz="1800" kern="1200" dirty="0" smtClean="0">
              <a:latin typeface="Calibri" panose="020F0502020204030204" pitchFamily="34" charset="0"/>
              <a:cs typeface="Calibri" panose="020F0502020204030204" pitchFamily="34" charset="0"/>
            </a:rPr>
            <a:t>State will contract will be a single, specialty HP that administers Medicaid PH and select BH benefits to the COA 4 population</a:t>
          </a:r>
          <a:endParaRPr lang="en-US" sz="1800" kern="1200" dirty="0">
            <a:latin typeface="Calibri" panose="020F0502020204030204" pitchFamily="34" charset="0"/>
            <a:cs typeface="Calibri" panose="020F0502020204030204" pitchFamily="34" charset="0"/>
          </a:endParaRPr>
        </a:p>
      </dsp:txBody>
      <dsp:txXfrm>
        <a:off x="5926438" y="57262"/>
        <a:ext cx="4284361" cy="1847739"/>
      </dsp:txXfrm>
    </dsp:sp>
    <dsp:sp modelId="{68AEDA68-9EBA-43D0-925C-C22BC00C8A4A}">
      <dsp:nvSpPr>
        <dsp:cNvPr id="0" name=""/>
        <dsp:cNvSpPr/>
      </dsp:nvSpPr>
      <dsp:spPr>
        <a:xfrm>
          <a:off x="4797389" y="1908461"/>
          <a:ext cx="946186" cy="838608"/>
        </a:xfrm>
        <a:prstGeom prst="ellipse">
          <a:avLst/>
        </a:prstGeom>
        <a:blipFill rotWithShape="1">
          <a:blip xmlns:r="http://schemas.openxmlformats.org/officeDocument/2006/relationships" r:embed="rId2">
            <a:duotone>
              <a:prstClr val="black"/>
              <a:schemeClr val="accent3">
                <a:tint val="45000"/>
                <a:satMod val="400000"/>
              </a:schemeClr>
            </a:duotone>
          </a:blip>
          <a:stretch>
            <a:fillRect/>
          </a:stretch>
        </a:blipFill>
        <a:ln>
          <a:noFill/>
        </a:ln>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dsp:spPr>
      <dsp:style>
        <a:lnRef idx="0">
          <a:scrgbClr r="0" g="0" b="0"/>
        </a:lnRef>
        <a:fillRef idx="1">
          <a:scrgbClr r="0" g="0" b="0"/>
        </a:fillRef>
        <a:effectRef idx="3">
          <a:scrgbClr r="0" g="0" b="0"/>
        </a:effectRef>
        <a:fontRef idx="minor"/>
      </dsp:style>
    </dsp:sp>
    <dsp:sp modelId="{60892B04-7BAA-47DC-BC62-04D223195F60}">
      <dsp:nvSpPr>
        <dsp:cNvPr id="0" name=""/>
        <dsp:cNvSpPr/>
      </dsp:nvSpPr>
      <dsp:spPr>
        <a:xfrm>
          <a:off x="5890840" y="1793612"/>
          <a:ext cx="4319959" cy="1117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10000"/>
            </a:spcAft>
          </a:pPr>
          <a:r>
            <a:rPr lang="en-US" sz="1800" kern="1200" dirty="0" smtClean="0">
              <a:latin typeface="Calibri" panose="020F0502020204030204" pitchFamily="34" charset="0"/>
              <a:cs typeface="Calibri" panose="020F0502020204030204" pitchFamily="34" charset="0"/>
            </a:rPr>
            <a:t>MHD will procure the single, specialty HP through an open, competitive procurement</a:t>
          </a:r>
          <a:endParaRPr lang="en-US" sz="1800" kern="1200" dirty="0">
            <a:latin typeface="Calibri" panose="020F0502020204030204" pitchFamily="34" charset="0"/>
            <a:cs typeface="Calibri" panose="020F0502020204030204" pitchFamily="34" charset="0"/>
          </a:endParaRPr>
        </a:p>
      </dsp:txBody>
      <dsp:txXfrm>
        <a:off x="5890840" y="1793612"/>
        <a:ext cx="4319959" cy="1117979"/>
      </dsp:txXfrm>
    </dsp:sp>
    <dsp:sp modelId="{C908ED0C-DCEE-49EF-AC87-AFA7D1280160}">
      <dsp:nvSpPr>
        <dsp:cNvPr id="0" name=""/>
        <dsp:cNvSpPr/>
      </dsp:nvSpPr>
      <dsp:spPr>
        <a:xfrm>
          <a:off x="4518201" y="3158705"/>
          <a:ext cx="900872" cy="895094"/>
        </a:xfrm>
        <a:prstGeom prst="ellipse">
          <a:avLst/>
        </a:prstGeom>
        <a:blipFill rotWithShape="1">
          <a:blip xmlns:r="http://schemas.openxmlformats.org/officeDocument/2006/relationships" r:embed="rId3">
            <a:duotone>
              <a:schemeClr val="accent3">
                <a:shade val="45000"/>
                <a:satMod val="135000"/>
              </a:schemeClr>
              <a:prstClr val="white"/>
            </a:duotone>
          </a:blip>
          <a:stretch>
            <a:fillRect/>
          </a:stretch>
        </a:blipFill>
        <a:ln>
          <a:noFill/>
        </a:ln>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dsp:spPr>
      <dsp:style>
        <a:lnRef idx="0">
          <a:scrgbClr r="0" g="0" b="0"/>
        </a:lnRef>
        <a:fillRef idx="1">
          <a:scrgbClr r="0" g="0" b="0"/>
        </a:fillRef>
        <a:effectRef idx="3">
          <a:scrgbClr r="0" g="0" b="0"/>
        </a:effectRef>
        <a:fontRef idx="minor"/>
      </dsp:style>
    </dsp:sp>
    <dsp:sp modelId="{5783CE64-8D5C-4249-B342-477892AD01CC}">
      <dsp:nvSpPr>
        <dsp:cNvPr id="0" name=""/>
        <dsp:cNvSpPr/>
      </dsp:nvSpPr>
      <dsp:spPr>
        <a:xfrm>
          <a:off x="5850805" y="3269469"/>
          <a:ext cx="4359994" cy="1117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10000"/>
            </a:spcAft>
          </a:pPr>
          <a:r>
            <a:rPr lang="en-US" sz="1800" kern="1200" dirty="0" smtClean="0">
              <a:latin typeface="Calibri" panose="020F0502020204030204" pitchFamily="34" charset="0"/>
              <a:cs typeface="Calibri" panose="020F0502020204030204" pitchFamily="34" charset="0"/>
            </a:rPr>
            <a:t>COA 4 children will be mandatorily enrolled into specialty HP</a:t>
          </a:r>
          <a:endParaRPr lang="en-US" sz="1800" kern="1200" dirty="0">
            <a:latin typeface="Calibri" panose="020F0502020204030204" pitchFamily="34" charset="0"/>
            <a:cs typeface="Calibri" panose="020F0502020204030204" pitchFamily="34" charset="0"/>
          </a:endParaRPr>
        </a:p>
      </dsp:txBody>
      <dsp:txXfrm>
        <a:off x="5850805" y="3269469"/>
        <a:ext cx="4359994" cy="11179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F6C1FE-CA84-4877-8029-AD72B0E88B3C}">
      <dsp:nvSpPr>
        <dsp:cNvPr id="0" name=""/>
        <dsp:cNvSpPr/>
      </dsp:nvSpPr>
      <dsp:spPr>
        <a:xfrm>
          <a:off x="3108960" y="1093"/>
          <a:ext cx="4663440" cy="867816"/>
        </a:xfrm>
        <a:prstGeom prst="rightArrow">
          <a:avLst>
            <a:gd name="adj1" fmla="val 75000"/>
            <a:gd name="adj2" fmla="val 50000"/>
          </a:avLst>
        </a:prstGeom>
        <a:solidFill>
          <a:schemeClr val="accent1">
            <a:alpha val="90000"/>
            <a:tint val="40000"/>
            <a:hueOff val="0"/>
            <a:satOff val="0"/>
            <a:lumOff val="0"/>
            <a:alphaOff val="0"/>
          </a:schemeClr>
        </a:solidFill>
        <a:ln w="381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ECD0AD-5174-4996-8A18-68092749F360}">
      <dsp:nvSpPr>
        <dsp:cNvPr id="0" name=""/>
        <dsp:cNvSpPr/>
      </dsp:nvSpPr>
      <dsp:spPr>
        <a:xfrm>
          <a:off x="0" y="1093"/>
          <a:ext cx="3108960" cy="867816"/>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smtClean="0">
              <a:latin typeface="Calibri" panose="020F0502020204030204" pitchFamily="34" charset="0"/>
              <a:cs typeface="Calibri" panose="020F0502020204030204" pitchFamily="34" charset="0"/>
            </a:rPr>
            <a:t>December 2020</a:t>
          </a:r>
          <a:endParaRPr lang="en-US" sz="3300" kern="1200" dirty="0">
            <a:latin typeface="Calibri" panose="020F0502020204030204" pitchFamily="34" charset="0"/>
            <a:cs typeface="Calibri" panose="020F0502020204030204" pitchFamily="34" charset="0"/>
          </a:endParaRPr>
        </a:p>
      </dsp:txBody>
      <dsp:txXfrm>
        <a:off x="42363" y="43456"/>
        <a:ext cx="3024234" cy="783090"/>
      </dsp:txXfrm>
    </dsp:sp>
    <dsp:sp modelId="{2EB502C3-4E4F-456C-AEEA-69502D0CC43D}">
      <dsp:nvSpPr>
        <dsp:cNvPr id="0" name=""/>
        <dsp:cNvSpPr/>
      </dsp:nvSpPr>
      <dsp:spPr>
        <a:xfrm>
          <a:off x="3108960" y="955692"/>
          <a:ext cx="4663440" cy="867816"/>
        </a:xfrm>
        <a:prstGeom prst="rightArrow">
          <a:avLst>
            <a:gd name="adj1" fmla="val 75000"/>
            <a:gd name="adj2" fmla="val 50000"/>
          </a:avLst>
        </a:prstGeom>
        <a:solidFill>
          <a:schemeClr val="accent1">
            <a:alpha val="90000"/>
            <a:tint val="40000"/>
            <a:hueOff val="0"/>
            <a:satOff val="0"/>
            <a:lumOff val="0"/>
            <a:alphaOff val="0"/>
          </a:schemeClr>
        </a:solidFill>
        <a:ln w="381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E538F1-0179-4B33-A46D-57FAB3A001D1}">
      <dsp:nvSpPr>
        <dsp:cNvPr id="0" name=""/>
        <dsp:cNvSpPr/>
      </dsp:nvSpPr>
      <dsp:spPr>
        <a:xfrm>
          <a:off x="0" y="955692"/>
          <a:ext cx="3108960" cy="867816"/>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latin typeface="Calibri" panose="020F0502020204030204" pitchFamily="34" charset="0"/>
              <a:cs typeface="Calibri" panose="020F0502020204030204" pitchFamily="34" charset="0"/>
            </a:rPr>
            <a:t>February 2021</a:t>
          </a:r>
          <a:endParaRPr lang="en-US" sz="3600" kern="1200" dirty="0">
            <a:latin typeface="Calibri" panose="020F0502020204030204" pitchFamily="34" charset="0"/>
            <a:cs typeface="Calibri" panose="020F0502020204030204" pitchFamily="34" charset="0"/>
          </a:endParaRPr>
        </a:p>
      </dsp:txBody>
      <dsp:txXfrm>
        <a:off x="42363" y="998055"/>
        <a:ext cx="3024234" cy="783090"/>
      </dsp:txXfrm>
    </dsp:sp>
    <dsp:sp modelId="{0FC111F9-9BBE-474B-ABB3-ECB389A91513}">
      <dsp:nvSpPr>
        <dsp:cNvPr id="0" name=""/>
        <dsp:cNvSpPr/>
      </dsp:nvSpPr>
      <dsp:spPr>
        <a:xfrm>
          <a:off x="3108960" y="1910290"/>
          <a:ext cx="4663440" cy="867816"/>
        </a:xfrm>
        <a:prstGeom prst="rightArrow">
          <a:avLst>
            <a:gd name="adj1" fmla="val 75000"/>
            <a:gd name="adj2" fmla="val 50000"/>
          </a:avLst>
        </a:prstGeom>
        <a:solidFill>
          <a:schemeClr val="accent1">
            <a:alpha val="90000"/>
            <a:tint val="40000"/>
            <a:hueOff val="0"/>
            <a:satOff val="0"/>
            <a:lumOff val="0"/>
            <a:alphaOff val="0"/>
          </a:schemeClr>
        </a:solidFill>
        <a:ln w="381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350D95-3E42-4D19-B182-6C229B4E42ED}">
      <dsp:nvSpPr>
        <dsp:cNvPr id="0" name=""/>
        <dsp:cNvSpPr/>
      </dsp:nvSpPr>
      <dsp:spPr>
        <a:xfrm>
          <a:off x="0" y="1910290"/>
          <a:ext cx="3108960" cy="867816"/>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latin typeface="Calibri" panose="020F0502020204030204" pitchFamily="34" charset="0"/>
              <a:cs typeface="Calibri" panose="020F0502020204030204" pitchFamily="34" charset="0"/>
            </a:rPr>
            <a:t>April 2021</a:t>
          </a:r>
          <a:endParaRPr lang="en-US" sz="3600" kern="1200" dirty="0">
            <a:latin typeface="Calibri" panose="020F0502020204030204" pitchFamily="34" charset="0"/>
            <a:cs typeface="Calibri" panose="020F0502020204030204" pitchFamily="34" charset="0"/>
          </a:endParaRPr>
        </a:p>
      </dsp:txBody>
      <dsp:txXfrm>
        <a:off x="42363" y="1952653"/>
        <a:ext cx="3024234" cy="783090"/>
      </dsp:txXfrm>
    </dsp:sp>
    <dsp:sp modelId="{4120D463-5F82-4056-BFB0-00E42FC61594}">
      <dsp:nvSpPr>
        <dsp:cNvPr id="0" name=""/>
        <dsp:cNvSpPr/>
      </dsp:nvSpPr>
      <dsp:spPr>
        <a:xfrm>
          <a:off x="3108960" y="2864889"/>
          <a:ext cx="4663440" cy="867816"/>
        </a:xfrm>
        <a:prstGeom prst="rightArrow">
          <a:avLst>
            <a:gd name="adj1" fmla="val 75000"/>
            <a:gd name="adj2" fmla="val 50000"/>
          </a:avLst>
        </a:prstGeom>
        <a:solidFill>
          <a:schemeClr val="accent1">
            <a:alpha val="90000"/>
            <a:tint val="40000"/>
            <a:hueOff val="0"/>
            <a:satOff val="0"/>
            <a:lumOff val="0"/>
            <a:alphaOff val="0"/>
          </a:schemeClr>
        </a:solidFill>
        <a:ln w="381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0CB707-9D1F-4068-96E9-B79DE60D3847}">
      <dsp:nvSpPr>
        <dsp:cNvPr id="0" name=""/>
        <dsp:cNvSpPr/>
      </dsp:nvSpPr>
      <dsp:spPr>
        <a:xfrm>
          <a:off x="0" y="2864889"/>
          <a:ext cx="3108960" cy="867816"/>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latin typeface="Calibri" panose="020F0502020204030204" pitchFamily="34" charset="0"/>
              <a:cs typeface="Calibri" panose="020F0502020204030204" pitchFamily="34" charset="0"/>
            </a:rPr>
            <a:t>June 2021</a:t>
          </a:r>
          <a:endParaRPr lang="en-US" sz="3600" kern="1200" dirty="0">
            <a:latin typeface="Calibri" panose="020F0502020204030204" pitchFamily="34" charset="0"/>
            <a:cs typeface="Calibri" panose="020F0502020204030204" pitchFamily="34" charset="0"/>
          </a:endParaRPr>
        </a:p>
      </dsp:txBody>
      <dsp:txXfrm>
        <a:off x="42363" y="2907252"/>
        <a:ext cx="3024234" cy="7830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0.5711</cdr:x>
      <cdr:y>0.59513</cdr:y>
    </cdr:from>
    <cdr:to>
      <cdr:x>0.92398</cdr:x>
      <cdr:y>0.87149</cdr:y>
    </cdr:to>
    <cdr:sp macro="" textlink="">
      <cdr:nvSpPr>
        <cdr:cNvPr id="2" name="Rectangle 1"/>
        <cdr:cNvSpPr/>
      </cdr:nvSpPr>
      <cdr:spPr>
        <a:xfrm xmlns:a="http://schemas.openxmlformats.org/drawingml/2006/main">
          <a:off x="2524042" y="2584893"/>
          <a:ext cx="1559577" cy="1200329"/>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lvl="0"/>
          <a:r>
            <a:rPr lang="en-US" b="1" kern="0" spc="200" dirty="0">
              <a:solidFill>
                <a:srgbClr val="FFFFFF"/>
              </a:solidFill>
              <a:latin typeface="Calibri" panose="020F0502020204030204" pitchFamily="34" charset="0"/>
              <a:cs typeface="Calibri" panose="020F0502020204030204" pitchFamily="34" charset="0"/>
            </a:rPr>
            <a:t>Division of Youth Services (DYS)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477" cy="462119"/>
          </a:xfrm>
          <a:prstGeom prst="rect">
            <a:avLst/>
          </a:prstGeom>
        </p:spPr>
        <p:txBody>
          <a:bodyPr vert="horz" lIns="91075" tIns="45537" rIns="91075" bIns="45537" rtlCol="0"/>
          <a:lstStyle>
            <a:lvl1pPr algn="l">
              <a:defRPr sz="1200"/>
            </a:lvl1pPr>
          </a:lstStyle>
          <a:p>
            <a:endParaRPr lang="en-US" dirty="0"/>
          </a:p>
        </p:txBody>
      </p:sp>
      <p:sp>
        <p:nvSpPr>
          <p:cNvPr id="3" name="Date Placeholder 2"/>
          <p:cNvSpPr>
            <a:spLocks noGrp="1"/>
          </p:cNvSpPr>
          <p:nvPr>
            <p:ph type="dt" sz="quarter" idx="1"/>
          </p:nvPr>
        </p:nvSpPr>
        <p:spPr>
          <a:xfrm>
            <a:off x="3970340" y="2"/>
            <a:ext cx="3038477" cy="462119"/>
          </a:xfrm>
          <a:prstGeom prst="rect">
            <a:avLst/>
          </a:prstGeom>
        </p:spPr>
        <p:txBody>
          <a:bodyPr vert="horz" lIns="91075" tIns="45537" rIns="91075" bIns="45537" rtlCol="0"/>
          <a:lstStyle>
            <a:lvl1pPr algn="r">
              <a:defRPr sz="1200"/>
            </a:lvl1pPr>
          </a:lstStyle>
          <a:p>
            <a:fld id="{0D144030-4CAA-4B43-A21F-96EBF1BA20C8}" type="datetimeFigureOut">
              <a:rPr lang="en-US" smtClean="0"/>
              <a:t>12/28/2020</a:t>
            </a:fld>
            <a:endParaRPr lang="en-US" dirty="0"/>
          </a:p>
        </p:txBody>
      </p:sp>
      <p:sp>
        <p:nvSpPr>
          <p:cNvPr id="4" name="Footer Placeholder 3"/>
          <p:cNvSpPr>
            <a:spLocks noGrp="1"/>
          </p:cNvSpPr>
          <p:nvPr>
            <p:ph type="ftr" sz="quarter" idx="2"/>
          </p:nvPr>
        </p:nvSpPr>
        <p:spPr>
          <a:xfrm>
            <a:off x="2" y="8772381"/>
            <a:ext cx="3038477" cy="462119"/>
          </a:xfrm>
          <a:prstGeom prst="rect">
            <a:avLst/>
          </a:prstGeom>
        </p:spPr>
        <p:txBody>
          <a:bodyPr vert="horz" lIns="91075" tIns="45537" rIns="91075" bIns="4553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0" y="8772381"/>
            <a:ext cx="3038477" cy="462119"/>
          </a:xfrm>
          <a:prstGeom prst="rect">
            <a:avLst/>
          </a:prstGeom>
        </p:spPr>
        <p:txBody>
          <a:bodyPr vert="horz" lIns="91075" tIns="45537" rIns="91075" bIns="45537" rtlCol="0" anchor="b"/>
          <a:lstStyle>
            <a:lvl1pPr algn="r">
              <a:defRPr sz="1200"/>
            </a:lvl1pPr>
          </a:lstStyle>
          <a:p>
            <a:fld id="{3090A595-EEBA-4F67-AC3E-D9F8CCF61EB7}" type="slidenum">
              <a:rPr lang="en-US" smtClean="0"/>
              <a:t>‹#›</a:t>
            </a:fld>
            <a:endParaRPr lang="en-US" dirty="0"/>
          </a:p>
        </p:txBody>
      </p:sp>
    </p:spTree>
    <p:extLst>
      <p:ext uri="{BB962C8B-B14F-4D97-AF65-F5344CB8AC3E}">
        <p14:creationId xmlns:p14="http://schemas.microsoft.com/office/powerpoint/2010/main" val="1001010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1804"/>
          </a:xfrm>
          <a:prstGeom prst="rect">
            <a:avLst/>
          </a:prstGeom>
        </p:spPr>
        <p:txBody>
          <a:bodyPr vert="horz" lIns="92803" tIns="46403" rIns="92803" bIns="46403" rtlCol="0"/>
          <a:lstStyle>
            <a:lvl1pPr algn="l">
              <a:defRPr sz="1200"/>
            </a:lvl1pPr>
          </a:lstStyle>
          <a:p>
            <a:endParaRPr lang="en-US" dirty="0"/>
          </a:p>
        </p:txBody>
      </p:sp>
      <p:sp>
        <p:nvSpPr>
          <p:cNvPr id="3" name="Date Placeholder 2"/>
          <p:cNvSpPr>
            <a:spLocks noGrp="1"/>
          </p:cNvSpPr>
          <p:nvPr>
            <p:ph type="dt" idx="1"/>
          </p:nvPr>
        </p:nvSpPr>
        <p:spPr>
          <a:xfrm>
            <a:off x="3970938" y="1"/>
            <a:ext cx="3037840" cy="461804"/>
          </a:xfrm>
          <a:prstGeom prst="rect">
            <a:avLst/>
          </a:prstGeom>
        </p:spPr>
        <p:txBody>
          <a:bodyPr vert="horz" lIns="92803" tIns="46403" rIns="92803" bIns="46403" rtlCol="0"/>
          <a:lstStyle>
            <a:lvl1pPr algn="r">
              <a:defRPr sz="1200"/>
            </a:lvl1pPr>
          </a:lstStyle>
          <a:p>
            <a:fld id="{97CF049E-D21B-4DB6-B4B8-7FA4F1288B91}" type="datetimeFigureOut">
              <a:rPr lang="en-US" smtClean="0"/>
              <a:pPr/>
              <a:t>12/28/2020</a:t>
            </a:fld>
            <a:endParaRPr lang="en-US" dirty="0"/>
          </a:p>
        </p:txBody>
      </p:sp>
      <p:sp>
        <p:nvSpPr>
          <p:cNvPr id="4" name="Slide Image Placeholder 3"/>
          <p:cNvSpPr>
            <a:spLocks noGrp="1" noRot="1" noChangeAspect="1"/>
          </p:cNvSpPr>
          <p:nvPr>
            <p:ph type="sldImg" idx="2"/>
          </p:nvPr>
        </p:nvSpPr>
        <p:spPr>
          <a:xfrm>
            <a:off x="1198563" y="693738"/>
            <a:ext cx="4613275" cy="3459162"/>
          </a:xfrm>
          <a:prstGeom prst="rect">
            <a:avLst/>
          </a:prstGeom>
          <a:noFill/>
          <a:ln w="12700">
            <a:solidFill>
              <a:prstClr val="black"/>
            </a:solidFill>
          </a:ln>
        </p:spPr>
        <p:txBody>
          <a:bodyPr vert="horz" lIns="92803" tIns="46403" rIns="92803" bIns="46403" rtlCol="0" anchor="ctr"/>
          <a:lstStyle/>
          <a:p>
            <a:endParaRPr lang="en-US" dirty="0"/>
          </a:p>
        </p:txBody>
      </p:sp>
      <p:sp>
        <p:nvSpPr>
          <p:cNvPr id="5" name="Notes Placeholder 4"/>
          <p:cNvSpPr>
            <a:spLocks noGrp="1"/>
          </p:cNvSpPr>
          <p:nvPr>
            <p:ph type="body" sz="quarter" idx="3"/>
          </p:nvPr>
        </p:nvSpPr>
        <p:spPr>
          <a:xfrm>
            <a:off x="701040" y="4387137"/>
            <a:ext cx="5608320" cy="4156234"/>
          </a:xfrm>
          <a:prstGeom prst="rect">
            <a:avLst/>
          </a:prstGeom>
        </p:spPr>
        <p:txBody>
          <a:bodyPr vert="horz" lIns="92803" tIns="46403" rIns="92803" bIns="4640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2803" tIns="46403" rIns="92803" bIns="4640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2803" tIns="46403" rIns="92803" bIns="46403" rtlCol="0" anchor="b"/>
          <a:lstStyle>
            <a:lvl1pPr algn="r">
              <a:defRPr sz="1200"/>
            </a:lvl1pPr>
          </a:lstStyle>
          <a:p>
            <a:fld id="{00E83FC2-CB00-407E-BA4E-4A2B7B6C7269}" type="slidenum">
              <a:rPr lang="en-US" smtClean="0"/>
              <a:pPr/>
              <a:t>‹#›</a:t>
            </a:fld>
            <a:endParaRPr lang="en-US" dirty="0"/>
          </a:p>
        </p:txBody>
      </p:sp>
    </p:spTree>
    <p:extLst>
      <p:ext uri="{BB962C8B-B14F-4D97-AF65-F5344CB8AC3E}">
        <p14:creationId xmlns:p14="http://schemas.microsoft.com/office/powerpoint/2010/main" val="539844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83FC2-CB00-407E-BA4E-4A2B7B6C7269}" type="slidenum">
              <a:rPr lang="en-US" smtClean="0"/>
              <a:pPr/>
              <a:t>1</a:t>
            </a:fld>
            <a:endParaRPr lang="en-US" dirty="0"/>
          </a:p>
        </p:txBody>
      </p:sp>
    </p:spTree>
    <p:extLst>
      <p:ext uri="{BB962C8B-B14F-4D97-AF65-F5344CB8AC3E}">
        <p14:creationId xmlns:p14="http://schemas.microsoft.com/office/powerpoint/2010/main" val="1089591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83FC2-CB00-407E-BA4E-4A2B7B6C7269}" type="slidenum">
              <a:rPr lang="en-US" smtClean="0"/>
              <a:pPr/>
              <a:t>10</a:t>
            </a:fld>
            <a:endParaRPr lang="en-US" dirty="0"/>
          </a:p>
        </p:txBody>
      </p:sp>
    </p:spTree>
    <p:extLst>
      <p:ext uri="{BB962C8B-B14F-4D97-AF65-F5344CB8AC3E}">
        <p14:creationId xmlns:p14="http://schemas.microsoft.com/office/powerpoint/2010/main" val="3813932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972684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34524335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25715942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354803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35069359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6424667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29382412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3606119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83FC2-CB00-407E-BA4E-4A2B7B6C7269}" type="slidenum">
              <a:rPr lang="en-US" smtClean="0"/>
              <a:pPr/>
              <a:t>19</a:t>
            </a:fld>
            <a:endParaRPr lang="en-US" dirty="0"/>
          </a:p>
        </p:txBody>
      </p:sp>
    </p:spTree>
    <p:extLst>
      <p:ext uri="{BB962C8B-B14F-4D97-AF65-F5344CB8AC3E}">
        <p14:creationId xmlns:p14="http://schemas.microsoft.com/office/powerpoint/2010/main" val="1365854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2000356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21522017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32273475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2874325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rgbClr val="FF0000"/>
              </a:solidFill>
              <a:effectLst/>
              <a:latin typeface="+mn-lt"/>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8175553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16312009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83FC2-CB00-407E-BA4E-4A2B7B6C7269}" type="slidenum">
              <a:rPr lang="en-US" smtClean="0"/>
              <a:pPr/>
              <a:t>25</a:t>
            </a:fld>
            <a:endParaRPr lang="en-US" dirty="0"/>
          </a:p>
        </p:txBody>
      </p:sp>
    </p:spTree>
    <p:extLst>
      <p:ext uri="{BB962C8B-B14F-4D97-AF65-F5344CB8AC3E}">
        <p14:creationId xmlns:p14="http://schemas.microsoft.com/office/powerpoint/2010/main" val="16008294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16899656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29641639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83FC2-CB00-407E-BA4E-4A2B7B6C7269}" type="slidenum">
              <a:rPr lang="en-US" smtClean="0"/>
              <a:pPr/>
              <a:t>28</a:t>
            </a:fld>
            <a:endParaRPr lang="en-US" dirty="0"/>
          </a:p>
        </p:txBody>
      </p:sp>
    </p:spTree>
    <p:extLst>
      <p:ext uri="{BB962C8B-B14F-4D97-AF65-F5344CB8AC3E}">
        <p14:creationId xmlns:p14="http://schemas.microsoft.com/office/powerpoint/2010/main" val="37545804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2648989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83FC2-CB00-407E-BA4E-4A2B7B6C7269}" type="slidenum">
              <a:rPr lang="en-US" smtClean="0"/>
              <a:pPr/>
              <a:t>3</a:t>
            </a:fld>
            <a:endParaRPr lang="en-US" dirty="0"/>
          </a:p>
        </p:txBody>
      </p:sp>
    </p:spTree>
    <p:extLst>
      <p:ext uri="{BB962C8B-B14F-4D97-AF65-F5344CB8AC3E}">
        <p14:creationId xmlns:p14="http://schemas.microsoft.com/office/powerpoint/2010/main" val="192959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331070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3226546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2044248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A91A43-F513-43F5-86E1-6AD981F88844}" type="slidenum">
              <a:rPr lang="en-GB" smtClean="0"/>
              <a:t>7</a:t>
            </a:fld>
            <a:endParaRPr lang="en-GB" dirty="0"/>
          </a:p>
        </p:txBody>
      </p:sp>
    </p:spTree>
    <p:extLst>
      <p:ext uri="{BB962C8B-B14F-4D97-AF65-F5344CB8AC3E}">
        <p14:creationId xmlns:p14="http://schemas.microsoft.com/office/powerpoint/2010/main" val="837287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2392907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3961895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dirty="0"/>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E56D12E-2748-4267-B446-3B251FB1D5B4}" type="datetime1">
              <a:rPr lang="en-US" smtClean="0"/>
              <a:t>12/28/2020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normAutofit/>
          </a:bodyPr>
          <a:lstStyle/>
          <a:p>
            <a:fld id="{A001C670-DC88-4376-AA6B-FD9548DDC9F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724BB6-03DC-4197-8212-CE412EE43C13}" type="datetime1">
              <a:rPr lang="en-US" smtClean="0"/>
              <a:t>12/28/2020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66EA9-A175-41F7-BCD8-C5D81AA59C6D}" type="datetime1">
              <a:rPr lang="en-US" smtClean="0"/>
              <a:t>12/28/2020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lvl1pPr>
              <a:defRPr cap="none" baseline="0">
                <a:solidFill>
                  <a:schemeClr val="accent3"/>
                </a:solidFill>
                <a:latin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1"/>
            <a:ext cx="7772400" cy="3733800"/>
          </a:xfrm>
        </p:spPr>
        <p:txBody>
          <a:bodyPr/>
          <a:lstStyle>
            <a:lvl1pPr marL="342900" indent="-274320">
              <a:buFont typeface="Wingdings" panose="05000000000000000000" pitchFamily="2" charset="2"/>
              <a:buChar char="v"/>
              <a:defRPr sz="2800" baseline="0">
                <a:latin typeface="Arial" panose="020B0604020202020204" pitchFamily="34" charset="0"/>
              </a:defRPr>
            </a:lvl1pPr>
            <a:lvl2pPr marL="742950" indent="-274320">
              <a:buFont typeface="Wingdings" panose="05000000000000000000" pitchFamily="2" charset="2"/>
              <a:buChar char="Ø"/>
              <a:defRPr sz="2400"/>
            </a:lvl2pPr>
            <a:lvl3pPr marL="1143000" indent="-274320">
              <a:buSzPct val="200000"/>
              <a:buFont typeface="Arial" panose="020B0604020202020204" pitchFamily="34" charset="0"/>
              <a:buChar char="•"/>
              <a:defRPr sz="2000"/>
            </a:lvl3pPr>
            <a:lvl4pPr marL="1600200" indent="-274320">
              <a:buFont typeface="Wingdings" panose="05000000000000000000" pitchFamily="2" charset="2"/>
              <a:buChar char="q"/>
              <a:defRPr sz="16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FB1E67D3-60E4-4D27-9E0B-6D034DBF6EC1}" type="datetime1">
              <a:rPr lang="en-US" smtClean="0"/>
              <a:t>12/28/2020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5512DAB7-38E7-443B-8E03-D2CCAEFBE4DA}" type="datetime1">
              <a:rPr lang="en-US" smtClean="0"/>
              <a:t>12/28/2020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F4008150-1923-438E-8203-0E40D7FF5AF4}" type="datetime1">
              <a:rPr lang="en-US" smtClean="0"/>
              <a:t>12/28/2020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01C670-DC88-4376-AA6B-FD9548DDC9F2}" type="slidenum">
              <a:rPr lang="en-US" smtClean="0"/>
              <a:pPr/>
              <a:t>‹#›</a:t>
            </a:fld>
            <a:endParaRPr lang="en-US" dirty="0"/>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C0710BA7-D226-495B-A757-165737818656}" type="datetime1">
              <a:rPr lang="en-US" smtClean="0"/>
              <a:t>12/28/2020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01C670-DC88-4376-AA6B-FD9548DDC9F2}" type="slidenum">
              <a:rPr lang="en-US" smtClean="0"/>
              <a:pPr/>
              <a:t>‹#›</a:t>
            </a:fld>
            <a:endParaRPr lang="en-US" dirty="0"/>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2"/>
          <p:cNvSpPr>
            <a:spLocks noGrp="1"/>
          </p:cNvSpPr>
          <p:nvPr>
            <p:ph type="dt" sz="half" idx="10"/>
          </p:nvPr>
        </p:nvSpPr>
        <p:spPr/>
        <p:txBody>
          <a:bodyPr/>
          <a:lstStyle/>
          <a:p>
            <a:fld id="{66FCA505-BFAD-447C-A6C0-75872D0FB81E}" type="datetime1">
              <a:rPr lang="en-US" smtClean="0"/>
              <a:t>12/28/2020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B06ED3A8-2D2B-4914-B609-10A72547825A}" type="datetime1">
              <a:rPr lang="en-US" smtClean="0"/>
              <a:t>12/28/2020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44A584DA-436B-44D3-9FC5-402F9F16BEBD}" type="datetime1">
              <a:rPr lang="en-US" smtClean="0"/>
              <a:t>12/28/2020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01C670-DC88-4376-AA6B-FD9548DDC9F2}" type="slidenum">
              <a:rPr lang="en-US" smtClean="0"/>
              <a:pPr/>
              <a:t>‹#›</a:t>
            </a:fld>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00FE480A-05C5-4F7D-AA1C-FC0BD3356778}" type="datetime1">
              <a:rPr lang="en-US" smtClean="0"/>
              <a:t>12/28/2020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01C670-DC88-4376-AA6B-FD9548DDC9F2}" type="slidenum">
              <a:rPr lang="en-US" smtClean="0"/>
              <a:pPr/>
              <a:t>‹#›</a:t>
            </a:fld>
            <a:endParaRPr lang="en-US"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127FF642-8FB2-435C-9871-0CA5D884E32B}" type="datetime1">
              <a:rPr lang="en-US" smtClean="0"/>
              <a:t>12/28/2020</a:t>
            </a:fld>
            <a:endParaRPr lang="en-US" dirty="0"/>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A001C670-DC88-4376-AA6B-FD9548DDC9F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hyperlink" Target="http://www.google.com/url?sa=i&amp;rct=j&amp;q=&amp;esrc=s&amp;frm=1&amp;source=images&amp;cd=&amp;cad=rja&amp;uact=8&amp;ved=0CAcQjRw&amp;url=http://www.nmcfamilyresourcecenter.com/&amp;ei=rKTGVILWNoa9ggTLxIH4Bg&amp;psig=AFQjCNEDyf0Euhl1L111XXX54glvbEDCmg&amp;ust=1422390826610477"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hyperlink" Target="http://www.google.com/url?sa=i&amp;rct=j&amp;q=&amp;esrc=s&amp;frm=1&amp;source=images&amp;cd=&amp;cad=rja&amp;uact=8&amp;ved=0CAcQjRw&amp;url=http://www.nmcfamilyresourcecenter.com/&amp;ei=rKTGVILWNoa9ggTLxIH4Bg&amp;psig=AFQjCNEDyf0Euhl1L111XXX54glvbEDCmg&amp;ust=1422390826610477" TargetMode="Externa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hyperlink" Target="http://www.google.com/url?sa=i&amp;rct=j&amp;q=&amp;esrc=s&amp;frm=1&amp;source=images&amp;cd=&amp;cad=rja&amp;uact=8&amp;ved=0CAcQjRw&amp;url=http://www.nmcfamilyresourcecenter.com/&amp;ei=rKTGVILWNoa9ggTLxIH4Bg&amp;psig=AFQjCNEDyf0Euhl1L111XXX54glvbEDCmg&amp;ust=142239082661047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hyperlink" Target="http://www.google.com/url?sa=i&amp;rct=j&amp;q=&amp;esrc=s&amp;frm=1&amp;source=images&amp;cd=&amp;cad=rja&amp;uact=8&amp;ved=0CAcQjRw&amp;url=http://www.nmcfamilyresourcecenter.com/&amp;ei=rKTGVILWNoa9ggTLxIH4Bg&amp;psig=AFQjCNEDyf0Euhl1L111XXX54glvbEDCmg&amp;ust=1422390826610477"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hyperlink" Target="http://www.google.com/url?sa=i&amp;rct=j&amp;q=&amp;esrc=s&amp;frm=1&amp;source=images&amp;cd=&amp;cad=rja&amp;uact=8&amp;ved=0CAcQjRw&amp;url=http://www.nmcfamilyresourcecenter.com/&amp;ei=rKTGVILWNoa9ggTLxIH4Bg&amp;psig=AFQjCNEDyf0Euhl1L111XXX54glvbEDCmg&amp;ust=1422390826610477"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mailto:MHD.BHCARVEIN@dss.mo.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hyperlink" Target="http://www.google.com/url?sa=i&amp;rct=j&amp;q=&amp;esrc=s&amp;frm=1&amp;source=images&amp;cd=&amp;cad=rja&amp;uact=8&amp;ved=0CAcQjRw&amp;url=http://www.nmcfamilyresourcecenter.com/&amp;ei=rKTGVILWNoa9ggTLxIH4Bg&amp;psig=AFQjCNEDyf0Euhl1L111XXX54glvbEDCmg&amp;ust=1422390826610477"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hyperlink" Target="https://dmh.mo.gov/traum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dmh.mo.gov/media/pdf/missouri-model-developmental-framework-trauma-informed-approache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478860"/>
            <a:ext cx="8534400" cy="3229339"/>
          </a:xfrm>
        </p:spPr>
        <p:txBody>
          <a:bodyPr anchor="t">
            <a:noAutofit/>
          </a:bodyPr>
          <a:lstStyle/>
          <a:p>
            <a:pPr algn="ctr"/>
            <a:r>
              <a:rPr lang="en-US" sz="4000" b="1" cap="none" dirty="0" smtClean="0">
                <a:solidFill>
                  <a:schemeClr val="accent3"/>
                </a:solidFill>
                <a:latin typeface="Century Gothic" panose="020B0502020202020204" pitchFamily="34" charset="0"/>
              </a:rPr>
              <a:t>Behavioral Health Carve-in</a:t>
            </a:r>
            <a:br>
              <a:rPr lang="en-US" sz="4000" b="1" cap="none" dirty="0" smtClean="0">
                <a:solidFill>
                  <a:schemeClr val="accent3"/>
                </a:solidFill>
                <a:latin typeface="Century Gothic" panose="020B0502020202020204" pitchFamily="34" charset="0"/>
              </a:rPr>
            </a:br>
            <a:r>
              <a:rPr lang="en-US" sz="4000" b="1" cap="none" dirty="0" smtClean="0">
                <a:solidFill>
                  <a:schemeClr val="accent3"/>
                </a:solidFill>
                <a:latin typeface="Century Gothic" panose="020B0502020202020204" pitchFamily="34" charset="0"/>
              </a:rPr>
              <a:t/>
            </a:r>
            <a:br>
              <a:rPr lang="en-US" sz="4000" b="1" cap="none" dirty="0" smtClean="0">
                <a:solidFill>
                  <a:schemeClr val="accent3"/>
                </a:solidFill>
                <a:latin typeface="Century Gothic" panose="020B0502020202020204" pitchFamily="34" charset="0"/>
              </a:rPr>
            </a:br>
            <a:r>
              <a:rPr lang="en-US" sz="2800" b="1" cap="none" dirty="0">
                <a:solidFill>
                  <a:schemeClr val="accent3"/>
                </a:solidFill>
                <a:latin typeface="Century Gothic" panose="020B0502020202020204" pitchFamily="34" charset="0"/>
              </a:rPr>
              <a:t>Meeting with External Stakeholder Advisory </a:t>
            </a:r>
            <a:r>
              <a:rPr lang="en-US" sz="2800" b="1" cap="none" dirty="0" smtClean="0">
                <a:solidFill>
                  <a:schemeClr val="accent3"/>
                </a:solidFill>
                <a:latin typeface="Century Gothic" panose="020B0502020202020204" pitchFamily="34" charset="0"/>
              </a:rPr>
              <a:t>Board</a:t>
            </a:r>
            <a:r>
              <a:rPr lang="en-US" sz="4000" b="1" cap="none" dirty="0" smtClean="0">
                <a:solidFill>
                  <a:schemeClr val="accent3"/>
                </a:solidFill>
                <a:latin typeface="Century Gothic" panose="020B0502020202020204" pitchFamily="34" charset="0"/>
              </a:rPr>
              <a:t/>
            </a:r>
            <a:br>
              <a:rPr lang="en-US" sz="4000" b="1" cap="none" dirty="0" smtClean="0">
                <a:solidFill>
                  <a:schemeClr val="accent3"/>
                </a:solidFill>
                <a:latin typeface="Century Gothic" panose="020B0502020202020204" pitchFamily="34" charset="0"/>
              </a:rPr>
            </a:br>
            <a:r>
              <a:rPr lang="en-US" sz="1000" b="1" cap="none" dirty="0">
                <a:solidFill>
                  <a:schemeClr val="accent3"/>
                </a:solidFill>
                <a:latin typeface="Century Gothic" panose="020B0502020202020204" pitchFamily="34" charset="0"/>
              </a:rPr>
              <a:t/>
            </a:r>
            <a:br>
              <a:rPr lang="en-US" sz="1000" b="1" cap="none" dirty="0">
                <a:solidFill>
                  <a:schemeClr val="accent3"/>
                </a:solidFill>
                <a:latin typeface="Century Gothic" panose="020B0502020202020204" pitchFamily="34" charset="0"/>
              </a:rPr>
            </a:br>
            <a:r>
              <a:rPr lang="en-US" sz="2800" b="1" cap="none" dirty="0" smtClean="0">
                <a:solidFill>
                  <a:schemeClr val="accent3"/>
                </a:solidFill>
                <a:latin typeface="Century Gothic" panose="020B0502020202020204" pitchFamily="34" charset="0"/>
              </a:rPr>
              <a:t>November 20, 2020</a:t>
            </a:r>
            <a:endParaRPr lang="en-US" sz="2400" b="1" i="1" cap="small" dirty="0">
              <a:solidFill>
                <a:schemeClr val="accent3"/>
              </a:solidFill>
            </a:endParaRPr>
          </a:p>
        </p:txBody>
      </p:sp>
      <p:pic>
        <p:nvPicPr>
          <p:cNvPr id="4098" name="Picture 2" descr="Missouri Medicaid | Orthotics &amp; Prosthetics Lab"/>
          <p:cNvPicPr>
            <a:picLocks noChangeAspect="1" noChangeArrowheads="1"/>
          </p:cNvPicPr>
          <p:nvPr/>
        </p:nvPicPr>
        <p:blipFill rotWithShape="1">
          <a:blip r:embed="rId3">
            <a:extLst>
              <a:ext uri="{28A0092B-C50C-407E-A947-70E740481C1C}">
                <a14:useLocalDpi xmlns:a14="http://schemas.microsoft.com/office/drawing/2010/main" val="0"/>
              </a:ext>
            </a:extLst>
          </a:blip>
          <a:srcRect t="12745" b="13800"/>
          <a:stretch/>
        </p:blipFill>
        <p:spPr bwMode="auto">
          <a:xfrm>
            <a:off x="6400800" y="210272"/>
            <a:ext cx="2209800" cy="100699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nmcfamilyresourcecenter.com/images/dss.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366891"/>
            <a:ext cx="1981200" cy="58405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600200"/>
            <a:ext cx="8534400" cy="3229339"/>
          </a:xfrm>
        </p:spPr>
        <p:txBody>
          <a:bodyPr anchor="ctr">
            <a:noAutofit/>
          </a:bodyPr>
          <a:lstStyle/>
          <a:p>
            <a:pPr algn="ctr"/>
            <a:r>
              <a:rPr lang="en-US" sz="4000" b="1" dirty="0" smtClean="0">
                <a:solidFill>
                  <a:schemeClr val="accent3"/>
                </a:solidFill>
              </a:rPr>
              <a:t>Project Phases and Timing</a:t>
            </a:r>
            <a:r>
              <a:rPr lang="en-US" sz="1000" b="1" cap="none" dirty="0" smtClean="0">
                <a:solidFill>
                  <a:schemeClr val="accent3"/>
                </a:solidFill>
                <a:latin typeface="Century Gothic" panose="020B0502020202020204" pitchFamily="34" charset="0"/>
              </a:rPr>
              <a:t/>
            </a:r>
            <a:br>
              <a:rPr lang="en-US" sz="1000" b="1" cap="none" dirty="0" smtClean="0">
                <a:solidFill>
                  <a:schemeClr val="accent3"/>
                </a:solidFill>
                <a:latin typeface="Century Gothic" panose="020B0502020202020204" pitchFamily="34" charset="0"/>
              </a:rPr>
            </a:br>
            <a:r>
              <a:rPr lang="en-US" sz="1000" b="1" cap="none" dirty="0">
                <a:solidFill>
                  <a:schemeClr val="accent3"/>
                </a:solidFill>
                <a:latin typeface="Century Gothic" panose="020B0502020202020204" pitchFamily="34" charset="0"/>
              </a:rPr>
              <a:t/>
            </a:r>
            <a:br>
              <a:rPr lang="en-US" sz="1000" b="1" cap="none" dirty="0">
                <a:solidFill>
                  <a:schemeClr val="accent3"/>
                </a:solidFill>
                <a:latin typeface="Century Gothic" panose="020B0502020202020204" pitchFamily="34" charset="0"/>
              </a:rPr>
            </a:br>
            <a:r>
              <a:rPr lang="en-US" sz="1000" b="1" cap="none" dirty="0">
                <a:solidFill>
                  <a:schemeClr val="accent3"/>
                </a:solidFill>
                <a:latin typeface="Century Gothic" panose="020B0502020202020204" pitchFamily="34" charset="0"/>
              </a:rPr>
              <a:t/>
            </a:r>
            <a:br>
              <a:rPr lang="en-US" sz="1000" b="1" cap="none" dirty="0">
                <a:solidFill>
                  <a:schemeClr val="accent3"/>
                </a:solidFill>
                <a:latin typeface="Century Gothic" panose="020B0502020202020204" pitchFamily="34" charset="0"/>
              </a:rPr>
            </a:br>
            <a:r>
              <a:rPr lang="en-US" sz="2800" b="1" cap="none" dirty="0">
                <a:solidFill>
                  <a:schemeClr val="accent3"/>
                </a:solidFill>
                <a:latin typeface="Century Gothic" panose="020B0502020202020204" pitchFamily="34" charset="0"/>
              </a:rPr>
              <a:t>Bobbi Jo Garber </a:t>
            </a:r>
            <a:endParaRPr lang="en-US" sz="2800" b="1" i="1" cap="small" dirty="0">
              <a:solidFill>
                <a:schemeClr val="accent3"/>
              </a:solidFill>
            </a:endParaRPr>
          </a:p>
        </p:txBody>
      </p:sp>
      <p:pic>
        <p:nvPicPr>
          <p:cNvPr id="4098" name="Picture 2" descr="Missouri Medicaid | Orthotics &amp; Prosthetics Lab"/>
          <p:cNvPicPr>
            <a:picLocks noChangeAspect="1" noChangeArrowheads="1"/>
          </p:cNvPicPr>
          <p:nvPr/>
        </p:nvPicPr>
        <p:blipFill rotWithShape="1">
          <a:blip r:embed="rId3">
            <a:extLst>
              <a:ext uri="{28A0092B-C50C-407E-A947-70E740481C1C}">
                <a14:useLocalDpi xmlns:a14="http://schemas.microsoft.com/office/drawing/2010/main" val="0"/>
              </a:ext>
            </a:extLst>
          </a:blip>
          <a:srcRect t="12745" b="13800"/>
          <a:stretch/>
        </p:blipFill>
        <p:spPr bwMode="auto">
          <a:xfrm>
            <a:off x="6400800" y="210272"/>
            <a:ext cx="2209800" cy="100699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nmcfamilyresourcecenter.com/images/dss.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366891"/>
            <a:ext cx="1981200" cy="58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4426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Project Phases and Timing</a:t>
            </a:r>
            <a:endParaRPr lang="en-US" b="1" dirty="0">
              <a:solidFill>
                <a:srgbClr val="002060"/>
              </a:solidFill>
            </a:endParaRPr>
          </a:p>
        </p:txBody>
      </p:sp>
      <p:graphicFrame>
        <p:nvGraphicFramePr>
          <p:cNvPr id="5" name="Diagram 4"/>
          <p:cNvGraphicFramePr/>
          <p:nvPr>
            <p:extLst>
              <p:ext uri="{D42A27DB-BD31-4B8C-83A1-F6EECF244321}">
                <p14:modId xmlns:p14="http://schemas.microsoft.com/office/powerpoint/2010/main" val="4149165843"/>
              </p:ext>
            </p:extLst>
          </p:nvPr>
        </p:nvGraphicFramePr>
        <p:xfrm>
          <a:off x="76201" y="1185101"/>
          <a:ext cx="8915400" cy="44536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569878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Project Phases and Timing</a:t>
            </a:r>
            <a:endParaRPr lang="en-US" b="1" dirty="0">
              <a:solidFill>
                <a:srgbClr val="002060"/>
              </a:solidFill>
            </a:endParaRPr>
          </a:p>
        </p:txBody>
      </p:sp>
      <p:grpSp>
        <p:nvGrpSpPr>
          <p:cNvPr id="5" name="Group 4"/>
          <p:cNvGrpSpPr/>
          <p:nvPr/>
        </p:nvGrpSpPr>
        <p:grpSpPr>
          <a:xfrm>
            <a:off x="335105" y="2244345"/>
            <a:ext cx="6830128" cy="3753380"/>
            <a:chOff x="823355" y="1133394"/>
            <a:chExt cx="8561715" cy="4941885"/>
          </a:xfrm>
        </p:grpSpPr>
        <p:sp>
          <p:nvSpPr>
            <p:cNvPr id="6" name="Rectangle 5">
              <a:extLst>
                <a:ext uri="{FF2B5EF4-FFF2-40B4-BE49-F238E27FC236}">
                  <a16:creationId xmlns:a16="http://schemas.microsoft.com/office/drawing/2014/main" id="{656FC3BE-12BC-5E4E-873A-04627DC313F6}"/>
                </a:ext>
              </a:extLst>
            </p:cNvPr>
            <p:cNvSpPr/>
            <p:nvPr/>
          </p:nvSpPr>
          <p:spPr>
            <a:xfrm>
              <a:off x="3061762" y="2833409"/>
              <a:ext cx="2245735" cy="607851"/>
            </a:xfrm>
            <a:prstGeom prst="rect">
              <a:avLst/>
            </a:prstGeom>
          </p:spPr>
          <p:txBody>
            <a:bodyPr wrap="square">
              <a:spAutoFit/>
            </a:bodyPr>
            <a:lstStyle/>
            <a:p>
              <a:endParaRPr lang="en-US" sz="1200" dirty="0"/>
            </a:p>
            <a:p>
              <a:endParaRPr lang="en-US" sz="1200" dirty="0"/>
            </a:p>
          </p:txBody>
        </p:sp>
        <p:sp>
          <p:nvSpPr>
            <p:cNvPr id="8" name="Rectangle 7">
              <a:extLst>
                <a:ext uri="{FF2B5EF4-FFF2-40B4-BE49-F238E27FC236}">
                  <a16:creationId xmlns:a16="http://schemas.microsoft.com/office/drawing/2014/main" id="{DC730A22-7E4F-0642-B3F2-07B00463D4A4}"/>
                </a:ext>
              </a:extLst>
            </p:cNvPr>
            <p:cNvSpPr/>
            <p:nvPr/>
          </p:nvSpPr>
          <p:spPr>
            <a:xfrm>
              <a:off x="4980934" y="2833408"/>
              <a:ext cx="2191107" cy="3241871"/>
            </a:xfrm>
            <a:prstGeom prst="rect">
              <a:avLst/>
            </a:prstGeom>
          </p:spPr>
          <p:txBody>
            <a:bodyPr wrap="square">
              <a:spAutoFit/>
            </a:bodyPr>
            <a:lstStyle/>
            <a:p>
              <a:r>
                <a:rPr lang="en-US" sz="1400" b="1" dirty="0" smtClean="0">
                  <a:latin typeface="Calibri" panose="020F0502020204030204" pitchFamily="34" charset="0"/>
                  <a:cs typeface="Calibri" panose="020F0502020204030204" pitchFamily="34" charset="0"/>
                </a:rPr>
                <a:t>State Regulations and Licensure</a:t>
              </a:r>
              <a:endParaRPr lang="en-US" sz="1400" b="1" dirty="0">
                <a:latin typeface="Calibri" panose="020F0502020204030204" pitchFamily="34" charset="0"/>
                <a:cs typeface="Calibri" panose="020F0502020204030204" pitchFamily="34" charset="0"/>
              </a:endParaRPr>
            </a:p>
            <a:p>
              <a:endParaRPr lang="en-GB" sz="1400" b="1" dirty="0">
                <a:latin typeface="Calibri" panose="020F0502020204030204" pitchFamily="34" charset="0"/>
                <a:cs typeface="Calibri" panose="020F0502020204030204" pitchFamily="34" charset="0"/>
              </a:endParaRPr>
            </a:p>
            <a:p>
              <a:r>
                <a:rPr lang="en-US" sz="1400" dirty="0" smtClean="0">
                  <a:latin typeface="Calibri" panose="020F0502020204030204" pitchFamily="34" charset="0"/>
                  <a:cs typeface="Calibri" panose="020F0502020204030204" pitchFamily="34" charset="0"/>
                </a:rPr>
                <a:t>New regulations needed </a:t>
              </a:r>
              <a:r>
                <a:rPr lang="en-US" sz="1400" dirty="0">
                  <a:latin typeface="Calibri" panose="020F0502020204030204" pitchFamily="34" charset="0"/>
                  <a:cs typeface="Calibri" panose="020F0502020204030204" pitchFamily="34" charset="0"/>
                </a:rPr>
                <a:t>for </a:t>
              </a:r>
              <a:r>
                <a:rPr lang="en-US" sz="1400" dirty="0" smtClean="0">
                  <a:latin typeface="Calibri" panose="020F0502020204030204" pitchFamily="34" charset="0"/>
                  <a:cs typeface="Calibri" panose="020F0502020204030204" pitchFamily="34" charset="0"/>
                </a:rPr>
                <a:t>PRTFs and QRTPs</a:t>
              </a:r>
            </a:p>
            <a:p>
              <a:endParaRPr lang="en-US" sz="1400" dirty="0">
                <a:latin typeface="Calibri" panose="020F0502020204030204" pitchFamily="34" charset="0"/>
                <a:cs typeface="Calibri" panose="020F0502020204030204" pitchFamily="34" charset="0"/>
              </a:endParaRPr>
            </a:p>
            <a:p>
              <a:r>
                <a:rPr lang="en-US" sz="1400" dirty="0" smtClean="0">
                  <a:latin typeface="Calibri" panose="020F0502020204030204" pitchFamily="34" charset="0"/>
                  <a:cs typeface="Calibri" panose="020F0502020204030204" pitchFamily="34" charset="0"/>
                </a:rPr>
                <a:t>Time needed to review applications and grant licensure to providers</a:t>
              </a:r>
              <a:endParaRPr lang="en-US" sz="1400" dirty="0">
                <a:latin typeface="Calibri" panose="020F0502020204030204" pitchFamily="34" charset="0"/>
                <a:cs typeface="Calibri" panose="020F0502020204030204" pitchFamily="34" charset="0"/>
              </a:endParaRPr>
            </a:p>
          </p:txBody>
        </p:sp>
        <p:sp>
          <p:nvSpPr>
            <p:cNvPr id="9" name="Rectangle 8">
              <a:extLst>
                <a:ext uri="{FF2B5EF4-FFF2-40B4-BE49-F238E27FC236}">
                  <a16:creationId xmlns:a16="http://schemas.microsoft.com/office/drawing/2014/main" id="{FCF2788A-AFCF-7748-8A62-936D4D059BC5}"/>
                </a:ext>
              </a:extLst>
            </p:cNvPr>
            <p:cNvSpPr/>
            <p:nvPr/>
          </p:nvSpPr>
          <p:spPr>
            <a:xfrm>
              <a:off x="2607911" y="2833408"/>
              <a:ext cx="2442475" cy="2958207"/>
            </a:xfrm>
            <a:prstGeom prst="rect">
              <a:avLst/>
            </a:prstGeom>
          </p:spPr>
          <p:txBody>
            <a:bodyPr wrap="square">
              <a:spAutoFit/>
            </a:bodyPr>
            <a:lstStyle/>
            <a:p>
              <a:r>
                <a:rPr lang="en-GB" sz="1400" b="1" dirty="0" smtClean="0">
                  <a:latin typeface="Calibri" panose="020F0502020204030204" pitchFamily="34" charset="0"/>
                  <a:cs typeface="Calibri" panose="020F0502020204030204" pitchFamily="34" charset="0"/>
                </a:rPr>
                <a:t>HP Network Development and Provider Technical Assistance</a:t>
              </a:r>
              <a:endParaRPr lang="en-GB" sz="1400" b="1" dirty="0">
                <a:latin typeface="Calibri" panose="020F0502020204030204" pitchFamily="34" charset="0"/>
                <a:cs typeface="Calibri" panose="020F0502020204030204" pitchFamily="34" charset="0"/>
              </a:endParaRPr>
            </a:p>
            <a:p>
              <a:endParaRPr lang="en-GB" sz="1400" b="1" dirty="0">
                <a:latin typeface="Calibri" panose="020F0502020204030204" pitchFamily="34" charset="0"/>
                <a:cs typeface="Calibri" panose="020F0502020204030204" pitchFamily="34" charset="0"/>
              </a:endParaRPr>
            </a:p>
            <a:p>
              <a:r>
                <a:rPr lang="en-US" sz="1400" dirty="0" smtClean="0">
                  <a:latin typeface="Calibri" panose="020F0502020204030204" pitchFamily="34" charset="0"/>
                  <a:cs typeface="Calibri" panose="020F0502020204030204" pitchFamily="34" charset="0"/>
                </a:rPr>
                <a:t>Sufficient time needed to ensure a smooth transition for COA 4 members and enable overall system stability</a:t>
              </a:r>
              <a:endParaRPr lang="en-US" sz="1400" dirty="0">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23355" y="1295750"/>
              <a:ext cx="1267071" cy="1267071"/>
            </a:xfrm>
            <a:prstGeom prst="rect">
              <a:avLst/>
            </a:prstGeom>
          </p:spPr>
        </p:pic>
        <p:pic>
          <p:nvPicPr>
            <p:cNvPr id="11" name="Picture 10"/>
            <p:cNvPicPr>
              <a:picLocks noChangeAspect="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234306" y="1245351"/>
              <a:ext cx="1207526" cy="1207527"/>
            </a:xfrm>
            <a:prstGeom prst="rect">
              <a:avLst/>
            </a:prstGeom>
          </p:spPr>
        </p:pic>
        <p:pic>
          <p:nvPicPr>
            <p:cNvPr id="12" name="Picture 11"/>
            <p:cNvPicPr>
              <a:picLocks noChangeAspect="1"/>
            </p:cNvPicPr>
            <p:nvPr/>
          </p:nvPicPr>
          <p:blipFill>
            <a:blip r:embed="rId5">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947333" y="1245351"/>
              <a:ext cx="1237296" cy="1237297"/>
            </a:xfrm>
            <a:prstGeom prst="rect">
              <a:avLst/>
            </a:prstGeom>
          </p:spPr>
        </p:pic>
        <p:pic>
          <p:nvPicPr>
            <p:cNvPr id="13" name="Picture 12"/>
            <p:cNvPicPr>
              <a:picLocks noChangeAspect="1"/>
            </p:cNvPicPr>
            <p:nvPr/>
          </p:nvPicPr>
          <p:blipFill>
            <a:blip r:embed="rId6">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7648534" y="1133394"/>
              <a:ext cx="1372293" cy="1372292"/>
            </a:xfrm>
            <a:prstGeom prst="rect">
              <a:avLst/>
            </a:prstGeom>
          </p:spPr>
        </p:pic>
        <p:sp>
          <p:nvSpPr>
            <p:cNvPr id="14" name="Rectangle 13">
              <a:extLst>
                <a:ext uri="{FF2B5EF4-FFF2-40B4-BE49-F238E27FC236}">
                  <a16:creationId xmlns:a16="http://schemas.microsoft.com/office/drawing/2014/main" id="{DC730A22-7E4F-0642-B3F2-07B00463D4A4}"/>
                </a:ext>
              </a:extLst>
            </p:cNvPr>
            <p:cNvSpPr/>
            <p:nvPr/>
          </p:nvSpPr>
          <p:spPr>
            <a:xfrm>
              <a:off x="7057173" y="2833408"/>
              <a:ext cx="2327897" cy="3241871"/>
            </a:xfrm>
            <a:prstGeom prst="rect">
              <a:avLst/>
            </a:prstGeom>
          </p:spPr>
          <p:txBody>
            <a:bodyPr wrap="square">
              <a:spAutoFit/>
            </a:bodyPr>
            <a:lstStyle/>
            <a:p>
              <a:r>
                <a:rPr lang="en-US" sz="1400" b="1" dirty="0" smtClean="0">
                  <a:latin typeface="Calibri" panose="020F0502020204030204" pitchFamily="34" charset="0"/>
                  <a:cs typeface="Calibri" panose="020F0502020204030204" pitchFamily="34" charset="0"/>
                </a:rPr>
                <a:t>Family First Protection Services Act (FFPSA) </a:t>
              </a:r>
              <a:endParaRPr lang="en-US" sz="1400" b="1" dirty="0">
                <a:latin typeface="Calibri" panose="020F0502020204030204" pitchFamily="34" charset="0"/>
                <a:cs typeface="Calibri" panose="020F0502020204030204" pitchFamily="34" charset="0"/>
              </a:endParaRPr>
            </a:p>
            <a:p>
              <a:endParaRPr lang="en-GB" sz="1400" b="1" dirty="0">
                <a:latin typeface="Calibri" panose="020F0502020204030204" pitchFamily="34" charset="0"/>
                <a:cs typeface="Calibri" panose="020F0502020204030204" pitchFamily="34" charset="0"/>
              </a:endParaRPr>
            </a:p>
            <a:p>
              <a:r>
                <a:rPr lang="en-US" sz="1400" dirty="0" smtClean="0">
                  <a:latin typeface="Calibri" panose="020F0502020204030204" pitchFamily="34" charset="0"/>
                  <a:cs typeface="Calibri" panose="020F0502020204030204" pitchFamily="34" charset="0"/>
                </a:rPr>
                <a:t>Work related to FFPSA directly impacts timing of decisions, funding, and implementation of residential services (CD residential facilities, QRTPs and PRTFs)</a:t>
              </a:r>
            </a:p>
          </p:txBody>
        </p:sp>
      </p:grpSp>
      <p:sp>
        <p:nvSpPr>
          <p:cNvPr id="4" name="TextBox 3"/>
          <p:cNvSpPr txBox="1"/>
          <p:nvPr/>
        </p:nvSpPr>
        <p:spPr>
          <a:xfrm>
            <a:off x="381000" y="1371600"/>
            <a:ext cx="8001000" cy="655821"/>
          </a:xfrm>
          <a:prstGeom prst="rect">
            <a:avLst/>
          </a:prstGeom>
          <a:noFill/>
        </p:spPr>
        <p:txBody>
          <a:bodyPr wrap="square" rtlCol="0">
            <a:spAutoFit/>
          </a:bodyPr>
          <a:lstStyle/>
          <a:p>
            <a:pPr marL="411480" indent="-342900">
              <a:lnSpc>
                <a:spcPct val="80000"/>
              </a:lnSpc>
              <a:spcBef>
                <a:spcPts val="700"/>
              </a:spcBef>
              <a:buClr>
                <a:schemeClr val="accent1"/>
              </a:buClr>
              <a:buSzPct val="85000"/>
              <a:buFont typeface="Wingdings" panose="05000000000000000000" pitchFamily="2" charset="2"/>
              <a:buChar char="v"/>
            </a:pPr>
            <a:r>
              <a:rPr lang="en-US" sz="1900" dirty="0" smtClean="0">
                <a:latin typeface="Calibri" panose="020F0502020204030204" pitchFamily="34" charset="0"/>
                <a:cs typeface="Calibri" panose="020F0502020204030204" pitchFamily="34" charset="0"/>
              </a:rPr>
              <a:t>State </a:t>
            </a:r>
            <a:r>
              <a:rPr lang="en-US" sz="1900" dirty="0">
                <a:latin typeface="Calibri" panose="020F0502020204030204" pitchFamily="34" charset="0"/>
                <a:cs typeface="Calibri" panose="020F0502020204030204" pitchFamily="34" charset="0"/>
              </a:rPr>
              <a:t>is currently working toward a July 1, 2022 implementation </a:t>
            </a:r>
            <a:r>
              <a:rPr lang="en-US" sz="1900" dirty="0" smtClean="0">
                <a:latin typeface="Calibri" panose="020F0502020204030204" pitchFamily="34" charset="0"/>
                <a:cs typeface="Calibri" panose="020F0502020204030204" pitchFamily="34" charset="0"/>
              </a:rPr>
              <a:t>date</a:t>
            </a:r>
          </a:p>
          <a:p>
            <a:pPr marL="411480" indent="-342900">
              <a:lnSpc>
                <a:spcPct val="80000"/>
              </a:lnSpc>
              <a:spcBef>
                <a:spcPts val="700"/>
              </a:spcBef>
              <a:buClr>
                <a:schemeClr val="accent1"/>
              </a:buClr>
              <a:buSzPct val="85000"/>
              <a:buFont typeface="Wingdings" panose="05000000000000000000" pitchFamily="2" charset="2"/>
              <a:buChar char="v"/>
            </a:pPr>
            <a:r>
              <a:rPr lang="en-US" sz="1900" dirty="0" smtClean="0">
                <a:latin typeface="Calibri" panose="020F0502020204030204" pitchFamily="34" charset="0"/>
                <a:cs typeface="Calibri" panose="020F0502020204030204" pitchFamily="34" charset="0"/>
              </a:rPr>
              <a:t>Key considerations for this timeline include:</a:t>
            </a:r>
            <a:endParaRPr lang="en-US" sz="1900" dirty="0">
              <a:latin typeface="Calibri" panose="020F0502020204030204" pitchFamily="34" charset="0"/>
              <a:cs typeface="Calibri" panose="020F0502020204030204" pitchFamily="34" charset="0"/>
            </a:endParaRPr>
          </a:p>
        </p:txBody>
      </p:sp>
      <p:sp>
        <p:nvSpPr>
          <p:cNvPr id="15" name="Rectangle 14">
            <a:extLst>
              <a:ext uri="{FF2B5EF4-FFF2-40B4-BE49-F238E27FC236}">
                <a16:creationId xmlns:a16="http://schemas.microsoft.com/office/drawing/2014/main" id="{DC730A22-7E4F-0642-B3F2-07B00463D4A4}"/>
              </a:ext>
            </a:extLst>
          </p:cNvPr>
          <p:cNvSpPr/>
          <p:nvPr/>
        </p:nvSpPr>
        <p:spPr>
          <a:xfrm>
            <a:off x="381001" y="3534739"/>
            <a:ext cx="1371600" cy="2031325"/>
          </a:xfrm>
          <a:prstGeom prst="rect">
            <a:avLst/>
          </a:prstGeom>
        </p:spPr>
        <p:txBody>
          <a:bodyPr wrap="square">
            <a:spAutoFit/>
          </a:bodyPr>
          <a:lstStyle/>
          <a:p>
            <a:r>
              <a:rPr lang="en-US" sz="1400" b="1" dirty="0" smtClean="0">
                <a:latin typeface="Calibri" panose="020F0502020204030204" pitchFamily="34" charset="0"/>
                <a:cs typeface="Calibri" panose="020F0502020204030204" pitchFamily="34" charset="0"/>
              </a:rPr>
              <a:t>Competitive HP Procurement </a:t>
            </a:r>
            <a:endParaRPr lang="en-US" sz="1400" b="1" dirty="0">
              <a:latin typeface="Calibri" panose="020F0502020204030204" pitchFamily="34" charset="0"/>
              <a:cs typeface="Calibri" panose="020F0502020204030204" pitchFamily="34" charset="0"/>
            </a:endParaRPr>
          </a:p>
          <a:p>
            <a:endParaRPr lang="en-GB" sz="1400" b="1" dirty="0">
              <a:latin typeface="Calibri" panose="020F0502020204030204" pitchFamily="34" charset="0"/>
              <a:cs typeface="Calibri" panose="020F0502020204030204" pitchFamily="34" charset="0"/>
            </a:endParaRPr>
          </a:p>
          <a:p>
            <a:r>
              <a:rPr lang="en-US" sz="1400" dirty="0" smtClean="0">
                <a:latin typeface="Calibri" panose="020F0502020204030204" pitchFamily="34" charset="0"/>
                <a:cs typeface="Calibri" panose="020F0502020204030204" pitchFamily="34" charset="0"/>
              </a:rPr>
              <a:t>Requires roughly 12 months to draft RFP, review responses and make award</a:t>
            </a:r>
            <a:endParaRPr lang="en-US" sz="1400" dirty="0">
              <a:latin typeface="Calibri" panose="020F0502020204030204" pitchFamily="34" charset="0"/>
              <a:cs typeface="Calibri" panose="020F0502020204030204" pitchFamily="34" charset="0"/>
            </a:endParaRPr>
          </a:p>
        </p:txBody>
      </p:sp>
      <p:sp>
        <p:nvSpPr>
          <p:cNvPr id="16" name="Rectangle 15">
            <a:extLst>
              <a:ext uri="{FF2B5EF4-FFF2-40B4-BE49-F238E27FC236}">
                <a16:creationId xmlns:a16="http://schemas.microsoft.com/office/drawing/2014/main" id="{DC730A22-7E4F-0642-B3F2-07B00463D4A4}"/>
              </a:ext>
            </a:extLst>
          </p:cNvPr>
          <p:cNvSpPr/>
          <p:nvPr/>
        </p:nvSpPr>
        <p:spPr>
          <a:xfrm>
            <a:off x="7197560" y="3543974"/>
            <a:ext cx="1857085" cy="2677656"/>
          </a:xfrm>
          <a:prstGeom prst="rect">
            <a:avLst/>
          </a:prstGeom>
        </p:spPr>
        <p:txBody>
          <a:bodyPr wrap="square">
            <a:spAutoFit/>
          </a:bodyPr>
          <a:lstStyle/>
          <a:p>
            <a:r>
              <a:rPr lang="en-US" sz="1400" b="1" dirty="0" smtClean="0">
                <a:latin typeface="Calibri" panose="020F0502020204030204" pitchFamily="34" charset="0"/>
                <a:cs typeface="Calibri" panose="020F0502020204030204" pitchFamily="34" charset="0"/>
              </a:rPr>
              <a:t>Federal Authorities and CMS Approval</a:t>
            </a:r>
            <a:endParaRPr lang="en-US" sz="1400" b="1" dirty="0">
              <a:latin typeface="Calibri" panose="020F0502020204030204" pitchFamily="34" charset="0"/>
              <a:cs typeface="Calibri" panose="020F0502020204030204" pitchFamily="34" charset="0"/>
            </a:endParaRPr>
          </a:p>
          <a:p>
            <a:endParaRPr lang="en-GB" sz="1400" b="1" dirty="0">
              <a:latin typeface="Calibri" panose="020F0502020204030204" pitchFamily="34" charset="0"/>
              <a:cs typeface="Calibri" panose="020F0502020204030204" pitchFamily="34" charset="0"/>
            </a:endParaRPr>
          </a:p>
          <a:p>
            <a:r>
              <a:rPr lang="en-US" sz="1400" dirty="0" smtClean="0">
                <a:latin typeface="Calibri" panose="020F0502020204030204" pitchFamily="34" charset="0"/>
                <a:cs typeface="Calibri" panose="020F0502020204030204" pitchFamily="34" charset="0"/>
              </a:rPr>
              <a:t>New authorities and authority amendments needed (e.g., State Plan amendment)</a:t>
            </a:r>
          </a:p>
          <a:p>
            <a:endParaRPr lang="en-US" sz="1400" dirty="0">
              <a:latin typeface="Calibri" panose="020F0502020204030204" pitchFamily="34" charset="0"/>
              <a:cs typeface="Calibri" panose="020F0502020204030204" pitchFamily="34" charset="0"/>
            </a:endParaRPr>
          </a:p>
          <a:p>
            <a:r>
              <a:rPr lang="en-US" sz="1400" dirty="0" smtClean="0">
                <a:latin typeface="Calibri" panose="020F0502020204030204" pitchFamily="34" charset="0"/>
                <a:cs typeface="Calibri" panose="020F0502020204030204" pitchFamily="34" charset="0"/>
              </a:rPr>
              <a:t>CMS approval of rates and HP contracts also needed</a:t>
            </a:r>
          </a:p>
          <a:p>
            <a:endParaRPr lang="en-US" sz="1400" dirty="0" smtClean="0">
              <a:latin typeface="Calibri" panose="020F0502020204030204" pitchFamily="34" charset="0"/>
              <a:cs typeface="Calibri" panose="020F0502020204030204" pitchFamily="34" charset="0"/>
            </a:endParaRPr>
          </a:p>
        </p:txBody>
      </p:sp>
      <p:pic>
        <p:nvPicPr>
          <p:cNvPr id="17" name="Picture 16"/>
          <p:cNvPicPr>
            <a:picLocks noChangeAspect="1"/>
          </p:cNvPicPr>
          <p:nvPr/>
        </p:nvPicPr>
        <p:blipFill>
          <a:blip r:embed="rId7">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450562" y="2244345"/>
            <a:ext cx="1031669" cy="1031669"/>
          </a:xfrm>
          <a:prstGeom prst="rect">
            <a:avLst/>
          </a:prstGeom>
        </p:spPr>
      </p:pic>
    </p:spTree>
    <p:extLst>
      <p:ext uri="{BB962C8B-B14F-4D97-AF65-F5344CB8AC3E}">
        <p14:creationId xmlns:p14="http://schemas.microsoft.com/office/powerpoint/2010/main" val="21340781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Phase I: Planning and Design</a:t>
            </a:r>
            <a:endParaRPr lang="en-US" b="1" dirty="0">
              <a:solidFill>
                <a:srgbClr val="002060"/>
              </a:solidFill>
            </a:endParaRPr>
          </a:p>
        </p:txBody>
      </p:sp>
      <p:sp>
        <p:nvSpPr>
          <p:cNvPr id="7" name="Content Placeholder 6">
            <a:extLst>
              <a:ext uri="{FF2B5EF4-FFF2-40B4-BE49-F238E27FC236}">
                <a16:creationId xmlns:a16="http://schemas.microsoft.com/office/drawing/2014/main" id="{1A932F41-498A-488E-A561-B91542A83BC5}"/>
              </a:ext>
            </a:extLst>
          </p:cNvPr>
          <p:cNvSpPr>
            <a:spLocks noGrp="1"/>
          </p:cNvSpPr>
          <p:nvPr>
            <p:ph idx="1"/>
          </p:nvPr>
        </p:nvSpPr>
        <p:spPr>
          <a:xfrm>
            <a:off x="533400" y="1066800"/>
            <a:ext cx="8398705" cy="4744140"/>
          </a:xfrm>
        </p:spPr>
        <p:txBody>
          <a:bodyPr>
            <a:normAutofit/>
          </a:bodyPr>
          <a:lstStyle/>
          <a:p>
            <a:pPr marL="68580" indent="0">
              <a:buNone/>
            </a:pPr>
            <a:r>
              <a:rPr lang="en-US" sz="2600" dirty="0" smtClean="0">
                <a:latin typeface="Calibri" panose="020F0502020204030204" pitchFamily="34" charset="0"/>
                <a:cs typeface="Calibri" panose="020F0502020204030204" pitchFamily="34" charset="0"/>
              </a:rPr>
              <a:t>May 2020 through September 2020</a:t>
            </a:r>
          </a:p>
          <a:p>
            <a:pPr marL="68580" indent="0">
              <a:buNone/>
            </a:pPr>
            <a:endParaRPr lang="en-US" sz="21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Developed a mission and goals to guide the initiative</a:t>
            </a:r>
          </a:p>
          <a:p>
            <a:r>
              <a:rPr lang="en-US" sz="2000" dirty="0">
                <a:latin typeface="Calibri" panose="020F0502020204030204" pitchFamily="34" charset="0"/>
                <a:cs typeface="Calibri" panose="020F0502020204030204" pitchFamily="34" charset="0"/>
              </a:rPr>
              <a:t>Established internal stakeholders, roles and </a:t>
            </a:r>
            <a:r>
              <a:rPr lang="en-US" sz="2000" dirty="0" smtClean="0">
                <a:latin typeface="Calibri" panose="020F0502020204030204" pitchFamily="34" charset="0"/>
                <a:cs typeface="Calibri" panose="020F0502020204030204" pitchFamily="34" charset="0"/>
              </a:rPr>
              <a:t>responsibilities</a:t>
            </a:r>
          </a:p>
          <a:p>
            <a:r>
              <a:rPr lang="en-US" sz="2000" dirty="0" smtClean="0">
                <a:latin typeface="Calibri" panose="020F0502020204030204" pitchFamily="34" charset="0"/>
                <a:cs typeface="Calibri" panose="020F0502020204030204" pitchFamily="34" charset="0"/>
              </a:rPr>
              <a:t>Identified </a:t>
            </a:r>
            <a:r>
              <a:rPr lang="en-US" sz="2000" dirty="0">
                <a:latin typeface="Calibri" panose="020F0502020204030204" pitchFamily="34" charset="0"/>
                <a:cs typeface="Calibri" panose="020F0502020204030204" pitchFamily="34" charset="0"/>
              </a:rPr>
              <a:t>and </a:t>
            </a:r>
            <a:r>
              <a:rPr lang="en-US" sz="2000" dirty="0" smtClean="0">
                <a:latin typeface="Calibri" panose="020F0502020204030204" pitchFamily="34" charset="0"/>
                <a:cs typeface="Calibri" panose="020F0502020204030204" pitchFamily="34" charset="0"/>
              </a:rPr>
              <a:t>established </a:t>
            </a:r>
            <a:r>
              <a:rPr lang="en-US" sz="2000" dirty="0">
                <a:latin typeface="Calibri" panose="020F0502020204030204" pitchFamily="34" charset="0"/>
                <a:cs typeface="Calibri" panose="020F0502020204030204" pitchFamily="34" charset="0"/>
              </a:rPr>
              <a:t>key </a:t>
            </a:r>
            <a:r>
              <a:rPr lang="en-US" sz="2000" dirty="0" smtClean="0">
                <a:latin typeface="Calibri" panose="020F0502020204030204" pitchFamily="34" charset="0"/>
                <a:cs typeface="Calibri" panose="020F0502020204030204" pitchFamily="34" charset="0"/>
              </a:rPr>
              <a:t>decision points needed for </a:t>
            </a:r>
            <a:r>
              <a:rPr lang="en-US" sz="2000" dirty="0">
                <a:latin typeface="Calibri" panose="020F0502020204030204" pitchFamily="34" charset="0"/>
                <a:cs typeface="Calibri" panose="020F0502020204030204" pitchFamily="34" charset="0"/>
              </a:rPr>
              <a:t>carve-in</a:t>
            </a:r>
          </a:p>
          <a:p>
            <a:pPr lvl="1"/>
            <a:r>
              <a:rPr lang="en-US" sz="2000" dirty="0" smtClean="0">
                <a:latin typeface="Calibri" panose="020F0502020204030204" pitchFamily="34" charset="0"/>
                <a:cs typeface="Calibri" panose="020F0502020204030204" pitchFamily="34" charset="0"/>
              </a:rPr>
              <a:t>BH services that will be carved into MC</a:t>
            </a:r>
          </a:p>
          <a:p>
            <a:pPr lvl="1"/>
            <a:r>
              <a:rPr lang="en-US" sz="2000" dirty="0" smtClean="0">
                <a:latin typeface="Calibri" panose="020F0502020204030204" pitchFamily="34" charset="0"/>
                <a:cs typeface="Calibri" panose="020F0502020204030204" pitchFamily="34" charset="0"/>
              </a:rPr>
              <a:t>Multiple HPs versus single, specialty HP</a:t>
            </a:r>
          </a:p>
          <a:p>
            <a:pPr lvl="1"/>
            <a:r>
              <a:rPr lang="en-US" sz="2000" dirty="0" smtClean="0">
                <a:latin typeface="Calibri" panose="020F0502020204030204" pitchFamily="34" charset="0"/>
                <a:cs typeface="Calibri" panose="020F0502020204030204" pitchFamily="34" charset="0"/>
              </a:rPr>
              <a:t>Enrollment </a:t>
            </a:r>
            <a:r>
              <a:rPr lang="en-US" sz="2000" dirty="0">
                <a:latin typeface="Calibri" panose="020F0502020204030204" pitchFamily="34" charset="0"/>
                <a:cs typeface="Calibri" panose="020F0502020204030204" pitchFamily="34" charset="0"/>
              </a:rPr>
              <a:t>and </a:t>
            </a:r>
            <a:r>
              <a:rPr lang="en-US" sz="2000" dirty="0" smtClean="0">
                <a:latin typeface="Calibri" panose="020F0502020204030204" pitchFamily="34" charset="0"/>
                <a:cs typeface="Calibri" panose="020F0502020204030204" pitchFamily="34" charset="0"/>
              </a:rPr>
              <a:t>eligibility issues</a:t>
            </a:r>
          </a:p>
          <a:p>
            <a:pPr lvl="1"/>
            <a:r>
              <a:rPr lang="en-US" sz="2000" dirty="0" smtClean="0">
                <a:latin typeface="Calibri" panose="020F0502020204030204" pitchFamily="34" charset="0"/>
                <a:cs typeface="Calibri" panose="020F0502020204030204" pitchFamily="34" charset="0"/>
              </a:rPr>
              <a:t>Procurement </a:t>
            </a:r>
            <a:r>
              <a:rPr lang="en-US" sz="2000" dirty="0">
                <a:latin typeface="Calibri" panose="020F0502020204030204" pitchFamily="34" charset="0"/>
                <a:cs typeface="Calibri" panose="020F0502020204030204" pitchFamily="34" charset="0"/>
              </a:rPr>
              <a:t>process</a:t>
            </a:r>
          </a:p>
          <a:p>
            <a:endParaRPr lang="en-US" sz="2000" dirty="0" smtClean="0">
              <a:latin typeface="Calibri" panose="020F0502020204030204" pitchFamily="34" charset="0"/>
              <a:cs typeface="Calibri" panose="020F0502020204030204" pitchFamily="34" charset="0"/>
            </a:endParaRPr>
          </a:p>
          <a:p>
            <a:pPr lvl="1"/>
            <a:endParaRPr lang="en-US" sz="20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411747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Phase I: Planning and Design</a:t>
            </a:r>
            <a:endParaRPr lang="en-US" b="1" dirty="0">
              <a:solidFill>
                <a:srgbClr val="002060"/>
              </a:solidFill>
            </a:endParaRPr>
          </a:p>
        </p:txBody>
      </p:sp>
      <p:sp>
        <p:nvSpPr>
          <p:cNvPr id="7" name="Content Placeholder 6">
            <a:extLst>
              <a:ext uri="{FF2B5EF4-FFF2-40B4-BE49-F238E27FC236}">
                <a16:creationId xmlns:a16="http://schemas.microsoft.com/office/drawing/2014/main" id="{1A932F41-498A-488E-A561-B91542A83BC5}"/>
              </a:ext>
            </a:extLst>
          </p:cNvPr>
          <p:cNvSpPr>
            <a:spLocks noGrp="1"/>
          </p:cNvSpPr>
          <p:nvPr>
            <p:ph idx="1"/>
          </p:nvPr>
        </p:nvSpPr>
        <p:spPr>
          <a:xfrm>
            <a:off x="533400" y="1066800"/>
            <a:ext cx="8398705" cy="4744140"/>
          </a:xfrm>
        </p:spPr>
        <p:txBody>
          <a:bodyPr>
            <a:normAutofit/>
          </a:bodyPr>
          <a:lstStyle/>
          <a:p>
            <a:pPr marL="68580" indent="0">
              <a:buNone/>
            </a:pPr>
            <a:r>
              <a:rPr lang="en-US" sz="2600" dirty="0" smtClean="0">
                <a:latin typeface="Calibri" panose="020F0502020204030204" pitchFamily="34" charset="0"/>
                <a:cs typeface="Calibri" panose="020F0502020204030204" pitchFamily="34" charset="0"/>
              </a:rPr>
              <a:t>May 2020 through September 2020</a:t>
            </a:r>
          </a:p>
          <a:p>
            <a:pPr marL="68580" indent="0">
              <a:buNone/>
            </a:pPr>
            <a:endParaRPr lang="en-US" sz="2100" dirty="0" smtClean="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Designed strategy for external stakeholder engagement </a:t>
            </a:r>
          </a:p>
          <a:p>
            <a:pPr lvl="1"/>
            <a:r>
              <a:rPr lang="en-US" sz="2000" dirty="0">
                <a:latin typeface="Calibri" panose="020F0502020204030204" pitchFamily="34" charset="0"/>
                <a:cs typeface="Calibri" panose="020F0502020204030204" pitchFamily="34" charset="0"/>
              </a:rPr>
              <a:t>Appointed External Stakeholder Advisory Board</a:t>
            </a:r>
          </a:p>
          <a:p>
            <a:pPr lvl="1"/>
            <a:r>
              <a:rPr lang="en-US" sz="2000" dirty="0">
                <a:latin typeface="Calibri" panose="020F0502020204030204" pitchFamily="34" charset="0"/>
                <a:cs typeface="Calibri" panose="020F0502020204030204" pitchFamily="34" charset="0"/>
              </a:rPr>
              <a:t>Developing COA 4 BH Carve-in dedicated </a:t>
            </a:r>
            <a:r>
              <a:rPr lang="en-US" sz="2000" dirty="0" smtClean="0">
                <a:latin typeface="Calibri" panose="020F0502020204030204" pitchFamily="34" charset="0"/>
                <a:cs typeface="Calibri" panose="020F0502020204030204" pitchFamily="34" charset="0"/>
              </a:rPr>
              <a:t>webpage</a:t>
            </a:r>
          </a:p>
          <a:p>
            <a:r>
              <a:rPr lang="en-US" sz="2000" dirty="0" smtClean="0">
                <a:latin typeface="Calibri" panose="020F0502020204030204" pitchFamily="34" charset="0"/>
                <a:cs typeface="Calibri" panose="020F0502020204030204" pitchFamily="34" charset="0"/>
              </a:rPr>
              <a:t>Reviewed </a:t>
            </a:r>
            <a:r>
              <a:rPr lang="en-US" sz="2000" dirty="0">
                <a:latin typeface="Calibri" panose="020F0502020204030204" pitchFamily="34" charset="0"/>
                <a:cs typeface="Calibri" panose="020F0502020204030204" pitchFamily="34" charset="0"/>
              </a:rPr>
              <a:t>federal and state authorities impacted by </a:t>
            </a:r>
            <a:r>
              <a:rPr lang="en-US" sz="2000" dirty="0" smtClean="0">
                <a:latin typeface="Calibri" panose="020F0502020204030204" pitchFamily="34" charset="0"/>
                <a:cs typeface="Calibri" panose="020F0502020204030204" pitchFamily="34" charset="0"/>
              </a:rPr>
              <a:t>BH carve-in</a:t>
            </a:r>
            <a:endParaRPr lang="en-US" sz="2000" dirty="0">
              <a:latin typeface="Calibri" panose="020F0502020204030204" pitchFamily="34" charset="0"/>
              <a:cs typeface="Calibri" panose="020F0502020204030204" pitchFamily="34" charset="0"/>
            </a:endParaRPr>
          </a:p>
          <a:p>
            <a:pPr lvl="1"/>
            <a:r>
              <a:rPr lang="en-US" sz="2000" dirty="0">
                <a:latin typeface="Calibri" panose="020F0502020204030204" pitchFamily="34" charset="0"/>
                <a:cs typeface="Calibri" panose="020F0502020204030204" pitchFamily="34" charset="0"/>
              </a:rPr>
              <a:t>State Regulations and </a:t>
            </a:r>
            <a:r>
              <a:rPr lang="en-US" sz="2000" dirty="0" smtClean="0">
                <a:latin typeface="Calibri" panose="020F0502020204030204" pitchFamily="34" charset="0"/>
                <a:cs typeface="Calibri" panose="020F0502020204030204" pitchFamily="34" charset="0"/>
              </a:rPr>
              <a:t>Statutes</a:t>
            </a:r>
          </a:p>
          <a:p>
            <a:pPr lvl="1"/>
            <a:r>
              <a:rPr lang="en-US" sz="2000" dirty="0" smtClean="0">
                <a:latin typeface="Calibri" panose="020F0502020204030204" pitchFamily="34" charset="0"/>
                <a:cs typeface="Calibri" panose="020F0502020204030204" pitchFamily="34" charset="0"/>
              </a:rPr>
              <a:t>State Plan and </a:t>
            </a:r>
            <a:r>
              <a:rPr lang="en-US" sz="2000" dirty="0">
                <a:latin typeface="Calibri" panose="020F0502020204030204" pitchFamily="34" charset="0"/>
                <a:cs typeface="Calibri" panose="020F0502020204030204" pitchFamily="34" charset="0"/>
              </a:rPr>
              <a:t>Waivers</a:t>
            </a:r>
          </a:p>
          <a:p>
            <a:r>
              <a:rPr lang="en-US" sz="2000" dirty="0">
                <a:latin typeface="Calibri" panose="020F0502020204030204" pitchFamily="34" charset="0"/>
                <a:cs typeface="Calibri" panose="020F0502020204030204" pitchFamily="34" charset="0"/>
              </a:rPr>
              <a:t>Researched national trends for Medicaid </a:t>
            </a:r>
            <a:r>
              <a:rPr lang="en-US" sz="2000" dirty="0" smtClean="0">
                <a:latin typeface="Calibri" panose="020F0502020204030204" pitchFamily="34" charset="0"/>
                <a:cs typeface="Calibri" panose="020F0502020204030204" pitchFamily="34" charset="0"/>
              </a:rPr>
              <a:t>MC </a:t>
            </a:r>
            <a:r>
              <a:rPr lang="en-US" sz="2000" dirty="0">
                <a:latin typeface="Calibri" panose="020F0502020204030204" pitchFamily="34" charset="0"/>
                <a:cs typeface="Calibri" panose="020F0502020204030204" pitchFamily="34" charset="0"/>
              </a:rPr>
              <a:t>Care for the Foster Care </a:t>
            </a:r>
            <a:r>
              <a:rPr lang="en-US" sz="2000" dirty="0" smtClean="0">
                <a:latin typeface="Calibri" panose="020F0502020204030204" pitchFamily="34" charset="0"/>
                <a:cs typeface="Calibri" panose="020F0502020204030204" pitchFamily="34" charset="0"/>
              </a:rPr>
              <a:t>population</a:t>
            </a:r>
          </a:p>
          <a:p>
            <a:pPr lvl="1"/>
            <a:r>
              <a:rPr lang="en-US" sz="2000" dirty="0" smtClean="0">
                <a:latin typeface="Calibri" panose="020F0502020204030204" pitchFamily="34" charset="0"/>
                <a:cs typeface="Calibri" panose="020F0502020204030204" pitchFamily="34" charset="0"/>
              </a:rPr>
              <a:t>Manage Care integrated  Care</a:t>
            </a:r>
          </a:p>
          <a:p>
            <a:pPr lvl="1"/>
            <a:endParaRPr lang="en-US" sz="1600" dirty="0">
              <a:latin typeface="Calibri" panose="020F0502020204030204" pitchFamily="34" charset="0"/>
              <a:cs typeface="Calibri" panose="020F0502020204030204" pitchFamily="34" charset="0"/>
            </a:endParaRPr>
          </a:p>
          <a:p>
            <a:endParaRPr lang="en-US" sz="2000" dirty="0" smtClean="0">
              <a:latin typeface="Calibri" panose="020F0502020204030204" pitchFamily="34" charset="0"/>
              <a:cs typeface="Calibri" panose="020F0502020204030204" pitchFamily="34" charset="0"/>
            </a:endParaRPr>
          </a:p>
          <a:p>
            <a:pPr lvl="1"/>
            <a:endParaRPr lang="en-US" sz="20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005615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Phase II: Execution</a:t>
            </a:r>
            <a:endParaRPr lang="en-US" b="1" dirty="0">
              <a:solidFill>
                <a:srgbClr val="002060"/>
              </a:solidFill>
            </a:endParaRPr>
          </a:p>
        </p:txBody>
      </p:sp>
      <p:sp>
        <p:nvSpPr>
          <p:cNvPr id="7" name="Content Placeholder 6">
            <a:extLst>
              <a:ext uri="{FF2B5EF4-FFF2-40B4-BE49-F238E27FC236}">
                <a16:creationId xmlns:a16="http://schemas.microsoft.com/office/drawing/2014/main" id="{1A932F41-498A-488E-A561-B91542A83BC5}"/>
              </a:ext>
            </a:extLst>
          </p:cNvPr>
          <p:cNvSpPr>
            <a:spLocks noGrp="1"/>
          </p:cNvSpPr>
          <p:nvPr>
            <p:ph idx="1"/>
          </p:nvPr>
        </p:nvSpPr>
        <p:spPr>
          <a:xfrm>
            <a:off x="457200" y="1351860"/>
            <a:ext cx="8398705" cy="4286940"/>
          </a:xfrm>
        </p:spPr>
        <p:txBody>
          <a:bodyPr>
            <a:normAutofit/>
          </a:bodyPr>
          <a:lstStyle/>
          <a:p>
            <a:pPr marL="68580" indent="0">
              <a:buNone/>
            </a:pPr>
            <a:r>
              <a:rPr lang="en-US" sz="2400" dirty="0" smtClean="0">
                <a:latin typeface="Calibri" panose="020F0502020204030204" pitchFamily="34" charset="0"/>
                <a:cs typeface="Calibri" panose="020F0502020204030204" pitchFamily="34" charset="0"/>
              </a:rPr>
              <a:t>October 2020 </a:t>
            </a:r>
            <a:r>
              <a:rPr lang="en-US" sz="2400" dirty="0">
                <a:latin typeface="Calibri" panose="020F0502020204030204" pitchFamily="34" charset="0"/>
                <a:cs typeface="Calibri" panose="020F0502020204030204" pitchFamily="34" charset="0"/>
              </a:rPr>
              <a:t>through </a:t>
            </a:r>
            <a:r>
              <a:rPr lang="en-US" sz="2400" dirty="0" smtClean="0">
                <a:latin typeface="Calibri" panose="020F0502020204030204" pitchFamily="34" charset="0"/>
                <a:cs typeface="Calibri" panose="020F0502020204030204" pitchFamily="34" charset="0"/>
              </a:rPr>
              <a:t>September 2021</a:t>
            </a:r>
            <a:endParaRPr lang="en-US" sz="2400" dirty="0">
              <a:latin typeface="Calibri" panose="020F0502020204030204" pitchFamily="34" charset="0"/>
              <a:cs typeface="Calibri" panose="020F0502020204030204" pitchFamily="34" charset="0"/>
            </a:endParaRPr>
          </a:p>
          <a:p>
            <a:pPr marL="68580" indent="0">
              <a:buNone/>
            </a:pPr>
            <a:endParaRPr lang="en-US" sz="2100" dirty="0" smtClean="0">
              <a:latin typeface="Calibri" panose="020F0502020204030204" pitchFamily="34" charset="0"/>
              <a:cs typeface="Calibri" panose="020F0502020204030204" pitchFamily="34" charset="0"/>
            </a:endParaRPr>
          </a:p>
          <a:p>
            <a:r>
              <a:rPr lang="en-US" sz="2100" dirty="0">
                <a:latin typeface="Calibri" panose="020F0502020204030204" pitchFamily="34" charset="0"/>
                <a:cs typeface="Calibri" panose="020F0502020204030204" pitchFamily="34" charset="0"/>
              </a:rPr>
              <a:t>Conduct stakeholder engagement activities</a:t>
            </a:r>
          </a:p>
          <a:p>
            <a:r>
              <a:rPr lang="en-US" sz="2100" dirty="0" smtClean="0">
                <a:latin typeface="Calibri" panose="020F0502020204030204" pitchFamily="34" charset="0"/>
                <a:cs typeface="Calibri" panose="020F0502020204030204" pitchFamily="34" charset="0"/>
              </a:rPr>
              <a:t>Identify </a:t>
            </a:r>
            <a:r>
              <a:rPr lang="en-US" sz="2100" dirty="0">
                <a:latin typeface="Calibri" panose="020F0502020204030204" pitchFamily="34" charset="0"/>
                <a:cs typeface="Calibri" panose="020F0502020204030204" pitchFamily="34" charset="0"/>
              </a:rPr>
              <a:t>the roles and responsibilities of the </a:t>
            </a:r>
            <a:r>
              <a:rPr lang="en-US" sz="2100" dirty="0" smtClean="0">
                <a:latin typeface="Calibri" panose="020F0502020204030204" pitchFamily="34" charset="0"/>
                <a:cs typeface="Calibri" panose="020F0502020204030204" pitchFamily="34" charset="0"/>
              </a:rPr>
              <a:t>HP to inform RFP</a:t>
            </a:r>
            <a:endParaRPr lang="en-US" sz="2100" dirty="0">
              <a:latin typeface="Calibri" panose="020F0502020204030204" pitchFamily="34" charset="0"/>
              <a:cs typeface="Calibri" panose="020F0502020204030204" pitchFamily="34" charset="0"/>
            </a:endParaRPr>
          </a:p>
          <a:p>
            <a:pPr lvl="1"/>
            <a:r>
              <a:rPr lang="en-US" sz="2100" dirty="0" smtClean="0">
                <a:latin typeface="Calibri" panose="020F0502020204030204" pitchFamily="34" charset="0"/>
                <a:cs typeface="Calibri" panose="020F0502020204030204" pitchFamily="34" charset="0"/>
              </a:rPr>
              <a:t>Modify any necessary elements of MHD’s existing HP contract </a:t>
            </a:r>
            <a:endParaRPr lang="en-US" sz="2100" dirty="0">
              <a:latin typeface="Calibri" panose="020F0502020204030204" pitchFamily="34" charset="0"/>
              <a:cs typeface="Calibri" panose="020F0502020204030204" pitchFamily="34" charset="0"/>
            </a:endParaRPr>
          </a:p>
          <a:p>
            <a:pPr lvl="1"/>
            <a:r>
              <a:rPr lang="en-US" sz="2100" dirty="0" smtClean="0">
                <a:latin typeface="Calibri" panose="020F0502020204030204" pitchFamily="34" charset="0"/>
                <a:cs typeface="Calibri" panose="020F0502020204030204" pitchFamily="34" charset="0"/>
              </a:rPr>
              <a:t>Draft language for new HP contract provisions specific to carve-in </a:t>
            </a:r>
          </a:p>
          <a:p>
            <a:pPr lvl="2"/>
            <a:r>
              <a:rPr lang="en-US" sz="2100" dirty="0" smtClean="0">
                <a:latin typeface="Calibri" panose="020F0502020204030204" pitchFamily="34" charset="0"/>
                <a:cs typeface="Calibri" panose="020F0502020204030204" pitchFamily="34" charset="0"/>
              </a:rPr>
              <a:t>Anticipated new sections include: </a:t>
            </a:r>
          </a:p>
          <a:p>
            <a:pPr lvl="3"/>
            <a:r>
              <a:rPr lang="en-US" sz="2100" dirty="0" smtClean="0">
                <a:latin typeface="Calibri" panose="020F0502020204030204" pitchFamily="34" charset="0"/>
                <a:cs typeface="Calibri" panose="020F0502020204030204" pitchFamily="34" charset="0"/>
              </a:rPr>
              <a:t>care management</a:t>
            </a:r>
          </a:p>
          <a:p>
            <a:pPr lvl="3"/>
            <a:r>
              <a:rPr lang="en-US" sz="2100" dirty="0" smtClean="0">
                <a:latin typeface="Calibri" panose="020F0502020204030204" pitchFamily="34" charset="0"/>
                <a:cs typeface="Calibri" panose="020F0502020204030204" pitchFamily="34" charset="0"/>
              </a:rPr>
              <a:t>network benefits</a:t>
            </a:r>
          </a:p>
          <a:p>
            <a:pPr lvl="3"/>
            <a:r>
              <a:rPr lang="en-US" sz="2100" dirty="0" smtClean="0">
                <a:latin typeface="Calibri" panose="020F0502020204030204" pitchFamily="34" charset="0"/>
                <a:cs typeface="Calibri" panose="020F0502020204030204" pitchFamily="34" charset="0"/>
              </a:rPr>
              <a:t>quality </a:t>
            </a:r>
            <a:endParaRPr lang="en-US" sz="2100" dirty="0">
              <a:latin typeface="Calibri" panose="020F0502020204030204" pitchFamily="34" charset="0"/>
              <a:cs typeface="Calibri" panose="020F0502020204030204" pitchFamily="34" charset="0"/>
            </a:endParaRPr>
          </a:p>
          <a:p>
            <a:pPr marL="468630" lvl="1" indent="0">
              <a:buNone/>
            </a:pPr>
            <a:endParaRPr lang="en-US" sz="20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622091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Phase II: Execution</a:t>
            </a:r>
            <a:endParaRPr lang="en-US" b="1" dirty="0">
              <a:solidFill>
                <a:srgbClr val="002060"/>
              </a:solidFill>
            </a:endParaRPr>
          </a:p>
        </p:txBody>
      </p:sp>
      <p:sp>
        <p:nvSpPr>
          <p:cNvPr id="7" name="Content Placeholder 6">
            <a:extLst>
              <a:ext uri="{FF2B5EF4-FFF2-40B4-BE49-F238E27FC236}">
                <a16:creationId xmlns:a16="http://schemas.microsoft.com/office/drawing/2014/main" id="{1A932F41-498A-488E-A561-B91542A83BC5}"/>
              </a:ext>
            </a:extLst>
          </p:cNvPr>
          <p:cNvSpPr>
            <a:spLocks noGrp="1"/>
          </p:cNvSpPr>
          <p:nvPr>
            <p:ph idx="1"/>
          </p:nvPr>
        </p:nvSpPr>
        <p:spPr>
          <a:xfrm>
            <a:off x="457200" y="1351860"/>
            <a:ext cx="8398705" cy="4058340"/>
          </a:xfrm>
        </p:spPr>
        <p:txBody>
          <a:bodyPr>
            <a:normAutofit/>
          </a:bodyPr>
          <a:lstStyle/>
          <a:p>
            <a:pPr marL="68580" indent="0">
              <a:buNone/>
            </a:pPr>
            <a:r>
              <a:rPr lang="en-US" sz="2400" dirty="0" smtClean="0">
                <a:latin typeface="Calibri" panose="020F0502020204030204" pitchFamily="34" charset="0"/>
                <a:cs typeface="Calibri" panose="020F0502020204030204" pitchFamily="34" charset="0"/>
              </a:rPr>
              <a:t>October 2020 </a:t>
            </a:r>
            <a:r>
              <a:rPr lang="en-US" sz="2400" dirty="0">
                <a:latin typeface="Calibri" panose="020F0502020204030204" pitchFamily="34" charset="0"/>
                <a:cs typeface="Calibri" panose="020F0502020204030204" pitchFamily="34" charset="0"/>
              </a:rPr>
              <a:t>through </a:t>
            </a:r>
            <a:r>
              <a:rPr lang="en-US" sz="2400" dirty="0" smtClean="0">
                <a:latin typeface="Calibri" panose="020F0502020204030204" pitchFamily="34" charset="0"/>
                <a:cs typeface="Calibri" panose="020F0502020204030204" pitchFamily="34" charset="0"/>
              </a:rPr>
              <a:t>September 2021</a:t>
            </a:r>
            <a:endParaRPr lang="en-US" sz="2400" dirty="0">
              <a:latin typeface="Calibri" panose="020F0502020204030204" pitchFamily="34" charset="0"/>
              <a:cs typeface="Calibri" panose="020F0502020204030204" pitchFamily="34" charset="0"/>
            </a:endParaRPr>
          </a:p>
          <a:p>
            <a:pPr marL="68580" indent="0">
              <a:buNone/>
            </a:pPr>
            <a:endParaRPr lang="en-US" sz="2100" dirty="0" smtClean="0">
              <a:latin typeface="Calibri" panose="020F0502020204030204" pitchFamily="34" charset="0"/>
              <a:cs typeface="Calibri" panose="020F0502020204030204" pitchFamily="34" charset="0"/>
            </a:endParaRPr>
          </a:p>
          <a:p>
            <a:r>
              <a:rPr lang="en-US" sz="2100" dirty="0" smtClean="0">
                <a:latin typeface="Calibri" panose="020F0502020204030204" pitchFamily="34" charset="0"/>
                <a:cs typeface="Calibri" panose="020F0502020204030204" pitchFamily="34" charset="0"/>
              </a:rPr>
              <a:t>Develop </a:t>
            </a:r>
            <a:r>
              <a:rPr lang="en-US" sz="2100" dirty="0">
                <a:latin typeface="Calibri" panose="020F0502020204030204" pitchFamily="34" charset="0"/>
                <a:cs typeface="Calibri" panose="020F0502020204030204" pitchFamily="34" charset="0"/>
              </a:rPr>
              <a:t>and </a:t>
            </a:r>
            <a:r>
              <a:rPr lang="en-US" sz="2100" dirty="0" smtClean="0">
                <a:latin typeface="Calibri" panose="020F0502020204030204" pitchFamily="34" charset="0"/>
                <a:cs typeface="Calibri" panose="020F0502020204030204" pitchFamily="34" charset="0"/>
              </a:rPr>
              <a:t>issue COA 4 MC Request </a:t>
            </a:r>
            <a:r>
              <a:rPr lang="en-US" sz="2100" dirty="0">
                <a:latin typeface="Calibri" panose="020F0502020204030204" pitchFamily="34" charset="0"/>
                <a:cs typeface="Calibri" panose="020F0502020204030204" pitchFamily="34" charset="0"/>
              </a:rPr>
              <a:t>for </a:t>
            </a:r>
            <a:r>
              <a:rPr lang="en-US" sz="2100" dirty="0" smtClean="0">
                <a:latin typeface="Calibri" panose="020F0502020204030204" pitchFamily="34" charset="0"/>
                <a:cs typeface="Calibri" panose="020F0502020204030204" pitchFamily="34" charset="0"/>
              </a:rPr>
              <a:t>Proposal (RFP)</a:t>
            </a:r>
            <a:endParaRPr lang="en-US" sz="2100" dirty="0">
              <a:latin typeface="Calibri" panose="020F0502020204030204" pitchFamily="34" charset="0"/>
              <a:cs typeface="Calibri" panose="020F0502020204030204" pitchFamily="34" charset="0"/>
            </a:endParaRPr>
          </a:p>
          <a:p>
            <a:r>
              <a:rPr lang="en-US" sz="2100" dirty="0">
                <a:latin typeface="Calibri" panose="020F0502020204030204" pitchFamily="34" charset="0"/>
                <a:cs typeface="Calibri" panose="020F0502020204030204" pitchFamily="34" charset="0"/>
              </a:rPr>
              <a:t>Review </a:t>
            </a:r>
            <a:r>
              <a:rPr lang="en-US" sz="2100" dirty="0" smtClean="0">
                <a:latin typeface="Calibri" panose="020F0502020204030204" pitchFamily="34" charset="0"/>
                <a:cs typeface="Calibri" panose="020F0502020204030204" pitchFamily="34" charset="0"/>
              </a:rPr>
              <a:t>RFP responses and award </a:t>
            </a:r>
            <a:r>
              <a:rPr lang="en-US" sz="2100" dirty="0">
                <a:latin typeface="Calibri" panose="020F0502020204030204" pitchFamily="34" charset="0"/>
                <a:cs typeface="Calibri" panose="020F0502020204030204" pitchFamily="34" charset="0"/>
              </a:rPr>
              <a:t>to </a:t>
            </a:r>
            <a:r>
              <a:rPr lang="en-US" sz="2100" dirty="0" smtClean="0">
                <a:latin typeface="Calibri" panose="020F0502020204030204" pitchFamily="34" charset="0"/>
                <a:cs typeface="Calibri" panose="020F0502020204030204" pitchFamily="34" charset="0"/>
              </a:rPr>
              <a:t>selected HP</a:t>
            </a:r>
            <a:endParaRPr lang="en-US" sz="2100" dirty="0">
              <a:latin typeface="Calibri" panose="020F0502020204030204" pitchFamily="34" charset="0"/>
              <a:cs typeface="Calibri" panose="020F0502020204030204" pitchFamily="34" charset="0"/>
            </a:endParaRPr>
          </a:p>
          <a:p>
            <a:r>
              <a:rPr lang="en-US" sz="2100" dirty="0" smtClean="0">
                <a:latin typeface="Calibri" panose="020F0502020204030204" pitchFamily="34" charset="0"/>
                <a:cs typeface="Calibri" panose="020F0502020204030204" pitchFamily="34" charset="0"/>
              </a:rPr>
              <a:t>Engage CMS on </a:t>
            </a:r>
            <a:r>
              <a:rPr lang="en-US" sz="2100" dirty="0">
                <a:latin typeface="Calibri" panose="020F0502020204030204" pitchFamily="34" charset="0"/>
                <a:cs typeface="Calibri" panose="020F0502020204030204" pitchFamily="34" charset="0"/>
              </a:rPr>
              <a:t>modifications needed </a:t>
            </a:r>
            <a:r>
              <a:rPr lang="en-US" sz="2100" dirty="0" smtClean="0">
                <a:latin typeface="Calibri" panose="020F0502020204030204" pitchFamily="34" charset="0"/>
                <a:cs typeface="Calibri" panose="020F0502020204030204" pitchFamily="34" charset="0"/>
              </a:rPr>
              <a:t>to Federal Authorities (State Plan  and waivers)</a:t>
            </a:r>
          </a:p>
          <a:p>
            <a:pPr marL="468630" lvl="1" indent="0">
              <a:buNone/>
            </a:pPr>
            <a:endParaRPr lang="en-US" sz="20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4763543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Phase III: Implementation</a:t>
            </a:r>
            <a:endParaRPr lang="en-US" b="1" dirty="0">
              <a:solidFill>
                <a:srgbClr val="002060"/>
              </a:solidFill>
            </a:endParaRPr>
          </a:p>
        </p:txBody>
      </p:sp>
      <p:sp>
        <p:nvSpPr>
          <p:cNvPr id="7" name="Content Placeholder 6">
            <a:extLst>
              <a:ext uri="{FF2B5EF4-FFF2-40B4-BE49-F238E27FC236}">
                <a16:creationId xmlns:a16="http://schemas.microsoft.com/office/drawing/2014/main" id="{1A932F41-498A-488E-A561-B91542A83BC5}"/>
              </a:ext>
            </a:extLst>
          </p:cNvPr>
          <p:cNvSpPr>
            <a:spLocks noGrp="1"/>
          </p:cNvSpPr>
          <p:nvPr>
            <p:ph idx="1"/>
          </p:nvPr>
        </p:nvSpPr>
        <p:spPr>
          <a:xfrm>
            <a:off x="457200" y="1351860"/>
            <a:ext cx="8398705" cy="4058340"/>
          </a:xfrm>
        </p:spPr>
        <p:txBody>
          <a:bodyPr>
            <a:normAutofit/>
          </a:bodyPr>
          <a:lstStyle/>
          <a:p>
            <a:pPr marL="68580" indent="0">
              <a:buNone/>
            </a:pPr>
            <a:r>
              <a:rPr lang="en-US" sz="2400" dirty="0" smtClean="0">
                <a:latin typeface="Calibri" panose="020F0502020204030204" pitchFamily="34" charset="0"/>
                <a:cs typeface="Calibri" panose="020F0502020204030204" pitchFamily="34" charset="0"/>
              </a:rPr>
              <a:t>July 2021 </a:t>
            </a:r>
            <a:r>
              <a:rPr lang="en-US" sz="2400" dirty="0">
                <a:latin typeface="Calibri" panose="020F0502020204030204" pitchFamily="34" charset="0"/>
                <a:cs typeface="Calibri" panose="020F0502020204030204" pitchFamily="34" charset="0"/>
              </a:rPr>
              <a:t>through </a:t>
            </a:r>
            <a:r>
              <a:rPr lang="en-US" sz="2400" dirty="0" smtClean="0">
                <a:latin typeface="Calibri" panose="020F0502020204030204" pitchFamily="34" charset="0"/>
                <a:cs typeface="Calibri" panose="020F0502020204030204" pitchFamily="34" charset="0"/>
              </a:rPr>
              <a:t>June 2022</a:t>
            </a:r>
            <a:endParaRPr lang="en-US" sz="2400" dirty="0">
              <a:latin typeface="Calibri" panose="020F0502020204030204" pitchFamily="34" charset="0"/>
              <a:cs typeface="Calibri" panose="020F0502020204030204" pitchFamily="34" charset="0"/>
            </a:endParaRPr>
          </a:p>
          <a:p>
            <a:pPr marL="68580" indent="0">
              <a:buNone/>
            </a:pPr>
            <a:endParaRPr lang="en-US" sz="21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Continue stakeholder engagement activities</a:t>
            </a:r>
            <a:endParaRPr lang="en-US" sz="2000" dirty="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Conduct readiness assessments on selected HP</a:t>
            </a:r>
            <a:endParaRPr lang="en-US" sz="2000" dirty="0">
              <a:latin typeface="Calibri" panose="020F0502020204030204" pitchFamily="34" charset="0"/>
              <a:cs typeface="Calibri" panose="020F0502020204030204" pitchFamily="34" charset="0"/>
            </a:endParaRPr>
          </a:p>
          <a:p>
            <a:pPr lvl="1"/>
            <a:r>
              <a:rPr lang="en-US" sz="2000" dirty="0">
                <a:latin typeface="Calibri" panose="020F0502020204030204" pitchFamily="34" charset="0"/>
                <a:cs typeface="Calibri" panose="020F0502020204030204" pitchFamily="34" charset="0"/>
              </a:rPr>
              <a:t>Desk and </a:t>
            </a:r>
            <a:r>
              <a:rPr lang="en-US" sz="2000" dirty="0" smtClean="0">
                <a:latin typeface="Calibri" panose="020F0502020204030204" pitchFamily="34" charset="0"/>
                <a:cs typeface="Calibri" panose="020F0502020204030204" pitchFamily="34" charset="0"/>
              </a:rPr>
              <a:t>on-site reviews</a:t>
            </a:r>
            <a:endParaRPr lang="en-US" sz="2000" dirty="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Deliver technical assistance to providers</a:t>
            </a:r>
            <a:endParaRPr lang="en-US" sz="2000" dirty="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Deliver technical assistance to selected HP</a:t>
            </a:r>
            <a:endParaRPr lang="en-US" sz="2000" dirty="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Provide education to beneficiaries and caregivers</a:t>
            </a:r>
            <a:endParaRPr lang="en-US" sz="2000" dirty="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Establish State monitoring and oversight roles of MC Program</a:t>
            </a:r>
          </a:p>
          <a:p>
            <a:r>
              <a:rPr lang="en-US" sz="2000" dirty="0">
                <a:latin typeface="Calibri" panose="020F0502020204030204" pitchFamily="34" charset="0"/>
                <a:cs typeface="Calibri" panose="020F0502020204030204" pitchFamily="34" charset="0"/>
              </a:rPr>
              <a:t>Launch COA 4 single HP model on 7/1/2022</a:t>
            </a:r>
          </a:p>
          <a:p>
            <a:endParaRPr lang="en-US" sz="2000" dirty="0">
              <a:latin typeface="Calibri" panose="020F0502020204030204" pitchFamily="34" charset="0"/>
              <a:cs typeface="Calibri" panose="020F0502020204030204" pitchFamily="34" charset="0"/>
            </a:endParaRPr>
          </a:p>
          <a:p>
            <a:pPr marL="68580" indent="0">
              <a:buNone/>
            </a:pPr>
            <a:endParaRPr lang="en-US" sz="2100" dirty="0">
              <a:latin typeface="Calibri" panose="020F0502020204030204" pitchFamily="34" charset="0"/>
              <a:cs typeface="Calibri" panose="020F0502020204030204" pitchFamily="34" charset="0"/>
            </a:endParaRPr>
          </a:p>
          <a:p>
            <a:pPr lvl="1"/>
            <a:endParaRPr lang="en-US" sz="20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748763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Phase IV: Monitoring</a:t>
            </a:r>
            <a:endParaRPr lang="en-US" b="1" dirty="0">
              <a:solidFill>
                <a:srgbClr val="002060"/>
              </a:solidFill>
            </a:endParaRPr>
          </a:p>
        </p:txBody>
      </p:sp>
      <p:sp>
        <p:nvSpPr>
          <p:cNvPr id="7" name="Content Placeholder 6">
            <a:extLst>
              <a:ext uri="{FF2B5EF4-FFF2-40B4-BE49-F238E27FC236}">
                <a16:creationId xmlns:a16="http://schemas.microsoft.com/office/drawing/2014/main" id="{1A932F41-498A-488E-A561-B91542A83BC5}"/>
              </a:ext>
            </a:extLst>
          </p:cNvPr>
          <p:cNvSpPr>
            <a:spLocks noGrp="1"/>
          </p:cNvSpPr>
          <p:nvPr>
            <p:ph idx="1"/>
          </p:nvPr>
        </p:nvSpPr>
        <p:spPr>
          <a:xfrm>
            <a:off x="457200" y="1351860"/>
            <a:ext cx="8398705" cy="4058340"/>
          </a:xfrm>
        </p:spPr>
        <p:txBody>
          <a:bodyPr>
            <a:normAutofit/>
          </a:bodyPr>
          <a:lstStyle/>
          <a:p>
            <a:pPr marL="68580" indent="0">
              <a:buNone/>
            </a:pPr>
            <a:r>
              <a:rPr lang="en-US" sz="2400" dirty="0" smtClean="0">
                <a:latin typeface="Calibri" panose="020F0502020204030204" pitchFamily="34" charset="0"/>
                <a:cs typeface="Calibri" panose="020F0502020204030204" pitchFamily="34" charset="0"/>
              </a:rPr>
              <a:t>July 2022 </a:t>
            </a:r>
            <a:r>
              <a:rPr lang="en-US" sz="2400" dirty="0">
                <a:latin typeface="Calibri" panose="020F0502020204030204" pitchFamily="34" charset="0"/>
                <a:cs typeface="Calibri" panose="020F0502020204030204" pitchFamily="34" charset="0"/>
              </a:rPr>
              <a:t>through </a:t>
            </a:r>
            <a:r>
              <a:rPr lang="en-US" sz="2400" dirty="0" smtClean="0">
                <a:latin typeface="Calibri" panose="020F0502020204030204" pitchFamily="34" charset="0"/>
                <a:cs typeface="Calibri" panose="020F0502020204030204" pitchFamily="34" charset="0"/>
              </a:rPr>
              <a:t>December 2022</a:t>
            </a:r>
            <a:endParaRPr lang="en-US" sz="2400" dirty="0">
              <a:latin typeface="Calibri" panose="020F0502020204030204" pitchFamily="34" charset="0"/>
              <a:cs typeface="Calibri" panose="020F0502020204030204" pitchFamily="34" charset="0"/>
            </a:endParaRPr>
          </a:p>
          <a:p>
            <a:pPr marL="68580" indent="0">
              <a:buNone/>
            </a:pPr>
            <a:endParaRPr lang="en-US" sz="21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Conduct monitoring and oversight on COA </a:t>
            </a:r>
            <a:r>
              <a:rPr lang="en-US" sz="2000" dirty="0">
                <a:latin typeface="Calibri" panose="020F0502020204030204" pitchFamily="34" charset="0"/>
                <a:cs typeface="Calibri" panose="020F0502020204030204" pitchFamily="34" charset="0"/>
              </a:rPr>
              <a:t>4 </a:t>
            </a:r>
            <a:r>
              <a:rPr lang="en-US" sz="2000" dirty="0" smtClean="0">
                <a:latin typeface="Calibri" panose="020F0502020204030204" pitchFamily="34" charset="0"/>
                <a:cs typeface="Calibri" panose="020F0502020204030204" pitchFamily="34" charset="0"/>
              </a:rPr>
              <a:t>MC program</a:t>
            </a:r>
          </a:p>
          <a:p>
            <a:r>
              <a:rPr lang="en-US" sz="2000" dirty="0" smtClean="0">
                <a:latin typeface="Calibri" panose="020F0502020204030204" pitchFamily="34" charset="0"/>
                <a:cs typeface="Calibri" panose="020F0502020204030204" pitchFamily="34" charset="0"/>
              </a:rPr>
              <a:t>Monitor and address issues that arise</a:t>
            </a:r>
          </a:p>
          <a:p>
            <a:r>
              <a:rPr lang="en-US" sz="2000" dirty="0" smtClean="0">
                <a:latin typeface="Calibri" panose="020F0502020204030204" pitchFamily="34" charset="0"/>
                <a:cs typeface="Calibri" panose="020F0502020204030204" pitchFamily="34" charset="0"/>
              </a:rPr>
              <a:t>Assess member satisfaction</a:t>
            </a:r>
            <a:endParaRPr lang="en-US" sz="2000" dirty="0">
              <a:latin typeface="Calibri" panose="020F0502020204030204" pitchFamily="34" charset="0"/>
              <a:cs typeface="Calibri" panose="020F0502020204030204" pitchFamily="34" charset="0"/>
            </a:endParaRPr>
          </a:p>
          <a:p>
            <a:endParaRPr lang="en-US" sz="2100" dirty="0">
              <a:latin typeface="Calibri" panose="020F0502020204030204" pitchFamily="34" charset="0"/>
              <a:cs typeface="Calibri" panose="020F0502020204030204" pitchFamily="34" charset="0"/>
            </a:endParaRPr>
          </a:p>
          <a:p>
            <a:pPr lvl="1"/>
            <a:endParaRPr lang="en-US" sz="20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669971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600200"/>
            <a:ext cx="8534400" cy="3229339"/>
          </a:xfrm>
        </p:spPr>
        <p:txBody>
          <a:bodyPr anchor="ctr">
            <a:noAutofit/>
          </a:bodyPr>
          <a:lstStyle/>
          <a:p>
            <a:pPr algn="ctr"/>
            <a:r>
              <a:rPr lang="en-US" sz="4000" b="1" dirty="0" smtClean="0">
                <a:solidFill>
                  <a:schemeClr val="accent3"/>
                </a:solidFill>
              </a:rPr>
              <a:t>Phase I Updates</a:t>
            </a:r>
            <a:r>
              <a:rPr lang="en-US" sz="1000" b="1" cap="none" dirty="0" smtClean="0">
                <a:solidFill>
                  <a:schemeClr val="accent3"/>
                </a:solidFill>
                <a:latin typeface="Century Gothic" panose="020B0502020202020204" pitchFamily="34" charset="0"/>
              </a:rPr>
              <a:t/>
            </a:r>
            <a:br>
              <a:rPr lang="en-US" sz="1000" b="1" cap="none" dirty="0" smtClean="0">
                <a:solidFill>
                  <a:schemeClr val="accent3"/>
                </a:solidFill>
                <a:latin typeface="Century Gothic" panose="020B0502020202020204" pitchFamily="34" charset="0"/>
              </a:rPr>
            </a:br>
            <a:r>
              <a:rPr lang="en-US" sz="1000" b="1" cap="none" dirty="0">
                <a:solidFill>
                  <a:schemeClr val="accent3"/>
                </a:solidFill>
                <a:latin typeface="Century Gothic" panose="020B0502020202020204" pitchFamily="34" charset="0"/>
              </a:rPr>
              <a:t/>
            </a:r>
            <a:br>
              <a:rPr lang="en-US" sz="1000" b="1" cap="none" dirty="0">
                <a:solidFill>
                  <a:schemeClr val="accent3"/>
                </a:solidFill>
                <a:latin typeface="Century Gothic" panose="020B0502020202020204" pitchFamily="34" charset="0"/>
              </a:rPr>
            </a:br>
            <a:r>
              <a:rPr lang="en-US" sz="1000" b="1" cap="none" dirty="0">
                <a:solidFill>
                  <a:schemeClr val="accent3"/>
                </a:solidFill>
                <a:latin typeface="Century Gothic" panose="020B0502020202020204" pitchFamily="34" charset="0"/>
              </a:rPr>
              <a:t/>
            </a:r>
            <a:br>
              <a:rPr lang="en-US" sz="1000" b="1" cap="none" dirty="0">
                <a:solidFill>
                  <a:schemeClr val="accent3"/>
                </a:solidFill>
                <a:latin typeface="Century Gothic" panose="020B0502020202020204" pitchFamily="34" charset="0"/>
              </a:rPr>
            </a:br>
            <a:r>
              <a:rPr lang="en-US" sz="2800" b="1" cap="none" dirty="0">
                <a:solidFill>
                  <a:schemeClr val="accent3"/>
                </a:solidFill>
                <a:latin typeface="Century Gothic" panose="020B0502020202020204" pitchFamily="34" charset="0"/>
              </a:rPr>
              <a:t>Eric Martin</a:t>
            </a:r>
            <a:endParaRPr lang="en-US" sz="2800" b="1" i="1" cap="small" dirty="0">
              <a:solidFill>
                <a:schemeClr val="accent3"/>
              </a:solidFill>
            </a:endParaRPr>
          </a:p>
        </p:txBody>
      </p:sp>
      <p:pic>
        <p:nvPicPr>
          <p:cNvPr id="4098" name="Picture 2" descr="Missouri Medicaid | Orthotics &amp; Prosthetics Lab"/>
          <p:cNvPicPr>
            <a:picLocks noChangeAspect="1" noChangeArrowheads="1"/>
          </p:cNvPicPr>
          <p:nvPr/>
        </p:nvPicPr>
        <p:blipFill rotWithShape="1">
          <a:blip r:embed="rId3">
            <a:extLst>
              <a:ext uri="{28A0092B-C50C-407E-A947-70E740481C1C}">
                <a14:useLocalDpi xmlns:a14="http://schemas.microsoft.com/office/drawing/2010/main" val="0"/>
              </a:ext>
            </a:extLst>
          </a:blip>
          <a:srcRect t="12745" b="13800"/>
          <a:stretch/>
        </p:blipFill>
        <p:spPr bwMode="auto">
          <a:xfrm>
            <a:off x="6400800" y="210272"/>
            <a:ext cx="2209800" cy="100699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nmcfamilyresourcecenter.com/images/dss.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366891"/>
            <a:ext cx="1981200" cy="58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8421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Agenda</a:t>
            </a:r>
            <a:endParaRPr lang="en-US" b="1" dirty="0">
              <a:solidFill>
                <a:srgbClr val="002060"/>
              </a:solidFill>
            </a:endParaRPr>
          </a:p>
        </p:txBody>
      </p:sp>
      <p:grpSp>
        <p:nvGrpSpPr>
          <p:cNvPr id="4" name="Group 3"/>
          <p:cNvGrpSpPr/>
          <p:nvPr/>
        </p:nvGrpSpPr>
        <p:grpSpPr>
          <a:xfrm>
            <a:off x="1314040" y="1524000"/>
            <a:ext cx="7186070" cy="3438041"/>
            <a:chOff x="1737204" y="1419916"/>
            <a:chExt cx="7186070" cy="3438041"/>
          </a:xfrm>
        </p:grpSpPr>
        <p:cxnSp>
          <p:nvCxnSpPr>
            <p:cNvPr id="5" name="Straight Connector 4"/>
            <p:cNvCxnSpPr>
              <a:stCxn id="25" idx="4"/>
            </p:cNvCxnSpPr>
            <p:nvPr/>
          </p:nvCxnSpPr>
          <p:spPr>
            <a:xfrm>
              <a:off x="2039389" y="2024286"/>
              <a:ext cx="18011" cy="2637166"/>
            </a:xfrm>
            <a:prstGeom prst="line">
              <a:avLst/>
            </a:prstGeom>
            <a:ln/>
          </p:spPr>
          <p:style>
            <a:lnRef idx="2">
              <a:schemeClr val="accent3"/>
            </a:lnRef>
            <a:fillRef idx="1">
              <a:schemeClr val="lt1"/>
            </a:fillRef>
            <a:effectRef idx="0">
              <a:schemeClr val="accent3"/>
            </a:effectRef>
            <a:fontRef idx="minor">
              <a:schemeClr val="dk1"/>
            </a:fontRef>
          </p:style>
        </p:cxnSp>
        <p:grpSp>
          <p:nvGrpSpPr>
            <p:cNvPr id="6" name="Group 5"/>
            <p:cNvGrpSpPr/>
            <p:nvPr/>
          </p:nvGrpSpPr>
          <p:grpSpPr>
            <a:xfrm>
              <a:off x="1737204" y="1419916"/>
              <a:ext cx="7186070" cy="604370"/>
              <a:chOff x="599496" y="1546131"/>
              <a:chExt cx="7186070" cy="604370"/>
            </a:xfrm>
          </p:grpSpPr>
          <p:sp>
            <p:nvSpPr>
              <p:cNvPr id="23" name="Freeform 22"/>
              <p:cNvSpPr/>
              <p:nvPr/>
            </p:nvSpPr>
            <p:spPr>
              <a:xfrm>
                <a:off x="1231917" y="1585000"/>
                <a:ext cx="6553649" cy="526632"/>
              </a:xfrm>
              <a:custGeom>
                <a:avLst/>
                <a:gdLst>
                  <a:gd name="connsiteX0" fmla="*/ 0 w 7612387"/>
                  <a:gd name="connsiteY0" fmla="*/ 0 h 526632"/>
                  <a:gd name="connsiteX1" fmla="*/ 7612387 w 7612387"/>
                  <a:gd name="connsiteY1" fmla="*/ 0 h 526632"/>
                  <a:gd name="connsiteX2" fmla="*/ 7612387 w 7612387"/>
                  <a:gd name="connsiteY2" fmla="*/ 526632 h 526632"/>
                  <a:gd name="connsiteX3" fmla="*/ 0 w 7612387"/>
                  <a:gd name="connsiteY3" fmla="*/ 526632 h 526632"/>
                  <a:gd name="connsiteX4" fmla="*/ 0 w 7612387"/>
                  <a:gd name="connsiteY4" fmla="*/ 0 h 526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12387" h="526632">
                    <a:moveTo>
                      <a:pt x="0" y="0"/>
                    </a:moveTo>
                    <a:lnTo>
                      <a:pt x="7612387" y="0"/>
                    </a:lnTo>
                    <a:lnTo>
                      <a:pt x="7612387" y="526632"/>
                    </a:lnTo>
                    <a:lnTo>
                      <a:pt x="0" y="526632"/>
                    </a:lnTo>
                    <a:lnTo>
                      <a:pt x="0" y="0"/>
                    </a:lnTo>
                    <a:close/>
                  </a:path>
                </a:pathLst>
              </a:custGeom>
              <a:solidFill>
                <a:schemeClr val="accent3"/>
              </a:solidFill>
              <a:ln/>
            </p:spPr>
            <p:style>
              <a:lnRef idx="2">
                <a:schemeClr val="accent3"/>
              </a:lnRef>
              <a:fillRef idx="1">
                <a:schemeClr val="lt1"/>
              </a:fillRef>
              <a:effectRef idx="0">
                <a:schemeClr val="accent3"/>
              </a:effectRef>
              <a:fontRef idx="minor">
                <a:schemeClr val="dk1"/>
              </a:fontRef>
            </p:style>
            <p:txBody>
              <a:bodyPr spcFirstLastPara="0" vert="horz" wrap="square" lIns="418015" tIns="27940" rIns="27940" bIns="27940" numCol="1" spcCol="1270" anchor="ctr" anchorCtr="0">
                <a:noAutofit/>
              </a:bodyPr>
              <a:lstStyle/>
              <a:p>
                <a:r>
                  <a:rPr lang="en-US" sz="2000" dirty="0" smtClean="0">
                    <a:solidFill>
                      <a:schemeClr val="bg1"/>
                    </a:solidFill>
                    <a:latin typeface="Calibri" panose="020F0502020204030204" pitchFamily="34" charset="0"/>
                    <a:cs typeface="Calibri" panose="020F0502020204030204" pitchFamily="34" charset="0"/>
                  </a:rPr>
                  <a:t>Background, Mission and Goals</a:t>
                </a:r>
                <a:endParaRPr lang="en-US" sz="2000" dirty="0">
                  <a:solidFill>
                    <a:schemeClr val="bg1"/>
                  </a:solidFill>
                  <a:latin typeface="Calibri" panose="020F0502020204030204" pitchFamily="34" charset="0"/>
                  <a:cs typeface="Calibri" panose="020F0502020204030204" pitchFamily="34" charset="0"/>
                </a:endParaRPr>
              </a:p>
            </p:txBody>
          </p:sp>
          <p:grpSp>
            <p:nvGrpSpPr>
              <p:cNvPr id="24" name="Group 23"/>
              <p:cNvGrpSpPr/>
              <p:nvPr/>
            </p:nvGrpSpPr>
            <p:grpSpPr>
              <a:xfrm>
                <a:off x="599496" y="1546131"/>
                <a:ext cx="859804" cy="604370"/>
                <a:chOff x="599496" y="1546131"/>
                <a:chExt cx="859804" cy="604370"/>
              </a:xfrm>
            </p:grpSpPr>
            <p:sp>
              <p:nvSpPr>
                <p:cNvPr id="25" name="Oval 24"/>
                <p:cNvSpPr/>
                <p:nvPr/>
              </p:nvSpPr>
              <p:spPr>
                <a:xfrm>
                  <a:off x="599496" y="1546131"/>
                  <a:ext cx="604370" cy="604370"/>
                </a:xfrm>
                <a:prstGeom prst="ellipse">
                  <a:avLst/>
                </a:prstGeom>
                <a:solidFill>
                  <a:schemeClr val="accent3"/>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US" sz="1600" b="1" dirty="0">
                      <a:solidFill>
                        <a:srgbClr val="FFFFFF"/>
                      </a:solidFill>
                      <a:latin typeface="Arial"/>
                      <a:cs typeface="Arial"/>
                    </a:rPr>
                    <a:t>1</a:t>
                  </a:r>
                </a:p>
              </p:txBody>
            </p:sp>
            <p:cxnSp>
              <p:nvCxnSpPr>
                <p:cNvPr id="26" name="Straight Connector 25"/>
                <p:cNvCxnSpPr>
                  <a:stCxn id="25" idx="6"/>
                </p:cNvCxnSpPr>
                <p:nvPr/>
              </p:nvCxnSpPr>
              <p:spPr>
                <a:xfrm>
                  <a:off x="1203866" y="1848316"/>
                  <a:ext cx="255434" cy="5464"/>
                </a:xfrm>
                <a:prstGeom prst="line">
                  <a:avLst/>
                </a:prstGeom>
                <a:ln>
                  <a:headEnd type="none"/>
                  <a:tailEnd type="oval"/>
                </a:ln>
              </p:spPr>
              <p:style>
                <a:lnRef idx="2">
                  <a:schemeClr val="accent3"/>
                </a:lnRef>
                <a:fillRef idx="1">
                  <a:schemeClr val="lt1"/>
                </a:fillRef>
                <a:effectRef idx="0">
                  <a:schemeClr val="accent3"/>
                </a:effectRef>
                <a:fontRef idx="minor">
                  <a:schemeClr val="dk1"/>
                </a:fontRef>
              </p:style>
            </p:cxnSp>
          </p:grpSp>
        </p:grpSp>
        <p:grpSp>
          <p:nvGrpSpPr>
            <p:cNvPr id="8" name="Group 7"/>
            <p:cNvGrpSpPr/>
            <p:nvPr/>
          </p:nvGrpSpPr>
          <p:grpSpPr>
            <a:xfrm>
              <a:off x="1739730" y="2364473"/>
              <a:ext cx="7175656" cy="604370"/>
              <a:chOff x="602022" y="2400601"/>
              <a:chExt cx="7175656" cy="604370"/>
            </a:xfrm>
          </p:grpSpPr>
          <p:sp>
            <p:nvSpPr>
              <p:cNvPr id="19" name="Freeform 18"/>
              <p:cNvSpPr/>
              <p:nvPr/>
            </p:nvSpPr>
            <p:spPr>
              <a:xfrm>
                <a:off x="1231917" y="2439470"/>
                <a:ext cx="6545761" cy="526632"/>
              </a:xfrm>
              <a:custGeom>
                <a:avLst/>
                <a:gdLst>
                  <a:gd name="connsiteX0" fmla="*/ 0 w 7810474"/>
                  <a:gd name="connsiteY0" fmla="*/ 0 h 526632"/>
                  <a:gd name="connsiteX1" fmla="*/ 7810474 w 7810474"/>
                  <a:gd name="connsiteY1" fmla="*/ 0 h 526632"/>
                  <a:gd name="connsiteX2" fmla="*/ 7810474 w 7810474"/>
                  <a:gd name="connsiteY2" fmla="*/ 526632 h 526632"/>
                  <a:gd name="connsiteX3" fmla="*/ 0 w 7810474"/>
                  <a:gd name="connsiteY3" fmla="*/ 526632 h 526632"/>
                  <a:gd name="connsiteX4" fmla="*/ 0 w 7810474"/>
                  <a:gd name="connsiteY4" fmla="*/ 0 h 526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0474" h="526632">
                    <a:moveTo>
                      <a:pt x="0" y="0"/>
                    </a:moveTo>
                    <a:lnTo>
                      <a:pt x="7810474" y="0"/>
                    </a:lnTo>
                    <a:lnTo>
                      <a:pt x="7810474" y="526632"/>
                    </a:lnTo>
                    <a:lnTo>
                      <a:pt x="0" y="526632"/>
                    </a:lnTo>
                    <a:lnTo>
                      <a:pt x="0" y="0"/>
                    </a:lnTo>
                    <a:close/>
                  </a:path>
                </a:pathLst>
              </a:custGeom>
              <a:solidFill>
                <a:schemeClr val="accent3"/>
              </a:solidFill>
              <a:ln/>
            </p:spPr>
            <p:style>
              <a:lnRef idx="2">
                <a:schemeClr val="accent3"/>
              </a:lnRef>
              <a:fillRef idx="1">
                <a:schemeClr val="lt1"/>
              </a:fillRef>
              <a:effectRef idx="0">
                <a:schemeClr val="accent3"/>
              </a:effectRef>
              <a:fontRef idx="minor">
                <a:schemeClr val="dk1"/>
              </a:fontRef>
            </p:style>
            <p:txBody>
              <a:bodyPr spcFirstLastPara="0" vert="horz" wrap="square" lIns="418015" tIns="27940" rIns="27940" bIns="27940" numCol="1" spcCol="1270" anchor="ctr" anchorCtr="0">
                <a:noAutofit/>
              </a:bodyPr>
              <a:lstStyle/>
              <a:p>
                <a:r>
                  <a:rPr lang="en-US" sz="2000" dirty="0" smtClean="0">
                    <a:solidFill>
                      <a:schemeClr val="bg1"/>
                    </a:solidFill>
                    <a:latin typeface="Calibri" panose="020F0502020204030204" pitchFamily="34" charset="0"/>
                    <a:cs typeface="Calibri" panose="020F0502020204030204" pitchFamily="34" charset="0"/>
                  </a:rPr>
                  <a:t>Project Phases and Timing</a:t>
                </a:r>
                <a:endParaRPr lang="en-US" sz="2000" dirty="0">
                  <a:solidFill>
                    <a:schemeClr val="bg1"/>
                  </a:solidFill>
                  <a:latin typeface="Calibri" panose="020F0502020204030204" pitchFamily="34" charset="0"/>
                  <a:cs typeface="Calibri" panose="020F0502020204030204" pitchFamily="34" charset="0"/>
                </a:endParaRPr>
              </a:p>
            </p:txBody>
          </p:sp>
          <p:grpSp>
            <p:nvGrpSpPr>
              <p:cNvPr id="20" name="Group 19"/>
              <p:cNvGrpSpPr/>
              <p:nvPr/>
            </p:nvGrpSpPr>
            <p:grpSpPr>
              <a:xfrm>
                <a:off x="602022" y="2400601"/>
                <a:ext cx="859804" cy="604370"/>
                <a:chOff x="602022" y="2400601"/>
                <a:chExt cx="859804" cy="604370"/>
              </a:xfrm>
            </p:grpSpPr>
            <p:sp>
              <p:nvSpPr>
                <p:cNvPr id="21" name="Oval 20"/>
                <p:cNvSpPr/>
                <p:nvPr/>
              </p:nvSpPr>
              <p:spPr>
                <a:xfrm>
                  <a:off x="602022" y="2400601"/>
                  <a:ext cx="604370" cy="604370"/>
                </a:xfrm>
                <a:prstGeom prst="ellipse">
                  <a:avLst/>
                </a:prstGeom>
                <a:solidFill>
                  <a:schemeClr val="accent3"/>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US" sz="1600" b="1" dirty="0">
                      <a:solidFill>
                        <a:srgbClr val="FFFFFF"/>
                      </a:solidFill>
                      <a:latin typeface="Arial"/>
                      <a:cs typeface="Arial"/>
                    </a:rPr>
                    <a:t>2</a:t>
                  </a:r>
                </a:p>
              </p:txBody>
            </p:sp>
            <p:cxnSp>
              <p:nvCxnSpPr>
                <p:cNvPr id="22" name="Straight Connector 21"/>
                <p:cNvCxnSpPr>
                  <a:stCxn id="21" idx="6"/>
                </p:cNvCxnSpPr>
                <p:nvPr/>
              </p:nvCxnSpPr>
              <p:spPr>
                <a:xfrm>
                  <a:off x="1206392" y="2702786"/>
                  <a:ext cx="255434" cy="5464"/>
                </a:xfrm>
                <a:prstGeom prst="line">
                  <a:avLst/>
                </a:prstGeom>
                <a:ln>
                  <a:headEnd type="none"/>
                  <a:tailEnd type="oval"/>
                </a:ln>
              </p:spPr>
              <p:style>
                <a:lnRef idx="2">
                  <a:schemeClr val="accent3"/>
                </a:lnRef>
                <a:fillRef idx="1">
                  <a:schemeClr val="lt1"/>
                </a:fillRef>
                <a:effectRef idx="0">
                  <a:schemeClr val="accent3"/>
                </a:effectRef>
                <a:fontRef idx="minor">
                  <a:schemeClr val="dk1"/>
                </a:fontRef>
              </p:style>
            </p:cxnSp>
          </p:grpSp>
        </p:grpSp>
        <p:grpSp>
          <p:nvGrpSpPr>
            <p:cNvPr id="9" name="Group 8"/>
            <p:cNvGrpSpPr/>
            <p:nvPr/>
          </p:nvGrpSpPr>
          <p:grpSpPr>
            <a:xfrm>
              <a:off x="1739730" y="3309030"/>
              <a:ext cx="7183544" cy="604370"/>
              <a:chOff x="602022" y="3291993"/>
              <a:chExt cx="7183544" cy="604370"/>
            </a:xfrm>
          </p:grpSpPr>
          <p:sp>
            <p:nvSpPr>
              <p:cNvPr id="15" name="Freeform 14"/>
              <p:cNvSpPr/>
              <p:nvPr/>
            </p:nvSpPr>
            <p:spPr>
              <a:xfrm>
                <a:off x="1231917" y="3330862"/>
                <a:ext cx="6553649" cy="526632"/>
              </a:xfrm>
              <a:custGeom>
                <a:avLst/>
                <a:gdLst>
                  <a:gd name="connsiteX0" fmla="*/ 0 w 7612387"/>
                  <a:gd name="connsiteY0" fmla="*/ 0 h 526632"/>
                  <a:gd name="connsiteX1" fmla="*/ 7612387 w 7612387"/>
                  <a:gd name="connsiteY1" fmla="*/ 0 h 526632"/>
                  <a:gd name="connsiteX2" fmla="*/ 7612387 w 7612387"/>
                  <a:gd name="connsiteY2" fmla="*/ 526632 h 526632"/>
                  <a:gd name="connsiteX3" fmla="*/ 0 w 7612387"/>
                  <a:gd name="connsiteY3" fmla="*/ 526632 h 526632"/>
                  <a:gd name="connsiteX4" fmla="*/ 0 w 7612387"/>
                  <a:gd name="connsiteY4" fmla="*/ 0 h 526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12387" h="526632">
                    <a:moveTo>
                      <a:pt x="0" y="0"/>
                    </a:moveTo>
                    <a:lnTo>
                      <a:pt x="7612387" y="0"/>
                    </a:lnTo>
                    <a:lnTo>
                      <a:pt x="7612387" y="526632"/>
                    </a:lnTo>
                    <a:lnTo>
                      <a:pt x="0" y="526632"/>
                    </a:lnTo>
                    <a:lnTo>
                      <a:pt x="0" y="0"/>
                    </a:lnTo>
                    <a:close/>
                  </a:path>
                </a:pathLst>
              </a:custGeom>
              <a:solidFill>
                <a:schemeClr val="accent3"/>
              </a:solidFill>
              <a:ln/>
            </p:spPr>
            <p:style>
              <a:lnRef idx="2">
                <a:schemeClr val="accent3"/>
              </a:lnRef>
              <a:fillRef idx="1">
                <a:schemeClr val="lt1"/>
              </a:fillRef>
              <a:effectRef idx="0">
                <a:schemeClr val="accent3"/>
              </a:effectRef>
              <a:fontRef idx="minor">
                <a:schemeClr val="dk1"/>
              </a:fontRef>
            </p:style>
            <p:txBody>
              <a:bodyPr spcFirstLastPara="0" vert="horz" wrap="square" lIns="418015" tIns="27940" rIns="27940" bIns="27940" numCol="1" spcCol="1270" anchor="ctr" anchorCtr="0">
                <a:noAutofit/>
              </a:bodyPr>
              <a:lstStyle/>
              <a:p>
                <a:r>
                  <a:rPr lang="en-US" sz="2000" dirty="0" smtClean="0">
                    <a:solidFill>
                      <a:schemeClr val="bg1"/>
                    </a:solidFill>
                    <a:latin typeface="Calibri" panose="020F0502020204030204" pitchFamily="34" charset="0"/>
                    <a:cs typeface="Calibri" panose="020F0502020204030204" pitchFamily="34" charset="0"/>
                  </a:rPr>
                  <a:t>Phase I Updates</a:t>
                </a:r>
                <a:endParaRPr lang="en-US" sz="2000" dirty="0">
                  <a:solidFill>
                    <a:schemeClr val="bg1"/>
                  </a:solidFill>
                  <a:latin typeface="Calibri" panose="020F0502020204030204" pitchFamily="34" charset="0"/>
                  <a:cs typeface="Calibri" panose="020F0502020204030204" pitchFamily="34" charset="0"/>
                </a:endParaRPr>
              </a:p>
            </p:txBody>
          </p:sp>
          <p:grpSp>
            <p:nvGrpSpPr>
              <p:cNvPr id="16" name="Group 15"/>
              <p:cNvGrpSpPr/>
              <p:nvPr/>
            </p:nvGrpSpPr>
            <p:grpSpPr>
              <a:xfrm>
                <a:off x="602022" y="3291993"/>
                <a:ext cx="859804" cy="604370"/>
                <a:chOff x="602022" y="3291993"/>
                <a:chExt cx="859804" cy="604370"/>
              </a:xfrm>
            </p:grpSpPr>
            <p:sp>
              <p:nvSpPr>
                <p:cNvPr id="17" name="Oval 16"/>
                <p:cNvSpPr/>
                <p:nvPr/>
              </p:nvSpPr>
              <p:spPr>
                <a:xfrm>
                  <a:off x="602022" y="3291993"/>
                  <a:ext cx="604370" cy="604370"/>
                </a:xfrm>
                <a:prstGeom prst="ellipse">
                  <a:avLst/>
                </a:prstGeom>
                <a:solidFill>
                  <a:schemeClr val="accent3"/>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US" sz="1600" b="1" dirty="0">
                      <a:solidFill>
                        <a:srgbClr val="FFFFFF"/>
                      </a:solidFill>
                      <a:latin typeface="Arial"/>
                      <a:cs typeface="Arial"/>
                    </a:rPr>
                    <a:t>3</a:t>
                  </a:r>
                </a:p>
              </p:txBody>
            </p:sp>
            <p:cxnSp>
              <p:nvCxnSpPr>
                <p:cNvPr id="18" name="Straight Connector 17"/>
                <p:cNvCxnSpPr>
                  <a:stCxn id="17" idx="6"/>
                </p:cNvCxnSpPr>
                <p:nvPr/>
              </p:nvCxnSpPr>
              <p:spPr>
                <a:xfrm>
                  <a:off x="1206392" y="3594178"/>
                  <a:ext cx="255434" cy="5464"/>
                </a:xfrm>
                <a:prstGeom prst="line">
                  <a:avLst/>
                </a:prstGeom>
                <a:ln>
                  <a:headEnd type="none"/>
                  <a:tailEnd type="oval"/>
                </a:ln>
              </p:spPr>
              <p:style>
                <a:lnRef idx="2">
                  <a:schemeClr val="accent3"/>
                </a:lnRef>
                <a:fillRef idx="1">
                  <a:schemeClr val="lt1"/>
                </a:fillRef>
                <a:effectRef idx="0">
                  <a:schemeClr val="accent3"/>
                </a:effectRef>
                <a:fontRef idx="minor">
                  <a:schemeClr val="dk1"/>
                </a:fontRef>
              </p:style>
            </p:cxnSp>
          </p:grpSp>
        </p:grpSp>
        <p:grpSp>
          <p:nvGrpSpPr>
            <p:cNvPr id="10" name="Group 9"/>
            <p:cNvGrpSpPr/>
            <p:nvPr/>
          </p:nvGrpSpPr>
          <p:grpSpPr>
            <a:xfrm>
              <a:off x="1742256" y="4253587"/>
              <a:ext cx="7181018" cy="604370"/>
              <a:chOff x="604548" y="4146463"/>
              <a:chExt cx="7181018" cy="604370"/>
            </a:xfrm>
          </p:grpSpPr>
          <p:sp>
            <p:nvSpPr>
              <p:cNvPr id="11" name="Freeform 10"/>
              <p:cNvSpPr/>
              <p:nvPr/>
            </p:nvSpPr>
            <p:spPr>
              <a:xfrm>
                <a:off x="1231917" y="4185332"/>
                <a:ext cx="6553649" cy="526632"/>
              </a:xfrm>
              <a:custGeom>
                <a:avLst/>
                <a:gdLst>
                  <a:gd name="connsiteX0" fmla="*/ 0 w 7810474"/>
                  <a:gd name="connsiteY0" fmla="*/ 0 h 526632"/>
                  <a:gd name="connsiteX1" fmla="*/ 7810474 w 7810474"/>
                  <a:gd name="connsiteY1" fmla="*/ 0 h 526632"/>
                  <a:gd name="connsiteX2" fmla="*/ 7810474 w 7810474"/>
                  <a:gd name="connsiteY2" fmla="*/ 526632 h 526632"/>
                  <a:gd name="connsiteX3" fmla="*/ 0 w 7810474"/>
                  <a:gd name="connsiteY3" fmla="*/ 526632 h 526632"/>
                  <a:gd name="connsiteX4" fmla="*/ 0 w 7810474"/>
                  <a:gd name="connsiteY4" fmla="*/ 0 h 526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0474" h="526632">
                    <a:moveTo>
                      <a:pt x="0" y="0"/>
                    </a:moveTo>
                    <a:lnTo>
                      <a:pt x="7810474" y="0"/>
                    </a:lnTo>
                    <a:lnTo>
                      <a:pt x="7810474" y="526632"/>
                    </a:lnTo>
                    <a:lnTo>
                      <a:pt x="0" y="526632"/>
                    </a:lnTo>
                    <a:lnTo>
                      <a:pt x="0" y="0"/>
                    </a:lnTo>
                    <a:close/>
                  </a:path>
                </a:pathLst>
              </a:custGeom>
              <a:solidFill>
                <a:schemeClr val="accent3"/>
              </a:solidFill>
              <a:ln/>
            </p:spPr>
            <p:style>
              <a:lnRef idx="2">
                <a:schemeClr val="accent3"/>
              </a:lnRef>
              <a:fillRef idx="1">
                <a:schemeClr val="lt1"/>
              </a:fillRef>
              <a:effectRef idx="0">
                <a:schemeClr val="accent3"/>
              </a:effectRef>
              <a:fontRef idx="minor">
                <a:schemeClr val="dk1"/>
              </a:fontRef>
            </p:style>
            <p:txBody>
              <a:bodyPr spcFirstLastPara="0" vert="horz" wrap="square" lIns="418015" tIns="27940" rIns="27940" bIns="27940" numCol="1" spcCol="1270" anchor="ctr" anchorCtr="0">
                <a:noAutofit/>
              </a:bodyPr>
              <a:lstStyle/>
              <a:p>
                <a:r>
                  <a:rPr lang="en-US" sz="2000" dirty="0" smtClean="0">
                    <a:solidFill>
                      <a:schemeClr val="bg1"/>
                    </a:solidFill>
                    <a:latin typeface="Calibri" panose="020F0502020204030204" pitchFamily="34" charset="0"/>
                    <a:cs typeface="Calibri" panose="020F0502020204030204" pitchFamily="34" charset="0"/>
                  </a:rPr>
                  <a:t>Upcoming Next Steps </a:t>
                </a:r>
                <a:endParaRPr lang="en-US" sz="2000" dirty="0">
                  <a:solidFill>
                    <a:schemeClr val="bg1"/>
                  </a:solidFill>
                  <a:latin typeface="Calibri" panose="020F0502020204030204" pitchFamily="34" charset="0"/>
                  <a:cs typeface="Calibri" panose="020F0502020204030204" pitchFamily="34" charset="0"/>
                </a:endParaRPr>
              </a:p>
            </p:txBody>
          </p:sp>
          <p:grpSp>
            <p:nvGrpSpPr>
              <p:cNvPr id="12" name="Group 11"/>
              <p:cNvGrpSpPr/>
              <p:nvPr/>
            </p:nvGrpSpPr>
            <p:grpSpPr>
              <a:xfrm>
                <a:off x="604548" y="4146463"/>
                <a:ext cx="859804" cy="604370"/>
                <a:chOff x="604548" y="4146463"/>
                <a:chExt cx="859804" cy="604370"/>
              </a:xfrm>
            </p:grpSpPr>
            <p:sp>
              <p:nvSpPr>
                <p:cNvPr id="13" name="Oval 12"/>
                <p:cNvSpPr/>
                <p:nvPr/>
              </p:nvSpPr>
              <p:spPr>
                <a:xfrm>
                  <a:off x="604548" y="4146463"/>
                  <a:ext cx="604370" cy="604370"/>
                </a:xfrm>
                <a:prstGeom prst="ellipse">
                  <a:avLst/>
                </a:prstGeom>
                <a:solidFill>
                  <a:schemeClr val="accent3"/>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US" sz="1600" b="1" dirty="0">
                      <a:solidFill>
                        <a:srgbClr val="FFFFFF"/>
                      </a:solidFill>
                      <a:latin typeface="Arial"/>
                      <a:cs typeface="Arial"/>
                    </a:rPr>
                    <a:t>4</a:t>
                  </a:r>
                </a:p>
              </p:txBody>
            </p:sp>
            <p:cxnSp>
              <p:nvCxnSpPr>
                <p:cNvPr id="14" name="Straight Connector 13"/>
                <p:cNvCxnSpPr>
                  <a:stCxn id="13" idx="6"/>
                </p:cNvCxnSpPr>
                <p:nvPr/>
              </p:nvCxnSpPr>
              <p:spPr>
                <a:xfrm>
                  <a:off x="1208918" y="4448648"/>
                  <a:ext cx="255434" cy="5464"/>
                </a:xfrm>
                <a:prstGeom prst="line">
                  <a:avLst/>
                </a:prstGeom>
                <a:ln>
                  <a:headEnd type="none"/>
                  <a:tailEnd type="oval"/>
                </a:ln>
              </p:spPr>
              <p:style>
                <a:lnRef idx="2">
                  <a:schemeClr val="accent3"/>
                </a:lnRef>
                <a:fillRef idx="1">
                  <a:schemeClr val="lt1"/>
                </a:fillRef>
                <a:effectRef idx="0">
                  <a:schemeClr val="accent3"/>
                </a:effectRef>
                <a:fontRef idx="minor">
                  <a:schemeClr val="dk1"/>
                </a:fontRef>
              </p:style>
            </p:cxnSp>
          </p:grpSp>
        </p:grpSp>
      </p:grpSp>
    </p:spTree>
    <p:extLst>
      <p:ext uri="{BB962C8B-B14F-4D97-AF65-F5344CB8AC3E}">
        <p14:creationId xmlns:p14="http://schemas.microsoft.com/office/powerpoint/2010/main" val="238597758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Phase I Updates</a:t>
            </a:r>
            <a:endParaRPr lang="en-US" b="1" dirty="0">
              <a:solidFill>
                <a:srgbClr val="002060"/>
              </a:solidFill>
            </a:endParaRPr>
          </a:p>
        </p:txBody>
      </p:sp>
      <p:graphicFrame>
        <p:nvGraphicFramePr>
          <p:cNvPr id="5" name="Diagram 4"/>
          <p:cNvGraphicFramePr/>
          <p:nvPr>
            <p:extLst>
              <p:ext uri="{D42A27DB-BD31-4B8C-83A1-F6EECF244321}">
                <p14:modId xmlns:p14="http://schemas.microsoft.com/office/powerpoint/2010/main" val="2236744925"/>
              </p:ext>
            </p:extLst>
          </p:nvPr>
        </p:nvGraphicFramePr>
        <p:xfrm>
          <a:off x="-1710690" y="990600"/>
          <a:ext cx="10210800" cy="45298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344283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Phase I Updates</a:t>
            </a:r>
            <a:endParaRPr lang="en-US" b="1" dirty="0">
              <a:solidFill>
                <a:srgbClr val="002060"/>
              </a:solidFill>
            </a:endParaRPr>
          </a:p>
        </p:txBody>
      </p:sp>
      <p:graphicFrame>
        <p:nvGraphicFramePr>
          <p:cNvPr id="5" name="Content Placeholder 8"/>
          <p:cNvGraphicFramePr>
            <a:graphicFrameLocks noGrp="1"/>
          </p:cNvGraphicFramePr>
          <p:nvPr>
            <p:ph sz="half" idx="4294967295"/>
            <p:extLst>
              <p:ext uri="{D42A27DB-BD31-4B8C-83A1-F6EECF244321}">
                <p14:modId xmlns:p14="http://schemas.microsoft.com/office/powerpoint/2010/main" val="4054649371"/>
              </p:ext>
            </p:extLst>
          </p:nvPr>
        </p:nvGraphicFramePr>
        <p:xfrm>
          <a:off x="1651303" y="1371600"/>
          <a:ext cx="5810914" cy="4045927"/>
        </p:xfrm>
        <a:graphic>
          <a:graphicData uri="http://schemas.openxmlformats.org/drawingml/2006/table">
            <a:tbl>
              <a:tblPr firstRow="1" bandRow="1"/>
              <a:tblGrid>
                <a:gridCol w="5810914">
                  <a:extLst>
                    <a:ext uri="{9D8B030D-6E8A-4147-A177-3AD203B41FA5}">
                      <a16:colId xmlns:a16="http://schemas.microsoft.com/office/drawing/2014/main" val="3441082401"/>
                    </a:ext>
                  </a:extLst>
                </a:gridCol>
              </a:tblGrid>
              <a:tr h="388327">
                <a:tc>
                  <a:txBody>
                    <a:bodyPr/>
                    <a:lstStyle/>
                    <a:p>
                      <a:r>
                        <a:rPr lang="en-US" sz="1800" b="1" dirty="0" smtClean="0">
                          <a:solidFill>
                            <a:schemeClr val="bg1"/>
                          </a:solidFill>
                          <a:latin typeface="Calibri" panose="020F0502020204030204" pitchFamily="34" charset="0"/>
                          <a:cs typeface="Calibri" panose="020F0502020204030204" pitchFamily="34" charset="0"/>
                        </a:rPr>
                        <a:t>Services Currently</a:t>
                      </a:r>
                      <a:r>
                        <a:rPr lang="en-US" sz="1800" b="1" baseline="0" dirty="0" smtClean="0">
                          <a:solidFill>
                            <a:schemeClr val="bg1"/>
                          </a:solidFill>
                          <a:latin typeface="Calibri" panose="020F0502020204030204" pitchFamily="34" charset="0"/>
                          <a:cs typeface="Calibri" panose="020F0502020204030204" pitchFamily="34" charset="0"/>
                        </a:rPr>
                        <a:t> in MC for COA 4 Children</a:t>
                      </a:r>
                      <a:endParaRPr lang="en-US" sz="1800" b="1" dirty="0">
                        <a:solidFill>
                          <a:schemeClr val="bg1"/>
                        </a:solidFill>
                        <a:latin typeface="Calibri" panose="020F0502020204030204" pitchFamily="34" charset="0"/>
                        <a:cs typeface="Calibri" panose="020F0502020204030204" pitchFamily="34" charset="0"/>
                      </a:endParaRPr>
                    </a:p>
                  </a:txBody>
                  <a:tcPr>
                    <a:solidFill>
                      <a:schemeClr val="accent3"/>
                    </a:solidFill>
                  </a:tcPr>
                </a:tc>
                <a:extLst>
                  <a:ext uri="{0D108BD9-81ED-4DB2-BD59-A6C34878D82A}">
                    <a16:rowId xmlns:a16="http://schemas.microsoft.com/office/drawing/2014/main" val="458994776"/>
                  </a:ext>
                </a:extLst>
              </a:tr>
              <a:tr h="3650273">
                <a:tc>
                  <a:txBody>
                    <a:bodyPr/>
                    <a:lstStyle/>
                    <a:p>
                      <a:pPr marL="285750" indent="-285750">
                        <a:buFont typeface="Arial" panose="020B0604020202020204" pitchFamily="34" charset="0"/>
                        <a:buChar char="•"/>
                      </a:pPr>
                      <a:r>
                        <a:rPr lang="en-US" sz="1800" dirty="0" smtClean="0">
                          <a:solidFill>
                            <a:schemeClr val="tx1"/>
                          </a:solidFill>
                          <a:latin typeface="Calibri" panose="020F0502020204030204" pitchFamily="34" charset="0"/>
                          <a:cs typeface="Calibri" panose="020F0502020204030204" pitchFamily="34" charset="0"/>
                        </a:rPr>
                        <a:t>Inpatient</a:t>
                      </a:r>
                      <a:r>
                        <a:rPr lang="en-US" sz="1800" baseline="0" dirty="0" smtClean="0">
                          <a:solidFill>
                            <a:schemeClr val="tx1"/>
                          </a:solidFill>
                          <a:latin typeface="Calibri" panose="020F0502020204030204" pitchFamily="34" charset="0"/>
                          <a:cs typeface="Calibri" panose="020F0502020204030204" pitchFamily="34" charset="0"/>
                        </a:rPr>
                        <a:t> Hospital PH</a:t>
                      </a:r>
                    </a:p>
                    <a:p>
                      <a:pPr marL="285750" indent="-285750">
                        <a:buFont typeface="Arial" panose="020B0604020202020204" pitchFamily="34" charset="0"/>
                        <a:buChar char="•"/>
                      </a:pPr>
                      <a:r>
                        <a:rPr lang="en-US" sz="1800" baseline="0" dirty="0" smtClean="0">
                          <a:solidFill>
                            <a:schemeClr val="tx1"/>
                          </a:solidFill>
                          <a:latin typeface="Calibri" panose="020F0502020204030204" pitchFamily="34" charset="0"/>
                          <a:cs typeface="Calibri" panose="020F0502020204030204" pitchFamily="34" charset="0"/>
                        </a:rPr>
                        <a:t>Emergency Room</a:t>
                      </a:r>
                    </a:p>
                    <a:p>
                      <a:pPr marL="285750" indent="-285750">
                        <a:buFont typeface="Arial" panose="020B0604020202020204" pitchFamily="34" charset="0"/>
                        <a:buChar char="•"/>
                      </a:pPr>
                      <a:r>
                        <a:rPr lang="en-US" sz="1800" baseline="0" dirty="0" smtClean="0">
                          <a:solidFill>
                            <a:schemeClr val="tx1"/>
                          </a:solidFill>
                          <a:latin typeface="Calibri" panose="020F0502020204030204" pitchFamily="34" charset="0"/>
                          <a:cs typeface="Calibri" panose="020F0502020204030204" pitchFamily="34" charset="0"/>
                        </a:rPr>
                        <a:t>Emergency Transportation</a:t>
                      </a:r>
                    </a:p>
                    <a:p>
                      <a:pPr marL="285750" indent="-285750">
                        <a:buFont typeface="Arial" panose="020B0604020202020204" pitchFamily="34" charset="0"/>
                        <a:buChar char="•"/>
                      </a:pPr>
                      <a:r>
                        <a:rPr lang="en-US" sz="1800" baseline="0" dirty="0" smtClean="0">
                          <a:solidFill>
                            <a:schemeClr val="tx1"/>
                          </a:solidFill>
                          <a:latin typeface="Calibri" panose="020F0502020204030204" pitchFamily="34" charset="0"/>
                          <a:cs typeface="Calibri" panose="020F0502020204030204" pitchFamily="34" charset="0"/>
                        </a:rPr>
                        <a:t>Outpatient Hospital PH</a:t>
                      </a:r>
                    </a:p>
                    <a:p>
                      <a:pPr marL="285750" indent="-285750">
                        <a:buFont typeface="Arial" panose="020B0604020202020204" pitchFamily="34" charset="0"/>
                        <a:buChar char="•"/>
                      </a:pPr>
                      <a:r>
                        <a:rPr lang="en-US" sz="1800" dirty="0" smtClean="0">
                          <a:solidFill>
                            <a:schemeClr val="tx1"/>
                          </a:solidFill>
                          <a:latin typeface="Calibri" panose="020F0502020204030204" pitchFamily="34" charset="0"/>
                          <a:cs typeface="Calibri" panose="020F0502020204030204" pitchFamily="34" charset="0"/>
                        </a:rPr>
                        <a:t>Clinics</a:t>
                      </a:r>
                      <a:r>
                        <a:rPr lang="en-US" sz="1800" baseline="0" dirty="0" smtClean="0">
                          <a:solidFill>
                            <a:schemeClr val="tx1"/>
                          </a:solidFill>
                          <a:latin typeface="Calibri" panose="020F0502020204030204" pitchFamily="34" charset="0"/>
                          <a:cs typeface="Calibri" panose="020F0502020204030204" pitchFamily="34" charset="0"/>
                        </a:rPr>
                        <a:t> (FQHCs)</a:t>
                      </a:r>
                    </a:p>
                    <a:p>
                      <a:pPr marL="285750" indent="-285750">
                        <a:buFont typeface="Arial" panose="020B0604020202020204" pitchFamily="34" charset="0"/>
                        <a:buChar char="•"/>
                      </a:pPr>
                      <a:r>
                        <a:rPr lang="en-US" sz="1800" baseline="0" dirty="0" smtClean="0">
                          <a:solidFill>
                            <a:schemeClr val="tx1"/>
                          </a:solidFill>
                          <a:latin typeface="Calibri" panose="020F0502020204030204" pitchFamily="34" charset="0"/>
                          <a:cs typeface="Calibri" panose="020F0502020204030204" pitchFamily="34" charset="0"/>
                        </a:rPr>
                        <a:t>Physician</a:t>
                      </a:r>
                    </a:p>
                    <a:p>
                      <a:pPr marL="285750" indent="-285750">
                        <a:buFont typeface="Arial" panose="020B0604020202020204" pitchFamily="34" charset="0"/>
                        <a:buChar char="•"/>
                      </a:pPr>
                      <a:r>
                        <a:rPr lang="en-US" sz="1800" baseline="0" dirty="0" smtClean="0">
                          <a:solidFill>
                            <a:schemeClr val="tx1"/>
                          </a:solidFill>
                          <a:latin typeface="Calibri" panose="020F0502020204030204" pitchFamily="34" charset="0"/>
                          <a:cs typeface="Calibri" panose="020F0502020204030204" pitchFamily="34" charset="0"/>
                        </a:rPr>
                        <a:t>Laboratory/X-ray</a:t>
                      </a:r>
                    </a:p>
                    <a:p>
                      <a:pPr marL="285750" indent="-285750">
                        <a:buFont typeface="Arial" panose="020B0604020202020204" pitchFamily="34" charset="0"/>
                        <a:buChar char="•"/>
                      </a:pPr>
                      <a:r>
                        <a:rPr lang="en-US" sz="1800" baseline="0" dirty="0" smtClean="0">
                          <a:solidFill>
                            <a:schemeClr val="tx1"/>
                          </a:solidFill>
                          <a:latin typeface="Calibri" panose="020F0502020204030204" pitchFamily="34" charset="0"/>
                          <a:cs typeface="Calibri" panose="020F0502020204030204" pitchFamily="34" charset="0"/>
                        </a:rPr>
                        <a:t>Optometric</a:t>
                      </a:r>
                    </a:p>
                    <a:p>
                      <a:pPr marL="285750" indent="-285750">
                        <a:buFont typeface="Arial" panose="020B0604020202020204" pitchFamily="34" charset="0"/>
                        <a:buChar char="•"/>
                      </a:pPr>
                      <a:r>
                        <a:rPr lang="en-US" sz="1800" baseline="0" dirty="0" smtClean="0">
                          <a:solidFill>
                            <a:schemeClr val="tx1"/>
                          </a:solidFill>
                          <a:latin typeface="Calibri" panose="020F0502020204030204" pitchFamily="34" charset="0"/>
                          <a:cs typeface="Calibri" panose="020F0502020204030204" pitchFamily="34" charset="0"/>
                        </a:rPr>
                        <a:t>Dental</a:t>
                      </a:r>
                    </a:p>
                    <a:p>
                      <a:pPr marL="285750" indent="-285750">
                        <a:buFont typeface="Arial" panose="020B0604020202020204" pitchFamily="34" charset="0"/>
                        <a:buChar char="•"/>
                      </a:pPr>
                      <a:r>
                        <a:rPr lang="en-US" sz="1800" baseline="0" dirty="0" smtClean="0">
                          <a:solidFill>
                            <a:schemeClr val="tx1"/>
                          </a:solidFill>
                          <a:latin typeface="Calibri" panose="020F0502020204030204" pitchFamily="34" charset="0"/>
                          <a:cs typeface="Calibri" panose="020F0502020204030204" pitchFamily="34" charset="0"/>
                        </a:rPr>
                        <a:t>Family Planning</a:t>
                      </a:r>
                    </a:p>
                    <a:p>
                      <a:pPr marL="285750" indent="-285750">
                        <a:buFont typeface="Arial" panose="020B0604020202020204" pitchFamily="34" charset="0"/>
                        <a:buChar char="•"/>
                      </a:pPr>
                      <a:r>
                        <a:rPr lang="en-US" sz="1800" baseline="0" dirty="0" smtClean="0">
                          <a:solidFill>
                            <a:schemeClr val="tx1"/>
                          </a:solidFill>
                          <a:latin typeface="Calibri" panose="020F0502020204030204" pitchFamily="34" charset="0"/>
                          <a:cs typeface="Calibri" panose="020F0502020204030204" pitchFamily="34" charset="0"/>
                        </a:rPr>
                        <a:t>DME</a:t>
                      </a:r>
                    </a:p>
                    <a:p>
                      <a:pPr marL="285750" indent="-285750">
                        <a:buFont typeface="Arial" panose="020B0604020202020204" pitchFamily="34" charset="0"/>
                        <a:buChar char="•"/>
                      </a:pPr>
                      <a:r>
                        <a:rPr lang="en-US" sz="1800" baseline="0" dirty="0" smtClean="0">
                          <a:solidFill>
                            <a:schemeClr val="tx1"/>
                          </a:solidFill>
                          <a:latin typeface="Calibri" panose="020F0502020204030204" pitchFamily="34" charset="0"/>
                          <a:cs typeface="Calibri" panose="020F0502020204030204" pitchFamily="34" charset="0"/>
                        </a:rPr>
                        <a:t>Non-emergent medical transportation </a:t>
                      </a:r>
                    </a:p>
                    <a:p>
                      <a:pPr marL="285750" indent="-285750">
                        <a:buFont typeface="Arial" panose="020B0604020202020204" pitchFamily="34" charset="0"/>
                        <a:buChar char="•"/>
                      </a:pPr>
                      <a:endParaRPr lang="en-US" sz="18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80592534"/>
                  </a:ext>
                </a:extLst>
              </a:tr>
            </a:tbl>
          </a:graphicData>
        </a:graphic>
      </p:graphicFrame>
    </p:spTree>
    <p:extLst>
      <p:ext uri="{BB962C8B-B14F-4D97-AF65-F5344CB8AC3E}">
        <p14:creationId xmlns:p14="http://schemas.microsoft.com/office/powerpoint/2010/main" val="133695418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Phase I Updates</a:t>
            </a:r>
            <a:endParaRPr lang="en-US" b="1" dirty="0">
              <a:solidFill>
                <a:srgbClr val="002060"/>
              </a:solidFill>
            </a:endParaRPr>
          </a:p>
        </p:txBody>
      </p:sp>
      <p:graphicFrame>
        <p:nvGraphicFramePr>
          <p:cNvPr id="5" name="Content Placeholder 8"/>
          <p:cNvGraphicFramePr>
            <a:graphicFrameLocks noGrp="1"/>
          </p:cNvGraphicFramePr>
          <p:nvPr>
            <p:ph sz="half" idx="4294967295"/>
            <p:extLst>
              <p:ext uri="{D42A27DB-BD31-4B8C-83A1-F6EECF244321}">
                <p14:modId xmlns:p14="http://schemas.microsoft.com/office/powerpoint/2010/main" val="599186891"/>
              </p:ext>
            </p:extLst>
          </p:nvPr>
        </p:nvGraphicFramePr>
        <p:xfrm>
          <a:off x="990600" y="1185100"/>
          <a:ext cx="7391400" cy="4148899"/>
        </p:xfrm>
        <a:graphic>
          <a:graphicData uri="http://schemas.openxmlformats.org/drawingml/2006/table">
            <a:tbl>
              <a:tblPr firstRow="1" bandRow="1"/>
              <a:tblGrid>
                <a:gridCol w="3615593">
                  <a:extLst>
                    <a:ext uri="{9D8B030D-6E8A-4147-A177-3AD203B41FA5}">
                      <a16:colId xmlns:a16="http://schemas.microsoft.com/office/drawing/2014/main" val="3441082401"/>
                    </a:ext>
                  </a:extLst>
                </a:gridCol>
                <a:gridCol w="1352605">
                  <a:extLst>
                    <a:ext uri="{9D8B030D-6E8A-4147-A177-3AD203B41FA5}">
                      <a16:colId xmlns:a16="http://schemas.microsoft.com/office/drawing/2014/main" val="2594746112"/>
                    </a:ext>
                  </a:extLst>
                </a:gridCol>
                <a:gridCol w="1280202">
                  <a:extLst>
                    <a:ext uri="{9D8B030D-6E8A-4147-A177-3AD203B41FA5}">
                      <a16:colId xmlns:a16="http://schemas.microsoft.com/office/drawing/2014/main" val="2836082179"/>
                    </a:ext>
                  </a:extLst>
                </a:gridCol>
                <a:gridCol w="1143000">
                  <a:extLst>
                    <a:ext uri="{9D8B030D-6E8A-4147-A177-3AD203B41FA5}">
                      <a16:colId xmlns:a16="http://schemas.microsoft.com/office/drawing/2014/main" val="1482835884"/>
                    </a:ext>
                  </a:extLst>
                </a:gridCol>
              </a:tblGrid>
              <a:tr h="959820">
                <a:tc>
                  <a:txBody>
                    <a:bodyPr/>
                    <a:lstStyle/>
                    <a:p>
                      <a:r>
                        <a:rPr lang="en-US" sz="1400" b="1" dirty="0" smtClean="0">
                          <a:solidFill>
                            <a:schemeClr val="bg1"/>
                          </a:solidFill>
                          <a:latin typeface="Calibri" panose="020F0502020204030204" pitchFamily="34" charset="0"/>
                          <a:cs typeface="Calibri" panose="020F0502020204030204" pitchFamily="34" charset="0"/>
                        </a:rPr>
                        <a:t>BH Services that will be Carved into</a:t>
                      </a:r>
                      <a:r>
                        <a:rPr lang="en-US" sz="1400" b="1" baseline="0" dirty="0" smtClean="0">
                          <a:solidFill>
                            <a:schemeClr val="bg1"/>
                          </a:solidFill>
                          <a:latin typeface="Calibri" panose="020F0502020204030204" pitchFamily="34" charset="0"/>
                          <a:cs typeface="Calibri" panose="020F0502020204030204" pitchFamily="34" charset="0"/>
                        </a:rPr>
                        <a:t> MC on July 1, 2022</a:t>
                      </a:r>
                      <a:endParaRPr lang="en-US" sz="1400" b="1" dirty="0">
                        <a:solidFill>
                          <a:schemeClr val="bg1"/>
                        </a:solidFill>
                        <a:latin typeface="Calibri" panose="020F0502020204030204" pitchFamily="34" charset="0"/>
                        <a:cs typeface="Calibri" panose="020F0502020204030204" pitchFamily="34" charset="0"/>
                      </a:endParaRPr>
                    </a:p>
                  </a:txBody>
                  <a:tcPr>
                    <a:solidFill>
                      <a:schemeClr val="accent3"/>
                    </a:solidFill>
                  </a:tcPr>
                </a:tc>
                <a:tc>
                  <a:txBody>
                    <a:bodyPr/>
                    <a:lstStyle/>
                    <a:p>
                      <a:pPr algn="ctr"/>
                      <a:r>
                        <a:rPr lang="en-US" sz="1400" b="1" dirty="0" smtClean="0">
                          <a:solidFill>
                            <a:schemeClr val="bg1"/>
                          </a:solidFill>
                          <a:latin typeface="Calibri" panose="020F0502020204030204" pitchFamily="34" charset="0"/>
                          <a:cs typeface="Calibri" panose="020F0502020204030204" pitchFamily="34" charset="0"/>
                        </a:rPr>
                        <a:t>New Service</a:t>
                      </a:r>
                      <a:r>
                        <a:rPr lang="en-US" sz="1400" b="1" baseline="0" dirty="0" smtClean="0">
                          <a:solidFill>
                            <a:schemeClr val="bg1"/>
                          </a:solidFill>
                          <a:latin typeface="Calibri" panose="020F0502020204030204" pitchFamily="34" charset="0"/>
                          <a:cs typeface="Calibri" panose="020F0502020204030204" pitchFamily="34" charset="0"/>
                        </a:rPr>
                        <a:t> with Potential State Plan Changes</a:t>
                      </a:r>
                      <a:endParaRPr lang="en-US" sz="1400" b="1" dirty="0">
                        <a:solidFill>
                          <a:schemeClr val="bg1"/>
                        </a:solidFill>
                        <a:latin typeface="Calibri" panose="020F0502020204030204" pitchFamily="34" charset="0"/>
                        <a:cs typeface="Calibri" panose="020F0502020204030204" pitchFamily="34" charset="0"/>
                      </a:endParaRPr>
                    </a:p>
                  </a:txBody>
                  <a:tcPr>
                    <a:solidFill>
                      <a:schemeClr val="accent3"/>
                    </a:solidFill>
                  </a:tcPr>
                </a:tc>
                <a:tc>
                  <a:txBody>
                    <a:bodyPr/>
                    <a:lstStyle/>
                    <a:p>
                      <a:pPr algn="ctr"/>
                      <a:r>
                        <a:rPr lang="en-US" sz="1400" b="1" dirty="0" smtClean="0">
                          <a:solidFill>
                            <a:schemeClr val="bg1"/>
                          </a:solidFill>
                          <a:latin typeface="Calibri" panose="020F0502020204030204" pitchFamily="34" charset="0"/>
                          <a:cs typeface="Calibri" panose="020F0502020204030204" pitchFamily="34" charset="0"/>
                        </a:rPr>
                        <a:t>HP Administering Agency</a:t>
                      </a:r>
                      <a:endParaRPr lang="en-US" sz="1400" b="1" dirty="0">
                        <a:solidFill>
                          <a:schemeClr val="bg1"/>
                        </a:solidFill>
                        <a:latin typeface="Calibri" panose="020F0502020204030204" pitchFamily="34" charset="0"/>
                        <a:cs typeface="Calibri" panose="020F0502020204030204" pitchFamily="34" charset="0"/>
                      </a:endParaRPr>
                    </a:p>
                  </a:txBody>
                  <a:tcPr>
                    <a:solidFill>
                      <a:schemeClr val="accent3"/>
                    </a:solidFill>
                  </a:tcPr>
                </a:tc>
                <a:tc>
                  <a:txBody>
                    <a:bodyPr/>
                    <a:lstStyle/>
                    <a:p>
                      <a:pPr algn="ctr"/>
                      <a:r>
                        <a:rPr lang="en-US" sz="1400" b="1" dirty="0" smtClean="0">
                          <a:solidFill>
                            <a:schemeClr val="bg1"/>
                          </a:solidFill>
                          <a:latin typeface="Calibri" panose="020F0502020204030204" pitchFamily="34" charset="0"/>
                          <a:cs typeface="Calibri" panose="020F0502020204030204" pitchFamily="34" charset="0"/>
                        </a:rPr>
                        <a:t>Oversight</a:t>
                      </a:r>
                      <a:r>
                        <a:rPr lang="en-US" sz="1400" b="1" baseline="0" dirty="0" smtClean="0">
                          <a:solidFill>
                            <a:schemeClr val="bg1"/>
                          </a:solidFill>
                          <a:latin typeface="Calibri" panose="020F0502020204030204" pitchFamily="34" charset="0"/>
                          <a:cs typeface="Calibri" panose="020F0502020204030204" pitchFamily="34" charset="0"/>
                        </a:rPr>
                        <a:t> Agency</a:t>
                      </a:r>
                      <a:endParaRPr lang="en-US" sz="1400" b="1" dirty="0">
                        <a:solidFill>
                          <a:schemeClr val="bg1"/>
                        </a:solidFill>
                        <a:latin typeface="Calibri" panose="020F0502020204030204" pitchFamily="34" charset="0"/>
                        <a:cs typeface="Calibri" panose="020F0502020204030204" pitchFamily="34" charset="0"/>
                      </a:endParaRPr>
                    </a:p>
                  </a:txBody>
                  <a:tcPr>
                    <a:solidFill>
                      <a:schemeClr val="accent3"/>
                    </a:solidFill>
                  </a:tcPr>
                </a:tc>
                <a:extLst>
                  <a:ext uri="{0D108BD9-81ED-4DB2-BD59-A6C34878D82A}">
                    <a16:rowId xmlns:a16="http://schemas.microsoft.com/office/drawing/2014/main" val="458994776"/>
                  </a:ext>
                </a:extLst>
              </a:tr>
              <a:tr h="743086">
                <a:tc>
                  <a:txBody>
                    <a:bodyPr/>
                    <a:lstStyle/>
                    <a:p>
                      <a:r>
                        <a:rPr lang="en-US" sz="1400" b="1" dirty="0" smtClean="0">
                          <a:latin typeface="Calibri" panose="020F0502020204030204" pitchFamily="34" charset="0"/>
                          <a:cs typeface="Calibri" panose="020F0502020204030204" pitchFamily="34" charset="0"/>
                        </a:rPr>
                        <a:t>Inpatient</a:t>
                      </a:r>
                      <a:r>
                        <a:rPr lang="en-US" sz="1400" b="1" baseline="0" dirty="0" smtClean="0">
                          <a:latin typeface="Calibri" panose="020F0502020204030204" pitchFamily="34" charset="0"/>
                          <a:cs typeface="Calibri" panose="020F0502020204030204" pitchFamily="34" charset="0"/>
                        </a:rPr>
                        <a:t> BH</a:t>
                      </a:r>
                    </a:p>
                    <a:p>
                      <a:pPr marL="285750" indent="-285750">
                        <a:buFont typeface="Arial" panose="020B0604020202020204" pitchFamily="34" charset="0"/>
                        <a:buChar char="•"/>
                      </a:pPr>
                      <a:r>
                        <a:rPr lang="en-US" sz="1400" baseline="0" dirty="0" smtClean="0">
                          <a:latin typeface="Calibri" panose="020F0502020204030204" pitchFamily="34" charset="0"/>
                          <a:cs typeface="Calibri" panose="020F0502020204030204" pitchFamily="34" charset="0"/>
                        </a:rPr>
                        <a:t>Includes State-operated psychiatric residential treatment facilities (PRTFs)</a:t>
                      </a:r>
                      <a:endParaRPr lang="en-US" sz="1400" dirty="0">
                        <a:solidFill>
                          <a:srgbClr val="FF0000"/>
                        </a:solidFill>
                        <a:latin typeface="Calibri" panose="020F0502020204030204" pitchFamily="34" charset="0"/>
                        <a:cs typeface="Calibri" panose="020F0502020204030204" pitchFamily="34" charset="0"/>
                      </a:endParaRPr>
                    </a:p>
                  </a:txBody>
                  <a:tcPr/>
                </a:tc>
                <a:tc>
                  <a:txBody>
                    <a:bodyPr/>
                    <a:lstStyle/>
                    <a:p>
                      <a:pPr algn="ctr"/>
                      <a:endParaRPr lang="en-US" sz="1400" dirty="0" smtClean="0">
                        <a:solidFill>
                          <a:schemeClr val="tx1"/>
                        </a:solidFill>
                        <a:latin typeface="Calibri" panose="020F0502020204030204" pitchFamily="34" charset="0"/>
                        <a:cs typeface="Calibri" panose="020F0502020204030204" pitchFamily="34" charset="0"/>
                      </a:endParaRPr>
                    </a:p>
                  </a:txBody>
                  <a:tcPr/>
                </a:tc>
                <a:tc>
                  <a:txBody>
                    <a:bodyPr/>
                    <a:lstStyle/>
                    <a:p>
                      <a:pPr algn="ctr"/>
                      <a:r>
                        <a:rPr lang="en-US" sz="1400" dirty="0" smtClean="0">
                          <a:solidFill>
                            <a:schemeClr val="tx1"/>
                          </a:solidFill>
                          <a:latin typeface="Calibri" panose="020F0502020204030204" pitchFamily="34" charset="0"/>
                          <a:cs typeface="Calibri" panose="020F0502020204030204" pitchFamily="34" charset="0"/>
                        </a:rPr>
                        <a:t>MHD</a:t>
                      </a:r>
                    </a:p>
                  </a:txBody>
                  <a:tcPr/>
                </a:tc>
                <a:tc>
                  <a:txBody>
                    <a:bodyPr/>
                    <a:lstStyle/>
                    <a:p>
                      <a:pPr algn="ctr"/>
                      <a:r>
                        <a:rPr lang="en-US" sz="1400" kern="1200" dirty="0" smtClean="0">
                          <a:solidFill>
                            <a:schemeClr val="tx1"/>
                          </a:solidFill>
                          <a:latin typeface="Calibri" panose="020F0502020204030204" pitchFamily="34" charset="0"/>
                          <a:ea typeface="+mn-ea"/>
                          <a:cs typeface="Calibri" panose="020F0502020204030204" pitchFamily="34" charset="0"/>
                        </a:rPr>
                        <a:t>DBH/DHSS</a:t>
                      </a:r>
                      <a:endParaRPr lang="en-US" sz="1400" kern="1200" dirty="0">
                        <a:solidFill>
                          <a:schemeClr val="tx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680592534"/>
                  </a:ext>
                </a:extLst>
              </a:tr>
              <a:tr h="1393287">
                <a:tc>
                  <a:txBody>
                    <a:bodyPr/>
                    <a:lstStyle/>
                    <a:p>
                      <a:r>
                        <a:rPr lang="en-US" sz="1400" b="1" dirty="0" smtClean="0">
                          <a:latin typeface="Calibri" panose="020F0502020204030204" pitchFamily="34" charset="0"/>
                          <a:cs typeface="Calibri" panose="020F0502020204030204" pitchFamily="34" charset="0"/>
                        </a:rPr>
                        <a:t>Outpatient BH</a:t>
                      </a:r>
                    </a:p>
                    <a:p>
                      <a:pPr marL="285750" indent="-285750">
                        <a:buFont typeface="Arial" panose="020B0604020202020204" pitchFamily="34" charset="0"/>
                        <a:buChar char="•"/>
                      </a:pPr>
                      <a:r>
                        <a:rPr lang="en-US" sz="1400" dirty="0" smtClean="0">
                          <a:latin typeface="Calibri" panose="020F0502020204030204" pitchFamily="34" charset="0"/>
                          <a:cs typeface="Calibri" panose="020F0502020204030204" pitchFamily="34" charset="0"/>
                        </a:rPr>
                        <a:t>Clinics (including CMHCs/CCBHOs</a:t>
                      </a:r>
                      <a:r>
                        <a:rPr lang="en-US" sz="1400" baseline="0" dirty="0" smtClean="0">
                          <a:latin typeface="Calibri" panose="020F0502020204030204" pitchFamily="34" charset="0"/>
                          <a:cs typeface="Calibri" panose="020F0502020204030204" pitchFamily="34" charset="0"/>
                        </a:rPr>
                        <a:t>)</a:t>
                      </a:r>
                      <a:r>
                        <a:rPr lang="en-US" sz="1400" baseline="30000" dirty="0" smtClean="0">
                          <a:latin typeface="Calibri" panose="020F0502020204030204" pitchFamily="34" charset="0"/>
                          <a:cs typeface="Calibri" panose="020F0502020204030204" pitchFamily="34" charset="0"/>
                        </a:rPr>
                        <a:t>1</a:t>
                      </a:r>
                    </a:p>
                    <a:p>
                      <a:pPr marL="285750" indent="-285750">
                        <a:buFont typeface="Arial" panose="020B0604020202020204" pitchFamily="34" charset="0"/>
                        <a:buChar char="•"/>
                      </a:pPr>
                      <a:r>
                        <a:rPr lang="en-US" sz="1400" dirty="0" smtClean="0">
                          <a:latin typeface="Calibri" panose="020F0502020204030204" pitchFamily="34" charset="0"/>
                          <a:cs typeface="Calibri" panose="020F0502020204030204" pitchFamily="34" charset="0"/>
                        </a:rPr>
                        <a:t>Physician</a:t>
                      </a:r>
                    </a:p>
                    <a:p>
                      <a:pPr marL="285750" indent="-285750">
                        <a:buFont typeface="Arial" panose="020B0604020202020204" pitchFamily="34" charset="0"/>
                        <a:buChar char="•"/>
                      </a:pPr>
                      <a:r>
                        <a:rPr lang="en-US" sz="1400" dirty="0" smtClean="0">
                          <a:latin typeface="Calibri" panose="020F0502020204030204" pitchFamily="34" charset="0"/>
                          <a:cs typeface="Calibri" panose="020F0502020204030204" pitchFamily="34" charset="0"/>
                        </a:rPr>
                        <a:t>Other licensed practitioners</a:t>
                      </a:r>
                    </a:p>
                    <a:p>
                      <a:pPr marL="285750" indent="-285750">
                        <a:buFont typeface="Arial" panose="020B0604020202020204" pitchFamily="34" charset="0"/>
                        <a:buChar char="•"/>
                      </a:pPr>
                      <a:r>
                        <a:rPr lang="en-US" sz="1400" dirty="0" smtClean="0">
                          <a:latin typeface="Calibri" panose="020F0502020204030204" pitchFamily="34" charset="0"/>
                          <a:cs typeface="Calibri" panose="020F0502020204030204" pitchFamily="34" charset="0"/>
                        </a:rPr>
                        <a:t>Medically necessary</a:t>
                      </a:r>
                      <a:r>
                        <a:rPr lang="en-US" sz="1400" baseline="0" dirty="0" smtClean="0">
                          <a:latin typeface="Calibri" panose="020F0502020204030204" pitchFamily="34" charset="0"/>
                          <a:cs typeface="Calibri" panose="020F0502020204030204" pitchFamily="34" charset="0"/>
                        </a:rPr>
                        <a:t> counseling services discovered through EPSDT screening</a:t>
                      </a:r>
                      <a:endParaRPr lang="en-US" sz="1400" dirty="0">
                        <a:latin typeface="Calibri" panose="020F0502020204030204" pitchFamily="34" charset="0"/>
                        <a:cs typeface="Calibri" panose="020F0502020204030204" pitchFamily="34" charset="0"/>
                      </a:endParaRPr>
                    </a:p>
                  </a:txBody>
                  <a:tcPr/>
                </a:tc>
                <a:tc>
                  <a:txBody>
                    <a:bodyPr/>
                    <a:lstStyle/>
                    <a:p>
                      <a:pPr algn="ctr"/>
                      <a:endParaRPr lang="en-US" sz="1400" dirty="0">
                        <a:latin typeface="Calibri" panose="020F0502020204030204" pitchFamily="34" charset="0"/>
                        <a:cs typeface="Calibri" panose="020F0502020204030204" pitchFamily="34" charset="0"/>
                      </a:endParaRPr>
                    </a:p>
                  </a:txBody>
                  <a:tcPr/>
                </a:tc>
                <a:tc>
                  <a:txBody>
                    <a:bodyPr/>
                    <a:lstStyle/>
                    <a:p>
                      <a:pPr algn="ctr"/>
                      <a:r>
                        <a:rPr lang="en-US" sz="1400" dirty="0" smtClean="0">
                          <a:latin typeface="Calibri" panose="020F0502020204030204" pitchFamily="34" charset="0"/>
                          <a:cs typeface="Calibri" panose="020F0502020204030204" pitchFamily="34" charset="0"/>
                        </a:rPr>
                        <a:t>MHD</a:t>
                      </a:r>
                    </a:p>
                    <a:p>
                      <a:pPr algn="ctr"/>
                      <a:endParaRPr lang="en-US" sz="1400" dirty="0">
                        <a:latin typeface="Calibri" panose="020F0502020204030204" pitchFamily="34" charset="0"/>
                        <a:cs typeface="Calibri" panose="020F0502020204030204" pitchFamily="34" charset="0"/>
                      </a:endParaRPr>
                    </a:p>
                  </a:txBody>
                  <a:tcPr/>
                </a:tc>
                <a:tc>
                  <a:txBody>
                    <a:bodyPr/>
                    <a:lstStyle/>
                    <a:p>
                      <a:pPr algn="ctr"/>
                      <a:r>
                        <a:rPr lang="en-US" sz="1400" kern="1200" dirty="0" smtClean="0">
                          <a:solidFill>
                            <a:schemeClr val="tx1"/>
                          </a:solidFill>
                          <a:latin typeface="Calibri" panose="020F0502020204030204" pitchFamily="34" charset="0"/>
                          <a:ea typeface="+mn-ea"/>
                          <a:cs typeface="Calibri" panose="020F0502020204030204" pitchFamily="34" charset="0"/>
                        </a:rPr>
                        <a:t>MHD/DBH</a:t>
                      </a:r>
                      <a:endParaRPr lang="en-US" sz="1400" kern="1200" dirty="0">
                        <a:solidFill>
                          <a:schemeClr val="tx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153262223"/>
                  </a:ext>
                </a:extLst>
              </a:tr>
              <a:tr h="526353">
                <a:tc>
                  <a:txBody>
                    <a:bodyPr/>
                    <a:lstStyle/>
                    <a:p>
                      <a:r>
                        <a:rPr lang="en-US" sz="1400" b="1" kern="1200" dirty="0" smtClean="0">
                          <a:solidFill>
                            <a:schemeClr val="dk1"/>
                          </a:solidFill>
                          <a:latin typeface="Calibri" panose="020F0502020204030204" pitchFamily="34" charset="0"/>
                          <a:ea typeface="+mn-ea"/>
                          <a:cs typeface="Calibri" panose="020F0502020204030204" pitchFamily="34" charset="0"/>
                        </a:rPr>
                        <a:t>Qualified Residential Treatment Program</a:t>
                      </a:r>
                      <a:r>
                        <a:rPr lang="en-US" sz="1400" b="1" kern="1200" baseline="0" dirty="0" smtClean="0">
                          <a:solidFill>
                            <a:schemeClr val="dk1"/>
                          </a:solidFill>
                          <a:latin typeface="Calibri" panose="020F0502020204030204" pitchFamily="34" charset="0"/>
                          <a:ea typeface="+mn-ea"/>
                          <a:cs typeface="Calibri" panose="020F0502020204030204" pitchFamily="34" charset="0"/>
                        </a:rPr>
                        <a:t> Services </a:t>
                      </a:r>
                      <a:r>
                        <a:rPr lang="en-US" sz="1400" b="1" kern="1200" dirty="0" smtClean="0">
                          <a:solidFill>
                            <a:schemeClr val="dk1"/>
                          </a:solidFill>
                          <a:latin typeface="Calibri" panose="020F0502020204030204" pitchFamily="34" charset="0"/>
                          <a:ea typeface="+mn-ea"/>
                          <a:cs typeface="Calibri" panose="020F0502020204030204" pitchFamily="34" charset="0"/>
                        </a:rPr>
                        <a:t> (QRTP)</a:t>
                      </a:r>
                      <a:r>
                        <a:rPr lang="en-US" sz="1400" b="1" kern="1200" baseline="30000" dirty="0" smtClean="0">
                          <a:solidFill>
                            <a:schemeClr val="dk1"/>
                          </a:solidFill>
                          <a:latin typeface="Calibri" panose="020F0502020204030204" pitchFamily="34" charset="0"/>
                          <a:ea typeface="+mn-ea"/>
                          <a:cs typeface="Calibri" panose="020F0502020204030204" pitchFamily="34" charset="0"/>
                        </a:rPr>
                        <a:t>3</a:t>
                      </a:r>
                      <a:endParaRPr lang="en-US" sz="14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algn="ctr"/>
                      <a:r>
                        <a:rPr lang="en-US" sz="1400" dirty="0" smtClean="0">
                          <a:latin typeface="Calibri" panose="020F0502020204030204" pitchFamily="34" charset="0"/>
                          <a:cs typeface="Calibri" panose="020F0502020204030204" pitchFamily="34" charset="0"/>
                        </a:rPr>
                        <a:t>X</a:t>
                      </a:r>
                      <a:endParaRPr lang="en-US" sz="1400" dirty="0">
                        <a:latin typeface="Calibri" panose="020F0502020204030204" pitchFamily="34" charset="0"/>
                        <a:cs typeface="Calibri" panose="020F0502020204030204" pitchFamily="34" charset="0"/>
                      </a:endParaRPr>
                    </a:p>
                  </a:txBody>
                  <a:tcPr/>
                </a:tc>
                <a:tc>
                  <a:txBody>
                    <a:bodyPr/>
                    <a:lstStyle/>
                    <a:p>
                      <a:pPr algn="ctr"/>
                      <a:r>
                        <a:rPr lang="en-US" sz="1400" dirty="0" smtClean="0">
                          <a:latin typeface="Calibri" panose="020F0502020204030204" pitchFamily="34" charset="0"/>
                          <a:cs typeface="Calibri" panose="020F0502020204030204" pitchFamily="34" charset="0"/>
                        </a:rPr>
                        <a:t>MHD</a:t>
                      </a:r>
                      <a:endParaRPr lang="en-US" sz="1400" dirty="0">
                        <a:latin typeface="Calibri" panose="020F0502020204030204" pitchFamily="34" charset="0"/>
                        <a:cs typeface="Calibri" panose="020F0502020204030204" pitchFamily="34" charset="0"/>
                      </a:endParaRPr>
                    </a:p>
                  </a:txBody>
                  <a:tcPr/>
                </a:tc>
                <a:tc>
                  <a:txBody>
                    <a:bodyPr/>
                    <a:lstStyle/>
                    <a:p>
                      <a:pPr algn="ctr"/>
                      <a:r>
                        <a:rPr lang="en-US" sz="1400" kern="1200" dirty="0" smtClean="0">
                          <a:solidFill>
                            <a:schemeClr val="tx1"/>
                          </a:solidFill>
                          <a:latin typeface="Calibri" panose="020F0502020204030204" pitchFamily="34" charset="0"/>
                          <a:ea typeface="+mn-ea"/>
                          <a:cs typeface="Calibri" panose="020F0502020204030204" pitchFamily="34" charset="0"/>
                        </a:rPr>
                        <a:t>CD</a:t>
                      </a:r>
                      <a:endParaRPr lang="en-US" sz="1400" kern="1200" dirty="0">
                        <a:solidFill>
                          <a:schemeClr val="tx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565007054"/>
                  </a:ext>
                </a:extLst>
              </a:tr>
              <a:tr h="526353">
                <a:tc>
                  <a:txBody>
                    <a:bodyPr/>
                    <a:lstStyle/>
                    <a:p>
                      <a:r>
                        <a:rPr lang="en-US" sz="1400" b="1" kern="1200" dirty="0" smtClean="0">
                          <a:solidFill>
                            <a:schemeClr val="dk1"/>
                          </a:solidFill>
                          <a:latin typeface="Calibri" panose="020F0502020204030204" pitchFamily="34" charset="0"/>
                          <a:ea typeface="+mn-ea"/>
                          <a:cs typeface="Calibri" panose="020F0502020204030204" pitchFamily="34" charset="0"/>
                        </a:rPr>
                        <a:t>Non-State Operated PRTFs</a:t>
                      </a:r>
                      <a:r>
                        <a:rPr lang="en-US" sz="1400" b="1" kern="1200" baseline="30000" dirty="0" smtClean="0">
                          <a:solidFill>
                            <a:schemeClr val="dk1"/>
                          </a:solidFill>
                          <a:latin typeface="Calibri" panose="020F0502020204030204" pitchFamily="34" charset="0"/>
                          <a:ea typeface="+mn-ea"/>
                          <a:cs typeface="Calibri" panose="020F0502020204030204" pitchFamily="34" charset="0"/>
                        </a:rPr>
                        <a:t>4</a:t>
                      </a:r>
                      <a:endParaRPr lang="en-US" sz="1400" b="1" kern="1200" baseline="300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algn="ctr"/>
                      <a:r>
                        <a:rPr lang="en-US" sz="1400" dirty="0" smtClean="0">
                          <a:latin typeface="Calibri" panose="020F0502020204030204" pitchFamily="34" charset="0"/>
                          <a:cs typeface="Calibri" panose="020F0502020204030204" pitchFamily="34" charset="0"/>
                        </a:rPr>
                        <a:t>X</a:t>
                      </a:r>
                      <a:endParaRPr lang="en-US" sz="1400" dirty="0">
                        <a:latin typeface="Calibri" panose="020F0502020204030204" pitchFamily="34" charset="0"/>
                        <a:cs typeface="Calibri" panose="020F0502020204030204" pitchFamily="34" charset="0"/>
                      </a:endParaRPr>
                    </a:p>
                  </a:txBody>
                  <a:tcPr/>
                </a:tc>
                <a:tc>
                  <a:txBody>
                    <a:bodyPr/>
                    <a:lstStyle/>
                    <a:p>
                      <a:pPr algn="ctr"/>
                      <a:r>
                        <a:rPr lang="en-US" sz="1400" dirty="0" smtClean="0">
                          <a:latin typeface="Calibri" panose="020F0502020204030204" pitchFamily="34" charset="0"/>
                          <a:cs typeface="Calibri" panose="020F0502020204030204" pitchFamily="34" charset="0"/>
                        </a:rPr>
                        <a:t>MHD</a:t>
                      </a:r>
                      <a:endParaRPr lang="en-US" sz="1400" dirty="0">
                        <a:latin typeface="Calibri" panose="020F0502020204030204" pitchFamily="34" charset="0"/>
                        <a:cs typeface="Calibri" panose="020F0502020204030204" pitchFamily="34" charset="0"/>
                      </a:endParaRPr>
                    </a:p>
                  </a:txBody>
                  <a:tcPr/>
                </a:tc>
                <a:tc>
                  <a:txBody>
                    <a:bodyPr/>
                    <a:lstStyle/>
                    <a:p>
                      <a:pPr algn="ctr"/>
                      <a:r>
                        <a:rPr lang="en-US" sz="1400" kern="1200" dirty="0" smtClean="0">
                          <a:solidFill>
                            <a:schemeClr val="tx1"/>
                          </a:solidFill>
                          <a:latin typeface="Calibri" panose="020F0502020204030204" pitchFamily="34" charset="0"/>
                          <a:ea typeface="+mn-ea"/>
                          <a:cs typeface="Calibri" panose="020F0502020204030204" pitchFamily="34" charset="0"/>
                        </a:rPr>
                        <a:t>MHD/CD/DHSS</a:t>
                      </a:r>
                      <a:endParaRPr lang="en-US" sz="1400" kern="1200" dirty="0">
                        <a:solidFill>
                          <a:schemeClr val="tx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81158161"/>
                  </a:ext>
                </a:extLst>
              </a:tr>
            </a:tbl>
          </a:graphicData>
        </a:graphic>
      </p:graphicFrame>
      <p:sp>
        <p:nvSpPr>
          <p:cNvPr id="4" name="TextBox 3"/>
          <p:cNvSpPr txBox="1"/>
          <p:nvPr/>
        </p:nvSpPr>
        <p:spPr>
          <a:xfrm>
            <a:off x="439722" y="5898441"/>
            <a:ext cx="7548274" cy="938719"/>
          </a:xfrm>
          <a:prstGeom prst="rect">
            <a:avLst/>
          </a:prstGeom>
          <a:noFill/>
        </p:spPr>
        <p:txBody>
          <a:bodyPr wrap="square" rtlCol="0">
            <a:spAutoFit/>
          </a:bodyPr>
          <a:lstStyle/>
          <a:p>
            <a:r>
              <a:rPr lang="en-US" sz="1100" baseline="30000" dirty="0" smtClean="0">
                <a:latin typeface="Calibri" panose="020F0502020204030204" pitchFamily="34" charset="0"/>
                <a:cs typeface="Calibri" panose="020F0502020204030204" pitchFamily="34" charset="0"/>
              </a:rPr>
              <a:t>1 </a:t>
            </a:r>
            <a:r>
              <a:rPr lang="en-US" sz="1100" dirty="0">
                <a:latin typeface="Calibri" panose="020F0502020204030204" pitchFamily="34" charset="0"/>
                <a:cs typeface="Calibri" panose="020F0502020204030204" pitchFamily="34" charset="0"/>
              </a:rPr>
              <a:t>Does not include CPR or CSTAR </a:t>
            </a:r>
            <a:r>
              <a:rPr lang="en-US" sz="1100" dirty="0" smtClean="0">
                <a:latin typeface="Calibri" panose="020F0502020204030204" pitchFamily="34" charset="0"/>
                <a:cs typeface="Calibri" panose="020F0502020204030204" pitchFamily="34" charset="0"/>
              </a:rPr>
              <a:t>services</a:t>
            </a:r>
            <a:endParaRPr lang="en-US" sz="1100" baseline="30000" dirty="0" smtClean="0">
              <a:latin typeface="Calibri" panose="020F0502020204030204" pitchFamily="34" charset="0"/>
              <a:cs typeface="Calibri" panose="020F0502020204030204" pitchFamily="34" charset="0"/>
            </a:endParaRPr>
          </a:p>
          <a:p>
            <a:r>
              <a:rPr lang="en-US" sz="1100" baseline="30000" dirty="0" smtClean="0">
                <a:latin typeface="Calibri" panose="020F0502020204030204" pitchFamily="34" charset="0"/>
                <a:cs typeface="Calibri" panose="020F0502020204030204" pitchFamily="34" charset="0"/>
              </a:rPr>
              <a:t>2 </a:t>
            </a:r>
            <a:r>
              <a:rPr lang="en-US" sz="1100" dirty="0">
                <a:latin typeface="Calibri" panose="020F0502020204030204" pitchFamily="34" charset="0"/>
                <a:cs typeface="Calibri" panose="020F0502020204030204" pitchFamily="34" charset="0"/>
              </a:rPr>
              <a:t>CD is working toward </a:t>
            </a:r>
            <a:r>
              <a:rPr lang="en-US" sz="1100" dirty="0" smtClean="0">
                <a:latin typeface="Calibri" panose="020F0502020204030204" pitchFamily="34" charset="0"/>
                <a:cs typeface="Calibri" panose="020F0502020204030204" pitchFamily="34" charset="0"/>
              </a:rPr>
              <a:t>FFPSA </a:t>
            </a:r>
            <a:r>
              <a:rPr lang="en-US" sz="1100" dirty="0">
                <a:latin typeface="Calibri" panose="020F0502020204030204" pitchFamily="34" charset="0"/>
                <a:cs typeface="Calibri" panose="020F0502020204030204" pitchFamily="34" charset="0"/>
              </a:rPr>
              <a:t>compliance </a:t>
            </a:r>
            <a:r>
              <a:rPr lang="en-US" sz="1100" dirty="0" smtClean="0">
                <a:latin typeface="Calibri" panose="020F0502020204030204" pitchFamily="34" charset="0"/>
                <a:cs typeface="Calibri" panose="020F0502020204030204" pitchFamily="34" charset="0"/>
              </a:rPr>
              <a:t>by </a:t>
            </a:r>
            <a:r>
              <a:rPr lang="en-US" sz="1100" dirty="0">
                <a:latin typeface="Calibri" panose="020F0502020204030204" pitchFamily="34" charset="0"/>
                <a:cs typeface="Calibri" panose="020F0502020204030204" pitchFamily="34" charset="0"/>
              </a:rPr>
              <a:t>October 1, 2021. </a:t>
            </a:r>
          </a:p>
          <a:p>
            <a:r>
              <a:rPr lang="en-US" sz="1100" baseline="30000" dirty="0">
                <a:latin typeface="Calibri" panose="020F0502020204030204" pitchFamily="34" charset="0"/>
                <a:cs typeface="Calibri" panose="020F0502020204030204" pitchFamily="34" charset="0"/>
              </a:rPr>
              <a:t>3</a:t>
            </a:r>
            <a:r>
              <a:rPr lang="en-US" sz="1100" dirty="0" smtClean="0">
                <a:latin typeface="Calibri" panose="020F0502020204030204" pitchFamily="34" charset="0"/>
                <a:cs typeface="Calibri" panose="020F0502020204030204" pitchFamily="34" charset="0"/>
              </a:rPr>
              <a:t> </a:t>
            </a:r>
            <a:r>
              <a:rPr lang="en-US" sz="1100" dirty="0">
                <a:latin typeface="Calibri" panose="020F0502020204030204" pitchFamily="34" charset="0"/>
                <a:cs typeface="Calibri" panose="020F0502020204030204" pitchFamily="34" charset="0"/>
              </a:rPr>
              <a:t>Does not include Room and Board Per </a:t>
            </a:r>
            <a:r>
              <a:rPr lang="en-US" sz="1100" dirty="0" smtClean="0">
                <a:latin typeface="Calibri" panose="020F0502020204030204" pitchFamily="34" charset="0"/>
                <a:cs typeface="Calibri" panose="020F0502020204030204" pitchFamily="34" charset="0"/>
              </a:rPr>
              <a:t>Diems</a:t>
            </a:r>
          </a:p>
          <a:p>
            <a:r>
              <a:rPr lang="en-US" sz="1100" baseline="30000" dirty="0" smtClean="0">
                <a:latin typeface="Calibri" panose="020F0502020204030204" pitchFamily="34" charset="0"/>
                <a:cs typeface="Calibri" panose="020F0502020204030204" pitchFamily="34" charset="0"/>
              </a:rPr>
              <a:t>4</a:t>
            </a:r>
            <a:r>
              <a:rPr lang="en-US" sz="1100" dirty="0" smtClean="0">
                <a:latin typeface="Calibri" panose="020F0502020204030204" pitchFamily="34" charset="0"/>
                <a:cs typeface="Calibri" panose="020F0502020204030204" pitchFamily="34" charset="0"/>
              </a:rPr>
              <a:t> CD has licensing authority for CD licensed residential treatment and </a:t>
            </a:r>
          </a:p>
          <a:p>
            <a:r>
              <a:rPr lang="en-US" sz="1100" dirty="0">
                <a:latin typeface="Calibri" panose="020F0502020204030204" pitchFamily="34" charset="0"/>
                <a:cs typeface="Calibri" panose="020F0502020204030204" pitchFamily="34" charset="0"/>
              </a:rPr>
              <a:t> </a:t>
            </a:r>
            <a:r>
              <a:rPr lang="en-US" sz="1100" dirty="0" smtClean="0">
                <a:latin typeface="Calibri" panose="020F0502020204030204" pitchFamily="34" charset="0"/>
                <a:cs typeface="Calibri" panose="020F0502020204030204" pitchFamily="34" charset="0"/>
              </a:rPr>
              <a:t> QRTP through MOU between DSS and DHSS. </a:t>
            </a:r>
            <a:endParaRPr lang="en-US" dirty="0"/>
          </a:p>
        </p:txBody>
      </p:sp>
    </p:spTree>
    <p:extLst>
      <p:ext uri="{BB962C8B-B14F-4D97-AF65-F5344CB8AC3E}">
        <p14:creationId xmlns:p14="http://schemas.microsoft.com/office/powerpoint/2010/main" val="1526397476"/>
      </p:ext>
    </p:extLst>
  </p:cSld>
  <p:clrMapOvr>
    <a:masterClrMapping/>
  </p:clrMapOvr>
  <mc:AlternateContent xmlns:mc="http://schemas.openxmlformats.org/markup-compatibility/2006" xmlns:p14="http://schemas.microsoft.com/office/powerpoint/2010/main">
    <mc:Choice Requires="p14">
      <p:transition p14:dur="10" advClick="0" advTm="5000"/>
    </mc:Choice>
    <mc:Fallback xmlns="">
      <p:transition advClick="0" advTm="50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Phase I Updates</a:t>
            </a:r>
            <a:endParaRPr lang="en-US" b="1" dirty="0">
              <a:solidFill>
                <a:srgbClr val="002060"/>
              </a:solidFill>
            </a:endParaRPr>
          </a:p>
        </p:txBody>
      </p:sp>
      <p:graphicFrame>
        <p:nvGraphicFramePr>
          <p:cNvPr id="5" name="Content Placeholder 8"/>
          <p:cNvGraphicFramePr>
            <a:graphicFrameLocks noGrp="1"/>
          </p:cNvGraphicFramePr>
          <p:nvPr>
            <p:ph sz="half" idx="4294967295"/>
            <p:extLst>
              <p:ext uri="{D42A27DB-BD31-4B8C-83A1-F6EECF244321}">
                <p14:modId xmlns:p14="http://schemas.microsoft.com/office/powerpoint/2010/main" val="3003301351"/>
              </p:ext>
            </p:extLst>
          </p:nvPr>
        </p:nvGraphicFramePr>
        <p:xfrm>
          <a:off x="914398" y="1981200"/>
          <a:ext cx="7391402" cy="1676399"/>
        </p:xfrm>
        <a:graphic>
          <a:graphicData uri="http://schemas.openxmlformats.org/drawingml/2006/table">
            <a:tbl>
              <a:tblPr firstRow="1" bandRow="1"/>
              <a:tblGrid>
                <a:gridCol w="7391402">
                  <a:extLst>
                    <a:ext uri="{9D8B030D-6E8A-4147-A177-3AD203B41FA5}">
                      <a16:colId xmlns:a16="http://schemas.microsoft.com/office/drawing/2014/main" val="3441082401"/>
                    </a:ext>
                  </a:extLst>
                </a:gridCol>
              </a:tblGrid>
              <a:tr h="706825">
                <a:tc>
                  <a:txBody>
                    <a:bodyPr/>
                    <a:lstStyle/>
                    <a:p>
                      <a:r>
                        <a:rPr lang="en-US" sz="1800" b="1" dirty="0" smtClean="0">
                          <a:solidFill>
                            <a:schemeClr val="bg1"/>
                          </a:solidFill>
                          <a:latin typeface="Calibri" panose="020F0502020204030204" pitchFamily="34" charset="0"/>
                          <a:cs typeface="Calibri" panose="020F0502020204030204" pitchFamily="34" charset="0"/>
                        </a:rPr>
                        <a:t>New</a:t>
                      </a:r>
                      <a:r>
                        <a:rPr lang="en-US" sz="1800" b="1" baseline="0" dirty="0" smtClean="0">
                          <a:solidFill>
                            <a:schemeClr val="bg1"/>
                          </a:solidFill>
                          <a:latin typeface="Calibri" panose="020F0502020204030204" pitchFamily="34" charset="0"/>
                          <a:cs typeface="Calibri" panose="020F0502020204030204" pitchFamily="34" charset="0"/>
                        </a:rPr>
                        <a:t> in lieu of Service Options Effective July 1, 2022</a:t>
                      </a:r>
                      <a:endParaRPr lang="en-US" sz="1800" b="1" dirty="0">
                        <a:solidFill>
                          <a:schemeClr val="bg1"/>
                        </a:solidFill>
                        <a:latin typeface="Calibri" panose="020F0502020204030204" pitchFamily="34" charset="0"/>
                        <a:cs typeface="Calibri" panose="020F0502020204030204" pitchFamily="34" charset="0"/>
                      </a:endParaRPr>
                    </a:p>
                  </a:txBody>
                  <a:tcPr>
                    <a:solidFill>
                      <a:schemeClr val="accent3"/>
                    </a:solidFill>
                  </a:tcPr>
                </a:tc>
                <a:extLst>
                  <a:ext uri="{0D108BD9-81ED-4DB2-BD59-A6C34878D82A}">
                    <a16:rowId xmlns:a16="http://schemas.microsoft.com/office/drawing/2014/main" val="458994776"/>
                  </a:ext>
                </a:extLst>
              </a:tr>
              <a:tr h="484787">
                <a:tc>
                  <a:txBody>
                    <a:bodyPr/>
                    <a:lstStyle/>
                    <a:p>
                      <a:r>
                        <a:rPr lang="en-US" sz="2000" dirty="0" smtClean="0">
                          <a:latin typeface="Calibri" panose="020F0502020204030204" pitchFamily="34" charset="0"/>
                          <a:cs typeface="Calibri" panose="020F0502020204030204" pitchFamily="34" charset="0"/>
                        </a:rPr>
                        <a:t>Intensive</a:t>
                      </a:r>
                      <a:r>
                        <a:rPr lang="en-US" sz="2000" baseline="0" dirty="0" smtClean="0">
                          <a:latin typeface="Calibri" panose="020F0502020204030204" pitchFamily="34" charset="0"/>
                          <a:cs typeface="Calibri" panose="020F0502020204030204" pitchFamily="34" charset="0"/>
                        </a:rPr>
                        <a:t> Outpatient (IOP)</a:t>
                      </a:r>
                      <a:endParaRPr lang="en-US" sz="2000"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80592534"/>
                  </a:ext>
                </a:extLst>
              </a:tr>
              <a:tr h="484787">
                <a:tc>
                  <a:txBody>
                    <a:bodyPr/>
                    <a:lstStyle/>
                    <a:p>
                      <a:r>
                        <a:rPr lang="en-US" sz="2000" dirty="0" smtClean="0">
                          <a:latin typeface="Calibri" panose="020F0502020204030204" pitchFamily="34" charset="0"/>
                          <a:cs typeface="Calibri" panose="020F0502020204030204" pitchFamily="34" charset="0"/>
                        </a:rPr>
                        <a:t>Partial Hospital</a:t>
                      </a:r>
                      <a:r>
                        <a:rPr lang="en-US" sz="2000" baseline="0" dirty="0" smtClean="0">
                          <a:latin typeface="Calibri" panose="020F0502020204030204" pitchFamily="34" charset="0"/>
                          <a:cs typeface="Calibri" panose="020F0502020204030204" pitchFamily="34" charset="0"/>
                        </a:rPr>
                        <a:t> (PHP)</a:t>
                      </a:r>
                      <a:endParaRPr lang="en-US" sz="2000"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53262223"/>
                  </a:ext>
                </a:extLst>
              </a:tr>
            </a:tbl>
          </a:graphicData>
        </a:graphic>
      </p:graphicFrame>
    </p:spTree>
    <p:extLst>
      <p:ext uri="{BB962C8B-B14F-4D97-AF65-F5344CB8AC3E}">
        <p14:creationId xmlns:p14="http://schemas.microsoft.com/office/powerpoint/2010/main" val="351200234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Phase I Updates</a:t>
            </a:r>
            <a:endParaRPr lang="en-US" b="1" dirty="0">
              <a:solidFill>
                <a:srgbClr val="002060"/>
              </a:solidFill>
            </a:endParaRPr>
          </a:p>
        </p:txBody>
      </p:sp>
      <p:graphicFrame>
        <p:nvGraphicFramePr>
          <p:cNvPr id="6" name="Content Placeholder 8"/>
          <p:cNvGraphicFramePr>
            <a:graphicFrameLocks noGrp="1"/>
          </p:cNvGraphicFramePr>
          <p:nvPr>
            <p:ph sz="half" idx="4294967295"/>
            <p:extLst>
              <p:ext uri="{D42A27DB-BD31-4B8C-83A1-F6EECF244321}">
                <p14:modId xmlns:p14="http://schemas.microsoft.com/office/powerpoint/2010/main" val="4235746556"/>
              </p:ext>
            </p:extLst>
          </p:nvPr>
        </p:nvGraphicFramePr>
        <p:xfrm>
          <a:off x="914400" y="1981199"/>
          <a:ext cx="6400800" cy="3108960"/>
        </p:xfrm>
        <a:graphic>
          <a:graphicData uri="http://schemas.openxmlformats.org/drawingml/2006/table">
            <a:tbl>
              <a:tblPr firstRow="1" bandRow="1"/>
              <a:tblGrid>
                <a:gridCol w="4753122">
                  <a:extLst>
                    <a:ext uri="{9D8B030D-6E8A-4147-A177-3AD203B41FA5}">
                      <a16:colId xmlns:a16="http://schemas.microsoft.com/office/drawing/2014/main" val="3441082401"/>
                    </a:ext>
                  </a:extLst>
                </a:gridCol>
                <a:gridCol w="1647678">
                  <a:extLst>
                    <a:ext uri="{9D8B030D-6E8A-4147-A177-3AD203B41FA5}">
                      <a16:colId xmlns:a16="http://schemas.microsoft.com/office/drawing/2014/main" val="2836082179"/>
                    </a:ext>
                  </a:extLst>
                </a:gridCol>
              </a:tblGrid>
              <a:tr h="359229">
                <a:tc>
                  <a:txBody>
                    <a:bodyPr/>
                    <a:lstStyle/>
                    <a:p>
                      <a:r>
                        <a:rPr lang="en-US" sz="1800" dirty="0" smtClean="0">
                          <a:solidFill>
                            <a:schemeClr val="bg1"/>
                          </a:solidFill>
                          <a:latin typeface="Calibri" panose="020F0502020204030204" pitchFamily="34" charset="0"/>
                          <a:cs typeface="Calibri" panose="020F0502020204030204" pitchFamily="34" charset="0"/>
                        </a:rPr>
                        <a:t>BH services that will continue to be covered outside of managed care</a:t>
                      </a:r>
                      <a:endParaRPr lang="en-US" sz="1800" dirty="0">
                        <a:solidFill>
                          <a:schemeClr val="bg1"/>
                        </a:solidFill>
                        <a:latin typeface="Calibri" panose="020F0502020204030204" pitchFamily="34" charset="0"/>
                        <a:cs typeface="Calibri" panose="020F0502020204030204" pitchFamily="34" charset="0"/>
                      </a:endParaRPr>
                    </a:p>
                  </a:txBody>
                  <a:tcPr>
                    <a:solidFill>
                      <a:schemeClr val="accent3"/>
                    </a:solidFill>
                  </a:tcPr>
                </a:tc>
                <a:tc>
                  <a:txBody>
                    <a:bodyPr/>
                    <a:lstStyle/>
                    <a:p>
                      <a:r>
                        <a:rPr lang="en-US" sz="1800" dirty="0" smtClean="0">
                          <a:solidFill>
                            <a:schemeClr val="bg1"/>
                          </a:solidFill>
                          <a:latin typeface="Calibri" panose="020F0502020204030204" pitchFamily="34" charset="0"/>
                          <a:cs typeface="Calibri" panose="020F0502020204030204" pitchFamily="34" charset="0"/>
                        </a:rPr>
                        <a:t>Administering Agency</a:t>
                      </a:r>
                      <a:endParaRPr lang="en-US" sz="1800" dirty="0">
                        <a:solidFill>
                          <a:schemeClr val="bg1"/>
                        </a:solidFill>
                        <a:latin typeface="Calibri" panose="020F0502020204030204" pitchFamily="34" charset="0"/>
                        <a:cs typeface="Calibri" panose="020F0502020204030204" pitchFamily="34" charset="0"/>
                      </a:endParaRPr>
                    </a:p>
                  </a:txBody>
                  <a:tcPr>
                    <a:solidFill>
                      <a:schemeClr val="accent3"/>
                    </a:solidFill>
                  </a:tcPr>
                </a:tc>
                <a:extLst>
                  <a:ext uri="{0D108BD9-81ED-4DB2-BD59-A6C34878D82A}">
                    <a16:rowId xmlns:a16="http://schemas.microsoft.com/office/drawing/2014/main" val="458994776"/>
                  </a:ext>
                </a:extLst>
              </a:tr>
              <a:tr h="359229">
                <a:tc>
                  <a:txBody>
                    <a:bodyPr/>
                    <a:lstStyle/>
                    <a:p>
                      <a:r>
                        <a:rPr lang="en-US" sz="1800" kern="1200" baseline="0" dirty="0" smtClean="0">
                          <a:latin typeface="Calibri" panose="020F0502020204030204" pitchFamily="34" charset="0"/>
                          <a:cs typeface="Calibri" panose="020F0502020204030204" pitchFamily="34" charset="0"/>
                        </a:rPr>
                        <a:t>DBH Community Psychiatric Rehabilitation (CPR)</a:t>
                      </a:r>
                      <a:endParaRPr lang="en-US" sz="1800" kern="1200" baseline="0" dirty="0">
                        <a:solidFill>
                          <a:schemeClr val="dk1"/>
                        </a:solidFill>
                        <a:latin typeface="Calibri" panose="020F0502020204030204" pitchFamily="34" charset="0"/>
                        <a:ea typeface="+mn-ea"/>
                        <a:cs typeface="Calibri" panose="020F0502020204030204" pitchFamily="34" charset="0"/>
                      </a:endParaRPr>
                    </a:p>
                  </a:txBody>
                  <a:tcPr/>
                </a:tc>
                <a:tc>
                  <a:txBody>
                    <a:bodyPr/>
                    <a:lstStyle/>
                    <a:p>
                      <a:r>
                        <a:rPr lang="en-US" sz="1800" kern="1200" baseline="0" dirty="0" smtClean="0">
                          <a:latin typeface="Calibri" panose="020F0502020204030204" pitchFamily="34" charset="0"/>
                          <a:cs typeface="Calibri" panose="020F0502020204030204" pitchFamily="34" charset="0"/>
                        </a:rPr>
                        <a:t>DBH</a:t>
                      </a:r>
                      <a:endParaRPr lang="en-US" sz="1800" kern="1200" baseline="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680592534"/>
                  </a:ext>
                </a:extLst>
              </a:tr>
              <a:tr h="359229">
                <a:tc>
                  <a:txBody>
                    <a:bodyPr/>
                    <a:lstStyle/>
                    <a:p>
                      <a:r>
                        <a:rPr lang="en-US" sz="1800" dirty="0" smtClean="0">
                          <a:latin typeface="Calibri" panose="020F0502020204030204" pitchFamily="34" charset="0"/>
                          <a:cs typeface="Calibri" panose="020F0502020204030204" pitchFamily="34" charset="0"/>
                        </a:rPr>
                        <a:t>Comprehensive</a:t>
                      </a:r>
                      <a:r>
                        <a:rPr lang="en-US" sz="1800" baseline="0" dirty="0" smtClean="0">
                          <a:latin typeface="Calibri" panose="020F0502020204030204" pitchFamily="34" charset="0"/>
                          <a:cs typeface="Calibri" panose="020F0502020204030204" pitchFamily="34" charset="0"/>
                        </a:rPr>
                        <a:t> Substance Treatment and Rehabilitation Services (CSTAR)</a:t>
                      </a:r>
                      <a:endParaRPr lang="en-US" sz="1800" dirty="0">
                        <a:latin typeface="Calibri" panose="020F0502020204030204" pitchFamily="34" charset="0"/>
                        <a:cs typeface="Calibri" panose="020F0502020204030204" pitchFamily="34" charset="0"/>
                      </a:endParaRPr>
                    </a:p>
                  </a:txBody>
                  <a:tcPr/>
                </a:tc>
                <a:tc>
                  <a:txBody>
                    <a:bodyPr/>
                    <a:lstStyle/>
                    <a:p>
                      <a:r>
                        <a:rPr lang="en-US" sz="1800" dirty="0" smtClean="0">
                          <a:latin typeface="Calibri" panose="020F0502020204030204" pitchFamily="34" charset="0"/>
                          <a:cs typeface="Calibri" panose="020F0502020204030204" pitchFamily="34" charset="0"/>
                        </a:rPr>
                        <a:t>DBH</a:t>
                      </a:r>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53262223"/>
                  </a:ext>
                </a:extLst>
              </a:tr>
              <a:tr h="359229">
                <a:tc>
                  <a:txBody>
                    <a:bodyPr/>
                    <a:lstStyle/>
                    <a:p>
                      <a:r>
                        <a:rPr lang="en-US" sz="1800" dirty="0" smtClean="0">
                          <a:latin typeface="Calibri" panose="020F0502020204030204" pitchFamily="34" charset="0"/>
                          <a:cs typeface="Calibri" panose="020F0502020204030204" pitchFamily="34" charset="0"/>
                        </a:rPr>
                        <a:t>CCBHO CPR/CSTAR</a:t>
                      </a:r>
                      <a:r>
                        <a:rPr lang="en-US" sz="1800" baseline="0" dirty="0" smtClean="0">
                          <a:latin typeface="Calibri" panose="020F0502020204030204" pitchFamily="34" charset="0"/>
                          <a:cs typeface="Calibri" panose="020F0502020204030204" pitchFamily="34" charset="0"/>
                        </a:rPr>
                        <a:t> Services</a:t>
                      </a:r>
                      <a:endParaRPr lang="en-US" sz="1800" dirty="0">
                        <a:latin typeface="Calibri" panose="020F0502020204030204" pitchFamily="34" charset="0"/>
                        <a:cs typeface="Calibri" panose="020F0502020204030204" pitchFamily="34" charset="0"/>
                      </a:endParaRPr>
                    </a:p>
                  </a:txBody>
                  <a:tcPr/>
                </a:tc>
                <a:tc>
                  <a:txBody>
                    <a:bodyPr/>
                    <a:lstStyle/>
                    <a:p>
                      <a:r>
                        <a:rPr lang="en-US" sz="1800" dirty="0" smtClean="0">
                          <a:latin typeface="Calibri" panose="020F0502020204030204" pitchFamily="34" charset="0"/>
                          <a:cs typeface="Calibri" panose="020F0502020204030204" pitchFamily="34" charset="0"/>
                        </a:rPr>
                        <a:t>DBH</a:t>
                      </a:r>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04168711"/>
                  </a:ext>
                </a:extLst>
              </a:tr>
              <a:tr h="359229">
                <a:tc>
                  <a:txBody>
                    <a:bodyPr/>
                    <a:lstStyle/>
                    <a:p>
                      <a:r>
                        <a:rPr lang="en-US" sz="1800" dirty="0" smtClean="0">
                          <a:latin typeface="Calibri" panose="020F0502020204030204" pitchFamily="34" charset="0"/>
                          <a:cs typeface="Calibri" panose="020F0502020204030204" pitchFamily="34" charset="0"/>
                        </a:rPr>
                        <a:t>Targeted Case Management Services</a:t>
                      </a:r>
                      <a:endParaRPr lang="en-US" sz="1800" dirty="0">
                        <a:latin typeface="Calibri" panose="020F0502020204030204" pitchFamily="34" charset="0"/>
                        <a:cs typeface="Calibri" panose="020F0502020204030204" pitchFamily="34" charset="0"/>
                      </a:endParaRPr>
                    </a:p>
                  </a:txBody>
                  <a:tcPr/>
                </a:tc>
                <a:tc>
                  <a:txBody>
                    <a:bodyPr/>
                    <a:lstStyle/>
                    <a:p>
                      <a:r>
                        <a:rPr lang="en-US" sz="1800" dirty="0" smtClean="0">
                          <a:latin typeface="Calibri" panose="020F0502020204030204" pitchFamily="34" charset="0"/>
                          <a:cs typeface="Calibri" panose="020F0502020204030204" pitchFamily="34" charset="0"/>
                        </a:rPr>
                        <a:t>DMH</a:t>
                      </a:r>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41910827"/>
                  </a:ext>
                </a:extLst>
              </a:tr>
              <a:tr h="359229">
                <a:tc>
                  <a:txBody>
                    <a:bodyPr/>
                    <a:lstStyle/>
                    <a:p>
                      <a:r>
                        <a:rPr lang="en-US" sz="1800" dirty="0" smtClean="0">
                          <a:latin typeface="Calibri" panose="020F0502020204030204" pitchFamily="34" charset="0"/>
                          <a:cs typeface="Calibri" panose="020F0502020204030204" pitchFamily="34" charset="0"/>
                        </a:rPr>
                        <a:t>DYS</a:t>
                      </a:r>
                      <a:r>
                        <a:rPr lang="en-US" sz="1800" baseline="0" dirty="0" smtClean="0">
                          <a:latin typeface="Calibri" panose="020F0502020204030204" pitchFamily="34" charset="0"/>
                          <a:cs typeface="Calibri" panose="020F0502020204030204" pitchFamily="34" charset="0"/>
                        </a:rPr>
                        <a:t> Rehabilitative BH Services</a:t>
                      </a:r>
                      <a:endParaRPr lang="en-US" sz="1800" dirty="0">
                        <a:latin typeface="Calibri" panose="020F0502020204030204" pitchFamily="34" charset="0"/>
                        <a:cs typeface="Calibri" panose="020F0502020204030204" pitchFamily="34" charset="0"/>
                      </a:endParaRPr>
                    </a:p>
                  </a:txBody>
                  <a:tcPr/>
                </a:tc>
                <a:tc>
                  <a:txBody>
                    <a:bodyPr/>
                    <a:lstStyle/>
                    <a:p>
                      <a:r>
                        <a:rPr lang="en-US" sz="1800" dirty="0" smtClean="0">
                          <a:latin typeface="Calibri" panose="020F0502020204030204" pitchFamily="34" charset="0"/>
                          <a:cs typeface="Calibri" panose="020F0502020204030204" pitchFamily="34" charset="0"/>
                        </a:rPr>
                        <a:t>DYS</a:t>
                      </a:r>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40983903"/>
                  </a:ext>
                </a:extLst>
              </a:tr>
              <a:tr h="359229">
                <a:tc>
                  <a:txBody>
                    <a:bodyPr/>
                    <a:lstStyle/>
                    <a:p>
                      <a:r>
                        <a:rPr lang="en-US" sz="1800" dirty="0" smtClean="0">
                          <a:latin typeface="Calibri" panose="020F0502020204030204" pitchFamily="34" charset="0"/>
                          <a:cs typeface="Calibri" panose="020F0502020204030204" pitchFamily="34" charset="0"/>
                        </a:rPr>
                        <a:t>Applied Behavioral</a:t>
                      </a:r>
                      <a:r>
                        <a:rPr lang="en-US" sz="1800" baseline="0" dirty="0" smtClean="0">
                          <a:latin typeface="Calibri" panose="020F0502020204030204" pitchFamily="34" charset="0"/>
                          <a:cs typeface="Calibri" panose="020F0502020204030204" pitchFamily="34" charset="0"/>
                        </a:rPr>
                        <a:t> Analysis for ASD </a:t>
                      </a:r>
                      <a:endParaRPr lang="en-US" sz="1800" dirty="0">
                        <a:solidFill>
                          <a:schemeClr val="tx1"/>
                        </a:solidFill>
                        <a:latin typeface="Calibri" panose="020F0502020204030204" pitchFamily="34" charset="0"/>
                        <a:cs typeface="Calibri" panose="020F0502020204030204" pitchFamily="34" charset="0"/>
                      </a:endParaRPr>
                    </a:p>
                  </a:txBody>
                  <a:tcPr/>
                </a:tc>
                <a:tc>
                  <a:txBody>
                    <a:bodyPr/>
                    <a:lstStyle/>
                    <a:p>
                      <a:r>
                        <a:rPr lang="en-US" sz="1800" dirty="0" smtClean="0">
                          <a:latin typeface="Calibri" panose="020F0502020204030204" pitchFamily="34" charset="0"/>
                          <a:cs typeface="Calibri" panose="020F0502020204030204" pitchFamily="34" charset="0"/>
                        </a:rPr>
                        <a:t>MHD</a:t>
                      </a:r>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93011275"/>
                  </a:ext>
                </a:extLst>
              </a:tr>
            </a:tbl>
          </a:graphicData>
        </a:graphic>
      </p:graphicFrame>
    </p:spTree>
    <p:extLst>
      <p:ext uri="{BB962C8B-B14F-4D97-AF65-F5344CB8AC3E}">
        <p14:creationId xmlns:p14="http://schemas.microsoft.com/office/powerpoint/2010/main" val="125393814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600200"/>
            <a:ext cx="8534400" cy="3229339"/>
          </a:xfrm>
        </p:spPr>
        <p:txBody>
          <a:bodyPr anchor="ctr">
            <a:noAutofit/>
          </a:bodyPr>
          <a:lstStyle/>
          <a:p>
            <a:pPr algn="ctr"/>
            <a:r>
              <a:rPr lang="en-US" sz="4000" b="1" dirty="0" smtClean="0">
                <a:solidFill>
                  <a:schemeClr val="accent3"/>
                </a:solidFill>
              </a:rPr>
              <a:t>Upcoming Next Steps</a:t>
            </a:r>
            <a:r>
              <a:rPr lang="en-US" sz="1000" b="1" cap="none" dirty="0" smtClean="0">
                <a:solidFill>
                  <a:schemeClr val="accent3"/>
                </a:solidFill>
                <a:latin typeface="Century Gothic" panose="020B0502020202020204" pitchFamily="34" charset="0"/>
              </a:rPr>
              <a:t/>
            </a:r>
            <a:br>
              <a:rPr lang="en-US" sz="1000" b="1" cap="none" dirty="0" smtClean="0">
                <a:solidFill>
                  <a:schemeClr val="accent3"/>
                </a:solidFill>
                <a:latin typeface="Century Gothic" panose="020B0502020202020204" pitchFamily="34" charset="0"/>
              </a:rPr>
            </a:br>
            <a:r>
              <a:rPr lang="en-US" sz="1000" b="1" cap="none" dirty="0">
                <a:solidFill>
                  <a:schemeClr val="accent3"/>
                </a:solidFill>
                <a:latin typeface="Century Gothic" panose="020B0502020202020204" pitchFamily="34" charset="0"/>
              </a:rPr>
              <a:t/>
            </a:r>
            <a:br>
              <a:rPr lang="en-US" sz="1000" b="1" cap="none" dirty="0">
                <a:solidFill>
                  <a:schemeClr val="accent3"/>
                </a:solidFill>
                <a:latin typeface="Century Gothic" panose="020B0502020202020204" pitchFamily="34" charset="0"/>
              </a:rPr>
            </a:br>
            <a:r>
              <a:rPr lang="en-US" sz="1000" b="1" cap="none" dirty="0">
                <a:solidFill>
                  <a:schemeClr val="accent3"/>
                </a:solidFill>
                <a:latin typeface="Century Gothic" panose="020B0502020202020204" pitchFamily="34" charset="0"/>
              </a:rPr>
              <a:t/>
            </a:r>
            <a:br>
              <a:rPr lang="en-US" sz="1000" b="1" cap="none" dirty="0">
                <a:solidFill>
                  <a:schemeClr val="accent3"/>
                </a:solidFill>
                <a:latin typeface="Century Gothic" panose="020B0502020202020204" pitchFamily="34" charset="0"/>
              </a:rPr>
            </a:br>
            <a:r>
              <a:rPr lang="en-US" sz="2800" b="1" cap="none" dirty="0" smtClean="0">
                <a:solidFill>
                  <a:schemeClr val="accent3"/>
                </a:solidFill>
                <a:latin typeface="Century Gothic" panose="020B0502020202020204" pitchFamily="34" charset="0"/>
              </a:rPr>
              <a:t>Amber McKenzie </a:t>
            </a:r>
            <a:endParaRPr lang="en-US" sz="2800" b="1" i="1" cap="small" dirty="0">
              <a:solidFill>
                <a:schemeClr val="accent3"/>
              </a:solidFill>
            </a:endParaRPr>
          </a:p>
        </p:txBody>
      </p:sp>
      <p:pic>
        <p:nvPicPr>
          <p:cNvPr id="4098" name="Picture 2" descr="Missouri Medicaid | Orthotics &amp; Prosthetics Lab"/>
          <p:cNvPicPr>
            <a:picLocks noChangeAspect="1" noChangeArrowheads="1"/>
          </p:cNvPicPr>
          <p:nvPr/>
        </p:nvPicPr>
        <p:blipFill rotWithShape="1">
          <a:blip r:embed="rId3">
            <a:extLst>
              <a:ext uri="{28A0092B-C50C-407E-A947-70E740481C1C}">
                <a14:useLocalDpi xmlns:a14="http://schemas.microsoft.com/office/drawing/2010/main" val="0"/>
              </a:ext>
            </a:extLst>
          </a:blip>
          <a:srcRect t="12745" b="13800"/>
          <a:stretch/>
        </p:blipFill>
        <p:spPr bwMode="auto">
          <a:xfrm>
            <a:off x="6400800" y="210272"/>
            <a:ext cx="2209800" cy="100699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nmcfamilyresourcecenter.com/images/dss.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366891"/>
            <a:ext cx="1981200" cy="58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4175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Upcoming Next Steps</a:t>
            </a:r>
            <a:endParaRPr lang="en-US" b="1" dirty="0">
              <a:solidFill>
                <a:srgbClr val="00206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46440730"/>
              </p:ext>
            </p:extLst>
          </p:nvPr>
        </p:nvGraphicFramePr>
        <p:xfrm>
          <a:off x="810837" y="1828800"/>
          <a:ext cx="7696200" cy="3766490"/>
        </p:xfrm>
        <a:graphic>
          <a:graphicData uri="http://schemas.openxmlformats.org/drawingml/2006/table">
            <a:tbl>
              <a:tblPr firstRow="1" bandRow="1"/>
              <a:tblGrid>
                <a:gridCol w="4978822">
                  <a:extLst>
                    <a:ext uri="{9D8B030D-6E8A-4147-A177-3AD203B41FA5}">
                      <a16:colId xmlns:a16="http://schemas.microsoft.com/office/drawing/2014/main" val="1686732370"/>
                    </a:ext>
                  </a:extLst>
                </a:gridCol>
                <a:gridCol w="2717378">
                  <a:extLst>
                    <a:ext uri="{9D8B030D-6E8A-4147-A177-3AD203B41FA5}">
                      <a16:colId xmlns:a16="http://schemas.microsoft.com/office/drawing/2014/main" val="2760559331"/>
                    </a:ext>
                  </a:extLst>
                </a:gridCol>
              </a:tblGrid>
              <a:tr h="455411">
                <a:tc>
                  <a:txBody>
                    <a:bodyPr/>
                    <a:lstStyle/>
                    <a:p>
                      <a:r>
                        <a:rPr lang="en-US" sz="1600" kern="1200" baseline="0" dirty="0" smtClean="0">
                          <a:solidFill>
                            <a:schemeClr val="bg1"/>
                          </a:solidFill>
                          <a:latin typeface="Calibri" panose="020F0502020204030204" pitchFamily="34" charset="0"/>
                          <a:ea typeface="+mn-ea"/>
                          <a:cs typeface="Calibri" panose="020F0502020204030204" pitchFamily="34" charset="0"/>
                        </a:rPr>
                        <a:t>Task</a:t>
                      </a:r>
                      <a:endParaRPr lang="en-US" sz="1600" kern="1200" baseline="0" dirty="0">
                        <a:solidFill>
                          <a:schemeClr val="bg1"/>
                        </a:solidFill>
                        <a:latin typeface="Calibri" panose="020F0502020204030204" pitchFamily="34" charset="0"/>
                        <a:ea typeface="+mn-ea"/>
                        <a:cs typeface="Calibri" panose="020F0502020204030204" pitchFamily="34" charset="0"/>
                      </a:endParaRPr>
                    </a:p>
                  </a:txBody>
                  <a:tcPr>
                    <a:lnB w="12700" cap="flat" cmpd="sng" algn="ctr">
                      <a:solidFill>
                        <a:schemeClr val="tx1"/>
                      </a:solidFill>
                      <a:prstDash val="solid"/>
                      <a:round/>
                      <a:headEnd type="none" w="med" len="med"/>
                      <a:tailEnd type="none" w="med" len="med"/>
                    </a:lnB>
                    <a:solidFill>
                      <a:schemeClr val="accent3"/>
                    </a:solidFill>
                  </a:tcPr>
                </a:tc>
                <a:tc>
                  <a:txBody>
                    <a:bodyPr/>
                    <a:lstStyle/>
                    <a:p>
                      <a:r>
                        <a:rPr lang="en-US" sz="1600" kern="1200" baseline="0" dirty="0" smtClean="0">
                          <a:solidFill>
                            <a:schemeClr val="bg1"/>
                          </a:solidFill>
                          <a:latin typeface="Calibri" panose="020F0502020204030204" pitchFamily="34" charset="0"/>
                          <a:ea typeface="+mn-ea"/>
                          <a:cs typeface="Calibri" panose="020F0502020204030204" pitchFamily="34" charset="0"/>
                        </a:rPr>
                        <a:t>Timeline</a:t>
                      </a:r>
                      <a:endParaRPr lang="en-US" sz="1600" kern="1200" baseline="0" dirty="0">
                        <a:solidFill>
                          <a:schemeClr val="bg1"/>
                        </a:solidFill>
                        <a:latin typeface="Calibri" panose="020F0502020204030204" pitchFamily="34" charset="0"/>
                        <a:ea typeface="+mn-ea"/>
                        <a:cs typeface="Calibri" panose="020F0502020204030204" pitchFamily="34" charset="0"/>
                      </a:endParaRPr>
                    </a:p>
                  </a:txBody>
                  <a:tcPr>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2490430758"/>
                  </a:ext>
                </a:extLst>
              </a:tr>
              <a:tr h="711134">
                <a:tc>
                  <a:txBody>
                    <a:bodyPr/>
                    <a:lstStyle/>
                    <a:p>
                      <a:r>
                        <a:rPr lang="en-US" sz="1600" kern="1200" baseline="0" dirty="0" smtClean="0">
                          <a:solidFill>
                            <a:schemeClr val="tx1"/>
                          </a:solidFill>
                          <a:latin typeface="Calibri" panose="020F0502020204030204" pitchFamily="34" charset="0"/>
                          <a:ea typeface="+mn-ea"/>
                          <a:cs typeface="Calibri" panose="020F0502020204030204" pitchFamily="34" charset="0"/>
                        </a:rPr>
                        <a:t>State to draft RFP </a:t>
                      </a:r>
                    </a:p>
                    <a:p>
                      <a:pPr marL="285750" indent="-285750">
                        <a:buFont typeface="Arial" panose="020B0604020202020204" pitchFamily="34" charset="0"/>
                        <a:buChar char="•"/>
                      </a:pPr>
                      <a:r>
                        <a:rPr lang="en-US" sz="1600" kern="1200" baseline="0" dirty="0" smtClean="0">
                          <a:solidFill>
                            <a:schemeClr val="tx1"/>
                          </a:solidFill>
                          <a:latin typeface="Calibri" panose="020F0502020204030204" pitchFamily="34" charset="0"/>
                          <a:ea typeface="+mn-ea"/>
                          <a:cs typeface="Calibri" panose="020F0502020204030204" pitchFamily="34" charset="0"/>
                        </a:rPr>
                        <a:t>Review best practices in other COA 4 single HP models</a:t>
                      </a:r>
                    </a:p>
                    <a:p>
                      <a:pPr marL="285750" indent="-285750">
                        <a:buFont typeface="Arial" panose="020B0604020202020204" pitchFamily="34" charset="0"/>
                        <a:buChar char="•"/>
                      </a:pPr>
                      <a:r>
                        <a:rPr lang="en-US" sz="1600" kern="1200" baseline="0" dirty="0" smtClean="0">
                          <a:solidFill>
                            <a:schemeClr val="tx1"/>
                          </a:solidFill>
                          <a:latin typeface="Calibri" panose="020F0502020204030204" pitchFamily="34" charset="0"/>
                          <a:ea typeface="+mn-ea"/>
                          <a:cs typeface="Calibri" panose="020F0502020204030204" pitchFamily="34" charset="0"/>
                        </a:rPr>
                        <a:t>Define HP role and responsibilities</a:t>
                      </a:r>
                    </a:p>
                    <a:p>
                      <a:pPr marL="285750" indent="-285750">
                        <a:buFont typeface="Arial" panose="020B0604020202020204" pitchFamily="34" charset="0"/>
                        <a:buChar char="•"/>
                      </a:pPr>
                      <a:r>
                        <a:rPr lang="en-US" sz="1600" kern="1200" baseline="0" dirty="0" smtClean="0">
                          <a:solidFill>
                            <a:schemeClr val="tx1"/>
                          </a:solidFill>
                          <a:latin typeface="Calibri" panose="020F0502020204030204" pitchFamily="34" charset="0"/>
                          <a:ea typeface="+mn-ea"/>
                          <a:cs typeface="Calibri" panose="020F0502020204030204" pitchFamily="34" charset="0"/>
                        </a:rPr>
                        <a:t>Craft RFP language and MC provisions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kern="1200" baseline="0" dirty="0" smtClean="0">
                          <a:solidFill>
                            <a:schemeClr val="tx1"/>
                          </a:solidFill>
                          <a:latin typeface="Calibri" panose="020F0502020204030204" pitchFamily="34" charset="0"/>
                          <a:ea typeface="+mn-ea"/>
                          <a:cs typeface="Calibri" panose="020F0502020204030204" pitchFamily="34" charset="0"/>
                        </a:rPr>
                        <a:t>September 2020 – December 2020</a:t>
                      </a:r>
                      <a:endParaRPr lang="en-US" sz="1600" kern="1200" baseline="0" dirty="0">
                        <a:solidFill>
                          <a:schemeClr val="tx1"/>
                        </a:solidFill>
                        <a:latin typeface="Calibri" panose="020F0502020204030204" pitchFamily="34" charset="0"/>
                        <a:ea typeface="+mn-ea"/>
                        <a:cs typeface="Calibri" panose="020F05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3399845"/>
                  </a:ext>
                </a:extLst>
              </a:tr>
              <a:tr h="4390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baseline="0" dirty="0" smtClean="0">
                          <a:solidFill>
                            <a:schemeClr val="tx1"/>
                          </a:solidFill>
                          <a:latin typeface="Calibri" panose="020F0502020204030204" pitchFamily="34" charset="0"/>
                          <a:ea typeface="+mn-ea"/>
                          <a:cs typeface="Calibri" panose="020F0502020204030204" pitchFamily="34" charset="0"/>
                        </a:rPr>
                        <a:t>State to perform internal RFP reviews and approvals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kern="1200" baseline="0" dirty="0" smtClean="0">
                          <a:solidFill>
                            <a:schemeClr val="tx1"/>
                          </a:solidFill>
                          <a:latin typeface="Calibri" panose="020F0502020204030204" pitchFamily="34" charset="0"/>
                          <a:ea typeface="+mn-ea"/>
                          <a:cs typeface="Calibri" panose="020F0502020204030204" pitchFamily="34" charset="0"/>
                        </a:rPr>
                        <a:t>January – June 2021</a:t>
                      </a:r>
                      <a:endParaRPr lang="en-US" sz="1600" kern="1200" baseline="0" dirty="0">
                        <a:solidFill>
                          <a:schemeClr val="tx1"/>
                        </a:solidFill>
                        <a:latin typeface="Calibri" panose="020F0502020204030204" pitchFamily="34" charset="0"/>
                        <a:ea typeface="+mn-ea"/>
                        <a:cs typeface="Calibri" panose="020F05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0610191"/>
                  </a:ext>
                </a:extLst>
              </a:tr>
              <a:tr h="4390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baseline="0" dirty="0" smtClean="0">
                          <a:solidFill>
                            <a:schemeClr val="tx1"/>
                          </a:solidFill>
                          <a:latin typeface="Calibri" panose="020F0502020204030204" pitchFamily="34" charset="0"/>
                          <a:ea typeface="+mn-ea"/>
                          <a:cs typeface="Calibri" panose="020F0502020204030204" pitchFamily="34" charset="0"/>
                        </a:rPr>
                        <a:t>Mercer to develop COA 4 capitation rates</a:t>
                      </a:r>
                      <a:endParaRPr lang="en-US" sz="1600" kern="1200" baseline="0" dirty="0">
                        <a:solidFill>
                          <a:schemeClr val="tx1"/>
                        </a:solidFill>
                        <a:latin typeface="Calibri" panose="020F0502020204030204" pitchFamily="34" charset="0"/>
                        <a:ea typeface="+mn-ea"/>
                        <a:cs typeface="Calibri" panose="020F05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kern="1200" baseline="0" dirty="0" smtClean="0">
                          <a:solidFill>
                            <a:schemeClr val="tx1"/>
                          </a:solidFill>
                          <a:latin typeface="Calibri" panose="020F0502020204030204" pitchFamily="34" charset="0"/>
                          <a:ea typeface="+mn-ea"/>
                          <a:cs typeface="Calibri" panose="020F0502020204030204" pitchFamily="34" charset="0"/>
                        </a:rPr>
                        <a:t>October 2020 – May 2021</a:t>
                      </a:r>
                      <a:endParaRPr lang="en-US" sz="1600" kern="1200" baseline="0" dirty="0">
                        <a:solidFill>
                          <a:schemeClr val="tx1"/>
                        </a:solidFill>
                        <a:latin typeface="Calibri" panose="020F0502020204030204" pitchFamily="34" charset="0"/>
                        <a:ea typeface="+mn-ea"/>
                        <a:cs typeface="Calibri" panose="020F05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0638830"/>
                  </a:ext>
                </a:extLst>
              </a:tr>
              <a:tr h="455411">
                <a:tc>
                  <a:txBody>
                    <a:bodyPr/>
                    <a:lstStyle/>
                    <a:p>
                      <a:r>
                        <a:rPr lang="en-US" sz="1600" kern="1200" baseline="0" dirty="0" smtClean="0">
                          <a:solidFill>
                            <a:schemeClr val="tx1"/>
                          </a:solidFill>
                          <a:latin typeface="Calibri" panose="020F0502020204030204" pitchFamily="34" charset="0"/>
                          <a:ea typeface="+mn-ea"/>
                          <a:cs typeface="Calibri" panose="020F0502020204030204" pitchFamily="34" charset="0"/>
                        </a:rPr>
                        <a:t>State to release RFP</a:t>
                      </a:r>
                      <a:endParaRPr lang="en-US" sz="1600" kern="1200" baseline="0" dirty="0">
                        <a:solidFill>
                          <a:schemeClr val="tx1"/>
                        </a:solidFill>
                        <a:latin typeface="Calibri" panose="020F0502020204030204" pitchFamily="34" charset="0"/>
                        <a:ea typeface="+mn-ea"/>
                        <a:cs typeface="Calibri" panose="020F05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kern="1200" baseline="0" dirty="0" smtClean="0">
                          <a:solidFill>
                            <a:schemeClr val="tx1"/>
                          </a:solidFill>
                          <a:latin typeface="Calibri" panose="020F0502020204030204" pitchFamily="34" charset="0"/>
                          <a:ea typeface="+mn-ea"/>
                          <a:cs typeface="Calibri" panose="020F0502020204030204" pitchFamily="34" charset="0"/>
                        </a:rPr>
                        <a:t>July 2021</a:t>
                      </a:r>
                      <a:endParaRPr lang="en-US" sz="1600" kern="1200" baseline="0" dirty="0">
                        <a:solidFill>
                          <a:schemeClr val="tx1"/>
                        </a:solidFill>
                        <a:latin typeface="Calibri" panose="020F0502020204030204" pitchFamily="34" charset="0"/>
                        <a:ea typeface="+mn-ea"/>
                        <a:cs typeface="Calibri" panose="020F05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4952592"/>
                  </a:ext>
                </a:extLst>
              </a:tr>
              <a:tr h="455411">
                <a:tc>
                  <a:txBody>
                    <a:bodyPr/>
                    <a:lstStyle/>
                    <a:p>
                      <a:r>
                        <a:rPr lang="en-US" sz="1600" kern="1200" baseline="0" dirty="0" smtClean="0">
                          <a:solidFill>
                            <a:schemeClr val="tx1"/>
                          </a:solidFill>
                          <a:latin typeface="Calibri" panose="020F0502020204030204" pitchFamily="34" charset="0"/>
                          <a:ea typeface="+mn-ea"/>
                          <a:cs typeface="Calibri" panose="020F0502020204030204" pitchFamily="34" charset="0"/>
                        </a:rPr>
                        <a:t>Vendors respond to RFP</a:t>
                      </a:r>
                      <a:endParaRPr lang="en-US" sz="1600" kern="1200" baseline="0" dirty="0">
                        <a:solidFill>
                          <a:schemeClr val="tx1"/>
                        </a:solidFill>
                        <a:latin typeface="Calibri" panose="020F0502020204030204" pitchFamily="34" charset="0"/>
                        <a:ea typeface="+mn-ea"/>
                        <a:cs typeface="Calibri" panose="020F05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kern="1200" baseline="0" dirty="0" smtClean="0">
                          <a:solidFill>
                            <a:schemeClr val="tx1"/>
                          </a:solidFill>
                          <a:latin typeface="Calibri" panose="020F0502020204030204" pitchFamily="34" charset="0"/>
                          <a:ea typeface="+mn-ea"/>
                          <a:cs typeface="Calibri" panose="020F0502020204030204" pitchFamily="34" charset="0"/>
                        </a:rPr>
                        <a:t>August 2021</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900846"/>
                  </a:ext>
                </a:extLst>
              </a:tr>
              <a:tr h="455411">
                <a:tc>
                  <a:txBody>
                    <a:bodyPr/>
                    <a:lstStyle/>
                    <a:p>
                      <a:r>
                        <a:rPr lang="en-US" sz="1600" kern="1200" baseline="0" dirty="0" smtClean="0">
                          <a:solidFill>
                            <a:schemeClr val="tx1"/>
                          </a:solidFill>
                          <a:latin typeface="Calibri" panose="020F0502020204030204" pitchFamily="34" charset="0"/>
                          <a:ea typeface="+mn-ea"/>
                          <a:cs typeface="Calibri" panose="020F0502020204030204" pitchFamily="34" charset="0"/>
                        </a:rPr>
                        <a:t>State to review responses, select vendor and issue award</a:t>
                      </a:r>
                      <a:endParaRPr lang="en-US" sz="1600" kern="1200" baseline="0" dirty="0">
                        <a:solidFill>
                          <a:schemeClr val="tx1"/>
                        </a:solidFill>
                        <a:latin typeface="Calibri" panose="020F0502020204030204" pitchFamily="34" charset="0"/>
                        <a:ea typeface="+mn-ea"/>
                        <a:cs typeface="Calibri" panose="020F0502020204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kern="1200" baseline="0" dirty="0" smtClean="0">
                          <a:solidFill>
                            <a:schemeClr val="tx1"/>
                          </a:solidFill>
                          <a:latin typeface="Calibri" panose="020F0502020204030204" pitchFamily="34" charset="0"/>
                          <a:ea typeface="+mn-ea"/>
                          <a:cs typeface="Calibri" panose="020F0502020204030204" pitchFamily="34" charset="0"/>
                        </a:rPr>
                        <a:t>September 2021</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6419233"/>
                  </a:ext>
                </a:extLst>
              </a:tr>
            </a:tbl>
          </a:graphicData>
        </a:graphic>
      </p:graphicFrame>
      <p:sp>
        <p:nvSpPr>
          <p:cNvPr id="4" name="TextBox 3"/>
          <p:cNvSpPr txBox="1"/>
          <p:nvPr/>
        </p:nvSpPr>
        <p:spPr>
          <a:xfrm>
            <a:off x="769274" y="1322284"/>
            <a:ext cx="7696200" cy="400110"/>
          </a:xfrm>
          <a:prstGeom prst="rect">
            <a:avLst/>
          </a:prstGeom>
          <a:noFill/>
        </p:spPr>
        <p:txBody>
          <a:bodyPr wrap="square" rtlCol="0">
            <a:spAutoFit/>
          </a:bodyPr>
          <a:lstStyle/>
          <a:p>
            <a:r>
              <a:rPr lang="en-US" sz="2000" dirty="0" smtClean="0">
                <a:latin typeface="Calibri" panose="020F0502020204030204" pitchFamily="34" charset="0"/>
                <a:cs typeface="Calibri" panose="020F0502020204030204" pitchFamily="34" charset="0"/>
              </a:rPr>
              <a:t>Key </a:t>
            </a:r>
            <a:r>
              <a:rPr lang="en-US" sz="2000" dirty="0">
                <a:latin typeface="Calibri" panose="020F0502020204030204" pitchFamily="34" charset="0"/>
                <a:cs typeface="Calibri" panose="020F0502020204030204" pitchFamily="34" charset="0"/>
              </a:rPr>
              <a:t>Procurement Tasks and </a:t>
            </a:r>
            <a:r>
              <a:rPr lang="en-US" sz="2000" dirty="0" smtClean="0">
                <a:latin typeface="Calibri" panose="020F0502020204030204" pitchFamily="34" charset="0"/>
                <a:cs typeface="Calibri" panose="020F0502020204030204" pitchFamily="34" charset="0"/>
              </a:rPr>
              <a:t>Timelines</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08488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Upcoming Next Steps</a:t>
            </a:r>
            <a:endParaRPr lang="en-US" b="1" dirty="0">
              <a:solidFill>
                <a:srgbClr val="002060"/>
              </a:solidFill>
            </a:endParaRPr>
          </a:p>
        </p:txBody>
      </p:sp>
      <p:sp>
        <p:nvSpPr>
          <p:cNvPr id="4" name="TextBox 3"/>
          <p:cNvSpPr txBox="1"/>
          <p:nvPr/>
        </p:nvSpPr>
        <p:spPr>
          <a:xfrm>
            <a:off x="769274" y="1322284"/>
            <a:ext cx="7696200" cy="400110"/>
          </a:xfrm>
          <a:prstGeom prst="rect">
            <a:avLst/>
          </a:prstGeom>
          <a:noFill/>
        </p:spPr>
        <p:txBody>
          <a:bodyPr wrap="square" rtlCol="0">
            <a:spAutoFit/>
          </a:bodyPr>
          <a:lstStyle/>
          <a:p>
            <a:r>
              <a:rPr lang="en-US" sz="2000" dirty="0" smtClean="0">
                <a:latin typeface="Calibri" panose="020F0502020204030204" pitchFamily="34" charset="0"/>
                <a:cs typeface="Calibri" panose="020F0502020204030204" pitchFamily="34" charset="0"/>
              </a:rPr>
              <a:t>Anticipated Additional Meetings with Stakeholder Advisory Board</a:t>
            </a:r>
            <a:endParaRPr lang="en-US" sz="2000" dirty="0">
              <a:latin typeface="Calibri" panose="020F0502020204030204" pitchFamily="34" charset="0"/>
              <a:cs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64774386"/>
              </p:ext>
            </p:extLst>
          </p:nvPr>
        </p:nvGraphicFramePr>
        <p:xfrm>
          <a:off x="750801" y="1871122"/>
          <a:ext cx="77724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0819532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600200"/>
            <a:ext cx="8534400" cy="3229339"/>
          </a:xfrm>
        </p:spPr>
        <p:txBody>
          <a:bodyPr anchor="ctr">
            <a:noAutofit/>
          </a:bodyPr>
          <a:lstStyle/>
          <a:p>
            <a:pPr algn="ctr"/>
            <a:r>
              <a:rPr lang="en-US" sz="4000" b="1" dirty="0" smtClean="0">
                <a:solidFill>
                  <a:schemeClr val="accent3"/>
                </a:solidFill>
              </a:rPr>
              <a:t>Open Discussion</a:t>
            </a:r>
            <a:endParaRPr lang="en-US" sz="2400" b="1" i="1" cap="small" dirty="0">
              <a:solidFill>
                <a:schemeClr val="accent3"/>
              </a:solidFill>
            </a:endParaRPr>
          </a:p>
        </p:txBody>
      </p:sp>
      <p:pic>
        <p:nvPicPr>
          <p:cNvPr id="4098" name="Picture 2" descr="Missouri Medicaid | Orthotics &amp; Prosthetics Lab"/>
          <p:cNvPicPr>
            <a:picLocks noChangeAspect="1" noChangeArrowheads="1"/>
          </p:cNvPicPr>
          <p:nvPr/>
        </p:nvPicPr>
        <p:blipFill rotWithShape="1">
          <a:blip r:embed="rId3">
            <a:extLst>
              <a:ext uri="{28A0092B-C50C-407E-A947-70E740481C1C}">
                <a14:useLocalDpi xmlns:a14="http://schemas.microsoft.com/office/drawing/2010/main" val="0"/>
              </a:ext>
            </a:extLst>
          </a:blip>
          <a:srcRect t="12745" b="13800"/>
          <a:stretch/>
        </p:blipFill>
        <p:spPr bwMode="auto">
          <a:xfrm>
            <a:off x="6400800" y="210272"/>
            <a:ext cx="2209800" cy="100699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nmcfamilyresourcecenter.com/images/dss.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366891"/>
            <a:ext cx="1981200" cy="58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07283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Contact Information </a:t>
            </a:r>
            <a:endParaRPr lang="en-US" b="1" dirty="0"/>
          </a:p>
        </p:txBody>
      </p:sp>
      <p:sp>
        <p:nvSpPr>
          <p:cNvPr id="3" name="Content Placeholder 2"/>
          <p:cNvSpPr>
            <a:spLocks noGrp="1"/>
          </p:cNvSpPr>
          <p:nvPr>
            <p:ph idx="1"/>
          </p:nvPr>
        </p:nvSpPr>
        <p:spPr>
          <a:xfrm>
            <a:off x="685800" y="2438399"/>
            <a:ext cx="7772400" cy="2895601"/>
          </a:xfrm>
        </p:spPr>
        <p:txBody>
          <a:bodyPr/>
          <a:lstStyle/>
          <a:p>
            <a:r>
              <a:rPr lang="en-US" dirty="0" smtClean="0"/>
              <a:t>Email us your questions</a:t>
            </a:r>
            <a:r>
              <a:rPr lang="en-US" smtClean="0"/>
              <a:t>, comments </a:t>
            </a:r>
            <a:r>
              <a:rPr lang="en-US" dirty="0" smtClean="0"/>
              <a:t>or feedback to </a:t>
            </a:r>
            <a:r>
              <a:rPr lang="en-US" u="sng" dirty="0" smtClean="0">
                <a:hlinkClick r:id="rId2"/>
              </a:rPr>
              <a:t>MHD.BHCARVEIN@dss.mo.gov</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29</a:t>
            </a:fld>
            <a:endParaRPr lang="en-US" dirty="0"/>
          </a:p>
        </p:txBody>
      </p:sp>
    </p:spTree>
    <p:extLst>
      <p:ext uri="{BB962C8B-B14F-4D97-AF65-F5344CB8AC3E}">
        <p14:creationId xmlns:p14="http://schemas.microsoft.com/office/powerpoint/2010/main" val="96833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600200"/>
            <a:ext cx="8534400" cy="3229339"/>
          </a:xfrm>
        </p:spPr>
        <p:txBody>
          <a:bodyPr anchor="ctr">
            <a:noAutofit/>
          </a:bodyPr>
          <a:lstStyle/>
          <a:p>
            <a:pPr algn="ctr"/>
            <a:r>
              <a:rPr lang="en-US" sz="4000" b="1" dirty="0" smtClean="0">
                <a:solidFill>
                  <a:schemeClr val="accent3"/>
                </a:solidFill>
              </a:rPr>
              <a:t>Background, Mission and Goals</a:t>
            </a:r>
            <a:br>
              <a:rPr lang="en-US" sz="4000" b="1" dirty="0" smtClean="0">
                <a:solidFill>
                  <a:schemeClr val="accent3"/>
                </a:solidFill>
              </a:rPr>
            </a:br>
            <a:r>
              <a:rPr lang="en-US" sz="1000" b="1" cap="none" dirty="0" smtClean="0">
                <a:solidFill>
                  <a:schemeClr val="accent3"/>
                </a:solidFill>
                <a:latin typeface="Century Gothic" panose="020B0502020202020204" pitchFamily="34" charset="0"/>
              </a:rPr>
              <a:t/>
            </a:r>
            <a:br>
              <a:rPr lang="en-US" sz="1000" b="1" cap="none" dirty="0" smtClean="0">
                <a:solidFill>
                  <a:schemeClr val="accent3"/>
                </a:solidFill>
                <a:latin typeface="Century Gothic" panose="020B0502020202020204" pitchFamily="34" charset="0"/>
              </a:rPr>
            </a:br>
            <a:r>
              <a:rPr lang="en-US" sz="1000" b="1" cap="none" dirty="0">
                <a:solidFill>
                  <a:schemeClr val="accent3"/>
                </a:solidFill>
                <a:latin typeface="Century Gothic" panose="020B0502020202020204" pitchFamily="34" charset="0"/>
              </a:rPr>
              <a:t/>
            </a:r>
            <a:br>
              <a:rPr lang="en-US" sz="1000" b="1" cap="none" dirty="0">
                <a:solidFill>
                  <a:schemeClr val="accent3"/>
                </a:solidFill>
                <a:latin typeface="Century Gothic" panose="020B0502020202020204" pitchFamily="34" charset="0"/>
              </a:rPr>
            </a:br>
            <a:r>
              <a:rPr lang="en-US" sz="1000" b="1" cap="none" dirty="0">
                <a:solidFill>
                  <a:schemeClr val="accent3"/>
                </a:solidFill>
                <a:latin typeface="Century Gothic" panose="020B0502020202020204" pitchFamily="34" charset="0"/>
              </a:rPr>
              <a:t/>
            </a:r>
            <a:br>
              <a:rPr lang="en-US" sz="1000" b="1" cap="none" dirty="0">
                <a:solidFill>
                  <a:schemeClr val="accent3"/>
                </a:solidFill>
                <a:latin typeface="Century Gothic" panose="020B0502020202020204" pitchFamily="34" charset="0"/>
              </a:rPr>
            </a:br>
            <a:r>
              <a:rPr lang="en-US" sz="2800" b="1" cap="none" dirty="0">
                <a:solidFill>
                  <a:schemeClr val="accent3"/>
                </a:solidFill>
                <a:latin typeface="Century Gothic" panose="020B0502020202020204" pitchFamily="34" charset="0"/>
              </a:rPr>
              <a:t>Jessie Dresner</a:t>
            </a:r>
            <a:endParaRPr lang="en-US" sz="2800" b="1" i="1" cap="small" dirty="0">
              <a:solidFill>
                <a:schemeClr val="accent3"/>
              </a:solidFill>
            </a:endParaRPr>
          </a:p>
        </p:txBody>
      </p:sp>
      <p:pic>
        <p:nvPicPr>
          <p:cNvPr id="4098" name="Picture 2" descr="Missouri Medicaid | Orthotics &amp; Prosthetics Lab"/>
          <p:cNvPicPr>
            <a:picLocks noChangeAspect="1" noChangeArrowheads="1"/>
          </p:cNvPicPr>
          <p:nvPr/>
        </p:nvPicPr>
        <p:blipFill rotWithShape="1">
          <a:blip r:embed="rId3">
            <a:extLst>
              <a:ext uri="{28A0092B-C50C-407E-A947-70E740481C1C}">
                <a14:useLocalDpi xmlns:a14="http://schemas.microsoft.com/office/drawing/2010/main" val="0"/>
              </a:ext>
            </a:extLst>
          </a:blip>
          <a:srcRect t="12745" b="13800"/>
          <a:stretch/>
        </p:blipFill>
        <p:spPr bwMode="auto">
          <a:xfrm>
            <a:off x="6400800" y="210272"/>
            <a:ext cx="2209800" cy="100699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nmcfamilyresourcecenter.com/images/dss.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366891"/>
            <a:ext cx="1981200" cy="58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27342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Stakeholder Input on Contract Sections</a:t>
            </a:r>
            <a:endParaRPr lang="en-US" b="1" dirty="0">
              <a:solidFill>
                <a:srgbClr val="00206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515084991"/>
              </p:ext>
            </p:extLst>
          </p:nvPr>
        </p:nvGraphicFramePr>
        <p:xfrm>
          <a:off x="772895" y="1161367"/>
          <a:ext cx="7567730" cy="5000342"/>
        </p:xfrm>
        <a:graphic>
          <a:graphicData uri="http://schemas.openxmlformats.org/drawingml/2006/table">
            <a:tbl>
              <a:tblPr firstRow="1" firstCol="1" bandRow="1">
                <a:tableStyleId>{5C22544A-7EE6-4342-B048-85BDC9FD1C3A}</a:tableStyleId>
              </a:tblPr>
              <a:tblGrid>
                <a:gridCol w="2218185">
                  <a:extLst>
                    <a:ext uri="{9D8B030D-6E8A-4147-A177-3AD203B41FA5}">
                      <a16:colId xmlns:a16="http://schemas.microsoft.com/office/drawing/2014/main" val="1505695065"/>
                    </a:ext>
                  </a:extLst>
                </a:gridCol>
                <a:gridCol w="1158078">
                  <a:extLst>
                    <a:ext uri="{9D8B030D-6E8A-4147-A177-3AD203B41FA5}">
                      <a16:colId xmlns:a16="http://schemas.microsoft.com/office/drawing/2014/main" val="1884967900"/>
                    </a:ext>
                  </a:extLst>
                </a:gridCol>
                <a:gridCol w="3074502">
                  <a:extLst>
                    <a:ext uri="{9D8B030D-6E8A-4147-A177-3AD203B41FA5}">
                      <a16:colId xmlns:a16="http://schemas.microsoft.com/office/drawing/2014/main" val="573949801"/>
                    </a:ext>
                  </a:extLst>
                </a:gridCol>
                <a:gridCol w="1116965">
                  <a:extLst>
                    <a:ext uri="{9D8B030D-6E8A-4147-A177-3AD203B41FA5}">
                      <a16:colId xmlns:a16="http://schemas.microsoft.com/office/drawing/2014/main" val="34687739"/>
                    </a:ext>
                  </a:extLst>
                </a:gridCol>
              </a:tblGrid>
              <a:tr h="461171">
                <a:tc>
                  <a:txBody>
                    <a:bodyPr/>
                    <a:lstStyle/>
                    <a:p>
                      <a:pPr marL="0" marR="0" algn="ctr">
                        <a:lnSpc>
                          <a:spcPct val="107000"/>
                        </a:lnSpc>
                        <a:spcBef>
                          <a:spcPts val="0"/>
                        </a:spcBef>
                        <a:spcAft>
                          <a:spcPts val="0"/>
                        </a:spcAft>
                      </a:pPr>
                      <a:r>
                        <a:rPr lang="en-US" sz="1600" kern="0" dirty="0">
                          <a:effectLst/>
                          <a:latin typeface="+mn-lt"/>
                        </a:rPr>
                        <a:t>Domain</a:t>
                      </a:r>
                      <a:endParaRPr lang="en-US" sz="1600" b="1" kern="0" dirty="0">
                        <a:effectLst/>
                        <a:latin typeface="+mn-lt"/>
                        <a:ea typeface="Times New Roman" panose="02020603050405020304" pitchFamily="18" charset="0"/>
                        <a:cs typeface="Times New Roman" panose="02020603050405020304" pitchFamily="18" charset="0"/>
                      </a:endParaRPr>
                    </a:p>
                  </a:txBody>
                  <a:tcPr marL="64262" marR="64262" marT="0" marB="0" anchor="ctr">
                    <a:solidFill>
                      <a:srgbClr val="08A693"/>
                    </a:solidFill>
                  </a:tcPr>
                </a:tc>
                <a:tc>
                  <a:txBody>
                    <a:bodyPr/>
                    <a:lstStyle/>
                    <a:p>
                      <a:pPr marL="0" marR="0" algn="ctr">
                        <a:lnSpc>
                          <a:spcPct val="107000"/>
                        </a:lnSpc>
                        <a:spcBef>
                          <a:spcPts val="0"/>
                        </a:spcBef>
                        <a:spcAft>
                          <a:spcPts val="0"/>
                        </a:spcAft>
                      </a:pPr>
                      <a:r>
                        <a:rPr lang="en-US" sz="1600" dirty="0">
                          <a:effectLst/>
                        </a:rPr>
                        <a:t>Contract Page #</a:t>
                      </a:r>
                      <a:endParaRPr lang="en-US" sz="1600" dirty="0">
                        <a:effectLst/>
                        <a:latin typeface="Segoe UI" panose="020B0502040204020203" pitchFamily="34" charset="0"/>
                        <a:ea typeface="Segoe UI" panose="020B0502040204020203" pitchFamily="34" charset="0"/>
                        <a:cs typeface="Times New Roman" panose="02020603050405020304" pitchFamily="18" charset="0"/>
                      </a:endParaRPr>
                    </a:p>
                  </a:txBody>
                  <a:tcPr marL="64262" marR="64262" marT="0" marB="0" anchor="ctr">
                    <a:solidFill>
                      <a:srgbClr val="08A693"/>
                    </a:solidFill>
                  </a:tcPr>
                </a:tc>
                <a:tc>
                  <a:txBody>
                    <a:bodyPr/>
                    <a:lstStyle/>
                    <a:p>
                      <a:pPr marL="0" marR="0" algn="ctr">
                        <a:lnSpc>
                          <a:spcPct val="107000"/>
                        </a:lnSpc>
                        <a:spcBef>
                          <a:spcPts val="0"/>
                        </a:spcBef>
                        <a:spcAft>
                          <a:spcPts val="0"/>
                        </a:spcAft>
                      </a:pPr>
                      <a:r>
                        <a:rPr lang="en-US" sz="1600" dirty="0">
                          <a:effectLst/>
                        </a:rPr>
                        <a:t>Contract Section</a:t>
                      </a:r>
                      <a:endParaRPr lang="en-US" sz="1600" dirty="0">
                        <a:effectLst/>
                        <a:latin typeface="Segoe UI" panose="020B0502040204020203" pitchFamily="34" charset="0"/>
                        <a:ea typeface="Segoe UI" panose="020B0502040204020203" pitchFamily="34" charset="0"/>
                        <a:cs typeface="Times New Roman" panose="02020603050405020304" pitchFamily="18" charset="0"/>
                      </a:endParaRPr>
                    </a:p>
                  </a:txBody>
                  <a:tcPr marL="64262" marR="64262" marT="0" marB="0" anchor="ctr">
                    <a:solidFill>
                      <a:srgbClr val="08A693"/>
                    </a:solidFill>
                  </a:tcPr>
                </a:tc>
                <a:tc>
                  <a:txBody>
                    <a:bodyPr/>
                    <a:lstStyle/>
                    <a:p>
                      <a:pPr marL="0" marR="0" algn="ctr">
                        <a:lnSpc>
                          <a:spcPct val="107000"/>
                        </a:lnSpc>
                        <a:spcBef>
                          <a:spcPts val="0"/>
                        </a:spcBef>
                        <a:spcAft>
                          <a:spcPts val="0"/>
                        </a:spcAft>
                      </a:pPr>
                      <a:r>
                        <a:rPr lang="en-US" sz="1600" dirty="0">
                          <a:effectLst/>
                        </a:rPr>
                        <a:t>Section Reference</a:t>
                      </a:r>
                      <a:endParaRPr lang="en-US" sz="1600" dirty="0">
                        <a:effectLst/>
                        <a:latin typeface="Segoe UI" panose="020B0502040204020203" pitchFamily="34" charset="0"/>
                        <a:ea typeface="Segoe UI" panose="020B0502040204020203" pitchFamily="34" charset="0"/>
                        <a:cs typeface="Times New Roman" panose="02020603050405020304" pitchFamily="18" charset="0"/>
                      </a:endParaRPr>
                    </a:p>
                  </a:txBody>
                  <a:tcPr marL="64262" marR="64262" marT="0" marB="0" anchor="ctr">
                    <a:solidFill>
                      <a:srgbClr val="08A693"/>
                    </a:solidFill>
                  </a:tcPr>
                </a:tc>
                <a:extLst>
                  <a:ext uri="{0D108BD9-81ED-4DB2-BD59-A6C34878D82A}">
                    <a16:rowId xmlns:a16="http://schemas.microsoft.com/office/drawing/2014/main" val="2169396495"/>
                  </a:ext>
                </a:extLst>
              </a:tr>
              <a:tr h="46117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mn-lt"/>
                          <a:ea typeface="Times New Roman" panose="02020603050405020304" pitchFamily="18" charset="0"/>
                          <a:cs typeface="Times New Roman" panose="02020603050405020304" pitchFamily="18" charset="0"/>
                        </a:rPr>
                        <a:t>General Requirements</a:t>
                      </a:r>
                      <a:endParaRPr kumimoji="0" lang="en-US" sz="1600" b="1" i="0" u="none" strike="noStrike" kern="0" cap="none" spc="0" normalizeH="0" baseline="0" noProof="0" dirty="0">
                        <a:ln>
                          <a:noFill/>
                        </a:ln>
                        <a:solidFill>
                          <a:prstClr val="white"/>
                        </a:solidFill>
                        <a:effectLst/>
                        <a:uLnTx/>
                        <a:uFillTx/>
                        <a:latin typeface="+mn-lt"/>
                        <a:ea typeface="Times New Roman" panose="02020603050405020304" pitchFamily="18" charset="0"/>
                        <a:cs typeface="Times New Roman" panose="02020603050405020304" pitchFamily="18" charset="0"/>
                      </a:endParaRPr>
                    </a:p>
                  </a:txBody>
                  <a:tcPr marL="64262" marR="64262" marT="0" marB="0" anchor="ctr">
                    <a:solidFill>
                      <a:srgbClr val="08A693"/>
                    </a:solidFill>
                  </a:tcPr>
                </a:tc>
                <a:tc>
                  <a:txBody>
                    <a:bodyPr/>
                    <a:lstStyle/>
                    <a:p>
                      <a:pPr marL="0" marR="0" algn="ctr">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16</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rgbClr val="CBF1EC"/>
                    </a:solidFill>
                  </a:tcPr>
                </a:tc>
                <a:tc>
                  <a:txBody>
                    <a:bodyPr/>
                    <a:lstStyle/>
                    <a:p>
                      <a:pPr marL="0" marR="0">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Local Community Care Coordination Program (LCCCP)</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rgbClr val="CBF1EC"/>
                    </a:solidFill>
                  </a:tcPr>
                </a:tc>
                <a:tc>
                  <a:txBody>
                    <a:bodyPr/>
                    <a:lstStyle/>
                    <a:p>
                      <a:pPr marL="0" marR="0" algn="ctr">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2.1.7.c</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rgbClr val="CBF1EC"/>
                    </a:solidFill>
                  </a:tcPr>
                </a:tc>
                <a:extLst>
                  <a:ext uri="{0D108BD9-81ED-4DB2-BD59-A6C34878D82A}">
                    <a16:rowId xmlns:a16="http://schemas.microsoft.com/office/drawing/2014/main" val="3888594916"/>
                  </a:ext>
                </a:extLst>
              </a:tr>
              <a:tr h="391792">
                <a:tc>
                  <a:txBody>
                    <a:bodyPr/>
                    <a:lstStyle/>
                    <a:p>
                      <a:pPr marL="0" marR="0" algn="ctr">
                        <a:lnSpc>
                          <a:spcPct val="107000"/>
                        </a:lnSpc>
                        <a:spcBef>
                          <a:spcPts val="0"/>
                        </a:spcBef>
                        <a:spcAft>
                          <a:spcPts val="0"/>
                        </a:spcAft>
                      </a:pPr>
                      <a:r>
                        <a:rPr lang="en-US" sz="1600" b="1" kern="0" dirty="0" smtClean="0">
                          <a:effectLst/>
                          <a:latin typeface="+mn-lt"/>
                          <a:ea typeface="Times New Roman" panose="02020603050405020304" pitchFamily="18" charset="0"/>
                          <a:cs typeface="Times New Roman" panose="02020603050405020304" pitchFamily="18" charset="0"/>
                        </a:rPr>
                        <a:t>General Requirements</a:t>
                      </a:r>
                      <a:endParaRPr lang="en-US" sz="1600" b="1" kern="0" dirty="0">
                        <a:effectLst/>
                        <a:latin typeface="+mn-lt"/>
                        <a:ea typeface="Times New Roman" panose="02020603050405020304" pitchFamily="18" charset="0"/>
                        <a:cs typeface="Times New Roman" panose="02020603050405020304" pitchFamily="18" charset="0"/>
                      </a:endParaRPr>
                    </a:p>
                  </a:txBody>
                  <a:tcPr marL="64262" marR="64262" marT="0" marB="0" anchor="ctr">
                    <a:solidFill>
                      <a:srgbClr val="08A693"/>
                    </a:solidFill>
                  </a:tcPr>
                </a:tc>
                <a:tc>
                  <a:txBody>
                    <a:bodyPr/>
                    <a:lstStyle/>
                    <a:p>
                      <a:pPr marL="0" marR="0" algn="ctr">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33</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chemeClr val="bg1"/>
                    </a:solidFill>
                  </a:tcPr>
                </a:tc>
                <a:tc>
                  <a:txBody>
                    <a:bodyPr/>
                    <a:lstStyle/>
                    <a:p>
                      <a:pPr marL="0" marR="0">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Prior Authorization</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chemeClr val="bg1"/>
                    </a:solidFill>
                  </a:tcPr>
                </a:tc>
                <a:tc>
                  <a:txBody>
                    <a:bodyPr/>
                    <a:lstStyle/>
                    <a:p>
                      <a:pPr marL="0" marR="0" algn="ctr">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2.5.5</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chemeClr val="bg1"/>
                    </a:solidFill>
                  </a:tcPr>
                </a:tc>
                <a:extLst>
                  <a:ext uri="{0D108BD9-81ED-4DB2-BD59-A6C34878D82A}">
                    <a16:rowId xmlns:a16="http://schemas.microsoft.com/office/drawing/2014/main" val="3350378573"/>
                  </a:ext>
                </a:extLst>
              </a:tr>
              <a:tr h="44939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mn-lt"/>
                          <a:ea typeface="Times New Roman" panose="02020603050405020304" pitchFamily="18" charset="0"/>
                          <a:cs typeface="Times New Roman" panose="02020603050405020304" pitchFamily="18" charset="0"/>
                        </a:rPr>
                        <a:t>General Requirements</a:t>
                      </a:r>
                      <a:endParaRPr kumimoji="0" lang="en-US" sz="1600" b="1" i="0" u="none" strike="noStrike" kern="0" cap="none" spc="0" normalizeH="0" baseline="0" noProof="0" dirty="0">
                        <a:ln>
                          <a:noFill/>
                        </a:ln>
                        <a:solidFill>
                          <a:prstClr val="white"/>
                        </a:solidFill>
                        <a:effectLst/>
                        <a:uLnTx/>
                        <a:uFillTx/>
                        <a:latin typeface="+mn-lt"/>
                        <a:ea typeface="Times New Roman" panose="02020603050405020304" pitchFamily="18" charset="0"/>
                        <a:cs typeface="Times New Roman" panose="02020603050405020304" pitchFamily="18" charset="0"/>
                      </a:endParaRPr>
                    </a:p>
                  </a:txBody>
                  <a:tcPr marL="64262" marR="64262" marT="0" marB="0" anchor="ctr">
                    <a:solidFill>
                      <a:srgbClr val="08A693"/>
                    </a:solidFill>
                  </a:tcPr>
                </a:tc>
                <a:tc>
                  <a:txBody>
                    <a:bodyPr/>
                    <a:lstStyle/>
                    <a:p>
                      <a:pPr marL="0" marR="0" algn="ctr">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35</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rgbClr val="CBF1EC"/>
                    </a:solidFill>
                  </a:tcPr>
                </a:tc>
                <a:tc>
                  <a:txBody>
                    <a:bodyPr/>
                    <a:lstStyle/>
                    <a:p>
                      <a:pPr marL="0" marR="0">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Certification Review</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rgbClr val="CBF1EC"/>
                    </a:solidFill>
                  </a:tcPr>
                </a:tc>
                <a:tc>
                  <a:txBody>
                    <a:bodyPr/>
                    <a:lstStyle/>
                    <a:p>
                      <a:pPr marL="0" marR="0" algn="ctr">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2.5.6</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rgbClr val="CBF1EC"/>
                    </a:solidFill>
                  </a:tcPr>
                </a:tc>
                <a:extLst>
                  <a:ext uri="{0D108BD9-81ED-4DB2-BD59-A6C34878D82A}">
                    <a16:rowId xmlns:a16="http://schemas.microsoft.com/office/drawing/2014/main" val="2324377356"/>
                  </a:ext>
                </a:extLst>
              </a:tr>
              <a:tr h="391792">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mn-lt"/>
                          <a:ea typeface="Times New Roman" panose="02020603050405020304" pitchFamily="18" charset="0"/>
                          <a:cs typeface="Times New Roman" panose="02020603050405020304" pitchFamily="18" charset="0"/>
                        </a:rPr>
                        <a:t>General Requirements</a:t>
                      </a:r>
                      <a:endParaRPr kumimoji="0" lang="en-US" sz="1600" b="1" i="0" u="none" strike="noStrike" kern="0" cap="none" spc="0" normalizeH="0" baseline="0" noProof="0" dirty="0">
                        <a:ln>
                          <a:noFill/>
                        </a:ln>
                        <a:solidFill>
                          <a:prstClr val="white"/>
                        </a:solidFill>
                        <a:effectLst/>
                        <a:uLnTx/>
                        <a:uFillTx/>
                        <a:latin typeface="+mn-lt"/>
                        <a:ea typeface="Times New Roman" panose="02020603050405020304" pitchFamily="18" charset="0"/>
                        <a:cs typeface="Times New Roman" panose="02020603050405020304" pitchFamily="18" charset="0"/>
                      </a:endParaRPr>
                    </a:p>
                  </a:txBody>
                  <a:tcPr marL="64262" marR="64262" marT="0" marB="0" anchor="ctr">
                    <a:solidFill>
                      <a:srgbClr val="08A693"/>
                    </a:solidFill>
                  </a:tcPr>
                </a:tc>
                <a:tc>
                  <a:txBody>
                    <a:bodyPr/>
                    <a:lstStyle/>
                    <a:p>
                      <a:pPr marL="0" marR="0" algn="ctr">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37</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chemeClr val="bg1"/>
                    </a:solidFill>
                  </a:tcPr>
                </a:tc>
                <a:tc>
                  <a:txBody>
                    <a:bodyPr/>
                    <a:lstStyle/>
                    <a:p>
                      <a:pPr marL="0" marR="0">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Transition of Care</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chemeClr val="bg1"/>
                    </a:solidFill>
                  </a:tcPr>
                </a:tc>
                <a:tc>
                  <a:txBody>
                    <a:bodyPr/>
                    <a:lstStyle/>
                    <a:p>
                      <a:pPr marL="0" marR="0" algn="ctr">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2.5.9</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chemeClr val="bg1"/>
                    </a:solidFill>
                  </a:tcPr>
                </a:tc>
                <a:extLst>
                  <a:ext uri="{0D108BD9-81ED-4DB2-BD59-A6C34878D82A}">
                    <a16:rowId xmlns:a16="http://schemas.microsoft.com/office/drawing/2014/main" val="651130973"/>
                  </a:ext>
                </a:extLst>
              </a:tr>
              <a:tr h="46117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mn-lt"/>
                          <a:ea typeface="Times New Roman" panose="02020603050405020304" pitchFamily="18" charset="0"/>
                          <a:cs typeface="Times New Roman" panose="02020603050405020304" pitchFamily="18" charset="0"/>
                        </a:rPr>
                        <a:t>General Requirements</a:t>
                      </a:r>
                      <a:endParaRPr kumimoji="0" lang="en-US" sz="1600" b="1" i="0" u="none" strike="noStrike" kern="0" cap="none" spc="0" normalizeH="0" baseline="0" noProof="0" dirty="0">
                        <a:ln>
                          <a:noFill/>
                        </a:ln>
                        <a:solidFill>
                          <a:prstClr val="white"/>
                        </a:solidFill>
                        <a:effectLst/>
                        <a:uLnTx/>
                        <a:uFillTx/>
                        <a:latin typeface="+mn-lt"/>
                        <a:ea typeface="Times New Roman" panose="02020603050405020304" pitchFamily="18" charset="0"/>
                        <a:cs typeface="Times New Roman" panose="02020603050405020304" pitchFamily="18" charset="0"/>
                      </a:endParaRPr>
                    </a:p>
                  </a:txBody>
                  <a:tcPr marL="64262" marR="64262" marT="0" marB="0" anchor="ctr">
                    <a:solidFill>
                      <a:srgbClr val="08A693"/>
                    </a:solidFill>
                  </a:tcPr>
                </a:tc>
                <a:tc>
                  <a:txBody>
                    <a:bodyPr/>
                    <a:lstStyle/>
                    <a:p>
                      <a:pPr marL="0" marR="0" algn="ctr">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67</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rgbClr val="CBF1EC"/>
                    </a:solidFill>
                  </a:tcPr>
                </a:tc>
                <a:tc>
                  <a:txBody>
                    <a:bodyPr/>
                    <a:lstStyle/>
                    <a:p>
                      <a:pPr marL="0" marR="0">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Care Management and Disease Management</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rgbClr val="CBF1EC"/>
                    </a:solidFill>
                  </a:tcPr>
                </a:tc>
                <a:tc>
                  <a:txBody>
                    <a:bodyPr/>
                    <a:lstStyle/>
                    <a:p>
                      <a:pPr marL="0" marR="0" algn="ctr">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2.11</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rgbClr val="CBF1EC"/>
                    </a:solidFill>
                  </a:tcPr>
                </a:tc>
                <a:extLst>
                  <a:ext uri="{0D108BD9-81ED-4DB2-BD59-A6C34878D82A}">
                    <a16:rowId xmlns:a16="http://schemas.microsoft.com/office/drawing/2014/main" val="4216425506"/>
                  </a:ext>
                </a:extLst>
              </a:tr>
              <a:tr h="458336">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mn-lt"/>
                          <a:ea typeface="Times New Roman" panose="02020603050405020304" pitchFamily="18" charset="0"/>
                          <a:cs typeface="Times New Roman" panose="02020603050405020304" pitchFamily="18" charset="0"/>
                        </a:rPr>
                        <a:t>General Requirements</a:t>
                      </a:r>
                      <a:endParaRPr kumimoji="0" lang="en-US" sz="1600" b="1" i="0" u="none" strike="noStrike" kern="0" cap="none" spc="0" normalizeH="0" baseline="0" noProof="0" dirty="0">
                        <a:ln>
                          <a:noFill/>
                        </a:ln>
                        <a:solidFill>
                          <a:prstClr val="white"/>
                        </a:solidFill>
                        <a:effectLst/>
                        <a:uLnTx/>
                        <a:uFillTx/>
                        <a:latin typeface="+mn-lt"/>
                        <a:ea typeface="Times New Roman" panose="02020603050405020304" pitchFamily="18" charset="0"/>
                        <a:cs typeface="Times New Roman" panose="02020603050405020304" pitchFamily="18" charset="0"/>
                      </a:endParaRPr>
                    </a:p>
                  </a:txBody>
                  <a:tcPr marL="64262" marR="64262" marT="0" marB="0" anchor="ctr">
                    <a:solidFill>
                      <a:srgbClr val="08A693"/>
                    </a:solidFill>
                  </a:tcPr>
                </a:tc>
                <a:tc>
                  <a:txBody>
                    <a:bodyPr/>
                    <a:lstStyle/>
                    <a:p>
                      <a:pPr marL="0" marR="0" algn="ctr">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115</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chemeClr val="bg1"/>
                    </a:solidFill>
                  </a:tcPr>
                </a:tc>
                <a:tc>
                  <a:txBody>
                    <a:bodyPr/>
                    <a:lstStyle/>
                    <a:p>
                      <a:pPr marL="0" marR="0">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Provider Services Staff</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chemeClr val="bg1"/>
                    </a:solidFill>
                  </a:tcPr>
                </a:tc>
                <a:tc>
                  <a:txBody>
                    <a:bodyPr/>
                    <a:lstStyle/>
                    <a:p>
                      <a:pPr marL="0" marR="0" algn="ctr">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2.16.1</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chemeClr val="bg1"/>
                    </a:solidFill>
                  </a:tcPr>
                </a:tc>
                <a:extLst>
                  <a:ext uri="{0D108BD9-81ED-4DB2-BD59-A6C34878D82A}">
                    <a16:rowId xmlns:a16="http://schemas.microsoft.com/office/drawing/2014/main" val="782825836"/>
                  </a:ext>
                </a:extLst>
              </a:tr>
              <a:tr h="564676">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mn-lt"/>
                          <a:ea typeface="Times New Roman" panose="02020603050405020304" pitchFamily="18" charset="0"/>
                          <a:cs typeface="Times New Roman" panose="02020603050405020304" pitchFamily="18" charset="0"/>
                        </a:rPr>
                        <a:t>General Requirements</a:t>
                      </a:r>
                      <a:endParaRPr kumimoji="0" lang="en-US" sz="1600" b="1" i="0" u="none" strike="noStrike" kern="0" cap="none" spc="0" normalizeH="0" baseline="0" noProof="0" dirty="0">
                        <a:ln>
                          <a:noFill/>
                        </a:ln>
                        <a:solidFill>
                          <a:prstClr val="white"/>
                        </a:solidFill>
                        <a:effectLst/>
                        <a:uLnTx/>
                        <a:uFillTx/>
                        <a:latin typeface="+mn-lt"/>
                        <a:ea typeface="Times New Roman" panose="02020603050405020304" pitchFamily="18" charset="0"/>
                        <a:cs typeface="Times New Roman" panose="02020603050405020304" pitchFamily="18" charset="0"/>
                      </a:endParaRPr>
                    </a:p>
                  </a:txBody>
                  <a:tcPr marL="64262" marR="64262" marT="0" marB="0" anchor="ctr">
                    <a:solidFill>
                      <a:srgbClr val="08A693"/>
                    </a:solidFill>
                  </a:tcPr>
                </a:tc>
                <a:tc>
                  <a:txBody>
                    <a:bodyPr/>
                    <a:lstStyle/>
                    <a:p>
                      <a:pPr marL="0" marR="0" algn="ctr">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116</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rgbClr val="CBF1EC"/>
                    </a:solidFill>
                  </a:tcPr>
                </a:tc>
                <a:tc>
                  <a:txBody>
                    <a:bodyPr/>
                    <a:lstStyle/>
                    <a:p>
                      <a:pPr marL="0" marR="0">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Website for Providers</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rgbClr val="CBF1EC"/>
                    </a:solidFill>
                  </a:tcPr>
                </a:tc>
                <a:tc>
                  <a:txBody>
                    <a:bodyPr/>
                    <a:lstStyle/>
                    <a:p>
                      <a:pPr marL="0" marR="0" algn="ctr">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2.16.3</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rgbClr val="CBF1EC"/>
                    </a:solidFill>
                  </a:tcPr>
                </a:tc>
                <a:extLst>
                  <a:ext uri="{0D108BD9-81ED-4DB2-BD59-A6C34878D82A}">
                    <a16:rowId xmlns:a16="http://schemas.microsoft.com/office/drawing/2014/main" val="134960081"/>
                  </a:ext>
                </a:extLst>
              </a:tr>
              <a:tr h="46117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mn-lt"/>
                          <a:ea typeface="Times New Roman" panose="02020603050405020304" pitchFamily="18" charset="0"/>
                          <a:cs typeface="Times New Roman" panose="02020603050405020304" pitchFamily="18" charset="0"/>
                        </a:rPr>
                        <a:t>General Requirements</a:t>
                      </a:r>
                      <a:endParaRPr kumimoji="0" lang="en-US" sz="1600" b="1" i="0" u="none" strike="noStrike" kern="0" cap="none" spc="0" normalizeH="0" baseline="0" noProof="0" dirty="0">
                        <a:ln>
                          <a:noFill/>
                        </a:ln>
                        <a:solidFill>
                          <a:prstClr val="white"/>
                        </a:solidFill>
                        <a:effectLst/>
                        <a:uLnTx/>
                        <a:uFillTx/>
                        <a:latin typeface="+mn-lt"/>
                        <a:ea typeface="Times New Roman" panose="02020603050405020304" pitchFamily="18" charset="0"/>
                        <a:cs typeface="Times New Roman" panose="02020603050405020304" pitchFamily="18" charset="0"/>
                      </a:endParaRPr>
                    </a:p>
                  </a:txBody>
                  <a:tcPr marL="64262" marR="64262" marT="0" marB="0" anchor="ctr">
                    <a:solidFill>
                      <a:srgbClr val="08A693"/>
                    </a:solidFill>
                  </a:tcPr>
                </a:tc>
                <a:tc>
                  <a:txBody>
                    <a:bodyPr/>
                    <a:lstStyle/>
                    <a:p>
                      <a:pPr marL="0" marR="0" algn="ctr">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123</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chemeClr val="bg1"/>
                    </a:solidFill>
                  </a:tcPr>
                </a:tc>
                <a:tc>
                  <a:txBody>
                    <a:bodyPr/>
                    <a:lstStyle/>
                    <a:p>
                      <a:pPr marL="0" marR="0">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Quality Assessment &amp; Improvement: Practice Guidelines</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chemeClr val="bg1"/>
                    </a:solidFill>
                  </a:tcPr>
                </a:tc>
                <a:tc>
                  <a:txBody>
                    <a:bodyPr/>
                    <a:lstStyle/>
                    <a:p>
                      <a:pPr marL="0" marR="0" algn="ctr">
                        <a:lnSpc>
                          <a:spcPct val="107000"/>
                        </a:lnSpc>
                        <a:spcBef>
                          <a:spcPts val="0"/>
                        </a:spcBef>
                        <a:spcAft>
                          <a:spcPts val="0"/>
                        </a:spcAft>
                      </a:pPr>
                      <a:r>
                        <a:rPr lang="en-US" sz="1600" dirty="0" smtClean="0">
                          <a:effectLst/>
                          <a:latin typeface="+mn-lt"/>
                          <a:ea typeface="Segoe UI" panose="020B0502040204020203" pitchFamily="34" charset="0"/>
                          <a:cs typeface="Times New Roman" panose="02020603050405020304" pitchFamily="18" charset="0"/>
                        </a:rPr>
                        <a:t>2.18.5</a:t>
                      </a:r>
                      <a:endParaRPr lang="en-US" sz="1600" dirty="0">
                        <a:effectLst/>
                        <a:latin typeface="+mn-lt"/>
                        <a:ea typeface="Segoe UI" panose="020B0502040204020203" pitchFamily="34" charset="0"/>
                        <a:cs typeface="Times New Roman" panose="02020603050405020304" pitchFamily="18" charset="0"/>
                      </a:endParaRPr>
                    </a:p>
                  </a:txBody>
                  <a:tcPr marL="64262" marR="64262" marT="0" marB="0" anchor="ctr">
                    <a:solidFill>
                      <a:schemeClr val="bg1"/>
                    </a:solidFill>
                  </a:tcPr>
                </a:tc>
                <a:extLst>
                  <a:ext uri="{0D108BD9-81ED-4DB2-BD59-A6C34878D82A}">
                    <a16:rowId xmlns:a16="http://schemas.microsoft.com/office/drawing/2014/main" val="411962050"/>
                  </a:ext>
                </a:extLst>
              </a:tr>
            </a:tbl>
          </a:graphicData>
        </a:graphic>
      </p:graphicFrame>
    </p:spTree>
    <p:extLst>
      <p:ext uri="{BB962C8B-B14F-4D97-AF65-F5344CB8AC3E}">
        <p14:creationId xmlns:p14="http://schemas.microsoft.com/office/powerpoint/2010/main" val="416111630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Background</a:t>
            </a:r>
            <a:endParaRPr lang="en-US" b="1" dirty="0">
              <a:solidFill>
                <a:srgbClr val="002060"/>
              </a:solidFill>
            </a:endParaRPr>
          </a:p>
        </p:txBody>
      </p:sp>
      <p:sp>
        <p:nvSpPr>
          <p:cNvPr id="7" name="Content Placeholder 6">
            <a:extLst>
              <a:ext uri="{FF2B5EF4-FFF2-40B4-BE49-F238E27FC236}">
                <a16:creationId xmlns:a16="http://schemas.microsoft.com/office/drawing/2014/main" id="{1A932F41-498A-488E-A561-B91542A83BC5}"/>
              </a:ext>
            </a:extLst>
          </p:cNvPr>
          <p:cNvSpPr>
            <a:spLocks noGrp="1"/>
          </p:cNvSpPr>
          <p:nvPr>
            <p:ph idx="1"/>
          </p:nvPr>
        </p:nvSpPr>
        <p:spPr>
          <a:xfrm>
            <a:off x="457200" y="1351860"/>
            <a:ext cx="8398705" cy="3372540"/>
          </a:xfrm>
        </p:spPr>
        <p:txBody>
          <a:bodyPr>
            <a:normAutofit/>
          </a:bodyPr>
          <a:lstStyle/>
          <a:p>
            <a:r>
              <a:rPr lang="en-US" sz="2000" dirty="0" smtClean="0">
                <a:latin typeface="Calibri" panose="020F0502020204030204" pitchFamily="34" charset="0"/>
                <a:cs typeface="Calibri" panose="020F0502020204030204" pitchFamily="34" charset="0"/>
              </a:rPr>
              <a:t>The Missouri </a:t>
            </a:r>
            <a:r>
              <a:rPr lang="en-US" sz="2000" dirty="0">
                <a:latin typeface="Calibri" panose="020F0502020204030204" pitchFamily="34" charset="0"/>
                <a:cs typeface="Calibri" panose="020F0502020204030204" pitchFamily="34" charset="0"/>
              </a:rPr>
              <a:t>HealthNet Division (MHD</a:t>
            </a:r>
            <a:r>
              <a:rPr lang="en-US" sz="2000" dirty="0" smtClean="0">
                <a:latin typeface="Calibri" panose="020F0502020204030204" pitchFamily="34" charset="0"/>
                <a:cs typeface="Calibri" panose="020F0502020204030204" pitchFamily="34" charset="0"/>
              </a:rPr>
              <a:t>) and its sister agencies (State) are working to carve </a:t>
            </a:r>
            <a:r>
              <a:rPr lang="en-US" sz="2000" dirty="0">
                <a:latin typeface="Calibri" panose="020F0502020204030204" pitchFamily="34" charset="0"/>
                <a:cs typeface="Calibri" panose="020F0502020204030204" pitchFamily="34" charset="0"/>
              </a:rPr>
              <a:t>select behavioral health (BH) services </a:t>
            </a:r>
            <a:r>
              <a:rPr lang="en-US" sz="2000" dirty="0" smtClean="0">
                <a:latin typeface="Calibri" panose="020F0502020204030204" pitchFamily="34" charset="0"/>
                <a:cs typeface="Calibri" panose="020F0502020204030204" pitchFamily="34" charset="0"/>
              </a:rPr>
              <a:t>into managed care (MC). </a:t>
            </a:r>
            <a:endParaRPr lang="en-US" sz="2000" dirty="0">
              <a:latin typeface="Calibri" panose="020F0502020204030204" pitchFamily="34" charset="0"/>
              <a:cs typeface="Calibri" panose="020F0502020204030204" pitchFamily="34" charset="0"/>
            </a:endParaRPr>
          </a:p>
          <a:p>
            <a:pPr lvl="1"/>
            <a:endParaRPr lang="en-US" sz="2000" dirty="0" smtClean="0">
              <a:latin typeface="Calibri" panose="020F0502020204030204" pitchFamily="34" charset="0"/>
              <a:cs typeface="Calibri" panose="020F0502020204030204" pitchFamily="34" charset="0"/>
            </a:endParaRPr>
          </a:p>
        </p:txBody>
      </p:sp>
      <p:graphicFrame>
        <p:nvGraphicFramePr>
          <p:cNvPr id="4" name="Chart 3"/>
          <p:cNvGraphicFramePr/>
          <p:nvPr>
            <p:extLst>
              <p:ext uri="{D42A27DB-BD31-4B8C-83A1-F6EECF244321}">
                <p14:modId xmlns:p14="http://schemas.microsoft.com/office/powerpoint/2010/main" val="1806854130"/>
              </p:ext>
            </p:extLst>
          </p:nvPr>
        </p:nvGraphicFramePr>
        <p:xfrm>
          <a:off x="2270760" y="1905000"/>
          <a:ext cx="45720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6" name="Flowchart: Connector 6"/>
          <p:cNvSpPr/>
          <p:nvPr/>
        </p:nvSpPr>
        <p:spPr bwMode="auto">
          <a:xfrm>
            <a:off x="3892850" y="3514197"/>
            <a:ext cx="1327819" cy="1180593"/>
          </a:xfrm>
          <a:prstGeom prst="flowChartConnector">
            <a:avLst/>
          </a:prstGeom>
          <a:solidFill>
            <a:schemeClr val="bg1"/>
          </a:solidFill>
          <a:ln w="9525" cap="flat" cmpd="sng" algn="ctr">
            <a:noFill/>
            <a:prstDash val="solid"/>
            <a:round/>
            <a:headEnd type="none" w="med" len="med"/>
            <a:tailEnd type="none" w="med" len="med"/>
          </a:ln>
          <a:effectLst/>
          <a:extLst/>
        </p:spPr>
        <p:txBody>
          <a:bodyPr vert="horz" wrap="none" lIns="0" tIns="0" rIns="0" bIns="0" numCol="1" rtlCol="0" anchor="ctr" anchorCtr="0" compatLnSpc="1">
            <a:prstTxWarp prst="textNoShape">
              <a:avLst/>
            </a:prstTxWarp>
          </a:bodyPr>
          <a:lstStyle/>
          <a:p>
            <a:pPr algn="ctr"/>
            <a:r>
              <a:rPr lang="en-US" sz="2000" b="1" dirty="0" smtClean="0">
                <a:solidFill>
                  <a:srgbClr val="002060"/>
                </a:solidFill>
                <a:latin typeface="Calibri" panose="020F0502020204030204" pitchFamily="34" charset="0"/>
                <a:cs typeface="Calibri" panose="020F0502020204030204" pitchFamily="34" charset="0"/>
              </a:rPr>
              <a:t>BH</a:t>
            </a:r>
            <a:endParaRPr lang="en-US" sz="2000" b="1" dirty="0">
              <a:solidFill>
                <a:srgbClr val="002060"/>
              </a:solidFill>
              <a:latin typeface="Calibri" panose="020F0502020204030204" pitchFamily="34" charset="0"/>
              <a:cs typeface="Calibri" panose="020F0502020204030204" pitchFamily="34" charset="0"/>
            </a:endParaRPr>
          </a:p>
          <a:p>
            <a:pPr algn="ctr"/>
            <a:r>
              <a:rPr lang="en-US" sz="2000" b="1" dirty="0">
                <a:solidFill>
                  <a:srgbClr val="002060"/>
                </a:solidFill>
                <a:latin typeface="Calibri" panose="020F0502020204030204" pitchFamily="34" charset="0"/>
                <a:cs typeface="Calibri" panose="020F0502020204030204" pitchFamily="34" charset="0"/>
              </a:rPr>
              <a:t>Carve-In</a:t>
            </a:r>
          </a:p>
        </p:txBody>
      </p:sp>
      <p:sp>
        <p:nvSpPr>
          <p:cNvPr id="8" name="Rectangle 7"/>
          <p:cNvSpPr/>
          <p:nvPr/>
        </p:nvSpPr>
        <p:spPr>
          <a:xfrm>
            <a:off x="3080974" y="3144865"/>
            <a:ext cx="1575578" cy="369332"/>
          </a:xfrm>
          <a:prstGeom prst="rect">
            <a:avLst/>
          </a:prstGeom>
        </p:spPr>
        <p:txBody>
          <a:bodyPr wrap="square">
            <a:spAutoFit/>
          </a:bodyPr>
          <a:lstStyle/>
          <a:p>
            <a:pPr lvl="0"/>
            <a:r>
              <a:rPr lang="en-US" b="1" kern="0" spc="200" dirty="0" smtClean="0">
                <a:solidFill>
                  <a:srgbClr val="FFFFFF"/>
                </a:solidFill>
                <a:latin typeface="Calibri" panose="020F0502020204030204" pitchFamily="34" charset="0"/>
                <a:cs typeface="Calibri" panose="020F0502020204030204" pitchFamily="34" charset="0"/>
              </a:rPr>
              <a:t>MHD</a:t>
            </a:r>
            <a:endParaRPr lang="en-US" b="1" kern="0" spc="200" dirty="0">
              <a:solidFill>
                <a:srgbClr val="FFFFFF"/>
              </a:solidFill>
              <a:latin typeface="Calibri" panose="020F0502020204030204" pitchFamily="34" charset="0"/>
              <a:cs typeface="Calibri" panose="020F0502020204030204" pitchFamily="34" charset="0"/>
            </a:endParaRPr>
          </a:p>
        </p:txBody>
      </p:sp>
      <p:sp>
        <p:nvSpPr>
          <p:cNvPr id="9" name="Rectangle 8"/>
          <p:cNvSpPr/>
          <p:nvPr/>
        </p:nvSpPr>
        <p:spPr>
          <a:xfrm>
            <a:off x="4755557" y="2978287"/>
            <a:ext cx="1744388" cy="646331"/>
          </a:xfrm>
          <a:prstGeom prst="rect">
            <a:avLst/>
          </a:prstGeom>
        </p:spPr>
        <p:txBody>
          <a:bodyPr wrap="none">
            <a:spAutoFit/>
          </a:bodyPr>
          <a:lstStyle/>
          <a:p>
            <a:r>
              <a:rPr lang="en-US" b="1" kern="0" spc="200" dirty="0">
                <a:solidFill>
                  <a:srgbClr val="FFFFFF"/>
                </a:solidFill>
                <a:latin typeface="Calibri" panose="020F0502020204030204" pitchFamily="34" charset="0"/>
                <a:cs typeface="Calibri" panose="020F0502020204030204" pitchFamily="34" charset="0"/>
              </a:rPr>
              <a:t>Children’s </a:t>
            </a:r>
          </a:p>
          <a:p>
            <a:r>
              <a:rPr lang="en-US" b="1" kern="0" spc="200" dirty="0" smtClean="0">
                <a:solidFill>
                  <a:srgbClr val="FFFFFF"/>
                </a:solidFill>
                <a:latin typeface="Calibri" panose="020F0502020204030204" pitchFamily="34" charset="0"/>
                <a:cs typeface="Calibri" panose="020F0502020204030204" pitchFamily="34" charset="0"/>
              </a:rPr>
              <a:t>Division (CD)</a:t>
            </a:r>
            <a:endParaRPr lang="en-US" b="1" kern="0" spc="200" dirty="0">
              <a:solidFill>
                <a:srgbClr val="FFFFFF"/>
              </a:solidFill>
              <a:latin typeface="Calibri" panose="020F0502020204030204" pitchFamily="34" charset="0"/>
              <a:cs typeface="Calibri" panose="020F0502020204030204" pitchFamily="34" charset="0"/>
            </a:endParaRPr>
          </a:p>
        </p:txBody>
      </p:sp>
      <p:sp>
        <p:nvSpPr>
          <p:cNvPr id="10" name="Rectangle 9"/>
          <p:cNvSpPr/>
          <p:nvPr/>
        </p:nvSpPr>
        <p:spPr>
          <a:xfrm>
            <a:off x="2898611" y="4632067"/>
            <a:ext cx="1757941" cy="923330"/>
          </a:xfrm>
          <a:prstGeom prst="rect">
            <a:avLst/>
          </a:prstGeom>
        </p:spPr>
        <p:txBody>
          <a:bodyPr wrap="square">
            <a:spAutoFit/>
          </a:bodyPr>
          <a:lstStyle/>
          <a:p>
            <a:r>
              <a:rPr lang="en-US" b="1" kern="0" spc="200" dirty="0">
                <a:solidFill>
                  <a:srgbClr val="FFFFFF"/>
                </a:solidFill>
                <a:latin typeface="Calibri" panose="020F0502020204030204" pitchFamily="34" charset="0"/>
                <a:cs typeface="Calibri" panose="020F0502020204030204" pitchFamily="34" charset="0"/>
              </a:rPr>
              <a:t>Division of </a:t>
            </a:r>
            <a:r>
              <a:rPr lang="en-US" b="1" kern="0" spc="200" dirty="0" smtClean="0">
                <a:solidFill>
                  <a:srgbClr val="FFFFFF"/>
                </a:solidFill>
                <a:latin typeface="Calibri" panose="020F0502020204030204" pitchFamily="34" charset="0"/>
                <a:cs typeface="Calibri" panose="020F0502020204030204" pitchFamily="34" charset="0"/>
              </a:rPr>
              <a:t>Behavioral Health </a:t>
            </a:r>
            <a:r>
              <a:rPr lang="en-US" b="1" kern="0" spc="200" dirty="0">
                <a:solidFill>
                  <a:srgbClr val="FFFFFF"/>
                </a:solidFill>
                <a:latin typeface="Calibri" panose="020F0502020204030204" pitchFamily="34" charset="0"/>
                <a:cs typeface="Calibri" panose="020F0502020204030204" pitchFamily="34" charset="0"/>
              </a:rPr>
              <a:t>(DBH)</a:t>
            </a:r>
          </a:p>
        </p:txBody>
      </p:sp>
    </p:spTree>
    <p:extLst>
      <p:ext uri="{BB962C8B-B14F-4D97-AF65-F5344CB8AC3E}">
        <p14:creationId xmlns:p14="http://schemas.microsoft.com/office/powerpoint/2010/main" val="280618775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Background</a:t>
            </a:r>
            <a:endParaRPr lang="en-US" b="1" dirty="0">
              <a:solidFill>
                <a:srgbClr val="002060"/>
              </a:solidFill>
            </a:endParaRPr>
          </a:p>
        </p:txBody>
      </p:sp>
      <p:sp>
        <p:nvSpPr>
          <p:cNvPr id="7" name="Content Placeholder 6">
            <a:extLst>
              <a:ext uri="{FF2B5EF4-FFF2-40B4-BE49-F238E27FC236}">
                <a16:creationId xmlns:a16="http://schemas.microsoft.com/office/drawing/2014/main" id="{1A932F41-498A-488E-A561-B91542A83BC5}"/>
              </a:ext>
            </a:extLst>
          </p:cNvPr>
          <p:cNvSpPr>
            <a:spLocks noGrp="1"/>
          </p:cNvSpPr>
          <p:nvPr>
            <p:ph idx="1"/>
          </p:nvPr>
        </p:nvSpPr>
        <p:spPr>
          <a:xfrm>
            <a:off x="457200" y="1351860"/>
            <a:ext cx="8398705" cy="3372540"/>
          </a:xfrm>
        </p:spPr>
        <p:txBody>
          <a:bodyPr>
            <a:normAutofit/>
          </a:bodyPr>
          <a:lstStyle/>
          <a:p>
            <a:r>
              <a:rPr lang="en-US" sz="2000" dirty="0" smtClean="0">
                <a:latin typeface="Calibri" panose="020F0502020204030204" pitchFamily="34" charset="0"/>
                <a:cs typeface="Calibri" panose="020F0502020204030204" pitchFamily="34" charset="0"/>
              </a:rPr>
              <a:t>The State’s BH carve-in initiative covers the following populations (herein referred to as Category of Aid 4 or COA 4):</a:t>
            </a:r>
          </a:p>
          <a:p>
            <a:endParaRPr lang="en-US" sz="2000" dirty="0" smtClean="0">
              <a:latin typeface="Calibri" panose="020F0502020204030204" pitchFamily="34" charset="0"/>
              <a:cs typeface="Calibri" panose="020F0502020204030204" pitchFamily="34" charset="0"/>
            </a:endParaRPr>
          </a:p>
          <a:p>
            <a:pPr lvl="1"/>
            <a:endParaRPr lang="en-US" sz="2000" dirty="0" smtClean="0">
              <a:latin typeface="Calibri" panose="020F0502020204030204" pitchFamily="34" charset="0"/>
              <a:cs typeface="Calibri" panose="020F0502020204030204" pitchFamily="34" charset="0"/>
            </a:endParaRPr>
          </a:p>
        </p:txBody>
      </p:sp>
      <p:grpSp>
        <p:nvGrpSpPr>
          <p:cNvPr id="4" name="Group 3"/>
          <p:cNvGrpSpPr/>
          <p:nvPr/>
        </p:nvGrpSpPr>
        <p:grpSpPr>
          <a:xfrm>
            <a:off x="408036" y="2209800"/>
            <a:ext cx="8297448" cy="2514600"/>
            <a:chOff x="693963" y="1991139"/>
            <a:chExt cx="5330250" cy="2541600"/>
          </a:xfrm>
        </p:grpSpPr>
        <p:grpSp>
          <p:nvGrpSpPr>
            <p:cNvPr id="5" name="Group 4">
              <a:extLst>
                <a:ext uri="{FF2B5EF4-FFF2-40B4-BE49-F238E27FC236}">
                  <a16:creationId xmlns:a16="http://schemas.microsoft.com/office/drawing/2014/main" id="{4BADCE5B-4D99-794D-AF23-F52FB9D927D3}"/>
                </a:ext>
              </a:extLst>
            </p:cNvPr>
            <p:cNvGrpSpPr/>
            <p:nvPr/>
          </p:nvGrpSpPr>
          <p:grpSpPr>
            <a:xfrm>
              <a:off x="693963" y="1991139"/>
              <a:ext cx="5330250" cy="2541600"/>
              <a:chOff x="693964" y="1771200"/>
              <a:chExt cx="4342962" cy="2070836"/>
            </a:xfrm>
            <a:gradFill>
              <a:gsLst>
                <a:gs pos="100000">
                  <a:schemeClr val="accent2"/>
                </a:gs>
                <a:gs pos="0">
                  <a:schemeClr val="accent1"/>
                </a:gs>
              </a:gsLst>
              <a:lin ang="18000000" scaled="0"/>
            </a:gradFill>
          </p:grpSpPr>
          <p:sp>
            <p:nvSpPr>
              <p:cNvPr id="10" name="Oval 11">
                <a:extLst>
                  <a:ext uri="{FF2B5EF4-FFF2-40B4-BE49-F238E27FC236}">
                    <a16:creationId xmlns:a16="http://schemas.microsoft.com/office/drawing/2014/main" id="{67B65D24-A882-3344-9558-3AD619679A5F}"/>
                  </a:ext>
                </a:extLst>
              </p:cNvPr>
              <p:cNvSpPr/>
              <p:nvPr/>
            </p:nvSpPr>
            <p:spPr>
              <a:xfrm>
                <a:off x="693964" y="1771200"/>
                <a:ext cx="2070836" cy="2070836"/>
              </a:xfrm>
              <a:prstGeom prst="bevel">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Calibri" panose="020F0502020204030204" pitchFamily="34" charset="0"/>
                    <a:cs typeface="Calibri" panose="020F0502020204030204" pitchFamily="34" charset="0"/>
                  </a:rPr>
                  <a:t>Children in the care and custody of the State through CD or DYS and children in the juvenile court system</a:t>
                </a:r>
                <a:endParaRPr lang="en-US" baseline="30000" dirty="0">
                  <a:latin typeface="Calibri" panose="020F0502020204030204" pitchFamily="34" charset="0"/>
                  <a:cs typeface="Calibri" panose="020F0502020204030204" pitchFamily="34" charset="0"/>
                </a:endParaRPr>
              </a:p>
            </p:txBody>
          </p:sp>
          <p:sp>
            <p:nvSpPr>
              <p:cNvPr id="11" name="Oval 12">
                <a:extLst>
                  <a:ext uri="{FF2B5EF4-FFF2-40B4-BE49-F238E27FC236}">
                    <a16:creationId xmlns:a16="http://schemas.microsoft.com/office/drawing/2014/main" id="{62A901B1-B86B-5A4B-BFFF-55AE85276C71}"/>
                  </a:ext>
                </a:extLst>
              </p:cNvPr>
              <p:cNvSpPr/>
              <p:nvPr/>
            </p:nvSpPr>
            <p:spPr>
              <a:xfrm>
                <a:off x="2966090" y="1771200"/>
                <a:ext cx="2070836" cy="2070836"/>
              </a:xfrm>
              <a:prstGeom prst="bevel">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Calibri" panose="020F0502020204030204" pitchFamily="34" charset="0"/>
                    <a:cs typeface="Calibri" panose="020F0502020204030204" pitchFamily="34" charset="0"/>
                  </a:rPr>
                  <a:t>Children who receive adoption subsidy assistance</a:t>
                </a:r>
                <a:endParaRPr lang="en-US" dirty="0">
                  <a:latin typeface="Calibri" panose="020F0502020204030204" pitchFamily="34" charset="0"/>
                  <a:cs typeface="Calibri" panose="020F0502020204030204" pitchFamily="34" charset="0"/>
                </a:endParaRPr>
              </a:p>
            </p:txBody>
          </p:sp>
        </p:grpSp>
        <p:grpSp>
          <p:nvGrpSpPr>
            <p:cNvPr id="6" name="Group 5">
              <a:extLst>
                <a:ext uri="{FF2B5EF4-FFF2-40B4-BE49-F238E27FC236}">
                  <a16:creationId xmlns:a16="http://schemas.microsoft.com/office/drawing/2014/main" id="{CB52892D-8082-5149-A9C6-A9AB1FCF675A}"/>
                </a:ext>
              </a:extLst>
            </p:cNvPr>
            <p:cNvGrpSpPr/>
            <p:nvPr/>
          </p:nvGrpSpPr>
          <p:grpSpPr>
            <a:xfrm>
              <a:off x="2982422" y="2896179"/>
              <a:ext cx="731520" cy="731520"/>
              <a:chOff x="2991475" y="4521600"/>
              <a:chExt cx="731520" cy="731520"/>
            </a:xfrm>
          </p:grpSpPr>
          <p:cxnSp>
            <p:nvCxnSpPr>
              <p:cNvPr id="8" name="Straight Connector 7">
                <a:extLst>
                  <a:ext uri="{FF2B5EF4-FFF2-40B4-BE49-F238E27FC236}">
                    <a16:creationId xmlns:a16="http://schemas.microsoft.com/office/drawing/2014/main" id="{22907B97-DDC3-494C-8807-E1414236B0B5}"/>
                  </a:ext>
                </a:extLst>
              </p:cNvPr>
              <p:cNvCxnSpPr/>
              <p:nvPr/>
            </p:nvCxnSpPr>
            <p:spPr>
              <a:xfrm>
                <a:off x="3357235" y="4521600"/>
                <a:ext cx="0" cy="731520"/>
              </a:xfrm>
              <a:prstGeom prst="line">
                <a:avLst/>
              </a:prstGeom>
              <a:ln/>
            </p:spPr>
            <p:style>
              <a:lnRef idx="1">
                <a:schemeClr val="accent1"/>
              </a:lnRef>
              <a:fillRef idx="2">
                <a:schemeClr val="accent1"/>
              </a:fillRef>
              <a:effectRef idx="1">
                <a:schemeClr val="accent1"/>
              </a:effectRef>
              <a:fontRef idx="minor">
                <a:schemeClr val="dk1"/>
              </a:fontRef>
            </p:style>
          </p:cxnSp>
          <p:cxnSp>
            <p:nvCxnSpPr>
              <p:cNvPr id="9" name="Straight Connector 8">
                <a:extLst>
                  <a:ext uri="{FF2B5EF4-FFF2-40B4-BE49-F238E27FC236}">
                    <a16:creationId xmlns:a16="http://schemas.microsoft.com/office/drawing/2014/main" id="{4D97BC55-9BA8-0146-9800-8FDABBCEE9AB}"/>
                  </a:ext>
                </a:extLst>
              </p:cNvPr>
              <p:cNvCxnSpPr>
                <a:cxnSpLocks/>
              </p:cNvCxnSpPr>
              <p:nvPr/>
            </p:nvCxnSpPr>
            <p:spPr>
              <a:xfrm flipH="1">
                <a:off x="2991475" y="4895760"/>
                <a:ext cx="731520" cy="0"/>
              </a:xfrm>
              <a:prstGeom prst="line">
                <a:avLst/>
              </a:prstGeom>
              <a:ln/>
            </p:spPr>
            <p:style>
              <a:lnRef idx="1">
                <a:schemeClr val="accent1"/>
              </a:lnRef>
              <a:fillRef idx="2">
                <a:schemeClr val="accent1"/>
              </a:fillRef>
              <a:effectRef idx="1">
                <a:schemeClr val="accent1"/>
              </a:effectRef>
              <a:fontRef idx="minor">
                <a:schemeClr val="dk1"/>
              </a:fontRef>
            </p:style>
          </p:cxnSp>
        </p:grpSp>
      </p:grpSp>
      <p:sp>
        <p:nvSpPr>
          <p:cNvPr id="2" name="Down Arrow 1"/>
          <p:cNvSpPr/>
          <p:nvPr/>
        </p:nvSpPr>
        <p:spPr>
          <a:xfrm>
            <a:off x="2195754" y="47244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1143000" y="5278991"/>
            <a:ext cx="2827415" cy="400110"/>
          </a:xfrm>
          <a:prstGeom prst="rect">
            <a:avLst/>
          </a:prstGeom>
          <a:noFill/>
        </p:spPr>
        <p:txBody>
          <a:bodyPr wrap="square" rtlCol="0">
            <a:spAutoFit/>
          </a:bodyPr>
          <a:lstStyle/>
          <a:p>
            <a:r>
              <a:rPr lang="en-US" sz="2000" dirty="0" smtClean="0">
                <a:latin typeface="Calibri" panose="020F0502020204030204" pitchFamily="34" charset="0"/>
                <a:cs typeface="Calibri" panose="020F0502020204030204" pitchFamily="34" charset="0"/>
              </a:rPr>
              <a:t>Roughly 19,000 children</a:t>
            </a:r>
            <a:endParaRPr lang="en-US" sz="2000" dirty="0">
              <a:latin typeface="Calibri" panose="020F0502020204030204" pitchFamily="34" charset="0"/>
              <a:cs typeface="Calibri" panose="020F0502020204030204" pitchFamily="34" charset="0"/>
            </a:endParaRPr>
          </a:p>
        </p:txBody>
      </p:sp>
      <p:sp>
        <p:nvSpPr>
          <p:cNvPr id="13" name="Down Arrow 12"/>
          <p:cNvSpPr/>
          <p:nvPr/>
        </p:nvSpPr>
        <p:spPr>
          <a:xfrm>
            <a:off x="6536765" y="47244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5469965" y="5278991"/>
            <a:ext cx="2895600" cy="400110"/>
          </a:xfrm>
          <a:prstGeom prst="rect">
            <a:avLst/>
          </a:prstGeom>
          <a:noFill/>
        </p:spPr>
        <p:txBody>
          <a:bodyPr wrap="square" rtlCol="0">
            <a:spAutoFit/>
          </a:bodyPr>
          <a:lstStyle/>
          <a:p>
            <a:r>
              <a:rPr lang="en-US" sz="2000" dirty="0" smtClean="0">
                <a:latin typeface="Calibri" panose="020F0502020204030204" pitchFamily="34" charset="0"/>
                <a:cs typeface="Calibri" panose="020F0502020204030204" pitchFamily="34" charset="0"/>
              </a:rPr>
              <a:t>Roughly 23,000 children</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62924323"/>
      </p:ext>
    </p:extLst>
  </p:cSld>
  <p:clrMapOvr>
    <a:masterClrMapping/>
  </p:clrMapOvr>
  <mc:AlternateContent xmlns:mc="http://schemas.openxmlformats.org/markup-compatibility/2006" xmlns:p14="http://schemas.microsoft.com/office/powerpoint/2010/main">
    <mc:Choice Requires="p14">
      <p:transition p14:dur="10" advClick="0" advTm="5000"/>
    </mc:Choice>
    <mc:Fallback xmlns="">
      <p:transition advClick="0" advTm="5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Background</a:t>
            </a:r>
            <a:endParaRPr lang="en-US" b="1" dirty="0">
              <a:solidFill>
                <a:srgbClr val="002060"/>
              </a:solidFill>
            </a:endParaRPr>
          </a:p>
        </p:txBody>
      </p:sp>
      <p:grpSp>
        <p:nvGrpSpPr>
          <p:cNvPr id="5" name="Group 4"/>
          <p:cNvGrpSpPr/>
          <p:nvPr/>
        </p:nvGrpSpPr>
        <p:grpSpPr>
          <a:xfrm>
            <a:off x="457200" y="1258123"/>
            <a:ext cx="8305801" cy="4779425"/>
            <a:chOff x="721360" y="1258123"/>
            <a:chExt cx="10642913" cy="7147252"/>
          </a:xfrm>
        </p:grpSpPr>
        <p:sp>
          <p:nvSpPr>
            <p:cNvPr id="6" name="Rectangle 5">
              <a:extLst>
                <a:ext uri="{FF2B5EF4-FFF2-40B4-BE49-F238E27FC236}">
                  <a16:creationId xmlns:a16="http://schemas.microsoft.com/office/drawing/2014/main" id="{FCF2788A-AFCF-7748-8A62-936D4D059BC5}"/>
                </a:ext>
              </a:extLst>
            </p:cNvPr>
            <p:cNvSpPr/>
            <p:nvPr/>
          </p:nvSpPr>
          <p:spPr>
            <a:xfrm>
              <a:off x="4348480" y="3468605"/>
              <a:ext cx="3198849" cy="3359865"/>
            </a:xfrm>
            <a:prstGeom prst="rect">
              <a:avLst/>
            </a:prstGeom>
          </p:spPr>
          <p:txBody>
            <a:bodyPr wrap="square">
              <a:spAutoFit/>
            </a:bodyPr>
            <a:lstStyle/>
            <a:p>
              <a:r>
                <a:rPr lang="en-US" sz="1400" dirty="0" smtClean="0">
                  <a:latin typeface="Calibri" panose="020F0502020204030204" pitchFamily="34" charset="0"/>
                  <a:cs typeface="Calibri" panose="020F0502020204030204" pitchFamily="34" charset="0"/>
                </a:rPr>
                <a:t>COA </a:t>
              </a:r>
              <a:r>
                <a:rPr lang="en-US" sz="1400" dirty="0">
                  <a:latin typeface="Calibri" panose="020F0502020204030204" pitchFamily="34" charset="0"/>
                  <a:cs typeface="Calibri" panose="020F0502020204030204" pitchFamily="34" charset="0"/>
                </a:rPr>
                <a:t>4 children are often involved in multiple child-serving </a:t>
              </a:r>
              <a:r>
                <a:rPr lang="en-US" sz="1400" dirty="0" smtClean="0">
                  <a:latin typeface="Calibri" panose="020F0502020204030204" pitchFamily="34" charset="0"/>
                  <a:cs typeface="Calibri" panose="020F0502020204030204" pitchFamily="34" charset="0"/>
                </a:rPr>
                <a:t>systems and they </a:t>
              </a:r>
              <a:r>
                <a:rPr lang="en-US" sz="1400" dirty="0">
                  <a:latin typeface="Calibri" panose="020F0502020204030204" pitchFamily="34" charset="0"/>
                  <a:cs typeface="Calibri" panose="020F0502020204030204" pitchFamily="34" charset="0"/>
                </a:rPr>
                <a:t>need </a:t>
              </a:r>
              <a:r>
                <a:rPr lang="en-US" sz="1400" dirty="0" smtClean="0">
                  <a:latin typeface="Calibri" panose="020F0502020204030204" pitchFamily="34" charset="0"/>
                  <a:cs typeface="Calibri" panose="020F0502020204030204" pitchFamily="34" charset="0"/>
                </a:rPr>
                <a:t>a tightly coordinated </a:t>
              </a:r>
              <a:r>
                <a:rPr lang="en-US" sz="1400" dirty="0">
                  <a:latin typeface="Calibri" panose="020F0502020204030204" pitchFamily="34" charset="0"/>
                  <a:cs typeface="Calibri" panose="020F0502020204030204" pitchFamily="34" charset="0"/>
                </a:rPr>
                <a:t>approach to </a:t>
              </a:r>
              <a:r>
                <a:rPr lang="en-US" sz="1400" dirty="0" smtClean="0">
                  <a:latin typeface="Calibri" panose="020F0502020204030204" pitchFamily="34" charset="0"/>
                  <a:cs typeface="Calibri" panose="020F0502020204030204" pitchFamily="34" charset="0"/>
                </a:rPr>
                <a:t>obtain </a:t>
              </a:r>
              <a:r>
                <a:rPr lang="en-US" sz="1400" dirty="0">
                  <a:latin typeface="Calibri" panose="020F0502020204030204" pitchFamily="34" charset="0"/>
                  <a:cs typeface="Calibri" panose="020F0502020204030204" pitchFamily="34" charset="0"/>
                </a:rPr>
                <a:t>desired outcomes for children and </a:t>
              </a:r>
              <a:r>
                <a:rPr lang="en-US" sz="1400" dirty="0" smtClean="0">
                  <a:latin typeface="Calibri" panose="020F0502020204030204" pitchFamily="34" charset="0"/>
                  <a:cs typeface="Calibri" panose="020F0502020204030204" pitchFamily="34" charset="0"/>
                </a:rPr>
                <a:t>families</a:t>
              </a:r>
            </a:p>
            <a:p>
              <a:pPr marL="171450" indent="-171450">
                <a:buFont typeface="Arial" panose="020B0604020202020204" pitchFamily="34" charset="0"/>
                <a:buChar char="•"/>
              </a:pPr>
              <a:r>
                <a:rPr lang="en-US" sz="1400" dirty="0">
                  <a:latin typeface="Calibri" panose="020F0502020204030204" pitchFamily="34" charset="0"/>
                  <a:cs typeface="Calibri" panose="020F0502020204030204" pitchFamily="34" charset="0"/>
                </a:rPr>
                <a:t>This can be challenging without an integrated payment and service delivery system</a:t>
              </a: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8849" r="24555" b="6879"/>
            <a:stretch/>
          </p:blipFill>
          <p:spPr>
            <a:xfrm>
              <a:off x="4348480" y="1310639"/>
              <a:ext cx="3198848" cy="1944605"/>
            </a:xfrm>
            <a:prstGeom prst="rect">
              <a:avLst/>
            </a:prstGeom>
          </p:spPr>
        </p:pic>
        <p:sp>
          <p:nvSpPr>
            <p:cNvPr id="9" name="Rectangle 8">
              <a:extLst>
                <a:ext uri="{FF2B5EF4-FFF2-40B4-BE49-F238E27FC236}">
                  <a16:creationId xmlns:a16="http://schemas.microsoft.com/office/drawing/2014/main" id="{83805C80-5A12-6040-AD87-0A47E5E0D971}"/>
                </a:ext>
              </a:extLst>
            </p:cNvPr>
            <p:cNvSpPr/>
            <p:nvPr/>
          </p:nvSpPr>
          <p:spPr>
            <a:xfrm>
              <a:off x="8097521" y="3434615"/>
              <a:ext cx="3266750" cy="4970760"/>
            </a:xfrm>
            <a:prstGeom prst="rect">
              <a:avLst/>
            </a:prstGeom>
          </p:spPr>
          <p:txBody>
            <a:bodyPr wrap="square">
              <a:spAutoFit/>
            </a:bodyPr>
            <a:lstStyle/>
            <a:p>
              <a:r>
                <a:rPr lang="en-US" sz="1400" dirty="0" smtClean="0">
                  <a:latin typeface="Calibri" panose="020F0502020204030204" pitchFamily="34" charset="0"/>
                  <a:cs typeface="Calibri" panose="020F0502020204030204" pitchFamily="34" charset="0"/>
                </a:rPr>
                <a:t>A </a:t>
              </a:r>
              <a:r>
                <a:rPr lang="en-US" sz="1400" dirty="0">
                  <a:latin typeface="Calibri" panose="020F0502020204030204" pitchFamily="34" charset="0"/>
                  <a:cs typeface="Calibri" panose="020F0502020204030204" pitchFamily="34" charset="0"/>
                </a:rPr>
                <a:t>Medicaid </a:t>
              </a:r>
              <a:r>
                <a:rPr lang="en-US" sz="1400" dirty="0" smtClean="0">
                  <a:latin typeface="Calibri" panose="020F0502020204030204" pitchFamily="34" charset="0"/>
                  <a:cs typeface="Calibri" panose="020F0502020204030204" pitchFamily="34" charset="0"/>
                </a:rPr>
                <a:t>MC </a:t>
              </a:r>
              <a:r>
                <a:rPr lang="en-US" sz="1400" dirty="0">
                  <a:latin typeface="Calibri" panose="020F0502020204030204" pitchFamily="34" charset="0"/>
                  <a:cs typeface="Calibri" panose="020F0502020204030204" pitchFamily="34" charset="0"/>
                </a:rPr>
                <a:t>environment provides opportunities not present in a FFS </a:t>
              </a:r>
              <a:r>
                <a:rPr lang="en-US" sz="1400" dirty="0" smtClean="0">
                  <a:latin typeface="Calibri" panose="020F0502020204030204" pitchFamily="34" charset="0"/>
                  <a:cs typeface="Calibri" panose="020F0502020204030204" pitchFamily="34" charset="0"/>
                </a:rPr>
                <a:t>environment</a:t>
              </a:r>
            </a:p>
            <a:p>
              <a:pPr marL="171450" indent="-171450">
                <a:buFont typeface="Arial" panose="020B0604020202020204" pitchFamily="34" charset="0"/>
                <a:buChar char="•"/>
              </a:pPr>
              <a:r>
                <a:rPr lang="en-US" sz="1400" dirty="0" smtClean="0">
                  <a:latin typeface="Calibri" panose="020F0502020204030204" pitchFamily="34" charset="0"/>
                  <a:cs typeface="Calibri" panose="020F0502020204030204" pitchFamily="34" charset="0"/>
                </a:rPr>
                <a:t>Enhanced </a:t>
              </a:r>
              <a:r>
                <a:rPr lang="en-US" sz="1400" dirty="0">
                  <a:latin typeface="Calibri" panose="020F0502020204030204" pitchFamily="34" charset="0"/>
                  <a:cs typeface="Calibri" panose="020F0502020204030204" pitchFamily="34" charset="0"/>
                </a:rPr>
                <a:t>care coordination, access to a coordinated network of providers</a:t>
              </a:r>
              <a:r>
                <a:rPr lang="en-US" sz="1400" dirty="0" smtClean="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and provision of whole person </a:t>
              </a:r>
              <a:r>
                <a:rPr lang="en-US" sz="1400" dirty="0" smtClean="0">
                  <a:latin typeface="Calibri" panose="020F0502020204030204" pitchFamily="34" charset="0"/>
                  <a:cs typeface="Calibri" panose="020F0502020204030204" pitchFamily="34" charset="0"/>
                </a:rPr>
                <a:t>care</a:t>
              </a:r>
            </a:p>
            <a:p>
              <a:pPr marL="171450" indent="-171450">
                <a:buFont typeface="Arial" panose="020B0604020202020204" pitchFamily="34" charset="0"/>
                <a:buChar char="•"/>
              </a:pPr>
              <a:r>
                <a:rPr lang="en-US" sz="1400" dirty="0" smtClean="0">
                  <a:latin typeface="Calibri" panose="020F0502020204030204" pitchFamily="34" charset="0"/>
                  <a:cs typeface="Calibri" panose="020F0502020204030204" pitchFamily="34" charset="0"/>
                </a:rPr>
                <a:t>To realize these benefits, MHD will move some BH FFS benefits into MC and procure a specialty vendor to administer physical health (PH) and BH benefits to COA 4 kids</a:t>
              </a:r>
              <a:endParaRPr lang="en-GB" sz="1400" dirty="0">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rotWithShape="1">
            <a:blip r:embed="rId4" cstate="print">
              <a:extLst>
                <a:ext uri="{28A0092B-C50C-407E-A947-70E740481C1C}">
                  <a14:useLocalDpi xmlns:a14="http://schemas.microsoft.com/office/drawing/2010/main" val="0"/>
                </a:ext>
              </a:extLst>
            </a:blip>
            <a:srcRect l="25068" t="15966" b="10766"/>
            <a:stretch/>
          </p:blipFill>
          <p:spPr>
            <a:xfrm>
              <a:off x="721360" y="1310639"/>
              <a:ext cx="3116695" cy="1944605"/>
            </a:xfrm>
            <a:prstGeom prst="rect">
              <a:avLst/>
            </a:prstGeom>
          </p:spPr>
        </p:pic>
        <p:sp>
          <p:nvSpPr>
            <p:cNvPr id="11" name="Rectangle 10">
              <a:extLst>
                <a:ext uri="{FF2B5EF4-FFF2-40B4-BE49-F238E27FC236}">
                  <a16:creationId xmlns:a16="http://schemas.microsoft.com/office/drawing/2014/main" id="{83805C80-5A12-6040-AD87-0A47E5E0D971}"/>
                </a:ext>
              </a:extLst>
            </p:cNvPr>
            <p:cNvSpPr/>
            <p:nvPr/>
          </p:nvSpPr>
          <p:spPr>
            <a:xfrm>
              <a:off x="721360" y="3434615"/>
              <a:ext cx="3156453" cy="3037686"/>
            </a:xfrm>
            <a:prstGeom prst="rect">
              <a:avLst/>
            </a:prstGeom>
          </p:spPr>
          <p:txBody>
            <a:bodyPr wrap="square">
              <a:spAutoFit/>
            </a:bodyPr>
            <a:lstStyle/>
            <a:p>
              <a:r>
                <a:rPr lang="en-US" sz="1400" dirty="0" smtClean="0">
                  <a:latin typeface="Calibri" panose="020F0502020204030204" pitchFamily="34" charset="0"/>
                  <a:cs typeface="Calibri" panose="020F0502020204030204" pitchFamily="34" charset="0"/>
                </a:rPr>
                <a:t>COA 4 children currently receive most of their Medicaid PH services through MC and their BH services through fee-for-service (FFS)</a:t>
              </a:r>
            </a:p>
            <a:p>
              <a:pPr marL="285750" indent="-285750">
                <a:buFont typeface="Arial" panose="020B0604020202020204" pitchFamily="34" charset="0"/>
                <a:buChar char="•"/>
              </a:pPr>
              <a:r>
                <a:rPr lang="en-US" sz="1400" dirty="0" smtClean="0">
                  <a:latin typeface="Calibri" panose="020F0502020204030204" pitchFamily="34" charset="0"/>
                  <a:cs typeface="Calibri" panose="020F0502020204030204" pitchFamily="34" charset="0"/>
                </a:rPr>
                <a:t>These children have greater level of care needs than non-custodial children</a:t>
              </a:r>
              <a:endParaRPr lang="en-US" sz="1400" dirty="0">
                <a:latin typeface="Calibri" panose="020F0502020204030204" pitchFamily="34" charset="0"/>
                <a:cs typeface="Calibri" panose="020F0502020204030204" pitchFamily="34" charset="0"/>
              </a:endParaRPr>
            </a:p>
            <a:p>
              <a:endParaRPr lang="en-GB" sz="1400" dirty="0"/>
            </a:p>
          </p:txBody>
        </p:sp>
        <p:pic>
          <p:nvPicPr>
            <p:cNvPr id="12" name="Picture 11"/>
            <p:cNvPicPr>
              <a:picLocks noChangeAspect="1"/>
            </p:cNvPicPr>
            <p:nvPr/>
          </p:nvPicPr>
          <p:blipFill rotWithShape="1">
            <a:blip r:embed="rId5" cstate="print">
              <a:extLst>
                <a:ext uri="{28A0092B-C50C-407E-A947-70E740481C1C}">
                  <a14:useLocalDpi xmlns:a14="http://schemas.microsoft.com/office/drawing/2010/main" val="0"/>
                </a:ext>
              </a:extLst>
            </a:blip>
            <a:srcRect l="-174" t="9126" r="33337" b="23156"/>
            <a:stretch/>
          </p:blipFill>
          <p:spPr>
            <a:xfrm>
              <a:off x="8097521" y="1258123"/>
              <a:ext cx="3266752" cy="1997121"/>
            </a:xfrm>
            <a:prstGeom prst="rect">
              <a:avLst/>
            </a:prstGeom>
          </p:spPr>
        </p:pic>
      </p:grpSp>
    </p:spTree>
    <p:extLst>
      <p:ext uri="{BB962C8B-B14F-4D97-AF65-F5344CB8AC3E}">
        <p14:creationId xmlns:p14="http://schemas.microsoft.com/office/powerpoint/2010/main" val="269406156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9087B84-5F86-1144-A8B0-4E24748038C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0"/>
            <a:ext cx="9143999" cy="6858000"/>
          </a:xfrm>
          <a:prstGeom prst="rect">
            <a:avLst/>
          </a:prstGeom>
        </p:spPr>
      </p:pic>
      <p:sp>
        <p:nvSpPr>
          <p:cNvPr id="3" name="Content Placeholder 3">
            <a:extLst>
              <a:ext uri="{FF2B5EF4-FFF2-40B4-BE49-F238E27FC236}">
                <a16:creationId xmlns:a16="http://schemas.microsoft.com/office/drawing/2014/main" id="{61A99939-DF09-6E4B-A533-089F087BBC24}"/>
              </a:ext>
            </a:extLst>
          </p:cNvPr>
          <p:cNvSpPr txBox="1">
            <a:spLocks/>
          </p:cNvSpPr>
          <p:nvPr/>
        </p:nvSpPr>
        <p:spPr>
          <a:xfrm>
            <a:off x="439124" y="2014554"/>
            <a:ext cx="3655387" cy="1414447"/>
          </a:xfrm>
          <a:prstGeom prst="rect">
            <a:avLst/>
          </a:prstGeom>
        </p:spPr>
        <p:txBody>
          <a:bodyPr vert="horz" lIns="0" tIns="0" rIns="0" bIns="0" rtlCol="0" anchor="b">
            <a:noAutofit/>
          </a:bodyPr>
          <a:lstStyle>
            <a:lvl1pPr marL="0" indent="0" algn="l" defTabSz="914400" rtl="0" eaLnBrk="1" latinLnBrk="0" hangingPunct="1">
              <a:lnSpc>
                <a:spcPct val="100000"/>
              </a:lnSpc>
              <a:spcBef>
                <a:spcPts val="1400"/>
              </a:spcBef>
              <a:spcAft>
                <a:spcPts val="0"/>
              </a:spcAft>
              <a:buFont typeface="Arial" panose="020B0604020202020204" pitchFamily="34" charset="0"/>
              <a:buNone/>
              <a:defRPr sz="2000" kern="1200">
                <a:solidFill>
                  <a:schemeClr val="tx1"/>
                </a:solidFill>
                <a:latin typeface="+mn-lt"/>
                <a:ea typeface="+mn-ea"/>
                <a:cs typeface="+mn-cs"/>
              </a:defRPr>
            </a:lvl1pPr>
            <a:lvl2pPr marL="279376" indent="-279376" algn="l" defTabSz="914400" rtl="0" eaLnBrk="1" latinLnBrk="0" hangingPunct="1">
              <a:lnSpc>
                <a:spcPct val="100000"/>
              </a:lnSpc>
              <a:spcBef>
                <a:spcPts val="500"/>
              </a:spcBef>
              <a:spcAft>
                <a:spcPts val="0"/>
              </a:spcAft>
              <a:buSzPct val="100000"/>
              <a:buFont typeface="Arial" panose="020B0604020202020204" pitchFamily="34" charset="0"/>
              <a:buChar char="•"/>
              <a:defRPr sz="2000" kern="1200">
                <a:solidFill>
                  <a:schemeClr val="tx1"/>
                </a:solidFill>
                <a:latin typeface="+mn-lt"/>
                <a:ea typeface="+mn-ea"/>
                <a:cs typeface="+mn-cs"/>
              </a:defRPr>
            </a:lvl2pPr>
            <a:lvl3pPr marL="534941" indent="-233343" algn="l" defTabSz="914400" rtl="0" eaLnBrk="1" latinLnBrk="0" hangingPunct="1">
              <a:lnSpc>
                <a:spcPct val="100000"/>
              </a:lnSpc>
              <a:spcBef>
                <a:spcPts val="500"/>
              </a:spcBef>
              <a:spcAft>
                <a:spcPts val="0"/>
              </a:spcAft>
              <a:buFont typeface="Arial" panose="020B0604020202020204" pitchFamily="34" charset="0"/>
              <a:buChar char="–"/>
              <a:defRPr sz="2000" kern="1200">
                <a:solidFill>
                  <a:schemeClr val="tx1"/>
                </a:solidFill>
                <a:latin typeface="+mn-lt"/>
                <a:ea typeface="+mn-ea"/>
                <a:cs typeface="+mn-cs"/>
              </a:defRPr>
            </a:lvl3pPr>
            <a:lvl4pPr marL="715901" indent="-180959" algn="l" defTabSz="914400" rtl="0" eaLnBrk="1" latinLnBrk="0" hangingPunct="1">
              <a:lnSpc>
                <a:spcPct val="100000"/>
              </a:lnSpc>
              <a:spcBef>
                <a:spcPts val="500"/>
              </a:spcBef>
              <a:spcAft>
                <a:spcPts val="0"/>
              </a:spcAft>
              <a:buFont typeface="Arial" charset="0"/>
              <a:buChar char="•"/>
              <a:defRPr sz="1600" kern="1200">
                <a:solidFill>
                  <a:schemeClr val="tx1"/>
                </a:solidFill>
                <a:latin typeface="+mn-lt"/>
                <a:ea typeface="+mn-ea"/>
                <a:cs typeface="+mn-cs"/>
              </a:defRPr>
            </a:lvl4pPr>
            <a:lvl5pPr marL="896859" indent="-180959" algn="l" defTabSz="914400" rtl="0" eaLnBrk="1" latinLnBrk="0" hangingPunct="1">
              <a:lnSpc>
                <a:spcPct val="100000"/>
              </a:lnSpc>
              <a:spcBef>
                <a:spcPts val="500"/>
              </a:spcBef>
              <a:spcAft>
                <a:spcPts val="0"/>
              </a:spcAft>
              <a:buFont typeface="Lucida Grande"/>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700" b="1" dirty="0">
                <a:solidFill>
                  <a:schemeClr val="bg1"/>
                </a:solidFill>
                <a:latin typeface="Calibri" panose="020F0502020204030204" pitchFamily="34" charset="0"/>
                <a:cs typeface="Calibri" panose="020F0502020204030204" pitchFamily="34" charset="0"/>
              </a:rPr>
              <a:t>State’s Mission Statement for COA 4 BH Carve-In</a:t>
            </a:r>
          </a:p>
        </p:txBody>
      </p:sp>
      <p:sp>
        <p:nvSpPr>
          <p:cNvPr id="4" name="Rectangle 3">
            <a:extLst>
              <a:ext uri="{FF2B5EF4-FFF2-40B4-BE49-F238E27FC236}">
                <a16:creationId xmlns:a16="http://schemas.microsoft.com/office/drawing/2014/main" id="{6FB39C42-7B28-5D44-B48C-C0785CC20229}"/>
              </a:ext>
            </a:extLst>
          </p:cNvPr>
          <p:cNvSpPr/>
          <p:nvPr/>
        </p:nvSpPr>
        <p:spPr>
          <a:xfrm>
            <a:off x="439124" y="3491270"/>
            <a:ext cx="3655386" cy="1476722"/>
          </a:xfrm>
          <a:prstGeom prst="rect">
            <a:avLst/>
          </a:prstGeom>
        </p:spPr>
        <p:txBody>
          <a:bodyPr wrap="square" lIns="0" tIns="0" rIns="0" bIns="0">
            <a:noAutofit/>
          </a:bodyPr>
          <a:lstStyle/>
          <a:p>
            <a:pPr defTabSz="914378">
              <a:spcAft>
                <a:spcPts val="600"/>
              </a:spcAft>
              <a:defRPr/>
            </a:pPr>
            <a:r>
              <a:rPr lang="en-US" sz="2000" dirty="0">
                <a:solidFill>
                  <a:schemeClr val="bg1"/>
                </a:solidFill>
                <a:latin typeface="Calibri" panose="020F0502020204030204" pitchFamily="34" charset="0"/>
                <a:cs typeface="Calibri" panose="020F0502020204030204" pitchFamily="34" charset="0"/>
              </a:rPr>
              <a:t>To establish a trauma-informed, comprehensive and integrated BH/PH delivery system that allows children and youth, both those in the care and custody of the state and those receiving adoption subsidy assistance, to grow into healthy adults and live full and satisfying lives. </a:t>
            </a:r>
          </a:p>
        </p:txBody>
      </p:sp>
    </p:spTree>
    <p:custDataLst>
      <p:tags r:id="rId1"/>
    </p:custDataLst>
    <p:extLst>
      <p:ext uri="{BB962C8B-B14F-4D97-AF65-F5344CB8AC3E}">
        <p14:creationId xmlns:p14="http://schemas.microsoft.com/office/powerpoint/2010/main" val="822262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Initiative Goals</a:t>
            </a:r>
            <a:endParaRPr lang="en-US" b="1" dirty="0">
              <a:solidFill>
                <a:srgbClr val="002060"/>
              </a:solidFill>
            </a:endParaRPr>
          </a:p>
        </p:txBody>
      </p:sp>
      <p:grpSp>
        <p:nvGrpSpPr>
          <p:cNvPr id="4" name="Group 3"/>
          <p:cNvGrpSpPr/>
          <p:nvPr/>
        </p:nvGrpSpPr>
        <p:grpSpPr>
          <a:xfrm>
            <a:off x="152400" y="1185101"/>
            <a:ext cx="8534401" cy="4333022"/>
            <a:chOff x="891055" y="1430289"/>
            <a:chExt cx="9963530" cy="4480560"/>
          </a:xfrm>
        </p:grpSpPr>
        <p:sp>
          <p:nvSpPr>
            <p:cNvPr id="5" name="TextBox 4"/>
            <p:cNvSpPr txBox="1"/>
            <p:nvPr/>
          </p:nvSpPr>
          <p:spPr>
            <a:xfrm>
              <a:off x="3048524" y="1544345"/>
              <a:ext cx="7777386" cy="85929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US" sz="1600" dirty="0" smtClean="0">
                  <a:latin typeface="Calibri" panose="020F0502020204030204" pitchFamily="34" charset="0"/>
                  <a:cs typeface="Calibri" panose="020F0502020204030204" pitchFamily="34" charset="0"/>
                </a:rPr>
                <a:t>Enhance </a:t>
              </a:r>
              <a:r>
                <a:rPr lang="en-US" sz="1600" dirty="0">
                  <a:latin typeface="Calibri" panose="020F0502020204030204" pitchFamily="34" charset="0"/>
                  <a:cs typeface="Calibri" panose="020F0502020204030204" pitchFamily="34" charset="0"/>
                </a:rPr>
                <a:t>cross-system partnerships and trauma informed </a:t>
              </a:r>
              <a:r>
                <a:rPr lang="en-US" sz="1600" dirty="0" smtClean="0">
                  <a:latin typeface="Calibri" panose="020F0502020204030204" pitchFamily="34" charset="0"/>
                  <a:cs typeface="Calibri" panose="020F0502020204030204" pitchFamily="34" charset="0"/>
                </a:rPr>
                <a:t>care</a:t>
              </a:r>
              <a:r>
                <a:rPr lang="en-US" sz="1600" baseline="30000" dirty="0" smtClean="0">
                  <a:latin typeface="Calibri" panose="020F0502020204030204" pitchFamily="34" charset="0"/>
                  <a:cs typeface="Calibri" panose="020F0502020204030204" pitchFamily="34" charset="0"/>
                </a:rPr>
                <a:t>2</a:t>
              </a:r>
              <a:r>
                <a:rPr lang="en-US" sz="1600" dirty="0" smtClean="0">
                  <a:latin typeface="Calibri" panose="020F0502020204030204" pitchFamily="34" charset="0"/>
                  <a:cs typeface="Calibri" panose="020F0502020204030204" pitchFamily="34" charset="0"/>
                </a:rPr>
                <a:t> across child-serving </a:t>
              </a:r>
              <a:r>
                <a:rPr lang="en-US" sz="1600" dirty="0">
                  <a:latin typeface="Calibri" panose="020F0502020204030204" pitchFamily="34" charset="0"/>
                  <a:cs typeface="Calibri" panose="020F0502020204030204" pitchFamily="34" charset="0"/>
                </a:rPr>
                <a:t>systems to strengthen coordination and improve </a:t>
              </a:r>
              <a:r>
                <a:rPr lang="en-US" sz="1600" dirty="0" smtClean="0">
                  <a:latin typeface="Calibri" panose="020F0502020204030204" pitchFamily="34" charset="0"/>
                  <a:cs typeface="Calibri" panose="020F0502020204030204" pitchFamily="34" charset="0"/>
                </a:rPr>
                <a:t>the well-being </a:t>
              </a:r>
              <a:r>
                <a:rPr lang="en-US" sz="1600" dirty="0">
                  <a:latin typeface="Calibri" panose="020F0502020204030204" pitchFamily="34" charset="0"/>
                  <a:cs typeface="Calibri" panose="020F0502020204030204" pitchFamily="34" charset="0"/>
                </a:rPr>
                <a:t>of children, youth and families.</a:t>
              </a:r>
            </a:p>
          </p:txBody>
        </p:sp>
        <p:sp>
          <p:nvSpPr>
            <p:cNvPr id="6" name="TextBox 5"/>
            <p:cNvSpPr txBox="1"/>
            <p:nvPr/>
          </p:nvSpPr>
          <p:spPr>
            <a:xfrm>
              <a:off x="1249372" y="2659657"/>
              <a:ext cx="317002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solidFill>
                    <a:schemeClr val="bg1"/>
                  </a:solidFill>
                </a:rPr>
                <a:t>2</a:t>
              </a:r>
              <a:endParaRPr lang="en-US" dirty="0">
                <a:solidFill>
                  <a:schemeClr val="bg1"/>
                </a:solidFill>
              </a:endParaRPr>
            </a:p>
          </p:txBody>
        </p:sp>
        <p:sp>
          <p:nvSpPr>
            <p:cNvPr id="9" name="TextBox 8"/>
            <p:cNvSpPr txBox="1"/>
            <p:nvPr/>
          </p:nvSpPr>
          <p:spPr>
            <a:xfrm>
              <a:off x="3048524" y="2388591"/>
              <a:ext cx="7777386" cy="6046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US" sz="1600" dirty="0">
                  <a:latin typeface="Calibri" panose="020F0502020204030204" pitchFamily="34" charset="0"/>
                  <a:cs typeface="Calibri" panose="020F0502020204030204" pitchFamily="34" charset="0"/>
                </a:rPr>
                <a:t>Promote early identification, prevention and treatment to support resiliency and recovery for children, youth and families.</a:t>
              </a:r>
            </a:p>
          </p:txBody>
        </p:sp>
        <p:sp>
          <p:nvSpPr>
            <p:cNvPr id="10" name="TextBox 9"/>
            <p:cNvSpPr txBox="1"/>
            <p:nvPr/>
          </p:nvSpPr>
          <p:spPr>
            <a:xfrm>
              <a:off x="3047653" y="3243170"/>
              <a:ext cx="7806932" cy="6046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US" sz="1600" dirty="0">
                  <a:latin typeface="Calibri" panose="020F0502020204030204" pitchFamily="34" charset="0"/>
                  <a:cs typeface="Calibri" panose="020F0502020204030204" pitchFamily="34" charset="0"/>
                </a:rPr>
                <a:t>Leverage </a:t>
              </a:r>
              <a:r>
                <a:rPr lang="en-US" sz="1600" dirty="0" smtClean="0">
                  <a:latin typeface="Calibri" panose="020F0502020204030204" pitchFamily="34" charset="0"/>
                  <a:cs typeface="Calibri" panose="020F0502020204030204" pitchFamily="34" charset="0"/>
                </a:rPr>
                <a:t>specialty </a:t>
              </a:r>
              <a:r>
                <a:rPr lang="en-US" sz="1600" dirty="0">
                  <a:latin typeface="Calibri" panose="020F0502020204030204" pitchFamily="34" charset="0"/>
                  <a:cs typeface="Calibri" panose="020F0502020204030204" pitchFamily="34" charset="0"/>
                </a:rPr>
                <a:t>vendor’s resources, in partnership with providers, to support whole person care and provide care coordination. </a:t>
              </a:r>
            </a:p>
          </p:txBody>
        </p:sp>
        <p:sp>
          <p:nvSpPr>
            <p:cNvPr id="11" name="TextBox 10"/>
            <p:cNvSpPr txBox="1"/>
            <p:nvPr/>
          </p:nvSpPr>
          <p:spPr>
            <a:xfrm>
              <a:off x="3069219" y="4020037"/>
              <a:ext cx="7514433" cy="6046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US" sz="1600" dirty="0">
                  <a:latin typeface="Calibri" panose="020F0502020204030204" pitchFamily="34" charset="0"/>
                  <a:cs typeface="Calibri" panose="020F0502020204030204" pitchFamily="34" charset="0"/>
                </a:rPr>
                <a:t>Establish a comprehensive </a:t>
              </a:r>
              <a:r>
                <a:rPr lang="en-US" sz="1600" dirty="0" smtClean="0">
                  <a:latin typeface="Calibri" panose="020F0502020204030204" pitchFamily="34" charset="0"/>
                  <a:cs typeface="Calibri" panose="020F0502020204030204" pitchFamily="34" charset="0"/>
                </a:rPr>
                <a:t>PH and BH </a:t>
              </a:r>
              <a:r>
                <a:rPr lang="en-US" sz="1600" dirty="0">
                  <a:latin typeface="Calibri" panose="020F0502020204030204" pitchFamily="34" charset="0"/>
                  <a:cs typeface="Calibri" panose="020F0502020204030204" pitchFamily="34" charset="0"/>
                </a:rPr>
                <a:t>provider network that specializes in the targeted population. </a:t>
              </a:r>
            </a:p>
          </p:txBody>
        </p:sp>
        <p:sp>
          <p:nvSpPr>
            <p:cNvPr id="12" name="TextBox 11"/>
            <p:cNvSpPr txBox="1"/>
            <p:nvPr/>
          </p:nvSpPr>
          <p:spPr>
            <a:xfrm>
              <a:off x="3047653" y="4717750"/>
              <a:ext cx="7806932" cy="85929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US" sz="1600" dirty="0">
                  <a:latin typeface="Calibri" panose="020F0502020204030204" pitchFamily="34" charset="0"/>
                  <a:cs typeface="Calibri" panose="020F0502020204030204" pitchFamily="34" charset="0"/>
                </a:rPr>
                <a:t>Establish an effective partnership amongst all stakeholders to build a quality strategy emphasizing accountability, BH/PH integration and health outcomes and drive the system towards value-based care.  </a:t>
              </a:r>
            </a:p>
          </p:txBody>
        </p:sp>
        <p:sp>
          <p:nvSpPr>
            <p:cNvPr id="13" name="Up-Down Arrow 12"/>
            <p:cNvSpPr/>
            <p:nvPr/>
          </p:nvSpPr>
          <p:spPr>
            <a:xfrm>
              <a:off x="891055" y="1430289"/>
              <a:ext cx="2062480" cy="4480560"/>
            </a:xfrm>
            <a:prstGeom prst="upDownArrow">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72000" tIns="72000" rIns="72000" bIns="72000" numCol="1" spcCol="0" rtlCol="0" fromWordArt="0" anchor="ctr" anchorCtr="0" forceAA="0" compatLnSpc="1">
              <a:prstTxWarp prst="textNoShape">
                <a:avLst/>
              </a:prstTxWarp>
              <a:noAutofit/>
            </a:bodyPr>
            <a:lstStyle/>
            <a:p>
              <a:pPr algn="ctr"/>
              <a:endParaRPr lang="en-US" sz="1600" dirty="0">
                <a:solidFill>
                  <a:schemeClr val="tx1"/>
                </a:solidFill>
              </a:endParaRPr>
            </a:p>
          </p:txBody>
        </p:sp>
      </p:grpSp>
      <p:cxnSp>
        <p:nvCxnSpPr>
          <p:cNvPr id="14" name="Straight Connector 13"/>
          <p:cNvCxnSpPr>
            <a:cxnSpLocks/>
          </p:cNvCxnSpPr>
          <p:nvPr/>
        </p:nvCxnSpPr>
        <p:spPr>
          <a:xfrm flipH="1">
            <a:off x="1999664" y="5199330"/>
            <a:ext cx="6662576" cy="369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cxnSpLocks/>
          </p:cNvCxnSpPr>
          <p:nvPr/>
        </p:nvCxnSpPr>
        <p:spPr>
          <a:xfrm flipH="1">
            <a:off x="2024225" y="2018254"/>
            <a:ext cx="6662576" cy="369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flipH="1">
            <a:off x="2057400" y="2738517"/>
            <a:ext cx="6662576" cy="369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flipH="1">
            <a:off x="1999664" y="3529278"/>
            <a:ext cx="6662576" cy="369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cxnSpLocks/>
          </p:cNvCxnSpPr>
          <p:nvPr/>
        </p:nvCxnSpPr>
        <p:spPr>
          <a:xfrm flipH="1">
            <a:off x="2082800" y="4297769"/>
            <a:ext cx="6662576" cy="369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578833" y="5294660"/>
            <a:ext cx="7315200" cy="461665"/>
          </a:xfrm>
          <a:prstGeom prst="rect">
            <a:avLst/>
          </a:prstGeom>
          <a:noFill/>
        </p:spPr>
        <p:txBody>
          <a:bodyPr wrap="square" rtlCol="0">
            <a:spAutoFit/>
          </a:bodyPr>
          <a:lstStyle/>
          <a:p>
            <a:r>
              <a:rPr lang="en-US" sz="1100" baseline="30000" dirty="0" smtClean="0">
                <a:latin typeface="Calibri" panose="020F0502020204030204" pitchFamily="34" charset="0"/>
                <a:cs typeface="Calibri" panose="020F0502020204030204" pitchFamily="34" charset="0"/>
              </a:rPr>
              <a:t>2 </a:t>
            </a:r>
            <a:r>
              <a:rPr lang="en-US" sz="1100" dirty="0" smtClean="0">
                <a:latin typeface="Calibri" panose="020F0502020204030204" pitchFamily="34" charset="0"/>
                <a:cs typeface="Calibri" panose="020F0502020204030204" pitchFamily="34" charset="0"/>
              </a:rPr>
              <a:t>For </a:t>
            </a:r>
            <a:r>
              <a:rPr lang="en-US" sz="1100" dirty="0">
                <a:latin typeface="Calibri" panose="020F0502020204030204" pitchFamily="34" charset="0"/>
                <a:cs typeface="Calibri" panose="020F0502020204030204" pitchFamily="34" charset="0"/>
              </a:rPr>
              <a:t>more information, please refer to </a:t>
            </a:r>
            <a:r>
              <a:rPr lang="en-US" sz="1100" u="sng" dirty="0">
                <a:solidFill>
                  <a:srgbClr val="0070C0"/>
                </a:solidFill>
                <a:latin typeface="Calibri" panose="020F0502020204030204" pitchFamily="34" charset="0"/>
                <a:cs typeface="Calibri" panose="020F0502020204030204" pitchFamily="34" charset="0"/>
                <a:hlinkClick r:id="rId3"/>
              </a:rPr>
              <a:t>https://dmh.mo.gov/trauma</a:t>
            </a:r>
            <a:r>
              <a:rPr lang="en-US" sz="1100" dirty="0">
                <a:solidFill>
                  <a:srgbClr val="0070C0"/>
                </a:solidFill>
                <a:latin typeface="Calibri" panose="020F0502020204030204" pitchFamily="34" charset="0"/>
                <a:cs typeface="Calibri" panose="020F0502020204030204" pitchFamily="34" charset="0"/>
              </a:rPr>
              <a:t> </a:t>
            </a:r>
            <a:r>
              <a:rPr lang="en-US" sz="1100" dirty="0">
                <a:latin typeface="Calibri" panose="020F0502020204030204" pitchFamily="34" charset="0"/>
                <a:cs typeface="Calibri" panose="020F0502020204030204" pitchFamily="34" charset="0"/>
              </a:rPr>
              <a:t>and </a:t>
            </a:r>
            <a:r>
              <a:rPr lang="en-US" sz="1100" u="sng" dirty="0">
                <a:latin typeface="Calibri" panose="020F0502020204030204" pitchFamily="34" charset="0"/>
                <a:cs typeface="Calibri" panose="020F0502020204030204" pitchFamily="34" charset="0"/>
                <a:hlinkClick r:id="rId4"/>
              </a:rPr>
              <a:t>https://dmh.mo.gov/media/pdf/missouri-model-developmental-framework-trauma-informed-approaches</a:t>
            </a:r>
            <a:r>
              <a:rPr lang="en-US" baseline="30000" dirty="0"/>
              <a:t>  </a:t>
            </a:r>
          </a:p>
        </p:txBody>
      </p:sp>
    </p:spTree>
    <p:extLst>
      <p:ext uri="{BB962C8B-B14F-4D97-AF65-F5344CB8AC3E}">
        <p14:creationId xmlns:p14="http://schemas.microsoft.com/office/powerpoint/2010/main" val="20379804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3410" y="304800"/>
            <a:ext cx="7886700" cy="880301"/>
          </a:xfrm>
        </p:spPr>
        <p:txBody>
          <a:bodyPr>
            <a:normAutofit/>
          </a:bodyPr>
          <a:lstStyle/>
          <a:p>
            <a:pPr algn="ctr"/>
            <a:r>
              <a:rPr lang="en-US" b="1" dirty="0" smtClean="0">
                <a:solidFill>
                  <a:srgbClr val="002060"/>
                </a:solidFill>
              </a:rPr>
              <a:t>Carve-in Framework</a:t>
            </a:r>
            <a:endParaRPr lang="en-US" b="1" dirty="0">
              <a:solidFill>
                <a:srgbClr val="002060"/>
              </a:solidFill>
            </a:endParaRPr>
          </a:p>
        </p:txBody>
      </p:sp>
      <p:grpSp>
        <p:nvGrpSpPr>
          <p:cNvPr id="5" name="Group 4"/>
          <p:cNvGrpSpPr/>
          <p:nvPr/>
        </p:nvGrpSpPr>
        <p:grpSpPr>
          <a:xfrm>
            <a:off x="304800" y="1447800"/>
            <a:ext cx="8378654" cy="4267200"/>
            <a:chOff x="1915935" y="1905912"/>
            <a:chExt cx="9846858" cy="4215052"/>
          </a:xfrm>
        </p:grpSpPr>
        <p:sp>
          <p:nvSpPr>
            <p:cNvPr id="6" name="Hexagon 5"/>
            <p:cNvSpPr/>
            <p:nvPr/>
          </p:nvSpPr>
          <p:spPr>
            <a:xfrm>
              <a:off x="5197504" y="1905912"/>
              <a:ext cx="1900428" cy="1638300"/>
            </a:xfrm>
            <a:prstGeom prst="hexagon">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en-US" sz="1400" dirty="0">
                <a:solidFill>
                  <a:schemeClr val="bg1"/>
                </a:solidFill>
              </a:endParaRPr>
            </a:p>
          </p:txBody>
        </p:sp>
        <p:sp>
          <p:nvSpPr>
            <p:cNvPr id="9" name="Hexagon 8"/>
            <p:cNvSpPr/>
            <p:nvPr/>
          </p:nvSpPr>
          <p:spPr>
            <a:xfrm>
              <a:off x="3637463" y="2769871"/>
              <a:ext cx="1911350" cy="1638300"/>
            </a:xfrm>
            <a:prstGeom prst="hexagon">
              <a:avLst/>
            </a:prstGeom>
            <a:solidFill>
              <a:srgbClr val="00386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US" sz="1600" dirty="0">
                  <a:solidFill>
                    <a:schemeClr val="bg1"/>
                  </a:solidFill>
                  <a:latin typeface="Calibri" panose="020F0502020204030204" pitchFamily="34" charset="0"/>
                  <a:cs typeface="Calibri" panose="020F0502020204030204" pitchFamily="34" charset="0"/>
                </a:rPr>
                <a:t>Funding Sources</a:t>
              </a:r>
            </a:p>
          </p:txBody>
        </p:sp>
        <p:sp>
          <p:nvSpPr>
            <p:cNvPr id="10" name="Hexagon 9"/>
            <p:cNvSpPr/>
            <p:nvPr/>
          </p:nvSpPr>
          <p:spPr>
            <a:xfrm>
              <a:off x="2111274" y="1916547"/>
              <a:ext cx="1900428" cy="163830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1600" dirty="0">
                  <a:solidFill>
                    <a:schemeClr val="bg1"/>
                  </a:solidFill>
                  <a:latin typeface="Calibri" panose="020F0502020204030204" pitchFamily="34" charset="0"/>
                  <a:cs typeface="Calibri" panose="020F0502020204030204" pitchFamily="34" charset="0"/>
                </a:rPr>
                <a:t>Current Missouri BH Service Offerings</a:t>
              </a:r>
            </a:p>
          </p:txBody>
        </p:sp>
        <p:sp>
          <p:nvSpPr>
            <p:cNvPr id="11" name="Hexagon 10"/>
            <p:cNvSpPr/>
            <p:nvPr/>
          </p:nvSpPr>
          <p:spPr>
            <a:xfrm>
              <a:off x="5186582" y="3595700"/>
              <a:ext cx="1911350" cy="1638300"/>
            </a:xfrm>
            <a:prstGeom prst="hexagon">
              <a:avLst/>
            </a:prstGeom>
            <a:solidFill>
              <a:schemeClr val="accent6"/>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eaLnBrk="1" hangingPunct="1"/>
              <a:r>
                <a:rPr lang="en-US" altLang="en-US" sz="1600" dirty="0">
                  <a:solidFill>
                    <a:schemeClr val="bg1"/>
                  </a:solidFill>
                  <a:latin typeface="Calibri" panose="020F0502020204030204" pitchFamily="34" charset="0"/>
                  <a:cs typeface="Calibri" panose="020F0502020204030204" pitchFamily="34" charset="0"/>
                </a:rPr>
                <a:t>Today’s Delivery Model for  COA 4 Kids</a:t>
              </a:r>
            </a:p>
          </p:txBody>
        </p:sp>
        <p:sp>
          <p:nvSpPr>
            <p:cNvPr id="12" name="Hexagon 11"/>
            <p:cNvSpPr/>
            <p:nvPr/>
          </p:nvSpPr>
          <p:spPr>
            <a:xfrm>
              <a:off x="1915935" y="3611085"/>
              <a:ext cx="2090456" cy="1638300"/>
            </a:xfrm>
            <a:prstGeom prst="hexagon">
              <a:avLst/>
            </a:prstGeom>
            <a:solidFill>
              <a:schemeClr val="accent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US" altLang="en-US" sz="1400" dirty="0" smtClean="0">
                  <a:solidFill>
                    <a:schemeClr val="bg1"/>
                  </a:solidFill>
                  <a:latin typeface="Calibri" panose="020F0502020204030204" pitchFamily="34" charset="0"/>
                  <a:cs typeface="Calibri" panose="020F0502020204030204" pitchFamily="34" charset="0"/>
                </a:rPr>
                <a:t>Administering </a:t>
              </a:r>
              <a:r>
                <a:rPr lang="en-US" altLang="en-US" sz="1500" dirty="0">
                  <a:solidFill>
                    <a:schemeClr val="bg1"/>
                  </a:solidFill>
                  <a:latin typeface="Calibri" panose="020F0502020204030204" pitchFamily="34" charset="0"/>
                  <a:cs typeface="Calibri" panose="020F0502020204030204" pitchFamily="34" charset="0"/>
                </a:rPr>
                <a:t>Agency</a:t>
              </a:r>
            </a:p>
          </p:txBody>
        </p:sp>
        <p:sp>
          <p:nvSpPr>
            <p:cNvPr id="13" name="Hexagon 12"/>
            <p:cNvSpPr/>
            <p:nvPr/>
          </p:nvSpPr>
          <p:spPr>
            <a:xfrm>
              <a:off x="6746419" y="2769871"/>
              <a:ext cx="1911350" cy="1638300"/>
            </a:xfrm>
            <a:prstGeom prst="hexagon">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lnSpc>
                  <a:spcPct val="90000"/>
                </a:lnSpc>
                <a:spcBef>
                  <a:spcPct val="0"/>
                </a:spcBef>
                <a:spcAft>
                  <a:spcPct val="35000"/>
                </a:spcAft>
              </a:pPr>
              <a:r>
                <a:rPr lang="en-US" sz="1600" dirty="0">
                  <a:solidFill>
                    <a:schemeClr val="bg1"/>
                  </a:solidFill>
                  <a:latin typeface="Calibri" panose="020F0502020204030204" pitchFamily="34" charset="0"/>
                  <a:cs typeface="Calibri" panose="020F0502020204030204" pitchFamily="34" charset="0"/>
                </a:rPr>
                <a:t>COA 4 Delivery Model Post Carve-In</a:t>
              </a:r>
            </a:p>
          </p:txBody>
        </p:sp>
        <p:sp>
          <p:nvSpPr>
            <p:cNvPr id="14" name="Hexagon 13"/>
            <p:cNvSpPr/>
            <p:nvPr/>
          </p:nvSpPr>
          <p:spPr>
            <a:xfrm>
              <a:off x="8298931" y="1957400"/>
              <a:ext cx="1911350" cy="1638300"/>
            </a:xfrm>
            <a:prstGeom prst="hexagon">
              <a:avLst/>
            </a:prstGeom>
            <a:solidFill>
              <a:schemeClr val="accent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lnSpc>
                  <a:spcPct val="90000"/>
                </a:lnSpc>
                <a:spcBef>
                  <a:spcPct val="0"/>
                </a:spcBef>
                <a:spcAft>
                  <a:spcPct val="35000"/>
                </a:spcAft>
              </a:pPr>
              <a:r>
                <a:rPr lang="en-US" sz="1600" dirty="0">
                  <a:solidFill>
                    <a:schemeClr val="bg1"/>
                  </a:solidFill>
                  <a:latin typeface="Calibri" panose="020F0502020204030204" pitchFamily="34" charset="0"/>
                  <a:cs typeface="Calibri" panose="020F0502020204030204" pitchFamily="34" charset="0"/>
                </a:rPr>
                <a:t>New BH Services Under Carve-In</a:t>
              </a:r>
            </a:p>
          </p:txBody>
        </p:sp>
        <p:sp>
          <p:nvSpPr>
            <p:cNvPr id="15" name="Hexagon 14"/>
            <p:cNvSpPr/>
            <p:nvPr/>
          </p:nvSpPr>
          <p:spPr>
            <a:xfrm>
              <a:off x="9830430" y="2838953"/>
              <a:ext cx="1932363" cy="1643711"/>
            </a:xfrm>
            <a:prstGeom prst="hexagon">
              <a:avLst/>
            </a:prstGeom>
            <a:solidFill>
              <a:srgbClr val="00386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lnSpc>
                  <a:spcPct val="90000"/>
                </a:lnSpc>
                <a:spcBef>
                  <a:spcPct val="0"/>
                </a:spcBef>
                <a:spcAft>
                  <a:spcPct val="35000"/>
                </a:spcAft>
              </a:pPr>
              <a:r>
                <a:rPr lang="en-US" sz="1600" dirty="0">
                  <a:solidFill>
                    <a:schemeClr val="bg1"/>
                  </a:solidFill>
                  <a:latin typeface="Calibri" panose="020F0502020204030204" pitchFamily="34" charset="0"/>
                  <a:cs typeface="Calibri" panose="020F0502020204030204" pitchFamily="34" charset="0"/>
                </a:rPr>
                <a:t>Residential Services and Family First Prevention Services Act (FFPSA)</a:t>
              </a:r>
            </a:p>
          </p:txBody>
        </p:sp>
        <p:sp>
          <p:nvSpPr>
            <p:cNvPr id="16" name="Hexagon 15"/>
            <p:cNvSpPr/>
            <p:nvPr/>
          </p:nvSpPr>
          <p:spPr>
            <a:xfrm>
              <a:off x="8288841" y="3658103"/>
              <a:ext cx="1900428" cy="1638300"/>
            </a:xfrm>
            <a:prstGeom prst="hexagon">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en-US" sz="1400" dirty="0">
                <a:solidFill>
                  <a:schemeClr val="bg1"/>
                </a:solidFill>
              </a:endParaRPr>
            </a:p>
          </p:txBody>
        </p:sp>
        <p:sp>
          <p:nvSpPr>
            <p:cNvPr id="17" name="Hexagon 16"/>
            <p:cNvSpPr/>
            <p:nvPr/>
          </p:nvSpPr>
          <p:spPr>
            <a:xfrm>
              <a:off x="3657148" y="4482664"/>
              <a:ext cx="1900428" cy="1638300"/>
            </a:xfrm>
            <a:prstGeom prst="hexagon">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en-US" sz="1400" dirty="0">
                <a:solidFill>
                  <a:schemeClr val="bg1"/>
                </a:solidFill>
              </a:endParaRPr>
            </a:p>
          </p:txBody>
        </p:sp>
        <p:pic>
          <p:nvPicPr>
            <p:cNvPr id="18" name="Picture 17"/>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00395" y="2232859"/>
              <a:ext cx="887745" cy="887745"/>
            </a:xfrm>
            <a:prstGeom prst="rect">
              <a:avLst/>
            </a:prstGeom>
          </p:spPr>
        </p:pic>
        <p:pic>
          <p:nvPicPr>
            <p:cNvPr id="19" name="Picture 18"/>
            <p:cNvPicPr>
              <a:picLocks noChangeAspect="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8646847" y="3872782"/>
              <a:ext cx="1046558" cy="1046558"/>
            </a:xfrm>
            <a:prstGeom prst="rect">
              <a:avLst/>
            </a:prstGeom>
          </p:spPr>
        </p:pic>
      </p:grpSp>
      <p:pic>
        <p:nvPicPr>
          <p:cNvPr id="21" name="Picture 20"/>
          <p:cNvPicPr>
            <a:picLocks noChangeAspect="1"/>
          </p:cNvPicPr>
          <p:nvPr/>
        </p:nvPicPr>
        <p:blipFill>
          <a:blip r:embed="rId5">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077121" y="4436462"/>
            <a:ext cx="879020" cy="879020"/>
          </a:xfrm>
          <a:prstGeom prst="rect">
            <a:avLst/>
          </a:prstGeom>
        </p:spPr>
      </p:pic>
    </p:spTree>
    <p:extLst>
      <p:ext uri="{BB962C8B-B14F-4D97-AF65-F5344CB8AC3E}">
        <p14:creationId xmlns:p14="http://schemas.microsoft.com/office/powerpoint/2010/main" val="390052146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COA_SLIDESIZE" val="Size16x9"/>
</p:tagLst>
</file>

<file path=ppt/theme/theme1.xml><?xml version="1.0" encoding="utf-8"?>
<a:theme xmlns:a="http://schemas.openxmlformats.org/drawingml/2006/main" name="Urban Pop">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107111</TotalTime>
  <Words>1626</Words>
  <Application>Microsoft Office PowerPoint</Application>
  <PresentationFormat>On-screen Show (4:3)</PresentationFormat>
  <Paragraphs>331</Paragraphs>
  <Slides>30</Slides>
  <Notes>29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Calibri</vt:lpstr>
      <vt:lpstr>Century Gothic</vt:lpstr>
      <vt:lpstr>Palatino Linotype</vt:lpstr>
      <vt:lpstr>Segoe UI</vt:lpstr>
      <vt:lpstr>Times New Roman</vt:lpstr>
      <vt:lpstr>Wingdings</vt:lpstr>
      <vt:lpstr>Wingdings 3</vt:lpstr>
      <vt:lpstr>Urban Pop</vt:lpstr>
      <vt:lpstr>Behavioral Health Carve-in  Meeting with External Stakeholder Advisory Board  November 20, 2020</vt:lpstr>
      <vt:lpstr>Agenda</vt:lpstr>
      <vt:lpstr>Background, Mission and Goals    Jessie Dresner</vt:lpstr>
      <vt:lpstr>Background</vt:lpstr>
      <vt:lpstr>Background</vt:lpstr>
      <vt:lpstr>Background</vt:lpstr>
      <vt:lpstr>PowerPoint Presentation</vt:lpstr>
      <vt:lpstr>Initiative Goals</vt:lpstr>
      <vt:lpstr>Carve-in Framework</vt:lpstr>
      <vt:lpstr>Project Phases and Timing   Bobbi Jo Garber </vt:lpstr>
      <vt:lpstr>Project Phases and Timing</vt:lpstr>
      <vt:lpstr>Project Phases and Timing</vt:lpstr>
      <vt:lpstr>Phase I: Planning and Design</vt:lpstr>
      <vt:lpstr>Phase I: Planning and Design</vt:lpstr>
      <vt:lpstr>Phase II: Execution</vt:lpstr>
      <vt:lpstr>Phase II: Execution</vt:lpstr>
      <vt:lpstr>Phase III: Implementation</vt:lpstr>
      <vt:lpstr>Phase IV: Monitoring</vt:lpstr>
      <vt:lpstr>Phase I Updates   Eric Martin</vt:lpstr>
      <vt:lpstr>Phase I Updates</vt:lpstr>
      <vt:lpstr>Phase I Updates</vt:lpstr>
      <vt:lpstr>Phase I Updates</vt:lpstr>
      <vt:lpstr>Phase I Updates</vt:lpstr>
      <vt:lpstr>Phase I Updates</vt:lpstr>
      <vt:lpstr>Upcoming Next Steps   Amber McKenzie </vt:lpstr>
      <vt:lpstr>Upcoming Next Steps</vt:lpstr>
      <vt:lpstr>Upcoming Next Steps</vt:lpstr>
      <vt:lpstr>Open Discussion</vt:lpstr>
      <vt:lpstr>Contact Information </vt:lpstr>
      <vt:lpstr>Stakeholder Input on Contract Sections</vt:lpstr>
    </vt:vector>
  </TitlesOfParts>
  <Company>Missouri Department of Social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Managed Care and Fee-For-Service</dc:title>
  <dc:creator>parkv1z</dc:creator>
  <cp:lastModifiedBy>Luecke, Gail</cp:lastModifiedBy>
  <cp:revision>307</cp:revision>
  <cp:lastPrinted>2017-10-18T18:29:19Z</cp:lastPrinted>
  <dcterms:created xsi:type="dcterms:W3CDTF">2014-11-30T21:45:23Z</dcterms:created>
  <dcterms:modified xsi:type="dcterms:W3CDTF">2020-12-28T21:41:41Z</dcterms:modified>
</cp:coreProperties>
</file>