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gif" ContentType="image/gif"/>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04" r:id="rId1"/>
  </p:sldMasterIdLst>
  <p:notesMasterIdLst>
    <p:notesMasterId r:id="rId32"/>
  </p:notesMasterIdLst>
  <p:handoutMasterIdLst>
    <p:handoutMasterId r:id="rId33"/>
  </p:handoutMasterIdLst>
  <p:sldIdLst>
    <p:sldId id="256" r:id="rId2"/>
    <p:sldId id="379" r:id="rId3"/>
    <p:sldId id="378" r:id="rId4"/>
    <p:sldId id="389" r:id="rId5"/>
    <p:sldId id="385" r:id="rId6"/>
    <p:sldId id="386" r:id="rId7"/>
    <p:sldId id="390" r:id="rId8"/>
    <p:sldId id="387" r:id="rId9"/>
    <p:sldId id="388" r:id="rId10"/>
    <p:sldId id="382" r:id="rId11"/>
    <p:sldId id="394" r:id="rId12"/>
    <p:sldId id="404" r:id="rId13"/>
    <p:sldId id="391" r:id="rId14"/>
    <p:sldId id="410" r:id="rId15"/>
    <p:sldId id="392" r:id="rId16"/>
    <p:sldId id="411" r:id="rId17"/>
    <p:sldId id="395" r:id="rId18"/>
    <p:sldId id="396" r:id="rId19"/>
    <p:sldId id="383" r:id="rId20"/>
    <p:sldId id="397" r:id="rId21"/>
    <p:sldId id="402" r:id="rId22"/>
    <p:sldId id="398" r:id="rId23"/>
    <p:sldId id="400" r:id="rId24"/>
    <p:sldId id="401" r:id="rId25"/>
    <p:sldId id="384" r:id="rId26"/>
    <p:sldId id="403" r:id="rId27"/>
    <p:sldId id="405" r:id="rId28"/>
    <p:sldId id="377" r:id="rId29"/>
    <p:sldId id="414" r:id="rId30"/>
    <p:sldId id="413" r:id="rId31"/>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y Ludlam" initials="JL" lastIdx="1" clrIdx="0"/>
  <p:cmAuthor id="1" name="Olecik, Katie" initials="OK" lastIdx="4" clrIdx="1">
    <p:extLst>
      <p:ext uri="{19B8F6BF-5375-455C-9EA6-DF929625EA0E}">
        <p15:presenceInfo xmlns:p15="http://schemas.microsoft.com/office/powerpoint/2012/main" userId="Olecik, Katie" providerId="None"/>
      </p:ext>
    </p:extLst>
  </p:cmAuthor>
  <p:cmAuthor id="2" name="McCadney-McKenzie, Amber" initials="MA" lastIdx="2" clrIdx="2">
    <p:extLst>
      <p:ext uri="{19B8F6BF-5375-455C-9EA6-DF929625EA0E}">
        <p15:presenceInfo xmlns:p15="http://schemas.microsoft.com/office/powerpoint/2012/main" userId="S-1-5-21-508124448-3695470602-466989033-2973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CC33"/>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62" autoAdjust="0"/>
    <p:restoredTop sz="87044" autoAdjust="0"/>
  </p:normalViewPr>
  <p:slideViewPr>
    <p:cSldViewPr>
      <p:cViewPr varScale="1">
        <p:scale>
          <a:sx n="76" d="100"/>
          <a:sy n="76" d="100"/>
        </p:scale>
        <p:origin x="1138" y="62"/>
      </p:cViewPr>
      <p:guideLst>
        <p:guide orient="horz" pos="2160"/>
        <p:guide pos="2880"/>
      </p:guideLst>
    </p:cSldViewPr>
  </p:slideViewPr>
  <p:outlineViewPr>
    <p:cViewPr>
      <p:scale>
        <a:sx n="33" d="100"/>
        <a:sy n="33" d="100"/>
      </p:scale>
      <p:origin x="0" y="1104"/>
    </p:cViewPr>
  </p:outlin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a:noFill/>
              </a:ln>
              <a:effectLst/>
            </c:spPr>
            <c:extLst>
              <c:ext xmlns:c16="http://schemas.microsoft.com/office/drawing/2014/chart" uri="{C3380CC4-5D6E-409C-BE32-E72D297353CC}">
                <c16:uniqueId val="{00000001-7770-4D7D-968D-FFE424AD0A98}"/>
              </c:ext>
            </c:extLst>
          </c:dPt>
          <c:dPt>
            <c:idx val="1"/>
            <c:bubble3D val="0"/>
            <c:spPr>
              <a:solidFill>
                <a:schemeClr val="accent3"/>
              </a:solidFill>
              <a:ln>
                <a:noFill/>
              </a:ln>
              <a:effectLst/>
            </c:spPr>
            <c:extLst>
              <c:ext xmlns:c16="http://schemas.microsoft.com/office/drawing/2014/chart" uri="{C3380CC4-5D6E-409C-BE32-E72D297353CC}">
                <c16:uniqueId val="{00000003-7770-4D7D-968D-FFE424AD0A98}"/>
              </c:ext>
            </c:extLst>
          </c:dPt>
          <c:dPt>
            <c:idx val="2"/>
            <c:bubble3D val="0"/>
            <c:spPr>
              <a:solidFill>
                <a:schemeClr val="accent5"/>
              </a:solidFill>
              <a:ln>
                <a:noFill/>
              </a:ln>
              <a:effectLst/>
            </c:spPr>
            <c:extLst>
              <c:ext xmlns:c16="http://schemas.microsoft.com/office/drawing/2014/chart" uri="{C3380CC4-5D6E-409C-BE32-E72D297353CC}">
                <c16:uniqueId val="{00000005-7770-4D7D-968D-FFE424AD0A98}"/>
              </c:ext>
            </c:extLst>
          </c:dPt>
          <c:dPt>
            <c:idx val="3"/>
            <c:bubble3D val="0"/>
            <c:spPr>
              <a:solidFill>
                <a:schemeClr val="accent1">
                  <a:lumMod val="60000"/>
                </a:schemeClr>
              </a:solidFill>
              <a:ln>
                <a:noFill/>
              </a:ln>
              <a:effectLst/>
            </c:spPr>
            <c:extLst>
              <c:ext xmlns:c16="http://schemas.microsoft.com/office/drawing/2014/chart" uri="{C3380CC4-5D6E-409C-BE32-E72D297353CC}">
                <c16:uniqueId val="{00000007-7770-4D7D-968D-FFE424AD0A98}"/>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25</c:v>
                </c:pt>
                <c:pt idx="1">
                  <c:v>25</c:v>
                </c:pt>
                <c:pt idx="2">
                  <c:v>25</c:v>
                </c:pt>
                <c:pt idx="3">
                  <c:v>25</c:v>
                </c:pt>
              </c:numCache>
            </c:numRef>
          </c:val>
          <c:extLst>
            <c:ext xmlns:c16="http://schemas.microsoft.com/office/drawing/2014/chart" uri="{C3380CC4-5D6E-409C-BE32-E72D297353CC}">
              <c16:uniqueId val="{00000008-7770-4D7D-968D-FFE424AD0A98}"/>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w="9525" cap="flat" cmpd="sng" algn="ctr">
      <a:noFill/>
      <a:prstDash val="solid"/>
    </a:ln>
    <a:effectLst/>
  </c:spPr>
  <c:txPr>
    <a:bodyPr/>
    <a:lstStyle/>
    <a:p>
      <a:pPr>
        <a:defRPr sz="1800"/>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_rels/data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image" Target="../media/image16.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029938-50D7-4AC5-B78C-F96A02296F0E}" type="doc">
      <dgm:prSet loTypeId="urn:microsoft.com/office/officeart/2005/8/layout/hProcess9" loCatId="process" qsTypeId="urn:microsoft.com/office/officeart/2005/8/quickstyle/simple5" qsCatId="simple" csTypeId="urn:microsoft.com/office/officeart/2005/8/colors/colorful5" csCatId="colorful" phldr="1"/>
      <dgm:spPr/>
    </dgm:pt>
    <dgm:pt modelId="{D6EE9D21-5604-4D53-818C-4270A1E1611A}">
      <dgm:prSet phldrT="[Text]" custT="1"/>
      <dgm:spPr/>
      <dgm:t>
        <a:bodyPr/>
        <a:lstStyle/>
        <a:p>
          <a:pPr algn="l"/>
          <a:r>
            <a:rPr lang="en-US" sz="1300" b="1" dirty="0" smtClean="0">
              <a:latin typeface="Calibri" panose="020F0502020204030204" pitchFamily="34" charset="0"/>
              <a:cs typeface="Calibri" panose="020F0502020204030204" pitchFamily="34" charset="0"/>
            </a:rPr>
            <a:t>Phase I: Planning and Design </a:t>
          </a:r>
        </a:p>
        <a:p>
          <a:pPr algn="l"/>
          <a:r>
            <a:rPr lang="en-US" sz="1300" dirty="0" smtClean="0">
              <a:latin typeface="Calibri" panose="020F0502020204030204" pitchFamily="34" charset="0"/>
              <a:cs typeface="Calibri" panose="020F0502020204030204" pitchFamily="34" charset="0"/>
            </a:rPr>
            <a:t>4-6 Months</a:t>
          </a:r>
        </a:p>
        <a:p>
          <a:pPr algn="l"/>
          <a:r>
            <a:rPr lang="en-US" sz="1300" dirty="0" smtClean="0">
              <a:latin typeface="Calibri" panose="020F0502020204030204" pitchFamily="34" charset="0"/>
              <a:cs typeface="Calibri" panose="020F0502020204030204" pitchFamily="34" charset="0"/>
            </a:rPr>
            <a:t>Research, Vision, Design, Internal Stakeholder Engagement, External Stakeholder Strategy</a:t>
          </a:r>
        </a:p>
        <a:p>
          <a:pPr algn="l"/>
          <a:endParaRPr lang="en-US" sz="1200" dirty="0"/>
        </a:p>
      </dgm:t>
    </dgm:pt>
    <dgm:pt modelId="{E2205637-0224-4EB8-A1D3-B194652F33B4}" type="parTrans" cxnId="{97D1078C-B90C-44A4-BADA-F91D825B0BDB}">
      <dgm:prSet/>
      <dgm:spPr/>
      <dgm:t>
        <a:bodyPr/>
        <a:lstStyle/>
        <a:p>
          <a:endParaRPr lang="en-US"/>
        </a:p>
      </dgm:t>
    </dgm:pt>
    <dgm:pt modelId="{3A5395C6-2E8F-42DE-BE56-D10250A63042}" type="sibTrans" cxnId="{97D1078C-B90C-44A4-BADA-F91D825B0BDB}">
      <dgm:prSet/>
      <dgm:spPr/>
      <dgm:t>
        <a:bodyPr/>
        <a:lstStyle/>
        <a:p>
          <a:endParaRPr lang="en-US"/>
        </a:p>
      </dgm:t>
    </dgm:pt>
    <dgm:pt modelId="{63FF08E6-EAA4-4661-8E33-CC75073B4A14}">
      <dgm:prSet phldrT="[Text]" custT="1"/>
      <dgm:spPr>
        <a:solidFill>
          <a:schemeClr val="accent3"/>
        </a:solidFill>
      </dgm:spPr>
      <dgm:t>
        <a:bodyPr/>
        <a:lstStyle/>
        <a:p>
          <a:pPr algn="l"/>
          <a:r>
            <a:rPr lang="en-US" sz="1300" b="1" dirty="0" smtClean="0">
              <a:latin typeface="Calibri" panose="020F0502020204030204" pitchFamily="34" charset="0"/>
              <a:cs typeface="Calibri" panose="020F0502020204030204" pitchFamily="34" charset="0"/>
            </a:rPr>
            <a:t>Phase II: Execution</a:t>
          </a:r>
        </a:p>
        <a:p>
          <a:pPr algn="l"/>
          <a:r>
            <a:rPr lang="en-US" sz="1300" dirty="0" smtClean="0">
              <a:latin typeface="Calibri" panose="020F0502020204030204" pitchFamily="34" charset="0"/>
              <a:cs typeface="Calibri" panose="020F0502020204030204" pitchFamily="34" charset="0"/>
            </a:rPr>
            <a:t>9-12 months</a:t>
          </a:r>
        </a:p>
        <a:p>
          <a:pPr algn="l"/>
          <a:r>
            <a:rPr lang="en-US" sz="1300" dirty="0" smtClean="0">
              <a:latin typeface="Calibri" panose="020F0502020204030204" pitchFamily="34" charset="0"/>
              <a:cs typeface="Calibri" panose="020F0502020204030204" pitchFamily="34" charset="0"/>
            </a:rPr>
            <a:t>HP Responsibilities, RFP and Rate Development, Procurement , Stakeholder Engagement and CMS Engagement</a:t>
          </a:r>
        </a:p>
        <a:p>
          <a:pPr algn="l"/>
          <a:endParaRPr lang="en-US" sz="1200" dirty="0"/>
        </a:p>
      </dgm:t>
    </dgm:pt>
    <dgm:pt modelId="{C987527C-BE6B-4F68-A5E8-ADEDCFC2C861}" type="parTrans" cxnId="{E5A0F146-F6BB-4ECE-B5BF-331BC9BE03B5}">
      <dgm:prSet/>
      <dgm:spPr/>
      <dgm:t>
        <a:bodyPr/>
        <a:lstStyle/>
        <a:p>
          <a:endParaRPr lang="en-US"/>
        </a:p>
      </dgm:t>
    </dgm:pt>
    <dgm:pt modelId="{F91BAA1F-2E0C-4A57-ABBD-9B2F8C3D0523}" type="sibTrans" cxnId="{E5A0F146-F6BB-4ECE-B5BF-331BC9BE03B5}">
      <dgm:prSet/>
      <dgm:spPr/>
      <dgm:t>
        <a:bodyPr/>
        <a:lstStyle/>
        <a:p>
          <a:endParaRPr lang="en-US"/>
        </a:p>
      </dgm:t>
    </dgm:pt>
    <dgm:pt modelId="{8DACDE37-99A7-492D-ABB0-A932AB6D3EB3}">
      <dgm:prSet phldrT="[Text]" custT="1"/>
      <dgm:spPr>
        <a:solidFill>
          <a:schemeClr val="accent1">
            <a:lumMod val="60000"/>
            <a:lumOff val="40000"/>
          </a:schemeClr>
        </a:solidFill>
      </dgm:spPr>
      <dgm:t>
        <a:bodyPr/>
        <a:lstStyle/>
        <a:p>
          <a:pPr algn="l"/>
          <a:r>
            <a:rPr lang="en-US" sz="1300" b="1" dirty="0" smtClean="0">
              <a:latin typeface="Calibri" panose="020F0502020204030204" pitchFamily="34" charset="0"/>
              <a:cs typeface="Calibri" panose="020F0502020204030204" pitchFamily="34" charset="0"/>
            </a:rPr>
            <a:t>Phase III: Implementation</a:t>
          </a:r>
        </a:p>
        <a:p>
          <a:pPr algn="l"/>
          <a:r>
            <a:rPr lang="en-US" sz="1300" dirty="0" smtClean="0">
              <a:latin typeface="Calibri" panose="020F0502020204030204" pitchFamily="34" charset="0"/>
              <a:cs typeface="Calibri" panose="020F0502020204030204" pitchFamily="34" charset="0"/>
            </a:rPr>
            <a:t>9-12 months</a:t>
          </a:r>
        </a:p>
        <a:p>
          <a:pPr algn="l"/>
          <a:r>
            <a:rPr lang="en-US" sz="1300" dirty="0" smtClean="0">
              <a:latin typeface="Calibri" panose="020F0502020204030204" pitchFamily="34" charset="0"/>
              <a:cs typeface="Calibri" panose="020F0502020204030204" pitchFamily="34" charset="0"/>
            </a:rPr>
            <a:t>Readiness, Technical Assistance, IT System Modifications, Federal Authorities, State Regulations, State Oversight</a:t>
          </a:r>
          <a:endParaRPr lang="en-US" sz="1300" dirty="0">
            <a:latin typeface="Calibri" panose="020F0502020204030204" pitchFamily="34" charset="0"/>
            <a:cs typeface="Calibri" panose="020F0502020204030204" pitchFamily="34" charset="0"/>
          </a:endParaRPr>
        </a:p>
      </dgm:t>
    </dgm:pt>
    <dgm:pt modelId="{091CCDB3-26F3-4592-8B6A-11612176E283}" type="parTrans" cxnId="{6B4F87AB-D47A-4AF2-A040-4A5D883B6AEA}">
      <dgm:prSet/>
      <dgm:spPr/>
      <dgm:t>
        <a:bodyPr/>
        <a:lstStyle/>
        <a:p>
          <a:endParaRPr lang="en-US"/>
        </a:p>
      </dgm:t>
    </dgm:pt>
    <dgm:pt modelId="{03392511-A7AF-4DF7-909E-2A177096CD06}" type="sibTrans" cxnId="{6B4F87AB-D47A-4AF2-A040-4A5D883B6AEA}">
      <dgm:prSet/>
      <dgm:spPr/>
      <dgm:t>
        <a:bodyPr/>
        <a:lstStyle/>
        <a:p>
          <a:endParaRPr lang="en-US"/>
        </a:p>
      </dgm:t>
    </dgm:pt>
    <dgm:pt modelId="{DC139D04-C3D4-40AE-AB71-535B6493C57C}">
      <dgm:prSet phldrT="[Text]" custT="1"/>
      <dgm:spPr/>
      <dgm:t>
        <a:bodyPr/>
        <a:lstStyle/>
        <a:p>
          <a:pPr algn="l"/>
          <a:r>
            <a:rPr lang="en-US" sz="1300" b="1" dirty="0" smtClean="0">
              <a:latin typeface="Calibri" panose="020F0502020204030204" pitchFamily="34" charset="0"/>
              <a:cs typeface="Calibri" panose="020F0502020204030204" pitchFamily="34" charset="0"/>
            </a:rPr>
            <a:t>Phase IV: Monitoring  </a:t>
          </a:r>
        </a:p>
        <a:p>
          <a:pPr algn="l"/>
          <a:r>
            <a:rPr lang="en-US" sz="1300" dirty="0" smtClean="0">
              <a:latin typeface="Calibri" panose="020F0502020204030204" pitchFamily="34" charset="0"/>
              <a:cs typeface="Calibri" panose="020F0502020204030204" pitchFamily="34" charset="0"/>
            </a:rPr>
            <a:t>3-6 months</a:t>
          </a:r>
        </a:p>
        <a:p>
          <a:pPr algn="l"/>
          <a:r>
            <a:rPr lang="en-US" sz="1300" dirty="0" smtClean="0">
              <a:latin typeface="Calibri" panose="020F0502020204030204" pitchFamily="34" charset="0"/>
              <a:cs typeface="Calibri" panose="020F0502020204030204" pitchFamily="34" charset="0"/>
            </a:rPr>
            <a:t>Ongoing monitoring and oversight</a:t>
          </a:r>
        </a:p>
        <a:p>
          <a:pPr algn="l"/>
          <a:endParaRPr lang="en-US" sz="1200" dirty="0"/>
        </a:p>
      </dgm:t>
    </dgm:pt>
    <dgm:pt modelId="{4332DB7E-E817-4C22-994D-75C4E38935AB}" type="parTrans" cxnId="{440F7CD5-102D-45A9-98F4-E51B3721AC2E}">
      <dgm:prSet/>
      <dgm:spPr/>
      <dgm:t>
        <a:bodyPr/>
        <a:lstStyle/>
        <a:p>
          <a:endParaRPr lang="en-US"/>
        </a:p>
      </dgm:t>
    </dgm:pt>
    <dgm:pt modelId="{E5179DE2-97C2-46BE-90CC-1AEA92AD992D}" type="sibTrans" cxnId="{440F7CD5-102D-45A9-98F4-E51B3721AC2E}">
      <dgm:prSet/>
      <dgm:spPr/>
      <dgm:t>
        <a:bodyPr/>
        <a:lstStyle/>
        <a:p>
          <a:endParaRPr lang="en-US"/>
        </a:p>
      </dgm:t>
    </dgm:pt>
    <dgm:pt modelId="{5D5B3DD1-EDB5-4A40-847D-4DAA88179144}" type="pres">
      <dgm:prSet presAssocID="{30029938-50D7-4AC5-B78C-F96A02296F0E}" presName="CompostProcess" presStyleCnt="0">
        <dgm:presLayoutVars>
          <dgm:dir/>
          <dgm:resizeHandles val="exact"/>
        </dgm:presLayoutVars>
      </dgm:prSet>
      <dgm:spPr/>
    </dgm:pt>
    <dgm:pt modelId="{CEB7BAEB-8CC9-4A62-8966-33A0EA3650E6}" type="pres">
      <dgm:prSet presAssocID="{30029938-50D7-4AC5-B78C-F96A02296F0E}" presName="arrow" presStyleLbl="bgShp" presStyleIdx="0" presStyleCnt="1"/>
      <dgm:spPr/>
      <dgm:t>
        <a:bodyPr/>
        <a:lstStyle/>
        <a:p>
          <a:endParaRPr lang="en-US"/>
        </a:p>
      </dgm:t>
    </dgm:pt>
    <dgm:pt modelId="{9FF3D574-9F26-4D54-AB5D-6AF199A3CC52}" type="pres">
      <dgm:prSet presAssocID="{30029938-50D7-4AC5-B78C-F96A02296F0E}" presName="linearProcess" presStyleCnt="0"/>
      <dgm:spPr/>
    </dgm:pt>
    <dgm:pt modelId="{D8706B1E-438A-4D90-B3C9-C4C5FE000389}" type="pres">
      <dgm:prSet presAssocID="{D6EE9D21-5604-4D53-818C-4270A1E1611A}" presName="textNode" presStyleLbl="node1" presStyleIdx="0" presStyleCnt="4">
        <dgm:presLayoutVars>
          <dgm:bulletEnabled val="1"/>
        </dgm:presLayoutVars>
      </dgm:prSet>
      <dgm:spPr/>
      <dgm:t>
        <a:bodyPr/>
        <a:lstStyle/>
        <a:p>
          <a:endParaRPr lang="en-US"/>
        </a:p>
      </dgm:t>
    </dgm:pt>
    <dgm:pt modelId="{DD539DC5-43EC-478F-8FBD-728F7C82EB5B}" type="pres">
      <dgm:prSet presAssocID="{3A5395C6-2E8F-42DE-BE56-D10250A63042}" presName="sibTrans" presStyleCnt="0"/>
      <dgm:spPr/>
    </dgm:pt>
    <dgm:pt modelId="{7A197174-67C0-4008-82B1-DE7A8F7AED81}" type="pres">
      <dgm:prSet presAssocID="{63FF08E6-EAA4-4661-8E33-CC75073B4A14}" presName="textNode" presStyleLbl="node1" presStyleIdx="1" presStyleCnt="4">
        <dgm:presLayoutVars>
          <dgm:bulletEnabled val="1"/>
        </dgm:presLayoutVars>
      </dgm:prSet>
      <dgm:spPr/>
      <dgm:t>
        <a:bodyPr/>
        <a:lstStyle/>
        <a:p>
          <a:endParaRPr lang="en-US"/>
        </a:p>
      </dgm:t>
    </dgm:pt>
    <dgm:pt modelId="{A4706AA4-2320-48B8-99A0-D105E36DA34D}" type="pres">
      <dgm:prSet presAssocID="{F91BAA1F-2E0C-4A57-ABBD-9B2F8C3D0523}" presName="sibTrans" presStyleCnt="0"/>
      <dgm:spPr/>
    </dgm:pt>
    <dgm:pt modelId="{53968FA2-48CB-4D9B-ACE0-6B6A3D13E2E7}" type="pres">
      <dgm:prSet presAssocID="{8DACDE37-99A7-492D-ABB0-A932AB6D3EB3}" presName="textNode" presStyleLbl="node1" presStyleIdx="2" presStyleCnt="4">
        <dgm:presLayoutVars>
          <dgm:bulletEnabled val="1"/>
        </dgm:presLayoutVars>
      </dgm:prSet>
      <dgm:spPr/>
      <dgm:t>
        <a:bodyPr/>
        <a:lstStyle/>
        <a:p>
          <a:endParaRPr lang="en-US"/>
        </a:p>
      </dgm:t>
    </dgm:pt>
    <dgm:pt modelId="{EAB37B2C-86D1-4981-84DD-00763BA05D2E}" type="pres">
      <dgm:prSet presAssocID="{03392511-A7AF-4DF7-909E-2A177096CD06}" presName="sibTrans" presStyleCnt="0"/>
      <dgm:spPr/>
    </dgm:pt>
    <dgm:pt modelId="{430CED21-EC97-42FC-8388-6BAB8659CD91}" type="pres">
      <dgm:prSet presAssocID="{DC139D04-C3D4-40AE-AB71-535B6493C57C}" presName="textNode" presStyleLbl="node1" presStyleIdx="3" presStyleCnt="4">
        <dgm:presLayoutVars>
          <dgm:bulletEnabled val="1"/>
        </dgm:presLayoutVars>
      </dgm:prSet>
      <dgm:spPr/>
      <dgm:t>
        <a:bodyPr/>
        <a:lstStyle/>
        <a:p>
          <a:endParaRPr lang="en-US"/>
        </a:p>
      </dgm:t>
    </dgm:pt>
  </dgm:ptLst>
  <dgm:cxnLst>
    <dgm:cxn modelId="{6B4F87AB-D47A-4AF2-A040-4A5D883B6AEA}" srcId="{30029938-50D7-4AC5-B78C-F96A02296F0E}" destId="{8DACDE37-99A7-492D-ABB0-A932AB6D3EB3}" srcOrd="2" destOrd="0" parTransId="{091CCDB3-26F3-4592-8B6A-11612176E283}" sibTransId="{03392511-A7AF-4DF7-909E-2A177096CD06}"/>
    <dgm:cxn modelId="{17DAF572-463C-4D86-9E20-D72FEB378C66}" type="presOf" srcId="{DC139D04-C3D4-40AE-AB71-535B6493C57C}" destId="{430CED21-EC97-42FC-8388-6BAB8659CD91}" srcOrd="0" destOrd="0" presId="urn:microsoft.com/office/officeart/2005/8/layout/hProcess9"/>
    <dgm:cxn modelId="{97D1078C-B90C-44A4-BADA-F91D825B0BDB}" srcId="{30029938-50D7-4AC5-B78C-F96A02296F0E}" destId="{D6EE9D21-5604-4D53-818C-4270A1E1611A}" srcOrd="0" destOrd="0" parTransId="{E2205637-0224-4EB8-A1D3-B194652F33B4}" sibTransId="{3A5395C6-2E8F-42DE-BE56-D10250A63042}"/>
    <dgm:cxn modelId="{2B2F40A8-1E9A-4EB5-BA65-CBC8FAF5F436}" type="presOf" srcId="{30029938-50D7-4AC5-B78C-F96A02296F0E}" destId="{5D5B3DD1-EDB5-4A40-847D-4DAA88179144}" srcOrd="0" destOrd="0" presId="urn:microsoft.com/office/officeart/2005/8/layout/hProcess9"/>
    <dgm:cxn modelId="{0794F084-0BD6-492E-BDD9-F823E5595C6B}" type="presOf" srcId="{D6EE9D21-5604-4D53-818C-4270A1E1611A}" destId="{D8706B1E-438A-4D90-B3C9-C4C5FE000389}" srcOrd="0" destOrd="0" presId="urn:microsoft.com/office/officeart/2005/8/layout/hProcess9"/>
    <dgm:cxn modelId="{5C8C8985-F4FC-4CE0-AF05-E054C0ED762B}" type="presOf" srcId="{63FF08E6-EAA4-4661-8E33-CC75073B4A14}" destId="{7A197174-67C0-4008-82B1-DE7A8F7AED81}" srcOrd="0" destOrd="0" presId="urn:microsoft.com/office/officeart/2005/8/layout/hProcess9"/>
    <dgm:cxn modelId="{E5A0F146-F6BB-4ECE-B5BF-331BC9BE03B5}" srcId="{30029938-50D7-4AC5-B78C-F96A02296F0E}" destId="{63FF08E6-EAA4-4661-8E33-CC75073B4A14}" srcOrd="1" destOrd="0" parTransId="{C987527C-BE6B-4F68-A5E8-ADEDCFC2C861}" sibTransId="{F91BAA1F-2E0C-4A57-ABBD-9B2F8C3D0523}"/>
    <dgm:cxn modelId="{02851B5C-7E9B-4B68-9C18-CFF40D41F7A9}" type="presOf" srcId="{8DACDE37-99A7-492D-ABB0-A932AB6D3EB3}" destId="{53968FA2-48CB-4D9B-ACE0-6B6A3D13E2E7}" srcOrd="0" destOrd="0" presId="urn:microsoft.com/office/officeart/2005/8/layout/hProcess9"/>
    <dgm:cxn modelId="{440F7CD5-102D-45A9-98F4-E51B3721AC2E}" srcId="{30029938-50D7-4AC5-B78C-F96A02296F0E}" destId="{DC139D04-C3D4-40AE-AB71-535B6493C57C}" srcOrd="3" destOrd="0" parTransId="{4332DB7E-E817-4C22-994D-75C4E38935AB}" sibTransId="{E5179DE2-97C2-46BE-90CC-1AEA92AD992D}"/>
    <dgm:cxn modelId="{CEA62AB9-D8DF-4017-92D0-9BC8898D4FE0}" type="presParOf" srcId="{5D5B3DD1-EDB5-4A40-847D-4DAA88179144}" destId="{CEB7BAEB-8CC9-4A62-8966-33A0EA3650E6}" srcOrd="0" destOrd="0" presId="urn:microsoft.com/office/officeart/2005/8/layout/hProcess9"/>
    <dgm:cxn modelId="{394A7C12-E55D-4252-9B91-E6AB748776AD}" type="presParOf" srcId="{5D5B3DD1-EDB5-4A40-847D-4DAA88179144}" destId="{9FF3D574-9F26-4D54-AB5D-6AF199A3CC52}" srcOrd="1" destOrd="0" presId="urn:microsoft.com/office/officeart/2005/8/layout/hProcess9"/>
    <dgm:cxn modelId="{C8B5C217-87E5-478A-9ABF-692095DAD785}" type="presParOf" srcId="{9FF3D574-9F26-4D54-AB5D-6AF199A3CC52}" destId="{D8706B1E-438A-4D90-B3C9-C4C5FE000389}" srcOrd="0" destOrd="0" presId="urn:microsoft.com/office/officeart/2005/8/layout/hProcess9"/>
    <dgm:cxn modelId="{F85A7EEF-A9DB-40D2-8803-14451CA3797F}" type="presParOf" srcId="{9FF3D574-9F26-4D54-AB5D-6AF199A3CC52}" destId="{DD539DC5-43EC-478F-8FBD-728F7C82EB5B}" srcOrd="1" destOrd="0" presId="urn:microsoft.com/office/officeart/2005/8/layout/hProcess9"/>
    <dgm:cxn modelId="{FCD91AA4-8BEE-447E-9B70-1597018A6FAB}" type="presParOf" srcId="{9FF3D574-9F26-4D54-AB5D-6AF199A3CC52}" destId="{7A197174-67C0-4008-82B1-DE7A8F7AED81}" srcOrd="2" destOrd="0" presId="urn:microsoft.com/office/officeart/2005/8/layout/hProcess9"/>
    <dgm:cxn modelId="{865F9AB8-4BDB-49A4-B451-8B5D425831E1}" type="presParOf" srcId="{9FF3D574-9F26-4D54-AB5D-6AF199A3CC52}" destId="{A4706AA4-2320-48B8-99A0-D105E36DA34D}" srcOrd="3" destOrd="0" presId="urn:microsoft.com/office/officeart/2005/8/layout/hProcess9"/>
    <dgm:cxn modelId="{7EF60C2E-EAF8-4826-9304-9520A3914E87}" type="presParOf" srcId="{9FF3D574-9F26-4D54-AB5D-6AF199A3CC52}" destId="{53968FA2-48CB-4D9B-ACE0-6B6A3D13E2E7}" srcOrd="4" destOrd="0" presId="urn:microsoft.com/office/officeart/2005/8/layout/hProcess9"/>
    <dgm:cxn modelId="{9329806D-304E-4E6A-8759-0D6DCC466CFF}" type="presParOf" srcId="{9FF3D574-9F26-4D54-AB5D-6AF199A3CC52}" destId="{EAB37B2C-86D1-4981-84DD-00763BA05D2E}" srcOrd="5" destOrd="0" presId="urn:microsoft.com/office/officeart/2005/8/layout/hProcess9"/>
    <dgm:cxn modelId="{7AAF7254-F293-4AFD-B710-895E069233F1}" type="presParOf" srcId="{9FF3D574-9F26-4D54-AB5D-6AF199A3CC52}" destId="{430CED21-EC97-42FC-8388-6BAB8659CD91}"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D61ABB-C989-45EE-BDEC-B84BCE3E825D}" type="doc">
      <dgm:prSet loTypeId="urn:microsoft.com/office/officeart/2011/layout/RadialPictureList" loCatId="picture" qsTypeId="urn:microsoft.com/office/officeart/2005/8/quickstyle/simple5" qsCatId="simple" csTypeId="urn:microsoft.com/office/officeart/2005/8/colors/colorful5" csCatId="colorful" phldr="1"/>
      <dgm:spPr/>
      <dgm:t>
        <a:bodyPr/>
        <a:lstStyle/>
        <a:p>
          <a:endParaRPr lang="en-US"/>
        </a:p>
      </dgm:t>
    </dgm:pt>
    <dgm:pt modelId="{8D79D782-3763-4404-9F29-E6C89DB2E932}">
      <dgm:prSet phldrT="[Text]"/>
      <dgm:spPr>
        <a:solidFill>
          <a:schemeClr val="accent1">
            <a:lumMod val="60000"/>
            <a:lumOff val="40000"/>
          </a:schemeClr>
        </a:solidFill>
      </dgm:spPr>
      <dgm:t>
        <a:bodyPr/>
        <a:lstStyle/>
        <a:p>
          <a:r>
            <a:rPr lang="en-US" dirty="0" smtClean="0"/>
            <a:t>Phase I Key Decisions</a:t>
          </a:r>
          <a:endParaRPr lang="en-US" dirty="0"/>
        </a:p>
      </dgm:t>
    </dgm:pt>
    <dgm:pt modelId="{A7D59427-430A-4111-8ECA-8F75D55173AA}" type="parTrans" cxnId="{21DA9C35-B011-4FF5-86A7-E97218903F40}">
      <dgm:prSet/>
      <dgm:spPr/>
      <dgm:t>
        <a:bodyPr/>
        <a:lstStyle/>
        <a:p>
          <a:endParaRPr lang="en-US"/>
        </a:p>
      </dgm:t>
    </dgm:pt>
    <dgm:pt modelId="{4947F605-05F0-47EF-A926-2D84ECF1E636}" type="sibTrans" cxnId="{21DA9C35-B011-4FF5-86A7-E97218903F40}">
      <dgm:prSet/>
      <dgm:spPr/>
      <dgm:t>
        <a:bodyPr/>
        <a:lstStyle/>
        <a:p>
          <a:endParaRPr lang="en-US"/>
        </a:p>
      </dgm:t>
    </dgm:pt>
    <dgm:pt modelId="{27A4D01D-B696-4C6E-99CD-7B188B2D012D}">
      <dgm:prSet phldrT="[Text]" custT="1"/>
      <dgm:spPr/>
      <dgm:t>
        <a:bodyPr/>
        <a:lstStyle/>
        <a:p>
          <a:r>
            <a:rPr lang="en-US" sz="1800" dirty="0" smtClean="0">
              <a:latin typeface="Calibri" panose="020F0502020204030204" pitchFamily="34" charset="0"/>
              <a:cs typeface="Calibri" panose="020F0502020204030204" pitchFamily="34" charset="0"/>
            </a:rPr>
            <a:t>State will contract will be a single, specialty HP that administers Medicaid PH and select BH benefits to the COA 4 population</a:t>
          </a:r>
          <a:endParaRPr lang="en-US" sz="1800" dirty="0">
            <a:latin typeface="Calibri" panose="020F0502020204030204" pitchFamily="34" charset="0"/>
            <a:cs typeface="Calibri" panose="020F0502020204030204" pitchFamily="34" charset="0"/>
          </a:endParaRPr>
        </a:p>
      </dgm:t>
    </dgm:pt>
    <dgm:pt modelId="{8D1952C3-2C09-4ABF-856C-AABFDFF954CF}" type="parTrans" cxnId="{3633DEBE-1E05-4A68-8886-7887F8443085}">
      <dgm:prSet/>
      <dgm:spPr/>
      <dgm:t>
        <a:bodyPr/>
        <a:lstStyle/>
        <a:p>
          <a:endParaRPr lang="en-US"/>
        </a:p>
      </dgm:t>
    </dgm:pt>
    <dgm:pt modelId="{6AEBC115-BF17-452D-83BD-74FC3A9505E8}" type="sibTrans" cxnId="{3633DEBE-1E05-4A68-8886-7887F8443085}">
      <dgm:prSet/>
      <dgm:spPr/>
      <dgm:t>
        <a:bodyPr/>
        <a:lstStyle/>
        <a:p>
          <a:endParaRPr lang="en-US"/>
        </a:p>
      </dgm:t>
    </dgm:pt>
    <dgm:pt modelId="{43EBA387-A79C-4484-820D-5FDBB0EDED7D}">
      <dgm:prSet phldrT="[Text]" custT="1"/>
      <dgm:spPr/>
      <dgm:t>
        <a:bodyPr/>
        <a:lstStyle/>
        <a:p>
          <a:r>
            <a:rPr lang="en-US" sz="1800" dirty="0" smtClean="0">
              <a:latin typeface="Calibri" panose="020F0502020204030204" pitchFamily="34" charset="0"/>
              <a:cs typeface="Calibri" panose="020F0502020204030204" pitchFamily="34" charset="0"/>
            </a:rPr>
            <a:t>MHD will procure the single, specialty HP through an open, competitive procurement</a:t>
          </a:r>
          <a:endParaRPr lang="en-US" sz="1800" dirty="0">
            <a:latin typeface="Calibri" panose="020F0502020204030204" pitchFamily="34" charset="0"/>
            <a:cs typeface="Calibri" panose="020F0502020204030204" pitchFamily="34" charset="0"/>
          </a:endParaRPr>
        </a:p>
      </dgm:t>
    </dgm:pt>
    <dgm:pt modelId="{F0C49D7E-2F0B-47F1-9CD9-5FD18472618E}" type="parTrans" cxnId="{0C121FEB-0FD9-44D5-B65E-F203767EF905}">
      <dgm:prSet/>
      <dgm:spPr/>
      <dgm:t>
        <a:bodyPr/>
        <a:lstStyle/>
        <a:p>
          <a:endParaRPr lang="en-US"/>
        </a:p>
      </dgm:t>
    </dgm:pt>
    <dgm:pt modelId="{76F4FE96-95BF-4CE7-A6B3-6C498ADE4972}" type="sibTrans" cxnId="{0C121FEB-0FD9-44D5-B65E-F203767EF905}">
      <dgm:prSet/>
      <dgm:spPr/>
      <dgm:t>
        <a:bodyPr/>
        <a:lstStyle/>
        <a:p>
          <a:endParaRPr lang="en-US"/>
        </a:p>
      </dgm:t>
    </dgm:pt>
    <dgm:pt modelId="{F72DAC60-5F6A-43C1-8AA4-40E7D0CC4E7D}">
      <dgm:prSet phldrT="[Text]" custT="1"/>
      <dgm:spPr/>
      <dgm:t>
        <a:bodyPr/>
        <a:lstStyle/>
        <a:p>
          <a:r>
            <a:rPr lang="en-US" sz="1800" dirty="0" smtClean="0">
              <a:latin typeface="Calibri" panose="020F0502020204030204" pitchFamily="34" charset="0"/>
              <a:cs typeface="Calibri" panose="020F0502020204030204" pitchFamily="34" charset="0"/>
            </a:rPr>
            <a:t>COA 4 children will be mandatorily enrolled into specialty HP</a:t>
          </a:r>
          <a:endParaRPr lang="en-US" sz="1800" dirty="0">
            <a:latin typeface="Calibri" panose="020F0502020204030204" pitchFamily="34" charset="0"/>
            <a:cs typeface="Calibri" panose="020F0502020204030204" pitchFamily="34" charset="0"/>
          </a:endParaRPr>
        </a:p>
      </dgm:t>
    </dgm:pt>
    <dgm:pt modelId="{4C5F9162-7605-47A7-AEE4-888C22AEE142}" type="parTrans" cxnId="{58470B69-BA8C-4A47-9A5A-A7EE04107F54}">
      <dgm:prSet/>
      <dgm:spPr/>
      <dgm:t>
        <a:bodyPr/>
        <a:lstStyle/>
        <a:p>
          <a:endParaRPr lang="en-US"/>
        </a:p>
      </dgm:t>
    </dgm:pt>
    <dgm:pt modelId="{2AF4CAE3-5E35-4575-A9A6-2DBEFAADA550}" type="sibTrans" cxnId="{58470B69-BA8C-4A47-9A5A-A7EE04107F54}">
      <dgm:prSet/>
      <dgm:spPr/>
      <dgm:t>
        <a:bodyPr/>
        <a:lstStyle/>
        <a:p>
          <a:endParaRPr lang="en-US"/>
        </a:p>
      </dgm:t>
    </dgm:pt>
    <dgm:pt modelId="{337A8371-E1A0-4501-A8F2-6AF14E771435}" type="pres">
      <dgm:prSet presAssocID="{E7D61ABB-C989-45EE-BDEC-B84BCE3E825D}" presName="Name0" presStyleCnt="0">
        <dgm:presLayoutVars>
          <dgm:chMax val="1"/>
          <dgm:chPref val="1"/>
          <dgm:dir/>
          <dgm:resizeHandles/>
        </dgm:presLayoutVars>
      </dgm:prSet>
      <dgm:spPr/>
      <dgm:t>
        <a:bodyPr/>
        <a:lstStyle/>
        <a:p>
          <a:endParaRPr lang="en-US"/>
        </a:p>
      </dgm:t>
    </dgm:pt>
    <dgm:pt modelId="{AF7BE5BA-EC16-4697-B6BF-DC90193CCBE0}" type="pres">
      <dgm:prSet presAssocID="{8D79D782-3763-4404-9F29-E6C89DB2E932}" presName="Parent" presStyleLbl="node1" presStyleIdx="0" presStyleCnt="2">
        <dgm:presLayoutVars>
          <dgm:chMax val="4"/>
          <dgm:chPref val="3"/>
        </dgm:presLayoutVars>
      </dgm:prSet>
      <dgm:spPr/>
      <dgm:t>
        <a:bodyPr/>
        <a:lstStyle/>
        <a:p>
          <a:endParaRPr lang="en-US"/>
        </a:p>
      </dgm:t>
    </dgm:pt>
    <dgm:pt modelId="{293C267F-0B87-47F9-9BED-37E7EDABC337}" type="pres">
      <dgm:prSet presAssocID="{27A4D01D-B696-4C6E-99CD-7B188B2D012D}" presName="Accent" presStyleLbl="node1" presStyleIdx="1" presStyleCnt="2"/>
      <dgm:spPr>
        <a:solidFill>
          <a:schemeClr val="accent6">
            <a:lumMod val="60000"/>
            <a:lumOff val="40000"/>
          </a:schemeClr>
        </a:solidFill>
      </dgm:spPr>
      <dgm:t>
        <a:bodyPr/>
        <a:lstStyle/>
        <a:p>
          <a:endParaRPr lang="en-US"/>
        </a:p>
      </dgm:t>
    </dgm:pt>
    <dgm:pt modelId="{B6B01F16-7B8F-4277-9B53-49824437F2A2}" type="pres">
      <dgm:prSet presAssocID="{27A4D01D-B696-4C6E-99CD-7B188B2D012D}" presName="Image1" presStyleLbl="fgImgPlace1" presStyleIdx="0" presStyleCnt="3"/>
      <dgm:spPr>
        <a:blipFill rotWithShape="1">
          <a:blip xmlns:r="http://schemas.openxmlformats.org/officeDocument/2006/relationships" r:embed="rId1">
            <a:duotone>
              <a:schemeClr val="accent3">
                <a:shade val="45000"/>
                <a:satMod val="135000"/>
              </a:schemeClr>
              <a:prstClr val="white"/>
            </a:duotone>
          </a:blip>
          <a:stretch>
            <a:fillRect/>
          </a:stretch>
        </a:blipFill>
      </dgm:spPr>
      <dgm:t>
        <a:bodyPr/>
        <a:lstStyle/>
        <a:p>
          <a:endParaRPr lang="en-US"/>
        </a:p>
      </dgm:t>
    </dgm:pt>
    <dgm:pt modelId="{5E90010F-169F-4BEA-8902-02A638E0F4E8}" type="pres">
      <dgm:prSet presAssocID="{27A4D01D-B696-4C6E-99CD-7B188B2D012D}" presName="Child1" presStyleLbl="revTx" presStyleIdx="0" presStyleCnt="3" custScaleX="277171" custScaleY="165275" custLinFactX="46634" custLinFactNeighborX="100000" custLinFactNeighborY="1941">
        <dgm:presLayoutVars>
          <dgm:chMax val="0"/>
          <dgm:chPref val="0"/>
          <dgm:bulletEnabled val="1"/>
        </dgm:presLayoutVars>
      </dgm:prSet>
      <dgm:spPr/>
      <dgm:t>
        <a:bodyPr/>
        <a:lstStyle/>
        <a:p>
          <a:endParaRPr lang="en-US"/>
        </a:p>
      </dgm:t>
    </dgm:pt>
    <dgm:pt modelId="{C4E8FE5D-809E-4A4D-ACCA-CE67B0F57BE8}" type="pres">
      <dgm:prSet presAssocID="{43EBA387-A79C-4484-820D-5FDBB0EDED7D}" presName="Image2" presStyleCnt="0"/>
      <dgm:spPr/>
      <dgm:t>
        <a:bodyPr/>
        <a:lstStyle/>
        <a:p>
          <a:endParaRPr lang="en-US"/>
        </a:p>
      </dgm:t>
    </dgm:pt>
    <dgm:pt modelId="{68AEDA68-9EBA-43D0-925C-C22BC00C8A4A}" type="pres">
      <dgm:prSet presAssocID="{43EBA387-A79C-4484-820D-5FDBB0EDED7D}" presName="Image" presStyleLbl="fgImgPlace1" presStyleIdx="1" presStyleCnt="3" custScaleX="81935" custScaleY="72599" custLinFactNeighborX="-12512" custLinFactNeighborY="4693"/>
      <dgm:spPr>
        <a:blipFill rotWithShape="1">
          <a:blip xmlns:r="http://schemas.openxmlformats.org/officeDocument/2006/relationships" r:embed="rId2">
            <a:duotone>
              <a:prstClr val="black"/>
              <a:schemeClr val="accent3">
                <a:tint val="45000"/>
                <a:satMod val="400000"/>
              </a:schemeClr>
            </a:duotone>
          </a:blip>
          <a:stretch>
            <a:fillRect/>
          </a:stretch>
        </a:blipFill>
      </dgm:spPr>
      <dgm:t>
        <a:bodyPr/>
        <a:lstStyle/>
        <a:p>
          <a:endParaRPr lang="en-US"/>
        </a:p>
      </dgm:t>
    </dgm:pt>
    <dgm:pt modelId="{60892B04-7BAA-47DC-BC62-04D223195F60}" type="pres">
      <dgm:prSet presAssocID="{43EBA387-A79C-4484-820D-5FDBB0EDED7D}" presName="Child2" presStyleLbl="revTx" presStyleIdx="1" presStyleCnt="3" custScaleX="279474" custLinFactX="16758" custLinFactNeighborX="100000" custLinFactNeighborY="7273">
        <dgm:presLayoutVars>
          <dgm:chMax val="0"/>
          <dgm:chPref val="0"/>
          <dgm:bulletEnabled val="1"/>
        </dgm:presLayoutVars>
      </dgm:prSet>
      <dgm:spPr/>
      <dgm:t>
        <a:bodyPr/>
        <a:lstStyle/>
        <a:p>
          <a:endParaRPr lang="en-US"/>
        </a:p>
      </dgm:t>
    </dgm:pt>
    <dgm:pt modelId="{48B551B0-422F-4C05-90F5-099CFBBF1E9C}" type="pres">
      <dgm:prSet presAssocID="{F72DAC60-5F6A-43C1-8AA4-40E7D0CC4E7D}" presName="Image3" presStyleCnt="0"/>
      <dgm:spPr/>
      <dgm:t>
        <a:bodyPr/>
        <a:lstStyle/>
        <a:p>
          <a:endParaRPr lang="en-US"/>
        </a:p>
      </dgm:t>
    </dgm:pt>
    <dgm:pt modelId="{C908ED0C-DCEE-49EF-AC87-AFA7D1280160}" type="pres">
      <dgm:prSet presAssocID="{F72DAC60-5F6A-43C1-8AA4-40E7D0CC4E7D}" presName="Image" presStyleLbl="fgImgPlace1" presStyleIdx="2" presStyleCnt="3" custScaleX="78011" custScaleY="77489"/>
      <dgm:spPr>
        <a:blipFill rotWithShape="1">
          <a:blip xmlns:r="http://schemas.openxmlformats.org/officeDocument/2006/relationships" r:embed="rId3">
            <a:duotone>
              <a:schemeClr val="accent3">
                <a:shade val="45000"/>
                <a:satMod val="135000"/>
              </a:schemeClr>
              <a:prstClr val="white"/>
            </a:duotone>
          </a:blip>
          <a:stretch>
            <a:fillRect/>
          </a:stretch>
        </a:blipFill>
      </dgm:spPr>
      <dgm:t>
        <a:bodyPr/>
        <a:lstStyle/>
        <a:p>
          <a:endParaRPr lang="en-US"/>
        </a:p>
      </dgm:t>
    </dgm:pt>
    <dgm:pt modelId="{5783CE64-8D5C-4249-B342-477892AD01CC}" type="pres">
      <dgm:prSet presAssocID="{F72DAC60-5F6A-43C1-8AA4-40E7D0CC4E7D}" presName="Child3" presStyleLbl="revTx" presStyleIdx="2" presStyleCnt="3" custScaleX="282064" custLinFactX="10431" custLinFactNeighborX="100000" custLinFactNeighborY="19430">
        <dgm:presLayoutVars>
          <dgm:chMax val="0"/>
          <dgm:chPref val="0"/>
          <dgm:bulletEnabled val="1"/>
        </dgm:presLayoutVars>
      </dgm:prSet>
      <dgm:spPr/>
      <dgm:t>
        <a:bodyPr/>
        <a:lstStyle/>
        <a:p>
          <a:endParaRPr lang="en-US"/>
        </a:p>
      </dgm:t>
    </dgm:pt>
  </dgm:ptLst>
  <dgm:cxnLst>
    <dgm:cxn modelId="{21DA9C35-B011-4FF5-86A7-E97218903F40}" srcId="{E7D61ABB-C989-45EE-BDEC-B84BCE3E825D}" destId="{8D79D782-3763-4404-9F29-E6C89DB2E932}" srcOrd="0" destOrd="0" parTransId="{A7D59427-430A-4111-8ECA-8F75D55173AA}" sibTransId="{4947F605-05F0-47EF-A926-2D84ECF1E636}"/>
    <dgm:cxn modelId="{58470B69-BA8C-4A47-9A5A-A7EE04107F54}" srcId="{8D79D782-3763-4404-9F29-E6C89DB2E932}" destId="{F72DAC60-5F6A-43C1-8AA4-40E7D0CC4E7D}" srcOrd="2" destOrd="0" parTransId="{4C5F9162-7605-47A7-AEE4-888C22AEE142}" sibTransId="{2AF4CAE3-5E35-4575-A9A6-2DBEFAADA550}"/>
    <dgm:cxn modelId="{D96183A6-88F0-4D5A-B8C8-95C4C6C15649}" type="presOf" srcId="{F72DAC60-5F6A-43C1-8AA4-40E7D0CC4E7D}" destId="{5783CE64-8D5C-4249-B342-477892AD01CC}" srcOrd="0" destOrd="0" presId="urn:microsoft.com/office/officeart/2011/layout/RadialPictureList"/>
    <dgm:cxn modelId="{0C121FEB-0FD9-44D5-B65E-F203767EF905}" srcId="{8D79D782-3763-4404-9F29-E6C89DB2E932}" destId="{43EBA387-A79C-4484-820D-5FDBB0EDED7D}" srcOrd="1" destOrd="0" parTransId="{F0C49D7E-2F0B-47F1-9CD9-5FD18472618E}" sibTransId="{76F4FE96-95BF-4CE7-A6B3-6C498ADE4972}"/>
    <dgm:cxn modelId="{2230BE64-9267-450D-92E0-C0172F8B44D3}" type="presOf" srcId="{43EBA387-A79C-4484-820D-5FDBB0EDED7D}" destId="{60892B04-7BAA-47DC-BC62-04D223195F60}" srcOrd="0" destOrd="0" presId="urn:microsoft.com/office/officeart/2011/layout/RadialPictureList"/>
    <dgm:cxn modelId="{3633DEBE-1E05-4A68-8886-7887F8443085}" srcId="{8D79D782-3763-4404-9F29-E6C89DB2E932}" destId="{27A4D01D-B696-4C6E-99CD-7B188B2D012D}" srcOrd="0" destOrd="0" parTransId="{8D1952C3-2C09-4ABF-856C-AABFDFF954CF}" sibTransId="{6AEBC115-BF17-452D-83BD-74FC3A9505E8}"/>
    <dgm:cxn modelId="{D8E643F8-2613-4DDB-9CD0-D5F7C8BF1CD3}" type="presOf" srcId="{27A4D01D-B696-4C6E-99CD-7B188B2D012D}" destId="{5E90010F-169F-4BEA-8902-02A638E0F4E8}" srcOrd="0" destOrd="0" presId="urn:microsoft.com/office/officeart/2011/layout/RadialPictureList"/>
    <dgm:cxn modelId="{2726640C-DC90-4571-80E0-357B39CD017E}" type="presOf" srcId="{8D79D782-3763-4404-9F29-E6C89DB2E932}" destId="{AF7BE5BA-EC16-4697-B6BF-DC90193CCBE0}" srcOrd="0" destOrd="0" presId="urn:microsoft.com/office/officeart/2011/layout/RadialPictureList"/>
    <dgm:cxn modelId="{CC2431D0-E5F4-41A6-8DBC-0190E69448FB}" type="presOf" srcId="{E7D61ABB-C989-45EE-BDEC-B84BCE3E825D}" destId="{337A8371-E1A0-4501-A8F2-6AF14E771435}" srcOrd="0" destOrd="0" presId="urn:microsoft.com/office/officeart/2011/layout/RadialPictureList"/>
    <dgm:cxn modelId="{15062297-94F3-4C73-A601-83FEBE45E441}" type="presParOf" srcId="{337A8371-E1A0-4501-A8F2-6AF14E771435}" destId="{AF7BE5BA-EC16-4697-B6BF-DC90193CCBE0}" srcOrd="0" destOrd="0" presId="urn:microsoft.com/office/officeart/2011/layout/RadialPictureList"/>
    <dgm:cxn modelId="{446261F1-16A3-4A14-B7AF-3EC27984E06C}" type="presParOf" srcId="{337A8371-E1A0-4501-A8F2-6AF14E771435}" destId="{293C267F-0B87-47F9-9BED-37E7EDABC337}" srcOrd="1" destOrd="0" presId="urn:microsoft.com/office/officeart/2011/layout/RadialPictureList"/>
    <dgm:cxn modelId="{94EE83A6-6149-42BD-B9D5-4ABA30EEA4EA}" type="presParOf" srcId="{337A8371-E1A0-4501-A8F2-6AF14E771435}" destId="{B6B01F16-7B8F-4277-9B53-49824437F2A2}" srcOrd="2" destOrd="0" presId="urn:microsoft.com/office/officeart/2011/layout/RadialPictureList"/>
    <dgm:cxn modelId="{24C35E22-B72D-4A06-BA7E-01DCBF592227}" type="presParOf" srcId="{337A8371-E1A0-4501-A8F2-6AF14E771435}" destId="{5E90010F-169F-4BEA-8902-02A638E0F4E8}" srcOrd="3" destOrd="0" presId="urn:microsoft.com/office/officeart/2011/layout/RadialPictureList"/>
    <dgm:cxn modelId="{DE5C0986-6D85-4C19-90A2-0BC7AC701FE8}" type="presParOf" srcId="{337A8371-E1A0-4501-A8F2-6AF14E771435}" destId="{C4E8FE5D-809E-4A4D-ACCA-CE67B0F57BE8}" srcOrd="4" destOrd="0" presId="urn:microsoft.com/office/officeart/2011/layout/RadialPictureList"/>
    <dgm:cxn modelId="{1704E54F-369A-42E8-83D8-4F1567D7FEB6}" type="presParOf" srcId="{C4E8FE5D-809E-4A4D-ACCA-CE67B0F57BE8}" destId="{68AEDA68-9EBA-43D0-925C-C22BC00C8A4A}" srcOrd="0" destOrd="0" presId="urn:microsoft.com/office/officeart/2011/layout/RadialPictureList"/>
    <dgm:cxn modelId="{40F5DFCF-0E01-4491-A2BF-745102346CA2}" type="presParOf" srcId="{337A8371-E1A0-4501-A8F2-6AF14E771435}" destId="{60892B04-7BAA-47DC-BC62-04D223195F60}" srcOrd="5" destOrd="0" presId="urn:microsoft.com/office/officeart/2011/layout/RadialPictureList"/>
    <dgm:cxn modelId="{8D9AE297-BCD9-4DB5-B50E-8C5295FB635A}" type="presParOf" srcId="{337A8371-E1A0-4501-A8F2-6AF14E771435}" destId="{48B551B0-422F-4C05-90F5-099CFBBF1E9C}" srcOrd="6" destOrd="0" presId="urn:microsoft.com/office/officeart/2011/layout/RadialPictureList"/>
    <dgm:cxn modelId="{F03F1EB5-BB22-4D57-8CEA-DB502618CA73}" type="presParOf" srcId="{48B551B0-422F-4C05-90F5-099CFBBF1E9C}" destId="{C908ED0C-DCEE-49EF-AC87-AFA7D1280160}" srcOrd="0" destOrd="0" presId="urn:microsoft.com/office/officeart/2011/layout/RadialPictureList"/>
    <dgm:cxn modelId="{CC04089D-922F-4732-B549-A716B4C9EB71}" type="presParOf" srcId="{337A8371-E1A0-4501-A8F2-6AF14E771435}" destId="{5783CE64-8D5C-4249-B342-477892AD01CC}" srcOrd="7" destOrd="0" presId="urn:microsoft.com/office/officeart/2011/layout/RadialPictur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23155B-CB47-4133-A68E-4131910ECAF3}"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US"/>
        </a:p>
      </dgm:t>
    </dgm:pt>
    <dgm:pt modelId="{824DD73E-FBA2-4C6C-B66A-95EF4ACFB545}">
      <dgm:prSet phldrT="[Text]" custT="1"/>
      <dgm:spPr/>
      <dgm:t>
        <a:bodyPr/>
        <a:lstStyle/>
        <a:p>
          <a:r>
            <a:rPr lang="en-US" sz="3300" dirty="0" smtClean="0">
              <a:latin typeface="Calibri" panose="020F0502020204030204" pitchFamily="34" charset="0"/>
              <a:cs typeface="Calibri" panose="020F0502020204030204" pitchFamily="34" charset="0"/>
            </a:rPr>
            <a:t>December 2020</a:t>
          </a:r>
          <a:endParaRPr lang="en-US" sz="3300" dirty="0">
            <a:latin typeface="Calibri" panose="020F0502020204030204" pitchFamily="34" charset="0"/>
            <a:cs typeface="Calibri" panose="020F0502020204030204" pitchFamily="34" charset="0"/>
          </a:endParaRPr>
        </a:p>
      </dgm:t>
    </dgm:pt>
    <dgm:pt modelId="{C93E1AC5-A08B-471C-ACB6-267CD412CC37}" type="parTrans" cxnId="{92F4A66F-3E72-45F6-A9A8-2B21179A8FA4}">
      <dgm:prSet/>
      <dgm:spPr/>
      <dgm:t>
        <a:bodyPr/>
        <a:lstStyle/>
        <a:p>
          <a:endParaRPr lang="en-US"/>
        </a:p>
      </dgm:t>
    </dgm:pt>
    <dgm:pt modelId="{1FEC751A-5BFF-4B92-B54D-EEBDE903E17A}" type="sibTrans" cxnId="{92F4A66F-3E72-45F6-A9A8-2B21179A8FA4}">
      <dgm:prSet/>
      <dgm:spPr/>
      <dgm:t>
        <a:bodyPr/>
        <a:lstStyle/>
        <a:p>
          <a:endParaRPr lang="en-US"/>
        </a:p>
      </dgm:t>
    </dgm:pt>
    <dgm:pt modelId="{E877FBED-96B2-44E3-9C3E-29DB42096A94}">
      <dgm:prSet phldrT="[Text]" custT="1"/>
      <dgm:spPr/>
      <dgm:t>
        <a:bodyPr/>
        <a:lstStyle/>
        <a:p>
          <a:r>
            <a:rPr lang="en-US" sz="3600" dirty="0" smtClean="0">
              <a:latin typeface="Calibri" panose="020F0502020204030204" pitchFamily="34" charset="0"/>
              <a:cs typeface="Calibri" panose="020F0502020204030204" pitchFamily="34" charset="0"/>
            </a:rPr>
            <a:t>February 2021</a:t>
          </a:r>
          <a:endParaRPr lang="en-US" sz="3600" dirty="0">
            <a:latin typeface="Calibri" panose="020F0502020204030204" pitchFamily="34" charset="0"/>
            <a:cs typeface="Calibri" panose="020F0502020204030204" pitchFamily="34" charset="0"/>
          </a:endParaRPr>
        </a:p>
      </dgm:t>
    </dgm:pt>
    <dgm:pt modelId="{9F620110-6120-4B69-AC12-134ACD598DAF}" type="parTrans" cxnId="{6C52C56D-F3F2-49FB-909B-EBC1CCAE9062}">
      <dgm:prSet/>
      <dgm:spPr/>
      <dgm:t>
        <a:bodyPr/>
        <a:lstStyle/>
        <a:p>
          <a:endParaRPr lang="en-US"/>
        </a:p>
      </dgm:t>
    </dgm:pt>
    <dgm:pt modelId="{92BDD0BB-B2ED-45EB-865A-55EB64AD47BA}" type="sibTrans" cxnId="{6C52C56D-F3F2-49FB-909B-EBC1CCAE9062}">
      <dgm:prSet/>
      <dgm:spPr/>
      <dgm:t>
        <a:bodyPr/>
        <a:lstStyle/>
        <a:p>
          <a:endParaRPr lang="en-US"/>
        </a:p>
      </dgm:t>
    </dgm:pt>
    <dgm:pt modelId="{D716392E-C3C1-4190-B6D8-41D6773C800C}">
      <dgm:prSet phldrT="[Text]" custT="1"/>
      <dgm:spPr/>
      <dgm:t>
        <a:bodyPr/>
        <a:lstStyle/>
        <a:p>
          <a:r>
            <a:rPr lang="en-US" sz="3600" dirty="0" smtClean="0">
              <a:latin typeface="Calibri" panose="020F0502020204030204" pitchFamily="34" charset="0"/>
              <a:cs typeface="Calibri" panose="020F0502020204030204" pitchFamily="34" charset="0"/>
            </a:rPr>
            <a:t>April 2021</a:t>
          </a:r>
          <a:endParaRPr lang="en-US" sz="3600" dirty="0">
            <a:latin typeface="Calibri" panose="020F0502020204030204" pitchFamily="34" charset="0"/>
            <a:cs typeface="Calibri" panose="020F0502020204030204" pitchFamily="34" charset="0"/>
          </a:endParaRPr>
        </a:p>
      </dgm:t>
    </dgm:pt>
    <dgm:pt modelId="{A160902F-F348-4440-9440-F229D88399AC}" type="parTrans" cxnId="{6E71929F-ABB4-416C-B93F-9B61B478D1B3}">
      <dgm:prSet/>
      <dgm:spPr/>
      <dgm:t>
        <a:bodyPr/>
        <a:lstStyle/>
        <a:p>
          <a:endParaRPr lang="en-US"/>
        </a:p>
      </dgm:t>
    </dgm:pt>
    <dgm:pt modelId="{AB911FF1-598B-46BD-A505-9D8B5456F2E1}" type="sibTrans" cxnId="{6E71929F-ABB4-416C-B93F-9B61B478D1B3}">
      <dgm:prSet/>
      <dgm:spPr/>
      <dgm:t>
        <a:bodyPr/>
        <a:lstStyle/>
        <a:p>
          <a:endParaRPr lang="en-US"/>
        </a:p>
      </dgm:t>
    </dgm:pt>
    <dgm:pt modelId="{B4B69DCA-D117-41D5-BCA9-0BCB16913B46}">
      <dgm:prSet phldrT="[Text]" custT="1"/>
      <dgm:spPr/>
      <dgm:t>
        <a:bodyPr/>
        <a:lstStyle/>
        <a:p>
          <a:r>
            <a:rPr lang="en-US" sz="3600" dirty="0" smtClean="0">
              <a:latin typeface="Calibri" panose="020F0502020204030204" pitchFamily="34" charset="0"/>
              <a:cs typeface="Calibri" panose="020F0502020204030204" pitchFamily="34" charset="0"/>
            </a:rPr>
            <a:t>June 2021</a:t>
          </a:r>
          <a:endParaRPr lang="en-US" sz="3600" dirty="0">
            <a:latin typeface="Calibri" panose="020F0502020204030204" pitchFamily="34" charset="0"/>
            <a:cs typeface="Calibri" panose="020F0502020204030204" pitchFamily="34" charset="0"/>
          </a:endParaRPr>
        </a:p>
      </dgm:t>
    </dgm:pt>
    <dgm:pt modelId="{D1F7EC0B-C735-4F6F-B7E2-6FA875B2369B}" type="parTrans" cxnId="{3E45BBDB-7A7A-4B06-844F-BE5759B15DC0}">
      <dgm:prSet/>
      <dgm:spPr/>
      <dgm:t>
        <a:bodyPr/>
        <a:lstStyle/>
        <a:p>
          <a:endParaRPr lang="en-US"/>
        </a:p>
      </dgm:t>
    </dgm:pt>
    <dgm:pt modelId="{AC51CE55-EA05-499F-A9D4-D27B0E863C2D}" type="sibTrans" cxnId="{3E45BBDB-7A7A-4B06-844F-BE5759B15DC0}">
      <dgm:prSet/>
      <dgm:spPr/>
      <dgm:t>
        <a:bodyPr/>
        <a:lstStyle/>
        <a:p>
          <a:endParaRPr lang="en-US"/>
        </a:p>
      </dgm:t>
    </dgm:pt>
    <dgm:pt modelId="{E44457D4-FF52-47AB-81ED-88FAD86FE89C}" type="pres">
      <dgm:prSet presAssocID="{2A23155B-CB47-4133-A68E-4131910ECAF3}" presName="Name0" presStyleCnt="0">
        <dgm:presLayoutVars>
          <dgm:dir/>
          <dgm:animLvl val="lvl"/>
          <dgm:resizeHandles/>
        </dgm:presLayoutVars>
      </dgm:prSet>
      <dgm:spPr/>
      <dgm:t>
        <a:bodyPr/>
        <a:lstStyle/>
        <a:p>
          <a:endParaRPr lang="en-US"/>
        </a:p>
      </dgm:t>
    </dgm:pt>
    <dgm:pt modelId="{629BC375-86B6-494E-8D83-36BA35AB81A0}" type="pres">
      <dgm:prSet presAssocID="{824DD73E-FBA2-4C6C-B66A-95EF4ACFB545}" presName="linNode" presStyleCnt="0"/>
      <dgm:spPr/>
    </dgm:pt>
    <dgm:pt modelId="{CEECD0AD-5174-4996-8A18-68092749F360}" type="pres">
      <dgm:prSet presAssocID="{824DD73E-FBA2-4C6C-B66A-95EF4ACFB545}" presName="parentShp" presStyleLbl="node1" presStyleIdx="0" presStyleCnt="4">
        <dgm:presLayoutVars>
          <dgm:bulletEnabled val="1"/>
        </dgm:presLayoutVars>
      </dgm:prSet>
      <dgm:spPr/>
      <dgm:t>
        <a:bodyPr/>
        <a:lstStyle/>
        <a:p>
          <a:endParaRPr lang="en-US"/>
        </a:p>
      </dgm:t>
    </dgm:pt>
    <dgm:pt modelId="{63F6C1FE-CA84-4877-8029-AD72B0E88B3C}" type="pres">
      <dgm:prSet presAssocID="{824DD73E-FBA2-4C6C-B66A-95EF4ACFB545}" presName="childShp" presStyleLbl="bgAccFollowNode1" presStyleIdx="0" presStyleCnt="4">
        <dgm:presLayoutVars>
          <dgm:bulletEnabled val="1"/>
        </dgm:presLayoutVars>
      </dgm:prSet>
      <dgm:spPr/>
      <dgm:t>
        <a:bodyPr/>
        <a:lstStyle/>
        <a:p>
          <a:endParaRPr lang="en-US"/>
        </a:p>
      </dgm:t>
    </dgm:pt>
    <dgm:pt modelId="{B178D303-C3BF-4A1F-94D5-E13675F7347C}" type="pres">
      <dgm:prSet presAssocID="{1FEC751A-5BFF-4B92-B54D-EEBDE903E17A}" presName="spacing" presStyleCnt="0"/>
      <dgm:spPr/>
    </dgm:pt>
    <dgm:pt modelId="{F6FA0C74-8E7F-46CD-B021-477D0916CD8A}" type="pres">
      <dgm:prSet presAssocID="{E877FBED-96B2-44E3-9C3E-29DB42096A94}" presName="linNode" presStyleCnt="0"/>
      <dgm:spPr/>
    </dgm:pt>
    <dgm:pt modelId="{FCE538F1-0179-4B33-A46D-57FAB3A001D1}" type="pres">
      <dgm:prSet presAssocID="{E877FBED-96B2-44E3-9C3E-29DB42096A94}" presName="parentShp" presStyleLbl="node1" presStyleIdx="1" presStyleCnt="4">
        <dgm:presLayoutVars>
          <dgm:bulletEnabled val="1"/>
        </dgm:presLayoutVars>
      </dgm:prSet>
      <dgm:spPr/>
      <dgm:t>
        <a:bodyPr/>
        <a:lstStyle/>
        <a:p>
          <a:endParaRPr lang="en-US"/>
        </a:p>
      </dgm:t>
    </dgm:pt>
    <dgm:pt modelId="{2EB502C3-4E4F-456C-AEEA-69502D0CC43D}" type="pres">
      <dgm:prSet presAssocID="{E877FBED-96B2-44E3-9C3E-29DB42096A94}" presName="childShp" presStyleLbl="bgAccFollowNode1" presStyleIdx="1" presStyleCnt="4">
        <dgm:presLayoutVars>
          <dgm:bulletEnabled val="1"/>
        </dgm:presLayoutVars>
      </dgm:prSet>
      <dgm:spPr/>
      <dgm:t>
        <a:bodyPr/>
        <a:lstStyle/>
        <a:p>
          <a:endParaRPr lang="en-US"/>
        </a:p>
      </dgm:t>
    </dgm:pt>
    <dgm:pt modelId="{0F4D440E-62AF-4322-A8FF-B4E842DCFACE}" type="pres">
      <dgm:prSet presAssocID="{92BDD0BB-B2ED-45EB-865A-55EB64AD47BA}" presName="spacing" presStyleCnt="0"/>
      <dgm:spPr/>
    </dgm:pt>
    <dgm:pt modelId="{B1BE8C76-8F64-4295-B35F-E451943A68D8}" type="pres">
      <dgm:prSet presAssocID="{D716392E-C3C1-4190-B6D8-41D6773C800C}" presName="linNode" presStyleCnt="0"/>
      <dgm:spPr/>
    </dgm:pt>
    <dgm:pt modelId="{B1350D95-3E42-4D19-B182-6C229B4E42ED}" type="pres">
      <dgm:prSet presAssocID="{D716392E-C3C1-4190-B6D8-41D6773C800C}" presName="parentShp" presStyleLbl="node1" presStyleIdx="2" presStyleCnt="4">
        <dgm:presLayoutVars>
          <dgm:bulletEnabled val="1"/>
        </dgm:presLayoutVars>
      </dgm:prSet>
      <dgm:spPr/>
      <dgm:t>
        <a:bodyPr/>
        <a:lstStyle/>
        <a:p>
          <a:endParaRPr lang="en-US"/>
        </a:p>
      </dgm:t>
    </dgm:pt>
    <dgm:pt modelId="{0FC111F9-9BBE-474B-ABB3-ECB389A91513}" type="pres">
      <dgm:prSet presAssocID="{D716392E-C3C1-4190-B6D8-41D6773C800C}" presName="childShp" presStyleLbl="bgAccFollowNode1" presStyleIdx="2" presStyleCnt="4">
        <dgm:presLayoutVars>
          <dgm:bulletEnabled val="1"/>
        </dgm:presLayoutVars>
      </dgm:prSet>
      <dgm:spPr/>
      <dgm:t>
        <a:bodyPr/>
        <a:lstStyle/>
        <a:p>
          <a:endParaRPr lang="en-US"/>
        </a:p>
      </dgm:t>
    </dgm:pt>
    <dgm:pt modelId="{CA165F05-BD6B-4516-89A0-594BC775B9C6}" type="pres">
      <dgm:prSet presAssocID="{AB911FF1-598B-46BD-A505-9D8B5456F2E1}" presName="spacing" presStyleCnt="0"/>
      <dgm:spPr/>
    </dgm:pt>
    <dgm:pt modelId="{5C44EAD1-C7BD-44A7-A90E-15EF78F45F7A}" type="pres">
      <dgm:prSet presAssocID="{B4B69DCA-D117-41D5-BCA9-0BCB16913B46}" presName="linNode" presStyleCnt="0"/>
      <dgm:spPr/>
    </dgm:pt>
    <dgm:pt modelId="{F60CB707-9D1F-4068-96E9-B79DE60D3847}" type="pres">
      <dgm:prSet presAssocID="{B4B69DCA-D117-41D5-BCA9-0BCB16913B46}" presName="parentShp" presStyleLbl="node1" presStyleIdx="3" presStyleCnt="4">
        <dgm:presLayoutVars>
          <dgm:bulletEnabled val="1"/>
        </dgm:presLayoutVars>
      </dgm:prSet>
      <dgm:spPr/>
      <dgm:t>
        <a:bodyPr/>
        <a:lstStyle/>
        <a:p>
          <a:endParaRPr lang="en-US"/>
        </a:p>
      </dgm:t>
    </dgm:pt>
    <dgm:pt modelId="{4120D463-5F82-4056-BFB0-00E42FC61594}" type="pres">
      <dgm:prSet presAssocID="{B4B69DCA-D117-41D5-BCA9-0BCB16913B46}" presName="childShp" presStyleLbl="bgAccFollowNode1" presStyleIdx="3" presStyleCnt="4">
        <dgm:presLayoutVars>
          <dgm:bulletEnabled val="1"/>
        </dgm:presLayoutVars>
      </dgm:prSet>
      <dgm:spPr/>
      <dgm:t>
        <a:bodyPr/>
        <a:lstStyle/>
        <a:p>
          <a:endParaRPr lang="en-US"/>
        </a:p>
      </dgm:t>
    </dgm:pt>
  </dgm:ptLst>
  <dgm:cxnLst>
    <dgm:cxn modelId="{245AA02D-ADFD-4B7B-9506-9D259F01D7E0}" type="presOf" srcId="{D716392E-C3C1-4190-B6D8-41D6773C800C}" destId="{B1350D95-3E42-4D19-B182-6C229B4E42ED}" srcOrd="0" destOrd="0" presId="urn:microsoft.com/office/officeart/2005/8/layout/vList6"/>
    <dgm:cxn modelId="{3E45BBDB-7A7A-4B06-844F-BE5759B15DC0}" srcId="{2A23155B-CB47-4133-A68E-4131910ECAF3}" destId="{B4B69DCA-D117-41D5-BCA9-0BCB16913B46}" srcOrd="3" destOrd="0" parTransId="{D1F7EC0B-C735-4F6F-B7E2-6FA875B2369B}" sibTransId="{AC51CE55-EA05-499F-A9D4-D27B0E863C2D}"/>
    <dgm:cxn modelId="{649FDAE2-15E4-4191-A970-15C0C22B4DDB}" type="presOf" srcId="{B4B69DCA-D117-41D5-BCA9-0BCB16913B46}" destId="{F60CB707-9D1F-4068-96E9-B79DE60D3847}" srcOrd="0" destOrd="0" presId="urn:microsoft.com/office/officeart/2005/8/layout/vList6"/>
    <dgm:cxn modelId="{92F4A66F-3E72-45F6-A9A8-2B21179A8FA4}" srcId="{2A23155B-CB47-4133-A68E-4131910ECAF3}" destId="{824DD73E-FBA2-4C6C-B66A-95EF4ACFB545}" srcOrd="0" destOrd="0" parTransId="{C93E1AC5-A08B-471C-ACB6-267CD412CC37}" sibTransId="{1FEC751A-5BFF-4B92-B54D-EEBDE903E17A}"/>
    <dgm:cxn modelId="{06CA7D9A-B1B8-4242-876E-9AB55867B6CC}" type="presOf" srcId="{824DD73E-FBA2-4C6C-B66A-95EF4ACFB545}" destId="{CEECD0AD-5174-4996-8A18-68092749F360}" srcOrd="0" destOrd="0" presId="urn:microsoft.com/office/officeart/2005/8/layout/vList6"/>
    <dgm:cxn modelId="{FD563582-C374-43F9-9AE2-3CEF19EE65CA}" type="presOf" srcId="{E877FBED-96B2-44E3-9C3E-29DB42096A94}" destId="{FCE538F1-0179-4B33-A46D-57FAB3A001D1}" srcOrd="0" destOrd="0" presId="urn:microsoft.com/office/officeart/2005/8/layout/vList6"/>
    <dgm:cxn modelId="{EC27FC7A-C44A-4EC8-ACB7-3320AC3D86B9}" type="presOf" srcId="{2A23155B-CB47-4133-A68E-4131910ECAF3}" destId="{E44457D4-FF52-47AB-81ED-88FAD86FE89C}" srcOrd="0" destOrd="0" presId="urn:microsoft.com/office/officeart/2005/8/layout/vList6"/>
    <dgm:cxn modelId="{6C52C56D-F3F2-49FB-909B-EBC1CCAE9062}" srcId="{2A23155B-CB47-4133-A68E-4131910ECAF3}" destId="{E877FBED-96B2-44E3-9C3E-29DB42096A94}" srcOrd="1" destOrd="0" parTransId="{9F620110-6120-4B69-AC12-134ACD598DAF}" sibTransId="{92BDD0BB-B2ED-45EB-865A-55EB64AD47BA}"/>
    <dgm:cxn modelId="{6E71929F-ABB4-416C-B93F-9B61B478D1B3}" srcId="{2A23155B-CB47-4133-A68E-4131910ECAF3}" destId="{D716392E-C3C1-4190-B6D8-41D6773C800C}" srcOrd="2" destOrd="0" parTransId="{A160902F-F348-4440-9440-F229D88399AC}" sibTransId="{AB911FF1-598B-46BD-A505-9D8B5456F2E1}"/>
    <dgm:cxn modelId="{190051A6-AAF0-4798-BF91-832AC17003CE}" type="presParOf" srcId="{E44457D4-FF52-47AB-81ED-88FAD86FE89C}" destId="{629BC375-86B6-494E-8D83-36BA35AB81A0}" srcOrd="0" destOrd="0" presId="urn:microsoft.com/office/officeart/2005/8/layout/vList6"/>
    <dgm:cxn modelId="{12DD6BF6-A2E6-449F-8228-BB4D224203BB}" type="presParOf" srcId="{629BC375-86B6-494E-8D83-36BA35AB81A0}" destId="{CEECD0AD-5174-4996-8A18-68092749F360}" srcOrd="0" destOrd="0" presId="urn:microsoft.com/office/officeart/2005/8/layout/vList6"/>
    <dgm:cxn modelId="{4254C1E0-D0AE-4818-BC97-6E239D0588DE}" type="presParOf" srcId="{629BC375-86B6-494E-8D83-36BA35AB81A0}" destId="{63F6C1FE-CA84-4877-8029-AD72B0E88B3C}" srcOrd="1" destOrd="0" presId="urn:microsoft.com/office/officeart/2005/8/layout/vList6"/>
    <dgm:cxn modelId="{D3473031-DFDD-48D3-94BD-0D4114F4D96B}" type="presParOf" srcId="{E44457D4-FF52-47AB-81ED-88FAD86FE89C}" destId="{B178D303-C3BF-4A1F-94D5-E13675F7347C}" srcOrd="1" destOrd="0" presId="urn:microsoft.com/office/officeart/2005/8/layout/vList6"/>
    <dgm:cxn modelId="{DBA192C5-B636-45C0-9B78-CCF767E552D0}" type="presParOf" srcId="{E44457D4-FF52-47AB-81ED-88FAD86FE89C}" destId="{F6FA0C74-8E7F-46CD-B021-477D0916CD8A}" srcOrd="2" destOrd="0" presId="urn:microsoft.com/office/officeart/2005/8/layout/vList6"/>
    <dgm:cxn modelId="{FFD25900-39B6-401C-8A32-56CDABEB3634}" type="presParOf" srcId="{F6FA0C74-8E7F-46CD-B021-477D0916CD8A}" destId="{FCE538F1-0179-4B33-A46D-57FAB3A001D1}" srcOrd="0" destOrd="0" presId="urn:microsoft.com/office/officeart/2005/8/layout/vList6"/>
    <dgm:cxn modelId="{31C1F609-9257-4F3A-98E9-47C367729434}" type="presParOf" srcId="{F6FA0C74-8E7F-46CD-B021-477D0916CD8A}" destId="{2EB502C3-4E4F-456C-AEEA-69502D0CC43D}" srcOrd="1" destOrd="0" presId="urn:microsoft.com/office/officeart/2005/8/layout/vList6"/>
    <dgm:cxn modelId="{8FDAC973-C861-4864-8E86-0421B9C045F4}" type="presParOf" srcId="{E44457D4-FF52-47AB-81ED-88FAD86FE89C}" destId="{0F4D440E-62AF-4322-A8FF-B4E842DCFACE}" srcOrd="3" destOrd="0" presId="urn:microsoft.com/office/officeart/2005/8/layout/vList6"/>
    <dgm:cxn modelId="{89B1A996-1C24-4C13-B4FB-A42914625072}" type="presParOf" srcId="{E44457D4-FF52-47AB-81ED-88FAD86FE89C}" destId="{B1BE8C76-8F64-4295-B35F-E451943A68D8}" srcOrd="4" destOrd="0" presId="urn:microsoft.com/office/officeart/2005/8/layout/vList6"/>
    <dgm:cxn modelId="{F72B2306-1331-431C-A594-788EA6BC4B3E}" type="presParOf" srcId="{B1BE8C76-8F64-4295-B35F-E451943A68D8}" destId="{B1350D95-3E42-4D19-B182-6C229B4E42ED}" srcOrd="0" destOrd="0" presId="urn:microsoft.com/office/officeart/2005/8/layout/vList6"/>
    <dgm:cxn modelId="{575DD90D-5F4B-4A53-BE92-71D6636C0DB2}" type="presParOf" srcId="{B1BE8C76-8F64-4295-B35F-E451943A68D8}" destId="{0FC111F9-9BBE-474B-ABB3-ECB389A91513}" srcOrd="1" destOrd="0" presId="urn:microsoft.com/office/officeart/2005/8/layout/vList6"/>
    <dgm:cxn modelId="{94E7E67A-00C0-4DE3-B512-2F81CC0CFA34}" type="presParOf" srcId="{E44457D4-FF52-47AB-81ED-88FAD86FE89C}" destId="{CA165F05-BD6B-4516-89A0-594BC775B9C6}" srcOrd="5" destOrd="0" presId="urn:microsoft.com/office/officeart/2005/8/layout/vList6"/>
    <dgm:cxn modelId="{45491690-8474-410C-807A-DF8649D27838}" type="presParOf" srcId="{E44457D4-FF52-47AB-81ED-88FAD86FE89C}" destId="{5C44EAD1-C7BD-44A7-A90E-15EF78F45F7A}" srcOrd="6" destOrd="0" presId="urn:microsoft.com/office/officeart/2005/8/layout/vList6"/>
    <dgm:cxn modelId="{7BEDABDC-14DB-4C13-9AE4-2F35CECE2AD4}" type="presParOf" srcId="{5C44EAD1-C7BD-44A7-A90E-15EF78F45F7A}" destId="{F60CB707-9D1F-4068-96E9-B79DE60D3847}" srcOrd="0" destOrd="0" presId="urn:microsoft.com/office/officeart/2005/8/layout/vList6"/>
    <dgm:cxn modelId="{392FE088-ADEF-4D79-9750-2EAA3B73612F}" type="presParOf" srcId="{5C44EAD1-C7BD-44A7-A90E-15EF78F45F7A}" destId="{4120D463-5F82-4056-BFB0-00E42FC61594}"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B7BAEB-8CC9-4A62-8966-33A0EA3650E6}">
      <dsp:nvSpPr>
        <dsp:cNvPr id="0" name=""/>
        <dsp:cNvSpPr/>
      </dsp:nvSpPr>
      <dsp:spPr>
        <a:xfrm>
          <a:off x="668654" y="0"/>
          <a:ext cx="7578090" cy="4453699"/>
        </a:xfrm>
        <a:prstGeom prst="rightArrow">
          <a:avLst/>
        </a:prstGeom>
        <a:solidFill>
          <a:schemeClr val="accent5">
            <a:tint val="40000"/>
            <a:hueOff val="0"/>
            <a:satOff val="0"/>
            <a:lumOff val="0"/>
            <a:alphaOff val="0"/>
          </a:schemeClr>
        </a:solidFill>
        <a:ln>
          <a:noFill/>
        </a:ln>
        <a:effectLst>
          <a:outerShdw blurRad="50800" dist="38100" dir="5400000" rotWithShape="0">
            <a:srgbClr val="000000">
              <a:alpha val="43137"/>
            </a:srgbClr>
          </a:outerShdw>
        </a:effectLst>
      </dsp:spPr>
      <dsp:style>
        <a:lnRef idx="0">
          <a:scrgbClr r="0" g="0" b="0"/>
        </a:lnRef>
        <a:fillRef idx="1">
          <a:scrgbClr r="0" g="0" b="0"/>
        </a:fillRef>
        <a:effectRef idx="2">
          <a:scrgbClr r="0" g="0" b="0"/>
        </a:effectRef>
        <a:fontRef idx="minor"/>
      </dsp:style>
    </dsp:sp>
    <dsp:sp modelId="{D8706B1E-438A-4D90-B3C9-C4C5FE000389}">
      <dsp:nvSpPr>
        <dsp:cNvPr id="0" name=""/>
        <dsp:cNvSpPr/>
      </dsp:nvSpPr>
      <dsp:spPr>
        <a:xfrm>
          <a:off x="3047" y="1336109"/>
          <a:ext cx="1979845" cy="1781479"/>
        </a:xfrm>
        <a:prstGeom prst="roundRect">
          <a:avLst/>
        </a:prstGeom>
        <a:gradFill rotWithShape="0">
          <a:gsLst>
            <a:gs pos="0">
              <a:schemeClr val="accent5">
                <a:hueOff val="0"/>
                <a:satOff val="0"/>
                <a:lumOff val="0"/>
                <a:alphaOff val="0"/>
                <a:shade val="58000"/>
                <a:satMod val="150000"/>
              </a:schemeClr>
            </a:gs>
            <a:gs pos="72000">
              <a:schemeClr val="accent5">
                <a:hueOff val="0"/>
                <a:satOff val="0"/>
                <a:lumOff val="0"/>
                <a:alphaOff val="0"/>
                <a:tint val="90000"/>
                <a:satMod val="135000"/>
              </a:schemeClr>
            </a:gs>
            <a:gs pos="100000">
              <a:schemeClr val="accent5">
                <a:hueOff val="0"/>
                <a:satOff val="0"/>
                <a:lumOff val="0"/>
                <a:alphaOff val="0"/>
                <a:tint val="80000"/>
                <a:satMod val="155000"/>
              </a:schemeClr>
            </a:gs>
          </a:gsLst>
          <a:lin ang="16200000" scaled="0"/>
        </a:gra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b="1" kern="1200" dirty="0" smtClean="0">
              <a:latin typeface="Calibri" panose="020F0502020204030204" pitchFamily="34" charset="0"/>
              <a:cs typeface="Calibri" panose="020F0502020204030204" pitchFamily="34" charset="0"/>
            </a:rPr>
            <a:t>Phase I: Planning and Design </a:t>
          </a:r>
        </a:p>
        <a:p>
          <a:pPr lvl="0" algn="l" defTabSz="577850">
            <a:lnSpc>
              <a:spcPct val="90000"/>
            </a:lnSpc>
            <a:spcBef>
              <a:spcPct val="0"/>
            </a:spcBef>
            <a:spcAft>
              <a:spcPct val="35000"/>
            </a:spcAft>
          </a:pPr>
          <a:r>
            <a:rPr lang="en-US" sz="1300" kern="1200" dirty="0" smtClean="0">
              <a:latin typeface="Calibri" panose="020F0502020204030204" pitchFamily="34" charset="0"/>
              <a:cs typeface="Calibri" panose="020F0502020204030204" pitchFamily="34" charset="0"/>
            </a:rPr>
            <a:t>4-6 Months</a:t>
          </a:r>
        </a:p>
        <a:p>
          <a:pPr lvl="0" algn="l" defTabSz="577850">
            <a:lnSpc>
              <a:spcPct val="90000"/>
            </a:lnSpc>
            <a:spcBef>
              <a:spcPct val="0"/>
            </a:spcBef>
            <a:spcAft>
              <a:spcPct val="35000"/>
            </a:spcAft>
          </a:pPr>
          <a:r>
            <a:rPr lang="en-US" sz="1300" kern="1200" dirty="0" smtClean="0">
              <a:latin typeface="Calibri" panose="020F0502020204030204" pitchFamily="34" charset="0"/>
              <a:cs typeface="Calibri" panose="020F0502020204030204" pitchFamily="34" charset="0"/>
            </a:rPr>
            <a:t>Research, Vision, Design, Internal Stakeholder Engagement, External Stakeholder Strategy</a:t>
          </a:r>
        </a:p>
        <a:p>
          <a:pPr lvl="0" algn="l" defTabSz="577850">
            <a:lnSpc>
              <a:spcPct val="90000"/>
            </a:lnSpc>
            <a:spcBef>
              <a:spcPct val="0"/>
            </a:spcBef>
            <a:spcAft>
              <a:spcPct val="35000"/>
            </a:spcAft>
          </a:pPr>
          <a:endParaRPr lang="en-US" sz="1200" kern="1200" dirty="0"/>
        </a:p>
      </dsp:txBody>
      <dsp:txXfrm>
        <a:off x="90012" y="1423074"/>
        <a:ext cx="1805915" cy="1607549"/>
      </dsp:txXfrm>
    </dsp:sp>
    <dsp:sp modelId="{7A197174-67C0-4008-82B1-DE7A8F7AED81}">
      <dsp:nvSpPr>
        <dsp:cNvPr id="0" name=""/>
        <dsp:cNvSpPr/>
      </dsp:nvSpPr>
      <dsp:spPr>
        <a:xfrm>
          <a:off x="2312867" y="1336109"/>
          <a:ext cx="1979845" cy="1781479"/>
        </a:xfrm>
        <a:prstGeom prst="roundRect">
          <a:avLst/>
        </a:prstGeom>
        <a:solidFill>
          <a:schemeClr val="accent3"/>
        </a:soli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b="1" kern="1200" dirty="0" smtClean="0">
              <a:latin typeface="Calibri" panose="020F0502020204030204" pitchFamily="34" charset="0"/>
              <a:cs typeface="Calibri" panose="020F0502020204030204" pitchFamily="34" charset="0"/>
            </a:rPr>
            <a:t>Phase II: Execution</a:t>
          </a:r>
        </a:p>
        <a:p>
          <a:pPr lvl="0" algn="l" defTabSz="577850">
            <a:lnSpc>
              <a:spcPct val="90000"/>
            </a:lnSpc>
            <a:spcBef>
              <a:spcPct val="0"/>
            </a:spcBef>
            <a:spcAft>
              <a:spcPct val="35000"/>
            </a:spcAft>
          </a:pPr>
          <a:r>
            <a:rPr lang="en-US" sz="1300" kern="1200" dirty="0" smtClean="0">
              <a:latin typeface="Calibri" panose="020F0502020204030204" pitchFamily="34" charset="0"/>
              <a:cs typeface="Calibri" panose="020F0502020204030204" pitchFamily="34" charset="0"/>
            </a:rPr>
            <a:t>9-12 months</a:t>
          </a:r>
        </a:p>
        <a:p>
          <a:pPr lvl="0" algn="l" defTabSz="577850">
            <a:lnSpc>
              <a:spcPct val="90000"/>
            </a:lnSpc>
            <a:spcBef>
              <a:spcPct val="0"/>
            </a:spcBef>
            <a:spcAft>
              <a:spcPct val="35000"/>
            </a:spcAft>
          </a:pPr>
          <a:r>
            <a:rPr lang="en-US" sz="1300" kern="1200" dirty="0" smtClean="0">
              <a:latin typeface="Calibri" panose="020F0502020204030204" pitchFamily="34" charset="0"/>
              <a:cs typeface="Calibri" panose="020F0502020204030204" pitchFamily="34" charset="0"/>
            </a:rPr>
            <a:t>HP Responsibilities, RFP and Rate Development, Procurement , Stakeholder Engagement and CMS Engagement</a:t>
          </a:r>
        </a:p>
        <a:p>
          <a:pPr lvl="0" algn="l" defTabSz="577850">
            <a:lnSpc>
              <a:spcPct val="90000"/>
            </a:lnSpc>
            <a:spcBef>
              <a:spcPct val="0"/>
            </a:spcBef>
            <a:spcAft>
              <a:spcPct val="35000"/>
            </a:spcAft>
          </a:pPr>
          <a:endParaRPr lang="en-US" sz="1200" kern="1200" dirty="0"/>
        </a:p>
      </dsp:txBody>
      <dsp:txXfrm>
        <a:off x="2399832" y="1423074"/>
        <a:ext cx="1805915" cy="1607549"/>
      </dsp:txXfrm>
    </dsp:sp>
    <dsp:sp modelId="{53968FA2-48CB-4D9B-ACE0-6B6A3D13E2E7}">
      <dsp:nvSpPr>
        <dsp:cNvPr id="0" name=""/>
        <dsp:cNvSpPr/>
      </dsp:nvSpPr>
      <dsp:spPr>
        <a:xfrm>
          <a:off x="4622687" y="1336109"/>
          <a:ext cx="1979845" cy="1781479"/>
        </a:xfrm>
        <a:prstGeom prst="roundRect">
          <a:avLst/>
        </a:prstGeom>
        <a:solidFill>
          <a:schemeClr val="accent1">
            <a:lumMod val="60000"/>
            <a:lumOff val="40000"/>
          </a:schemeClr>
        </a:soli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b="1" kern="1200" dirty="0" smtClean="0">
              <a:latin typeface="Calibri" panose="020F0502020204030204" pitchFamily="34" charset="0"/>
              <a:cs typeface="Calibri" panose="020F0502020204030204" pitchFamily="34" charset="0"/>
            </a:rPr>
            <a:t>Phase III: Implementation</a:t>
          </a:r>
        </a:p>
        <a:p>
          <a:pPr lvl="0" algn="l" defTabSz="577850">
            <a:lnSpc>
              <a:spcPct val="90000"/>
            </a:lnSpc>
            <a:spcBef>
              <a:spcPct val="0"/>
            </a:spcBef>
            <a:spcAft>
              <a:spcPct val="35000"/>
            </a:spcAft>
          </a:pPr>
          <a:r>
            <a:rPr lang="en-US" sz="1300" kern="1200" dirty="0" smtClean="0">
              <a:latin typeface="Calibri" panose="020F0502020204030204" pitchFamily="34" charset="0"/>
              <a:cs typeface="Calibri" panose="020F0502020204030204" pitchFamily="34" charset="0"/>
            </a:rPr>
            <a:t>9-12 months</a:t>
          </a:r>
        </a:p>
        <a:p>
          <a:pPr lvl="0" algn="l" defTabSz="577850">
            <a:lnSpc>
              <a:spcPct val="90000"/>
            </a:lnSpc>
            <a:spcBef>
              <a:spcPct val="0"/>
            </a:spcBef>
            <a:spcAft>
              <a:spcPct val="35000"/>
            </a:spcAft>
          </a:pPr>
          <a:r>
            <a:rPr lang="en-US" sz="1300" kern="1200" dirty="0" smtClean="0">
              <a:latin typeface="Calibri" panose="020F0502020204030204" pitchFamily="34" charset="0"/>
              <a:cs typeface="Calibri" panose="020F0502020204030204" pitchFamily="34" charset="0"/>
            </a:rPr>
            <a:t>Readiness, Technical Assistance, IT System Modifications, Federal Authorities, State Regulations, State Oversight</a:t>
          </a:r>
          <a:endParaRPr lang="en-US" sz="1300" kern="1200" dirty="0">
            <a:latin typeface="Calibri" panose="020F0502020204030204" pitchFamily="34" charset="0"/>
            <a:cs typeface="Calibri" panose="020F0502020204030204" pitchFamily="34" charset="0"/>
          </a:endParaRPr>
        </a:p>
      </dsp:txBody>
      <dsp:txXfrm>
        <a:off x="4709652" y="1423074"/>
        <a:ext cx="1805915" cy="1607549"/>
      </dsp:txXfrm>
    </dsp:sp>
    <dsp:sp modelId="{430CED21-EC97-42FC-8388-6BAB8659CD91}">
      <dsp:nvSpPr>
        <dsp:cNvPr id="0" name=""/>
        <dsp:cNvSpPr/>
      </dsp:nvSpPr>
      <dsp:spPr>
        <a:xfrm>
          <a:off x="6932507" y="1336109"/>
          <a:ext cx="1979845" cy="1781479"/>
        </a:xfrm>
        <a:prstGeom prst="roundRect">
          <a:avLst/>
        </a:prstGeom>
        <a:gradFill rotWithShape="0">
          <a:gsLst>
            <a:gs pos="0">
              <a:schemeClr val="accent5">
                <a:hueOff val="-14019298"/>
                <a:satOff val="20613"/>
                <a:lumOff val="17647"/>
                <a:alphaOff val="0"/>
                <a:shade val="58000"/>
                <a:satMod val="150000"/>
              </a:schemeClr>
            </a:gs>
            <a:gs pos="72000">
              <a:schemeClr val="accent5">
                <a:hueOff val="-14019298"/>
                <a:satOff val="20613"/>
                <a:lumOff val="17647"/>
                <a:alphaOff val="0"/>
                <a:tint val="90000"/>
                <a:satMod val="135000"/>
              </a:schemeClr>
            </a:gs>
            <a:gs pos="100000">
              <a:schemeClr val="accent5">
                <a:hueOff val="-14019298"/>
                <a:satOff val="20613"/>
                <a:lumOff val="17647"/>
                <a:alphaOff val="0"/>
                <a:tint val="80000"/>
                <a:satMod val="155000"/>
              </a:schemeClr>
            </a:gs>
          </a:gsLst>
          <a:lin ang="16200000" scaled="0"/>
        </a:gra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US" sz="1300" b="1" kern="1200" dirty="0" smtClean="0">
              <a:latin typeface="Calibri" panose="020F0502020204030204" pitchFamily="34" charset="0"/>
              <a:cs typeface="Calibri" panose="020F0502020204030204" pitchFamily="34" charset="0"/>
            </a:rPr>
            <a:t>Phase IV: Monitoring  </a:t>
          </a:r>
        </a:p>
        <a:p>
          <a:pPr lvl="0" algn="l" defTabSz="577850">
            <a:lnSpc>
              <a:spcPct val="90000"/>
            </a:lnSpc>
            <a:spcBef>
              <a:spcPct val="0"/>
            </a:spcBef>
            <a:spcAft>
              <a:spcPct val="35000"/>
            </a:spcAft>
          </a:pPr>
          <a:r>
            <a:rPr lang="en-US" sz="1300" kern="1200" dirty="0" smtClean="0">
              <a:latin typeface="Calibri" panose="020F0502020204030204" pitchFamily="34" charset="0"/>
              <a:cs typeface="Calibri" panose="020F0502020204030204" pitchFamily="34" charset="0"/>
            </a:rPr>
            <a:t>3-6 months</a:t>
          </a:r>
        </a:p>
        <a:p>
          <a:pPr lvl="0" algn="l" defTabSz="577850">
            <a:lnSpc>
              <a:spcPct val="90000"/>
            </a:lnSpc>
            <a:spcBef>
              <a:spcPct val="0"/>
            </a:spcBef>
            <a:spcAft>
              <a:spcPct val="35000"/>
            </a:spcAft>
          </a:pPr>
          <a:r>
            <a:rPr lang="en-US" sz="1300" kern="1200" dirty="0" smtClean="0">
              <a:latin typeface="Calibri" panose="020F0502020204030204" pitchFamily="34" charset="0"/>
              <a:cs typeface="Calibri" panose="020F0502020204030204" pitchFamily="34" charset="0"/>
            </a:rPr>
            <a:t>Ongoing monitoring and oversight</a:t>
          </a:r>
        </a:p>
        <a:p>
          <a:pPr lvl="0" algn="l" defTabSz="577850">
            <a:lnSpc>
              <a:spcPct val="90000"/>
            </a:lnSpc>
            <a:spcBef>
              <a:spcPct val="0"/>
            </a:spcBef>
            <a:spcAft>
              <a:spcPct val="35000"/>
            </a:spcAft>
          </a:pPr>
          <a:endParaRPr lang="en-US" sz="1200" kern="1200" dirty="0"/>
        </a:p>
      </dsp:txBody>
      <dsp:txXfrm>
        <a:off x="7019472" y="1423074"/>
        <a:ext cx="1805915" cy="16075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F7BE5BA-EC16-4697-B6BF-DC90193CCBE0}">
      <dsp:nvSpPr>
        <dsp:cNvPr id="0" name=""/>
        <dsp:cNvSpPr/>
      </dsp:nvSpPr>
      <dsp:spPr>
        <a:xfrm>
          <a:off x="2303190" y="1198611"/>
          <a:ext cx="2155672" cy="2155778"/>
        </a:xfrm>
        <a:prstGeom prst="ellipse">
          <a:avLst/>
        </a:prstGeom>
        <a:solidFill>
          <a:schemeClr val="accent1">
            <a:lumMod val="60000"/>
            <a:lumOff val="40000"/>
          </a:schemeClr>
        </a:soli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rgbClr r="0" g="0" b="0"/>
        </a:lnRef>
        <a:fillRef idx="3">
          <a:scrgbClr r="0" g="0" b="0"/>
        </a:fillRef>
        <a:effectRef idx="3">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US" sz="2600" kern="1200" dirty="0" smtClean="0"/>
            <a:t>Phase I Key Decisions</a:t>
          </a:r>
          <a:endParaRPr lang="en-US" sz="2600" kern="1200" dirty="0"/>
        </a:p>
      </dsp:txBody>
      <dsp:txXfrm>
        <a:off x="2618881" y="1514317"/>
        <a:ext cx="1524290" cy="1524366"/>
      </dsp:txXfrm>
    </dsp:sp>
    <dsp:sp modelId="{293C267F-0B87-47F9-9BED-37E7EDABC337}">
      <dsp:nvSpPr>
        <dsp:cNvPr id="0" name=""/>
        <dsp:cNvSpPr/>
      </dsp:nvSpPr>
      <dsp:spPr>
        <a:xfrm>
          <a:off x="1191541" y="0"/>
          <a:ext cx="4345479" cy="4529899"/>
        </a:xfrm>
        <a:prstGeom prst="blockArc">
          <a:avLst>
            <a:gd name="adj1" fmla="val 17527788"/>
            <a:gd name="adj2" fmla="val 4119114"/>
            <a:gd name="adj3" fmla="val 5750"/>
          </a:avLst>
        </a:prstGeom>
        <a:solidFill>
          <a:schemeClr val="accent6">
            <a:lumMod val="60000"/>
            <a:lumOff val="40000"/>
          </a:schemeClr>
        </a:solid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rgbClr r="0" g="0" b="0"/>
        </a:lnRef>
        <a:fillRef idx="3">
          <a:scrgbClr r="0" g="0" b="0"/>
        </a:fillRef>
        <a:effectRef idx="3">
          <a:scrgbClr r="0" g="0" b="0"/>
        </a:effectRef>
        <a:fontRef idx="minor">
          <a:schemeClr val="lt1"/>
        </a:fontRef>
      </dsp:style>
    </dsp:sp>
    <dsp:sp modelId="{B6B01F16-7B8F-4277-9B53-49824437F2A2}">
      <dsp:nvSpPr>
        <dsp:cNvPr id="0" name=""/>
        <dsp:cNvSpPr/>
      </dsp:nvSpPr>
      <dsp:spPr>
        <a:xfrm>
          <a:off x="4391236" y="381870"/>
          <a:ext cx="1154801" cy="1155124"/>
        </a:xfrm>
        <a:prstGeom prst="ellipse">
          <a:avLst/>
        </a:prstGeom>
        <a:blipFill rotWithShape="1">
          <a:blip xmlns:r="http://schemas.openxmlformats.org/officeDocument/2006/relationships" r:embed="rId1">
            <a:duotone>
              <a:schemeClr val="accent3">
                <a:shade val="45000"/>
                <a:satMod val="135000"/>
              </a:schemeClr>
              <a:prstClr val="white"/>
            </a:duotone>
          </a:blip>
          <a:stretch>
            <a:fillRect/>
          </a:stretch>
        </a:blip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rgbClr r="0" g="0" b="0"/>
        </a:lnRef>
        <a:fillRef idx="1">
          <a:scrgbClr r="0" g="0" b="0"/>
        </a:fillRef>
        <a:effectRef idx="3">
          <a:scrgbClr r="0" g="0" b="0"/>
        </a:effectRef>
        <a:fontRef idx="minor"/>
      </dsp:style>
    </dsp:sp>
    <dsp:sp modelId="{5E90010F-169F-4BEA-8902-02A638E0F4E8}">
      <dsp:nvSpPr>
        <dsp:cNvPr id="0" name=""/>
        <dsp:cNvSpPr/>
      </dsp:nvSpPr>
      <dsp:spPr>
        <a:xfrm>
          <a:off x="5926438" y="57262"/>
          <a:ext cx="4284361" cy="1847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l" defTabSz="800100">
            <a:lnSpc>
              <a:spcPct val="90000"/>
            </a:lnSpc>
            <a:spcBef>
              <a:spcPct val="0"/>
            </a:spcBef>
            <a:spcAft>
              <a:spcPct val="10000"/>
            </a:spcAft>
          </a:pPr>
          <a:r>
            <a:rPr lang="en-US" sz="1800" kern="1200" dirty="0" smtClean="0">
              <a:latin typeface="Calibri" panose="020F0502020204030204" pitchFamily="34" charset="0"/>
              <a:cs typeface="Calibri" panose="020F0502020204030204" pitchFamily="34" charset="0"/>
            </a:rPr>
            <a:t>State will contract will be a single, specialty HP that administers Medicaid PH and select BH benefits to the COA 4 population</a:t>
          </a:r>
          <a:endParaRPr lang="en-US" sz="1800" kern="1200" dirty="0">
            <a:latin typeface="Calibri" panose="020F0502020204030204" pitchFamily="34" charset="0"/>
            <a:cs typeface="Calibri" panose="020F0502020204030204" pitchFamily="34" charset="0"/>
          </a:endParaRPr>
        </a:p>
      </dsp:txBody>
      <dsp:txXfrm>
        <a:off x="5926438" y="57262"/>
        <a:ext cx="4284361" cy="1847739"/>
      </dsp:txXfrm>
    </dsp:sp>
    <dsp:sp modelId="{68AEDA68-9EBA-43D0-925C-C22BC00C8A4A}">
      <dsp:nvSpPr>
        <dsp:cNvPr id="0" name=""/>
        <dsp:cNvSpPr/>
      </dsp:nvSpPr>
      <dsp:spPr>
        <a:xfrm>
          <a:off x="4797389" y="1908461"/>
          <a:ext cx="946186" cy="838608"/>
        </a:xfrm>
        <a:prstGeom prst="ellipse">
          <a:avLst/>
        </a:prstGeom>
        <a:blipFill rotWithShape="1">
          <a:blip xmlns:r="http://schemas.openxmlformats.org/officeDocument/2006/relationships" r:embed="rId2">
            <a:duotone>
              <a:prstClr val="black"/>
              <a:schemeClr val="accent3">
                <a:tint val="45000"/>
                <a:satMod val="400000"/>
              </a:schemeClr>
            </a:duotone>
          </a:blip>
          <a:stretch>
            <a:fillRect/>
          </a:stretch>
        </a:blip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rgbClr r="0" g="0" b="0"/>
        </a:lnRef>
        <a:fillRef idx="1">
          <a:scrgbClr r="0" g="0" b="0"/>
        </a:fillRef>
        <a:effectRef idx="3">
          <a:scrgbClr r="0" g="0" b="0"/>
        </a:effectRef>
        <a:fontRef idx="minor"/>
      </dsp:style>
    </dsp:sp>
    <dsp:sp modelId="{60892B04-7BAA-47DC-BC62-04D223195F60}">
      <dsp:nvSpPr>
        <dsp:cNvPr id="0" name=""/>
        <dsp:cNvSpPr/>
      </dsp:nvSpPr>
      <dsp:spPr>
        <a:xfrm>
          <a:off x="5890840" y="1793612"/>
          <a:ext cx="4319959" cy="11179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l" defTabSz="800100">
            <a:lnSpc>
              <a:spcPct val="90000"/>
            </a:lnSpc>
            <a:spcBef>
              <a:spcPct val="0"/>
            </a:spcBef>
            <a:spcAft>
              <a:spcPct val="10000"/>
            </a:spcAft>
          </a:pPr>
          <a:r>
            <a:rPr lang="en-US" sz="1800" kern="1200" dirty="0" smtClean="0">
              <a:latin typeface="Calibri" panose="020F0502020204030204" pitchFamily="34" charset="0"/>
              <a:cs typeface="Calibri" panose="020F0502020204030204" pitchFamily="34" charset="0"/>
            </a:rPr>
            <a:t>MHD will procure the single, specialty HP through an open, competitive procurement</a:t>
          </a:r>
          <a:endParaRPr lang="en-US" sz="1800" kern="1200" dirty="0">
            <a:latin typeface="Calibri" panose="020F0502020204030204" pitchFamily="34" charset="0"/>
            <a:cs typeface="Calibri" panose="020F0502020204030204" pitchFamily="34" charset="0"/>
          </a:endParaRPr>
        </a:p>
      </dsp:txBody>
      <dsp:txXfrm>
        <a:off x="5890840" y="1793612"/>
        <a:ext cx="4319959" cy="1117979"/>
      </dsp:txXfrm>
    </dsp:sp>
    <dsp:sp modelId="{C908ED0C-DCEE-49EF-AC87-AFA7D1280160}">
      <dsp:nvSpPr>
        <dsp:cNvPr id="0" name=""/>
        <dsp:cNvSpPr/>
      </dsp:nvSpPr>
      <dsp:spPr>
        <a:xfrm>
          <a:off x="4518201" y="3158705"/>
          <a:ext cx="900872" cy="895094"/>
        </a:xfrm>
        <a:prstGeom prst="ellipse">
          <a:avLst/>
        </a:prstGeom>
        <a:blipFill rotWithShape="1">
          <a:blip xmlns:r="http://schemas.openxmlformats.org/officeDocument/2006/relationships" r:embed="rId3">
            <a:duotone>
              <a:schemeClr val="accent3">
                <a:shade val="45000"/>
                <a:satMod val="135000"/>
              </a:schemeClr>
              <a:prstClr val="white"/>
            </a:duotone>
          </a:blip>
          <a:stretch>
            <a:fillRect/>
          </a:stretch>
        </a:blipFill>
        <a:ln>
          <a:noFill/>
        </a:ln>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dsp:spPr>
      <dsp:style>
        <a:lnRef idx="0">
          <a:scrgbClr r="0" g="0" b="0"/>
        </a:lnRef>
        <a:fillRef idx="1">
          <a:scrgbClr r="0" g="0" b="0"/>
        </a:fillRef>
        <a:effectRef idx="3">
          <a:scrgbClr r="0" g="0" b="0"/>
        </a:effectRef>
        <a:fontRef idx="minor"/>
      </dsp:style>
    </dsp:sp>
    <dsp:sp modelId="{5783CE64-8D5C-4249-B342-477892AD01CC}">
      <dsp:nvSpPr>
        <dsp:cNvPr id="0" name=""/>
        <dsp:cNvSpPr/>
      </dsp:nvSpPr>
      <dsp:spPr>
        <a:xfrm>
          <a:off x="5850805" y="3269469"/>
          <a:ext cx="4359994" cy="111797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lvl="0" algn="l" defTabSz="800100">
            <a:lnSpc>
              <a:spcPct val="90000"/>
            </a:lnSpc>
            <a:spcBef>
              <a:spcPct val="0"/>
            </a:spcBef>
            <a:spcAft>
              <a:spcPct val="10000"/>
            </a:spcAft>
          </a:pPr>
          <a:r>
            <a:rPr lang="en-US" sz="1800" kern="1200" dirty="0" smtClean="0">
              <a:latin typeface="Calibri" panose="020F0502020204030204" pitchFamily="34" charset="0"/>
              <a:cs typeface="Calibri" panose="020F0502020204030204" pitchFamily="34" charset="0"/>
            </a:rPr>
            <a:t>COA 4 children will be mandatorily enrolled into specialty HP</a:t>
          </a:r>
          <a:endParaRPr lang="en-US" sz="1800" kern="1200" dirty="0">
            <a:latin typeface="Calibri" panose="020F0502020204030204" pitchFamily="34" charset="0"/>
            <a:cs typeface="Calibri" panose="020F0502020204030204" pitchFamily="34" charset="0"/>
          </a:endParaRPr>
        </a:p>
      </dsp:txBody>
      <dsp:txXfrm>
        <a:off x="5850805" y="3269469"/>
        <a:ext cx="4359994" cy="111797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F6C1FE-CA84-4877-8029-AD72B0E88B3C}">
      <dsp:nvSpPr>
        <dsp:cNvPr id="0" name=""/>
        <dsp:cNvSpPr/>
      </dsp:nvSpPr>
      <dsp:spPr>
        <a:xfrm>
          <a:off x="3108960" y="1093"/>
          <a:ext cx="4663440" cy="867816"/>
        </a:xfrm>
        <a:prstGeom prst="rightArrow">
          <a:avLst>
            <a:gd name="adj1" fmla="val 75000"/>
            <a:gd name="adj2" fmla="val 50000"/>
          </a:avLst>
        </a:prstGeom>
        <a:solidFill>
          <a:schemeClr val="accent1">
            <a:alpha val="90000"/>
            <a:tint val="40000"/>
            <a:hueOff val="0"/>
            <a:satOff val="0"/>
            <a:lumOff val="0"/>
            <a:alphaOff val="0"/>
          </a:schemeClr>
        </a:solidFill>
        <a:ln w="381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ECD0AD-5174-4996-8A18-68092749F360}">
      <dsp:nvSpPr>
        <dsp:cNvPr id="0" name=""/>
        <dsp:cNvSpPr/>
      </dsp:nvSpPr>
      <dsp:spPr>
        <a:xfrm>
          <a:off x="0" y="1093"/>
          <a:ext cx="3108960" cy="86781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5730" tIns="62865" rIns="125730" bIns="62865" numCol="1" spcCol="1270" anchor="ctr" anchorCtr="0">
          <a:noAutofit/>
        </a:bodyPr>
        <a:lstStyle/>
        <a:p>
          <a:pPr lvl="0" algn="ctr" defTabSz="1466850">
            <a:lnSpc>
              <a:spcPct val="90000"/>
            </a:lnSpc>
            <a:spcBef>
              <a:spcPct val="0"/>
            </a:spcBef>
            <a:spcAft>
              <a:spcPct val="35000"/>
            </a:spcAft>
          </a:pPr>
          <a:r>
            <a:rPr lang="en-US" sz="3300" kern="1200" dirty="0" smtClean="0">
              <a:latin typeface="Calibri" panose="020F0502020204030204" pitchFamily="34" charset="0"/>
              <a:cs typeface="Calibri" panose="020F0502020204030204" pitchFamily="34" charset="0"/>
            </a:rPr>
            <a:t>December 2020</a:t>
          </a:r>
          <a:endParaRPr lang="en-US" sz="3300" kern="1200" dirty="0">
            <a:latin typeface="Calibri" panose="020F0502020204030204" pitchFamily="34" charset="0"/>
            <a:cs typeface="Calibri" panose="020F0502020204030204" pitchFamily="34" charset="0"/>
          </a:endParaRPr>
        </a:p>
      </dsp:txBody>
      <dsp:txXfrm>
        <a:off x="42363" y="43456"/>
        <a:ext cx="3024234" cy="783090"/>
      </dsp:txXfrm>
    </dsp:sp>
    <dsp:sp modelId="{2EB502C3-4E4F-456C-AEEA-69502D0CC43D}">
      <dsp:nvSpPr>
        <dsp:cNvPr id="0" name=""/>
        <dsp:cNvSpPr/>
      </dsp:nvSpPr>
      <dsp:spPr>
        <a:xfrm>
          <a:off x="3108960" y="955692"/>
          <a:ext cx="4663440" cy="867816"/>
        </a:xfrm>
        <a:prstGeom prst="rightArrow">
          <a:avLst>
            <a:gd name="adj1" fmla="val 75000"/>
            <a:gd name="adj2" fmla="val 50000"/>
          </a:avLst>
        </a:prstGeom>
        <a:solidFill>
          <a:schemeClr val="accent1">
            <a:alpha val="90000"/>
            <a:tint val="40000"/>
            <a:hueOff val="0"/>
            <a:satOff val="0"/>
            <a:lumOff val="0"/>
            <a:alphaOff val="0"/>
          </a:schemeClr>
        </a:solidFill>
        <a:ln w="381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E538F1-0179-4B33-A46D-57FAB3A001D1}">
      <dsp:nvSpPr>
        <dsp:cNvPr id="0" name=""/>
        <dsp:cNvSpPr/>
      </dsp:nvSpPr>
      <dsp:spPr>
        <a:xfrm>
          <a:off x="0" y="955692"/>
          <a:ext cx="3108960" cy="86781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latin typeface="Calibri" panose="020F0502020204030204" pitchFamily="34" charset="0"/>
              <a:cs typeface="Calibri" panose="020F0502020204030204" pitchFamily="34" charset="0"/>
            </a:rPr>
            <a:t>February 2021</a:t>
          </a:r>
          <a:endParaRPr lang="en-US" sz="3600" kern="1200" dirty="0">
            <a:latin typeface="Calibri" panose="020F0502020204030204" pitchFamily="34" charset="0"/>
            <a:cs typeface="Calibri" panose="020F0502020204030204" pitchFamily="34" charset="0"/>
          </a:endParaRPr>
        </a:p>
      </dsp:txBody>
      <dsp:txXfrm>
        <a:off x="42363" y="998055"/>
        <a:ext cx="3024234" cy="783090"/>
      </dsp:txXfrm>
    </dsp:sp>
    <dsp:sp modelId="{0FC111F9-9BBE-474B-ABB3-ECB389A91513}">
      <dsp:nvSpPr>
        <dsp:cNvPr id="0" name=""/>
        <dsp:cNvSpPr/>
      </dsp:nvSpPr>
      <dsp:spPr>
        <a:xfrm>
          <a:off x="3108960" y="1910290"/>
          <a:ext cx="4663440" cy="867816"/>
        </a:xfrm>
        <a:prstGeom prst="rightArrow">
          <a:avLst>
            <a:gd name="adj1" fmla="val 75000"/>
            <a:gd name="adj2" fmla="val 50000"/>
          </a:avLst>
        </a:prstGeom>
        <a:solidFill>
          <a:schemeClr val="accent1">
            <a:alpha val="90000"/>
            <a:tint val="40000"/>
            <a:hueOff val="0"/>
            <a:satOff val="0"/>
            <a:lumOff val="0"/>
            <a:alphaOff val="0"/>
          </a:schemeClr>
        </a:solidFill>
        <a:ln w="381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1350D95-3E42-4D19-B182-6C229B4E42ED}">
      <dsp:nvSpPr>
        <dsp:cNvPr id="0" name=""/>
        <dsp:cNvSpPr/>
      </dsp:nvSpPr>
      <dsp:spPr>
        <a:xfrm>
          <a:off x="0" y="1910290"/>
          <a:ext cx="3108960" cy="86781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latin typeface="Calibri" panose="020F0502020204030204" pitchFamily="34" charset="0"/>
              <a:cs typeface="Calibri" panose="020F0502020204030204" pitchFamily="34" charset="0"/>
            </a:rPr>
            <a:t>April 2021</a:t>
          </a:r>
          <a:endParaRPr lang="en-US" sz="3600" kern="1200" dirty="0">
            <a:latin typeface="Calibri" panose="020F0502020204030204" pitchFamily="34" charset="0"/>
            <a:cs typeface="Calibri" panose="020F0502020204030204" pitchFamily="34" charset="0"/>
          </a:endParaRPr>
        </a:p>
      </dsp:txBody>
      <dsp:txXfrm>
        <a:off x="42363" y="1952653"/>
        <a:ext cx="3024234" cy="783090"/>
      </dsp:txXfrm>
    </dsp:sp>
    <dsp:sp modelId="{4120D463-5F82-4056-BFB0-00E42FC61594}">
      <dsp:nvSpPr>
        <dsp:cNvPr id="0" name=""/>
        <dsp:cNvSpPr/>
      </dsp:nvSpPr>
      <dsp:spPr>
        <a:xfrm>
          <a:off x="3108960" y="2864889"/>
          <a:ext cx="4663440" cy="867816"/>
        </a:xfrm>
        <a:prstGeom prst="rightArrow">
          <a:avLst>
            <a:gd name="adj1" fmla="val 75000"/>
            <a:gd name="adj2" fmla="val 50000"/>
          </a:avLst>
        </a:prstGeom>
        <a:solidFill>
          <a:schemeClr val="accent1">
            <a:alpha val="90000"/>
            <a:tint val="40000"/>
            <a:hueOff val="0"/>
            <a:satOff val="0"/>
            <a:lumOff val="0"/>
            <a:alphaOff val="0"/>
          </a:schemeClr>
        </a:solidFill>
        <a:ln w="381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60CB707-9D1F-4068-96E9-B79DE60D3847}">
      <dsp:nvSpPr>
        <dsp:cNvPr id="0" name=""/>
        <dsp:cNvSpPr/>
      </dsp:nvSpPr>
      <dsp:spPr>
        <a:xfrm>
          <a:off x="0" y="2864889"/>
          <a:ext cx="3108960" cy="867816"/>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n-US" sz="3600" kern="1200" dirty="0" smtClean="0">
              <a:latin typeface="Calibri" panose="020F0502020204030204" pitchFamily="34" charset="0"/>
              <a:cs typeface="Calibri" panose="020F0502020204030204" pitchFamily="34" charset="0"/>
            </a:rPr>
            <a:t>June 2021</a:t>
          </a:r>
          <a:endParaRPr lang="en-US" sz="3600" kern="1200" dirty="0">
            <a:latin typeface="Calibri" panose="020F0502020204030204" pitchFamily="34" charset="0"/>
            <a:cs typeface="Calibri" panose="020F0502020204030204" pitchFamily="34" charset="0"/>
          </a:endParaRPr>
        </a:p>
      </dsp:txBody>
      <dsp:txXfrm>
        <a:off x="42363" y="2907252"/>
        <a:ext cx="3024234" cy="7830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11/layout/RadialPictureList">
  <dgm:title val="Radial Picture List"/>
  <dgm:desc val="Use to show relationships to a central idea. The Level 1 shape contains text and all Level 2 shapes contain a picture with corresponding text. Limited to four Level 2 pictures.  Unused pictures do not appear, but remain available if you switch layouts. Works best with a small amount of Level 2 text."/>
  <dgm:catLst>
    <dgm:cat type="picture" pri="2500"/>
    <dgm:cat type="officeonline" pri="2500"/>
  </dgm:catLst>
  <dgm:sampData>
    <dgm:dataModel>
      <dgm:ptLst>
        <dgm:pt modelId="0" type="doc"/>
        <dgm:pt modelId="10">
          <dgm:prSet phldr="1"/>
        </dgm:pt>
        <dgm:pt modelId="11">
          <dgm:prSet phldr="1"/>
        </dgm:pt>
        <dgm:pt modelId="12">
          <dgm:prSet phldr="1"/>
        </dgm:pt>
        <dgm:pt modelId="13">
          <dgm:prSet phldr="1"/>
        </dgm:pt>
      </dgm:ptLst>
      <dgm:cxnLst>
        <dgm:cxn modelId="1" srcId="0" destId="10" srcOrd="0" destOrd="0"/>
        <dgm:cxn modelId="2" srcId="10" destId="11" srcOrd="0" destOrd="0"/>
        <dgm:cxn modelId="3" srcId="10" destId="12" srcOrd="1" destOrd="0"/>
        <dgm:cxn modelId="4" srcId="10" destId="13" srcOrd="2" destOrd="0"/>
      </dgm:cxnLst>
      <dgm:bg/>
      <dgm:whole/>
    </dgm:dataModel>
  </dgm:sampData>
  <dgm:styleData>
    <dgm:dataModel>
      <dgm:ptLst>
        <dgm:pt modelId="0" type="doc"/>
        <dgm:pt modelId="10">
          <dgm:prSet phldr="1"/>
        </dgm:pt>
        <dgm:pt modelId="11">
          <dgm:prSet phldr="1"/>
        </dgm:pt>
        <dgm:pt modelId="12">
          <dgm:prSet phldr="1"/>
        </dgm:pt>
      </dgm:ptLst>
      <dgm:cxnLst>
        <dgm:cxn modelId="1" srcId="0" destId="10" srcOrd="0" destOrd="0"/>
        <dgm:cxn modelId="2" srcId="10" destId="11" srcOrd="0" destOrd="0"/>
        <dgm:cxn modelId="3" srcId="10" destId="12" srcOrd="1"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Lst>
      <dgm:cxnLst>
        <dgm:cxn modelId="1" srcId="0" destId="10" srcOrd="0" destOrd="0"/>
        <dgm:cxn modelId="2" srcId="10" destId="11" srcOrd="0" destOrd="0"/>
        <dgm:cxn modelId="3" srcId="10" destId="12" srcOrd="1" destOrd="0"/>
        <dgm:cxn modelId="4" srcId="10" destId="13" srcOrd="2" destOrd="0"/>
        <dgm:cxn modelId="5" srcId="10" destId="14" srcOrd="3" destOrd="0"/>
      </dgm:cxnLst>
      <dgm:bg/>
      <dgm:whole/>
    </dgm:dataModel>
  </dgm:clrData>
  <dgm:layoutNode name="Name0">
    <dgm:varLst>
      <dgm:chMax val="1"/>
      <dgm:chPref val="1"/>
      <dgm:dir/>
      <dgm:resizeHandles/>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l" for="ch" forName="Accent" refType="w" fact="0"/>
              <dgm:constr type="t" for="ch" forName="Accent" refType="h" fact="0"/>
              <dgm:constr type="w" for="ch" forName="Accent" refType="w" fact="0.6747"/>
              <dgm:constr type="h" for="ch" forName="Accent" refType="h"/>
              <dgm:constr type="l" for="ch" forName="Child1" refType="w" fact="0.76"/>
              <dgm:constr type="t" for="ch" forName="Child1" refType="h" fact="0.3739"/>
              <dgm:constr type="w" for="ch" forName="Child1" refType="w" fact="0.24"/>
              <dgm:constr type="h" for="ch" forName="Child1" refType="h" fact="0.255"/>
              <dgm:constr type="l" for="ch" forName="Parent" refType="w" fact="0.1726"/>
              <dgm:constr type="t" for="ch" forName="Parent" refType="h" fact="0.2646"/>
              <dgm:constr type="w" for="ch" forName="Parent" refType="w" fact="0.3347"/>
              <dgm:constr type="h" for="ch" forName="Parent" refType="h" fact="0.4759"/>
              <dgm:constr type="l" for="ch" forName="Image1" refType="w" fact="0.5661"/>
              <dgm:constr type="t" for="ch" forName="Image1" refType="h" fact="0.3744"/>
              <dgm:constr type="w" for="ch" forName="Image1" refType="w" fact="0.1793"/>
              <dgm:constr type="h" for="ch" forName="Image1" refType="h" fact="0.255"/>
            </dgm:constrLst>
          </dgm:if>
          <dgm:if name="Name6"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 refType="w" fact="0"/>
              <dgm:constr type="t" for="ch" forName="Accent" refType="h" fact="0"/>
              <dgm:constr type="w" for="ch" forName="Accent" refType="w" fact="0.6946"/>
              <dgm:constr type="h" for="ch" forName="Accent" refType="h"/>
              <dgm:constr type="l" for="ch" forName="Parent" refType="w" fact="0.1777"/>
              <dgm:constr type="t" for="ch" forName="Parent" refType="h" fact="0.2646"/>
              <dgm:constr type="w" for="ch" forName="Parent" refType="w" fact="0.3446"/>
              <dgm:constr type="h" for="ch" forName="Parent" refType="h" fact="0.4759"/>
              <dgm:constr type="l" for="ch" forName="Image1" refType="w" fact="0.5531"/>
              <dgm:constr type="t" for="ch" forName="Image1" refType="h" fact="0.1585"/>
              <dgm:constr type="w" for="ch" forName="Image1" refType="w" fact="0.1846"/>
              <dgm:constr type="h" for="ch" forName="Image1" refType="h" fact="0.255"/>
              <dgm:constr type="l" for="ch" forName="Image2" refType="w" fact="0.5531"/>
              <dgm:constr type="t" for="ch" forName="Image2" refType="h" fact="0.5624"/>
              <dgm:constr type="w" for="ch" forName="Image2" refType="w" fact="0.1846"/>
              <dgm:constr type="h" for="ch" forName="Image2" refType="h" fact="0.255"/>
              <dgm:constr type="l" for="ch" forName="Child1" refType="w" fact="0.7529"/>
              <dgm:constr type="t" for="ch" forName="Child1" refType="h" fact="0.1618"/>
              <dgm:constr type="w" for="ch" forName="Child1" refType="w" fact="0.2471"/>
              <dgm:constr type="h" for="ch" forName="Child1" refType="h" fact="0.2468"/>
              <dgm:constr type="l" for="ch" forName="Child2" refType="w" fact="0.7529"/>
              <dgm:constr type="t" for="ch" forName="Child2" refType="h" fact="0.5657"/>
              <dgm:constr type="w" for="ch" forName="Child2" refType="w" fact="0.2471"/>
              <dgm:constr type="h" for="ch" forName="Child2" refType="h" fact="0.2468"/>
            </dgm:constrLst>
          </dgm:if>
          <dgm:if name="Name7"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 refType="w" fact="0"/>
              <dgm:constr type="t" for="ch" forName="Accent" refType="h" fact="0"/>
              <dgm:constr type="w" for="ch" forName="Accent" refType="w" fact="0.6747"/>
              <dgm:constr type="h" for="ch" forName="Accent" refType="h"/>
              <dgm:constr type="l" for="ch" forName="Parent" refType="w" fact="0.1726"/>
              <dgm:constr type="t" for="ch" forName="Parent" refType="h" fact="0.2646"/>
              <dgm:constr type="w" for="ch" forName="Parent" refType="w" fact="0.3347"/>
              <dgm:constr type="h" for="ch" forName="Parent" refType="h" fact="0.4759"/>
              <dgm:constr type="l" for="ch" forName="Image1" refType="w" fact="0.4968"/>
              <dgm:constr type="t" for="ch" forName="Image1" refType="h" fact="0.0843"/>
              <dgm:constr type="w" for="ch" forName="Image1" refType="w" fact="0.1793"/>
              <dgm:constr type="h" for="ch" forName="Image1" refType="h" fact="0.255"/>
              <dgm:constr type="l" for="ch" forName="Image2" refType="w" fact="0.5661"/>
              <dgm:constr type="t" for="ch" forName="Image2" refType="h" fact="0.3744"/>
              <dgm:constr type="w" for="ch" forName="Image2" refType="w" fact="0.1793"/>
              <dgm:constr type="h" for="ch" forName="Image2" refType="h" fact="0.255"/>
              <dgm:constr type="l" for="ch" forName="Image3" refType="w" fact="0.4968"/>
              <dgm:constr type="t" for="ch" forName="Image3" refType="h" fact="0.6686"/>
              <dgm:constr type="w" for="ch" forName="Image3" refType="w" fact="0.1793"/>
              <dgm:constr type="h" for="ch" forName="Image3" refType="h" fact="0.255"/>
              <dgm:constr type="l" for="ch" forName="Child1" refType="w" fact="0.6897"/>
              <dgm:constr type="t" for="ch" forName="Child1" refType="h" fact="0.0884"/>
              <dgm:constr type="w" for="ch" forName="Child1" refType="w" fact="0.24"/>
              <dgm:constr type="h" for="ch" forName="Child1" refType="h" fact="0.2468"/>
              <dgm:constr type="l" for="ch" forName="Child2" refType="w" fact="0.76"/>
              <dgm:constr type="t" for="ch" forName="Child2" refType="h" fact="0.378"/>
              <dgm:constr type="w" for="ch" forName="Child2" refType="w" fact="0.24"/>
              <dgm:constr type="h" for="ch" forName="Child2" refType="h" fact="0.2468"/>
              <dgm:constr type="l" for="ch" forName="Child3" refType="w" fact="0.6897"/>
              <dgm:constr type="t" for="ch" forName="Child3" refType="h" fact="0.6738"/>
              <dgm:constr type="w" for="ch" forName="Child3" refType="w" fact="0.24"/>
              <dgm:constr type="h" for="ch" forName="Child3" refType="h" fact="0.2468"/>
            </dgm:constrLst>
          </dgm:if>
          <dgm:else name="Name8">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 refType="w" fact="0"/>
              <dgm:constr type="t" for="ch" forName="Accent" refType="h" fact="0.0361"/>
              <dgm:constr type="w" for="ch" forName="Accent" refType="w" fact="0.6865"/>
              <dgm:constr type="h" for="ch" forName="Accent" refType="h" fact="0.9197"/>
              <dgm:constr type="l" for="ch" forName="Parent" refType="w" fact="0.1756"/>
              <dgm:constr type="t" for="ch" forName="Parent" refType="h" fact="0.2795"/>
              <dgm:constr type="w" for="ch" forName="Parent" refType="w" fact="0.3406"/>
              <dgm:constr type="h" for="ch" forName="Parent" refType="h" fact="0.4377"/>
              <dgm:constr type="l" for="ch" forName="Image1" refType="w" fact="0.425"/>
              <dgm:constr type="t" for="ch" forName="Image1" refType="h" fact="0"/>
              <dgm:constr type="w" for="ch" forName="Image1" refType="w" fact="0.1825"/>
              <dgm:constr type="h" for="ch" forName="Image1" refType="h" fact="0.2345"/>
              <dgm:constr type="l" for="ch" forName="Image2" refType="w" fact="0.5598"/>
              <dgm:constr type="t" for="ch" forName="Image2" refType="h" fact="0.2184"/>
              <dgm:constr type="w" for="ch" forName="Image2" refType="w" fact="0.1825"/>
              <dgm:constr type="h" for="ch" forName="Image2" refType="h" fact="0.2345"/>
              <dgm:constr type="l" for="ch" forName="Image3" refType="w" fact="0.5591"/>
              <dgm:constr type="t" for="ch" forName="Image3" refType="h" fact="0.5395"/>
              <dgm:constr type="w" for="ch" forName="Image3" refType="w" fact="0.1825"/>
              <dgm:constr type="h" for="ch" forName="Image3" refType="h" fact="0.2345"/>
              <dgm:constr type="l" for="ch" forName="Image4" refType="w" fact="0.425"/>
              <dgm:constr type="t" for="ch" forName="Image4" refType="h" fact="0.7655"/>
              <dgm:constr type="w" for="ch" forName="Image4" refType="w" fact="0.1825"/>
              <dgm:constr type="h" for="ch" forName="Image4" refType="h" fact="0.2345"/>
              <dgm:constr type="l" for="ch" forName="Child1" refType="w" fact="0.6214"/>
              <dgm:constr type="t" for="ch" forName="Child1" refType="h" fact="0.003"/>
              <dgm:constr type="w" for="ch" forName="Child1" refType="w" fact="0.2443"/>
              <dgm:constr type="h" for="ch" forName="Child1" refType="h" fact="0.227"/>
              <dgm:constr type="l" for="ch" forName="Child2" refType="w" fact="0.7557"/>
              <dgm:constr type="t" for="ch" forName="Child2" refType="h" fact="0.2225"/>
              <dgm:constr type="w" for="ch" forName="Child2" refType="w" fact="0.2443"/>
              <dgm:constr type="h" for="ch" forName="Child2" refType="h" fact="0.227"/>
              <dgm:constr type="l" for="ch" forName="Child3" refType="w" fact="0.7557"/>
              <dgm:constr type="t" for="ch" forName="Child3" refType="h" fact="0.5433"/>
              <dgm:constr type="w" for="ch" forName="Child3" refType="w" fact="0.2443"/>
              <dgm:constr type="h" for="ch" forName="Child3" refType="h" fact="0.227"/>
              <dgm:constr type="l" for="ch" forName="Child4" refType="w" fact="0.6214"/>
              <dgm:constr type="t" for="ch" forName="Child4" refType="h" fact="0.7703"/>
              <dgm:constr type="w" for="ch" forName="Child4" refType="w" fact="0.2443"/>
              <dgm:constr type="h" for="ch" forName="Child4" refType="h" fact="0.227"/>
            </dgm:constrLst>
          </dgm:else>
        </dgm:choose>
      </dgm:if>
      <dgm:else name="Name9">
        <dgm:choose name="Name10">
          <dgm:if name="Name11" axis="ch ch" ptType="node node" st="1 1" cnt="1 0" func="cnt" op="equ" val="0">
            <dgm:alg type="composite">
              <dgm:param type="ar" val="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2" axis="ch ch" ptType="node node" st="1 1" cnt="1 0" func="cnt" op="equ" val="1">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r" for="ch" forName="Accent" refType="w"/>
              <dgm:constr type="t" for="ch" forName="Accent" refType="h" fact="0"/>
              <dgm:constr type="w" for="ch" forName="Accent" refType="w" fact="0.6747"/>
              <dgm:constr type="h" for="ch" forName="Accent" refType="h"/>
              <dgm:constr type="r" for="ch" forName="Child1" refType="w" fact="0.24"/>
              <dgm:constr type="t" for="ch" forName="Child1" refType="h" fact="0.3739"/>
              <dgm:constr type="w" for="ch" forName="Child1" refType="w" fact="0.24"/>
              <dgm:constr type="h" for="ch" forName="Child1" refType="h" fact="0.255"/>
              <dgm:constr type="r" for="ch" forName="Parent" refType="w" fact="0.8274"/>
              <dgm:constr type="t" for="ch" forName="Parent" refType="h" fact="0.2646"/>
              <dgm:constr type="w" for="ch" forName="Parent" refType="w" fact="0.3347"/>
              <dgm:constr type="h" for="ch" forName="Parent" refType="h" fact="0.4759"/>
              <dgm:constr type="r" for="ch" forName="Image1" refType="w" fact="0.4339"/>
              <dgm:constr type="t" for="ch" forName="Image1" refType="h" fact="0.3744"/>
              <dgm:constr type="w" for="ch" forName="Image1" refType="w" fact="0.1793"/>
              <dgm:constr type="h" for="ch" forName="Image1" refType="h" fact="0.255"/>
            </dgm:constrLst>
          </dgm:if>
          <dgm:if name="Name13" axis="ch ch" ptType="node node" st="1 1" cnt="1 0" func="cnt" op="equ" val="2">
            <dgm:alg type="composite">
              <dgm:param type="ar" val="1.381"/>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 refType="w"/>
              <dgm:constr type="t" for="ch" forName="Accent" refType="h" fact="0"/>
              <dgm:constr type="w" for="ch" forName="Accent" refType="w" fact="0.6946"/>
              <dgm:constr type="h" for="ch" forName="Accent" refType="h"/>
              <dgm:constr type="r" for="ch" forName="Parent" refType="w" fact="0.8223"/>
              <dgm:constr type="t" for="ch" forName="Parent" refType="h" fact="0.2646"/>
              <dgm:constr type="w" for="ch" forName="Parent" refType="w" fact="0.3446"/>
              <dgm:constr type="h" for="ch" forName="Parent" refType="h" fact="0.4759"/>
              <dgm:constr type="r" for="ch" forName="Image1" refType="w" fact="0.4469"/>
              <dgm:constr type="t" for="ch" forName="Image1" refType="h" fact="0.1585"/>
              <dgm:constr type="w" for="ch" forName="Image1" refType="w" fact="0.1846"/>
              <dgm:constr type="h" for="ch" forName="Image1" refType="h" fact="0.255"/>
              <dgm:constr type="r" for="ch" forName="Image2" refType="w" fact="0.4469"/>
              <dgm:constr type="t" for="ch" forName="Image2" refType="h" fact="0.5624"/>
              <dgm:constr type="w" for="ch" forName="Image2" refType="w" fact="0.1846"/>
              <dgm:constr type="h" for="ch" forName="Image2" refType="h" fact="0.255"/>
              <dgm:constr type="r" for="ch" forName="Child1" refType="w" fact="0.2471"/>
              <dgm:constr type="t" for="ch" forName="Child1" refType="h" fact="0.1618"/>
              <dgm:constr type="w" for="ch" forName="Child1" refType="w" fact="0.2471"/>
              <dgm:constr type="h" for="ch" forName="Child1" refType="h" fact="0.2468"/>
              <dgm:constr type="r" for="ch" forName="Child2" refType="w" fact="0.2471"/>
              <dgm:constr type="t" for="ch" forName="Child2" refType="h" fact="0.5657"/>
              <dgm:constr type="w" for="ch" forName="Child2" refType="w" fact="0.2471"/>
              <dgm:constr type="h" for="ch" forName="Child2" refType="h" fact="0.2468"/>
            </dgm:constrLst>
          </dgm:if>
          <dgm:if name="Name14" axis="ch ch" ptType="node node" st="1 1" cnt="1 0" func="cnt" op="equ" val="3">
            <dgm:alg type="composite">
              <dgm:param type="ar" val="1.4218"/>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 refType="w"/>
              <dgm:constr type="t" for="ch" forName="Accent" refType="h" fact="0"/>
              <dgm:constr type="w" for="ch" forName="Accent" refType="w" fact="0.6747"/>
              <dgm:constr type="h" for="ch" forName="Accent" refType="h"/>
              <dgm:constr type="r" for="ch" forName="Parent" refType="w" fact="0.8274"/>
              <dgm:constr type="t" for="ch" forName="Parent" refType="h" fact="0.2646"/>
              <dgm:constr type="w" for="ch" forName="Parent" refType="w" fact="0.3347"/>
              <dgm:constr type="h" for="ch" forName="Parent" refType="h" fact="0.4759"/>
              <dgm:constr type="r" for="ch" forName="Image1" refType="w" fact="0.5032"/>
              <dgm:constr type="t" for="ch" forName="Image1" refType="h" fact="0.0843"/>
              <dgm:constr type="w" for="ch" forName="Image1" refType="w" fact="0.1793"/>
              <dgm:constr type="h" for="ch" forName="Image1" refType="h" fact="0.255"/>
              <dgm:constr type="r" for="ch" forName="Image2" refType="w" fact="0.4339"/>
              <dgm:constr type="t" for="ch" forName="Image2" refType="h" fact="0.3744"/>
              <dgm:constr type="w" for="ch" forName="Image2" refType="w" fact="0.1793"/>
              <dgm:constr type="h" for="ch" forName="Image2" refType="h" fact="0.255"/>
              <dgm:constr type="r" for="ch" forName="Image3" refType="w" fact="0.5032"/>
              <dgm:constr type="t" for="ch" forName="Image3" refType="h" fact="0.6686"/>
              <dgm:constr type="w" for="ch" forName="Image3" refType="w" fact="0.1793"/>
              <dgm:constr type="h" for="ch" forName="Image3" refType="h" fact="0.255"/>
              <dgm:constr type="r" for="ch" forName="Child1" refType="w" fact="0.3103"/>
              <dgm:constr type="t" for="ch" forName="Child1" refType="h" fact="0.0884"/>
              <dgm:constr type="w" for="ch" forName="Child1" refType="w" fact="0.24"/>
              <dgm:constr type="h" for="ch" forName="Child1" refType="h" fact="0.2468"/>
              <dgm:constr type="r" for="ch" forName="Child2" refType="w" fact="0.24"/>
              <dgm:constr type="t" for="ch" forName="Child2" refType="h" fact="0.378"/>
              <dgm:constr type="w" for="ch" forName="Child2" refType="w" fact="0.24"/>
              <dgm:constr type="h" for="ch" forName="Child2" refType="h" fact="0.2468"/>
              <dgm:constr type="r" for="ch" forName="Child3" refType="w" fact="0.3103"/>
              <dgm:constr type="t" for="ch" forName="Child3" refType="h" fact="0.6738"/>
              <dgm:constr type="w" for="ch" forName="Child3" refType="w" fact="0.24"/>
              <dgm:constr type="h" for="ch" forName="Child3" refType="h" fact="0.2468"/>
            </dgm:constrLst>
          </dgm:if>
          <dgm:else name="Name15">
            <dgm:alg type="composite">
              <dgm:param type="ar" val="1.2852"/>
            </dgm:alg>
            <dgm:constrLst>
              <dgm:constr type="primFontSz" for="des" forName="Child1" val="65"/>
              <dgm:constr type="primFontSz" for="des" forName="Parent"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 refType="w"/>
              <dgm:constr type="t" for="ch" forName="Accent" refType="h" fact="0.0361"/>
              <dgm:constr type="w" for="ch" forName="Accent" refType="w" fact="0.6865"/>
              <dgm:constr type="h" for="ch" forName="Accent" refType="h" fact="0.9197"/>
              <dgm:constr type="r" for="ch" forName="Parent" refType="w" fact="0.8244"/>
              <dgm:constr type="t" for="ch" forName="Parent" refType="h" fact="0.2795"/>
              <dgm:constr type="w" for="ch" forName="Parent" refType="w" fact="0.3406"/>
              <dgm:constr type="h" for="ch" forName="Parent" refType="h" fact="0.4377"/>
              <dgm:constr type="r" for="ch" forName="Image1" refType="w" fact="0.575"/>
              <dgm:constr type="t" for="ch" forName="Image1" refType="h" fact="0"/>
              <dgm:constr type="w" for="ch" forName="Image1" refType="w" fact="0.1825"/>
              <dgm:constr type="h" for="ch" forName="Image1" refType="h" fact="0.2345"/>
              <dgm:constr type="r" for="ch" forName="Image2" refType="w" fact="0.4402"/>
              <dgm:constr type="t" for="ch" forName="Image2" refType="h" fact="0.2184"/>
              <dgm:constr type="w" for="ch" forName="Image2" refType="w" fact="0.1825"/>
              <dgm:constr type="h" for="ch" forName="Image2" refType="h" fact="0.2345"/>
              <dgm:constr type="r" for="ch" forName="Image3" refType="w" fact="0.4409"/>
              <dgm:constr type="t" for="ch" forName="Image3" refType="h" fact="0.5395"/>
              <dgm:constr type="w" for="ch" forName="Image3" refType="w" fact="0.1825"/>
              <dgm:constr type="h" for="ch" forName="Image3" refType="h" fact="0.2345"/>
              <dgm:constr type="r" for="ch" forName="Image4" refType="w" fact="0.575"/>
              <dgm:constr type="t" for="ch" forName="Image4" refType="h" fact="0.7655"/>
              <dgm:constr type="w" for="ch" forName="Image4" refType="w" fact="0.1825"/>
              <dgm:constr type="h" for="ch" forName="Image4" refType="h" fact="0.2345"/>
              <dgm:constr type="r" for="ch" forName="Child1" refType="w" fact="0.3786"/>
              <dgm:constr type="t" for="ch" forName="Child1" refType="h" fact="0.003"/>
              <dgm:constr type="w" for="ch" forName="Child1" refType="w" fact="0.2443"/>
              <dgm:constr type="h" for="ch" forName="Child1" refType="h" fact="0.227"/>
              <dgm:constr type="r" for="ch" forName="Child2" refType="w" fact="0.2443"/>
              <dgm:constr type="t" for="ch" forName="Child2" refType="h" fact="0.2225"/>
              <dgm:constr type="w" for="ch" forName="Child2" refType="w" fact="0.2443"/>
              <dgm:constr type="h" for="ch" forName="Child2" refType="h" fact="0.227"/>
              <dgm:constr type="r" for="ch" forName="Child3" refType="w" fact="0.2443"/>
              <dgm:constr type="t" for="ch" forName="Child3" refType="h" fact="0.5433"/>
              <dgm:constr type="w" for="ch" forName="Child3" refType="w" fact="0.2443"/>
              <dgm:constr type="h" for="ch" forName="Child3" refType="h" fact="0.227"/>
              <dgm:constr type="r" for="ch" forName="Child4" refType="w" fact="0.3786"/>
              <dgm:constr type="t" for="ch" forName="Child4" refType="h" fact="0.7703"/>
              <dgm:constr type="w" for="ch" forName="Child4" refType="w" fact="0.2443"/>
              <dgm:constr type="h" for="ch" forName="Child4" refType="h" fact="0.227"/>
            </dgm:constrLst>
          </dgm:else>
        </dgm:choose>
      </dgm:else>
    </dgm:choose>
    <dgm:forEach name="wrapper" axis="self" ptType="parTrans">
      <dgm:forEach name="ImageRepeat" axis="self">
        <dgm:layoutNode name="Image" styleLbl="fgImgPlace1">
          <dgm:alg type="sp"/>
          <dgm:shape xmlns:r="http://schemas.openxmlformats.org/officeDocument/2006/relationships" type="ellipse" r:blip="" blipPhldr="1">
            <dgm:adjLst/>
          </dgm:shape>
          <dgm:presOf/>
        </dgm:layoutNode>
      </dgm:forEach>
    </dgm:forEach>
    <dgm:forEach name="Name16" axis="ch" ptType="node" cnt="1">
      <dgm:layoutNode name="Parent" styleLbl="node1">
        <dgm:varLst>
          <dgm:chMax val="4"/>
          <dgm:chPref val="3"/>
        </dgm:varLst>
        <dgm:alg type="tx"/>
        <dgm:shape xmlns:r="http://schemas.openxmlformats.org/officeDocument/2006/relationships" type="ellipse" r:blip="">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7" axis="ch ch" ptType="node node" st="1 1" cnt="1 1">
      <dgm:layoutNode name="Accent" styleLbl="node1">
        <dgm:alg type="sp"/>
        <dgm:choose name="Name18">
          <dgm:if name="Name19" func="var" arg="dir" op="equ" val="norm">
            <dgm:choose name="Name20">
              <dgm:if name="Name21" axis="followSib" ptType="node" func="cnt" op="equ" val="0">
                <dgm:shape xmlns:r="http://schemas.openxmlformats.org/officeDocument/2006/relationships" type="blockArc" r:blip="">
                  <dgm:adjLst>
                    <dgm:adj idx="1" val="-49.0368"/>
                    <dgm:adj idx="2" val="49.4265"/>
                    <dgm:adj idx="3" val="0.0564"/>
                  </dgm:adjLst>
                </dgm:shape>
              </dgm:if>
              <dgm:if name="Name22" axis="followSib" ptType="node" func="cnt" op="equ" val="1">
                <dgm:shape xmlns:r="http://schemas.openxmlformats.org/officeDocument/2006/relationships" type="blockArc" r:blip="">
                  <dgm:adjLst>
                    <dgm:adj idx="1" val="-64.2028"/>
                    <dgm:adj idx="2" val="64.5456"/>
                    <dgm:adj idx="3" val="0.0558"/>
                  </dgm:adjLst>
                </dgm:shape>
              </dgm:if>
              <dgm:if name="Name23" axis="followSib" ptType="node" func="cnt" op="equ" val="2">
                <dgm:shape xmlns:r="http://schemas.openxmlformats.org/officeDocument/2006/relationships" type="blockArc" r:blip="">
                  <dgm:adjLst>
                    <dgm:adj idx="1" val="-67.8702"/>
                    <dgm:adj idx="2" val="68.6519"/>
                    <dgm:adj idx="3" val="0.0575"/>
                  </dgm:adjLst>
                </dgm:shape>
              </dgm:if>
              <dgm:else name="Name24">
                <dgm:shape xmlns:r="http://schemas.openxmlformats.org/officeDocument/2006/relationships" type="blockArc" r:blip="">
                  <dgm:adjLst>
                    <dgm:adj idx="1" val="-84.8426"/>
                    <dgm:adj idx="2" val="84.8009"/>
                    <dgm:adj idx="3" val="0.0524"/>
                  </dgm:adjLst>
                </dgm:shape>
              </dgm:else>
            </dgm:choose>
          </dgm:if>
          <dgm:else name="Name25">
            <dgm:choose name="Name26">
              <dgm:if name="Name27" axis="followSib" ptType="node" func="cnt" op="equ" val="0">
                <dgm:shape xmlns:r="http://schemas.openxmlformats.org/officeDocument/2006/relationships" rot="180" type="blockArc" r:blip="">
                  <dgm:adjLst>
                    <dgm:adj idx="1" val="-49.0368"/>
                    <dgm:adj idx="2" val="49.4265"/>
                    <dgm:adj idx="3" val="0.0564"/>
                  </dgm:adjLst>
                </dgm:shape>
              </dgm:if>
              <dgm:if name="Name28" axis="followSib" ptType="node" func="cnt" op="equ" val="1">
                <dgm:shape xmlns:r="http://schemas.openxmlformats.org/officeDocument/2006/relationships" rot="180" type="blockArc" r:blip="">
                  <dgm:adjLst>
                    <dgm:adj idx="1" val="-64.2028"/>
                    <dgm:adj idx="2" val="64.5456"/>
                    <dgm:adj idx="3" val="0.0558"/>
                  </dgm:adjLst>
                </dgm:shape>
              </dgm:if>
              <dgm:if name="Name29" axis="followSib" ptType="node" func="cnt" op="equ" val="2">
                <dgm:shape xmlns:r="http://schemas.openxmlformats.org/officeDocument/2006/relationships" rot="180" type="blockArc" r:blip="">
                  <dgm:adjLst>
                    <dgm:adj idx="1" val="-67.8702"/>
                    <dgm:adj idx="2" val="68.6519"/>
                    <dgm:adj idx="3" val="0.0575"/>
                  </dgm:adjLst>
                </dgm:shape>
              </dgm:if>
              <dgm:else name="Name30">
                <dgm:shape xmlns:r="http://schemas.openxmlformats.org/officeDocument/2006/relationships" rot="180" type="blockArc" r:blip="">
                  <dgm:adjLst>
                    <dgm:adj idx="1" val="-84.8426"/>
                    <dgm:adj idx="2" val="84.8009"/>
                    <dgm:adj idx="3" val="0.0524"/>
                  </dgm:adjLst>
                </dgm:shape>
              </dgm:else>
            </dgm:choose>
          </dgm:else>
        </dgm:choose>
        <dgm:presOf/>
      </dgm:layoutNode>
      <dgm:layoutNode name="Image1" styleLbl="fgImgPlace1">
        <dgm:alg type="sp"/>
        <dgm:shape xmlns:r="http://schemas.openxmlformats.org/officeDocument/2006/relationships" type="ellipse" r:blip="" blipPhldr="1">
          <dgm:adjLst/>
        </dgm:shape>
        <dgm:presOf/>
      </dgm:layoutNode>
      <dgm:layoutNode name="Child1" styleLbl="revTx">
        <dgm:varLst>
          <dgm:chMax val="0"/>
          <dgm:chPref val="0"/>
          <dgm:bulletEnabled val="1"/>
        </dgm:varLst>
        <dgm:choose name="Name31">
          <dgm:if name="Name32" func="var" arg="dir" op="equ" val="norm">
            <dgm:alg type="tx">
              <dgm:param type="parTxLTRAlign" val="l"/>
              <dgm:param type="shpTxLTRAlignCh" val="l"/>
              <dgm:param type="parTxRTLAlign" val="l"/>
              <dgm:param type="shpTxRTLAlignCh" val="l"/>
              <dgm:param type="lnSpAfParP" val="10"/>
            </dgm:alg>
          </dgm:if>
          <dgm:else name="Name3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4" axis="ch ch" ptType="node node" st="1 2" cnt="1 1">
      <dgm:layoutNode name="Image2">
        <dgm:alg type="sp"/>
        <dgm:shape xmlns:r="http://schemas.openxmlformats.org/officeDocument/2006/relationships" r:blip="">
          <dgm:adjLst/>
        </dgm:shape>
        <dgm:presOf/>
        <dgm:constrLst/>
        <dgm:forEach name="Name35" ref="ImageRepeat"/>
      </dgm:layoutNode>
      <dgm:layoutNode name="Child2" styleLbl="revTx">
        <dgm:varLst>
          <dgm:chMax val="0"/>
          <dgm:chPref val="0"/>
          <dgm:bulletEnabled val="1"/>
        </dgm:varLst>
        <dgm:choose name="Name36">
          <dgm:if name="Name37" func="var" arg="dir" op="equ" val="norm">
            <dgm:alg type="tx">
              <dgm:param type="parTxLTRAlign" val="l"/>
              <dgm:param type="shpTxLTRAlignCh" val="l"/>
              <dgm:param type="parTxRTLAlign" val="l"/>
              <dgm:param type="shpTxRTLAlignCh" val="l"/>
              <dgm:param type="lnSpAfParP" val="10"/>
            </dgm:alg>
          </dgm:if>
          <dgm:else name="Name3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9" axis="ch ch" ptType="node node" st="1 3" cnt="1 1">
      <dgm:layoutNode name="Image3">
        <dgm:alg type="sp"/>
        <dgm:shape xmlns:r="http://schemas.openxmlformats.org/officeDocument/2006/relationships" r:blip="">
          <dgm:adjLst/>
        </dgm:shape>
        <dgm:presOf/>
        <dgm:constrLst/>
        <dgm:forEach name="Name40" ref="ImageRepeat"/>
      </dgm:layoutNode>
      <dgm:layoutNode name="Child3" styleLbl="revTx">
        <dgm:varLst>
          <dgm:chMax val="0"/>
          <dgm:chPref val="0"/>
          <dgm:bulletEnabled val="1"/>
        </dgm:varLst>
        <dgm:choose name="Name41">
          <dgm:if name="Name42" func="var" arg="dir" op="equ" val="norm">
            <dgm:alg type="tx">
              <dgm:param type="parTxLTRAlign" val="l"/>
              <dgm:param type="shpTxLTRAlignCh" val="l"/>
              <dgm:param type="parTxRTLAlign" val="l"/>
              <dgm:param type="shpTxRTLAlignCh" val="l"/>
              <dgm:param type="lnSpAfParP" val="10"/>
            </dgm:alg>
          </dgm:if>
          <dgm:else name="Name43">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4" axis="ch ch" ptType="node node" st="1 4" cnt="1 1">
      <dgm:layoutNode name="Image4">
        <dgm:alg type="sp"/>
        <dgm:shape xmlns:r="http://schemas.openxmlformats.org/officeDocument/2006/relationships" r:blip="">
          <dgm:adjLst/>
        </dgm:shape>
        <dgm:presOf/>
        <dgm:constrLst/>
        <dgm:forEach name="Name45" ref="ImageRepeat"/>
      </dgm:layoutNode>
      <dgm:layoutNode name="Child4" styleLbl="revTx">
        <dgm:varLst>
          <dgm:chMax val="0"/>
          <dgm:chPref val="0"/>
          <dgm:bulletEnabled val="1"/>
        </dgm:varLst>
        <dgm:choose name="Name46">
          <dgm:if name="Name47" func="var" arg="dir" op="equ" val="norm">
            <dgm:alg type="tx">
              <dgm:param type="parTxLTRAlign" val="l"/>
              <dgm:param type="shpTxLTRAlignCh" val="l"/>
              <dgm:param type="parTxRTLAlign" val="l"/>
              <dgm:param type="shpTxRTLAlignCh" val="l"/>
              <dgm:param type="lnSpAfParP" val="10"/>
            </dgm:alg>
          </dgm:if>
          <dgm:else name="Name48">
            <dgm:alg type="tx">
              <dgm:param type="parTxLTRAlign" val="r"/>
              <dgm:param type="shpTxLTRAlignCh" val="r"/>
              <dgm:param type="parTxRTLAlign" val="r"/>
              <dgm:param type="shpTxRTLAlignCh" val="r"/>
              <dgm:param type="lnSpAfParP" val="10"/>
            </dgm:alg>
          </dgm:else>
        </dgm:choose>
        <dgm:shape xmlns:r="http://schemas.openxmlformats.org/officeDocument/2006/relationships" type="rect" r:blip="">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0.5711</cdr:x>
      <cdr:y>0.59513</cdr:y>
    </cdr:from>
    <cdr:to>
      <cdr:x>0.92398</cdr:x>
      <cdr:y>0.87149</cdr:y>
    </cdr:to>
    <cdr:sp macro="" textlink="">
      <cdr:nvSpPr>
        <cdr:cNvPr id="2" name="Rectangle 1"/>
        <cdr:cNvSpPr/>
      </cdr:nvSpPr>
      <cdr:spPr>
        <a:xfrm xmlns:a="http://schemas.openxmlformats.org/drawingml/2006/main">
          <a:off x="2524042" y="2584893"/>
          <a:ext cx="1559577" cy="1200329"/>
        </a:xfrm>
        <a:prstGeom xmlns:a="http://schemas.openxmlformats.org/drawingml/2006/main" prst="rect">
          <a:avLst/>
        </a:prstGeom>
      </cdr:spPr>
      <cdr:txBody>
        <a:bodyPr xmlns:a="http://schemas.openxmlformats.org/drawingml/2006/main" wrap="squar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r>
            <a:rPr lang="en-US" b="1" kern="0" spc="200" dirty="0">
              <a:solidFill>
                <a:srgbClr val="FFFFFF"/>
              </a:solidFill>
              <a:latin typeface="Calibri" panose="020F0502020204030204" pitchFamily="34" charset="0"/>
              <a:cs typeface="Calibri" panose="020F0502020204030204" pitchFamily="34" charset="0"/>
            </a:rPr>
            <a:t>Division of Youth Services (DYS)</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38477" cy="462119"/>
          </a:xfrm>
          <a:prstGeom prst="rect">
            <a:avLst/>
          </a:prstGeom>
        </p:spPr>
        <p:txBody>
          <a:bodyPr vert="horz" lIns="91075" tIns="45537" rIns="91075" bIns="45537" rtlCol="0"/>
          <a:lstStyle>
            <a:lvl1pPr algn="l">
              <a:defRPr sz="1200"/>
            </a:lvl1pPr>
          </a:lstStyle>
          <a:p>
            <a:endParaRPr lang="en-US" dirty="0"/>
          </a:p>
        </p:txBody>
      </p:sp>
      <p:sp>
        <p:nvSpPr>
          <p:cNvPr id="3" name="Date Placeholder 2"/>
          <p:cNvSpPr>
            <a:spLocks noGrp="1"/>
          </p:cNvSpPr>
          <p:nvPr>
            <p:ph type="dt" sz="quarter" idx="1"/>
          </p:nvPr>
        </p:nvSpPr>
        <p:spPr>
          <a:xfrm>
            <a:off x="3970340" y="2"/>
            <a:ext cx="3038477" cy="462119"/>
          </a:xfrm>
          <a:prstGeom prst="rect">
            <a:avLst/>
          </a:prstGeom>
        </p:spPr>
        <p:txBody>
          <a:bodyPr vert="horz" lIns="91075" tIns="45537" rIns="91075" bIns="45537" rtlCol="0"/>
          <a:lstStyle>
            <a:lvl1pPr algn="r">
              <a:defRPr sz="1200"/>
            </a:lvl1pPr>
          </a:lstStyle>
          <a:p>
            <a:fld id="{0D144030-4CAA-4B43-A21F-96EBF1BA20C8}" type="datetimeFigureOut">
              <a:rPr lang="en-US" smtClean="0"/>
              <a:t>12/28/2020</a:t>
            </a:fld>
            <a:endParaRPr lang="en-US" dirty="0"/>
          </a:p>
        </p:txBody>
      </p:sp>
      <p:sp>
        <p:nvSpPr>
          <p:cNvPr id="4" name="Footer Placeholder 3"/>
          <p:cNvSpPr>
            <a:spLocks noGrp="1"/>
          </p:cNvSpPr>
          <p:nvPr>
            <p:ph type="ftr" sz="quarter" idx="2"/>
          </p:nvPr>
        </p:nvSpPr>
        <p:spPr>
          <a:xfrm>
            <a:off x="2" y="8772381"/>
            <a:ext cx="3038477" cy="462119"/>
          </a:xfrm>
          <a:prstGeom prst="rect">
            <a:avLst/>
          </a:prstGeom>
        </p:spPr>
        <p:txBody>
          <a:bodyPr vert="horz" lIns="91075" tIns="45537" rIns="91075" bIns="4553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0" y="8772381"/>
            <a:ext cx="3038477" cy="462119"/>
          </a:xfrm>
          <a:prstGeom prst="rect">
            <a:avLst/>
          </a:prstGeom>
        </p:spPr>
        <p:txBody>
          <a:bodyPr vert="horz" lIns="91075" tIns="45537" rIns="91075" bIns="45537" rtlCol="0" anchor="b"/>
          <a:lstStyle>
            <a:lvl1pPr algn="r">
              <a:defRPr sz="1200"/>
            </a:lvl1pPr>
          </a:lstStyle>
          <a:p>
            <a:fld id="{3090A595-EEBA-4F67-AC3E-D9F8CCF61EB7}" type="slidenum">
              <a:rPr lang="en-US" smtClean="0"/>
              <a:t>‹#›</a:t>
            </a:fld>
            <a:endParaRPr lang="en-US" dirty="0"/>
          </a:p>
        </p:txBody>
      </p:sp>
    </p:spTree>
    <p:extLst>
      <p:ext uri="{BB962C8B-B14F-4D97-AF65-F5344CB8AC3E}">
        <p14:creationId xmlns:p14="http://schemas.microsoft.com/office/powerpoint/2010/main" val="1001010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1804"/>
          </a:xfrm>
          <a:prstGeom prst="rect">
            <a:avLst/>
          </a:prstGeom>
        </p:spPr>
        <p:txBody>
          <a:bodyPr vert="horz" lIns="92803" tIns="46403" rIns="92803" bIns="46403" rtlCol="0"/>
          <a:lstStyle>
            <a:lvl1pPr algn="l">
              <a:defRPr sz="1200"/>
            </a:lvl1pPr>
          </a:lstStyle>
          <a:p>
            <a:endParaRPr lang="en-US" dirty="0"/>
          </a:p>
        </p:txBody>
      </p:sp>
      <p:sp>
        <p:nvSpPr>
          <p:cNvPr id="3" name="Date Placeholder 2"/>
          <p:cNvSpPr>
            <a:spLocks noGrp="1"/>
          </p:cNvSpPr>
          <p:nvPr>
            <p:ph type="dt" idx="1"/>
          </p:nvPr>
        </p:nvSpPr>
        <p:spPr>
          <a:xfrm>
            <a:off x="3970938" y="1"/>
            <a:ext cx="3037840" cy="461804"/>
          </a:xfrm>
          <a:prstGeom prst="rect">
            <a:avLst/>
          </a:prstGeom>
        </p:spPr>
        <p:txBody>
          <a:bodyPr vert="horz" lIns="92803" tIns="46403" rIns="92803" bIns="46403" rtlCol="0"/>
          <a:lstStyle>
            <a:lvl1pPr algn="r">
              <a:defRPr sz="1200"/>
            </a:lvl1pPr>
          </a:lstStyle>
          <a:p>
            <a:fld id="{97CF049E-D21B-4DB6-B4B8-7FA4F1288B91}" type="datetimeFigureOut">
              <a:rPr lang="en-US" smtClean="0"/>
              <a:pPr/>
              <a:t>12/28/2020</a:t>
            </a:fld>
            <a:endParaRPr lang="en-US" dirty="0"/>
          </a:p>
        </p:txBody>
      </p:sp>
      <p:sp>
        <p:nvSpPr>
          <p:cNvPr id="4" name="Slide Image Placeholder 3"/>
          <p:cNvSpPr>
            <a:spLocks noGrp="1" noRot="1" noChangeAspect="1"/>
          </p:cNvSpPr>
          <p:nvPr>
            <p:ph type="sldImg" idx="2"/>
          </p:nvPr>
        </p:nvSpPr>
        <p:spPr>
          <a:xfrm>
            <a:off x="1198563" y="693738"/>
            <a:ext cx="4613275" cy="3459162"/>
          </a:xfrm>
          <a:prstGeom prst="rect">
            <a:avLst/>
          </a:prstGeom>
          <a:noFill/>
          <a:ln w="12700">
            <a:solidFill>
              <a:prstClr val="black"/>
            </a:solidFill>
          </a:ln>
        </p:spPr>
        <p:txBody>
          <a:bodyPr vert="horz" lIns="92803" tIns="46403" rIns="92803" bIns="46403" rtlCol="0" anchor="ctr"/>
          <a:lstStyle/>
          <a:p>
            <a:endParaRPr lang="en-US" dirty="0"/>
          </a:p>
        </p:txBody>
      </p:sp>
      <p:sp>
        <p:nvSpPr>
          <p:cNvPr id="5" name="Notes Placeholder 4"/>
          <p:cNvSpPr>
            <a:spLocks noGrp="1"/>
          </p:cNvSpPr>
          <p:nvPr>
            <p:ph type="body" sz="quarter" idx="3"/>
          </p:nvPr>
        </p:nvSpPr>
        <p:spPr>
          <a:xfrm>
            <a:off x="701040" y="4387137"/>
            <a:ext cx="5608320" cy="4156234"/>
          </a:xfrm>
          <a:prstGeom prst="rect">
            <a:avLst/>
          </a:prstGeom>
        </p:spPr>
        <p:txBody>
          <a:bodyPr vert="horz" lIns="92803" tIns="46403" rIns="92803" bIns="4640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9"/>
            <a:ext cx="3037840" cy="461804"/>
          </a:xfrm>
          <a:prstGeom prst="rect">
            <a:avLst/>
          </a:prstGeom>
        </p:spPr>
        <p:txBody>
          <a:bodyPr vert="horz" lIns="92803" tIns="46403" rIns="92803" bIns="4640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lIns="92803" tIns="46403" rIns="92803" bIns="46403" rtlCol="0" anchor="b"/>
          <a:lstStyle>
            <a:lvl1pPr algn="r">
              <a:defRPr sz="1200"/>
            </a:lvl1pPr>
          </a:lstStyle>
          <a:p>
            <a:fld id="{00E83FC2-CB00-407E-BA4E-4A2B7B6C7269}" type="slidenum">
              <a:rPr lang="en-US" smtClean="0"/>
              <a:pPr/>
              <a:t>‹#›</a:t>
            </a:fld>
            <a:endParaRPr lang="en-US" dirty="0"/>
          </a:p>
        </p:txBody>
      </p:sp>
    </p:spTree>
    <p:extLst>
      <p:ext uri="{BB962C8B-B14F-4D97-AF65-F5344CB8AC3E}">
        <p14:creationId xmlns:p14="http://schemas.microsoft.com/office/powerpoint/2010/main" val="539844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83FC2-CB00-407E-BA4E-4A2B7B6C7269}" type="slidenum">
              <a:rPr lang="en-US" smtClean="0"/>
              <a:pPr/>
              <a:t>1</a:t>
            </a:fld>
            <a:endParaRPr lang="en-US" dirty="0"/>
          </a:p>
        </p:txBody>
      </p:sp>
    </p:spTree>
    <p:extLst>
      <p:ext uri="{BB962C8B-B14F-4D97-AF65-F5344CB8AC3E}">
        <p14:creationId xmlns:p14="http://schemas.microsoft.com/office/powerpoint/2010/main" val="10895912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83FC2-CB00-407E-BA4E-4A2B7B6C7269}" type="slidenum">
              <a:rPr lang="en-US" smtClean="0"/>
              <a:pPr/>
              <a:t>10</a:t>
            </a:fld>
            <a:endParaRPr lang="en-US" dirty="0"/>
          </a:p>
        </p:txBody>
      </p:sp>
    </p:spTree>
    <p:extLst>
      <p:ext uri="{BB962C8B-B14F-4D97-AF65-F5344CB8AC3E}">
        <p14:creationId xmlns:p14="http://schemas.microsoft.com/office/powerpoint/2010/main" val="38139322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9726844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34524335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25715942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3548030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35069359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6424667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29382412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3606119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83FC2-CB00-407E-BA4E-4A2B7B6C7269}" type="slidenum">
              <a:rPr lang="en-US" smtClean="0"/>
              <a:pPr/>
              <a:t>19</a:t>
            </a:fld>
            <a:endParaRPr lang="en-US" dirty="0"/>
          </a:p>
        </p:txBody>
      </p:sp>
    </p:spTree>
    <p:extLst>
      <p:ext uri="{BB962C8B-B14F-4D97-AF65-F5344CB8AC3E}">
        <p14:creationId xmlns:p14="http://schemas.microsoft.com/office/powerpoint/2010/main" val="1365854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20003563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21522017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322734759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28743253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smtClean="0">
              <a:solidFill>
                <a:srgbClr val="FF0000"/>
              </a:solidFill>
              <a:effectLst/>
              <a:latin typeface="+mn-lt"/>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81755536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16312009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83FC2-CB00-407E-BA4E-4A2B7B6C7269}" type="slidenum">
              <a:rPr lang="en-US" smtClean="0"/>
              <a:pPr/>
              <a:t>25</a:t>
            </a:fld>
            <a:endParaRPr lang="en-US" dirty="0"/>
          </a:p>
        </p:txBody>
      </p:sp>
    </p:spTree>
    <p:extLst>
      <p:ext uri="{BB962C8B-B14F-4D97-AF65-F5344CB8AC3E}">
        <p14:creationId xmlns:p14="http://schemas.microsoft.com/office/powerpoint/2010/main" val="160082945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16899656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29641639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83FC2-CB00-407E-BA4E-4A2B7B6C7269}" type="slidenum">
              <a:rPr lang="en-US" smtClean="0"/>
              <a:pPr/>
              <a:t>28</a:t>
            </a:fld>
            <a:endParaRPr lang="en-US" dirty="0"/>
          </a:p>
        </p:txBody>
      </p:sp>
    </p:spTree>
    <p:extLst>
      <p:ext uri="{BB962C8B-B14F-4D97-AF65-F5344CB8AC3E}">
        <p14:creationId xmlns:p14="http://schemas.microsoft.com/office/powerpoint/2010/main" val="375458043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2648989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0E83FC2-CB00-407E-BA4E-4A2B7B6C7269}" type="slidenum">
              <a:rPr lang="en-US" smtClean="0"/>
              <a:pPr/>
              <a:t>3</a:t>
            </a:fld>
            <a:endParaRPr lang="en-US" dirty="0"/>
          </a:p>
        </p:txBody>
      </p:sp>
    </p:spTree>
    <p:extLst>
      <p:ext uri="{BB962C8B-B14F-4D97-AF65-F5344CB8AC3E}">
        <p14:creationId xmlns:p14="http://schemas.microsoft.com/office/powerpoint/2010/main" val="1929595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331070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32265467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baseline="0" dirty="0" smtClean="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2044248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FA91A43-F513-43F5-86E1-6AD981F88844}" type="slidenum">
              <a:rPr lang="en-GB" smtClean="0"/>
              <a:t>7</a:t>
            </a:fld>
            <a:endParaRPr lang="en-GB" dirty="0"/>
          </a:p>
        </p:txBody>
      </p:sp>
    </p:spTree>
    <p:extLst>
      <p:ext uri="{BB962C8B-B14F-4D97-AF65-F5344CB8AC3E}">
        <p14:creationId xmlns:p14="http://schemas.microsoft.com/office/powerpoint/2010/main" val="8372875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23929070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80FF00-F3FD-4F07-BF0D-30040E46E35C}"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Footer Placeholder 6">
            <a:extLst>
              <a:ext uri="{FF2B5EF4-FFF2-40B4-BE49-F238E27FC236}">
                <a16:creationId xmlns:a16="http://schemas.microsoft.com/office/drawing/2014/main" id="{FCBA88DC-4098-4F48-B1D2-BBBA539F0897}"/>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Updated 2/25/19</a:t>
            </a:r>
          </a:p>
        </p:txBody>
      </p:sp>
    </p:spTree>
    <p:extLst>
      <p:ext uri="{BB962C8B-B14F-4D97-AF65-F5344CB8AC3E}">
        <p14:creationId xmlns:p14="http://schemas.microsoft.com/office/powerpoint/2010/main" val="39618950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6"/>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b="1" kern="1200" dirty="0">
              <a:solidFill>
                <a:schemeClr val="lt1"/>
              </a:solidFill>
              <a:latin typeface="+mn-lt"/>
              <a:ea typeface="+mn-ea"/>
              <a:cs typeface="+mn-cs"/>
            </a:endParaRPr>
          </a:p>
        </p:txBody>
      </p:sp>
      <p:sp>
        <p:nvSpPr>
          <p:cNvPr id="9" name="Freeform 8"/>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00000"/>
              </a:lnSpc>
            </a:pPr>
            <a:endParaRPr lang="en-US" b="1" dirty="0"/>
          </a:p>
        </p:txBody>
      </p:sp>
      <p:sp>
        <p:nvSpPr>
          <p:cNvPr id="2" name="Title 1"/>
          <p:cNvSpPr>
            <a:spLocks noGrp="1"/>
          </p:cNvSpPr>
          <p:nvPr>
            <p:ph type="ctrTitle"/>
          </p:nvPr>
        </p:nvSpPr>
        <p:spPr>
          <a:xfrm>
            <a:off x="4572000" y="1676400"/>
            <a:ext cx="38862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4572000" y="3203574"/>
            <a:ext cx="38862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E56D12E-2748-4267-B446-3B251FB1D5B4}" type="datetime1">
              <a:rPr lang="en-US" smtClean="0"/>
              <a:t>12/28/2020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normAutofit/>
          </a:bodyPr>
          <a:lstStyle/>
          <a:p>
            <a:fld id="{A001C670-DC88-4376-AA6B-FD9548DDC9F2}"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724BB6-03DC-4197-8212-CE412EE43C13}" type="datetime1">
              <a:rPr lang="en-US" smtClean="0"/>
              <a:t>12/28/2020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566EA9-A175-41F7-BCD8-C5D81AA59C6D}" type="datetime1">
              <a:rPr lang="en-US" smtClean="0"/>
              <a:t>12/28/2020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6"/>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lvl1pPr>
              <a:defRPr cap="none" baseline="0">
                <a:solidFill>
                  <a:schemeClr val="accent3"/>
                </a:solidFill>
                <a:latin typeface="Calibri" panose="020F050202020403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685800" y="1600201"/>
            <a:ext cx="7772400" cy="3733800"/>
          </a:xfrm>
        </p:spPr>
        <p:txBody>
          <a:bodyPr/>
          <a:lstStyle>
            <a:lvl1pPr marL="342900" indent="-274320">
              <a:buFont typeface="Wingdings" panose="05000000000000000000" pitchFamily="2" charset="2"/>
              <a:buChar char="v"/>
              <a:defRPr sz="2800" baseline="0">
                <a:latin typeface="Arial" panose="020B0604020202020204" pitchFamily="34" charset="0"/>
              </a:defRPr>
            </a:lvl1pPr>
            <a:lvl2pPr marL="742950" indent="-274320">
              <a:buFont typeface="Wingdings" panose="05000000000000000000" pitchFamily="2" charset="2"/>
              <a:buChar char="Ø"/>
              <a:defRPr sz="2400"/>
            </a:lvl2pPr>
            <a:lvl3pPr marL="1143000" indent="-274320">
              <a:buSzPct val="200000"/>
              <a:buFont typeface="Arial" panose="020B0604020202020204" pitchFamily="34" charset="0"/>
              <a:buChar char="•"/>
              <a:defRPr sz="2000"/>
            </a:lvl3pPr>
            <a:lvl4pPr marL="1600200" indent="-274320">
              <a:buFont typeface="Wingdings" panose="05000000000000000000" pitchFamily="2" charset="2"/>
              <a:buChar char="q"/>
              <a:defRPr sz="16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Freeform 8"/>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FB1E67D3-60E4-4D27-9E0B-6D034DBF6EC1}" type="datetime1">
              <a:rPr lang="en-US" smtClean="0"/>
              <a:t>12/28/2020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Freeform 6"/>
          <p:cNvSpPr/>
          <p:nvPr/>
        </p:nvSpPr>
        <p:spPr>
          <a:xfrm>
            <a:off x="0" y="5545932"/>
            <a:ext cx="9146383" cy="1314449"/>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8" name="Freeform 7"/>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9" name="Freeform 8"/>
          <p:cNvSpPr/>
          <p:nvPr/>
        </p:nvSpPr>
        <p:spPr>
          <a:xfrm>
            <a:off x="-76" y="5293518"/>
            <a:ext cx="9144093"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lnSpc>
                <a:spcPct val="100000"/>
              </a:lnSpc>
            </a:pPr>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722313" y="3633787"/>
            <a:ext cx="77724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722313" y="2133600"/>
            <a:ext cx="77724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0" name="Rectangle 9"/>
          <p:cNvSpPr/>
          <p:nvPr/>
        </p:nvSpPr>
        <p:spPr>
          <a:xfrm>
            <a:off x="0" y="5262465"/>
            <a:ext cx="9144000" cy="7464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30" y="5502670"/>
            <a:ext cx="9144066" cy="1271150"/>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5512DAB7-38E7-443B-8E03-D2CCAEFBE4DA}" type="datetime1">
              <a:rPr lang="en-US" smtClean="0"/>
              <a:t>12/28/2020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F4008150-1923-438E-8203-0E40D7FF5AF4}" type="datetime1">
              <a:rPr lang="en-US" smtClean="0"/>
              <a:t>12/28/2020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01C670-DC88-4376-AA6B-FD9548DDC9F2}" type="slidenum">
              <a:rPr lang="en-US" smtClean="0"/>
              <a:pPr/>
              <a:t>‹#›</a:t>
            </a:fld>
            <a:endParaRPr lang="en-US" dirty="0"/>
          </a:p>
        </p:txBody>
      </p:sp>
      <p:sp>
        <p:nvSpPr>
          <p:cNvPr id="13" name="Content Placeholder 12"/>
          <p:cNvSpPr>
            <a:spLocks noGrp="1"/>
          </p:cNvSpPr>
          <p:nvPr>
            <p:ph sz="quarter" idx="13"/>
          </p:nvPr>
        </p:nvSpPr>
        <p:spPr>
          <a:xfrm>
            <a:off x="6858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4800600" y="1536192"/>
            <a:ext cx="36576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9"/>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1" name="Freeform 10"/>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0" y="1535113"/>
            <a:ext cx="36576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535113"/>
            <a:ext cx="36576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Freeform 11"/>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12"/>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Date Placeholder 6"/>
          <p:cNvSpPr>
            <a:spLocks noGrp="1"/>
          </p:cNvSpPr>
          <p:nvPr>
            <p:ph type="dt" sz="half" idx="10"/>
          </p:nvPr>
        </p:nvSpPr>
        <p:spPr/>
        <p:txBody>
          <a:bodyPr/>
          <a:lstStyle/>
          <a:p>
            <a:fld id="{C0710BA7-D226-495B-A757-165737818656}" type="datetime1">
              <a:rPr lang="en-US" smtClean="0"/>
              <a:t>12/28/2020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001C670-DC88-4376-AA6B-FD9548DDC9F2}" type="slidenum">
              <a:rPr lang="en-US" smtClean="0"/>
              <a:pPr/>
              <a:t>‹#›</a:t>
            </a:fld>
            <a:endParaRPr lang="en-US" dirty="0"/>
          </a:p>
        </p:txBody>
      </p:sp>
      <p:sp>
        <p:nvSpPr>
          <p:cNvPr id="15" name="Content Placeholder 14"/>
          <p:cNvSpPr>
            <a:spLocks noGrp="1"/>
          </p:cNvSpPr>
          <p:nvPr>
            <p:ph sz="quarter" idx="13"/>
          </p:nvPr>
        </p:nvSpPr>
        <p:spPr>
          <a:xfrm>
            <a:off x="6858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4800600" y="2209800"/>
            <a:ext cx="36576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5"/>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8" name="Freeform 7"/>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Date Placeholder 2"/>
          <p:cNvSpPr>
            <a:spLocks noGrp="1"/>
          </p:cNvSpPr>
          <p:nvPr>
            <p:ph type="dt" sz="half" idx="10"/>
          </p:nvPr>
        </p:nvSpPr>
        <p:spPr/>
        <p:txBody>
          <a:bodyPr/>
          <a:lstStyle/>
          <a:p>
            <a:fld id="{66FCA505-BFAD-447C-A6C0-75872D0FB81E}" type="datetime1">
              <a:rPr lang="en-US" smtClean="0"/>
              <a:t>12/28/2020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reeform 4"/>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6" name="Freeform 5"/>
          <p:cNvSpPr/>
          <p:nvPr/>
        </p:nvSpPr>
        <p:spPr>
          <a:xfrm>
            <a:off x="0" y="5381627"/>
            <a:ext cx="3286124" cy="1207294"/>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Freeform 6"/>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196" y="5347020"/>
            <a:ext cx="3426231" cy="944725"/>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B06ED3A8-2D2B-4914-B609-10A72547825A}" type="datetime1">
              <a:rPr lang="en-US" smtClean="0"/>
              <a:t>12/28/2020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7"/>
          <p:cNvSpPr/>
          <p:nvPr/>
        </p:nvSpPr>
        <p:spPr>
          <a:xfrm>
            <a:off x="1" y="5010151"/>
            <a:ext cx="7439025"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8"/>
          <p:cNvSpPr/>
          <p:nvPr/>
        </p:nvSpPr>
        <p:spPr>
          <a:xfrm>
            <a:off x="0" y="5731667"/>
            <a:ext cx="9147178" cy="1126333"/>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0" name="Freeform 9"/>
          <p:cNvSpPr/>
          <p:nvPr/>
        </p:nvSpPr>
        <p:spPr>
          <a:xfrm>
            <a:off x="0" y="4973410"/>
            <a:ext cx="7674867" cy="928299"/>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2382" y="5696242"/>
            <a:ext cx="9146382" cy="930294"/>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44A584DA-436B-44D3-9FC5-402F9F16BEBD}" type="datetime1">
              <a:rPr lang="en-US" smtClean="0"/>
              <a:t>12/28/2020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01C670-DC88-4376-AA6B-FD9548DDC9F2}" type="slidenum">
              <a:rPr lang="en-US" smtClean="0"/>
              <a:pPr/>
              <a:t>‹#›</a:t>
            </a:fld>
            <a:endParaRPr lang="en-US" dirty="0"/>
          </a:p>
        </p:txBody>
      </p:sp>
      <p:sp>
        <p:nvSpPr>
          <p:cNvPr id="13" name="Content Placeholder 12"/>
          <p:cNvSpPr>
            <a:spLocks noGrp="1"/>
          </p:cNvSpPr>
          <p:nvPr>
            <p:ph sz="quarter" idx="13"/>
          </p:nvPr>
        </p:nvSpPr>
        <p:spPr>
          <a:xfrm>
            <a:off x="4572000" y="609600"/>
            <a:ext cx="38862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676274" y="1527048"/>
            <a:ext cx="338328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Freeform 7"/>
          <p:cNvSpPr/>
          <p:nvPr/>
        </p:nvSpPr>
        <p:spPr>
          <a:xfrm>
            <a:off x="1807389" y="6148043"/>
            <a:ext cx="7338991" cy="711996"/>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9" name="Freeform 8"/>
          <p:cNvSpPr/>
          <p:nvPr/>
        </p:nvSpPr>
        <p:spPr>
          <a:xfrm>
            <a:off x="0" y="5457825"/>
            <a:ext cx="7239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3" name="Picture Placeholder 2"/>
          <p:cNvSpPr>
            <a:spLocks noGrp="1"/>
          </p:cNvSpPr>
          <p:nvPr>
            <p:ph type="pic" idx="1"/>
          </p:nvPr>
        </p:nvSpPr>
        <p:spPr>
          <a:xfrm>
            <a:off x="4572000" y="609600"/>
            <a:ext cx="3886200" cy="4190999"/>
          </a:xfrm>
          <a:ln w="79375">
            <a:solidFill>
              <a:schemeClr val="tx1"/>
            </a:solidFill>
            <a:miter lim="800000"/>
          </a:ln>
          <a:effectLst>
            <a:outerShdw blurRad="50800" dist="38100" dir="5400000" algn="ctr" rotWithShape="0">
              <a:srgbClr val="000000">
                <a:alpha val="42000"/>
              </a:srgbClr>
            </a:outerShdw>
          </a:effectLst>
        </p:spPr>
        <p:txBody>
          <a:bodyPr>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10" name="Freeform 9"/>
          <p:cNvSpPr/>
          <p:nvPr/>
        </p:nvSpPr>
        <p:spPr>
          <a:xfrm>
            <a:off x="-196" y="5412337"/>
            <a:ext cx="7605568" cy="927910"/>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p:cNvSpPr/>
          <p:nvPr/>
        </p:nvSpPr>
        <p:spPr>
          <a:xfrm>
            <a:off x="1680725" y="6116507"/>
            <a:ext cx="7465656" cy="741493"/>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00FE480A-05C5-4F7D-AA1C-FC0BD3356778}" type="datetime1">
              <a:rPr lang="en-US" smtClean="0"/>
              <a:t>12/28/2020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001C670-DC88-4376-AA6B-FD9548DDC9F2}" type="slidenum">
              <a:rPr lang="en-US" smtClean="0"/>
              <a:pPr/>
              <a:t>‹#›</a:t>
            </a:fld>
            <a:endParaRPr lang="en-US" dirty="0"/>
          </a:p>
        </p:txBody>
      </p:sp>
      <p:sp>
        <p:nvSpPr>
          <p:cNvPr id="14" name="Title 1"/>
          <p:cNvSpPr>
            <a:spLocks noGrp="1"/>
          </p:cNvSpPr>
          <p:nvPr>
            <p:ph type="title"/>
          </p:nvPr>
        </p:nvSpPr>
        <p:spPr>
          <a:xfrm>
            <a:off x="676656" y="609600"/>
            <a:ext cx="338328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676656" y="1524000"/>
            <a:ext cx="3381375"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blipFill dpi="0" rotWithShape="1">
            <a:blip r:embed="rId13">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5800" y="274638"/>
            <a:ext cx="77724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1600200"/>
            <a:ext cx="7772400" cy="4525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00800" y="6416675"/>
            <a:ext cx="1981200" cy="365125"/>
          </a:xfrm>
          <a:prstGeom prst="rect">
            <a:avLst/>
          </a:prstGeom>
        </p:spPr>
        <p:txBody>
          <a:bodyPr vert="horz" lIns="0" tIns="45720" rIns="0" bIns="0" rtlCol="0" anchor="b" anchorCtr="0"/>
          <a:lstStyle>
            <a:lvl1pPr algn="r">
              <a:defRPr lang="en-US" sz="900" kern="1200" cap="all" spc="110" baseline="0" smtClean="0">
                <a:solidFill>
                  <a:srgbClr val="4D4D4D"/>
                </a:solidFill>
                <a:latin typeface="+mn-lt"/>
                <a:ea typeface="+mn-ea"/>
                <a:cs typeface="+mn-cs"/>
              </a:defRPr>
            </a:lvl1pPr>
          </a:lstStyle>
          <a:p>
            <a:fld id="{127FF642-8FB2-435C-9871-0CA5D884E32B}" type="datetime1">
              <a:rPr lang="en-US" smtClean="0"/>
              <a:t>12/28/2020</a:t>
            </a:fld>
            <a:endParaRPr lang="en-US" dirty="0"/>
          </a:p>
        </p:txBody>
      </p:sp>
      <p:sp>
        <p:nvSpPr>
          <p:cNvPr id="5" name="Footer Placeholder 4"/>
          <p:cNvSpPr>
            <a:spLocks noGrp="1"/>
          </p:cNvSpPr>
          <p:nvPr>
            <p:ph type="ftr" sz="quarter" idx="3"/>
          </p:nvPr>
        </p:nvSpPr>
        <p:spPr>
          <a:xfrm>
            <a:off x="228600" y="6416675"/>
            <a:ext cx="2895600" cy="365125"/>
          </a:xfrm>
          <a:prstGeom prst="rect">
            <a:avLst/>
          </a:prstGeom>
        </p:spPr>
        <p:txBody>
          <a:bodyPr vert="horz" lIns="0" tIns="45720" rIns="0" bIns="0" rtlCol="0" anchor="b" anchorCtr="0"/>
          <a:lstStyle>
            <a:lvl1pPr algn="l">
              <a:defRPr sz="900" cap="all" spc="110" baseline="0">
                <a:solidFill>
                  <a:srgbClr val="4D4D4D"/>
                </a:solidFill>
              </a:defRPr>
            </a:lvl1pPr>
          </a:lstStyle>
          <a:p>
            <a:endParaRPr lang="en-US" dirty="0"/>
          </a:p>
        </p:txBody>
      </p:sp>
      <p:sp>
        <p:nvSpPr>
          <p:cNvPr id="6" name="Slide Number Placeholder 5"/>
          <p:cNvSpPr>
            <a:spLocks noGrp="1"/>
          </p:cNvSpPr>
          <p:nvPr>
            <p:ph type="sldNum" sz="quarter" idx="4"/>
          </p:nvPr>
        </p:nvSpPr>
        <p:spPr>
          <a:xfrm>
            <a:off x="8458200" y="6416675"/>
            <a:ext cx="457200" cy="365125"/>
          </a:xfrm>
          <a:prstGeom prst="rect">
            <a:avLst/>
          </a:prstGeom>
        </p:spPr>
        <p:txBody>
          <a:bodyPr vert="horz" lIns="0" tIns="45720" rIns="0" bIns="0" rtlCol="0" anchor="b" anchorCtr="0"/>
          <a:lstStyle>
            <a:lvl1pPr algn="r">
              <a:defRPr sz="1100" b="1" baseline="0">
                <a:solidFill>
                  <a:srgbClr val="4D4D4D"/>
                </a:solidFill>
              </a:defRPr>
            </a:lvl1pPr>
          </a:lstStyle>
          <a:p>
            <a:fld id="{A001C670-DC88-4376-AA6B-FD9548DDC9F2}"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ftr="0" dt="0"/>
  <p:txStyles>
    <p:titleStyle>
      <a:lvl1pPr algn="l" defTabSz="914400" rtl="0" eaLnBrk="1" latinLnBrk="0" hangingPunct="1">
        <a:spcBef>
          <a:spcPct val="0"/>
        </a:spcBef>
        <a:buNone/>
        <a:defRPr sz="36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lnSpc>
          <a:spcPct val="100000"/>
        </a:lnSpc>
        <a:spcBef>
          <a:spcPts val="700"/>
        </a:spcBef>
        <a:buClr>
          <a:schemeClr val="accent1"/>
        </a:buClr>
        <a:buSzPct val="85000"/>
        <a:buFont typeface="Wingdings 3" pitchFamily="18" charset="2"/>
        <a:buChar char=""/>
        <a:defRPr sz="2000" kern="1200" baseline="0">
          <a:solidFill>
            <a:schemeClr val="tx1"/>
          </a:solidFill>
          <a:latin typeface="+mn-lt"/>
          <a:ea typeface="+mn-ea"/>
          <a:cs typeface="+mn-cs"/>
        </a:defRPr>
      </a:lvl1pPr>
      <a:lvl2pPr marL="742950" indent="-274320" algn="l" defTabSz="914400" rtl="0" eaLnBrk="1" latinLnBrk="0" hangingPunct="1">
        <a:lnSpc>
          <a:spcPct val="100000"/>
        </a:lnSpc>
        <a:spcBef>
          <a:spcPts val="700"/>
        </a:spcBef>
        <a:buClr>
          <a:schemeClr val="accent1"/>
        </a:buClr>
        <a:buSzPct val="85000"/>
        <a:buFont typeface="Wingdings 3" pitchFamily="18" charset="2"/>
        <a:buChar char=""/>
        <a:defRPr sz="1600" kern="1200" baseline="0">
          <a:solidFill>
            <a:schemeClr val="tx1"/>
          </a:solidFill>
          <a:latin typeface="+mn-lt"/>
          <a:ea typeface="+mn-ea"/>
          <a:cs typeface="+mn-cs"/>
        </a:defRPr>
      </a:lvl2pPr>
      <a:lvl3pPr marL="1143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3pPr>
      <a:lvl4pPr marL="1600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4pPr>
      <a:lvl5pPr marL="20574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baseline="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hyperlink" Target="http://www.google.com/url?sa=i&amp;rct=j&amp;q=&amp;esrc=s&amp;frm=1&amp;source=images&amp;cd=&amp;cad=rja&amp;uact=8&amp;ved=0CAcQjRw&amp;url=http://www.nmcfamilyresourcecenter.com/&amp;ei=rKTGVILWNoa9ggTLxIH4Bg&amp;psig=AFQjCNEDyf0Euhl1L111XXX54glvbEDCmg&amp;ust=1422390826610477"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hyperlink" Target="http://www.google.com/url?sa=i&amp;rct=j&amp;q=&amp;esrc=s&amp;frm=1&amp;source=images&amp;cd=&amp;cad=rja&amp;uact=8&amp;ved=0CAcQjRw&amp;url=http://www.nmcfamilyresourcecenter.com/&amp;ei=rKTGVILWNoa9ggTLxIH4Bg&amp;psig=AFQjCNEDyf0Euhl1L111XXX54glvbEDCmg&amp;ust=1422390826610477" TargetMode="Externa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hyperlink" Target="http://www.google.com/url?sa=i&amp;rct=j&amp;q=&amp;esrc=s&amp;frm=1&amp;source=images&amp;cd=&amp;cad=rja&amp;uact=8&amp;ved=0CAcQjRw&amp;url=http://www.nmcfamilyresourcecenter.com/&amp;ei=rKTGVILWNoa9ggTLxIH4Bg&amp;psig=AFQjCNEDyf0Euhl1L111XXX54glvbEDCmg&amp;ust=1422390826610477"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hyperlink" Target="http://www.google.com/url?sa=i&amp;rct=j&amp;q=&amp;esrc=s&amp;frm=1&amp;source=images&amp;cd=&amp;cad=rja&amp;uact=8&amp;ved=0CAcQjRw&amp;url=http://www.nmcfamilyresourcecenter.com/&amp;ei=rKTGVILWNoa9ggTLxIH4Bg&amp;psig=AFQjCNEDyf0Euhl1L111XXX54glvbEDCmg&amp;ust=1422390826610477" TargetMode="Externa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hyperlink" Target="http://www.google.com/url?sa=i&amp;rct=j&amp;q=&amp;esrc=s&amp;frm=1&amp;source=images&amp;cd=&amp;cad=rja&amp;uact=8&amp;ved=0CAcQjRw&amp;url=http://www.nmcfamilyresourcecenter.com/&amp;ei=rKTGVILWNoa9ggTLxIH4Bg&amp;psig=AFQjCNEDyf0Euhl1L111XXX54glvbEDCmg&amp;ust=1422390826610477" TargetMode="External"/></Relationships>
</file>

<file path=ppt/slides/_rels/slide29.xml.rels><?xml version="1.0" encoding="UTF-8" standalone="yes"?>
<Relationships xmlns="http://schemas.openxmlformats.org/package/2006/relationships"><Relationship Id="rId2" Type="http://schemas.openxmlformats.org/officeDocument/2006/relationships/hyperlink" Target="mailto:MHD.BHCARVEIN@dss.mo.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gif"/><Relationship Id="rId4" Type="http://schemas.openxmlformats.org/officeDocument/2006/relationships/hyperlink" Target="http://www.google.com/url?sa=i&amp;rct=j&amp;q=&amp;esrc=s&amp;frm=1&amp;source=images&amp;cd=&amp;cad=rja&amp;uact=8&amp;ved=0CAcQjRw&amp;url=http://www.nmcfamilyresourcecenter.com/&amp;ei=rKTGVILWNoa9ggTLxIH4Bg&amp;psig=AFQjCNEDyf0Euhl1L111XXX54glvbEDCmg&amp;ust=1422390826610477"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1.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hyperlink" Target="https://dmh.mo.gov/trauma"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dmh.mo.gov/media/pdf/missouri-model-developmental-framework-trauma-informed-approaches"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478860"/>
            <a:ext cx="8534400" cy="3229339"/>
          </a:xfrm>
        </p:spPr>
        <p:txBody>
          <a:bodyPr anchor="t">
            <a:noAutofit/>
          </a:bodyPr>
          <a:lstStyle/>
          <a:p>
            <a:pPr algn="ctr"/>
            <a:r>
              <a:rPr lang="en-US" sz="4000" b="1" cap="none" dirty="0" smtClean="0">
                <a:solidFill>
                  <a:schemeClr val="accent3"/>
                </a:solidFill>
                <a:latin typeface="Century Gothic" panose="020B0502020202020204" pitchFamily="34" charset="0"/>
              </a:rPr>
              <a:t>Behavioral Health Carve-in</a:t>
            </a:r>
            <a:br>
              <a:rPr lang="en-US" sz="4000" b="1" cap="none" dirty="0" smtClean="0">
                <a:solidFill>
                  <a:schemeClr val="accent3"/>
                </a:solidFill>
                <a:latin typeface="Century Gothic" panose="020B0502020202020204" pitchFamily="34" charset="0"/>
              </a:rPr>
            </a:br>
            <a:r>
              <a:rPr lang="en-US" sz="4000" b="1" cap="none" dirty="0" smtClean="0">
                <a:solidFill>
                  <a:schemeClr val="accent3"/>
                </a:solidFill>
                <a:latin typeface="Century Gothic" panose="020B0502020202020204" pitchFamily="34" charset="0"/>
              </a:rPr>
              <a:t/>
            </a:r>
            <a:br>
              <a:rPr lang="en-US" sz="4000" b="1" cap="none" dirty="0" smtClean="0">
                <a:solidFill>
                  <a:schemeClr val="accent3"/>
                </a:solidFill>
                <a:latin typeface="Century Gothic" panose="020B0502020202020204" pitchFamily="34" charset="0"/>
              </a:rPr>
            </a:br>
            <a:r>
              <a:rPr lang="en-US" sz="2800" b="1" cap="none" dirty="0">
                <a:solidFill>
                  <a:schemeClr val="accent3"/>
                </a:solidFill>
                <a:latin typeface="Century Gothic" panose="020B0502020202020204" pitchFamily="34" charset="0"/>
              </a:rPr>
              <a:t>Meeting with External Stakeholder Advisory </a:t>
            </a:r>
            <a:r>
              <a:rPr lang="en-US" sz="2800" b="1" cap="none" dirty="0" smtClean="0">
                <a:solidFill>
                  <a:schemeClr val="accent3"/>
                </a:solidFill>
                <a:latin typeface="Century Gothic" panose="020B0502020202020204" pitchFamily="34" charset="0"/>
              </a:rPr>
              <a:t>Board</a:t>
            </a:r>
            <a:r>
              <a:rPr lang="en-US" sz="4000" b="1" cap="none" dirty="0" smtClean="0">
                <a:solidFill>
                  <a:schemeClr val="accent3"/>
                </a:solidFill>
                <a:latin typeface="Century Gothic" panose="020B0502020202020204" pitchFamily="34" charset="0"/>
              </a:rPr>
              <a:t/>
            </a:r>
            <a:br>
              <a:rPr lang="en-US" sz="4000" b="1" cap="none" dirty="0" smtClean="0">
                <a:solidFill>
                  <a:schemeClr val="accent3"/>
                </a:solidFill>
                <a:latin typeface="Century Gothic" panose="020B0502020202020204" pitchFamily="34" charset="0"/>
              </a:rPr>
            </a:br>
            <a:r>
              <a:rPr lang="en-US" sz="1000" b="1" cap="none" dirty="0">
                <a:solidFill>
                  <a:schemeClr val="accent3"/>
                </a:solidFill>
                <a:latin typeface="Century Gothic" panose="020B0502020202020204" pitchFamily="34" charset="0"/>
              </a:rPr>
              <a:t/>
            </a:r>
            <a:br>
              <a:rPr lang="en-US" sz="1000" b="1" cap="none" dirty="0">
                <a:solidFill>
                  <a:schemeClr val="accent3"/>
                </a:solidFill>
                <a:latin typeface="Century Gothic" panose="020B0502020202020204" pitchFamily="34" charset="0"/>
              </a:rPr>
            </a:br>
            <a:r>
              <a:rPr lang="en-US" sz="2800" b="1" cap="none" dirty="0" smtClean="0">
                <a:solidFill>
                  <a:schemeClr val="accent3"/>
                </a:solidFill>
                <a:latin typeface="Century Gothic" panose="020B0502020202020204" pitchFamily="34" charset="0"/>
              </a:rPr>
              <a:t>November 20, 2020</a:t>
            </a:r>
            <a:endParaRPr lang="en-US" sz="2400" b="1" i="1" cap="small" dirty="0">
              <a:solidFill>
                <a:schemeClr val="accent3"/>
              </a:solidFill>
            </a:endParaRPr>
          </a:p>
        </p:txBody>
      </p:sp>
      <p:pic>
        <p:nvPicPr>
          <p:cNvPr id="4098" name="Picture 2" descr="Missouri Medicaid | Orthotics &amp; Prosthetics Lab"/>
          <p:cNvPicPr>
            <a:picLocks noChangeAspect="1" noChangeArrowheads="1"/>
          </p:cNvPicPr>
          <p:nvPr/>
        </p:nvPicPr>
        <p:blipFill rotWithShape="1">
          <a:blip r:embed="rId3">
            <a:extLst>
              <a:ext uri="{28A0092B-C50C-407E-A947-70E740481C1C}">
                <a14:useLocalDpi xmlns:a14="http://schemas.microsoft.com/office/drawing/2010/main" val="0"/>
              </a:ext>
            </a:extLst>
          </a:blip>
          <a:srcRect t="12745" b="13800"/>
          <a:stretch/>
        </p:blipFill>
        <p:spPr bwMode="auto">
          <a:xfrm>
            <a:off x="6400800" y="210272"/>
            <a:ext cx="2209800" cy="100699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www.nmcfamilyresourcecenter.com/images/dss.gif">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66891"/>
            <a:ext cx="1981200" cy="58405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00200"/>
            <a:ext cx="8534400" cy="3229339"/>
          </a:xfrm>
        </p:spPr>
        <p:txBody>
          <a:bodyPr anchor="ctr">
            <a:noAutofit/>
          </a:bodyPr>
          <a:lstStyle/>
          <a:p>
            <a:pPr algn="ctr"/>
            <a:r>
              <a:rPr lang="en-US" sz="4000" b="1" dirty="0" smtClean="0">
                <a:solidFill>
                  <a:schemeClr val="accent3"/>
                </a:solidFill>
              </a:rPr>
              <a:t>Project Phases and Timing</a:t>
            </a:r>
            <a:r>
              <a:rPr lang="en-US" sz="1000" b="1" cap="none" dirty="0" smtClean="0">
                <a:solidFill>
                  <a:schemeClr val="accent3"/>
                </a:solidFill>
                <a:latin typeface="Century Gothic" panose="020B0502020202020204" pitchFamily="34" charset="0"/>
              </a:rPr>
              <a:t/>
            </a:r>
            <a:br>
              <a:rPr lang="en-US" sz="1000" b="1" cap="none" dirty="0" smtClean="0">
                <a:solidFill>
                  <a:schemeClr val="accent3"/>
                </a:solidFill>
                <a:latin typeface="Century Gothic" panose="020B0502020202020204" pitchFamily="34" charset="0"/>
              </a:rPr>
            </a:br>
            <a:r>
              <a:rPr lang="en-US" sz="1000" b="1" cap="none" dirty="0">
                <a:solidFill>
                  <a:schemeClr val="accent3"/>
                </a:solidFill>
                <a:latin typeface="Century Gothic" panose="020B0502020202020204" pitchFamily="34" charset="0"/>
              </a:rPr>
              <a:t/>
            </a:r>
            <a:br>
              <a:rPr lang="en-US" sz="1000" b="1" cap="none" dirty="0">
                <a:solidFill>
                  <a:schemeClr val="accent3"/>
                </a:solidFill>
                <a:latin typeface="Century Gothic" panose="020B0502020202020204" pitchFamily="34" charset="0"/>
              </a:rPr>
            </a:br>
            <a:r>
              <a:rPr lang="en-US" sz="1000" b="1" cap="none" dirty="0">
                <a:solidFill>
                  <a:schemeClr val="accent3"/>
                </a:solidFill>
                <a:latin typeface="Century Gothic" panose="020B0502020202020204" pitchFamily="34" charset="0"/>
              </a:rPr>
              <a:t/>
            </a:r>
            <a:br>
              <a:rPr lang="en-US" sz="1000" b="1" cap="none" dirty="0">
                <a:solidFill>
                  <a:schemeClr val="accent3"/>
                </a:solidFill>
                <a:latin typeface="Century Gothic" panose="020B0502020202020204" pitchFamily="34" charset="0"/>
              </a:rPr>
            </a:br>
            <a:r>
              <a:rPr lang="en-US" sz="2800" b="1" cap="none" dirty="0">
                <a:solidFill>
                  <a:schemeClr val="accent3"/>
                </a:solidFill>
                <a:latin typeface="Century Gothic" panose="020B0502020202020204" pitchFamily="34" charset="0"/>
              </a:rPr>
              <a:t>Bobbi Jo Garber </a:t>
            </a:r>
            <a:endParaRPr lang="en-US" sz="2800" b="1" i="1" cap="small" dirty="0">
              <a:solidFill>
                <a:schemeClr val="accent3"/>
              </a:solidFill>
            </a:endParaRPr>
          </a:p>
        </p:txBody>
      </p:sp>
      <p:pic>
        <p:nvPicPr>
          <p:cNvPr id="4098" name="Picture 2" descr="Missouri Medicaid | Orthotics &amp; Prosthetics Lab"/>
          <p:cNvPicPr>
            <a:picLocks noChangeAspect="1" noChangeArrowheads="1"/>
          </p:cNvPicPr>
          <p:nvPr/>
        </p:nvPicPr>
        <p:blipFill rotWithShape="1">
          <a:blip r:embed="rId3">
            <a:extLst>
              <a:ext uri="{28A0092B-C50C-407E-A947-70E740481C1C}">
                <a14:useLocalDpi xmlns:a14="http://schemas.microsoft.com/office/drawing/2010/main" val="0"/>
              </a:ext>
            </a:extLst>
          </a:blip>
          <a:srcRect t="12745" b="13800"/>
          <a:stretch/>
        </p:blipFill>
        <p:spPr bwMode="auto">
          <a:xfrm>
            <a:off x="6400800" y="210272"/>
            <a:ext cx="2209800" cy="100699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www.nmcfamilyresourcecenter.com/images/dss.gif">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66891"/>
            <a:ext cx="1981200" cy="584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344261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Project Phases and Timing</a:t>
            </a:r>
            <a:endParaRPr lang="en-US" b="1" dirty="0">
              <a:solidFill>
                <a:srgbClr val="002060"/>
              </a:solidFill>
            </a:endParaRPr>
          </a:p>
        </p:txBody>
      </p:sp>
      <p:graphicFrame>
        <p:nvGraphicFramePr>
          <p:cNvPr id="5" name="Diagram 4"/>
          <p:cNvGraphicFramePr/>
          <p:nvPr>
            <p:extLst>
              <p:ext uri="{D42A27DB-BD31-4B8C-83A1-F6EECF244321}">
                <p14:modId xmlns:p14="http://schemas.microsoft.com/office/powerpoint/2010/main" val="4149165843"/>
              </p:ext>
            </p:extLst>
          </p:nvPr>
        </p:nvGraphicFramePr>
        <p:xfrm>
          <a:off x="76201" y="1185101"/>
          <a:ext cx="8915400" cy="44536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7569878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Project Phases and Timing</a:t>
            </a:r>
            <a:endParaRPr lang="en-US" b="1" dirty="0">
              <a:solidFill>
                <a:srgbClr val="002060"/>
              </a:solidFill>
            </a:endParaRPr>
          </a:p>
        </p:txBody>
      </p:sp>
      <p:grpSp>
        <p:nvGrpSpPr>
          <p:cNvPr id="5" name="Group 4"/>
          <p:cNvGrpSpPr/>
          <p:nvPr/>
        </p:nvGrpSpPr>
        <p:grpSpPr>
          <a:xfrm>
            <a:off x="335105" y="2244345"/>
            <a:ext cx="6830128" cy="3753380"/>
            <a:chOff x="823355" y="1133394"/>
            <a:chExt cx="8561715" cy="4941885"/>
          </a:xfrm>
        </p:grpSpPr>
        <p:sp>
          <p:nvSpPr>
            <p:cNvPr id="6" name="Rectangle 5">
              <a:extLst>
                <a:ext uri="{FF2B5EF4-FFF2-40B4-BE49-F238E27FC236}">
                  <a16:creationId xmlns:a16="http://schemas.microsoft.com/office/drawing/2014/main" id="{656FC3BE-12BC-5E4E-873A-04627DC313F6}"/>
                </a:ext>
              </a:extLst>
            </p:cNvPr>
            <p:cNvSpPr/>
            <p:nvPr/>
          </p:nvSpPr>
          <p:spPr>
            <a:xfrm>
              <a:off x="3061762" y="2833409"/>
              <a:ext cx="2245735" cy="607851"/>
            </a:xfrm>
            <a:prstGeom prst="rect">
              <a:avLst/>
            </a:prstGeom>
          </p:spPr>
          <p:txBody>
            <a:bodyPr wrap="square">
              <a:spAutoFit/>
            </a:bodyPr>
            <a:lstStyle/>
            <a:p>
              <a:endParaRPr lang="en-US" sz="1200" dirty="0"/>
            </a:p>
            <a:p>
              <a:endParaRPr lang="en-US" sz="1200" dirty="0"/>
            </a:p>
          </p:txBody>
        </p:sp>
        <p:sp>
          <p:nvSpPr>
            <p:cNvPr id="8" name="Rectangle 7">
              <a:extLst>
                <a:ext uri="{FF2B5EF4-FFF2-40B4-BE49-F238E27FC236}">
                  <a16:creationId xmlns:a16="http://schemas.microsoft.com/office/drawing/2014/main" id="{DC730A22-7E4F-0642-B3F2-07B00463D4A4}"/>
                </a:ext>
              </a:extLst>
            </p:cNvPr>
            <p:cNvSpPr/>
            <p:nvPr/>
          </p:nvSpPr>
          <p:spPr>
            <a:xfrm>
              <a:off x="4980934" y="2833408"/>
              <a:ext cx="2191107" cy="3241871"/>
            </a:xfrm>
            <a:prstGeom prst="rect">
              <a:avLst/>
            </a:prstGeom>
          </p:spPr>
          <p:txBody>
            <a:bodyPr wrap="square">
              <a:spAutoFit/>
            </a:bodyPr>
            <a:lstStyle/>
            <a:p>
              <a:r>
                <a:rPr lang="en-US" sz="1400" b="1" dirty="0" smtClean="0">
                  <a:latin typeface="Calibri" panose="020F0502020204030204" pitchFamily="34" charset="0"/>
                  <a:cs typeface="Calibri" panose="020F0502020204030204" pitchFamily="34" charset="0"/>
                </a:rPr>
                <a:t>State Regulations and Licensure</a:t>
              </a:r>
              <a:endParaRPr lang="en-US" sz="1400" b="1" dirty="0">
                <a:latin typeface="Calibri" panose="020F0502020204030204" pitchFamily="34" charset="0"/>
                <a:cs typeface="Calibri" panose="020F0502020204030204" pitchFamily="34" charset="0"/>
              </a:endParaRPr>
            </a:p>
            <a:p>
              <a:endParaRPr lang="en-GB" sz="1400" b="1" dirty="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New regulations needed </a:t>
              </a:r>
              <a:r>
                <a:rPr lang="en-US" sz="1400" dirty="0">
                  <a:latin typeface="Calibri" panose="020F0502020204030204" pitchFamily="34" charset="0"/>
                  <a:cs typeface="Calibri" panose="020F0502020204030204" pitchFamily="34" charset="0"/>
                </a:rPr>
                <a:t>for </a:t>
              </a:r>
              <a:r>
                <a:rPr lang="en-US" sz="1400" dirty="0" smtClean="0">
                  <a:latin typeface="Calibri" panose="020F0502020204030204" pitchFamily="34" charset="0"/>
                  <a:cs typeface="Calibri" panose="020F0502020204030204" pitchFamily="34" charset="0"/>
                </a:rPr>
                <a:t>PRTFs and QRTPs</a:t>
              </a:r>
            </a:p>
            <a:p>
              <a:endParaRPr lang="en-US" sz="1400" dirty="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Time needed to review applications and grant licensure to providers</a:t>
              </a:r>
              <a:endParaRPr lang="en-US" sz="1400" dirty="0">
                <a:latin typeface="Calibri" panose="020F0502020204030204" pitchFamily="34" charset="0"/>
                <a:cs typeface="Calibri" panose="020F0502020204030204" pitchFamily="34" charset="0"/>
              </a:endParaRPr>
            </a:p>
          </p:txBody>
        </p:sp>
        <p:sp>
          <p:nvSpPr>
            <p:cNvPr id="9" name="Rectangle 8">
              <a:extLst>
                <a:ext uri="{FF2B5EF4-FFF2-40B4-BE49-F238E27FC236}">
                  <a16:creationId xmlns:a16="http://schemas.microsoft.com/office/drawing/2014/main" id="{FCF2788A-AFCF-7748-8A62-936D4D059BC5}"/>
                </a:ext>
              </a:extLst>
            </p:cNvPr>
            <p:cNvSpPr/>
            <p:nvPr/>
          </p:nvSpPr>
          <p:spPr>
            <a:xfrm>
              <a:off x="2607911" y="2833408"/>
              <a:ext cx="2442475" cy="2958207"/>
            </a:xfrm>
            <a:prstGeom prst="rect">
              <a:avLst/>
            </a:prstGeom>
          </p:spPr>
          <p:txBody>
            <a:bodyPr wrap="square">
              <a:spAutoFit/>
            </a:bodyPr>
            <a:lstStyle/>
            <a:p>
              <a:r>
                <a:rPr lang="en-GB" sz="1400" b="1" dirty="0" smtClean="0">
                  <a:latin typeface="Calibri" panose="020F0502020204030204" pitchFamily="34" charset="0"/>
                  <a:cs typeface="Calibri" panose="020F0502020204030204" pitchFamily="34" charset="0"/>
                </a:rPr>
                <a:t>HP Network Development and Provider Technical Assistance</a:t>
              </a:r>
              <a:endParaRPr lang="en-GB" sz="1400" b="1" dirty="0">
                <a:latin typeface="Calibri" panose="020F0502020204030204" pitchFamily="34" charset="0"/>
                <a:cs typeface="Calibri" panose="020F0502020204030204" pitchFamily="34" charset="0"/>
              </a:endParaRPr>
            </a:p>
            <a:p>
              <a:endParaRPr lang="en-GB" sz="1400" b="1" dirty="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Sufficient time needed to ensure a smooth transition for COA 4 members and enable overall system stability</a:t>
              </a:r>
              <a:endParaRPr lang="en-US" sz="1400" dirty="0">
                <a:latin typeface="Calibri" panose="020F0502020204030204" pitchFamily="34" charset="0"/>
                <a:cs typeface="Calibri" panose="020F0502020204030204" pitchFamily="34" charset="0"/>
              </a:endParaRPr>
            </a:p>
          </p:txBody>
        </p:sp>
        <p:pic>
          <p:nvPicPr>
            <p:cNvPr id="10" name="Picture 9"/>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823355" y="1295750"/>
              <a:ext cx="1267071" cy="1267071"/>
            </a:xfrm>
            <a:prstGeom prst="rect">
              <a:avLst/>
            </a:prstGeom>
          </p:spPr>
        </p:pic>
        <p:pic>
          <p:nvPicPr>
            <p:cNvPr id="11" name="Picture 10"/>
            <p:cNvPicPr>
              <a:picLocks noChangeAspect="1"/>
            </p:cNvPicPr>
            <p:nvPr/>
          </p:nvPicPr>
          <p:blipFill>
            <a:blip r:embed="rId4">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234306" y="1245351"/>
              <a:ext cx="1207526" cy="1207527"/>
            </a:xfrm>
            <a:prstGeom prst="rect">
              <a:avLst/>
            </a:prstGeom>
          </p:spPr>
        </p:pic>
        <p:pic>
          <p:nvPicPr>
            <p:cNvPr id="12" name="Picture 11"/>
            <p:cNvPicPr>
              <a:picLocks noChangeAspect="1"/>
            </p:cNvPicPr>
            <p:nvPr/>
          </p:nvPicPr>
          <p:blipFill>
            <a:blip r:embed="rId5">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947333" y="1245351"/>
              <a:ext cx="1237296" cy="1237297"/>
            </a:xfrm>
            <a:prstGeom prst="rect">
              <a:avLst/>
            </a:prstGeom>
          </p:spPr>
        </p:pic>
        <p:pic>
          <p:nvPicPr>
            <p:cNvPr id="13" name="Picture 12"/>
            <p:cNvPicPr>
              <a:picLocks noChangeAspect="1"/>
            </p:cNvPicPr>
            <p:nvPr/>
          </p:nvPicPr>
          <p:blipFill>
            <a:blip r:embed="rId6">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7648534" y="1133394"/>
              <a:ext cx="1372293" cy="1372292"/>
            </a:xfrm>
            <a:prstGeom prst="rect">
              <a:avLst/>
            </a:prstGeom>
          </p:spPr>
        </p:pic>
        <p:sp>
          <p:nvSpPr>
            <p:cNvPr id="14" name="Rectangle 13">
              <a:extLst>
                <a:ext uri="{FF2B5EF4-FFF2-40B4-BE49-F238E27FC236}">
                  <a16:creationId xmlns:a16="http://schemas.microsoft.com/office/drawing/2014/main" id="{DC730A22-7E4F-0642-B3F2-07B00463D4A4}"/>
                </a:ext>
              </a:extLst>
            </p:cNvPr>
            <p:cNvSpPr/>
            <p:nvPr/>
          </p:nvSpPr>
          <p:spPr>
            <a:xfrm>
              <a:off x="7057173" y="2833408"/>
              <a:ext cx="2327897" cy="3241871"/>
            </a:xfrm>
            <a:prstGeom prst="rect">
              <a:avLst/>
            </a:prstGeom>
          </p:spPr>
          <p:txBody>
            <a:bodyPr wrap="square">
              <a:spAutoFit/>
            </a:bodyPr>
            <a:lstStyle/>
            <a:p>
              <a:r>
                <a:rPr lang="en-US" sz="1400" b="1" dirty="0" smtClean="0">
                  <a:latin typeface="Calibri" panose="020F0502020204030204" pitchFamily="34" charset="0"/>
                  <a:cs typeface="Calibri" panose="020F0502020204030204" pitchFamily="34" charset="0"/>
                </a:rPr>
                <a:t>Family First Protection Services Act (FFPSA) </a:t>
              </a:r>
              <a:endParaRPr lang="en-US" sz="1400" b="1" dirty="0">
                <a:latin typeface="Calibri" panose="020F0502020204030204" pitchFamily="34" charset="0"/>
                <a:cs typeface="Calibri" panose="020F0502020204030204" pitchFamily="34" charset="0"/>
              </a:endParaRPr>
            </a:p>
            <a:p>
              <a:endParaRPr lang="en-GB" sz="1400" b="1" dirty="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Work related to FFPSA directly impacts timing of decisions, funding, and implementation of residential services (CD residential facilities, QRTPs and PRTFs)</a:t>
              </a:r>
            </a:p>
          </p:txBody>
        </p:sp>
      </p:grpSp>
      <p:sp>
        <p:nvSpPr>
          <p:cNvPr id="4" name="TextBox 3"/>
          <p:cNvSpPr txBox="1"/>
          <p:nvPr/>
        </p:nvSpPr>
        <p:spPr>
          <a:xfrm>
            <a:off x="381000" y="1371600"/>
            <a:ext cx="8001000" cy="655821"/>
          </a:xfrm>
          <a:prstGeom prst="rect">
            <a:avLst/>
          </a:prstGeom>
          <a:noFill/>
        </p:spPr>
        <p:txBody>
          <a:bodyPr wrap="square" rtlCol="0">
            <a:spAutoFit/>
          </a:bodyPr>
          <a:lstStyle/>
          <a:p>
            <a:pPr marL="411480" indent="-342900">
              <a:lnSpc>
                <a:spcPct val="80000"/>
              </a:lnSpc>
              <a:spcBef>
                <a:spcPts val="700"/>
              </a:spcBef>
              <a:buClr>
                <a:schemeClr val="accent1"/>
              </a:buClr>
              <a:buSzPct val="85000"/>
              <a:buFont typeface="Wingdings" panose="05000000000000000000" pitchFamily="2" charset="2"/>
              <a:buChar char="v"/>
            </a:pPr>
            <a:r>
              <a:rPr lang="en-US" sz="1900" dirty="0" smtClean="0">
                <a:latin typeface="Calibri" panose="020F0502020204030204" pitchFamily="34" charset="0"/>
                <a:cs typeface="Calibri" panose="020F0502020204030204" pitchFamily="34" charset="0"/>
              </a:rPr>
              <a:t>State </a:t>
            </a:r>
            <a:r>
              <a:rPr lang="en-US" sz="1900" dirty="0">
                <a:latin typeface="Calibri" panose="020F0502020204030204" pitchFamily="34" charset="0"/>
                <a:cs typeface="Calibri" panose="020F0502020204030204" pitchFamily="34" charset="0"/>
              </a:rPr>
              <a:t>is currently working toward a July 1, 2022 implementation </a:t>
            </a:r>
            <a:r>
              <a:rPr lang="en-US" sz="1900" dirty="0" smtClean="0">
                <a:latin typeface="Calibri" panose="020F0502020204030204" pitchFamily="34" charset="0"/>
                <a:cs typeface="Calibri" panose="020F0502020204030204" pitchFamily="34" charset="0"/>
              </a:rPr>
              <a:t>date</a:t>
            </a:r>
          </a:p>
          <a:p>
            <a:pPr marL="411480" indent="-342900">
              <a:lnSpc>
                <a:spcPct val="80000"/>
              </a:lnSpc>
              <a:spcBef>
                <a:spcPts val="700"/>
              </a:spcBef>
              <a:buClr>
                <a:schemeClr val="accent1"/>
              </a:buClr>
              <a:buSzPct val="85000"/>
              <a:buFont typeface="Wingdings" panose="05000000000000000000" pitchFamily="2" charset="2"/>
              <a:buChar char="v"/>
            </a:pPr>
            <a:r>
              <a:rPr lang="en-US" sz="1900" dirty="0" smtClean="0">
                <a:latin typeface="Calibri" panose="020F0502020204030204" pitchFamily="34" charset="0"/>
                <a:cs typeface="Calibri" panose="020F0502020204030204" pitchFamily="34" charset="0"/>
              </a:rPr>
              <a:t>Key considerations for this timeline include:</a:t>
            </a:r>
            <a:endParaRPr lang="en-US" sz="1900" dirty="0">
              <a:latin typeface="Calibri" panose="020F0502020204030204" pitchFamily="34" charset="0"/>
              <a:cs typeface="Calibri" panose="020F0502020204030204" pitchFamily="34" charset="0"/>
            </a:endParaRPr>
          </a:p>
        </p:txBody>
      </p:sp>
      <p:sp>
        <p:nvSpPr>
          <p:cNvPr id="15" name="Rectangle 14">
            <a:extLst>
              <a:ext uri="{FF2B5EF4-FFF2-40B4-BE49-F238E27FC236}">
                <a16:creationId xmlns:a16="http://schemas.microsoft.com/office/drawing/2014/main" id="{DC730A22-7E4F-0642-B3F2-07B00463D4A4}"/>
              </a:ext>
            </a:extLst>
          </p:cNvPr>
          <p:cNvSpPr/>
          <p:nvPr/>
        </p:nvSpPr>
        <p:spPr>
          <a:xfrm>
            <a:off x="381001" y="3534739"/>
            <a:ext cx="1371600" cy="2031325"/>
          </a:xfrm>
          <a:prstGeom prst="rect">
            <a:avLst/>
          </a:prstGeom>
        </p:spPr>
        <p:txBody>
          <a:bodyPr wrap="square">
            <a:spAutoFit/>
          </a:bodyPr>
          <a:lstStyle/>
          <a:p>
            <a:r>
              <a:rPr lang="en-US" sz="1400" b="1" dirty="0" smtClean="0">
                <a:latin typeface="Calibri" panose="020F0502020204030204" pitchFamily="34" charset="0"/>
                <a:cs typeface="Calibri" panose="020F0502020204030204" pitchFamily="34" charset="0"/>
              </a:rPr>
              <a:t>Competitive HP Procurement </a:t>
            </a:r>
            <a:endParaRPr lang="en-US" sz="1400" b="1" dirty="0">
              <a:latin typeface="Calibri" panose="020F0502020204030204" pitchFamily="34" charset="0"/>
              <a:cs typeface="Calibri" panose="020F0502020204030204" pitchFamily="34" charset="0"/>
            </a:endParaRPr>
          </a:p>
          <a:p>
            <a:endParaRPr lang="en-GB" sz="1400" b="1" dirty="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Requires roughly 12 months to draft RFP, review responses and make award</a:t>
            </a:r>
            <a:endParaRPr lang="en-US" sz="1400" dirty="0">
              <a:latin typeface="Calibri" panose="020F0502020204030204" pitchFamily="34" charset="0"/>
              <a:cs typeface="Calibri" panose="020F0502020204030204" pitchFamily="34" charset="0"/>
            </a:endParaRPr>
          </a:p>
        </p:txBody>
      </p:sp>
      <p:sp>
        <p:nvSpPr>
          <p:cNvPr id="16" name="Rectangle 15">
            <a:extLst>
              <a:ext uri="{FF2B5EF4-FFF2-40B4-BE49-F238E27FC236}">
                <a16:creationId xmlns:a16="http://schemas.microsoft.com/office/drawing/2014/main" id="{DC730A22-7E4F-0642-B3F2-07B00463D4A4}"/>
              </a:ext>
            </a:extLst>
          </p:cNvPr>
          <p:cNvSpPr/>
          <p:nvPr/>
        </p:nvSpPr>
        <p:spPr>
          <a:xfrm>
            <a:off x="7197560" y="3543974"/>
            <a:ext cx="1857085" cy="2677656"/>
          </a:xfrm>
          <a:prstGeom prst="rect">
            <a:avLst/>
          </a:prstGeom>
        </p:spPr>
        <p:txBody>
          <a:bodyPr wrap="square">
            <a:spAutoFit/>
          </a:bodyPr>
          <a:lstStyle/>
          <a:p>
            <a:r>
              <a:rPr lang="en-US" sz="1400" b="1" dirty="0" smtClean="0">
                <a:latin typeface="Calibri" panose="020F0502020204030204" pitchFamily="34" charset="0"/>
                <a:cs typeface="Calibri" panose="020F0502020204030204" pitchFamily="34" charset="0"/>
              </a:rPr>
              <a:t>Federal Authorities and CMS Approval</a:t>
            </a:r>
            <a:endParaRPr lang="en-US" sz="1400" b="1" dirty="0">
              <a:latin typeface="Calibri" panose="020F0502020204030204" pitchFamily="34" charset="0"/>
              <a:cs typeface="Calibri" panose="020F0502020204030204" pitchFamily="34" charset="0"/>
            </a:endParaRPr>
          </a:p>
          <a:p>
            <a:endParaRPr lang="en-GB" sz="1400" b="1" dirty="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New authorities and authority amendments needed (e.g., State Plan amendment)</a:t>
            </a:r>
          </a:p>
          <a:p>
            <a:endParaRPr lang="en-US" sz="1400" dirty="0">
              <a:latin typeface="Calibri" panose="020F0502020204030204" pitchFamily="34" charset="0"/>
              <a:cs typeface="Calibri" panose="020F0502020204030204" pitchFamily="34" charset="0"/>
            </a:endParaRPr>
          </a:p>
          <a:p>
            <a:r>
              <a:rPr lang="en-US" sz="1400" dirty="0" smtClean="0">
                <a:latin typeface="Calibri" panose="020F0502020204030204" pitchFamily="34" charset="0"/>
                <a:cs typeface="Calibri" panose="020F0502020204030204" pitchFamily="34" charset="0"/>
              </a:rPr>
              <a:t>CMS approval of rates and HP contracts also needed</a:t>
            </a:r>
          </a:p>
          <a:p>
            <a:endParaRPr lang="en-US" sz="1400" dirty="0" smtClean="0">
              <a:latin typeface="Calibri" panose="020F0502020204030204" pitchFamily="34" charset="0"/>
              <a:cs typeface="Calibri" panose="020F0502020204030204" pitchFamily="34" charset="0"/>
            </a:endParaRPr>
          </a:p>
        </p:txBody>
      </p:sp>
      <p:pic>
        <p:nvPicPr>
          <p:cNvPr id="17" name="Picture 16"/>
          <p:cNvPicPr>
            <a:picLocks noChangeAspect="1"/>
          </p:cNvPicPr>
          <p:nvPr/>
        </p:nvPicPr>
        <p:blipFill>
          <a:blip r:embed="rId7">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7450562" y="2244345"/>
            <a:ext cx="1031669" cy="1031669"/>
          </a:xfrm>
          <a:prstGeom prst="rect">
            <a:avLst/>
          </a:prstGeom>
        </p:spPr>
      </p:pic>
    </p:spTree>
    <p:extLst>
      <p:ext uri="{BB962C8B-B14F-4D97-AF65-F5344CB8AC3E}">
        <p14:creationId xmlns:p14="http://schemas.microsoft.com/office/powerpoint/2010/main" val="21340781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 Planning and Design</a:t>
            </a:r>
            <a:endParaRPr lang="en-US" b="1" dirty="0">
              <a:solidFill>
                <a:srgbClr val="002060"/>
              </a:solidFill>
            </a:endParaRPr>
          </a:p>
        </p:txBody>
      </p:sp>
      <p:sp>
        <p:nvSpPr>
          <p:cNvPr id="7" name="Content Placeholder 6">
            <a:extLst>
              <a:ext uri="{FF2B5EF4-FFF2-40B4-BE49-F238E27FC236}">
                <a16:creationId xmlns:a16="http://schemas.microsoft.com/office/drawing/2014/main" id="{1A932F41-498A-488E-A561-B91542A83BC5}"/>
              </a:ext>
            </a:extLst>
          </p:cNvPr>
          <p:cNvSpPr>
            <a:spLocks noGrp="1"/>
          </p:cNvSpPr>
          <p:nvPr>
            <p:ph idx="1"/>
          </p:nvPr>
        </p:nvSpPr>
        <p:spPr>
          <a:xfrm>
            <a:off x="533400" y="1066800"/>
            <a:ext cx="8398705" cy="4744140"/>
          </a:xfrm>
        </p:spPr>
        <p:txBody>
          <a:bodyPr>
            <a:normAutofit/>
          </a:bodyPr>
          <a:lstStyle/>
          <a:p>
            <a:pPr marL="68580" indent="0">
              <a:buNone/>
            </a:pPr>
            <a:r>
              <a:rPr lang="en-US" sz="2600" dirty="0" smtClean="0">
                <a:latin typeface="Calibri" panose="020F0502020204030204" pitchFamily="34" charset="0"/>
                <a:cs typeface="Calibri" panose="020F0502020204030204" pitchFamily="34" charset="0"/>
              </a:rPr>
              <a:t>May 2020 through September 2020</a:t>
            </a:r>
          </a:p>
          <a:p>
            <a:pPr marL="68580" indent="0">
              <a:buNone/>
            </a:pPr>
            <a:endParaRPr lang="en-US" sz="2100" dirty="0" smtClean="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Developed a mission and goals to guide the initiative</a:t>
            </a:r>
          </a:p>
          <a:p>
            <a:r>
              <a:rPr lang="en-US" sz="2000" dirty="0">
                <a:latin typeface="Calibri" panose="020F0502020204030204" pitchFamily="34" charset="0"/>
                <a:cs typeface="Calibri" panose="020F0502020204030204" pitchFamily="34" charset="0"/>
              </a:rPr>
              <a:t>Established internal stakeholders, roles and </a:t>
            </a:r>
            <a:r>
              <a:rPr lang="en-US" sz="2000" dirty="0" smtClean="0">
                <a:latin typeface="Calibri" panose="020F0502020204030204" pitchFamily="34" charset="0"/>
                <a:cs typeface="Calibri" panose="020F0502020204030204" pitchFamily="34" charset="0"/>
              </a:rPr>
              <a:t>responsibilities</a:t>
            </a:r>
          </a:p>
          <a:p>
            <a:r>
              <a:rPr lang="en-US" sz="2000" dirty="0" smtClean="0">
                <a:latin typeface="Calibri" panose="020F0502020204030204" pitchFamily="34" charset="0"/>
                <a:cs typeface="Calibri" panose="020F0502020204030204" pitchFamily="34" charset="0"/>
              </a:rPr>
              <a:t>Identified </a:t>
            </a:r>
            <a:r>
              <a:rPr lang="en-US" sz="2000" dirty="0">
                <a:latin typeface="Calibri" panose="020F0502020204030204" pitchFamily="34" charset="0"/>
                <a:cs typeface="Calibri" panose="020F0502020204030204" pitchFamily="34" charset="0"/>
              </a:rPr>
              <a:t>and </a:t>
            </a:r>
            <a:r>
              <a:rPr lang="en-US" sz="2000" dirty="0" smtClean="0">
                <a:latin typeface="Calibri" panose="020F0502020204030204" pitchFamily="34" charset="0"/>
                <a:cs typeface="Calibri" panose="020F0502020204030204" pitchFamily="34" charset="0"/>
              </a:rPr>
              <a:t>established </a:t>
            </a:r>
            <a:r>
              <a:rPr lang="en-US" sz="2000" dirty="0">
                <a:latin typeface="Calibri" panose="020F0502020204030204" pitchFamily="34" charset="0"/>
                <a:cs typeface="Calibri" panose="020F0502020204030204" pitchFamily="34" charset="0"/>
              </a:rPr>
              <a:t>key </a:t>
            </a:r>
            <a:r>
              <a:rPr lang="en-US" sz="2000" dirty="0" smtClean="0">
                <a:latin typeface="Calibri" panose="020F0502020204030204" pitchFamily="34" charset="0"/>
                <a:cs typeface="Calibri" panose="020F0502020204030204" pitchFamily="34" charset="0"/>
              </a:rPr>
              <a:t>decision points needed for </a:t>
            </a:r>
            <a:r>
              <a:rPr lang="en-US" sz="2000" dirty="0">
                <a:latin typeface="Calibri" panose="020F0502020204030204" pitchFamily="34" charset="0"/>
                <a:cs typeface="Calibri" panose="020F0502020204030204" pitchFamily="34" charset="0"/>
              </a:rPr>
              <a:t>carve-in</a:t>
            </a:r>
          </a:p>
          <a:p>
            <a:pPr lvl="1"/>
            <a:r>
              <a:rPr lang="en-US" sz="2000" dirty="0" smtClean="0">
                <a:latin typeface="Calibri" panose="020F0502020204030204" pitchFamily="34" charset="0"/>
                <a:cs typeface="Calibri" panose="020F0502020204030204" pitchFamily="34" charset="0"/>
              </a:rPr>
              <a:t>BH services that will be carved into MC</a:t>
            </a:r>
          </a:p>
          <a:p>
            <a:pPr lvl="1"/>
            <a:r>
              <a:rPr lang="en-US" sz="2000" dirty="0" smtClean="0">
                <a:latin typeface="Calibri" panose="020F0502020204030204" pitchFamily="34" charset="0"/>
                <a:cs typeface="Calibri" panose="020F0502020204030204" pitchFamily="34" charset="0"/>
              </a:rPr>
              <a:t>Multiple HPs versus single, specialty HP</a:t>
            </a:r>
          </a:p>
          <a:p>
            <a:pPr lvl="1"/>
            <a:r>
              <a:rPr lang="en-US" sz="2000" dirty="0" smtClean="0">
                <a:latin typeface="Calibri" panose="020F0502020204030204" pitchFamily="34" charset="0"/>
                <a:cs typeface="Calibri" panose="020F0502020204030204" pitchFamily="34" charset="0"/>
              </a:rPr>
              <a:t>Enrollment </a:t>
            </a:r>
            <a:r>
              <a:rPr lang="en-US" sz="2000" dirty="0">
                <a:latin typeface="Calibri" panose="020F0502020204030204" pitchFamily="34" charset="0"/>
                <a:cs typeface="Calibri" panose="020F0502020204030204" pitchFamily="34" charset="0"/>
              </a:rPr>
              <a:t>and </a:t>
            </a:r>
            <a:r>
              <a:rPr lang="en-US" sz="2000" dirty="0" smtClean="0">
                <a:latin typeface="Calibri" panose="020F0502020204030204" pitchFamily="34" charset="0"/>
                <a:cs typeface="Calibri" panose="020F0502020204030204" pitchFamily="34" charset="0"/>
              </a:rPr>
              <a:t>eligibility issues</a:t>
            </a:r>
          </a:p>
          <a:p>
            <a:pPr lvl="1"/>
            <a:r>
              <a:rPr lang="en-US" sz="2000" dirty="0" smtClean="0">
                <a:latin typeface="Calibri" panose="020F0502020204030204" pitchFamily="34" charset="0"/>
                <a:cs typeface="Calibri" panose="020F0502020204030204" pitchFamily="34" charset="0"/>
              </a:rPr>
              <a:t>Procurement </a:t>
            </a:r>
            <a:r>
              <a:rPr lang="en-US" sz="2000" dirty="0">
                <a:latin typeface="Calibri" panose="020F0502020204030204" pitchFamily="34" charset="0"/>
                <a:cs typeface="Calibri" panose="020F0502020204030204" pitchFamily="34" charset="0"/>
              </a:rPr>
              <a:t>process</a:t>
            </a:r>
          </a:p>
          <a:p>
            <a:endParaRPr lang="en-US" sz="2000" dirty="0" smtClean="0">
              <a:latin typeface="Calibri" panose="020F0502020204030204" pitchFamily="34" charset="0"/>
              <a:cs typeface="Calibri" panose="020F0502020204030204" pitchFamily="34" charset="0"/>
            </a:endParaRPr>
          </a:p>
          <a:p>
            <a:pPr lvl="1"/>
            <a:endParaRPr lang="en-US" sz="20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7411747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 Planning and Design</a:t>
            </a:r>
            <a:endParaRPr lang="en-US" b="1" dirty="0">
              <a:solidFill>
                <a:srgbClr val="002060"/>
              </a:solidFill>
            </a:endParaRPr>
          </a:p>
        </p:txBody>
      </p:sp>
      <p:sp>
        <p:nvSpPr>
          <p:cNvPr id="7" name="Content Placeholder 6">
            <a:extLst>
              <a:ext uri="{FF2B5EF4-FFF2-40B4-BE49-F238E27FC236}">
                <a16:creationId xmlns:a16="http://schemas.microsoft.com/office/drawing/2014/main" id="{1A932F41-498A-488E-A561-B91542A83BC5}"/>
              </a:ext>
            </a:extLst>
          </p:cNvPr>
          <p:cNvSpPr>
            <a:spLocks noGrp="1"/>
          </p:cNvSpPr>
          <p:nvPr>
            <p:ph idx="1"/>
          </p:nvPr>
        </p:nvSpPr>
        <p:spPr>
          <a:xfrm>
            <a:off x="533400" y="1066800"/>
            <a:ext cx="8398705" cy="4744140"/>
          </a:xfrm>
        </p:spPr>
        <p:txBody>
          <a:bodyPr>
            <a:normAutofit/>
          </a:bodyPr>
          <a:lstStyle/>
          <a:p>
            <a:pPr marL="68580" indent="0">
              <a:buNone/>
            </a:pPr>
            <a:r>
              <a:rPr lang="en-US" sz="2600" dirty="0" smtClean="0">
                <a:latin typeface="Calibri" panose="020F0502020204030204" pitchFamily="34" charset="0"/>
                <a:cs typeface="Calibri" panose="020F0502020204030204" pitchFamily="34" charset="0"/>
              </a:rPr>
              <a:t>May 2020 through September 2020</a:t>
            </a:r>
          </a:p>
          <a:p>
            <a:pPr marL="68580" indent="0">
              <a:buNone/>
            </a:pPr>
            <a:endParaRPr lang="en-US" sz="2100" dirty="0" smtClean="0">
              <a:latin typeface="Calibri" panose="020F0502020204030204" pitchFamily="34" charset="0"/>
              <a:cs typeface="Calibri" panose="020F0502020204030204" pitchFamily="34" charset="0"/>
            </a:endParaRPr>
          </a:p>
          <a:p>
            <a:r>
              <a:rPr lang="en-US" sz="2000" dirty="0">
                <a:latin typeface="Calibri" panose="020F0502020204030204" pitchFamily="34" charset="0"/>
                <a:cs typeface="Calibri" panose="020F0502020204030204" pitchFamily="34" charset="0"/>
              </a:rPr>
              <a:t>Designed strategy for external stakeholder engagement </a:t>
            </a:r>
          </a:p>
          <a:p>
            <a:pPr lvl="1"/>
            <a:r>
              <a:rPr lang="en-US" sz="2000" dirty="0">
                <a:latin typeface="Calibri" panose="020F0502020204030204" pitchFamily="34" charset="0"/>
                <a:cs typeface="Calibri" panose="020F0502020204030204" pitchFamily="34" charset="0"/>
              </a:rPr>
              <a:t>Appointed External Stakeholder Advisory Board</a:t>
            </a:r>
          </a:p>
          <a:p>
            <a:pPr lvl="1"/>
            <a:r>
              <a:rPr lang="en-US" sz="2000" dirty="0">
                <a:latin typeface="Calibri" panose="020F0502020204030204" pitchFamily="34" charset="0"/>
                <a:cs typeface="Calibri" panose="020F0502020204030204" pitchFamily="34" charset="0"/>
              </a:rPr>
              <a:t>Developing COA 4 BH Carve-in dedicated </a:t>
            </a:r>
            <a:r>
              <a:rPr lang="en-US" sz="2000" dirty="0" smtClean="0">
                <a:latin typeface="Calibri" panose="020F0502020204030204" pitchFamily="34" charset="0"/>
                <a:cs typeface="Calibri" panose="020F0502020204030204" pitchFamily="34" charset="0"/>
              </a:rPr>
              <a:t>webpage</a:t>
            </a:r>
          </a:p>
          <a:p>
            <a:r>
              <a:rPr lang="en-US" sz="2000" dirty="0" smtClean="0">
                <a:latin typeface="Calibri" panose="020F0502020204030204" pitchFamily="34" charset="0"/>
                <a:cs typeface="Calibri" panose="020F0502020204030204" pitchFamily="34" charset="0"/>
              </a:rPr>
              <a:t>Reviewed </a:t>
            </a:r>
            <a:r>
              <a:rPr lang="en-US" sz="2000" dirty="0">
                <a:latin typeface="Calibri" panose="020F0502020204030204" pitchFamily="34" charset="0"/>
                <a:cs typeface="Calibri" panose="020F0502020204030204" pitchFamily="34" charset="0"/>
              </a:rPr>
              <a:t>federal and state authorities impacted by </a:t>
            </a:r>
            <a:r>
              <a:rPr lang="en-US" sz="2000" dirty="0" smtClean="0">
                <a:latin typeface="Calibri" panose="020F0502020204030204" pitchFamily="34" charset="0"/>
                <a:cs typeface="Calibri" panose="020F0502020204030204" pitchFamily="34" charset="0"/>
              </a:rPr>
              <a:t>BH carve-in</a:t>
            </a:r>
            <a:endParaRPr lang="en-US" sz="2000" dirty="0">
              <a:latin typeface="Calibri" panose="020F0502020204030204" pitchFamily="34" charset="0"/>
              <a:cs typeface="Calibri" panose="020F0502020204030204" pitchFamily="34" charset="0"/>
            </a:endParaRPr>
          </a:p>
          <a:p>
            <a:pPr lvl="1"/>
            <a:r>
              <a:rPr lang="en-US" sz="2000" dirty="0">
                <a:latin typeface="Calibri" panose="020F0502020204030204" pitchFamily="34" charset="0"/>
                <a:cs typeface="Calibri" panose="020F0502020204030204" pitchFamily="34" charset="0"/>
              </a:rPr>
              <a:t>State Regulations and </a:t>
            </a:r>
            <a:r>
              <a:rPr lang="en-US" sz="2000" dirty="0" smtClean="0">
                <a:latin typeface="Calibri" panose="020F0502020204030204" pitchFamily="34" charset="0"/>
                <a:cs typeface="Calibri" panose="020F0502020204030204" pitchFamily="34" charset="0"/>
              </a:rPr>
              <a:t>Statutes</a:t>
            </a:r>
          </a:p>
          <a:p>
            <a:pPr lvl="1"/>
            <a:r>
              <a:rPr lang="en-US" sz="2000" dirty="0" smtClean="0">
                <a:latin typeface="Calibri" panose="020F0502020204030204" pitchFamily="34" charset="0"/>
                <a:cs typeface="Calibri" panose="020F0502020204030204" pitchFamily="34" charset="0"/>
              </a:rPr>
              <a:t>State Plan and </a:t>
            </a:r>
            <a:r>
              <a:rPr lang="en-US" sz="2000" dirty="0">
                <a:latin typeface="Calibri" panose="020F0502020204030204" pitchFamily="34" charset="0"/>
                <a:cs typeface="Calibri" panose="020F0502020204030204" pitchFamily="34" charset="0"/>
              </a:rPr>
              <a:t>Waivers</a:t>
            </a:r>
          </a:p>
          <a:p>
            <a:r>
              <a:rPr lang="en-US" sz="2000" dirty="0">
                <a:latin typeface="Calibri" panose="020F0502020204030204" pitchFamily="34" charset="0"/>
                <a:cs typeface="Calibri" panose="020F0502020204030204" pitchFamily="34" charset="0"/>
              </a:rPr>
              <a:t>Researched national trends for Medicaid </a:t>
            </a:r>
            <a:r>
              <a:rPr lang="en-US" sz="2000" dirty="0" smtClean="0">
                <a:latin typeface="Calibri" panose="020F0502020204030204" pitchFamily="34" charset="0"/>
                <a:cs typeface="Calibri" panose="020F0502020204030204" pitchFamily="34" charset="0"/>
              </a:rPr>
              <a:t>MC </a:t>
            </a:r>
            <a:r>
              <a:rPr lang="en-US" sz="2000" dirty="0">
                <a:latin typeface="Calibri" panose="020F0502020204030204" pitchFamily="34" charset="0"/>
                <a:cs typeface="Calibri" panose="020F0502020204030204" pitchFamily="34" charset="0"/>
              </a:rPr>
              <a:t>Care for the Foster Care </a:t>
            </a:r>
            <a:r>
              <a:rPr lang="en-US" sz="2000" dirty="0" smtClean="0">
                <a:latin typeface="Calibri" panose="020F0502020204030204" pitchFamily="34" charset="0"/>
                <a:cs typeface="Calibri" panose="020F0502020204030204" pitchFamily="34" charset="0"/>
              </a:rPr>
              <a:t>population</a:t>
            </a:r>
          </a:p>
          <a:p>
            <a:pPr lvl="1"/>
            <a:r>
              <a:rPr lang="en-US" sz="2000" dirty="0" smtClean="0">
                <a:latin typeface="Calibri" panose="020F0502020204030204" pitchFamily="34" charset="0"/>
                <a:cs typeface="Calibri" panose="020F0502020204030204" pitchFamily="34" charset="0"/>
              </a:rPr>
              <a:t>Manage Care integrated  Care</a:t>
            </a:r>
          </a:p>
          <a:p>
            <a:pPr lvl="1"/>
            <a:endParaRPr lang="en-US" sz="1600" dirty="0">
              <a:latin typeface="Calibri" panose="020F0502020204030204" pitchFamily="34" charset="0"/>
              <a:cs typeface="Calibri" panose="020F0502020204030204" pitchFamily="34" charset="0"/>
            </a:endParaRPr>
          </a:p>
          <a:p>
            <a:endParaRPr lang="en-US" sz="2000" dirty="0" smtClean="0">
              <a:latin typeface="Calibri" panose="020F0502020204030204" pitchFamily="34" charset="0"/>
              <a:cs typeface="Calibri" panose="020F0502020204030204" pitchFamily="34" charset="0"/>
            </a:endParaRPr>
          </a:p>
          <a:p>
            <a:pPr lvl="1"/>
            <a:endParaRPr lang="en-US" sz="20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9005615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II: Execution</a:t>
            </a:r>
            <a:endParaRPr lang="en-US" b="1" dirty="0">
              <a:solidFill>
                <a:srgbClr val="002060"/>
              </a:solidFill>
            </a:endParaRPr>
          </a:p>
        </p:txBody>
      </p:sp>
      <p:sp>
        <p:nvSpPr>
          <p:cNvPr id="7" name="Content Placeholder 6">
            <a:extLst>
              <a:ext uri="{FF2B5EF4-FFF2-40B4-BE49-F238E27FC236}">
                <a16:creationId xmlns:a16="http://schemas.microsoft.com/office/drawing/2014/main" id="{1A932F41-498A-488E-A561-B91542A83BC5}"/>
              </a:ext>
            </a:extLst>
          </p:cNvPr>
          <p:cNvSpPr>
            <a:spLocks noGrp="1"/>
          </p:cNvSpPr>
          <p:nvPr>
            <p:ph idx="1"/>
          </p:nvPr>
        </p:nvSpPr>
        <p:spPr>
          <a:xfrm>
            <a:off x="457200" y="1351860"/>
            <a:ext cx="8398705" cy="4286940"/>
          </a:xfrm>
        </p:spPr>
        <p:txBody>
          <a:bodyPr>
            <a:normAutofit/>
          </a:bodyPr>
          <a:lstStyle/>
          <a:p>
            <a:pPr marL="68580" indent="0">
              <a:buNone/>
            </a:pPr>
            <a:r>
              <a:rPr lang="en-US" sz="2400" dirty="0" smtClean="0">
                <a:latin typeface="Calibri" panose="020F0502020204030204" pitchFamily="34" charset="0"/>
                <a:cs typeface="Calibri" panose="020F0502020204030204" pitchFamily="34" charset="0"/>
              </a:rPr>
              <a:t>October 2020 </a:t>
            </a:r>
            <a:r>
              <a:rPr lang="en-US" sz="2400" dirty="0">
                <a:latin typeface="Calibri" panose="020F0502020204030204" pitchFamily="34" charset="0"/>
                <a:cs typeface="Calibri" panose="020F0502020204030204" pitchFamily="34" charset="0"/>
              </a:rPr>
              <a:t>through </a:t>
            </a:r>
            <a:r>
              <a:rPr lang="en-US" sz="2400" dirty="0" smtClean="0">
                <a:latin typeface="Calibri" panose="020F0502020204030204" pitchFamily="34" charset="0"/>
                <a:cs typeface="Calibri" panose="020F0502020204030204" pitchFamily="34" charset="0"/>
              </a:rPr>
              <a:t>September 2021</a:t>
            </a:r>
            <a:endParaRPr lang="en-US" sz="2400" dirty="0">
              <a:latin typeface="Calibri" panose="020F0502020204030204" pitchFamily="34" charset="0"/>
              <a:cs typeface="Calibri" panose="020F0502020204030204" pitchFamily="34" charset="0"/>
            </a:endParaRPr>
          </a:p>
          <a:p>
            <a:pPr marL="68580" indent="0">
              <a:buNone/>
            </a:pPr>
            <a:endParaRPr lang="en-US" sz="2100" dirty="0" smtClean="0">
              <a:latin typeface="Calibri" panose="020F0502020204030204" pitchFamily="34" charset="0"/>
              <a:cs typeface="Calibri" panose="020F0502020204030204" pitchFamily="34" charset="0"/>
            </a:endParaRPr>
          </a:p>
          <a:p>
            <a:r>
              <a:rPr lang="en-US" sz="2100" dirty="0">
                <a:latin typeface="Calibri" panose="020F0502020204030204" pitchFamily="34" charset="0"/>
                <a:cs typeface="Calibri" panose="020F0502020204030204" pitchFamily="34" charset="0"/>
              </a:rPr>
              <a:t>Conduct stakeholder engagement activities</a:t>
            </a:r>
          </a:p>
          <a:p>
            <a:r>
              <a:rPr lang="en-US" sz="2100" dirty="0" smtClean="0">
                <a:latin typeface="Calibri" panose="020F0502020204030204" pitchFamily="34" charset="0"/>
                <a:cs typeface="Calibri" panose="020F0502020204030204" pitchFamily="34" charset="0"/>
              </a:rPr>
              <a:t>Identify </a:t>
            </a:r>
            <a:r>
              <a:rPr lang="en-US" sz="2100" dirty="0">
                <a:latin typeface="Calibri" panose="020F0502020204030204" pitchFamily="34" charset="0"/>
                <a:cs typeface="Calibri" panose="020F0502020204030204" pitchFamily="34" charset="0"/>
              </a:rPr>
              <a:t>the roles and responsibilities of the </a:t>
            </a:r>
            <a:r>
              <a:rPr lang="en-US" sz="2100" dirty="0" smtClean="0">
                <a:latin typeface="Calibri" panose="020F0502020204030204" pitchFamily="34" charset="0"/>
                <a:cs typeface="Calibri" panose="020F0502020204030204" pitchFamily="34" charset="0"/>
              </a:rPr>
              <a:t>HP to inform RFP</a:t>
            </a:r>
            <a:endParaRPr lang="en-US" sz="2100" dirty="0">
              <a:latin typeface="Calibri" panose="020F0502020204030204" pitchFamily="34" charset="0"/>
              <a:cs typeface="Calibri" panose="020F0502020204030204" pitchFamily="34" charset="0"/>
            </a:endParaRPr>
          </a:p>
          <a:p>
            <a:pPr lvl="1"/>
            <a:r>
              <a:rPr lang="en-US" sz="2100" dirty="0" smtClean="0">
                <a:latin typeface="Calibri" panose="020F0502020204030204" pitchFamily="34" charset="0"/>
                <a:cs typeface="Calibri" panose="020F0502020204030204" pitchFamily="34" charset="0"/>
              </a:rPr>
              <a:t>Modify any necessary elements of MHD’s existing HP contract </a:t>
            </a:r>
            <a:endParaRPr lang="en-US" sz="2100" dirty="0">
              <a:latin typeface="Calibri" panose="020F0502020204030204" pitchFamily="34" charset="0"/>
              <a:cs typeface="Calibri" panose="020F0502020204030204" pitchFamily="34" charset="0"/>
            </a:endParaRPr>
          </a:p>
          <a:p>
            <a:pPr lvl="1"/>
            <a:r>
              <a:rPr lang="en-US" sz="2100" dirty="0" smtClean="0">
                <a:latin typeface="Calibri" panose="020F0502020204030204" pitchFamily="34" charset="0"/>
                <a:cs typeface="Calibri" panose="020F0502020204030204" pitchFamily="34" charset="0"/>
              </a:rPr>
              <a:t>Draft language for new HP contract provisions specific to carve-in </a:t>
            </a:r>
          </a:p>
          <a:p>
            <a:pPr lvl="2"/>
            <a:r>
              <a:rPr lang="en-US" sz="2100" dirty="0" smtClean="0">
                <a:latin typeface="Calibri" panose="020F0502020204030204" pitchFamily="34" charset="0"/>
                <a:cs typeface="Calibri" panose="020F0502020204030204" pitchFamily="34" charset="0"/>
              </a:rPr>
              <a:t>Anticipated new sections include: </a:t>
            </a:r>
          </a:p>
          <a:p>
            <a:pPr lvl="3"/>
            <a:r>
              <a:rPr lang="en-US" sz="2100" dirty="0" smtClean="0">
                <a:latin typeface="Calibri" panose="020F0502020204030204" pitchFamily="34" charset="0"/>
                <a:cs typeface="Calibri" panose="020F0502020204030204" pitchFamily="34" charset="0"/>
              </a:rPr>
              <a:t>care management</a:t>
            </a:r>
          </a:p>
          <a:p>
            <a:pPr lvl="3"/>
            <a:r>
              <a:rPr lang="en-US" sz="2100" dirty="0" smtClean="0">
                <a:latin typeface="Calibri" panose="020F0502020204030204" pitchFamily="34" charset="0"/>
                <a:cs typeface="Calibri" panose="020F0502020204030204" pitchFamily="34" charset="0"/>
              </a:rPr>
              <a:t>network benefits</a:t>
            </a:r>
          </a:p>
          <a:p>
            <a:pPr lvl="3"/>
            <a:r>
              <a:rPr lang="en-US" sz="2100" dirty="0" smtClean="0">
                <a:latin typeface="Calibri" panose="020F0502020204030204" pitchFamily="34" charset="0"/>
                <a:cs typeface="Calibri" panose="020F0502020204030204" pitchFamily="34" charset="0"/>
              </a:rPr>
              <a:t>quality </a:t>
            </a:r>
            <a:endParaRPr lang="en-US" sz="2100" dirty="0">
              <a:latin typeface="Calibri" panose="020F0502020204030204" pitchFamily="34" charset="0"/>
              <a:cs typeface="Calibri" panose="020F0502020204030204" pitchFamily="34" charset="0"/>
            </a:endParaRPr>
          </a:p>
          <a:p>
            <a:pPr marL="468630" lvl="1" indent="0">
              <a:buNone/>
            </a:pPr>
            <a:endParaRPr lang="en-US" sz="20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2622091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II: Execution</a:t>
            </a:r>
            <a:endParaRPr lang="en-US" b="1" dirty="0">
              <a:solidFill>
                <a:srgbClr val="002060"/>
              </a:solidFill>
            </a:endParaRPr>
          </a:p>
        </p:txBody>
      </p:sp>
      <p:sp>
        <p:nvSpPr>
          <p:cNvPr id="7" name="Content Placeholder 6">
            <a:extLst>
              <a:ext uri="{FF2B5EF4-FFF2-40B4-BE49-F238E27FC236}">
                <a16:creationId xmlns:a16="http://schemas.microsoft.com/office/drawing/2014/main" id="{1A932F41-498A-488E-A561-B91542A83BC5}"/>
              </a:ext>
            </a:extLst>
          </p:cNvPr>
          <p:cNvSpPr>
            <a:spLocks noGrp="1"/>
          </p:cNvSpPr>
          <p:nvPr>
            <p:ph idx="1"/>
          </p:nvPr>
        </p:nvSpPr>
        <p:spPr>
          <a:xfrm>
            <a:off x="457200" y="1351860"/>
            <a:ext cx="8398705" cy="4058340"/>
          </a:xfrm>
        </p:spPr>
        <p:txBody>
          <a:bodyPr>
            <a:normAutofit/>
          </a:bodyPr>
          <a:lstStyle/>
          <a:p>
            <a:pPr marL="68580" indent="0">
              <a:buNone/>
            </a:pPr>
            <a:r>
              <a:rPr lang="en-US" sz="2400" dirty="0" smtClean="0">
                <a:latin typeface="Calibri" panose="020F0502020204030204" pitchFamily="34" charset="0"/>
                <a:cs typeface="Calibri" panose="020F0502020204030204" pitchFamily="34" charset="0"/>
              </a:rPr>
              <a:t>October 2020 </a:t>
            </a:r>
            <a:r>
              <a:rPr lang="en-US" sz="2400" dirty="0">
                <a:latin typeface="Calibri" panose="020F0502020204030204" pitchFamily="34" charset="0"/>
                <a:cs typeface="Calibri" panose="020F0502020204030204" pitchFamily="34" charset="0"/>
              </a:rPr>
              <a:t>through </a:t>
            </a:r>
            <a:r>
              <a:rPr lang="en-US" sz="2400" dirty="0" smtClean="0">
                <a:latin typeface="Calibri" panose="020F0502020204030204" pitchFamily="34" charset="0"/>
                <a:cs typeface="Calibri" panose="020F0502020204030204" pitchFamily="34" charset="0"/>
              </a:rPr>
              <a:t>September 2021</a:t>
            </a:r>
            <a:endParaRPr lang="en-US" sz="2400" dirty="0">
              <a:latin typeface="Calibri" panose="020F0502020204030204" pitchFamily="34" charset="0"/>
              <a:cs typeface="Calibri" panose="020F0502020204030204" pitchFamily="34" charset="0"/>
            </a:endParaRPr>
          </a:p>
          <a:p>
            <a:pPr marL="68580" indent="0">
              <a:buNone/>
            </a:pPr>
            <a:endParaRPr lang="en-US" sz="2100" dirty="0" smtClean="0">
              <a:latin typeface="Calibri" panose="020F0502020204030204" pitchFamily="34" charset="0"/>
              <a:cs typeface="Calibri" panose="020F0502020204030204" pitchFamily="34" charset="0"/>
            </a:endParaRPr>
          </a:p>
          <a:p>
            <a:r>
              <a:rPr lang="en-US" sz="2100" dirty="0" smtClean="0">
                <a:latin typeface="Calibri" panose="020F0502020204030204" pitchFamily="34" charset="0"/>
                <a:cs typeface="Calibri" panose="020F0502020204030204" pitchFamily="34" charset="0"/>
              </a:rPr>
              <a:t>Develop </a:t>
            </a:r>
            <a:r>
              <a:rPr lang="en-US" sz="2100" dirty="0">
                <a:latin typeface="Calibri" panose="020F0502020204030204" pitchFamily="34" charset="0"/>
                <a:cs typeface="Calibri" panose="020F0502020204030204" pitchFamily="34" charset="0"/>
              </a:rPr>
              <a:t>and </a:t>
            </a:r>
            <a:r>
              <a:rPr lang="en-US" sz="2100" dirty="0" smtClean="0">
                <a:latin typeface="Calibri" panose="020F0502020204030204" pitchFamily="34" charset="0"/>
                <a:cs typeface="Calibri" panose="020F0502020204030204" pitchFamily="34" charset="0"/>
              </a:rPr>
              <a:t>issue COA 4 MC Request </a:t>
            </a:r>
            <a:r>
              <a:rPr lang="en-US" sz="2100" dirty="0">
                <a:latin typeface="Calibri" panose="020F0502020204030204" pitchFamily="34" charset="0"/>
                <a:cs typeface="Calibri" panose="020F0502020204030204" pitchFamily="34" charset="0"/>
              </a:rPr>
              <a:t>for </a:t>
            </a:r>
            <a:r>
              <a:rPr lang="en-US" sz="2100" dirty="0" smtClean="0">
                <a:latin typeface="Calibri" panose="020F0502020204030204" pitchFamily="34" charset="0"/>
                <a:cs typeface="Calibri" panose="020F0502020204030204" pitchFamily="34" charset="0"/>
              </a:rPr>
              <a:t>Proposal (RFP)</a:t>
            </a:r>
            <a:endParaRPr lang="en-US" sz="2100" dirty="0">
              <a:latin typeface="Calibri" panose="020F0502020204030204" pitchFamily="34" charset="0"/>
              <a:cs typeface="Calibri" panose="020F0502020204030204" pitchFamily="34" charset="0"/>
            </a:endParaRPr>
          </a:p>
          <a:p>
            <a:r>
              <a:rPr lang="en-US" sz="2100" dirty="0">
                <a:latin typeface="Calibri" panose="020F0502020204030204" pitchFamily="34" charset="0"/>
                <a:cs typeface="Calibri" panose="020F0502020204030204" pitchFamily="34" charset="0"/>
              </a:rPr>
              <a:t>Review </a:t>
            </a:r>
            <a:r>
              <a:rPr lang="en-US" sz="2100" dirty="0" smtClean="0">
                <a:latin typeface="Calibri" panose="020F0502020204030204" pitchFamily="34" charset="0"/>
                <a:cs typeface="Calibri" panose="020F0502020204030204" pitchFamily="34" charset="0"/>
              </a:rPr>
              <a:t>RFP responses and award </a:t>
            </a:r>
            <a:r>
              <a:rPr lang="en-US" sz="2100" dirty="0">
                <a:latin typeface="Calibri" panose="020F0502020204030204" pitchFamily="34" charset="0"/>
                <a:cs typeface="Calibri" panose="020F0502020204030204" pitchFamily="34" charset="0"/>
              </a:rPr>
              <a:t>to </a:t>
            </a:r>
            <a:r>
              <a:rPr lang="en-US" sz="2100" dirty="0" smtClean="0">
                <a:latin typeface="Calibri" panose="020F0502020204030204" pitchFamily="34" charset="0"/>
                <a:cs typeface="Calibri" panose="020F0502020204030204" pitchFamily="34" charset="0"/>
              </a:rPr>
              <a:t>selected HP</a:t>
            </a:r>
            <a:endParaRPr lang="en-US" sz="2100" dirty="0">
              <a:latin typeface="Calibri" panose="020F0502020204030204" pitchFamily="34" charset="0"/>
              <a:cs typeface="Calibri" panose="020F0502020204030204" pitchFamily="34" charset="0"/>
            </a:endParaRPr>
          </a:p>
          <a:p>
            <a:r>
              <a:rPr lang="en-US" sz="2100" dirty="0" smtClean="0">
                <a:latin typeface="Calibri" panose="020F0502020204030204" pitchFamily="34" charset="0"/>
                <a:cs typeface="Calibri" panose="020F0502020204030204" pitchFamily="34" charset="0"/>
              </a:rPr>
              <a:t>Engage CMS on </a:t>
            </a:r>
            <a:r>
              <a:rPr lang="en-US" sz="2100" dirty="0">
                <a:latin typeface="Calibri" panose="020F0502020204030204" pitchFamily="34" charset="0"/>
                <a:cs typeface="Calibri" panose="020F0502020204030204" pitchFamily="34" charset="0"/>
              </a:rPr>
              <a:t>modifications needed </a:t>
            </a:r>
            <a:r>
              <a:rPr lang="en-US" sz="2100" dirty="0" smtClean="0">
                <a:latin typeface="Calibri" panose="020F0502020204030204" pitchFamily="34" charset="0"/>
                <a:cs typeface="Calibri" panose="020F0502020204030204" pitchFamily="34" charset="0"/>
              </a:rPr>
              <a:t>to Federal Authorities (State Plan  and waivers)</a:t>
            </a:r>
          </a:p>
          <a:p>
            <a:pPr marL="468630" lvl="1" indent="0">
              <a:buNone/>
            </a:pPr>
            <a:endParaRPr lang="en-US" sz="20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4763543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III: Implementation</a:t>
            </a:r>
            <a:endParaRPr lang="en-US" b="1" dirty="0">
              <a:solidFill>
                <a:srgbClr val="002060"/>
              </a:solidFill>
            </a:endParaRPr>
          </a:p>
        </p:txBody>
      </p:sp>
      <p:sp>
        <p:nvSpPr>
          <p:cNvPr id="7" name="Content Placeholder 6">
            <a:extLst>
              <a:ext uri="{FF2B5EF4-FFF2-40B4-BE49-F238E27FC236}">
                <a16:creationId xmlns:a16="http://schemas.microsoft.com/office/drawing/2014/main" id="{1A932F41-498A-488E-A561-B91542A83BC5}"/>
              </a:ext>
            </a:extLst>
          </p:cNvPr>
          <p:cNvSpPr>
            <a:spLocks noGrp="1"/>
          </p:cNvSpPr>
          <p:nvPr>
            <p:ph idx="1"/>
          </p:nvPr>
        </p:nvSpPr>
        <p:spPr>
          <a:xfrm>
            <a:off x="457200" y="1351860"/>
            <a:ext cx="8398705" cy="4058340"/>
          </a:xfrm>
        </p:spPr>
        <p:txBody>
          <a:bodyPr>
            <a:normAutofit/>
          </a:bodyPr>
          <a:lstStyle/>
          <a:p>
            <a:pPr marL="68580" indent="0">
              <a:buNone/>
            </a:pPr>
            <a:r>
              <a:rPr lang="en-US" sz="2400" dirty="0" smtClean="0">
                <a:latin typeface="Calibri" panose="020F0502020204030204" pitchFamily="34" charset="0"/>
                <a:cs typeface="Calibri" panose="020F0502020204030204" pitchFamily="34" charset="0"/>
              </a:rPr>
              <a:t>July 2021 </a:t>
            </a:r>
            <a:r>
              <a:rPr lang="en-US" sz="2400" dirty="0">
                <a:latin typeface="Calibri" panose="020F0502020204030204" pitchFamily="34" charset="0"/>
                <a:cs typeface="Calibri" panose="020F0502020204030204" pitchFamily="34" charset="0"/>
              </a:rPr>
              <a:t>through </a:t>
            </a:r>
            <a:r>
              <a:rPr lang="en-US" sz="2400" dirty="0" smtClean="0">
                <a:latin typeface="Calibri" panose="020F0502020204030204" pitchFamily="34" charset="0"/>
                <a:cs typeface="Calibri" panose="020F0502020204030204" pitchFamily="34" charset="0"/>
              </a:rPr>
              <a:t>June 2022</a:t>
            </a:r>
            <a:endParaRPr lang="en-US" sz="2400" dirty="0">
              <a:latin typeface="Calibri" panose="020F0502020204030204" pitchFamily="34" charset="0"/>
              <a:cs typeface="Calibri" panose="020F0502020204030204" pitchFamily="34" charset="0"/>
            </a:endParaRPr>
          </a:p>
          <a:p>
            <a:pPr marL="68580" indent="0">
              <a:buNone/>
            </a:pPr>
            <a:endParaRPr lang="en-US" sz="2100" dirty="0" smtClean="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Continue stakeholder engagement activities</a:t>
            </a:r>
            <a:endParaRPr lang="en-US" sz="2000" dirty="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Conduct readiness assessments on selected HP</a:t>
            </a:r>
            <a:endParaRPr lang="en-US" sz="2000" dirty="0">
              <a:latin typeface="Calibri" panose="020F0502020204030204" pitchFamily="34" charset="0"/>
              <a:cs typeface="Calibri" panose="020F0502020204030204" pitchFamily="34" charset="0"/>
            </a:endParaRPr>
          </a:p>
          <a:p>
            <a:pPr lvl="1"/>
            <a:r>
              <a:rPr lang="en-US" sz="2000" dirty="0">
                <a:latin typeface="Calibri" panose="020F0502020204030204" pitchFamily="34" charset="0"/>
                <a:cs typeface="Calibri" panose="020F0502020204030204" pitchFamily="34" charset="0"/>
              </a:rPr>
              <a:t>Desk and </a:t>
            </a:r>
            <a:r>
              <a:rPr lang="en-US" sz="2000" dirty="0" smtClean="0">
                <a:latin typeface="Calibri" panose="020F0502020204030204" pitchFamily="34" charset="0"/>
                <a:cs typeface="Calibri" panose="020F0502020204030204" pitchFamily="34" charset="0"/>
              </a:rPr>
              <a:t>on-site reviews</a:t>
            </a:r>
            <a:endParaRPr lang="en-US" sz="2000" dirty="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Deliver technical assistance to providers</a:t>
            </a:r>
            <a:endParaRPr lang="en-US" sz="2000" dirty="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Deliver technical assistance to selected HP</a:t>
            </a:r>
            <a:endParaRPr lang="en-US" sz="2000" dirty="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Provide education to beneficiaries and caregivers</a:t>
            </a:r>
            <a:endParaRPr lang="en-US" sz="2000" dirty="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Establish State monitoring and oversight roles of MC Program</a:t>
            </a:r>
          </a:p>
          <a:p>
            <a:r>
              <a:rPr lang="en-US" sz="2000" dirty="0">
                <a:latin typeface="Calibri" panose="020F0502020204030204" pitchFamily="34" charset="0"/>
                <a:cs typeface="Calibri" panose="020F0502020204030204" pitchFamily="34" charset="0"/>
              </a:rPr>
              <a:t>Launch COA 4 single HP model on 7/1/2022</a:t>
            </a:r>
          </a:p>
          <a:p>
            <a:endParaRPr lang="en-US" sz="2000" dirty="0">
              <a:latin typeface="Calibri" panose="020F0502020204030204" pitchFamily="34" charset="0"/>
              <a:cs typeface="Calibri" panose="020F0502020204030204" pitchFamily="34" charset="0"/>
            </a:endParaRPr>
          </a:p>
          <a:p>
            <a:pPr marL="68580" indent="0">
              <a:buNone/>
            </a:pPr>
            <a:endParaRPr lang="en-US" sz="2100" dirty="0">
              <a:latin typeface="Calibri" panose="020F0502020204030204" pitchFamily="34" charset="0"/>
              <a:cs typeface="Calibri" panose="020F0502020204030204" pitchFamily="34" charset="0"/>
            </a:endParaRPr>
          </a:p>
          <a:p>
            <a:pPr lvl="1"/>
            <a:endParaRPr lang="en-US" sz="20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6748763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IV: Monitoring</a:t>
            </a:r>
            <a:endParaRPr lang="en-US" b="1" dirty="0">
              <a:solidFill>
                <a:srgbClr val="002060"/>
              </a:solidFill>
            </a:endParaRPr>
          </a:p>
        </p:txBody>
      </p:sp>
      <p:sp>
        <p:nvSpPr>
          <p:cNvPr id="7" name="Content Placeholder 6">
            <a:extLst>
              <a:ext uri="{FF2B5EF4-FFF2-40B4-BE49-F238E27FC236}">
                <a16:creationId xmlns:a16="http://schemas.microsoft.com/office/drawing/2014/main" id="{1A932F41-498A-488E-A561-B91542A83BC5}"/>
              </a:ext>
            </a:extLst>
          </p:cNvPr>
          <p:cNvSpPr>
            <a:spLocks noGrp="1"/>
          </p:cNvSpPr>
          <p:nvPr>
            <p:ph idx="1"/>
          </p:nvPr>
        </p:nvSpPr>
        <p:spPr>
          <a:xfrm>
            <a:off x="457200" y="1351860"/>
            <a:ext cx="8398705" cy="4058340"/>
          </a:xfrm>
        </p:spPr>
        <p:txBody>
          <a:bodyPr>
            <a:normAutofit/>
          </a:bodyPr>
          <a:lstStyle/>
          <a:p>
            <a:pPr marL="68580" indent="0">
              <a:buNone/>
            </a:pPr>
            <a:r>
              <a:rPr lang="en-US" sz="2400" dirty="0" smtClean="0">
                <a:latin typeface="Calibri" panose="020F0502020204030204" pitchFamily="34" charset="0"/>
                <a:cs typeface="Calibri" panose="020F0502020204030204" pitchFamily="34" charset="0"/>
              </a:rPr>
              <a:t>July 2022 </a:t>
            </a:r>
            <a:r>
              <a:rPr lang="en-US" sz="2400" dirty="0">
                <a:latin typeface="Calibri" panose="020F0502020204030204" pitchFamily="34" charset="0"/>
                <a:cs typeface="Calibri" panose="020F0502020204030204" pitchFamily="34" charset="0"/>
              </a:rPr>
              <a:t>through </a:t>
            </a:r>
            <a:r>
              <a:rPr lang="en-US" sz="2400" dirty="0" smtClean="0">
                <a:latin typeface="Calibri" panose="020F0502020204030204" pitchFamily="34" charset="0"/>
                <a:cs typeface="Calibri" panose="020F0502020204030204" pitchFamily="34" charset="0"/>
              </a:rPr>
              <a:t>December 2022</a:t>
            </a:r>
            <a:endParaRPr lang="en-US" sz="2400" dirty="0">
              <a:latin typeface="Calibri" panose="020F0502020204030204" pitchFamily="34" charset="0"/>
              <a:cs typeface="Calibri" panose="020F0502020204030204" pitchFamily="34" charset="0"/>
            </a:endParaRPr>
          </a:p>
          <a:p>
            <a:pPr marL="68580" indent="0">
              <a:buNone/>
            </a:pPr>
            <a:endParaRPr lang="en-US" sz="2100" dirty="0" smtClean="0">
              <a:latin typeface="Calibri" panose="020F0502020204030204" pitchFamily="34" charset="0"/>
              <a:cs typeface="Calibri" panose="020F0502020204030204" pitchFamily="34" charset="0"/>
            </a:endParaRPr>
          </a:p>
          <a:p>
            <a:r>
              <a:rPr lang="en-US" sz="2000" dirty="0" smtClean="0">
                <a:latin typeface="Calibri" panose="020F0502020204030204" pitchFamily="34" charset="0"/>
                <a:cs typeface="Calibri" panose="020F0502020204030204" pitchFamily="34" charset="0"/>
              </a:rPr>
              <a:t>Conduct monitoring and oversight on COA </a:t>
            </a:r>
            <a:r>
              <a:rPr lang="en-US" sz="2000" dirty="0">
                <a:latin typeface="Calibri" panose="020F0502020204030204" pitchFamily="34" charset="0"/>
                <a:cs typeface="Calibri" panose="020F0502020204030204" pitchFamily="34" charset="0"/>
              </a:rPr>
              <a:t>4 </a:t>
            </a:r>
            <a:r>
              <a:rPr lang="en-US" sz="2000" dirty="0" smtClean="0">
                <a:latin typeface="Calibri" panose="020F0502020204030204" pitchFamily="34" charset="0"/>
                <a:cs typeface="Calibri" panose="020F0502020204030204" pitchFamily="34" charset="0"/>
              </a:rPr>
              <a:t>MC program</a:t>
            </a:r>
          </a:p>
          <a:p>
            <a:r>
              <a:rPr lang="en-US" sz="2000" dirty="0" smtClean="0">
                <a:latin typeface="Calibri" panose="020F0502020204030204" pitchFamily="34" charset="0"/>
                <a:cs typeface="Calibri" panose="020F0502020204030204" pitchFamily="34" charset="0"/>
              </a:rPr>
              <a:t>Monitor and address issues that arise</a:t>
            </a:r>
          </a:p>
          <a:p>
            <a:r>
              <a:rPr lang="en-US" sz="2000" dirty="0" smtClean="0">
                <a:latin typeface="Calibri" panose="020F0502020204030204" pitchFamily="34" charset="0"/>
                <a:cs typeface="Calibri" panose="020F0502020204030204" pitchFamily="34" charset="0"/>
              </a:rPr>
              <a:t>Assess member satisfaction</a:t>
            </a:r>
            <a:endParaRPr lang="en-US" sz="2000" dirty="0">
              <a:latin typeface="Calibri" panose="020F0502020204030204" pitchFamily="34" charset="0"/>
              <a:cs typeface="Calibri" panose="020F0502020204030204" pitchFamily="34" charset="0"/>
            </a:endParaRPr>
          </a:p>
          <a:p>
            <a:endParaRPr lang="en-US" sz="2100" dirty="0">
              <a:latin typeface="Calibri" panose="020F0502020204030204" pitchFamily="34" charset="0"/>
              <a:cs typeface="Calibri" panose="020F0502020204030204" pitchFamily="34" charset="0"/>
            </a:endParaRPr>
          </a:p>
          <a:p>
            <a:pPr lvl="1"/>
            <a:endParaRPr lang="en-US" sz="20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3669971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00200"/>
            <a:ext cx="8534400" cy="3229339"/>
          </a:xfrm>
        </p:spPr>
        <p:txBody>
          <a:bodyPr anchor="ctr">
            <a:noAutofit/>
          </a:bodyPr>
          <a:lstStyle/>
          <a:p>
            <a:pPr algn="ctr"/>
            <a:r>
              <a:rPr lang="en-US" sz="4000" b="1" dirty="0" smtClean="0">
                <a:solidFill>
                  <a:schemeClr val="accent3"/>
                </a:solidFill>
              </a:rPr>
              <a:t>Phase I Updates</a:t>
            </a:r>
            <a:r>
              <a:rPr lang="en-US" sz="1000" b="1" cap="none" dirty="0" smtClean="0">
                <a:solidFill>
                  <a:schemeClr val="accent3"/>
                </a:solidFill>
                <a:latin typeface="Century Gothic" panose="020B0502020202020204" pitchFamily="34" charset="0"/>
              </a:rPr>
              <a:t/>
            </a:r>
            <a:br>
              <a:rPr lang="en-US" sz="1000" b="1" cap="none" dirty="0" smtClean="0">
                <a:solidFill>
                  <a:schemeClr val="accent3"/>
                </a:solidFill>
                <a:latin typeface="Century Gothic" panose="020B0502020202020204" pitchFamily="34" charset="0"/>
              </a:rPr>
            </a:br>
            <a:r>
              <a:rPr lang="en-US" sz="1000" b="1" cap="none" dirty="0">
                <a:solidFill>
                  <a:schemeClr val="accent3"/>
                </a:solidFill>
                <a:latin typeface="Century Gothic" panose="020B0502020202020204" pitchFamily="34" charset="0"/>
              </a:rPr>
              <a:t/>
            </a:r>
            <a:br>
              <a:rPr lang="en-US" sz="1000" b="1" cap="none" dirty="0">
                <a:solidFill>
                  <a:schemeClr val="accent3"/>
                </a:solidFill>
                <a:latin typeface="Century Gothic" panose="020B0502020202020204" pitchFamily="34" charset="0"/>
              </a:rPr>
            </a:br>
            <a:r>
              <a:rPr lang="en-US" sz="1000" b="1" cap="none" dirty="0">
                <a:solidFill>
                  <a:schemeClr val="accent3"/>
                </a:solidFill>
                <a:latin typeface="Century Gothic" panose="020B0502020202020204" pitchFamily="34" charset="0"/>
              </a:rPr>
              <a:t/>
            </a:r>
            <a:br>
              <a:rPr lang="en-US" sz="1000" b="1" cap="none" dirty="0">
                <a:solidFill>
                  <a:schemeClr val="accent3"/>
                </a:solidFill>
                <a:latin typeface="Century Gothic" panose="020B0502020202020204" pitchFamily="34" charset="0"/>
              </a:rPr>
            </a:br>
            <a:r>
              <a:rPr lang="en-US" sz="2800" b="1" cap="none" dirty="0">
                <a:solidFill>
                  <a:schemeClr val="accent3"/>
                </a:solidFill>
                <a:latin typeface="Century Gothic" panose="020B0502020202020204" pitchFamily="34" charset="0"/>
              </a:rPr>
              <a:t>Eric Martin</a:t>
            </a:r>
            <a:endParaRPr lang="en-US" sz="2800" b="1" i="1" cap="small" dirty="0">
              <a:solidFill>
                <a:schemeClr val="accent3"/>
              </a:solidFill>
            </a:endParaRPr>
          </a:p>
        </p:txBody>
      </p:sp>
      <p:pic>
        <p:nvPicPr>
          <p:cNvPr id="4098" name="Picture 2" descr="Missouri Medicaid | Orthotics &amp; Prosthetics Lab"/>
          <p:cNvPicPr>
            <a:picLocks noChangeAspect="1" noChangeArrowheads="1"/>
          </p:cNvPicPr>
          <p:nvPr/>
        </p:nvPicPr>
        <p:blipFill rotWithShape="1">
          <a:blip r:embed="rId3">
            <a:extLst>
              <a:ext uri="{28A0092B-C50C-407E-A947-70E740481C1C}">
                <a14:useLocalDpi xmlns:a14="http://schemas.microsoft.com/office/drawing/2010/main" val="0"/>
              </a:ext>
            </a:extLst>
          </a:blip>
          <a:srcRect t="12745" b="13800"/>
          <a:stretch/>
        </p:blipFill>
        <p:spPr bwMode="auto">
          <a:xfrm>
            <a:off x="6400800" y="210272"/>
            <a:ext cx="2209800" cy="100699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www.nmcfamilyresourcecenter.com/images/dss.gif">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66891"/>
            <a:ext cx="1981200" cy="584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84219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Agenda</a:t>
            </a:r>
            <a:endParaRPr lang="en-US" b="1" dirty="0">
              <a:solidFill>
                <a:srgbClr val="002060"/>
              </a:solidFill>
            </a:endParaRPr>
          </a:p>
        </p:txBody>
      </p:sp>
      <p:grpSp>
        <p:nvGrpSpPr>
          <p:cNvPr id="4" name="Group 3"/>
          <p:cNvGrpSpPr/>
          <p:nvPr/>
        </p:nvGrpSpPr>
        <p:grpSpPr>
          <a:xfrm>
            <a:off x="1314040" y="1524000"/>
            <a:ext cx="7186070" cy="3438041"/>
            <a:chOff x="1737204" y="1419916"/>
            <a:chExt cx="7186070" cy="3438041"/>
          </a:xfrm>
        </p:grpSpPr>
        <p:cxnSp>
          <p:nvCxnSpPr>
            <p:cNvPr id="5" name="Straight Connector 4"/>
            <p:cNvCxnSpPr>
              <a:stCxn id="25" idx="4"/>
            </p:cNvCxnSpPr>
            <p:nvPr/>
          </p:nvCxnSpPr>
          <p:spPr>
            <a:xfrm>
              <a:off x="2039389" y="2024286"/>
              <a:ext cx="18011" cy="2637166"/>
            </a:xfrm>
            <a:prstGeom prst="line">
              <a:avLst/>
            </a:prstGeom>
            <a:ln/>
          </p:spPr>
          <p:style>
            <a:lnRef idx="2">
              <a:schemeClr val="accent3"/>
            </a:lnRef>
            <a:fillRef idx="1">
              <a:schemeClr val="lt1"/>
            </a:fillRef>
            <a:effectRef idx="0">
              <a:schemeClr val="accent3"/>
            </a:effectRef>
            <a:fontRef idx="minor">
              <a:schemeClr val="dk1"/>
            </a:fontRef>
          </p:style>
        </p:cxnSp>
        <p:grpSp>
          <p:nvGrpSpPr>
            <p:cNvPr id="6" name="Group 5"/>
            <p:cNvGrpSpPr/>
            <p:nvPr/>
          </p:nvGrpSpPr>
          <p:grpSpPr>
            <a:xfrm>
              <a:off x="1737204" y="1419916"/>
              <a:ext cx="7186070" cy="604370"/>
              <a:chOff x="599496" y="1546131"/>
              <a:chExt cx="7186070" cy="604370"/>
            </a:xfrm>
          </p:grpSpPr>
          <p:sp>
            <p:nvSpPr>
              <p:cNvPr id="23" name="Freeform 22"/>
              <p:cNvSpPr/>
              <p:nvPr/>
            </p:nvSpPr>
            <p:spPr>
              <a:xfrm>
                <a:off x="1231917" y="1585000"/>
                <a:ext cx="6553649" cy="526632"/>
              </a:xfrm>
              <a:custGeom>
                <a:avLst/>
                <a:gdLst>
                  <a:gd name="connsiteX0" fmla="*/ 0 w 7612387"/>
                  <a:gd name="connsiteY0" fmla="*/ 0 h 526632"/>
                  <a:gd name="connsiteX1" fmla="*/ 7612387 w 7612387"/>
                  <a:gd name="connsiteY1" fmla="*/ 0 h 526632"/>
                  <a:gd name="connsiteX2" fmla="*/ 7612387 w 7612387"/>
                  <a:gd name="connsiteY2" fmla="*/ 526632 h 526632"/>
                  <a:gd name="connsiteX3" fmla="*/ 0 w 7612387"/>
                  <a:gd name="connsiteY3" fmla="*/ 526632 h 526632"/>
                  <a:gd name="connsiteX4" fmla="*/ 0 w 7612387"/>
                  <a:gd name="connsiteY4" fmla="*/ 0 h 526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12387" h="526632">
                    <a:moveTo>
                      <a:pt x="0" y="0"/>
                    </a:moveTo>
                    <a:lnTo>
                      <a:pt x="7612387" y="0"/>
                    </a:lnTo>
                    <a:lnTo>
                      <a:pt x="7612387" y="526632"/>
                    </a:lnTo>
                    <a:lnTo>
                      <a:pt x="0" y="526632"/>
                    </a:lnTo>
                    <a:lnTo>
                      <a:pt x="0" y="0"/>
                    </a:lnTo>
                    <a:close/>
                  </a:path>
                </a:pathLst>
              </a:custGeom>
              <a:solidFill>
                <a:schemeClr val="accent3"/>
              </a:solidFill>
              <a:ln/>
            </p:spPr>
            <p:style>
              <a:lnRef idx="2">
                <a:schemeClr val="accent3"/>
              </a:lnRef>
              <a:fillRef idx="1">
                <a:schemeClr val="lt1"/>
              </a:fillRef>
              <a:effectRef idx="0">
                <a:schemeClr val="accent3"/>
              </a:effectRef>
              <a:fontRef idx="minor">
                <a:schemeClr val="dk1"/>
              </a:fontRef>
            </p:style>
            <p:txBody>
              <a:bodyPr spcFirstLastPara="0" vert="horz" wrap="square" lIns="418015" tIns="27940" rIns="27940" bIns="27940" numCol="1" spcCol="1270" anchor="ctr" anchorCtr="0">
                <a:noAutofit/>
              </a:bodyPr>
              <a:lstStyle/>
              <a:p>
                <a:r>
                  <a:rPr lang="en-US" sz="2000" dirty="0" smtClean="0">
                    <a:solidFill>
                      <a:schemeClr val="bg1"/>
                    </a:solidFill>
                    <a:latin typeface="Calibri" panose="020F0502020204030204" pitchFamily="34" charset="0"/>
                    <a:cs typeface="Calibri" panose="020F0502020204030204" pitchFamily="34" charset="0"/>
                  </a:rPr>
                  <a:t>Background, Mission and Goals</a:t>
                </a:r>
                <a:endParaRPr lang="en-US" sz="2000" dirty="0">
                  <a:solidFill>
                    <a:schemeClr val="bg1"/>
                  </a:solidFill>
                  <a:latin typeface="Calibri" panose="020F0502020204030204" pitchFamily="34" charset="0"/>
                  <a:cs typeface="Calibri" panose="020F0502020204030204" pitchFamily="34" charset="0"/>
                </a:endParaRPr>
              </a:p>
            </p:txBody>
          </p:sp>
          <p:grpSp>
            <p:nvGrpSpPr>
              <p:cNvPr id="24" name="Group 23"/>
              <p:cNvGrpSpPr/>
              <p:nvPr/>
            </p:nvGrpSpPr>
            <p:grpSpPr>
              <a:xfrm>
                <a:off x="599496" y="1546131"/>
                <a:ext cx="859804" cy="604370"/>
                <a:chOff x="599496" y="1546131"/>
                <a:chExt cx="859804" cy="604370"/>
              </a:xfrm>
            </p:grpSpPr>
            <p:sp>
              <p:nvSpPr>
                <p:cNvPr id="25" name="Oval 24"/>
                <p:cNvSpPr/>
                <p:nvPr/>
              </p:nvSpPr>
              <p:spPr>
                <a:xfrm>
                  <a:off x="599496" y="1546131"/>
                  <a:ext cx="604370" cy="604370"/>
                </a:xfrm>
                <a:prstGeom prst="ellipse">
                  <a:avLst/>
                </a:prstGeom>
                <a:solidFill>
                  <a:schemeClr val="accent3"/>
                </a:solidFill>
                <a:ln/>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r>
                    <a:rPr lang="en-US" sz="1600" b="1" dirty="0">
                      <a:solidFill>
                        <a:srgbClr val="FFFFFF"/>
                      </a:solidFill>
                      <a:latin typeface="Arial"/>
                      <a:cs typeface="Arial"/>
                    </a:rPr>
                    <a:t>1</a:t>
                  </a:r>
                </a:p>
              </p:txBody>
            </p:sp>
            <p:cxnSp>
              <p:nvCxnSpPr>
                <p:cNvPr id="26" name="Straight Connector 25"/>
                <p:cNvCxnSpPr>
                  <a:stCxn id="25" idx="6"/>
                </p:cNvCxnSpPr>
                <p:nvPr/>
              </p:nvCxnSpPr>
              <p:spPr>
                <a:xfrm>
                  <a:off x="1203866" y="1848316"/>
                  <a:ext cx="255434" cy="5464"/>
                </a:xfrm>
                <a:prstGeom prst="line">
                  <a:avLst/>
                </a:prstGeom>
                <a:ln>
                  <a:headEnd type="none"/>
                  <a:tailEnd type="oval"/>
                </a:ln>
              </p:spPr>
              <p:style>
                <a:lnRef idx="2">
                  <a:schemeClr val="accent3"/>
                </a:lnRef>
                <a:fillRef idx="1">
                  <a:schemeClr val="lt1"/>
                </a:fillRef>
                <a:effectRef idx="0">
                  <a:schemeClr val="accent3"/>
                </a:effectRef>
                <a:fontRef idx="minor">
                  <a:schemeClr val="dk1"/>
                </a:fontRef>
              </p:style>
            </p:cxnSp>
          </p:grpSp>
        </p:grpSp>
        <p:grpSp>
          <p:nvGrpSpPr>
            <p:cNvPr id="8" name="Group 7"/>
            <p:cNvGrpSpPr/>
            <p:nvPr/>
          </p:nvGrpSpPr>
          <p:grpSpPr>
            <a:xfrm>
              <a:off x="1739730" y="2364473"/>
              <a:ext cx="7175656" cy="604370"/>
              <a:chOff x="602022" y="2400601"/>
              <a:chExt cx="7175656" cy="604370"/>
            </a:xfrm>
          </p:grpSpPr>
          <p:sp>
            <p:nvSpPr>
              <p:cNvPr id="19" name="Freeform 18"/>
              <p:cNvSpPr/>
              <p:nvPr/>
            </p:nvSpPr>
            <p:spPr>
              <a:xfrm>
                <a:off x="1231917" y="2439470"/>
                <a:ext cx="6545761" cy="526632"/>
              </a:xfrm>
              <a:custGeom>
                <a:avLst/>
                <a:gdLst>
                  <a:gd name="connsiteX0" fmla="*/ 0 w 7810474"/>
                  <a:gd name="connsiteY0" fmla="*/ 0 h 526632"/>
                  <a:gd name="connsiteX1" fmla="*/ 7810474 w 7810474"/>
                  <a:gd name="connsiteY1" fmla="*/ 0 h 526632"/>
                  <a:gd name="connsiteX2" fmla="*/ 7810474 w 7810474"/>
                  <a:gd name="connsiteY2" fmla="*/ 526632 h 526632"/>
                  <a:gd name="connsiteX3" fmla="*/ 0 w 7810474"/>
                  <a:gd name="connsiteY3" fmla="*/ 526632 h 526632"/>
                  <a:gd name="connsiteX4" fmla="*/ 0 w 7810474"/>
                  <a:gd name="connsiteY4" fmla="*/ 0 h 526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474" h="526632">
                    <a:moveTo>
                      <a:pt x="0" y="0"/>
                    </a:moveTo>
                    <a:lnTo>
                      <a:pt x="7810474" y="0"/>
                    </a:lnTo>
                    <a:lnTo>
                      <a:pt x="7810474" y="526632"/>
                    </a:lnTo>
                    <a:lnTo>
                      <a:pt x="0" y="526632"/>
                    </a:lnTo>
                    <a:lnTo>
                      <a:pt x="0" y="0"/>
                    </a:lnTo>
                    <a:close/>
                  </a:path>
                </a:pathLst>
              </a:custGeom>
              <a:solidFill>
                <a:schemeClr val="accent3"/>
              </a:solidFill>
              <a:ln/>
            </p:spPr>
            <p:style>
              <a:lnRef idx="2">
                <a:schemeClr val="accent3"/>
              </a:lnRef>
              <a:fillRef idx="1">
                <a:schemeClr val="lt1"/>
              </a:fillRef>
              <a:effectRef idx="0">
                <a:schemeClr val="accent3"/>
              </a:effectRef>
              <a:fontRef idx="minor">
                <a:schemeClr val="dk1"/>
              </a:fontRef>
            </p:style>
            <p:txBody>
              <a:bodyPr spcFirstLastPara="0" vert="horz" wrap="square" lIns="418015" tIns="27940" rIns="27940" bIns="27940" numCol="1" spcCol="1270" anchor="ctr" anchorCtr="0">
                <a:noAutofit/>
              </a:bodyPr>
              <a:lstStyle/>
              <a:p>
                <a:r>
                  <a:rPr lang="en-US" sz="2000" dirty="0" smtClean="0">
                    <a:solidFill>
                      <a:schemeClr val="bg1"/>
                    </a:solidFill>
                    <a:latin typeface="Calibri" panose="020F0502020204030204" pitchFamily="34" charset="0"/>
                    <a:cs typeface="Calibri" panose="020F0502020204030204" pitchFamily="34" charset="0"/>
                  </a:rPr>
                  <a:t>Project Phases and Timing</a:t>
                </a:r>
                <a:endParaRPr lang="en-US" sz="2000" dirty="0">
                  <a:solidFill>
                    <a:schemeClr val="bg1"/>
                  </a:solidFill>
                  <a:latin typeface="Calibri" panose="020F0502020204030204" pitchFamily="34" charset="0"/>
                  <a:cs typeface="Calibri" panose="020F0502020204030204" pitchFamily="34" charset="0"/>
                </a:endParaRPr>
              </a:p>
            </p:txBody>
          </p:sp>
          <p:grpSp>
            <p:nvGrpSpPr>
              <p:cNvPr id="20" name="Group 19"/>
              <p:cNvGrpSpPr/>
              <p:nvPr/>
            </p:nvGrpSpPr>
            <p:grpSpPr>
              <a:xfrm>
                <a:off x="602022" y="2400601"/>
                <a:ext cx="859804" cy="604370"/>
                <a:chOff x="602022" y="2400601"/>
                <a:chExt cx="859804" cy="604370"/>
              </a:xfrm>
            </p:grpSpPr>
            <p:sp>
              <p:nvSpPr>
                <p:cNvPr id="21" name="Oval 20"/>
                <p:cNvSpPr/>
                <p:nvPr/>
              </p:nvSpPr>
              <p:spPr>
                <a:xfrm>
                  <a:off x="602022" y="2400601"/>
                  <a:ext cx="604370" cy="604370"/>
                </a:xfrm>
                <a:prstGeom prst="ellipse">
                  <a:avLst/>
                </a:prstGeom>
                <a:solidFill>
                  <a:schemeClr val="accent3"/>
                </a:solidFill>
                <a:ln/>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r>
                    <a:rPr lang="en-US" sz="1600" b="1" dirty="0">
                      <a:solidFill>
                        <a:srgbClr val="FFFFFF"/>
                      </a:solidFill>
                      <a:latin typeface="Arial"/>
                      <a:cs typeface="Arial"/>
                    </a:rPr>
                    <a:t>2</a:t>
                  </a:r>
                </a:p>
              </p:txBody>
            </p:sp>
            <p:cxnSp>
              <p:nvCxnSpPr>
                <p:cNvPr id="22" name="Straight Connector 21"/>
                <p:cNvCxnSpPr>
                  <a:stCxn id="21" idx="6"/>
                </p:cNvCxnSpPr>
                <p:nvPr/>
              </p:nvCxnSpPr>
              <p:spPr>
                <a:xfrm>
                  <a:off x="1206392" y="2702786"/>
                  <a:ext cx="255434" cy="5464"/>
                </a:xfrm>
                <a:prstGeom prst="line">
                  <a:avLst/>
                </a:prstGeom>
                <a:ln>
                  <a:headEnd type="none"/>
                  <a:tailEnd type="oval"/>
                </a:ln>
              </p:spPr>
              <p:style>
                <a:lnRef idx="2">
                  <a:schemeClr val="accent3"/>
                </a:lnRef>
                <a:fillRef idx="1">
                  <a:schemeClr val="lt1"/>
                </a:fillRef>
                <a:effectRef idx="0">
                  <a:schemeClr val="accent3"/>
                </a:effectRef>
                <a:fontRef idx="minor">
                  <a:schemeClr val="dk1"/>
                </a:fontRef>
              </p:style>
            </p:cxnSp>
          </p:grpSp>
        </p:grpSp>
        <p:grpSp>
          <p:nvGrpSpPr>
            <p:cNvPr id="9" name="Group 8"/>
            <p:cNvGrpSpPr/>
            <p:nvPr/>
          </p:nvGrpSpPr>
          <p:grpSpPr>
            <a:xfrm>
              <a:off x="1739730" y="3309030"/>
              <a:ext cx="7183544" cy="604370"/>
              <a:chOff x="602022" y="3291993"/>
              <a:chExt cx="7183544" cy="604370"/>
            </a:xfrm>
          </p:grpSpPr>
          <p:sp>
            <p:nvSpPr>
              <p:cNvPr id="15" name="Freeform 14"/>
              <p:cNvSpPr/>
              <p:nvPr/>
            </p:nvSpPr>
            <p:spPr>
              <a:xfrm>
                <a:off x="1231917" y="3330862"/>
                <a:ext cx="6553649" cy="526632"/>
              </a:xfrm>
              <a:custGeom>
                <a:avLst/>
                <a:gdLst>
                  <a:gd name="connsiteX0" fmla="*/ 0 w 7612387"/>
                  <a:gd name="connsiteY0" fmla="*/ 0 h 526632"/>
                  <a:gd name="connsiteX1" fmla="*/ 7612387 w 7612387"/>
                  <a:gd name="connsiteY1" fmla="*/ 0 h 526632"/>
                  <a:gd name="connsiteX2" fmla="*/ 7612387 w 7612387"/>
                  <a:gd name="connsiteY2" fmla="*/ 526632 h 526632"/>
                  <a:gd name="connsiteX3" fmla="*/ 0 w 7612387"/>
                  <a:gd name="connsiteY3" fmla="*/ 526632 h 526632"/>
                  <a:gd name="connsiteX4" fmla="*/ 0 w 7612387"/>
                  <a:gd name="connsiteY4" fmla="*/ 0 h 526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12387" h="526632">
                    <a:moveTo>
                      <a:pt x="0" y="0"/>
                    </a:moveTo>
                    <a:lnTo>
                      <a:pt x="7612387" y="0"/>
                    </a:lnTo>
                    <a:lnTo>
                      <a:pt x="7612387" y="526632"/>
                    </a:lnTo>
                    <a:lnTo>
                      <a:pt x="0" y="526632"/>
                    </a:lnTo>
                    <a:lnTo>
                      <a:pt x="0" y="0"/>
                    </a:lnTo>
                    <a:close/>
                  </a:path>
                </a:pathLst>
              </a:custGeom>
              <a:solidFill>
                <a:schemeClr val="accent3"/>
              </a:solidFill>
              <a:ln/>
            </p:spPr>
            <p:style>
              <a:lnRef idx="2">
                <a:schemeClr val="accent3"/>
              </a:lnRef>
              <a:fillRef idx="1">
                <a:schemeClr val="lt1"/>
              </a:fillRef>
              <a:effectRef idx="0">
                <a:schemeClr val="accent3"/>
              </a:effectRef>
              <a:fontRef idx="minor">
                <a:schemeClr val="dk1"/>
              </a:fontRef>
            </p:style>
            <p:txBody>
              <a:bodyPr spcFirstLastPara="0" vert="horz" wrap="square" lIns="418015" tIns="27940" rIns="27940" bIns="27940" numCol="1" spcCol="1270" anchor="ctr" anchorCtr="0">
                <a:noAutofit/>
              </a:bodyPr>
              <a:lstStyle/>
              <a:p>
                <a:r>
                  <a:rPr lang="en-US" sz="2000" dirty="0" smtClean="0">
                    <a:solidFill>
                      <a:schemeClr val="bg1"/>
                    </a:solidFill>
                    <a:latin typeface="Calibri" panose="020F0502020204030204" pitchFamily="34" charset="0"/>
                    <a:cs typeface="Calibri" panose="020F0502020204030204" pitchFamily="34" charset="0"/>
                  </a:rPr>
                  <a:t>Phase I Updates</a:t>
                </a:r>
                <a:endParaRPr lang="en-US" sz="2000" dirty="0">
                  <a:solidFill>
                    <a:schemeClr val="bg1"/>
                  </a:solidFill>
                  <a:latin typeface="Calibri" panose="020F0502020204030204" pitchFamily="34" charset="0"/>
                  <a:cs typeface="Calibri" panose="020F0502020204030204" pitchFamily="34" charset="0"/>
                </a:endParaRPr>
              </a:p>
            </p:txBody>
          </p:sp>
          <p:grpSp>
            <p:nvGrpSpPr>
              <p:cNvPr id="16" name="Group 15"/>
              <p:cNvGrpSpPr/>
              <p:nvPr/>
            </p:nvGrpSpPr>
            <p:grpSpPr>
              <a:xfrm>
                <a:off x="602022" y="3291993"/>
                <a:ext cx="859804" cy="604370"/>
                <a:chOff x="602022" y="3291993"/>
                <a:chExt cx="859804" cy="604370"/>
              </a:xfrm>
            </p:grpSpPr>
            <p:sp>
              <p:nvSpPr>
                <p:cNvPr id="17" name="Oval 16"/>
                <p:cNvSpPr/>
                <p:nvPr/>
              </p:nvSpPr>
              <p:spPr>
                <a:xfrm>
                  <a:off x="602022" y="3291993"/>
                  <a:ext cx="604370" cy="604370"/>
                </a:xfrm>
                <a:prstGeom prst="ellipse">
                  <a:avLst/>
                </a:prstGeom>
                <a:solidFill>
                  <a:schemeClr val="accent3"/>
                </a:solidFill>
                <a:ln/>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r>
                    <a:rPr lang="en-US" sz="1600" b="1" dirty="0">
                      <a:solidFill>
                        <a:srgbClr val="FFFFFF"/>
                      </a:solidFill>
                      <a:latin typeface="Arial"/>
                      <a:cs typeface="Arial"/>
                    </a:rPr>
                    <a:t>3</a:t>
                  </a:r>
                </a:p>
              </p:txBody>
            </p:sp>
            <p:cxnSp>
              <p:nvCxnSpPr>
                <p:cNvPr id="18" name="Straight Connector 17"/>
                <p:cNvCxnSpPr>
                  <a:stCxn id="17" idx="6"/>
                </p:cNvCxnSpPr>
                <p:nvPr/>
              </p:nvCxnSpPr>
              <p:spPr>
                <a:xfrm>
                  <a:off x="1206392" y="3594178"/>
                  <a:ext cx="255434" cy="5464"/>
                </a:xfrm>
                <a:prstGeom prst="line">
                  <a:avLst/>
                </a:prstGeom>
                <a:ln>
                  <a:headEnd type="none"/>
                  <a:tailEnd type="oval"/>
                </a:ln>
              </p:spPr>
              <p:style>
                <a:lnRef idx="2">
                  <a:schemeClr val="accent3"/>
                </a:lnRef>
                <a:fillRef idx="1">
                  <a:schemeClr val="lt1"/>
                </a:fillRef>
                <a:effectRef idx="0">
                  <a:schemeClr val="accent3"/>
                </a:effectRef>
                <a:fontRef idx="minor">
                  <a:schemeClr val="dk1"/>
                </a:fontRef>
              </p:style>
            </p:cxnSp>
          </p:grpSp>
        </p:grpSp>
        <p:grpSp>
          <p:nvGrpSpPr>
            <p:cNvPr id="10" name="Group 9"/>
            <p:cNvGrpSpPr/>
            <p:nvPr/>
          </p:nvGrpSpPr>
          <p:grpSpPr>
            <a:xfrm>
              <a:off x="1742256" y="4253587"/>
              <a:ext cx="7181018" cy="604370"/>
              <a:chOff x="604548" y="4146463"/>
              <a:chExt cx="7181018" cy="604370"/>
            </a:xfrm>
          </p:grpSpPr>
          <p:sp>
            <p:nvSpPr>
              <p:cNvPr id="11" name="Freeform 10"/>
              <p:cNvSpPr/>
              <p:nvPr/>
            </p:nvSpPr>
            <p:spPr>
              <a:xfrm>
                <a:off x="1231917" y="4185332"/>
                <a:ext cx="6553649" cy="526632"/>
              </a:xfrm>
              <a:custGeom>
                <a:avLst/>
                <a:gdLst>
                  <a:gd name="connsiteX0" fmla="*/ 0 w 7810474"/>
                  <a:gd name="connsiteY0" fmla="*/ 0 h 526632"/>
                  <a:gd name="connsiteX1" fmla="*/ 7810474 w 7810474"/>
                  <a:gd name="connsiteY1" fmla="*/ 0 h 526632"/>
                  <a:gd name="connsiteX2" fmla="*/ 7810474 w 7810474"/>
                  <a:gd name="connsiteY2" fmla="*/ 526632 h 526632"/>
                  <a:gd name="connsiteX3" fmla="*/ 0 w 7810474"/>
                  <a:gd name="connsiteY3" fmla="*/ 526632 h 526632"/>
                  <a:gd name="connsiteX4" fmla="*/ 0 w 7810474"/>
                  <a:gd name="connsiteY4" fmla="*/ 0 h 5266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474" h="526632">
                    <a:moveTo>
                      <a:pt x="0" y="0"/>
                    </a:moveTo>
                    <a:lnTo>
                      <a:pt x="7810474" y="0"/>
                    </a:lnTo>
                    <a:lnTo>
                      <a:pt x="7810474" y="526632"/>
                    </a:lnTo>
                    <a:lnTo>
                      <a:pt x="0" y="526632"/>
                    </a:lnTo>
                    <a:lnTo>
                      <a:pt x="0" y="0"/>
                    </a:lnTo>
                    <a:close/>
                  </a:path>
                </a:pathLst>
              </a:custGeom>
              <a:solidFill>
                <a:schemeClr val="accent3"/>
              </a:solidFill>
              <a:ln/>
            </p:spPr>
            <p:style>
              <a:lnRef idx="2">
                <a:schemeClr val="accent3"/>
              </a:lnRef>
              <a:fillRef idx="1">
                <a:schemeClr val="lt1"/>
              </a:fillRef>
              <a:effectRef idx="0">
                <a:schemeClr val="accent3"/>
              </a:effectRef>
              <a:fontRef idx="minor">
                <a:schemeClr val="dk1"/>
              </a:fontRef>
            </p:style>
            <p:txBody>
              <a:bodyPr spcFirstLastPara="0" vert="horz" wrap="square" lIns="418015" tIns="27940" rIns="27940" bIns="27940" numCol="1" spcCol="1270" anchor="ctr" anchorCtr="0">
                <a:noAutofit/>
              </a:bodyPr>
              <a:lstStyle/>
              <a:p>
                <a:r>
                  <a:rPr lang="en-US" sz="2000" dirty="0" smtClean="0">
                    <a:solidFill>
                      <a:schemeClr val="bg1"/>
                    </a:solidFill>
                    <a:latin typeface="Calibri" panose="020F0502020204030204" pitchFamily="34" charset="0"/>
                    <a:cs typeface="Calibri" panose="020F0502020204030204" pitchFamily="34" charset="0"/>
                  </a:rPr>
                  <a:t>Upcoming Next Steps </a:t>
                </a:r>
                <a:endParaRPr lang="en-US" sz="2000" dirty="0">
                  <a:solidFill>
                    <a:schemeClr val="bg1"/>
                  </a:solidFill>
                  <a:latin typeface="Calibri" panose="020F0502020204030204" pitchFamily="34" charset="0"/>
                  <a:cs typeface="Calibri" panose="020F0502020204030204" pitchFamily="34" charset="0"/>
                </a:endParaRPr>
              </a:p>
            </p:txBody>
          </p:sp>
          <p:grpSp>
            <p:nvGrpSpPr>
              <p:cNvPr id="12" name="Group 11"/>
              <p:cNvGrpSpPr/>
              <p:nvPr/>
            </p:nvGrpSpPr>
            <p:grpSpPr>
              <a:xfrm>
                <a:off x="604548" y="4146463"/>
                <a:ext cx="859804" cy="604370"/>
                <a:chOff x="604548" y="4146463"/>
                <a:chExt cx="859804" cy="604370"/>
              </a:xfrm>
            </p:grpSpPr>
            <p:sp>
              <p:nvSpPr>
                <p:cNvPr id="13" name="Oval 12"/>
                <p:cNvSpPr/>
                <p:nvPr/>
              </p:nvSpPr>
              <p:spPr>
                <a:xfrm>
                  <a:off x="604548" y="4146463"/>
                  <a:ext cx="604370" cy="604370"/>
                </a:xfrm>
                <a:prstGeom prst="ellipse">
                  <a:avLst/>
                </a:prstGeom>
                <a:solidFill>
                  <a:schemeClr val="accent3"/>
                </a:solidFill>
                <a:ln/>
              </p:spPr>
              <p:style>
                <a:lnRef idx="2">
                  <a:schemeClr val="accent3"/>
                </a:lnRef>
                <a:fillRef idx="1">
                  <a:schemeClr val="lt1"/>
                </a:fillRef>
                <a:effectRef idx="0">
                  <a:schemeClr val="accent3"/>
                </a:effectRef>
                <a:fontRef idx="minor">
                  <a:schemeClr val="dk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r>
                    <a:rPr lang="en-US" sz="1600" b="1" dirty="0">
                      <a:solidFill>
                        <a:srgbClr val="FFFFFF"/>
                      </a:solidFill>
                      <a:latin typeface="Arial"/>
                      <a:cs typeface="Arial"/>
                    </a:rPr>
                    <a:t>4</a:t>
                  </a:r>
                </a:p>
              </p:txBody>
            </p:sp>
            <p:cxnSp>
              <p:nvCxnSpPr>
                <p:cNvPr id="14" name="Straight Connector 13"/>
                <p:cNvCxnSpPr>
                  <a:stCxn id="13" idx="6"/>
                </p:cNvCxnSpPr>
                <p:nvPr/>
              </p:nvCxnSpPr>
              <p:spPr>
                <a:xfrm>
                  <a:off x="1208918" y="4448648"/>
                  <a:ext cx="255434" cy="5464"/>
                </a:xfrm>
                <a:prstGeom prst="line">
                  <a:avLst/>
                </a:prstGeom>
                <a:ln>
                  <a:headEnd type="none"/>
                  <a:tailEnd type="oval"/>
                </a:ln>
              </p:spPr>
              <p:style>
                <a:lnRef idx="2">
                  <a:schemeClr val="accent3"/>
                </a:lnRef>
                <a:fillRef idx="1">
                  <a:schemeClr val="lt1"/>
                </a:fillRef>
                <a:effectRef idx="0">
                  <a:schemeClr val="accent3"/>
                </a:effectRef>
                <a:fontRef idx="minor">
                  <a:schemeClr val="dk1"/>
                </a:fontRef>
              </p:style>
            </p:cxnSp>
          </p:grpSp>
        </p:grpSp>
      </p:grpSp>
    </p:spTree>
    <p:extLst>
      <p:ext uri="{BB962C8B-B14F-4D97-AF65-F5344CB8AC3E}">
        <p14:creationId xmlns:p14="http://schemas.microsoft.com/office/powerpoint/2010/main" val="238597758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 Updates</a:t>
            </a:r>
            <a:endParaRPr lang="en-US" b="1" dirty="0">
              <a:solidFill>
                <a:srgbClr val="002060"/>
              </a:solidFill>
            </a:endParaRPr>
          </a:p>
        </p:txBody>
      </p:sp>
      <p:graphicFrame>
        <p:nvGraphicFramePr>
          <p:cNvPr id="5" name="Diagram 4"/>
          <p:cNvGraphicFramePr/>
          <p:nvPr>
            <p:extLst>
              <p:ext uri="{D42A27DB-BD31-4B8C-83A1-F6EECF244321}">
                <p14:modId xmlns:p14="http://schemas.microsoft.com/office/powerpoint/2010/main" val="2236744925"/>
              </p:ext>
            </p:extLst>
          </p:nvPr>
        </p:nvGraphicFramePr>
        <p:xfrm>
          <a:off x="-1710690" y="990600"/>
          <a:ext cx="10210800" cy="45298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7344283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 Updates</a:t>
            </a:r>
            <a:endParaRPr lang="en-US" b="1" dirty="0">
              <a:solidFill>
                <a:srgbClr val="002060"/>
              </a:solidFill>
            </a:endParaRPr>
          </a:p>
        </p:txBody>
      </p:sp>
      <p:graphicFrame>
        <p:nvGraphicFramePr>
          <p:cNvPr id="5" name="Content Placeholder 8"/>
          <p:cNvGraphicFramePr>
            <a:graphicFrameLocks noGrp="1"/>
          </p:cNvGraphicFramePr>
          <p:nvPr>
            <p:ph sz="half" idx="4294967295"/>
            <p:extLst>
              <p:ext uri="{D42A27DB-BD31-4B8C-83A1-F6EECF244321}">
                <p14:modId xmlns:p14="http://schemas.microsoft.com/office/powerpoint/2010/main" val="4054649371"/>
              </p:ext>
            </p:extLst>
          </p:nvPr>
        </p:nvGraphicFramePr>
        <p:xfrm>
          <a:off x="1651303" y="1371600"/>
          <a:ext cx="5810914" cy="4045927"/>
        </p:xfrm>
        <a:graphic>
          <a:graphicData uri="http://schemas.openxmlformats.org/drawingml/2006/table">
            <a:tbl>
              <a:tblPr firstRow="1" bandRow="1"/>
              <a:tblGrid>
                <a:gridCol w="5810914">
                  <a:extLst>
                    <a:ext uri="{9D8B030D-6E8A-4147-A177-3AD203B41FA5}">
                      <a16:colId xmlns:a16="http://schemas.microsoft.com/office/drawing/2014/main" val="3441082401"/>
                    </a:ext>
                  </a:extLst>
                </a:gridCol>
              </a:tblGrid>
              <a:tr h="388327">
                <a:tc>
                  <a:txBody>
                    <a:bodyPr/>
                    <a:lstStyle/>
                    <a:p>
                      <a:r>
                        <a:rPr lang="en-US" sz="1800" b="1" dirty="0" smtClean="0">
                          <a:solidFill>
                            <a:schemeClr val="bg1"/>
                          </a:solidFill>
                          <a:latin typeface="Calibri" panose="020F0502020204030204" pitchFamily="34" charset="0"/>
                          <a:cs typeface="Calibri" panose="020F0502020204030204" pitchFamily="34" charset="0"/>
                        </a:rPr>
                        <a:t>Services Currently</a:t>
                      </a:r>
                      <a:r>
                        <a:rPr lang="en-US" sz="1800" b="1" baseline="0" dirty="0" smtClean="0">
                          <a:solidFill>
                            <a:schemeClr val="bg1"/>
                          </a:solidFill>
                          <a:latin typeface="Calibri" panose="020F0502020204030204" pitchFamily="34" charset="0"/>
                          <a:cs typeface="Calibri" panose="020F0502020204030204" pitchFamily="34" charset="0"/>
                        </a:rPr>
                        <a:t> in MC for COA 4 Children</a:t>
                      </a:r>
                      <a:endParaRPr lang="en-US" sz="1800" b="1" dirty="0">
                        <a:solidFill>
                          <a:schemeClr val="bg1"/>
                        </a:solidFill>
                        <a:latin typeface="Calibri" panose="020F0502020204030204" pitchFamily="34" charset="0"/>
                        <a:cs typeface="Calibri" panose="020F0502020204030204" pitchFamily="34" charset="0"/>
                      </a:endParaRPr>
                    </a:p>
                  </a:txBody>
                  <a:tcPr>
                    <a:solidFill>
                      <a:schemeClr val="accent3"/>
                    </a:solidFill>
                  </a:tcPr>
                </a:tc>
                <a:extLst>
                  <a:ext uri="{0D108BD9-81ED-4DB2-BD59-A6C34878D82A}">
                    <a16:rowId xmlns:a16="http://schemas.microsoft.com/office/drawing/2014/main" val="458994776"/>
                  </a:ext>
                </a:extLst>
              </a:tr>
              <a:tr h="3650273">
                <a:tc>
                  <a:txBody>
                    <a:bodyPr/>
                    <a:lstStyle/>
                    <a:p>
                      <a:pPr marL="285750" indent="-285750">
                        <a:buFont typeface="Arial" panose="020B0604020202020204" pitchFamily="34" charset="0"/>
                        <a:buChar char="•"/>
                      </a:pPr>
                      <a:r>
                        <a:rPr lang="en-US" sz="1800" dirty="0" smtClean="0">
                          <a:solidFill>
                            <a:schemeClr val="tx1"/>
                          </a:solidFill>
                          <a:latin typeface="Calibri" panose="020F0502020204030204" pitchFamily="34" charset="0"/>
                          <a:cs typeface="Calibri" panose="020F0502020204030204" pitchFamily="34" charset="0"/>
                        </a:rPr>
                        <a:t>Inpatient</a:t>
                      </a:r>
                      <a:r>
                        <a:rPr lang="en-US" sz="1800" baseline="0" dirty="0" smtClean="0">
                          <a:solidFill>
                            <a:schemeClr val="tx1"/>
                          </a:solidFill>
                          <a:latin typeface="Calibri" panose="020F0502020204030204" pitchFamily="34" charset="0"/>
                          <a:cs typeface="Calibri" panose="020F0502020204030204" pitchFamily="34" charset="0"/>
                        </a:rPr>
                        <a:t> Hospital PH</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Emergency Room</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Emergency Transportation</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Outpatient Hospital PH</a:t>
                      </a:r>
                    </a:p>
                    <a:p>
                      <a:pPr marL="285750" indent="-285750">
                        <a:buFont typeface="Arial" panose="020B0604020202020204" pitchFamily="34" charset="0"/>
                        <a:buChar char="•"/>
                      </a:pPr>
                      <a:r>
                        <a:rPr lang="en-US" sz="1800" dirty="0" smtClean="0">
                          <a:solidFill>
                            <a:schemeClr val="tx1"/>
                          </a:solidFill>
                          <a:latin typeface="Calibri" panose="020F0502020204030204" pitchFamily="34" charset="0"/>
                          <a:cs typeface="Calibri" panose="020F0502020204030204" pitchFamily="34" charset="0"/>
                        </a:rPr>
                        <a:t>Clinics</a:t>
                      </a:r>
                      <a:r>
                        <a:rPr lang="en-US" sz="1800" baseline="0" dirty="0" smtClean="0">
                          <a:solidFill>
                            <a:schemeClr val="tx1"/>
                          </a:solidFill>
                          <a:latin typeface="Calibri" panose="020F0502020204030204" pitchFamily="34" charset="0"/>
                          <a:cs typeface="Calibri" panose="020F0502020204030204" pitchFamily="34" charset="0"/>
                        </a:rPr>
                        <a:t> (FQHCs)</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Physician</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Laboratory/X-ray</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Optometric</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Dental</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Family Planning</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DME</a:t>
                      </a:r>
                    </a:p>
                    <a:p>
                      <a:pPr marL="285750" indent="-285750">
                        <a:buFont typeface="Arial" panose="020B0604020202020204" pitchFamily="34" charset="0"/>
                        <a:buChar char="•"/>
                      </a:pPr>
                      <a:r>
                        <a:rPr lang="en-US" sz="1800" baseline="0" dirty="0" smtClean="0">
                          <a:solidFill>
                            <a:schemeClr val="tx1"/>
                          </a:solidFill>
                          <a:latin typeface="Calibri" panose="020F0502020204030204" pitchFamily="34" charset="0"/>
                          <a:cs typeface="Calibri" panose="020F0502020204030204" pitchFamily="34" charset="0"/>
                        </a:rPr>
                        <a:t>Non-emergent medical transportation </a:t>
                      </a:r>
                    </a:p>
                    <a:p>
                      <a:pPr marL="285750" indent="-285750">
                        <a:buFont typeface="Arial" panose="020B0604020202020204" pitchFamily="34" charset="0"/>
                        <a:buChar char="•"/>
                      </a:pPr>
                      <a:endParaRPr lang="en-US" sz="1800" dirty="0">
                        <a:solidFill>
                          <a:schemeClr val="tx1"/>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680592534"/>
                  </a:ext>
                </a:extLst>
              </a:tr>
            </a:tbl>
          </a:graphicData>
        </a:graphic>
      </p:graphicFrame>
    </p:spTree>
    <p:extLst>
      <p:ext uri="{BB962C8B-B14F-4D97-AF65-F5344CB8AC3E}">
        <p14:creationId xmlns:p14="http://schemas.microsoft.com/office/powerpoint/2010/main" val="133695418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 Updates</a:t>
            </a:r>
            <a:endParaRPr lang="en-US" b="1" dirty="0">
              <a:solidFill>
                <a:srgbClr val="002060"/>
              </a:solidFill>
            </a:endParaRPr>
          </a:p>
        </p:txBody>
      </p:sp>
      <p:graphicFrame>
        <p:nvGraphicFramePr>
          <p:cNvPr id="5" name="Content Placeholder 8"/>
          <p:cNvGraphicFramePr>
            <a:graphicFrameLocks noGrp="1"/>
          </p:cNvGraphicFramePr>
          <p:nvPr>
            <p:ph sz="half" idx="4294967295"/>
            <p:extLst>
              <p:ext uri="{D42A27DB-BD31-4B8C-83A1-F6EECF244321}">
                <p14:modId xmlns:p14="http://schemas.microsoft.com/office/powerpoint/2010/main" val="599186891"/>
              </p:ext>
            </p:extLst>
          </p:nvPr>
        </p:nvGraphicFramePr>
        <p:xfrm>
          <a:off x="990600" y="1185100"/>
          <a:ext cx="7391400" cy="4148899"/>
        </p:xfrm>
        <a:graphic>
          <a:graphicData uri="http://schemas.openxmlformats.org/drawingml/2006/table">
            <a:tbl>
              <a:tblPr firstRow="1" bandRow="1"/>
              <a:tblGrid>
                <a:gridCol w="3615593">
                  <a:extLst>
                    <a:ext uri="{9D8B030D-6E8A-4147-A177-3AD203B41FA5}">
                      <a16:colId xmlns:a16="http://schemas.microsoft.com/office/drawing/2014/main" val="3441082401"/>
                    </a:ext>
                  </a:extLst>
                </a:gridCol>
                <a:gridCol w="1352605">
                  <a:extLst>
                    <a:ext uri="{9D8B030D-6E8A-4147-A177-3AD203B41FA5}">
                      <a16:colId xmlns:a16="http://schemas.microsoft.com/office/drawing/2014/main" val="2594746112"/>
                    </a:ext>
                  </a:extLst>
                </a:gridCol>
                <a:gridCol w="1280202">
                  <a:extLst>
                    <a:ext uri="{9D8B030D-6E8A-4147-A177-3AD203B41FA5}">
                      <a16:colId xmlns:a16="http://schemas.microsoft.com/office/drawing/2014/main" val="2836082179"/>
                    </a:ext>
                  </a:extLst>
                </a:gridCol>
                <a:gridCol w="1143000">
                  <a:extLst>
                    <a:ext uri="{9D8B030D-6E8A-4147-A177-3AD203B41FA5}">
                      <a16:colId xmlns:a16="http://schemas.microsoft.com/office/drawing/2014/main" val="1482835884"/>
                    </a:ext>
                  </a:extLst>
                </a:gridCol>
              </a:tblGrid>
              <a:tr h="959820">
                <a:tc>
                  <a:txBody>
                    <a:bodyPr/>
                    <a:lstStyle/>
                    <a:p>
                      <a:r>
                        <a:rPr lang="en-US" sz="1400" b="1" dirty="0" smtClean="0">
                          <a:solidFill>
                            <a:schemeClr val="bg1"/>
                          </a:solidFill>
                          <a:latin typeface="Calibri" panose="020F0502020204030204" pitchFamily="34" charset="0"/>
                          <a:cs typeface="Calibri" panose="020F0502020204030204" pitchFamily="34" charset="0"/>
                        </a:rPr>
                        <a:t>BH Services that will be Carved into</a:t>
                      </a:r>
                      <a:r>
                        <a:rPr lang="en-US" sz="1400" b="1" baseline="0" dirty="0" smtClean="0">
                          <a:solidFill>
                            <a:schemeClr val="bg1"/>
                          </a:solidFill>
                          <a:latin typeface="Calibri" panose="020F0502020204030204" pitchFamily="34" charset="0"/>
                          <a:cs typeface="Calibri" panose="020F0502020204030204" pitchFamily="34" charset="0"/>
                        </a:rPr>
                        <a:t> MC on July 1, 2022</a:t>
                      </a:r>
                      <a:endParaRPr lang="en-US" sz="1400" b="1" dirty="0">
                        <a:solidFill>
                          <a:schemeClr val="bg1"/>
                        </a:solidFill>
                        <a:latin typeface="Calibri" panose="020F0502020204030204" pitchFamily="34" charset="0"/>
                        <a:cs typeface="Calibri" panose="020F0502020204030204" pitchFamily="34" charset="0"/>
                      </a:endParaRPr>
                    </a:p>
                  </a:txBody>
                  <a:tcPr>
                    <a:solidFill>
                      <a:schemeClr val="accent3"/>
                    </a:solidFill>
                  </a:tcPr>
                </a:tc>
                <a:tc>
                  <a:txBody>
                    <a:bodyPr/>
                    <a:lstStyle/>
                    <a:p>
                      <a:pPr algn="ctr"/>
                      <a:r>
                        <a:rPr lang="en-US" sz="1400" b="1" dirty="0" smtClean="0">
                          <a:solidFill>
                            <a:schemeClr val="bg1"/>
                          </a:solidFill>
                          <a:latin typeface="Calibri" panose="020F0502020204030204" pitchFamily="34" charset="0"/>
                          <a:cs typeface="Calibri" panose="020F0502020204030204" pitchFamily="34" charset="0"/>
                        </a:rPr>
                        <a:t>New Service</a:t>
                      </a:r>
                      <a:r>
                        <a:rPr lang="en-US" sz="1400" b="1" baseline="0" dirty="0" smtClean="0">
                          <a:solidFill>
                            <a:schemeClr val="bg1"/>
                          </a:solidFill>
                          <a:latin typeface="Calibri" panose="020F0502020204030204" pitchFamily="34" charset="0"/>
                          <a:cs typeface="Calibri" panose="020F0502020204030204" pitchFamily="34" charset="0"/>
                        </a:rPr>
                        <a:t> with Potential State Plan Changes</a:t>
                      </a:r>
                      <a:endParaRPr lang="en-US" sz="1400" b="1" dirty="0">
                        <a:solidFill>
                          <a:schemeClr val="bg1"/>
                        </a:solidFill>
                        <a:latin typeface="Calibri" panose="020F0502020204030204" pitchFamily="34" charset="0"/>
                        <a:cs typeface="Calibri" panose="020F0502020204030204" pitchFamily="34" charset="0"/>
                      </a:endParaRPr>
                    </a:p>
                  </a:txBody>
                  <a:tcPr>
                    <a:solidFill>
                      <a:schemeClr val="accent3"/>
                    </a:solidFill>
                  </a:tcPr>
                </a:tc>
                <a:tc>
                  <a:txBody>
                    <a:bodyPr/>
                    <a:lstStyle/>
                    <a:p>
                      <a:pPr algn="ctr"/>
                      <a:r>
                        <a:rPr lang="en-US" sz="1400" b="1" dirty="0" smtClean="0">
                          <a:solidFill>
                            <a:schemeClr val="bg1"/>
                          </a:solidFill>
                          <a:latin typeface="Calibri" panose="020F0502020204030204" pitchFamily="34" charset="0"/>
                          <a:cs typeface="Calibri" panose="020F0502020204030204" pitchFamily="34" charset="0"/>
                        </a:rPr>
                        <a:t>HP Administering Agency</a:t>
                      </a:r>
                      <a:endParaRPr lang="en-US" sz="1400" b="1" dirty="0">
                        <a:solidFill>
                          <a:schemeClr val="bg1"/>
                        </a:solidFill>
                        <a:latin typeface="Calibri" panose="020F0502020204030204" pitchFamily="34" charset="0"/>
                        <a:cs typeface="Calibri" panose="020F0502020204030204" pitchFamily="34" charset="0"/>
                      </a:endParaRPr>
                    </a:p>
                  </a:txBody>
                  <a:tcPr>
                    <a:solidFill>
                      <a:schemeClr val="accent3"/>
                    </a:solidFill>
                  </a:tcPr>
                </a:tc>
                <a:tc>
                  <a:txBody>
                    <a:bodyPr/>
                    <a:lstStyle/>
                    <a:p>
                      <a:pPr algn="ctr"/>
                      <a:r>
                        <a:rPr lang="en-US" sz="1400" b="1" dirty="0" smtClean="0">
                          <a:solidFill>
                            <a:schemeClr val="bg1"/>
                          </a:solidFill>
                          <a:latin typeface="Calibri" panose="020F0502020204030204" pitchFamily="34" charset="0"/>
                          <a:cs typeface="Calibri" panose="020F0502020204030204" pitchFamily="34" charset="0"/>
                        </a:rPr>
                        <a:t>Oversight</a:t>
                      </a:r>
                      <a:r>
                        <a:rPr lang="en-US" sz="1400" b="1" baseline="0" dirty="0" smtClean="0">
                          <a:solidFill>
                            <a:schemeClr val="bg1"/>
                          </a:solidFill>
                          <a:latin typeface="Calibri" panose="020F0502020204030204" pitchFamily="34" charset="0"/>
                          <a:cs typeface="Calibri" panose="020F0502020204030204" pitchFamily="34" charset="0"/>
                        </a:rPr>
                        <a:t> Agency</a:t>
                      </a:r>
                      <a:endParaRPr lang="en-US" sz="1400" b="1" dirty="0">
                        <a:solidFill>
                          <a:schemeClr val="bg1"/>
                        </a:solidFill>
                        <a:latin typeface="Calibri" panose="020F0502020204030204" pitchFamily="34" charset="0"/>
                        <a:cs typeface="Calibri" panose="020F0502020204030204" pitchFamily="34" charset="0"/>
                      </a:endParaRPr>
                    </a:p>
                  </a:txBody>
                  <a:tcPr>
                    <a:solidFill>
                      <a:schemeClr val="accent3"/>
                    </a:solidFill>
                  </a:tcPr>
                </a:tc>
                <a:extLst>
                  <a:ext uri="{0D108BD9-81ED-4DB2-BD59-A6C34878D82A}">
                    <a16:rowId xmlns:a16="http://schemas.microsoft.com/office/drawing/2014/main" val="458994776"/>
                  </a:ext>
                </a:extLst>
              </a:tr>
              <a:tr h="743086">
                <a:tc>
                  <a:txBody>
                    <a:bodyPr/>
                    <a:lstStyle/>
                    <a:p>
                      <a:r>
                        <a:rPr lang="en-US" sz="1400" b="1" dirty="0" smtClean="0">
                          <a:latin typeface="Calibri" panose="020F0502020204030204" pitchFamily="34" charset="0"/>
                          <a:cs typeface="Calibri" panose="020F0502020204030204" pitchFamily="34" charset="0"/>
                        </a:rPr>
                        <a:t>Inpatient</a:t>
                      </a:r>
                      <a:r>
                        <a:rPr lang="en-US" sz="1400" b="1" baseline="0" dirty="0" smtClean="0">
                          <a:latin typeface="Calibri" panose="020F0502020204030204" pitchFamily="34" charset="0"/>
                          <a:cs typeface="Calibri" panose="020F0502020204030204" pitchFamily="34" charset="0"/>
                        </a:rPr>
                        <a:t> BH</a:t>
                      </a:r>
                    </a:p>
                    <a:p>
                      <a:pPr marL="285750" indent="-285750">
                        <a:buFont typeface="Arial" panose="020B0604020202020204" pitchFamily="34" charset="0"/>
                        <a:buChar char="•"/>
                      </a:pPr>
                      <a:r>
                        <a:rPr lang="en-US" sz="1400" baseline="0" dirty="0" smtClean="0">
                          <a:latin typeface="Calibri" panose="020F0502020204030204" pitchFamily="34" charset="0"/>
                          <a:cs typeface="Calibri" panose="020F0502020204030204" pitchFamily="34" charset="0"/>
                        </a:rPr>
                        <a:t>Includes State-operated psychiatric residential treatment facilities (PRTFs)</a:t>
                      </a:r>
                      <a:endParaRPr lang="en-US" sz="1400" dirty="0">
                        <a:solidFill>
                          <a:srgbClr val="FF0000"/>
                        </a:solidFill>
                        <a:latin typeface="Calibri" panose="020F0502020204030204" pitchFamily="34" charset="0"/>
                        <a:cs typeface="Calibri" panose="020F0502020204030204" pitchFamily="34" charset="0"/>
                      </a:endParaRPr>
                    </a:p>
                  </a:txBody>
                  <a:tcPr/>
                </a:tc>
                <a:tc>
                  <a:txBody>
                    <a:bodyPr/>
                    <a:lstStyle/>
                    <a:p>
                      <a:pPr algn="ctr"/>
                      <a:endParaRPr lang="en-US" sz="1400" dirty="0" smtClean="0">
                        <a:solidFill>
                          <a:schemeClr val="tx1"/>
                        </a:solidFill>
                        <a:latin typeface="Calibri" panose="020F0502020204030204" pitchFamily="34" charset="0"/>
                        <a:cs typeface="Calibri" panose="020F0502020204030204" pitchFamily="34" charset="0"/>
                      </a:endParaRPr>
                    </a:p>
                  </a:txBody>
                  <a:tcPr/>
                </a:tc>
                <a:tc>
                  <a:txBody>
                    <a:bodyPr/>
                    <a:lstStyle/>
                    <a:p>
                      <a:pPr algn="ctr"/>
                      <a:r>
                        <a:rPr lang="en-US" sz="1400" dirty="0" smtClean="0">
                          <a:solidFill>
                            <a:schemeClr val="tx1"/>
                          </a:solidFill>
                          <a:latin typeface="Calibri" panose="020F0502020204030204" pitchFamily="34" charset="0"/>
                          <a:cs typeface="Calibri" panose="020F0502020204030204" pitchFamily="34" charset="0"/>
                        </a:rPr>
                        <a:t>MHD</a:t>
                      </a:r>
                    </a:p>
                  </a:txBody>
                  <a:tcPr/>
                </a:tc>
                <a:tc>
                  <a:txBody>
                    <a:bodyPr/>
                    <a:lstStyle/>
                    <a:p>
                      <a:pPr algn="ctr"/>
                      <a:r>
                        <a:rPr lang="en-US" sz="1400" kern="1200" dirty="0" smtClean="0">
                          <a:solidFill>
                            <a:schemeClr val="tx1"/>
                          </a:solidFill>
                          <a:latin typeface="Calibri" panose="020F0502020204030204" pitchFamily="34" charset="0"/>
                          <a:ea typeface="+mn-ea"/>
                          <a:cs typeface="Calibri" panose="020F0502020204030204" pitchFamily="34" charset="0"/>
                        </a:rPr>
                        <a:t>DBH/DHSS</a:t>
                      </a:r>
                      <a:endParaRPr lang="en-US" sz="1400" kern="1200" dirty="0">
                        <a:solidFill>
                          <a:schemeClr val="tx1"/>
                        </a:solidFill>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1680592534"/>
                  </a:ext>
                </a:extLst>
              </a:tr>
              <a:tr h="1393287">
                <a:tc>
                  <a:txBody>
                    <a:bodyPr/>
                    <a:lstStyle/>
                    <a:p>
                      <a:r>
                        <a:rPr lang="en-US" sz="1400" b="1" dirty="0" smtClean="0">
                          <a:latin typeface="Calibri" panose="020F0502020204030204" pitchFamily="34" charset="0"/>
                          <a:cs typeface="Calibri" panose="020F0502020204030204" pitchFamily="34" charset="0"/>
                        </a:rPr>
                        <a:t>Outpatient BH</a:t>
                      </a:r>
                    </a:p>
                    <a:p>
                      <a:pPr marL="285750" indent="-285750">
                        <a:buFont typeface="Arial" panose="020B0604020202020204" pitchFamily="34" charset="0"/>
                        <a:buChar char="•"/>
                      </a:pPr>
                      <a:r>
                        <a:rPr lang="en-US" sz="1400" dirty="0" smtClean="0">
                          <a:latin typeface="Calibri" panose="020F0502020204030204" pitchFamily="34" charset="0"/>
                          <a:cs typeface="Calibri" panose="020F0502020204030204" pitchFamily="34" charset="0"/>
                        </a:rPr>
                        <a:t>Clinics (including CMHCs/CCBHOs</a:t>
                      </a:r>
                      <a:r>
                        <a:rPr lang="en-US" sz="1400" baseline="0" dirty="0" smtClean="0">
                          <a:latin typeface="Calibri" panose="020F0502020204030204" pitchFamily="34" charset="0"/>
                          <a:cs typeface="Calibri" panose="020F0502020204030204" pitchFamily="34" charset="0"/>
                        </a:rPr>
                        <a:t>)</a:t>
                      </a:r>
                      <a:r>
                        <a:rPr lang="en-US" sz="1400" baseline="30000" dirty="0" smtClean="0">
                          <a:latin typeface="Calibri" panose="020F0502020204030204" pitchFamily="34" charset="0"/>
                          <a:cs typeface="Calibri" panose="020F0502020204030204" pitchFamily="34" charset="0"/>
                        </a:rPr>
                        <a:t>1</a:t>
                      </a:r>
                    </a:p>
                    <a:p>
                      <a:pPr marL="285750" indent="-285750">
                        <a:buFont typeface="Arial" panose="020B0604020202020204" pitchFamily="34" charset="0"/>
                        <a:buChar char="•"/>
                      </a:pPr>
                      <a:r>
                        <a:rPr lang="en-US" sz="1400" dirty="0" smtClean="0">
                          <a:latin typeface="Calibri" panose="020F0502020204030204" pitchFamily="34" charset="0"/>
                          <a:cs typeface="Calibri" panose="020F0502020204030204" pitchFamily="34" charset="0"/>
                        </a:rPr>
                        <a:t>Physician</a:t>
                      </a:r>
                    </a:p>
                    <a:p>
                      <a:pPr marL="285750" indent="-285750">
                        <a:buFont typeface="Arial" panose="020B0604020202020204" pitchFamily="34" charset="0"/>
                        <a:buChar char="•"/>
                      </a:pPr>
                      <a:r>
                        <a:rPr lang="en-US" sz="1400" dirty="0" smtClean="0">
                          <a:latin typeface="Calibri" panose="020F0502020204030204" pitchFamily="34" charset="0"/>
                          <a:cs typeface="Calibri" panose="020F0502020204030204" pitchFamily="34" charset="0"/>
                        </a:rPr>
                        <a:t>Other licensed practitioners</a:t>
                      </a:r>
                    </a:p>
                    <a:p>
                      <a:pPr marL="285750" indent="-285750">
                        <a:buFont typeface="Arial" panose="020B0604020202020204" pitchFamily="34" charset="0"/>
                        <a:buChar char="•"/>
                      </a:pPr>
                      <a:r>
                        <a:rPr lang="en-US" sz="1400" dirty="0" smtClean="0">
                          <a:latin typeface="Calibri" panose="020F0502020204030204" pitchFamily="34" charset="0"/>
                          <a:cs typeface="Calibri" panose="020F0502020204030204" pitchFamily="34" charset="0"/>
                        </a:rPr>
                        <a:t>Medically necessary</a:t>
                      </a:r>
                      <a:r>
                        <a:rPr lang="en-US" sz="1400" baseline="0" dirty="0" smtClean="0">
                          <a:latin typeface="Calibri" panose="020F0502020204030204" pitchFamily="34" charset="0"/>
                          <a:cs typeface="Calibri" panose="020F0502020204030204" pitchFamily="34" charset="0"/>
                        </a:rPr>
                        <a:t> counseling services discovered through EPSDT screening</a:t>
                      </a:r>
                      <a:endParaRPr lang="en-US" sz="1400" dirty="0">
                        <a:latin typeface="Calibri" panose="020F0502020204030204" pitchFamily="34" charset="0"/>
                        <a:cs typeface="Calibri" panose="020F0502020204030204" pitchFamily="34" charset="0"/>
                      </a:endParaRPr>
                    </a:p>
                  </a:txBody>
                  <a:tcPr/>
                </a:tc>
                <a:tc>
                  <a:txBody>
                    <a:bodyPr/>
                    <a:lstStyle/>
                    <a:p>
                      <a:pPr algn="ctr"/>
                      <a:endParaRPr lang="en-US" sz="1400" dirty="0">
                        <a:latin typeface="Calibri" panose="020F0502020204030204" pitchFamily="34" charset="0"/>
                        <a:cs typeface="Calibri" panose="020F0502020204030204" pitchFamily="34" charset="0"/>
                      </a:endParaRPr>
                    </a:p>
                  </a:txBody>
                  <a:tcPr/>
                </a:tc>
                <a:tc>
                  <a:txBody>
                    <a:bodyPr/>
                    <a:lstStyle/>
                    <a:p>
                      <a:pPr algn="ctr"/>
                      <a:r>
                        <a:rPr lang="en-US" sz="1400" dirty="0" smtClean="0">
                          <a:latin typeface="Calibri" panose="020F0502020204030204" pitchFamily="34" charset="0"/>
                          <a:cs typeface="Calibri" panose="020F0502020204030204" pitchFamily="34" charset="0"/>
                        </a:rPr>
                        <a:t>MHD</a:t>
                      </a:r>
                    </a:p>
                    <a:p>
                      <a:pPr algn="ctr"/>
                      <a:endParaRPr lang="en-US" sz="1400" dirty="0">
                        <a:latin typeface="Calibri" panose="020F0502020204030204" pitchFamily="34" charset="0"/>
                        <a:cs typeface="Calibri" panose="020F0502020204030204" pitchFamily="34" charset="0"/>
                      </a:endParaRPr>
                    </a:p>
                  </a:txBody>
                  <a:tcPr/>
                </a:tc>
                <a:tc>
                  <a:txBody>
                    <a:bodyPr/>
                    <a:lstStyle/>
                    <a:p>
                      <a:pPr algn="ctr"/>
                      <a:r>
                        <a:rPr lang="en-US" sz="1400" kern="1200" dirty="0" smtClean="0">
                          <a:solidFill>
                            <a:schemeClr val="tx1"/>
                          </a:solidFill>
                          <a:latin typeface="Calibri" panose="020F0502020204030204" pitchFamily="34" charset="0"/>
                          <a:ea typeface="+mn-ea"/>
                          <a:cs typeface="Calibri" panose="020F0502020204030204" pitchFamily="34" charset="0"/>
                        </a:rPr>
                        <a:t>MHD/DBH</a:t>
                      </a:r>
                      <a:endParaRPr lang="en-US" sz="1400" kern="1200" dirty="0">
                        <a:solidFill>
                          <a:schemeClr val="tx1"/>
                        </a:solidFill>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2153262223"/>
                  </a:ext>
                </a:extLst>
              </a:tr>
              <a:tr h="526353">
                <a:tc>
                  <a:txBody>
                    <a:bodyPr/>
                    <a:lstStyle/>
                    <a:p>
                      <a:r>
                        <a:rPr lang="en-US" sz="1400" b="1" kern="1200" dirty="0" smtClean="0">
                          <a:solidFill>
                            <a:schemeClr val="dk1"/>
                          </a:solidFill>
                          <a:latin typeface="Calibri" panose="020F0502020204030204" pitchFamily="34" charset="0"/>
                          <a:ea typeface="+mn-ea"/>
                          <a:cs typeface="Calibri" panose="020F0502020204030204" pitchFamily="34" charset="0"/>
                        </a:rPr>
                        <a:t>Qualified Residential Treatment Program</a:t>
                      </a:r>
                      <a:r>
                        <a:rPr lang="en-US" sz="1400" b="1" kern="1200" baseline="0" dirty="0" smtClean="0">
                          <a:solidFill>
                            <a:schemeClr val="dk1"/>
                          </a:solidFill>
                          <a:latin typeface="Calibri" panose="020F0502020204030204" pitchFamily="34" charset="0"/>
                          <a:ea typeface="+mn-ea"/>
                          <a:cs typeface="Calibri" panose="020F0502020204030204" pitchFamily="34" charset="0"/>
                        </a:rPr>
                        <a:t> Services </a:t>
                      </a:r>
                      <a:r>
                        <a:rPr lang="en-US" sz="1400" b="1" kern="1200" dirty="0" smtClean="0">
                          <a:solidFill>
                            <a:schemeClr val="dk1"/>
                          </a:solidFill>
                          <a:latin typeface="Calibri" panose="020F0502020204030204" pitchFamily="34" charset="0"/>
                          <a:ea typeface="+mn-ea"/>
                          <a:cs typeface="Calibri" panose="020F0502020204030204" pitchFamily="34" charset="0"/>
                        </a:rPr>
                        <a:t> (QRTP)</a:t>
                      </a:r>
                      <a:r>
                        <a:rPr lang="en-US" sz="1400" b="1" kern="1200" baseline="30000" dirty="0" smtClean="0">
                          <a:solidFill>
                            <a:schemeClr val="dk1"/>
                          </a:solidFill>
                          <a:latin typeface="Calibri" panose="020F0502020204030204" pitchFamily="34" charset="0"/>
                          <a:ea typeface="+mn-ea"/>
                          <a:cs typeface="Calibri" panose="020F0502020204030204" pitchFamily="34" charset="0"/>
                        </a:rPr>
                        <a:t>3</a:t>
                      </a:r>
                      <a:endParaRPr lang="en-US" sz="1400" b="1" kern="1200" dirty="0">
                        <a:solidFill>
                          <a:schemeClr val="dk1"/>
                        </a:solidFill>
                        <a:latin typeface="Calibri" panose="020F0502020204030204" pitchFamily="34" charset="0"/>
                        <a:ea typeface="+mn-ea"/>
                        <a:cs typeface="Calibri" panose="020F0502020204030204" pitchFamily="34" charset="0"/>
                      </a:endParaRPr>
                    </a:p>
                  </a:txBody>
                  <a:tcPr/>
                </a:tc>
                <a:tc>
                  <a:txBody>
                    <a:bodyPr/>
                    <a:lstStyle/>
                    <a:p>
                      <a:pPr algn="ctr"/>
                      <a:r>
                        <a:rPr lang="en-US" sz="1400" dirty="0" smtClean="0">
                          <a:latin typeface="Calibri" panose="020F0502020204030204" pitchFamily="34" charset="0"/>
                          <a:cs typeface="Calibri" panose="020F0502020204030204" pitchFamily="34" charset="0"/>
                        </a:rPr>
                        <a:t>X</a:t>
                      </a:r>
                      <a:endParaRPr lang="en-US" sz="1400" dirty="0">
                        <a:latin typeface="Calibri" panose="020F0502020204030204" pitchFamily="34" charset="0"/>
                        <a:cs typeface="Calibri" panose="020F0502020204030204" pitchFamily="34" charset="0"/>
                      </a:endParaRPr>
                    </a:p>
                  </a:txBody>
                  <a:tcPr/>
                </a:tc>
                <a:tc>
                  <a:txBody>
                    <a:bodyPr/>
                    <a:lstStyle/>
                    <a:p>
                      <a:pPr algn="ctr"/>
                      <a:r>
                        <a:rPr lang="en-US" sz="1400" dirty="0" smtClean="0">
                          <a:latin typeface="Calibri" panose="020F0502020204030204" pitchFamily="34" charset="0"/>
                          <a:cs typeface="Calibri" panose="020F0502020204030204" pitchFamily="34" charset="0"/>
                        </a:rPr>
                        <a:t>MHD</a:t>
                      </a:r>
                      <a:endParaRPr lang="en-US" sz="1400" dirty="0">
                        <a:latin typeface="Calibri" panose="020F0502020204030204" pitchFamily="34" charset="0"/>
                        <a:cs typeface="Calibri" panose="020F0502020204030204" pitchFamily="34" charset="0"/>
                      </a:endParaRPr>
                    </a:p>
                  </a:txBody>
                  <a:tcPr/>
                </a:tc>
                <a:tc>
                  <a:txBody>
                    <a:bodyPr/>
                    <a:lstStyle/>
                    <a:p>
                      <a:pPr algn="ctr"/>
                      <a:r>
                        <a:rPr lang="en-US" sz="1400" kern="1200" dirty="0" smtClean="0">
                          <a:solidFill>
                            <a:schemeClr val="tx1"/>
                          </a:solidFill>
                          <a:latin typeface="Calibri" panose="020F0502020204030204" pitchFamily="34" charset="0"/>
                          <a:ea typeface="+mn-ea"/>
                          <a:cs typeface="Calibri" panose="020F0502020204030204" pitchFamily="34" charset="0"/>
                        </a:rPr>
                        <a:t>CD</a:t>
                      </a:r>
                      <a:endParaRPr lang="en-US" sz="1400" kern="1200" dirty="0">
                        <a:solidFill>
                          <a:schemeClr val="tx1"/>
                        </a:solidFill>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565007054"/>
                  </a:ext>
                </a:extLst>
              </a:tr>
              <a:tr h="526353">
                <a:tc>
                  <a:txBody>
                    <a:bodyPr/>
                    <a:lstStyle/>
                    <a:p>
                      <a:r>
                        <a:rPr lang="en-US" sz="1400" b="1" kern="1200" dirty="0" smtClean="0">
                          <a:solidFill>
                            <a:schemeClr val="dk1"/>
                          </a:solidFill>
                          <a:latin typeface="Calibri" panose="020F0502020204030204" pitchFamily="34" charset="0"/>
                          <a:ea typeface="+mn-ea"/>
                          <a:cs typeface="Calibri" panose="020F0502020204030204" pitchFamily="34" charset="0"/>
                        </a:rPr>
                        <a:t>Non-State Operated PRTFs</a:t>
                      </a:r>
                      <a:r>
                        <a:rPr lang="en-US" sz="1400" b="1" kern="1200" baseline="30000" dirty="0" smtClean="0">
                          <a:solidFill>
                            <a:schemeClr val="dk1"/>
                          </a:solidFill>
                          <a:latin typeface="Calibri" panose="020F0502020204030204" pitchFamily="34" charset="0"/>
                          <a:ea typeface="+mn-ea"/>
                          <a:cs typeface="Calibri" panose="020F0502020204030204" pitchFamily="34" charset="0"/>
                        </a:rPr>
                        <a:t>4</a:t>
                      </a:r>
                      <a:endParaRPr lang="en-US" sz="1400" b="1" kern="1200" baseline="30000" dirty="0">
                        <a:solidFill>
                          <a:schemeClr val="dk1"/>
                        </a:solidFill>
                        <a:latin typeface="Calibri" panose="020F0502020204030204" pitchFamily="34" charset="0"/>
                        <a:ea typeface="+mn-ea"/>
                        <a:cs typeface="Calibri" panose="020F0502020204030204" pitchFamily="34" charset="0"/>
                      </a:endParaRPr>
                    </a:p>
                  </a:txBody>
                  <a:tcPr/>
                </a:tc>
                <a:tc>
                  <a:txBody>
                    <a:bodyPr/>
                    <a:lstStyle/>
                    <a:p>
                      <a:pPr algn="ctr"/>
                      <a:r>
                        <a:rPr lang="en-US" sz="1400" dirty="0" smtClean="0">
                          <a:latin typeface="Calibri" panose="020F0502020204030204" pitchFamily="34" charset="0"/>
                          <a:cs typeface="Calibri" panose="020F0502020204030204" pitchFamily="34" charset="0"/>
                        </a:rPr>
                        <a:t>X</a:t>
                      </a:r>
                      <a:endParaRPr lang="en-US" sz="1400" dirty="0">
                        <a:latin typeface="Calibri" panose="020F0502020204030204" pitchFamily="34" charset="0"/>
                        <a:cs typeface="Calibri" panose="020F0502020204030204" pitchFamily="34" charset="0"/>
                      </a:endParaRPr>
                    </a:p>
                  </a:txBody>
                  <a:tcPr/>
                </a:tc>
                <a:tc>
                  <a:txBody>
                    <a:bodyPr/>
                    <a:lstStyle/>
                    <a:p>
                      <a:pPr algn="ctr"/>
                      <a:r>
                        <a:rPr lang="en-US" sz="1400" dirty="0" smtClean="0">
                          <a:latin typeface="Calibri" panose="020F0502020204030204" pitchFamily="34" charset="0"/>
                          <a:cs typeface="Calibri" panose="020F0502020204030204" pitchFamily="34" charset="0"/>
                        </a:rPr>
                        <a:t>MHD</a:t>
                      </a:r>
                      <a:endParaRPr lang="en-US" sz="1400" dirty="0">
                        <a:latin typeface="Calibri" panose="020F0502020204030204" pitchFamily="34" charset="0"/>
                        <a:cs typeface="Calibri" panose="020F0502020204030204" pitchFamily="34" charset="0"/>
                      </a:endParaRPr>
                    </a:p>
                  </a:txBody>
                  <a:tcPr/>
                </a:tc>
                <a:tc>
                  <a:txBody>
                    <a:bodyPr/>
                    <a:lstStyle/>
                    <a:p>
                      <a:pPr algn="ctr"/>
                      <a:r>
                        <a:rPr lang="en-US" sz="1400" kern="1200" dirty="0" smtClean="0">
                          <a:solidFill>
                            <a:schemeClr val="tx1"/>
                          </a:solidFill>
                          <a:latin typeface="Calibri" panose="020F0502020204030204" pitchFamily="34" charset="0"/>
                          <a:ea typeface="+mn-ea"/>
                          <a:cs typeface="Calibri" panose="020F0502020204030204" pitchFamily="34" charset="0"/>
                        </a:rPr>
                        <a:t>MHD/CD/DHSS</a:t>
                      </a:r>
                      <a:endParaRPr lang="en-US" sz="1400" kern="1200" dirty="0">
                        <a:solidFill>
                          <a:schemeClr val="tx1"/>
                        </a:solidFill>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181158161"/>
                  </a:ext>
                </a:extLst>
              </a:tr>
            </a:tbl>
          </a:graphicData>
        </a:graphic>
      </p:graphicFrame>
      <p:sp>
        <p:nvSpPr>
          <p:cNvPr id="4" name="TextBox 3"/>
          <p:cNvSpPr txBox="1"/>
          <p:nvPr/>
        </p:nvSpPr>
        <p:spPr>
          <a:xfrm>
            <a:off x="439722" y="5898441"/>
            <a:ext cx="7548274" cy="938719"/>
          </a:xfrm>
          <a:prstGeom prst="rect">
            <a:avLst/>
          </a:prstGeom>
          <a:noFill/>
        </p:spPr>
        <p:txBody>
          <a:bodyPr wrap="square" rtlCol="0">
            <a:spAutoFit/>
          </a:bodyPr>
          <a:lstStyle/>
          <a:p>
            <a:r>
              <a:rPr lang="en-US" sz="1100" baseline="30000" dirty="0" smtClean="0">
                <a:latin typeface="Calibri" panose="020F0502020204030204" pitchFamily="34" charset="0"/>
                <a:cs typeface="Calibri" panose="020F0502020204030204" pitchFamily="34" charset="0"/>
              </a:rPr>
              <a:t>1 </a:t>
            </a:r>
            <a:r>
              <a:rPr lang="en-US" sz="1100" dirty="0">
                <a:latin typeface="Calibri" panose="020F0502020204030204" pitchFamily="34" charset="0"/>
                <a:cs typeface="Calibri" panose="020F0502020204030204" pitchFamily="34" charset="0"/>
              </a:rPr>
              <a:t>Does not include CPR or CSTAR </a:t>
            </a:r>
            <a:r>
              <a:rPr lang="en-US" sz="1100" dirty="0" smtClean="0">
                <a:latin typeface="Calibri" panose="020F0502020204030204" pitchFamily="34" charset="0"/>
                <a:cs typeface="Calibri" panose="020F0502020204030204" pitchFamily="34" charset="0"/>
              </a:rPr>
              <a:t>services</a:t>
            </a:r>
            <a:endParaRPr lang="en-US" sz="1100" baseline="30000" dirty="0" smtClean="0">
              <a:latin typeface="Calibri" panose="020F0502020204030204" pitchFamily="34" charset="0"/>
              <a:cs typeface="Calibri" panose="020F0502020204030204" pitchFamily="34" charset="0"/>
            </a:endParaRPr>
          </a:p>
          <a:p>
            <a:r>
              <a:rPr lang="en-US" sz="1100" baseline="30000" dirty="0" smtClean="0">
                <a:latin typeface="Calibri" panose="020F0502020204030204" pitchFamily="34" charset="0"/>
                <a:cs typeface="Calibri" panose="020F0502020204030204" pitchFamily="34" charset="0"/>
              </a:rPr>
              <a:t>2 </a:t>
            </a:r>
            <a:r>
              <a:rPr lang="en-US" sz="1100" dirty="0">
                <a:latin typeface="Calibri" panose="020F0502020204030204" pitchFamily="34" charset="0"/>
                <a:cs typeface="Calibri" panose="020F0502020204030204" pitchFamily="34" charset="0"/>
              </a:rPr>
              <a:t>CD is working toward </a:t>
            </a:r>
            <a:r>
              <a:rPr lang="en-US" sz="1100" dirty="0" smtClean="0">
                <a:latin typeface="Calibri" panose="020F0502020204030204" pitchFamily="34" charset="0"/>
                <a:cs typeface="Calibri" panose="020F0502020204030204" pitchFamily="34" charset="0"/>
              </a:rPr>
              <a:t>FFPSA </a:t>
            </a:r>
            <a:r>
              <a:rPr lang="en-US" sz="1100" dirty="0">
                <a:latin typeface="Calibri" panose="020F0502020204030204" pitchFamily="34" charset="0"/>
                <a:cs typeface="Calibri" panose="020F0502020204030204" pitchFamily="34" charset="0"/>
              </a:rPr>
              <a:t>compliance </a:t>
            </a:r>
            <a:r>
              <a:rPr lang="en-US" sz="1100" dirty="0" smtClean="0">
                <a:latin typeface="Calibri" panose="020F0502020204030204" pitchFamily="34" charset="0"/>
                <a:cs typeface="Calibri" panose="020F0502020204030204" pitchFamily="34" charset="0"/>
              </a:rPr>
              <a:t>by </a:t>
            </a:r>
            <a:r>
              <a:rPr lang="en-US" sz="1100" dirty="0">
                <a:latin typeface="Calibri" panose="020F0502020204030204" pitchFamily="34" charset="0"/>
                <a:cs typeface="Calibri" panose="020F0502020204030204" pitchFamily="34" charset="0"/>
              </a:rPr>
              <a:t>October 1, 2021. </a:t>
            </a:r>
          </a:p>
          <a:p>
            <a:r>
              <a:rPr lang="en-US" sz="1100" baseline="30000" dirty="0">
                <a:latin typeface="Calibri" panose="020F0502020204030204" pitchFamily="34" charset="0"/>
                <a:cs typeface="Calibri" panose="020F0502020204030204" pitchFamily="34" charset="0"/>
              </a:rPr>
              <a:t>3</a:t>
            </a:r>
            <a:r>
              <a:rPr lang="en-US" sz="1100" dirty="0" smtClean="0">
                <a:latin typeface="Calibri" panose="020F0502020204030204" pitchFamily="34" charset="0"/>
                <a:cs typeface="Calibri" panose="020F0502020204030204" pitchFamily="34" charset="0"/>
              </a:rPr>
              <a:t> </a:t>
            </a:r>
            <a:r>
              <a:rPr lang="en-US" sz="1100" dirty="0">
                <a:latin typeface="Calibri" panose="020F0502020204030204" pitchFamily="34" charset="0"/>
                <a:cs typeface="Calibri" panose="020F0502020204030204" pitchFamily="34" charset="0"/>
              </a:rPr>
              <a:t>Does not include Room and Board Per </a:t>
            </a:r>
            <a:r>
              <a:rPr lang="en-US" sz="1100" dirty="0" smtClean="0">
                <a:latin typeface="Calibri" panose="020F0502020204030204" pitchFamily="34" charset="0"/>
                <a:cs typeface="Calibri" panose="020F0502020204030204" pitchFamily="34" charset="0"/>
              </a:rPr>
              <a:t>Diems</a:t>
            </a:r>
          </a:p>
          <a:p>
            <a:r>
              <a:rPr lang="en-US" sz="1100" baseline="30000" dirty="0" smtClean="0">
                <a:latin typeface="Calibri" panose="020F0502020204030204" pitchFamily="34" charset="0"/>
                <a:cs typeface="Calibri" panose="020F0502020204030204" pitchFamily="34" charset="0"/>
              </a:rPr>
              <a:t>4</a:t>
            </a:r>
            <a:r>
              <a:rPr lang="en-US" sz="1100" dirty="0" smtClean="0">
                <a:latin typeface="Calibri" panose="020F0502020204030204" pitchFamily="34" charset="0"/>
                <a:cs typeface="Calibri" panose="020F0502020204030204" pitchFamily="34" charset="0"/>
              </a:rPr>
              <a:t> CD has licensing authority for CD licensed residential treatment and </a:t>
            </a:r>
          </a:p>
          <a:p>
            <a:r>
              <a:rPr lang="en-US" sz="1100" dirty="0">
                <a:latin typeface="Calibri" panose="020F0502020204030204" pitchFamily="34" charset="0"/>
                <a:cs typeface="Calibri" panose="020F0502020204030204" pitchFamily="34" charset="0"/>
              </a:rPr>
              <a:t> </a:t>
            </a:r>
            <a:r>
              <a:rPr lang="en-US" sz="1100" dirty="0" smtClean="0">
                <a:latin typeface="Calibri" panose="020F0502020204030204" pitchFamily="34" charset="0"/>
                <a:cs typeface="Calibri" panose="020F0502020204030204" pitchFamily="34" charset="0"/>
              </a:rPr>
              <a:t> QRTP through MOU between DSS and DHSS. </a:t>
            </a:r>
            <a:endParaRPr lang="en-US" dirty="0"/>
          </a:p>
        </p:txBody>
      </p:sp>
    </p:spTree>
    <p:extLst>
      <p:ext uri="{BB962C8B-B14F-4D97-AF65-F5344CB8AC3E}">
        <p14:creationId xmlns:p14="http://schemas.microsoft.com/office/powerpoint/2010/main" val="1526397476"/>
      </p:ext>
    </p:extLst>
  </p:cSld>
  <p:clrMapOvr>
    <a:masterClrMapping/>
  </p:clrMapOvr>
  <mc:AlternateContent xmlns:mc="http://schemas.openxmlformats.org/markup-compatibility/2006" xmlns:p14="http://schemas.microsoft.com/office/powerpoint/2010/main">
    <mc:Choice Requires="p14">
      <p:transition p14:dur="10" advClick="0" advTm="5000"/>
    </mc:Choice>
    <mc:Fallback xmlns="">
      <p:transition advClick="0" advTm="500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 Updates</a:t>
            </a:r>
            <a:endParaRPr lang="en-US" b="1" dirty="0">
              <a:solidFill>
                <a:srgbClr val="002060"/>
              </a:solidFill>
            </a:endParaRPr>
          </a:p>
        </p:txBody>
      </p:sp>
      <p:graphicFrame>
        <p:nvGraphicFramePr>
          <p:cNvPr id="5" name="Content Placeholder 8"/>
          <p:cNvGraphicFramePr>
            <a:graphicFrameLocks noGrp="1"/>
          </p:cNvGraphicFramePr>
          <p:nvPr>
            <p:ph sz="half" idx="4294967295"/>
            <p:extLst>
              <p:ext uri="{D42A27DB-BD31-4B8C-83A1-F6EECF244321}">
                <p14:modId xmlns:p14="http://schemas.microsoft.com/office/powerpoint/2010/main" val="3003301351"/>
              </p:ext>
            </p:extLst>
          </p:nvPr>
        </p:nvGraphicFramePr>
        <p:xfrm>
          <a:off x="914398" y="1981200"/>
          <a:ext cx="7391402" cy="1676399"/>
        </p:xfrm>
        <a:graphic>
          <a:graphicData uri="http://schemas.openxmlformats.org/drawingml/2006/table">
            <a:tbl>
              <a:tblPr firstRow="1" bandRow="1"/>
              <a:tblGrid>
                <a:gridCol w="7391402">
                  <a:extLst>
                    <a:ext uri="{9D8B030D-6E8A-4147-A177-3AD203B41FA5}">
                      <a16:colId xmlns:a16="http://schemas.microsoft.com/office/drawing/2014/main" val="3441082401"/>
                    </a:ext>
                  </a:extLst>
                </a:gridCol>
              </a:tblGrid>
              <a:tr h="706825">
                <a:tc>
                  <a:txBody>
                    <a:bodyPr/>
                    <a:lstStyle/>
                    <a:p>
                      <a:r>
                        <a:rPr lang="en-US" sz="1800" b="1" dirty="0" smtClean="0">
                          <a:solidFill>
                            <a:schemeClr val="bg1"/>
                          </a:solidFill>
                          <a:latin typeface="Calibri" panose="020F0502020204030204" pitchFamily="34" charset="0"/>
                          <a:cs typeface="Calibri" panose="020F0502020204030204" pitchFamily="34" charset="0"/>
                        </a:rPr>
                        <a:t>New</a:t>
                      </a:r>
                      <a:r>
                        <a:rPr lang="en-US" sz="1800" b="1" baseline="0" dirty="0" smtClean="0">
                          <a:solidFill>
                            <a:schemeClr val="bg1"/>
                          </a:solidFill>
                          <a:latin typeface="Calibri" panose="020F0502020204030204" pitchFamily="34" charset="0"/>
                          <a:cs typeface="Calibri" panose="020F0502020204030204" pitchFamily="34" charset="0"/>
                        </a:rPr>
                        <a:t> in lieu of Service Options Effective July 1, 2022</a:t>
                      </a:r>
                      <a:endParaRPr lang="en-US" sz="1800" b="1" dirty="0">
                        <a:solidFill>
                          <a:schemeClr val="bg1"/>
                        </a:solidFill>
                        <a:latin typeface="Calibri" panose="020F0502020204030204" pitchFamily="34" charset="0"/>
                        <a:cs typeface="Calibri" panose="020F0502020204030204" pitchFamily="34" charset="0"/>
                      </a:endParaRPr>
                    </a:p>
                  </a:txBody>
                  <a:tcPr>
                    <a:solidFill>
                      <a:schemeClr val="accent3"/>
                    </a:solidFill>
                  </a:tcPr>
                </a:tc>
                <a:extLst>
                  <a:ext uri="{0D108BD9-81ED-4DB2-BD59-A6C34878D82A}">
                    <a16:rowId xmlns:a16="http://schemas.microsoft.com/office/drawing/2014/main" val="458994776"/>
                  </a:ext>
                </a:extLst>
              </a:tr>
              <a:tr h="484787">
                <a:tc>
                  <a:txBody>
                    <a:bodyPr/>
                    <a:lstStyle/>
                    <a:p>
                      <a:r>
                        <a:rPr lang="en-US" sz="2000" dirty="0" smtClean="0">
                          <a:latin typeface="Calibri" panose="020F0502020204030204" pitchFamily="34" charset="0"/>
                          <a:cs typeface="Calibri" panose="020F0502020204030204" pitchFamily="34" charset="0"/>
                        </a:rPr>
                        <a:t>Intensive</a:t>
                      </a:r>
                      <a:r>
                        <a:rPr lang="en-US" sz="2000" baseline="0" dirty="0" smtClean="0">
                          <a:latin typeface="Calibri" panose="020F0502020204030204" pitchFamily="34" charset="0"/>
                          <a:cs typeface="Calibri" panose="020F0502020204030204" pitchFamily="34" charset="0"/>
                        </a:rPr>
                        <a:t> Outpatient (IOP)</a:t>
                      </a:r>
                      <a:endParaRPr lang="en-US" sz="2000" dirty="0">
                        <a:solidFill>
                          <a:srgbClr val="FF0000"/>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1680592534"/>
                  </a:ext>
                </a:extLst>
              </a:tr>
              <a:tr h="484787">
                <a:tc>
                  <a:txBody>
                    <a:bodyPr/>
                    <a:lstStyle/>
                    <a:p>
                      <a:r>
                        <a:rPr lang="en-US" sz="2000" dirty="0" smtClean="0">
                          <a:latin typeface="Calibri" panose="020F0502020204030204" pitchFamily="34" charset="0"/>
                          <a:cs typeface="Calibri" panose="020F0502020204030204" pitchFamily="34" charset="0"/>
                        </a:rPr>
                        <a:t>Partial Hospital</a:t>
                      </a:r>
                      <a:r>
                        <a:rPr lang="en-US" sz="2000" baseline="0" dirty="0" smtClean="0">
                          <a:latin typeface="Calibri" panose="020F0502020204030204" pitchFamily="34" charset="0"/>
                          <a:cs typeface="Calibri" panose="020F0502020204030204" pitchFamily="34" charset="0"/>
                        </a:rPr>
                        <a:t> (PHP)</a:t>
                      </a:r>
                      <a:endParaRPr lang="en-US" sz="2000" dirty="0">
                        <a:solidFill>
                          <a:srgbClr val="FF0000"/>
                        </a:solidFill>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153262223"/>
                  </a:ext>
                </a:extLst>
              </a:tr>
            </a:tbl>
          </a:graphicData>
        </a:graphic>
      </p:graphicFrame>
    </p:spTree>
    <p:extLst>
      <p:ext uri="{BB962C8B-B14F-4D97-AF65-F5344CB8AC3E}">
        <p14:creationId xmlns:p14="http://schemas.microsoft.com/office/powerpoint/2010/main" val="351200234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Phase I Updates</a:t>
            </a:r>
            <a:endParaRPr lang="en-US" b="1" dirty="0">
              <a:solidFill>
                <a:srgbClr val="002060"/>
              </a:solidFill>
            </a:endParaRPr>
          </a:p>
        </p:txBody>
      </p:sp>
      <p:graphicFrame>
        <p:nvGraphicFramePr>
          <p:cNvPr id="6" name="Content Placeholder 8"/>
          <p:cNvGraphicFramePr>
            <a:graphicFrameLocks noGrp="1"/>
          </p:cNvGraphicFramePr>
          <p:nvPr>
            <p:ph sz="half" idx="4294967295"/>
            <p:extLst>
              <p:ext uri="{D42A27DB-BD31-4B8C-83A1-F6EECF244321}">
                <p14:modId xmlns:p14="http://schemas.microsoft.com/office/powerpoint/2010/main" val="4235746556"/>
              </p:ext>
            </p:extLst>
          </p:nvPr>
        </p:nvGraphicFramePr>
        <p:xfrm>
          <a:off x="914400" y="1981199"/>
          <a:ext cx="6400800" cy="3108960"/>
        </p:xfrm>
        <a:graphic>
          <a:graphicData uri="http://schemas.openxmlformats.org/drawingml/2006/table">
            <a:tbl>
              <a:tblPr firstRow="1" bandRow="1"/>
              <a:tblGrid>
                <a:gridCol w="4753122">
                  <a:extLst>
                    <a:ext uri="{9D8B030D-6E8A-4147-A177-3AD203B41FA5}">
                      <a16:colId xmlns:a16="http://schemas.microsoft.com/office/drawing/2014/main" val="3441082401"/>
                    </a:ext>
                  </a:extLst>
                </a:gridCol>
                <a:gridCol w="1647678">
                  <a:extLst>
                    <a:ext uri="{9D8B030D-6E8A-4147-A177-3AD203B41FA5}">
                      <a16:colId xmlns:a16="http://schemas.microsoft.com/office/drawing/2014/main" val="2836082179"/>
                    </a:ext>
                  </a:extLst>
                </a:gridCol>
              </a:tblGrid>
              <a:tr h="359229">
                <a:tc>
                  <a:txBody>
                    <a:bodyPr/>
                    <a:lstStyle/>
                    <a:p>
                      <a:r>
                        <a:rPr lang="en-US" sz="1800" dirty="0" smtClean="0">
                          <a:solidFill>
                            <a:schemeClr val="bg1"/>
                          </a:solidFill>
                          <a:latin typeface="Calibri" panose="020F0502020204030204" pitchFamily="34" charset="0"/>
                          <a:cs typeface="Calibri" panose="020F0502020204030204" pitchFamily="34" charset="0"/>
                        </a:rPr>
                        <a:t>BH services that will continue to be covered outside of managed care</a:t>
                      </a:r>
                      <a:endParaRPr lang="en-US" sz="1800" dirty="0">
                        <a:solidFill>
                          <a:schemeClr val="bg1"/>
                        </a:solidFill>
                        <a:latin typeface="Calibri" panose="020F0502020204030204" pitchFamily="34" charset="0"/>
                        <a:cs typeface="Calibri" panose="020F0502020204030204" pitchFamily="34" charset="0"/>
                      </a:endParaRPr>
                    </a:p>
                  </a:txBody>
                  <a:tcPr>
                    <a:solidFill>
                      <a:schemeClr val="accent3"/>
                    </a:solidFill>
                  </a:tcPr>
                </a:tc>
                <a:tc>
                  <a:txBody>
                    <a:bodyPr/>
                    <a:lstStyle/>
                    <a:p>
                      <a:r>
                        <a:rPr lang="en-US" sz="1800" dirty="0" smtClean="0">
                          <a:solidFill>
                            <a:schemeClr val="bg1"/>
                          </a:solidFill>
                          <a:latin typeface="Calibri" panose="020F0502020204030204" pitchFamily="34" charset="0"/>
                          <a:cs typeface="Calibri" panose="020F0502020204030204" pitchFamily="34" charset="0"/>
                        </a:rPr>
                        <a:t>Administering Agency</a:t>
                      </a:r>
                      <a:endParaRPr lang="en-US" sz="1800" dirty="0">
                        <a:solidFill>
                          <a:schemeClr val="bg1"/>
                        </a:solidFill>
                        <a:latin typeface="Calibri" panose="020F0502020204030204" pitchFamily="34" charset="0"/>
                        <a:cs typeface="Calibri" panose="020F0502020204030204" pitchFamily="34" charset="0"/>
                      </a:endParaRPr>
                    </a:p>
                  </a:txBody>
                  <a:tcPr>
                    <a:solidFill>
                      <a:schemeClr val="accent3"/>
                    </a:solidFill>
                  </a:tcPr>
                </a:tc>
                <a:extLst>
                  <a:ext uri="{0D108BD9-81ED-4DB2-BD59-A6C34878D82A}">
                    <a16:rowId xmlns:a16="http://schemas.microsoft.com/office/drawing/2014/main" val="458994776"/>
                  </a:ext>
                </a:extLst>
              </a:tr>
              <a:tr h="359229">
                <a:tc>
                  <a:txBody>
                    <a:bodyPr/>
                    <a:lstStyle/>
                    <a:p>
                      <a:r>
                        <a:rPr lang="en-US" sz="1800" kern="1200" baseline="0" dirty="0" smtClean="0">
                          <a:latin typeface="Calibri" panose="020F0502020204030204" pitchFamily="34" charset="0"/>
                          <a:cs typeface="Calibri" panose="020F0502020204030204" pitchFamily="34" charset="0"/>
                        </a:rPr>
                        <a:t>DBH Community Psychiatric Rehabilitation (CPR)</a:t>
                      </a:r>
                      <a:endParaRPr lang="en-US" sz="1800" kern="1200" baseline="0" dirty="0">
                        <a:solidFill>
                          <a:schemeClr val="dk1"/>
                        </a:solidFill>
                        <a:latin typeface="Calibri" panose="020F0502020204030204" pitchFamily="34" charset="0"/>
                        <a:ea typeface="+mn-ea"/>
                        <a:cs typeface="Calibri" panose="020F0502020204030204" pitchFamily="34" charset="0"/>
                      </a:endParaRPr>
                    </a:p>
                  </a:txBody>
                  <a:tcPr/>
                </a:tc>
                <a:tc>
                  <a:txBody>
                    <a:bodyPr/>
                    <a:lstStyle/>
                    <a:p>
                      <a:r>
                        <a:rPr lang="en-US" sz="1800" kern="1200" baseline="0" dirty="0" smtClean="0">
                          <a:latin typeface="Calibri" panose="020F0502020204030204" pitchFamily="34" charset="0"/>
                          <a:cs typeface="Calibri" panose="020F0502020204030204" pitchFamily="34" charset="0"/>
                        </a:rPr>
                        <a:t>DBH</a:t>
                      </a:r>
                      <a:endParaRPr lang="en-US" sz="1800" kern="1200" baseline="0" dirty="0">
                        <a:solidFill>
                          <a:schemeClr val="dk1"/>
                        </a:solidFill>
                        <a:latin typeface="Calibri" panose="020F0502020204030204" pitchFamily="34" charset="0"/>
                        <a:ea typeface="+mn-ea"/>
                        <a:cs typeface="Calibri" panose="020F0502020204030204" pitchFamily="34" charset="0"/>
                      </a:endParaRPr>
                    </a:p>
                  </a:txBody>
                  <a:tcPr/>
                </a:tc>
                <a:extLst>
                  <a:ext uri="{0D108BD9-81ED-4DB2-BD59-A6C34878D82A}">
                    <a16:rowId xmlns:a16="http://schemas.microsoft.com/office/drawing/2014/main" val="1680592534"/>
                  </a:ext>
                </a:extLst>
              </a:tr>
              <a:tr h="359229">
                <a:tc>
                  <a:txBody>
                    <a:bodyPr/>
                    <a:lstStyle/>
                    <a:p>
                      <a:r>
                        <a:rPr lang="en-US" sz="1800" dirty="0" smtClean="0">
                          <a:latin typeface="Calibri" panose="020F0502020204030204" pitchFamily="34" charset="0"/>
                          <a:cs typeface="Calibri" panose="020F0502020204030204" pitchFamily="34" charset="0"/>
                        </a:rPr>
                        <a:t>Comprehensive</a:t>
                      </a:r>
                      <a:r>
                        <a:rPr lang="en-US" sz="1800" baseline="0" dirty="0" smtClean="0">
                          <a:latin typeface="Calibri" panose="020F0502020204030204" pitchFamily="34" charset="0"/>
                          <a:cs typeface="Calibri" panose="020F0502020204030204" pitchFamily="34" charset="0"/>
                        </a:rPr>
                        <a:t> Substance Treatment and Rehabilitation Services (CSTAR)</a:t>
                      </a:r>
                      <a:endParaRPr lang="en-US" sz="1800" dirty="0">
                        <a:latin typeface="Calibri" panose="020F0502020204030204" pitchFamily="34" charset="0"/>
                        <a:cs typeface="Calibri" panose="020F0502020204030204" pitchFamily="34" charset="0"/>
                      </a:endParaRPr>
                    </a:p>
                  </a:txBody>
                  <a:tcPr/>
                </a:tc>
                <a:tc>
                  <a:txBody>
                    <a:bodyPr/>
                    <a:lstStyle/>
                    <a:p>
                      <a:r>
                        <a:rPr lang="en-US" sz="1800" dirty="0" smtClean="0">
                          <a:latin typeface="Calibri" panose="020F0502020204030204" pitchFamily="34" charset="0"/>
                          <a:cs typeface="Calibri" panose="020F0502020204030204" pitchFamily="34" charset="0"/>
                        </a:rPr>
                        <a:t>DBH</a:t>
                      </a:r>
                      <a:endParaRPr lang="en-US" sz="18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153262223"/>
                  </a:ext>
                </a:extLst>
              </a:tr>
              <a:tr h="359229">
                <a:tc>
                  <a:txBody>
                    <a:bodyPr/>
                    <a:lstStyle/>
                    <a:p>
                      <a:r>
                        <a:rPr lang="en-US" sz="1800" dirty="0" smtClean="0">
                          <a:latin typeface="Calibri" panose="020F0502020204030204" pitchFamily="34" charset="0"/>
                          <a:cs typeface="Calibri" panose="020F0502020204030204" pitchFamily="34" charset="0"/>
                        </a:rPr>
                        <a:t>CCBHO CPR/CSTAR</a:t>
                      </a:r>
                      <a:r>
                        <a:rPr lang="en-US" sz="1800" baseline="0" dirty="0" smtClean="0">
                          <a:latin typeface="Calibri" panose="020F0502020204030204" pitchFamily="34" charset="0"/>
                          <a:cs typeface="Calibri" panose="020F0502020204030204" pitchFamily="34" charset="0"/>
                        </a:rPr>
                        <a:t> Services</a:t>
                      </a:r>
                      <a:endParaRPr lang="en-US" sz="1800" dirty="0">
                        <a:latin typeface="Calibri" panose="020F0502020204030204" pitchFamily="34" charset="0"/>
                        <a:cs typeface="Calibri" panose="020F0502020204030204" pitchFamily="34" charset="0"/>
                      </a:endParaRPr>
                    </a:p>
                  </a:txBody>
                  <a:tcPr/>
                </a:tc>
                <a:tc>
                  <a:txBody>
                    <a:bodyPr/>
                    <a:lstStyle/>
                    <a:p>
                      <a:r>
                        <a:rPr lang="en-US" sz="1800" dirty="0" smtClean="0">
                          <a:latin typeface="Calibri" panose="020F0502020204030204" pitchFamily="34" charset="0"/>
                          <a:cs typeface="Calibri" panose="020F0502020204030204" pitchFamily="34" charset="0"/>
                        </a:rPr>
                        <a:t>DBH</a:t>
                      </a:r>
                      <a:endParaRPr lang="en-US" sz="18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4004168711"/>
                  </a:ext>
                </a:extLst>
              </a:tr>
              <a:tr h="359229">
                <a:tc>
                  <a:txBody>
                    <a:bodyPr/>
                    <a:lstStyle/>
                    <a:p>
                      <a:r>
                        <a:rPr lang="en-US" sz="1800" dirty="0" smtClean="0">
                          <a:latin typeface="Calibri" panose="020F0502020204030204" pitchFamily="34" charset="0"/>
                          <a:cs typeface="Calibri" panose="020F0502020204030204" pitchFamily="34" charset="0"/>
                        </a:rPr>
                        <a:t>Targeted Case Management Services</a:t>
                      </a:r>
                      <a:endParaRPr lang="en-US" sz="1800" dirty="0">
                        <a:latin typeface="Calibri" panose="020F0502020204030204" pitchFamily="34" charset="0"/>
                        <a:cs typeface="Calibri" panose="020F0502020204030204" pitchFamily="34" charset="0"/>
                      </a:endParaRPr>
                    </a:p>
                  </a:txBody>
                  <a:tcPr/>
                </a:tc>
                <a:tc>
                  <a:txBody>
                    <a:bodyPr/>
                    <a:lstStyle/>
                    <a:p>
                      <a:r>
                        <a:rPr lang="en-US" sz="1800" dirty="0" smtClean="0">
                          <a:latin typeface="Calibri" panose="020F0502020204030204" pitchFamily="34" charset="0"/>
                          <a:cs typeface="Calibri" panose="020F0502020204030204" pitchFamily="34" charset="0"/>
                        </a:rPr>
                        <a:t>DMH</a:t>
                      </a:r>
                      <a:endParaRPr lang="en-US" sz="18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541910827"/>
                  </a:ext>
                </a:extLst>
              </a:tr>
              <a:tr h="359229">
                <a:tc>
                  <a:txBody>
                    <a:bodyPr/>
                    <a:lstStyle/>
                    <a:p>
                      <a:r>
                        <a:rPr lang="en-US" sz="1800" dirty="0" smtClean="0">
                          <a:latin typeface="Calibri" panose="020F0502020204030204" pitchFamily="34" charset="0"/>
                          <a:cs typeface="Calibri" panose="020F0502020204030204" pitchFamily="34" charset="0"/>
                        </a:rPr>
                        <a:t>DYS</a:t>
                      </a:r>
                      <a:r>
                        <a:rPr lang="en-US" sz="1800" baseline="0" dirty="0" smtClean="0">
                          <a:latin typeface="Calibri" panose="020F0502020204030204" pitchFamily="34" charset="0"/>
                          <a:cs typeface="Calibri" panose="020F0502020204030204" pitchFamily="34" charset="0"/>
                        </a:rPr>
                        <a:t> Rehabilitative BH Services</a:t>
                      </a:r>
                      <a:endParaRPr lang="en-US" sz="1800" dirty="0">
                        <a:latin typeface="Calibri" panose="020F0502020204030204" pitchFamily="34" charset="0"/>
                        <a:cs typeface="Calibri" panose="020F0502020204030204" pitchFamily="34" charset="0"/>
                      </a:endParaRPr>
                    </a:p>
                  </a:txBody>
                  <a:tcPr/>
                </a:tc>
                <a:tc>
                  <a:txBody>
                    <a:bodyPr/>
                    <a:lstStyle/>
                    <a:p>
                      <a:r>
                        <a:rPr lang="en-US" sz="1800" dirty="0" smtClean="0">
                          <a:latin typeface="Calibri" panose="020F0502020204030204" pitchFamily="34" charset="0"/>
                          <a:cs typeface="Calibri" panose="020F0502020204030204" pitchFamily="34" charset="0"/>
                        </a:rPr>
                        <a:t>DYS</a:t>
                      </a:r>
                      <a:endParaRPr lang="en-US" sz="18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840983903"/>
                  </a:ext>
                </a:extLst>
              </a:tr>
              <a:tr h="359229">
                <a:tc>
                  <a:txBody>
                    <a:bodyPr/>
                    <a:lstStyle/>
                    <a:p>
                      <a:r>
                        <a:rPr lang="en-US" sz="1800" dirty="0" smtClean="0">
                          <a:latin typeface="Calibri" panose="020F0502020204030204" pitchFamily="34" charset="0"/>
                          <a:cs typeface="Calibri" panose="020F0502020204030204" pitchFamily="34" charset="0"/>
                        </a:rPr>
                        <a:t>Applied Behavioral</a:t>
                      </a:r>
                      <a:r>
                        <a:rPr lang="en-US" sz="1800" baseline="0" dirty="0" smtClean="0">
                          <a:latin typeface="Calibri" panose="020F0502020204030204" pitchFamily="34" charset="0"/>
                          <a:cs typeface="Calibri" panose="020F0502020204030204" pitchFamily="34" charset="0"/>
                        </a:rPr>
                        <a:t> Analysis for ASD </a:t>
                      </a:r>
                      <a:endParaRPr lang="en-US" sz="1800" dirty="0">
                        <a:solidFill>
                          <a:schemeClr val="tx1"/>
                        </a:solidFill>
                        <a:latin typeface="Calibri" panose="020F0502020204030204" pitchFamily="34" charset="0"/>
                        <a:cs typeface="Calibri" panose="020F0502020204030204" pitchFamily="34" charset="0"/>
                      </a:endParaRPr>
                    </a:p>
                  </a:txBody>
                  <a:tcPr/>
                </a:tc>
                <a:tc>
                  <a:txBody>
                    <a:bodyPr/>
                    <a:lstStyle/>
                    <a:p>
                      <a:r>
                        <a:rPr lang="en-US" sz="1800" dirty="0" smtClean="0">
                          <a:latin typeface="Calibri" panose="020F0502020204030204" pitchFamily="34" charset="0"/>
                          <a:cs typeface="Calibri" panose="020F0502020204030204" pitchFamily="34" charset="0"/>
                        </a:rPr>
                        <a:t>MHD</a:t>
                      </a:r>
                      <a:endParaRPr lang="en-US" sz="1800" dirty="0">
                        <a:latin typeface="Calibri" panose="020F0502020204030204" pitchFamily="34" charset="0"/>
                        <a:cs typeface="Calibri" panose="020F0502020204030204" pitchFamily="34" charset="0"/>
                      </a:endParaRPr>
                    </a:p>
                  </a:txBody>
                  <a:tcPr/>
                </a:tc>
                <a:extLst>
                  <a:ext uri="{0D108BD9-81ED-4DB2-BD59-A6C34878D82A}">
                    <a16:rowId xmlns:a16="http://schemas.microsoft.com/office/drawing/2014/main" val="2093011275"/>
                  </a:ext>
                </a:extLst>
              </a:tr>
            </a:tbl>
          </a:graphicData>
        </a:graphic>
      </p:graphicFrame>
    </p:spTree>
    <p:extLst>
      <p:ext uri="{BB962C8B-B14F-4D97-AF65-F5344CB8AC3E}">
        <p14:creationId xmlns:p14="http://schemas.microsoft.com/office/powerpoint/2010/main" val="125393814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00200"/>
            <a:ext cx="8534400" cy="3229339"/>
          </a:xfrm>
        </p:spPr>
        <p:txBody>
          <a:bodyPr anchor="ctr">
            <a:noAutofit/>
          </a:bodyPr>
          <a:lstStyle/>
          <a:p>
            <a:pPr algn="ctr"/>
            <a:r>
              <a:rPr lang="en-US" sz="4000" b="1" dirty="0" smtClean="0">
                <a:solidFill>
                  <a:schemeClr val="accent3"/>
                </a:solidFill>
              </a:rPr>
              <a:t>Upcoming Next Steps</a:t>
            </a:r>
            <a:r>
              <a:rPr lang="en-US" sz="1000" b="1" cap="none" dirty="0" smtClean="0">
                <a:solidFill>
                  <a:schemeClr val="accent3"/>
                </a:solidFill>
                <a:latin typeface="Century Gothic" panose="020B0502020202020204" pitchFamily="34" charset="0"/>
              </a:rPr>
              <a:t/>
            </a:r>
            <a:br>
              <a:rPr lang="en-US" sz="1000" b="1" cap="none" dirty="0" smtClean="0">
                <a:solidFill>
                  <a:schemeClr val="accent3"/>
                </a:solidFill>
                <a:latin typeface="Century Gothic" panose="020B0502020202020204" pitchFamily="34" charset="0"/>
              </a:rPr>
            </a:br>
            <a:r>
              <a:rPr lang="en-US" sz="1000" b="1" cap="none" dirty="0">
                <a:solidFill>
                  <a:schemeClr val="accent3"/>
                </a:solidFill>
                <a:latin typeface="Century Gothic" panose="020B0502020202020204" pitchFamily="34" charset="0"/>
              </a:rPr>
              <a:t/>
            </a:r>
            <a:br>
              <a:rPr lang="en-US" sz="1000" b="1" cap="none" dirty="0">
                <a:solidFill>
                  <a:schemeClr val="accent3"/>
                </a:solidFill>
                <a:latin typeface="Century Gothic" panose="020B0502020202020204" pitchFamily="34" charset="0"/>
              </a:rPr>
            </a:br>
            <a:r>
              <a:rPr lang="en-US" sz="1000" b="1" cap="none" dirty="0">
                <a:solidFill>
                  <a:schemeClr val="accent3"/>
                </a:solidFill>
                <a:latin typeface="Century Gothic" panose="020B0502020202020204" pitchFamily="34" charset="0"/>
              </a:rPr>
              <a:t/>
            </a:r>
            <a:br>
              <a:rPr lang="en-US" sz="1000" b="1" cap="none" dirty="0">
                <a:solidFill>
                  <a:schemeClr val="accent3"/>
                </a:solidFill>
                <a:latin typeface="Century Gothic" panose="020B0502020202020204" pitchFamily="34" charset="0"/>
              </a:rPr>
            </a:br>
            <a:r>
              <a:rPr lang="en-US" sz="2800" b="1" cap="none" dirty="0" smtClean="0">
                <a:solidFill>
                  <a:schemeClr val="accent3"/>
                </a:solidFill>
                <a:latin typeface="Century Gothic" panose="020B0502020202020204" pitchFamily="34" charset="0"/>
              </a:rPr>
              <a:t>Amber McKenzie </a:t>
            </a:r>
            <a:endParaRPr lang="en-US" sz="2800" b="1" i="1" cap="small" dirty="0">
              <a:solidFill>
                <a:schemeClr val="accent3"/>
              </a:solidFill>
            </a:endParaRPr>
          </a:p>
        </p:txBody>
      </p:sp>
      <p:pic>
        <p:nvPicPr>
          <p:cNvPr id="4098" name="Picture 2" descr="Missouri Medicaid | Orthotics &amp; Prosthetics Lab"/>
          <p:cNvPicPr>
            <a:picLocks noChangeAspect="1" noChangeArrowheads="1"/>
          </p:cNvPicPr>
          <p:nvPr/>
        </p:nvPicPr>
        <p:blipFill rotWithShape="1">
          <a:blip r:embed="rId3">
            <a:extLst>
              <a:ext uri="{28A0092B-C50C-407E-A947-70E740481C1C}">
                <a14:useLocalDpi xmlns:a14="http://schemas.microsoft.com/office/drawing/2010/main" val="0"/>
              </a:ext>
            </a:extLst>
          </a:blip>
          <a:srcRect t="12745" b="13800"/>
          <a:stretch/>
        </p:blipFill>
        <p:spPr bwMode="auto">
          <a:xfrm>
            <a:off x="6400800" y="210272"/>
            <a:ext cx="2209800" cy="100699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www.nmcfamilyresourcecenter.com/images/dss.gif">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66891"/>
            <a:ext cx="1981200" cy="584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41753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Upcoming Next Steps</a:t>
            </a:r>
            <a:endParaRPr lang="en-US" b="1" dirty="0">
              <a:solidFill>
                <a:srgbClr val="002060"/>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46440730"/>
              </p:ext>
            </p:extLst>
          </p:nvPr>
        </p:nvGraphicFramePr>
        <p:xfrm>
          <a:off x="810837" y="1828800"/>
          <a:ext cx="7696200" cy="3766490"/>
        </p:xfrm>
        <a:graphic>
          <a:graphicData uri="http://schemas.openxmlformats.org/drawingml/2006/table">
            <a:tbl>
              <a:tblPr firstRow="1" bandRow="1"/>
              <a:tblGrid>
                <a:gridCol w="4978822">
                  <a:extLst>
                    <a:ext uri="{9D8B030D-6E8A-4147-A177-3AD203B41FA5}">
                      <a16:colId xmlns:a16="http://schemas.microsoft.com/office/drawing/2014/main" val="1686732370"/>
                    </a:ext>
                  </a:extLst>
                </a:gridCol>
                <a:gridCol w="2717378">
                  <a:extLst>
                    <a:ext uri="{9D8B030D-6E8A-4147-A177-3AD203B41FA5}">
                      <a16:colId xmlns:a16="http://schemas.microsoft.com/office/drawing/2014/main" val="2760559331"/>
                    </a:ext>
                  </a:extLst>
                </a:gridCol>
              </a:tblGrid>
              <a:tr h="455411">
                <a:tc>
                  <a:txBody>
                    <a:bodyPr/>
                    <a:lstStyle/>
                    <a:p>
                      <a:r>
                        <a:rPr lang="en-US" sz="1600" kern="1200" baseline="0" dirty="0" smtClean="0">
                          <a:solidFill>
                            <a:schemeClr val="bg1"/>
                          </a:solidFill>
                          <a:latin typeface="Calibri" panose="020F0502020204030204" pitchFamily="34" charset="0"/>
                          <a:ea typeface="+mn-ea"/>
                          <a:cs typeface="Calibri" panose="020F0502020204030204" pitchFamily="34" charset="0"/>
                        </a:rPr>
                        <a:t>Task</a:t>
                      </a:r>
                      <a:endParaRPr lang="en-US" sz="1600" kern="1200" baseline="0" dirty="0">
                        <a:solidFill>
                          <a:schemeClr val="bg1"/>
                        </a:solidFill>
                        <a:latin typeface="Calibri" panose="020F0502020204030204" pitchFamily="34" charset="0"/>
                        <a:ea typeface="+mn-ea"/>
                        <a:cs typeface="Calibri" panose="020F0502020204030204" pitchFamily="34" charset="0"/>
                      </a:endParaRPr>
                    </a:p>
                  </a:txBody>
                  <a:tcPr>
                    <a:lnB w="12700" cap="flat" cmpd="sng" algn="ctr">
                      <a:solidFill>
                        <a:schemeClr val="tx1"/>
                      </a:solidFill>
                      <a:prstDash val="solid"/>
                      <a:round/>
                      <a:headEnd type="none" w="med" len="med"/>
                      <a:tailEnd type="none" w="med" len="med"/>
                    </a:lnB>
                    <a:solidFill>
                      <a:schemeClr val="accent3"/>
                    </a:solidFill>
                  </a:tcPr>
                </a:tc>
                <a:tc>
                  <a:txBody>
                    <a:bodyPr/>
                    <a:lstStyle/>
                    <a:p>
                      <a:r>
                        <a:rPr lang="en-US" sz="1600" kern="1200" baseline="0" dirty="0" smtClean="0">
                          <a:solidFill>
                            <a:schemeClr val="bg1"/>
                          </a:solidFill>
                          <a:latin typeface="Calibri" panose="020F0502020204030204" pitchFamily="34" charset="0"/>
                          <a:ea typeface="+mn-ea"/>
                          <a:cs typeface="Calibri" panose="020F0502020204030204" pitchFamily="34" charset="0"/>
                        </a:rPr>
                        <a:t>Timeline</a:t>
                      </a:r>
                      <a:endParaRPr lang="en-US" sz="1600" kern="1200" baseline="0" dirty="0">
                        <a:solidFill>
                          <a:schemeClr val="bg1"/>
                        </a:solidFill>
                        <a:latin typeface="Calibri" panose="020F0502020204030204" pitchFamily="34" charset="0"/>
                        <a:ea typeface="+mn-ea"/>
                        <a:cs typeface="Calibri" panose="020F0502020204030204" pitchFamily="34" charset="0"/>
                      </a:endParaRPr>
                    </a:p>
                  </a:txBody>
                  <a:tcPr>
                    <a:lnB w="12700" cap="flat" cmpd="sng" algn="ctr">
                      <a:solidFill>
                        <a:schemeClr val="tx1"/>
                      </a:solidFill>
                      <a:prstDash val="solid"/>
                      <a:round/>
                      <a:headEnd type="none" w="med" len="med"/>
                      <a:tailEnd type="none" w="med" len="med"/>
                    </a:lnB>
                    <a:solidFill>
                      <a:schemeClr val="accent3"/>
                    </a:solidFill>
                  </a:tcPr>
                </a:tc>
                <a:extLst>
                  <a:ext uri="{0D108BD9-81ED-4DB2-BD59-A6C34878D82A}">
                    <a16:rowId xmlns:a16="http://schemas.microsoft.com/office/drawing/2014/main" val="2490430758"/>
                  </a:ext>
                </a:extLst>
              </a:tr>
              <a:tr h="711134">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State to draft RFP </a:t>
                      </a:r>
                    </a:p>
                    <a:p>
                      <a:pPr marL="285750" indent="-285750">
                        <a:buFont typeface="Arial" panose="020B0604020202020204" pitchFamily="34" charset="0"/>
                        <a:buChar char="•"/>
                      </a:pPr>
                      <a:r>
                        <a:rPr lang="en-US" sz="1600" kern="1200" baseline="0" dirty="0" smtClean="0">
                          <a:solidFill>
                            <a:schemeClr val="tx1"/>
                          </a:solidFill>
                          <a:latin typeface="Calibri" panose="020F0502020204030204" pitchFamily="34" charset="0"/>
                          <a:ea typeface="+mn-ea"/>
                          <a:cs typeface="Calibri" panose="020F0502020204030204" pitchFamily="34" charset="0"/>
                        </a:rPr>
                        <a:t>Review best practices in other COA 4 single HP models</a:t>
                      </a:r>
                    </a:p>
                    <a:p>
                      <a:pPr marL="285750" indent="-285750">
                        <a:buFont typeface="Arial" panose="020B0604020202020204" pitchFamily="34" charset="0"/>
                        <a:buChar char="•"/>
                      </a:pPr>
                      <a:r>
                        <a:rPr lang="en-US" sz="1600" kern="1200" baseline="0" dirty="0" smtClean="0">
                          <a:solidFill>
                            <a:schemeClr val="tx1"/>
                          </a:solidFill>
                          <a:latin typeface="Calibri" panose="020F0502020204030204" pitchFamily="34" charset="0"/>
                          <a:ea typeface="+mn-ea"/>
                          <a:cs typeface="Calibri" panose="020F0502020204030204" pitchFamily="34" charset="0"/>
                        </a:rPr>
                        <a:t>Define HP role and responsibilities</a:t>
                      </a:r>
                    </a:p>
                    <a:p>
                      <a:pPr marL="285750" indent="-285750">
                        <a:buFont typeface="Arial" panose="020B0604020202020204" pitchFamily="34" charset="0"/>
                        <a:buChar char="•"/>
                      </a:pPr>
                      <a:r>
                        <a:rPr lang="en-US" sz="1600" kern="1200" baseline="0" dirty="0" smtClean="0">
                          <a:solidFill>
                            <a:schemeClr val="tx1"/>
                          </a:solidFill>
                          <a:latin typeface="Calibri" panose="020F0502020204030204" pitchFamily="34" charset="0"/>
                          <a:ea typeface="+mn-ea"/>
                          <a:cs typeface="Calibri" panose="020F0502020204030204" pitchFamily="34" charset="0"/>
                        </a:rPr>
                        <a:t>Craft RFP language and MC provisions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September 2020 – December 2020</a:t>
                      </a:r>
                      <a:endParaRPr lang="en-US" sz="1600" kern="1200" baseline="0" dirty="0">
                        <a:solidFill>
                          <a:schemeClr val="tx1"/>
                        </a:solidFill>
                        <a:latin typeface="Calibri" panose="020F0502020204030204" pitchFamily="34" charset="0"/>
                        <a:ea typeface="+mn-ea"/>
                        <a:cs typeface="Calibri" panose="020F05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93399845"/>
                  </a:ext>
                </a:extLst>
              </a:tr>
              <a:tr h="4390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tx1"/>
                          </a:solidFill>
                          <a:latin typeface="Calibri" panose="020F0502020204030204" pitchFamily="34" charset="0"/>
                          <a:ea typeface="+mn-ea"/>
                          <a:cs typeface="Calibri" panose="020F0502020204030204" pitchFamily="34" charset="0"/>
                        </a:rPr>
                        <a:t>State to perform internal RFP reviews and approvals</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January – June 2021</a:t>
                      </a:r>
                      <a:endParaRPr lang="en-US" sz="1600" kern="1200" baseline="0" dirty="0">
                        <a:solidFill>
                          <a:schemeClr val="tx1"/>
                        </a:solidFill>
                        <a:latin typeface="Calibri" panose="020F0502020204030204" pitchFamily="34" charset="0"/>
                        <a:ea typeface="+mn-ea"/>
                        <a:cs typeface="Calibri" panose="020F05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10610191"/>
                  </a:ext>
                </a:extLst>
              </a:tr>
              <a:tr h="43902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baseline="0" dirty="0" smtClean="0">
                          <a:solidFill>
                            <a:schemeClr val="tx1"/>
                          </a:solidFill>
                          <a:latin typeface="Calibri" panose="020F0502020204030204" pitchFamily="34" charset="0"/>
                          <a:ea typeface="+mn-ea"/>
                          <a:cs typeface="Calibri" panose="020F0502020204030204" pitchFamily="34" charset="0"/>
                        </a:rPr>
                        <a:t>Mercer to develop COA 4 capitation rates</a:t>
                      </a:r>
                      <a:endParaRPr lang="en-US" sz="1600" kern="1200" baseline="0" dirty="0">
                        <a:solidFill>
                          <a:schemeClr val="tx1"/>
                        </a:solidFill>
                        <a:latin typeface="Calibri" panose="020F0502020204030204" pitchFamily="34" charset="0"/>
                        <a:ea typeface="+mn-ea"/>
                        <a:cs typeface="Calibri" panose="020F05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October 2020 – May 2021</a:t>
                      </a:r>
                      <a:endParaRPr lang="en-US" sz="1600" kern="1200" baseline="0" dirty="0">
                        <a:solidFill>
                          <a:schemeClr val="tx1"/>
                        </a:solidFill>
                        <a:latin typeface="Calibri" panose="020F0502020204030204" pitchFamily="34" charset="0"/>
                        <a:ea typeface="+mn-ea"/>
                        <a:cs typeface="Calibri" panose="020F05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0638830"/>
                  </a:ext>
                </a:extLst>
              </a:tr>
              <a:tr h="455411">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State to release RFP</a:t>
                      </a:r>
                      <a:endParaRPr lang="en-US" sz="1600" kern="1200" baseline="0" dirty="0">
                        <a:solidFill>
                          <a:schemeClr val="tx1"/>
                        </a:solidFill>
                        <a:latin typeface="Calibri" panose="020F0502020204030204" pitchFamily="34" charset="0"/>
                        <a:ea typeface="+mn-ea"/>
                        <a:cs typeface="Calibri" panose="020F05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July 2021</a:t>
                      </a:r>
                      <a:endParaRPr lang="en-US" sz="1600" kern="1200" baseline="0" dirty="0">
                        <a:solidFill>
                          <a:schemeClr val="tx1"/>
                        </a:solidFill>
                        <a:latin typeface="Calibri" panose="020F0502020204030204" pitchFamily="34" charset="0"/>
                        <a:ea typeface="+mn-ea"/>
                        <a:cs typeface="Calibri" panose="020F05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34952592"/>
                  </a:ext>
                </a:extLst>
              </a:tr>
              <a:tr h="455411">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Vendors respond to RFP</a:t>
                      </a:r>
                      <a:endParaRPr lang="en-US" sz="1600" kern="1200" baseline="0" dirty="0">
                        <a:solidFill>
                          <a:schemeClr val="tx1"/>
                        </a:solidFill>
                        <a:latin typeface="Calibri" panose="020F0502020204030204" pitchFamily="34" charset="0"/>
                        <a:ea typeface="+mn-ea"/>
                        <a:cs typeface="Calibri" panose="020F05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August 2021</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0900846"/>
                  </a:ext>
                </a:extLst>
              </a:tr>
              <a:tr h="455411">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State to review responses, select vendor and issue award</a:t>
                      </a:r>
                      <a:endParaRPr lang="en-US" sz="1600" kern="1200" baseline="0" dirty="0">
                        <a:solidFill>
                          <a:schemeClr val="tx1"/>
                        </a:solidFill>
                        <a:latin typeface="Calibri" panose="020F0502020204030204" pitchFamily="34" charset="0"/>
                        <a:ea typeface="+mn-ea"/>
                        <a:cs typeface="Calibri" panose="020F0502020204030204" pitchFamily="34" charset="0"/>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600" kern="1200" baseline="0" dirty="0" smtClean="0">
                          <a:solidFill>
                            <a:schemeClr val="tx1"/>
                          </a:solidFill>
                          <a:latin typeface="Calibri" panose="020F0502020204030204" pitchFamily="34" charset="0"/>
                          <a:ea typeface="+mn-ea"/>
                          <a:cs typeface="Calibri" panose="020F0502020204030204" pitchFamily="34" charset="0"/>
                        </a:rPr>
                        <a:t>September 2021</a:t>
                      </a: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96419233"/>
                  </a:ext>
                </a:extLst>
              </a:tr>
            </a:tbl>
          </a:graphicData>
        </a:graphic>
      </p:graphicFrame>
      <p:sp>
        <p:nvSpPr>
          <p:cNvPr id="4" name="TextBox 3"/>
          <p:cNvSpPr txBox="1"/>
          <p:nvPr/>
        </p:nvSpPr>
        <p:spPr>
          <a:xfrm>
            <a:off x="769274" y="1322284"/>
            <a:ext cx="7696200" cy="400110"/>
          </a:xfrm>
          <a:prstGeom prst="rect">
            <a:avLst/>
          </a:prstGeom>
          <a:noFill/>
        </p:spPr>
        <p:txBody>
          <a:bodyPr wrap="square" rtlCol="0">
            <a:spAutoFit/>
          </a:bodyPr>
          <a:lstStyle/>
          <a:p>
            <a:r>
              <a:rPr lang="en-US" sz="2000" dirty="0" smtClean="0">
                <a:latin typeface="Calibri" panose="020F0502020204030204" pitchFamily="34" charset="0"/>
                <a:cs typeface="Calibri" panose="020F0502020204030204" pitchFamily="34" charset="0"/>
              </a:rPr>
              <a:t>Key </a:t>
            </a:r>
            <a:r>
              <a:rPr lang="en-US" sz="2000" dirty="0">
                <a:latin typeface="Calibri" panose="020F0502020204030204" pitchFamily="34" charset="0"/>
                <a:cs typeface="Calibri" panose="020F0502020204030204" pitchFamily="34" charset="0"/>
              </a:rPr>
              <a:t>Procurement Tasks and </a:t>
            </a:r>
            <a:r>
              <a:rPr lang="en-US" sz="2000" dirty="0" smtClean="0">
                <a:latin typeface="Calibri" panose="020F0502020204030204" pitchFamily="34" charset="0"/>
                <a:cs typeface="Calibri" panose="020F0502020204030204" pitchFamily="34" charset="0"/>
              </a:rPr>
              <a:t>Timelines</a:t>
            </a: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608488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Upcoming Next Steps</a:t>
            </a:r>
            <a:endParaRPr lang="en-US" b="1" dirty="0">
              <a:solidFill>
                <a:srgbClr val="002060"/>
              </a:solidFill>
            </a:endParaRPr>
          </a:p>
        </p:txBody>
      </p:sp>
      <p:sp>
        <p:nvSpPr>
          <p:cNvPr id="4" name="TextBox 3"/>
          <p:cNvSpPr txBox="1"/>
          <p:nvPr/>
        </p:nvSpPr>
        <p:spPr>
          <a:xfrm>
            <a:off x="769274" y="1322284"/>
            <a:ext cx="7696200" cy="400110"/>
          </a:xfrm>
          <a:prstGeom prst="rect">
            <a:avLst/>
          </a:prstGeom>
          <a:noFill/>
        </p:spPr>
        <p:txBody>
          <a:bodyPr wrap="square" rtlCol="0">
            <a:spAutoFit/>
          </a:bodyPr>
          <a:lstStyle/>
          <a:p>
            <a:r>
              <a:rPr lang="en-US" sz="2000" dirty="0" smtClean="0">
                <a:latin typeface="Calibri" panose="020F0502020204030204" pitchFamily="34" charset="0"/>
                <a:cs typeface="Calibri" panose="020F0502020204030204" pitchFamily="34" charset="0"/>
              </a:rPr>
              <a:t>Anticipated Additional Meetings with Stakeholder Advisory Board</a:t>
            </a:r>
            <a:endParaRPr lang="en-US" sz="2000" dirty="0">
              <a:latin typeface="Calibri" panose="020F0502020204030204" pitchFamily="34" charset="0"/>
              <a:cs typeface="Calibri" panose="020F0502020204030204" pitchFamily="34"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64774386"/>
              </p:ext>
            </p:extLst>
          </p:nvPr>
        </p:nvGraphicFramePr>
        <p:xfrm>
          <a:off x="750801" y="1871122"/>
          <a:ext cx="7772400" cy="373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0819532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00200"/>
            <a:ext cx="8534400" cy="3229339"/>
          </a:xfrm>
        </p:spPr>
        <p:txBody>
          <a:bodyPr anchor="ctr">
            <a:noAutofit/>
          </a:bodyPr>
          <a:lstStyle/>
          <a:p>
            <a:pPr algn="ctr"/>
            <a:r>
              <a:rPr lang="en-US" sz="4000" b="1" dirty="0" smtClean="0">
                <a:solidFill>
                  <a:schemeClr val="accent3"/>
                </a:solidFill>
              </a:rPr>
              <a:t>Open Discussion</a:t>
            </a:r>
            <a:endParaRPr lang="en-US" sz="2400" b="1" i="1" cap="small" dirty="0">
              <a:solidFill>
                <a:schemeClr val="accent3"/>
              </a:solidFill>
            </a:endParaRPr>
          </a:p>
        </p:txBody>
      </p:sp>
      <p:pic>
        <p:nvPicPr>
          <p:cNvPr id="4098" name="Picture 2" descr="Missouri Medicaid | Orthotics &amp; Prosthetics Lab"/>
          <p:cNvPicPr>
            <a:picLocks noChangeAspect="1" noChangeArrowheads="1"/>
          </p:cNvPicPr>
          <p:nvPr/>
        </p:nvPicPr>
        <p:blipFill rotWithShape="1">
          <a:blip r:embed="rId3">
            <a:extLst>
              <a:ext uri="{28A0092B-C50C-407E-A947-70E740481C1C}">
                <a14:useLocalDpi xmlns:a14="http://schemas.microsoft.com/office/drawing/2010/main" val="0"/>
              </a:ext>
            </a:extLst>
          </a:blip>
          <a:srcRect t="12745" b="13800"/>
          <a:stretch/>
        </p:blipFill>
        <p:spPr bwMode="auto">
          <a:xfrm>
            <a:off x="6400800" y="210272"/>
            <a:ext cx="2209800" cy="100699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www.nmcfamilyresourcecenter.com/images/dss.gif">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66891"/>
            <a:ext cx="1981200" cy="584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07283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Contact Information </a:t>
            </a:r>
            <a:endParaRPr lang="en-US" b="1" dirty="0"/>
          </a:p>
        </p:txBody>
      </p:sp>
      <p:sp>
        <p:nvSpPr>
          <p:cNvPr id="3" name="Content Placeholder 2"/>
          <p:cNvSpPr>
            <a:spLocks noGrp="1"/>
          </p:cNvSpPr>
          <p:nvPr>
            <p:ph idx="1"/>
          </p:nvPr>
        </p:nvSpPr>
        <p:spPr>
          <a:xfrm>
            <a:off x="685800" y="2438399"/>
            <a:ext cx="7772400" cy="2895601"/>
          </a:xfrm>
        </p:spPr>
        <p:txBody>
          <a:bodyPr/>
          <a:lstStyle/>
          <a:p>
            <a:r>
              <a:rPr lang="en-US" dirty="0" smtClean="0"/>
              <a:t>Email us your questions</a:t>
            </a:r>
            <a:r>
              <a:rPr lang="en-US" smtClean="0"/>
              <a:t>, comments </a:t>
            </a:r>
            <a:r>
              <a:rPr lang="en-US" dirty="0" smtClean="0"/>
              <a:t>or feedback to </a:t>
            </a:r>
            <a:r>
              <a:rPr lang="en-US" u="sng" dirty="0" smtClean="0">
                <a:hlinkClick r:id="rId2"/>
              </a:rPr>
              <a:t>MHD.BHCARVEIN@dss.mo.gov</a:t>
            </a:r>
            <a:endParaRPr lang="en-US" dirty="0"/>
          </a:p>
        </p:txBody>
      </p:sp>
      <p:sp>
        <p:nvSpPr>
          <p:cNvPr id="4" name="Slide Number Placeholder 3"/>
          <p:cNvSpPr>
            <a:spLocks noGrp="1"/>
          </p:cNvSpPr>
          <p:nvPr>
            <p:ph type="sldNum" sz="quarter" idx="12"/>
          </p:nvPr>
        </p:nvSpPr>
        <p:spPr/>
        <p:txBody>
          <a:bodyPr/>
          <a:lstStyle/>
          <a:p>
            <a:fld id="{A001C670-DC88-4376-AA6B-FD9548DDC9F2}" type="slidenum">
              <a:rPr lang="en-US" smtClean="0"/>
              <a:pPr/>
              <a:t>29</a:t>
            </a:fld>
            <a:endParaRPr lang="en-US" dirty="0"/>
          </a:p>
        </p:txBody>
      </p:sp>
    </p:spTree>
    <p:extLst>
      <p:ext uri="{BB962C8B-B14F-4D97-AF65-F5344CB8AC3E}">
        <p14:creationId xmlns:p14="http://schemas.microsoft.com/office/powerpoint/2010/main" val="96833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600200"/>
            <a:ext cx="8534400" cy="3229339"/>
          </a:xfrm>
        </p:spPr>
        <p:txBody>
          <a:bodyPr anchor="ctr">
            <a:noAutofit/>
          </a:bodyPr>
          <a:lstStyle/>
          <a:p>
            <a:pPr algn="ctr"/>
            <a:r>
              <a:rPr lang="en-US" sz="4000" b="1" dirty="0" smtClean="0">
                <a:solidFill>
                  <a:schemeClr val="accent3"/>
                </a:solidFill>
              </a:rPr>
              <a:t>Background, Mission and Goals</a:t>
            </a:r>
            <a:br>
              <a:rPr lang="en-US" sz="4000" b="1" dirty="0" smtClean="0">
                <a:solidFill>
                  <a:schemeClr val="accent3"/>
                </a:solidFill>
              </a:rPr>
            </a:br>
            <a:r>
              <a:rPr lang="en-US" sz="1000" b="1" cap="none" dirty="0" smtClean="0">
                <a:solidFill>
                  <a:schemeClr val="accent3"/>
                </a:solidFill>
                <a:latin typeface="Century Gothic" panose="020B0502020202020204" pitchFamily="34" charset="0"/>
              </a:rPr>
              <a:t/>
            </a:r>
            <a:br>
              <a:rPr lang="en-US" sz="1000" b="1" cap="none" dirty="0" smtClean="0">
                <a:solidFill>
                  <a:schemeClr val="accent3"/>
                </a:solidFill>
                <a:latin typeface="Century Gothic" panose="020B0502020202020204" pitchFamily="34" charset="0"/>
              </a:rPr>
            </a:br>
            <a:r>
              <a:rPr lang="en-US" sz="1000" b="1" cap="none" dirty="0">
                <a:solidFill>
                  <a:schemeClr val="accent3"/>
                </a:solidFill>
                <a:latin typeface="Century Gothic" panose="020B0502020202020204" pitchFamily="34" charset="0"/>
              </a:rPr>
              <a:t/>
            </a:r>
            <a:br>
              <a:rPr lang="en-US" sz="1000" b="1" cap="none" dirty="0">
                <a:solidFill>
                  <a:schemeClr val="accent3"/>
                </a:solidFill>
                <a:latin typeface="Century Gothic" panose="020B0502020202020204" pitchFamily="34" charset="0"/>
              </a:rPr>
            </a:br>
            <a:r>
              <a:rPr lang="en-US" sz="1000" b="1" cap="none" dirty="0">
                <a:solidFill>
                  <a:schemeClr val="accent3"/>
                </a:solidFill>
                <a:latin typeface="Century Gothic" panose="020B0502020202020204" pitchFamily="34" charset="0"/>
              </a:rPr>
              <a:t/>
            </a:r>
            <a:br>
              <a:rPr lang="en-US" sz="1000" b="1" cap="none" dirty="0">
                <a:solidFill>
                  <a:schemeClr val="accent3"/>
                </a:solidFill>
                <a:latin typeface="Century Gothic" panose="020B0502020202020204" pitchFamily="34" charset="0"/>
              </a:rPr>
            </a:br>
            <a:r>
              <a:rPr lang="en-US" sz="2800" b="1" cap="none" dirty="0">
                <a:solidFill>
                  <a:schemeClr val="accent3"/>
                </a:solidFill>
                <a:latin typeface="Century Gothic" panose="020B0502020202020204" pitchFamily="34" charset="0"/>
              </a:rPr>
              <a:t>Jessie Dresner</a:t>
            </a:r>
            <a:endParaRPr lang="en-US" sz="2800" b="1" i="1" cap="small" dirty="0">
              <a:solidFill>
                <a:schemeClr val="accent3"/>
              </a:solidFill>
            </a:endParaRPr>
          </a:p>
        </p:txBody>
      </p:sp>
      <p:pic>
        <p:nvPicPr>
          <p:cNvPr id="4098" name="Picture 2" descr="Missouri Medicaid | Orthotics &amp; Prosthetics Lab"/>
          <p:cNvPicPr>
            <a:picLocks noChangeAspect="1" noChangeArrowheads="1"/>
          </p:cNvPicPr>
          <p:nvPr/>
        </p:nvPicPr>
        <p:blipFill rotWithShape="1">
          <a:blip r:embed="rId3">
            <a:extLst>
              <a:ext uri="{28A0092B-C50C-407E-A947-70E740481C1C}">
                <a14:useLocalDpi xmlns:a14="http://schemas.microsoft.com/office/drawing/2010/main" val="0"/>
              </a:ext>
            </a:extLst>
          </a:blip>
          <a:srcRect t="12745" b="13800"/>
          <a:stretch/>
        </p:blipFill>
        <p:spPr bwMode="auto">
          <a:xfrm>
            <a:off x="6400800" y="210272"/>
            <a:ext cx="2209800" cy="100699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www.nmcfamilyresourcecenter.com/images/dss.gif">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366891"/>
            <a:ext cx="1981200" cy="584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27342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Stakeholder Input on Contract Sections</a:t>
            </a:r>
            <a:endParaRPr lang="en-US" b="1" dirty="0">
              <a:solidFill>
                <a:srgbClr val="00206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515084991"/>
              </p:ext>
            </p:extLst>
          </p:nvPr>
        </p:nvGraphicFramePr>
        <p:xfrm>
          <a:off x="772895" y="1161367"/>
          <a:ext cx="7567730" cy="5000342"/>
        </p:xfrm>
        <a:graphic>
          <a:graphicData uri="http://schemas.openxmlformats.org/drawingml/2006/table">
            <a:tbl>
              <a:tblPr firstRow="1" firstCol="1" bandRow="1">
                <a:tableStyleId>{5C22544A-7EE6-4342-B048-85BDC9FD1C3A}</a:tableStyleId>
              </a:tblPr>
              <a:tblGrid>
                <a:gridCol w="2218185">
                  <a:extLst>
                    <a:ext uri="{9D8B030D-6E8A-4147-A177-3AD203B41FA5}">
                      <a16:colId xmlns:a16="http://schemas.microsoft.com/office/drawing/2014/main" val="1505695065"/>
                    </a:ext>
                  </a:extLst>
                </a:gridCol>
                <a:gridCol w="1158078">
                  <a:extLst>
                    <a:ext uri="{9D8B030D-6E8A-4147-A177-3AD203B41FA5}">
                      <a16:colId xmlns:a16="http://schemas.microsoft.com/office/drawing/2014/main" val="1884967900"/>
                    </a:ext>
                  </a:extLst>
                </a:gridCol>
                <a:gridCol w="3074502">
                  <a:extLst>
                    <a:ext uri="{9D8B030D-6E8A-4147-A177-3AD203B41FA5}">
                      <a16:colId xmlns:a16="http://schemas.microsoft.com/office/drawing/2014/main" val="573949801"/>
                    </a:ext>
                  </a:extLst>
                </a:gridCol>
                <a:gridCol w="1116965">
                  <a:extLst>
                    <a:ext uri="{9D8B030D-6E8A-4147-A177-3AD203B41FA5}">
                      <a16:colId xmlns:a16="http://schemas.microsoft.com/office/drawing/2014/main" val="34687739"/>
                    </a:ext>
                  </a:extLst>
                </a:gridCol>
              </a:tblGrid>
              <a:tr h="461171">
                <a:tc>
                  <a:txBody>
                    <a:bodyPr/>
                    <a:lstStyle/>
                    <a:p>
                      <a:pPr marL="0" marR="0" algn="ctr">
                        <a:lnSpc>
                          <a:spcPct val="107000"/>
                        </a:lnSpc>
                        <a:spcBef>
                          <a:spcPts val="0"/>
                        </a:spcBef>
                        <a:spcAft>
                          <a:spcPts val="0"/>
                        </a:spcAft>
                      </a:pPr>
                      <a:r>
                        <a:rPr lang="en-US" sz="1600" kern="0" dirty="0">
                          <a:effectLst/>
                          <a:latin typeface="+mn-lt"/>
                        </a:rPr>
                        <a:t>Domain</a:t>
                      </a:r>
                      <a:endParaRPr lang="en-US" sz="1600" b="1" kern="0" dirty="0">
                        <a:effectLst/>
                        <a:latin typeface="+mn-lt"/>
                        <a:ea typeface="Times New Roman" panose="02020603050405020304" pitchFamily="18"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a:effectLst/>
                        </a:rPr>
                        <a:t>Contract Page #</a:t>
                      </a:r>
                      <a:endParaRPr lang="en-US" sz="1600" dirty="0">
                        <a:effectLst/>
                        <a:latin typeface="Segoe UI" panose="020B0502040204020203" pitchFamily="34" charset="0"/>
                        <a:ea typeface="Segoe UI" panose="020B0502040204020203" pitchFamily="34"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a:effectLst/>
                        </a:rPr>
                        <a:t>Contract Section</a:t>
                      </a:r>
                      <a:endParaRPr lang="en-US" sz="1600" dirty="0">
                        <a:effectLst/>
                        <a:latin typeface="Segoe UI" panose="020B0502040204020203" pitchFamily="34" charset="0"/>
                        <a:ea typeface="Segoe UI" panose="020B0502040204020203" pitchFamily="34"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a:effectLst/>
                        </a:rPr>
                        <a:t>Section Reference</a:t>
                      </a:r>
                      <a:endParaRPr lang="en-US" sz="1600" dirty="0">
                        <a:effectLst/>
                        <a:latin typeface="Segoe UI" panose="020B0502040204020203" pitchFamily="34" charset="0"/>
                        <a:ea typeface="Segoe UI" panose="020B0502040204020203" pitchFamily="34" charset="0"/>
                        <a:cs typeface="Times New Roman" panose="02020603050405020304" pitchFamily="18" charset="0"/>
                      </a:endParaRPr>
                    </a:p>
                  </a:txBody>
                  <a:tcPr marL="64262" marR="64262" marT="0" marB="0" anchor="ctr">
                    <a:solidFill>
                      <a:srgbClr val="08A693"/>
                    </a:solidFill>
                  </a:tcPr>
                </a:tc>
                <a:extLst>
                  <a:ext uri="{0D108BD9-81ED-4DB2-BD59-A6C34878D82A}">
                    <a16:rowId xmlns:a16="http://schemas.microsoft.com/office/drawing/2014/main" val="2169396495"/>
                  </a:ext>
                </a:extLst>
              </a:tr>
              <a:tr h="461171">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Times New Roman" panose="02020603050405020304" pitchFamily="18" charset="0"/>
                          <a:cs typeface="Times New Roman" panose="02020603050405020304" pitchFamily="18" charset="0"/>
                        </a:rPr>
                        <a:t>General Requirements</a:t>
                      </a:r>
                      <a:endParaRPr kumimoji="0" lang="en-US" sz="1600" b="1" i="0" u="none" strike="noStrike" kern="0" cap="none" spc="0" normalizeH="0" baseline="0" noProof="0" dirty="0">
                        <a:ln>
                          <a:noFill/>
                        </a:ln>
                        <a:solidFill>
                          <a:prstClr val="white"/>
                        </a:solidFill>
                        <a:effectLst/>
                        <a:uLnTx/>
                        <a:uFillTx/>
                        <a:latin typeface="+mn-lt"/>
                        <a:ea typeface="Times New Roman" panose="02020603050405020304" pitchFamily="18"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16</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tc>
                  <a:txBody>
                    <a:bodyPr/>
                    <a:lstStyle/>
                    <a:p>
                      <a:pPr marL="0" marR="0">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Local Community Care Coordination Program (LCCCP)</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2.1.7.c</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extLst>
                  <a:ext uri="{0D108BD9-81ED-4DB2-BD59-A6C34878D82A}">
                    <a16:rowId xmlns:a16="http://schemas.microsoft.com/office/drawing/2014/main" val="3888594916"/>
                  </a:ext>
                </a:extLst>
              </a:tr>
              <a:tr h="391792">
                <a:tc>
                  <a:txBody>
                    <a:bodyPr/>
                    <a:lstStyle/>
                    <a:p>
                      <a:pPr marL="0" marR="0" algn="ctr">
                        <a:lnSpc>
                          <a:spcPct val="107000"/>
                        </a:lnSpc>
                        <a:spcBef>
                          <a:spcPts val="0"/>
                        </a:spcBef>
                        <a:spcAft>
                          <a:spcPts val="0"/>
                        </a:spcAft>
                      </a:pPr>
                      <a:r>
                        <a:rPr lang="en-US" sz="1600" b="1" kern="0" dirty="0" smtClean="0">
                          <a:effectLst/>
                          <a:latin typeface="+mn-lt"/>
                          <a:ea typeface="Times New Roman" panose="02020603050405020304" pitchFamily="18" charset="0"/>
                          <a:cs typeface="Times New Roman" panose="02020603050405020304" pitchFamily="18" charset="0"/>
                        </a:rPr>
                        <a:t>General Requirements</a:t>
                      </a:r>
                      <a:endParaRPr lang="en-US" sz="1600" b="1" kern="0" dirty="0">
                        <a:effectLst/>
                        <a:latin typeface="+mn-lt"/>
                        <a:ea typeface="Times New Roman" panose="02020603050405020304" pitchFamily="18"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33</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tc>
                  <a:txBody>
                    <a:bodyPr/>
                    <a:lstStyle/>
                    <a:p>
                      <a:pPr marL="0" marR="0">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Prior Authorization</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2.5.5</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extLst>
                  <a:ext uri="{0D108BD9-81ED-4DB2-BD59-A6C34878D82A}">
                    <a16:rowId xmlns:a16="http://schemas.microsoft.com/office/drawing/2014/main" val="3350378573"/>
                  </a:ext>
                </a:extLst>
              </a:tr>
              <a:tr h="449391">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Times New Roman" panose="02020603050405020304" pitchFamily="18" charset="0"/>
                          <a:cs typeface="Times New Roman" panose="02020603050405020304" pitchFamily="18" charset="0"/>
                        </a:rPr>
                        <a:t>General Requirements</a:t>
                      </a:r>
                      <a:endParaRPr kumimoji="0" lang="en-US" sz="1600" b="1" i="0" u="none" strike="noStrike" kern="0" cap="none" spc="0" normalizeH="0" baseline="0" noProof="0" dirty="0">
                        <a:ln>
                          <a:noFill/>
                        </a:ln>
                        <a:solidFill>
                          <a:prstClr val="white"/>
                        </a:solidFill>
                        <a:effectLst/>
                        <a:uLnTx/>
                        <a:uFillTx/>
                        <a:latin typeface="+mn-lt"/>
                        <a:ea typeface="Times New Roman" panose="02020603050405020304" pitchFamily="18"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35</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tc>
                  <a:txBody>
                    <a:bodyPr/>
                    <a:lstStyle/>
                    <a:p>
                      <a:pPr marL="0" marR="0">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Certification Review</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2.5.6</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extLst>
                  <a:ext uri="{0D108BD9-81ED-4DB2-BD59-A6C34878D82A}">
                    <a16:rowId xmlns:a16="http://schemas.microsoft.com/office/drawing/2014/main" val="2324377356"/>
                  </a:ext>
                </a:extLst>
              </a:tr>
              <a:tr h="391792">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Times New Roman" panose="02020603050405020304" pitchFamily="18" charset="0"/>
                          <a:cs typeface="Times New Roman" panose="02020603050405020304" pitchFamily="18" charset="0"/>
                        </a:rPr>
                        <a:t>General Requirements</a:t>
                      </a:r>
                      <a:endParaRPr kumimoji="0" lang="en-US" sz="1600" b="1" i="0" u="none" strike="noStrike" kern="0" cap="none" spc="0" normalizeH="0" baseline="0" noProof="0" dirty="0">
                        <a:ln>
                          <a:noFill/>
                        </a:ln>
                        <a:solidFill>
                          <a:prstClr val="white"/>
                        </a:solidFill>
                        <a:effectLst/>
                        <a:uLnTx/>
                        <a:uFillTx/>
                        <a:latin typeface="+mn-lt"/>
                        <a:ea typeface="Times New Roman" panose="02020603050405020304" pitchFamily="18"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37</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tc>
                  <a:txBody>
                    <a:bodyPr/>
                    <a:lstStyle/>
                    <a:p>
                      <a:pPr marL="0" marR="0">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Transition of Care</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2.5.9</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extLst>
                  <a:ext uri="{0D108BD9-81ED-4DB2-BD59-A6C34878D82A}">
                    <a16:rowId xmlns:a16="http://schemas.microsoft.com/office/drawing/2014/main" val="651130973"/>
                  </a:ext>
                </a:extLst>
              </a:tr>
              <a:tr h="461171">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Times New Roman" panose="02020603050405020304" pitchFamily="18" charset="0"/>
                          <a:cs typeface="Times New Roman" panose="02020603050405020304" pitchFamily="18" charset="0"/>
                        </a:rPr>
                        <a:t>General Requirements</a:t>
                      </a:r>
                      <a:endParaRPr kumimoji="0" lang="en-US" sz="1600" b="1" i="0" u="none" strike="noStrike" kern="0" cap="none" spc="0" normalizeH="0" baseline="0" noProof="0" dirty="0">
                        <a:ln>
                          <a:noFill/>
                        </a:ln>
                        <a:solidFill>
                          <a:prstClr val="white"/>
                        </a:solidFill>
                        <a:effectLst/>
                        <a:uLnTx/>
                        <a:uFillTx/>
                        <a:latin typeface="+mn-lt"/>
                        <a:ea typeface="Times New Roman" panose="02020603050405020304" pitchFamily="18"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67</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tc>
                  <a:txBody>
                    <a:bodyPr/>
                    <a:lstStyle/>
                    <a:p>
                      <a:pPr marL="0" marR="0">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Care Management and Disease Management</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2.11</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extLst>
                  <a:ext uri="{0D108BD9-81ED-4DB2-BD59-A6C34878D82A}">
                    <a16:rowId xmlns:a16="http://schemas.microsoft.com/office/drawing/2014/main" val="4216425506"/>
                  </a:ext>
                </a:extLst>
              </a:tr>
              <a:tr h="458336">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Times New Roman" panose="02020603050405020304" pitchFamily="18" charset="0"/>
                          <a:cs typeface="Times New Roman" panose="02020603050405020304" pitchFamily="18" charset="0"/>
                        </a:rPr>
                        <a:t>General Requirements</a:t>
                      </a:r>
                      <a:endParaRPr kumimoji="0" lang="en-US" sz="1600" b="1" i="0" u="none" strike="noStrike" kern="0" cap="none" spc="0" normalizeH="0" baseline="0" noProof="0" dirty="0">
                        <a:ln>
                          <a:noFill/>
                        </a:ln>
                        <a:solidFill>
                          <a:prstClr val="white"/>
                        </a:solidFill>
                        <a:effectLst/>
                        <a:uLnTx/>
                        <a:uFillTx/>
                        <a:latin typeface="+mn-lt"/>
                        <a:ea typeface="Times New Roman" panose="02020603050405020304" pitchFamily="18"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115</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tc>
                  <a:txBody>
                    <a:bodyPr/>
                    <a:lstStyle/>
                    <a:p>
                      <a:pPr marL="0" marR="0">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Provider Services Staff</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2.16.1</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extLst>
                  <a:ext uri="{0D108BD9-81ED-4DB2-BD59-A6C34878D82A}">
                    <a16:rowId xmlns:a16="http://schemas.microsoft.com/office/drawing/2014/main" val="782825836"/>
                  </a:ext>
                </a:extLst>
              </a:tr>
              <a:tr h="564676">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Times New Roman" panose="02020603050405020304" pitchFamily="18" charset="0"/>
                          <a:cs typeface="Times New Roman" panose="02020603050405020304" pitchFamily="18" charset="0"/>
                        </a:rPr>
                        <a:t>General Requirements</a:t>
                      </a:r>
                      <a:endParaRPr kumimoji="0" lang="en-US" sz="1600" b="1" i="0" u="none" strike="noStrike" kern="0" cap="none" spc="0" normalizeH="0" baseline="0" noProof="0" dirty="0">
                        <a:ln>
                          <a:noFill/>
                        </a:ln>
                        <a:solidFill>
                          <a:prstClr val="white"/>
                        </a:solidFill>
                        <a:effectLst/>
                        <a:uLnTx/>
                        <a:uFillTx/>
                        <a:latin typeface="+mn-lt"/>
                        <a:ea typeface="Times New Roman" panose="02020603050405020304" pitchFamily="18"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116</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tc>
                  <a:txBody>
                    <a:bodyPr/>
                    <a:lstStyle/>
                    <a:p>
                      <a:pPr marL="0" marR="0">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Website for Providers</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2.16.3</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rgbClr val="CBF1EC"/>
                    </a:solidFill>
                  </a:tcPr>
                </a:tc>
                <a:extLst>
                  <a:ext uri="{0D108BD9-81ED-4DB2-BD59-A6C34878D82A}">
                    <a16:rowId xmlns:a16="http://schemas.microsoft.com/office/drawing/2014/main" val="134960081"/>
                  </a:ext>
                </a:extLst>
              </a:tr>
              <a:tr h="461171">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1600" b="1" i="0" u="none" strike="noStrike" kern="0" cap="none" spc="0" normalizeH="0" baseline="0" noProof="0" dirty="0" smtClean="0">
                          <a:ln>
                            <a:noFill/>
                          </a:ln>
                          <a:solidFill>
                            <a:prstClr val="white"/>
                          </a:solidFill>
                          <a:effectLst/>
                          <a:uLnTx/>
                          <a:uFillTx/>
                          <a:latin typeface="+mn-lt"/>
                          <a:ea typeface="Times New Roman" panose="02020603050405020304" pitchFamily="18" charset="0"/>
                          <a:cs typeface="Times New Roman" panose="02020603050405020304" pitchFamily="18" charset="0"/>
                        </a:rPr>
                        <a:t>General Requirements</a:t>
                      </a:r>
                      <a:endParaRPr kumimoji="0" lang="en-US" sz="1600" b="1" i="0" u="none" strike="noStrike" kern="0" cap="none" spc="0" normalizeH="0" baseline="0" noProof="0" dirty="0">
                        <a:ln>
                          <a:noFill/>
                        </a:ln>
                        <a:solidFill>
                          <a:prstClr val="white"/>
                        </a:solidFill>
                        <a:effectLst/>
                        <a:uLnTx/>
                        <a:uFillTx/>
                        <a:latin typeface="+mn-lt"/>
                        <a:ea typeface="Times New Roman" panose="02020603050405020304" pitchFamily="18" charset="0"/>
                        <a:cs typeface="Times New Roman" panose="02020603050405020304" pitchFamily="18" charset="0"/>
                      </a:endParaRPr>
                    </a:p>
                  </a:txBody>
                  <a:tcPr marL="64262" marR="64262" marT="0" marB="0" anchor="ctr">
                    <a:solidFill>
                      <a:srgbClr val="08A693"/>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123</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tc>
                  <a:txBody>
                    <a:bodyPr/>
                    <a:lstStyle/>
                    <a:p>
                      <a:pPr marL="0" marR="0">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Quality Assessment &amp; Improvement: Practice Guidelines</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tc>
                  <a:txBody>
                    <a:bodyPr/>
                    <a:lstStyle/>
                    <a:p>
                      <a:pPr marL="0" marR="0" algn="ctr">
                        <a:lnSpc>
                          <a:spcPct val="107000"/>
                        </a:lnSpc>
                        <a:spcBef>
                          <a:spcPts val="0"/>
                        </a:spcBef>
                        <a:spcAft>
                          <a:spcPts val="0"/>
                        </a:spcAft>
                      </a:pPr>
                      <a:r>
                        <a:rPr lang="en-US" sz="1600" dirty="0" smtClean="0">
                          <a:effectLst/>
                          <a:latin typeface="+mn-lt"/>
                          <a:ea typeface="Segoe UI" panose="020B0502040204020203" pitchFamily="34" charset="0"/>
                          <a:cs typeface="Times New Roman" panose="02020603050405020304" pitchFamily="18" charset="0"/>
                        </a:rPr>
                        <a:t>2.18.5</a:t>
                      </a:r>
                      <a:endParaRPr lang="en-US" sz="1600" dirty="0">
                        <a:effectLst/>
                        <a:latin typeface="+mn-lt"/>
                        <a:ea typeface="Segoe UI" panose="020B0502040204020203" pitchFamily="34" charset="0"/>
                        <a:cs typeface="Times New Roman" panose="02020603050405020304" pitchFamily="18" charset="0"/>
                      </a:endParaRPr>
                    </a:p>
                  </a:txBody>
                  <a:tcPr marL="64262" marR="64262" marT="0" marB="0" anchor="ctr">
                    <a:solidFill>
                      <a:schemeClr val="bg1"/>
                    </a:solidFill>
                  </a:tcPr>
                </a:tc>
                <a:extLst>
                  <a:ext uri="{0D108BD9-81ED-4DB2-BD59-A6C34878D82A}">
                    <a16:rowId xmlns:a16="http://schemas.microsoft.com/office/drawing/2014/main" val="411962050"/>
                  </a:ext>
                </a:extLst>
              </a:tr>
            </a:tbl>
          </a:graphicData>
        </a:graphic>
      </p:graphicFrame>
    </p:spTree>
    <p:extLst>
      <p:ext uri="{BB962C8B-B14F-4D97-AF65-F5344CB8AC3E}">
        <p14:creationId xmlns:p14="http://schemas.microsoft.com/office/powerpoint/2010/main" val="416111630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Background</a:t>
            </a:r>
            <a:endParaRPr lang="en-US" b="1" dirty="0">
              <a:solidFill>
                <a:srgbClr val="002060"/>
              </a:solidFill>
            </a:endParaRPr>
          </a:p>
        </p:txBody>
      </p:sp>
      <p:sp>
        <p:nvSpPr>
          <p:cNvPr id="7" name="Content Placeholder 6">
            <a:extLst>
              <a:ext uri="{FF2B5EF4-FFF2-40B4-BE49-F238E27FC236}">
                <a16:creationId xmlns:a16="http://schemas.microsoft.com/office/drawing/2014/main" id="{1A932F41-498A-488E-A561-B91542A83BC5}"/>
              </a:ext>
            </a:extLst>
          </p:cNvPr>
          <p:cNvSpPr>
            <a:spLocks noGrp="1"/>
          </p:cNvSpPr>
          <p:nvPr>
            <p:ph idx="1"/>
          </p:nvPr>
        </p:nvSpPr>
        <p:spPr>
          <a:xfrm>
            <a:off x="457200" y="1351860"/>
            <a:ext cx="8398705" cy="3372540"/>
          </a:xfrm>
        </p:spPr>
        <p:txBody>
          <a:bodyPr>
            <a:normAutofit/>
          </a:bodyPr>
          <a:lstStyle/>
          <a:p>
            <a:r>
              <a:rPr lang="en-US" sz="2000" dirty="0" smtClean="0">
                <a:latin typeface="Calibri" panose="020F0502020204030204" pitchFamily="34" charset="0"/>
                <a:cs typeface="Calibri" panose="020F0502020204030204" pitchFamily="34" charset="0"/>
              </a:rPr>
              <a:t>The Missouri </a:t>
            </a:r>
            <a:r>
              <a:rPr lang="en-US" sz="2000" dirty="0">
                <a:latin typeface="Calibri" panose="020F0502020204030204" pitchFamily="34" charset="0"/>
                <a:cs typeface="Calibri" panose="020F0502020204030204" pitchFamily="34" charset="0"/>
              </a:rPr>
              <a:t>HealthNet Division (MHD</a:t>
            </a:r>
            <a:r>
              <a:rPr lang="en-US" sz="2000" dirty="0" smtClean="0">
                <a:latin typeface="Calibri" panose="020F0502020204030204" pitchFamily="34" charset="0"/>
                <a:cs typeface="Calibri" panose="020F0502020204030204" pitchFamily="34" charset="0"/>
              </a:rPr>
              <a:t>) and its sister agencies (State) are working to carve </a:t>
            </a:r>
            <a:r>
              <a:rPr lang="en-US" sz="2000" dirty="0">
                <a:latin typeface="Calibri" panose="020F0502020204030204" pitchFamily="34" charset="0"/>
                <a:cs typeface="Calibri" panose="020F0502020204030204" pitchFamily="34" charset="0"/>
              </a:rPr>
              <a:t>select behavioral health (BH) services </a:t>
            </a:r>
            <a:r>
              <a:rPr lang="en-US" sz="2000" dirty="0" smtClean="0">
                <a:latin typeface="Calibri" panose="020F0502020204030204" pitchFamily="34" charset="0"/>
                <a:cs typeface="Calibri" panose="020F0502020204030204" pitchFamily="34" charset="0"/>
              </a:rPr>
              <a:t>into managed care (MC). </a:t>
            </a:r>
            <a:endParaRPr lang="en-US" sz="2000" dirty="0">
              <a:latin typeface="Calibri" panose="020F0502020204030204" pitchFamily="34" charset="0"/>
              <a:cs typeface="Calibri" panose="020F0502020204030204" pitchFamily="34" charset="0"/>
            </a:endParaRPr>
          </a:p>
          <a:p>
            <a:pPr lvl="1"/>
            <a:endParaRPr lang="en-US" sz="2000" dirty="0" smtClean="0">
              <a:latin typeface="Calibri" panose="020F0502020204030204" pitchFamily="34" charset="0"/>
              <a:cs typeface="Calibri" panose="020F0502020204030204" pitchFamily="34" charset="0"/>
            </a:endParaRPr>
          </a:p>
        </p:txBody>
      </p:sp>
      <p:graphicFrame>
        <p:nvGraphicFramePr>
          <p:cNvPr id="4" name="Chart 3"/>
          <p:cNvGraphicFramePr/>
          <p:nvPr>
            <p:extLst>
              <p:ext uri="{D42A27DB-BD31-4B8C-83A1-F6EECF244321}">
                <p14:modId xmlns:p14="http://schemas.microsoft.com/office/powerpoint/2010/main" val="1806854130"/>
              </p:ext>
            </p:extLst>
          </p:nvPr>
        </p:nvGraphicFramePr>
        <p:xfrm>
          <a:off x="2270760" y="1905000"/>
          <a:ext cx="4572000" cy="4419600"/>
        </p:xfrm>
        <a:graphic>
          <a:graphicData uri="http://schemas.openxmlformats.org/drawingml/2006/chart">
            <c:chart xmlns:c="http://schemas.openxmlformats.org/drawingml/2006/chart" xmlns:r="http://schemas.openxmlformats.org/officeDocument/2006/relationships" r:id="rId3"/>
          </a:graphicData>
        </a:graphic>
      </p:graphicFrame>
      <p:sp>
        <p:nvSpPr>
          <p:cNvPr id="6" name="Flowchart: Connector 6"/>
          <p:cNvSpPr/>
          <p:nvPr/>
        </p:nvSpPr>
        <p:spPr bwMode="auto">
          <a:xfrm>
            <a:off x="3892850" y="3514197"/>
            <a:ext cx="1327819" cy="1180593"/>
          </a:xfrm>
          <a:prstGeom prst="flowChartConnector">
            <a:avLst/>
          </a:prstGeom>
          <a:solidFill>
            <a:schemeClr val="bg1"/>
          </a:solidFill>
          <a:ln w="9525" cap="flat" cmpd="sng" algn="ctr">
            <a:noFill/>
            <a:prstDash val="solid"/>
            <a:round/>
            <a:headEnd type="none" w="med" len="med"/>
            <a:tailEnd type="none" w="med" len="med"/>
          </a:ln>
          <a:effectLst/>
          <a:extLst/>
        </p:spPr>
        <p:txBody>
          <a:bodyPr vert="horz" wrap="none" lIns="0" tIns="0" rIns="0" bIns="0" numCol="1" rtlCol="0" anchor="ctr" anchorCtr="0" compatLnSpc="1">
            <a:prstTxWarp prst="textNoShape">
              <a:avLst/>
            </a:prstTxWarp>
          </a:bodyPr>
          <a:lstStyle/>
          <a:p>
            <a:pPr algn="ctr"/>
            <a:r>
              <a:rPr lang="en-US" sz="2000" b="1" dirty="0" smtClean="0">
                <a:solidFill>
                  <a:srgbClr val="002060"/>
                </a:solidFill>
                <a:latin typeface="Calibri" panose="020F0502020204030204" pitchFamily="34" charset="0"/>
                <a:cs typeface="Calibri" panose="020F0502020204030204" pitchFamily="34" charset="0"/>
              </a:rPr>
              <a:t>BH</a:t>
            </a:r>
            <a:endParaRPr lang="en-US" sz="2000" b="1" dirty="0">
              <a:solidFill>
                <a:srgbClr val="002060"/>
              </a:solidFill>
              <a:latin typeface="Calibri" panose="020F0502020204030204" pitchFamily="34" charset="0"/>
              <a:cs typeface="Calibri" panose="020F0502020204030204" pitchFamily="34" charset="0"/>
            </a:endParaRPr>
          </a:p>
          <a:p>
            <a:pPr algn="ctr"/>
            <a:r>
              <a:rPr lang="en-US" sz="2000" b="1" dirty="0">
                <a:solidFill>
                  <a:srgbClr val="002060"/>
                </a:solidFill>
                <a:latin typeface="Calibri" panose="020F0502020204030204" pitchFamily="34" charset="0"/>
                <a:cs typeface="Calibri" panose="020F0502020204030204" pitchFamily="34" charset="0"/>
              </a:rPr>
              <a:t>Carve-In</a:t>
            </a:r>
          </a:p>
        </p:txBody>
      </p:sp>
      <p:sp>
        <p:nvSpPr>
          <p:cNvPr id="8" name="Rectangle 7"/>
          <p:cNvSpPr/>
          <p:nvPr/>
        </p:nvSpPr>
        <p:spPr>
          <a:xfrm>
            <a:off x="3080974" y="3144865"/>
            <a:ext cx="1575578" cy="369332"/>
          </a:xfrm>
          <a:prstGeom prst="rect">
            <a:avLst/>
          </a:prstGeom>
        </p:spPr>
        <p:txBody>
          <a:bodyPr wrap="square">
            <a:spAutoFit/>
          </a:bodyPr>
          <a:lstStyle/>
          <a:p>
            <a:pPr lvl="0"/>
            <a:r>
              <a:rPr lang="en-US" b="1" kern="0" spc="200" dirty="0" smtClean="0">
                <a:solidFill>
                  <a:srgbClr val="FFFFFF"/>
                </a:solidFill>
                <a:latin typeface="Calibri" panose="020F0502020204030204" pitchFamily="34" charset="0"/>
                <a:cs typeface="Calibri" panose="020F0502020204030204" pitchFamily="34" charset="0"/>
              </a:rPr>
              <a:t>MHD</a:t>
            </a:r>
            <a:endParaRPr lang="en-US" b="1" kern="0" spc="200" dirty="0">
              <a:solidFill>
                <a:srgbClr val="FFFFFF"/>
              </a:solidFill>
              <a:latin typeface="Calibri" panose="020F0502020204030204" pitchFamily="34" charset="0"/>
              <a:cs typeface="Calibri" panose="020F0502020204030204" pitchFamily="34" charset="0"/>
            </a:endParaRPr>
          </a:p>
        </p:txBody>
      </p:sp>
      <p:sp>
        <p:nvSpPr>
          <p:cNvPr id="9" name="Rectangle 8"/>
          <p:cNvSpPr/>
          <p:nvPr/>
        </p:nvSpPr>
        <p:spPr>
          <a:xfrm>
            <a:off x="4755557" y="2978287"/>
            <a:ext cx="1744388" cy="646331"/>
          </a:xfrm>
          <a:prstGeom prst="rect">
            <a:avLst/>
          </a:prstGeom>
        </p:spPr>
        <p:txBody>
          <a:bodyPr wrap="none">
            <a:spAutoFit/>
          </a:bodyPr>
          <a:lstStyle/>
          <a:p>
            <a:r>
              <a:rPr lang="en-US" b="1" kern="0" spc="200" dirty="0">
                <a:solidFill>
                  <a:srgbClr val="FFFFFF"/>
                </a:solidFill>
                <a:latin typeface="Calibri" panose="020F0502020204030204" pitchFamily="34" charset="0"/>
                <a:cs typeface="Calibri" panose="020F0502020204030204" pitchFamily="34" charset="0"/>
              </a:rPr>
              <a:t>Children’s </a:t>
            </a:r>
          </a:p>
          <a:p>
            <a:r>
              <a:rPr lang="en-US" b="1" kern="0" spc="200" dirty="0" smtClean="0">
                <a:solidFill>
                  <a:srgbClr val="FFFFFF"/>
                </a:solidFill>
                <a:latin typeface="Calibri" panose="020F0502020204030204" pitchFamily="34" charset="0"/>
                <a:cs typeface="Calibri" panose="020F0502020204030204" pitchFamily="34" charset="0"/>
              </a:rPr>
              <a:t>Division (CD)</a:t>
            </a:r>
            <a:endParaRPr lang="en-US" b="1" kern="0" spc="200" dirty="0">
              <a:solidFill>
                <a:srgbClr val="FFFFFF"/>
              </a:solidFill>
              <a:latin typeface="Calibri" panose="020F0502020204030204" pitchFamily="34" charset="0"/>
              <a:cs typeface="Calibri" panose="020F0502020204030204" pitchFamily="34" charset="0"/>
            </a:endParaRPr>
          </a:p>
        </p:txBody>
      </p:sp>
      <p:sp>
        <p:nvSpPr>
          <p:cNvPr id="10" name="Rectangle 9"/>
          <p:cNvSpPr/>
          <p:nvPr/>
        </p:nvSpPr>
        <p:spPr>
          <a:xfrm>
            <a:off x="2898611" y="4632067"/>
            <a:ext cx="1757941" cy="923330"/>
          </a:xfrm>
          <a:prstGeom prst="rect">
            <a:avLst/>
          </a:prstGeom>
        </p:spPr>
        <p:txBody>
          <a:bodyPr wrap="square">
            <a:spAutoFit/>
          </a:bodyPr>
          <a:lstStyle/>
          <a:p>
            <a:r>
              <a:rPr lang="en-US" b="1" kern="0" spc="200" dirty="0">
                <a:solidFill>
                  <a:srgbClr val="FFFFFF"/>
                </a:solidFill>
                <a:latin typeface="Calibri" panose="020F0502020204030204" pitchFamily="34" charset="0"/>
                <a:cs typeface="Calibri" panose="020F0502020204030204" pitchFamily="34" charset="0"/>
              </a:rPr>
              <a:t>Division of </a:t>
            </a:r>
            <a:r>
              <a:rPr lang="en-US" b="1" kern="0" spc="200" dirty="0" smtClean="0">
                <a:solidFill>
                  <a:srgbClr val="FFFFFF"/>
                </a:solidFill>
                <a:latin typeface="Calibri" panose="020F0502020204030204" pitchFamily="34" charset="0"/>
                <a:cs typeface="Calibri" panose="020F0502020204030204" pitchFamily="34" charset="0"/>
              </a:rPr>
              <a:t>Behavioral Health </a:t>
            </a:r>
            <a:r>
              <a:rPr lang="en-US" b="1" kern="0" spc="200" dirty="0">
                <a:solidFill>
                  <a:srgbClr val="FFFFFF"/>
                </a:solidFill>
                <a:latin typeface="Calibri" panose="020F0502020204030204" pitchFamily="34" charset="0"/>
                <a:cs typeface="Calibri" panose="020F0502020204030204" pitchFamily="34" charset="0"/>
              </a:rPr>
              <a:t>(DBH)</a:t>
            </a:r>
          </a:p>
        </p:txBody>
      </p:sp>
    </p:spTree>
    <p:extLst>
      <p:ext uri="{BB962C8B-B14F-4D97-AF65-F5344CB8AC3E}">
        <p14:creationId xmlns:p14="http://schemas.microsoft.com/office/powerpoint/2010/main" val="280618775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Background</a:t>
            </a:r>
            <a:endParaRPr lang="en-US" b="1" dirty="0">
              <a:solidFill>
                <a:srgbClr val="002060"/>
              </a:solidFill>
            </a:endParaRPr>
          </a:p>
        </p:txBody>
      </p:sp>
      <p:sp>
        <p:nvSpPr>
          <p:cNvPr id="7" name="Content Placeholder 6">
            <a:extLst>
              <a:ext uri="{FF2B5EF4-FFF2-40B4-BE49-F238E27FC236}">
                <a16:creationId xmlns:a16="http://schemas.microsoft.com/office/drawing/2014/main" id="{1A932F41-498A-488E-A561-B91542A83BC5}"/>
              </a:ext>
            </a:extLst>
          </p:cNvPr>
          <p:cNvSpPr>
            <a:spLocks noGrp="1"/>
          </p:cNvSpPr>
          <p:nvPr>
            <p:ph idx="1"/>
          </p:nvPr>
        </p:nvSpPr>
        <p:spPr>
          <a:xfrm>
            <a:off x="457200" y="1351860"/>
            <a:ext cx="8398705" cy="3372540"/>
          </a:xfrm>
        </p:spPr>
        <p:txBody>
          <a:bodyPr>
            <a:normAutofit/>
          </a:bodyPr>
          <a:lstStyle/>
          <a:p>
            <a:r>
              <a:rPr lang="en-US" sz="2000" dirty="0" smtClean="0">
                <a:latin typeface="Calibri" panose="020F0502020204030204" pitchFamily="34" charset="0"/>
                <a:cs typeface="Calibri" panose="020F0502020204030204" pitchFamily="34" charset="0"/>
              </a:rPr>
              <a:t>The State’s BH carve-in initiative covers the following populations (herein referred to as Category of Aid 4 or COA 4):</a:t>
            </a:r>
          </a:p>
          <a:p>
            <a:endParaRPr lang="en-US" sz="2000" dirty="0" smtClean="0">
              <a:latin typeface="Calibri" panose="020F0502020204030204" pitchFamily="34" charset="0"/>
              <a:cs typeface="Calibri" panose="020F0502020204030204" pitchFamily="34" charset="0"/>
            </a:endParaRPr>
          </a:p>
          <a:p>
            <a:pPr lvl="1"/>
            <a:endParaRPr lang="en-US" sz="2000" dirty="0" smtClean="0">
              <a:latin typeface="Calibri" panose="020F0502020204030204" pitchFamily="34" charset="0"/>
              <a:cs typeface="Calibri" panose="020F0502020204030204" pitchFamily="34" charset="0"/>
            </a:endParaRPr>
          </a:p>
        </p:txBody>
      </p:sp>
      <p:grpSp>
        <p:nvGrpSpPr>
          <p:cNvPr id="4" name="Group 3"/>
          <p:cNvGrpSpPr/>
          <p:nvPr/>
        </p:nvGrpSpPr>
        <p:grpSpPr>
          <a:xfrm>
            <a:off x="408036" y="2209800"/>
            <a:ext cx="8297448" cy="2514600"/>
            <a:chOff x="693963" y="1991139"/>
            <a:chExt cx="5330250" cy="2541600"/>
          </a:xfrm>
        </p:grpSpPr>
        <p:grpSp>
          <p:nvGrpSpPr>
            <p:cNvPr id="5" name="Group 4">
              <a:extLst>
                <a:ext uri="{FF2B5EF4-FFF2-40B4-BE49-F238E27FC236}">
                  <a16:creationId xmlns:a16="http://schemas.microsoft.com/office/drawing/2014/main" id="{4BADCE5B-4D99-794D-AF23-F52FB9D927D3}"/>
                </a:ext>
              </a:extLst>
            </p:cNvPr>
            <p:cNvGrpSpPr/>
            <p:nvPr/>
          </p:nvGrpSpPr>
          <p:grpSpPr>
            <a:xfrm>
              <a:off x="693963" y="1991139"/>
              <a:ext cx="5330250" cy="2541600"/>
              <a:chOff x="693964" y="1771200"/>
              <a:chExt cx="4342962" cy="2070836"/>
            </a:xfrm>
            <a:gradFill>
              <a:gsLst>
                <a:gs pos="100000">
                  <a:schemeClr val="accent2"/>
                </a:gs>
                <a:gs pos="0">
                  <a:schemeClr val="accent1"/>
                </a:gs>
              </a:gsLst>
              <a:lin ang="18000000" scaled="0"/>
            </a:gradFill>
          </p:grpSpPr>
          <p:sp>
            <p:nvSpPr>
              <p:cNvPr id="10" name="Oval 11">
                <a:extLst>
                  <a:ext uri="{FF2B5EF4-FFF2-40B4-BE49-F238E27FC236}">
                    <a16:creationId xmlns:a16="http://schemas.microsoft.com/office/drawing/2014/main" id="{67B65D24-A882-3344-9558-3AD619679A5F}"/>
                  </a:ext>
                </a:extLst>
              </p:cNvPr>
              <p:cNvSpPr/>
              <p:nvPr/>
            </p:nvSpPr>
            <p:spPr>
              <a:xfrm>
                <a:off x="693964" y="1771200"/>
                <a:ext cx="2070836" cy="2070836"/>
              </a:xfrm>
              <a:prstGeom prst="bevel">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latin typeface="Calibri" panose="020F0502020204030204" pitchFamily="34" charset="0"/>
                    <a:cs typeface="Calibri" panose="020F0502020204030204" pitchFamily="34" charset="0"/>
                  </a:rPr>
                  <a:t>Children in the care and custody of the State through CD or DYS and children in the juvenile court system</a:t>
                </a:r>
                <a:endParaRPr lang="en-US" baseline="30000" dirty="0">
                  <a:latin typeface="Calibri" panose="020F0502020204030204" pitchFamily="34" charset="0"/>
                  <a:cs typeface="Calibri" panose="020F0502020204030204" pitchFamily="34" charset="0"/>
                </a:endParaRPr>
              </a:p>
            </p:txBody>
          </p:sp>
          <p:sp>
            <p:nvSpPr>
              <p:cNvPr id="11" name="Oval 12">
                <a:extLst>
                  <a:ext uri="{FF2B5EF4-FFF2-40B4-BE49-F238E27FC236}">
                    <a16:creationId xmlns:a16="http://schemas.microsoft.com/office/drawing/2014/main" id="{62A901B1-B86B-5A4B-BFFF-55AE85276C71}"/>
                  </a:ext>
                </a:extLst>
              </p:cNvPr>
              <p:cNvSpPr/>
              <p:nvPr/>
            </p:nvSpPr>
            <p:spPr>
              <a:xfrm>
                <a:off x="2966090" y="1771200"/>
                <a:ext cx="2070836" cy="2070836"/>
              </a:xfrm>
              <a:prstGeom prst="bevel">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latin typeface="Calibri" panose="020F0502020204030204" pitchFamily="34" charset="0"/>
                    <a:cs typeface="Calibri" panose="020F0502020204030204" pitchFamily="34" charset="0"/>
                  </a:rPr>
                  <a:t>Children who receive adoption subsidy assistance</a:t>
                </a:r>
                <a:endParaRPr lang="en-US" dirty="0">
                  <a:latin typeface="Calibri" panose="020F0502020204030204" pitchFamily="34" charset="0"/>
                  <a:cs typeface="Calibri" panose="020F0502020204030204" pitchFamily="34" charset="0"/>
                </a:endParaRPr>
              </a:p>
            </p:txBody>
          </p:sp>
        </p:grpSp>
        <p:grpSp>
          <p:nvGrpSpPr>
            <p:cNvPr id="6" name="Group 5">
              <a:extLst>
                <a:ext uri="{FF2B5EF4-FFF2-40B4-BE49-F238E27FC236}">
                  <a16:creationId xmlns:a16="http://schemas.microsoft.com/office/drawing/2014/main" id="{CB52892D-8082-5149-A9C6-A9AB1FCF675A}"/>
                </a:ext>
              </a:extLst>
            </p:cNvPr>
            <p:cNvGrpSpPr/>
            <p:nvPr/>
          </p:nvGrpSpPr>
          <p:grpSpPr>
            <a:xfrm>
              <a:off x="2982422" y="2896179"/>
              <a:ext cx="731520" cy="731520"/>
              <a:chOff x="2991475" y="4521600"/>
              <a:chExt cx="731520" cy="731520"/>
            </a:xfrm>
          </p:grpSpPr>
          <p:cxnSp>
            <p:nvCxnSpPr>
              <p:cNvPr id="8" name="Straight Connector 7">
                <a:extLst>
                  <a:ext uri="{FF2B5EF4-FFF2-40B4-BE49-F238E27FC236}">
                    <a16:creationId xmlns:a16="http://schemas.microsoft.com/office/drawing/2014/main" id="{22907B97-DDC3-494C-8807-E1414236B0B5}"/>
                  </a:ext>
                </a:extLst>
              </p:cNvPr>
              <p:cNvCxnSpPr/>
              <p:nvPr/>
            </p:nvCxnSpPr>
            <p:spPr>
              <a:xfrm>
                <a:off x="3357235" y="4521600"/>
                <a:ext cx="0" cy="731520"/>
              </a:xfrm>
              <a:prstGeom prst="line">
                <a:avLst/>
              </a:prstGeom>
              <a:ln/>
            </p:spPr>
            <p:style>
              <a:lnRef idx="1">
                <a:schemeClr val="accent1"/>
              </a:lnRef>
              <a:fillRef idx="2">
                <a:schemeClr val="accent1"/>
              </a:fillRef>
              <a:effectRef idx="1">
                <a:schemeClr val="accent1"/>
              </a:effectRef>
              <a:fontRef idx="minor">
                <a:schemeClr val="dk1"/>
              </a:fontRef>
            </p:style>
          </p:cxnSp>
          <p:cxnSp>
            <p:nvCxnSpPr>
              <p:cNvPr id="9" name="Straight Connector 8">
                <a:extLst>
                  <a:ext uri="{FF2B5EF4-FFF2-40B4-BE49-F238E27FC236}">
                    <a16:creationId xmlns:a16="http://schemas.microsoft.com/office/drawing/2014/main" id="{4D97BC55-9BA8-0146-9800-8FDABBCEE9AB}"/>
                  </a:ext>
                </a:extLst>
              </p:cNvPr>
              <p:cNvCxnSpPr>
                <a:cxnSpLocks/>
              </p:cNvCxnSpPr>
              <p:nvPr/>
            </p:nvCxnSpPr>
            <p:spPr>
              <a:xfrm flipH="1">
                <a:off x="2991475" y="4895760"/>
                <a:ext cx="731520" cy="0"/>
              </a:xfrm>
              <a:prstGeom prst="line">
                <a:avLst/>
              </a:prstGeom>
              <a:ln/>
            </p:spPr>
            <p:style>
              <a:lnRef idx="1">
                <a:schemeClr val="accent1"/>
              </a:lnRef>
              <a:fillRef idx="2">
                <a:schemeClr val="accent1"/>
              </a:fillRef>
              <a:effectRef idx="1">
                <a:schemeClr val="accent1"/>
              </a:effectRef>
              <a:fontRef idx="minor">
                <a:schemeClr val="dk1"/>
              </a:fontRef>
            </p:style>
          </p:cxnSp>
        </p:grpSp>
      </p:grpSp>
      <p:sp>
        <p:nvSpPr>
          <p:cNvPr id="2" name="Down Arrow 1"/>
          <p:cNvSpPr/>
          <p:nvPr/>
        </p:nvSpPr>
        <p:spPr>
          <a:xfrm>
            <a:off x="2195754" y="4724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1143000" y="5278991"/>
            <a:ext cx="2827415" cy="400110"/>
          </a:xfrm>
          <a:prstGeom prst="rect">
            <a:avLst/>
          </a:prstGeom>
          <a:noFill/>
        </p:spPr>
        <p:txBody>
          <a:bodyPr wrap="square" rtlCol="0">
            <a:spAutoFit/>
          </a:bodyPr>
          <a:lstStyle/>
          <a:p>
            <a:r>
              <a:rPr lang="en-US" sz="2000" dirty="0" smtClean="0">
                <a:latin typeface="Calibri" panose="020F0502020204030204" pitchFamily="34" charset="0"/>
                <a:cs typeface="Calibri" panose="020F0502020204030204" pitchFamily="34" charset="0"/>
              </a:rPr>
              <a:t>Roughly 19,000 children</a:t>
            </a:r>
            <a:endParaRPr lang="en-US" sz="2000" dirty="0">
              <a:latin typeface="Calibri" panose="020F0502020204030204" pitchFamily="34" charset="0"/>
              <a:cs typeface="Calibri" panose="020F0502020204030204" pitchFamily="34" charset="0"/>
            </a:endParaRPr>
          </a:p>
        </p:txBody>
      </p:sp>
      <p:sp>
        <p:nvSpPr>
          <p:cNvPr id="13" name="Down Arrow 12"/>
          <p:cNvSpPr/>
          <p:nvPr/>
        </p:nvSpPr>
        <p:spPr>
          <a:xfrm>
            <a:off x="6536765" y="4724400"/>
            <a:ext cx="381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5469965" y="5278991"/>
            <a:ext cx="2895600" cy="400110"/>
          </a:xfrm>
          <a:prstGeom prst="rect">
            <a:avLst/>
          </a:prstGeom>
          <a:noFill/>
        </p:spPr>
        <p:txBody>
          <a:bodyPr wrap="square" rtlCol="0">
            <a:spAutoFit/>
          </a:bodyPr>
          <a:lstStyle/>
          <a:p>
            <a:r>
              <a:rPr lang="en-US" sz="2000" dirty="0" smtClean="0">
                <a:latin typeface="Calibri" panose="020F0502020204030204" pitchFamily="34" charset="0"/>
                <a:cs typeface="Calibri" panose="020F0502020204030204" pitchFamily="34" charset="0"/>
              </a:rPr>
              <a:t>Roughly 23,000 children</a:t>
            </a: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62924323"/>
      </p:ext>
    </p:extLst>
  </p:cSld>
  <p:clrMapOvr>
    <a:masterClrMapping/>
  </p:clrMapOvr>
  <mc:AlternateContent xmlns:mc="http://schemas.openxmlformats.org/markup-compatibility/2006" xmlns:p14="http://schemas.microsoft.com/office/powerpoint/2010/main">
    <mc:Choice Requires="p14">
      <p:transition p14:dur="10" advClick="0" advTm="5000"/>
    </mc:Choice>
    <mc:Fallback xmlns="">
      <p:transition advClick="0" advTm="500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Background</a:t>
            </a:r>
            <a:endParaRPr lang="en-US" b="1" dirty="0">
              <a:solidFill>
                <a:srgbClr val="002060"/>
              </a:solidFill>
            </a:endParaRPr>
          </a:p>
        </p:txBody>
      </p:sp>
      <p:grpSp>
        <p:nvGrpSpPr>
          <p:cNvPr id="5" name="Group 4"/>
          <p:cNvGrpSpPr/>
          <p:nvPr/>
        </p:nvGrpSpPr>
        <p:grpSpPr>
          <a:xfrm>
            <a:off x="457200" y="1258123"/>
            <a:ext cx="8305801" cy="4779425"/>
            <a:chOff x="721360" y="1258123"/>
            <a:chExt cx="10642913" cy="7147252"/>
          </a:xfrm>
        </p:grpSpPr>
        <p:sp>
          <p:nvSpPr>
            <p:cNvPr id="6" name="Rectangle 5">
              <a:extLst>
                <a:ext uri="{FF2B5EF4-FFF2-40B4-BE49-F238E27FC236}">
                  <a16:creationId xmlns:a16="http://schemas.microsoft.com/office/drawing/2014/main" id="{FCF2788A-AFCF-7748-8A62-936D4D059BC5}"/>
                </a:ext>
              </a:extLst>
            </p:cNvPr>
            <p:cNvSpPr/>
            <p:nvPr/>
          </p:nvSpPr>
          <p:spPr>
            <a:xfrm>
              <a:off x="4348480" y="3468605"/>
              <a:ext cx="3198849" cy="3359865"/>
            </a:xfrm>
            <a:prstGeom prst="rect">
              <a:avLst/>
            </a:prstGeom>
          </p:spPr>
          <p:txBody>
            <a:bodyPr wrap="square">
              <a:spAutoFit/>
            </a:bodyPr>
            <a:lstStyle/>
            <a:p>
              <a:r>
                <a:rPr lang="en-US" sz="1400" dirty="0" smtClean="0">
                  <a:latin typeface="Calibri" panose="020F0502020204030204" pitchFamily="34" charset="0"/>
                  <a:cs typeface="Calibri" panose="020F0502020204030204" pitchFamily="34" charset="0"/>
                </a:rPr>
                <a:t>COA </a:t>
              </a:r>
              <a:r>
                <a:rPr lang="en-US" sz="1400" dirty="0">
                  <a:latin typeface="Calibri" panose="020F0502020204030204" pitchFamily="34" charset="0"/>
                  <a:cs typeface="Calibri" panose="020F0502020204030204" pitchFamily="34" charset="0"/>
                </a:rPr>
                <a:t>4 children are often involved in multiple child-serving </a:t>
              </a:r>
              <a:r>
                <a:rPr lang="en-US" sz="1400" dirty="0" smtClean="0">
                  <a:latin typeface="Calibri" panose="020F0502020204030204" pitchFamily="34" charset="0"/>
                  <a:cs typeface="Calibri" panose="020F0502020204030204" pitchFamily="34" charset="0"/>
                </a:rPr>
                <a:t>systems and they </a:t>
              </a:r>
              <a:r>
                <a:rPr lang="en-US" sz="1400" dirty="0">
                  <a:latin typeface="Calibri" panose="020F0502020204030204" pitchFamily="34" charset="0"/>
                  <a:cs typeface="Calibri" panose="020F0502020204030204" pitchFamily="34" charset="0"/>
                </a:rPr>
                <a:t>need </a:t>
              </a:r>
              <a:r>
                <a:rPr lang="en-US" sz="1400" dirty="0" smtClean="0">
                  <a:latin typeface="Calibri" panose="020F0502020204030204" pitchFamily="34" charset="0"/>
                  <a:cs typeface="Calibri" panose="020F0502020204030204" pitchFamily="34" charset="0"/>
                </a:rPr>
                <a:t>a tightly coordinated </a:t>
              </a:r>
              <a:r>
                <a:rPr lang="en-US" sz="1400" dirty="0">
                  <a:latin typeface="Calibri" panose="020F0502020204030204" pitchFamily="34" charset="0"/>
                  <a:cs typeface="Calibri" panose="020F0502020204030204" pitchFamily="34" charset="0"/>
                </a:rPr>
                <a:t>approach to </a:t>
              </a:r>
              <a:r>
                <a:rPr lang="en-US" sz="1400" dirty="0" smtClean="0">
                  <a:latin typeface="Calibri" panose="020F0502020204030204" pitchFamily="34" charset="0"/>
                  <a:cs typeface="Calibri" panose="020F0502020204030204" pitchFamily="34" charset="0"/>
                </a:rPr>
                <a:t>obtain </a:t>
              </a:r>
              <a:r>
                <a:rPr lang="en-US" sz="1400" dirty="0">
                  <a:latin typeface="Calibri" panose="020F0502020204030204" pitchFamily="34" charset="0"/>
                  <a:cs typeface="Calibri" panose="020F0502020204030204" pitchFamily="34" charset="0"/>
                </a:rPr>
                <a:t>desired outcomes for children and </a:t>
              </a:r>
              <a:r>
                <a:rPr lang="en-US" sz="1400" dirty="0" smtClean="0">
                  <a:latin typeface="Calibri" panose="020F0502020204030204" pitchFamily="34" charset="0"/>
                  <a:cs typeface="Calibri" panose="020F0502020204030204" pitchFamily="34" charset="0"/>
                </a:rPr>
                <a:t>families</a:t>
              </a:r>
            </a:p>
            <a:p>
              <a:pPr marL="171450" indent="-171450">
                <a:buFont typeface="Arial" panose="020B0604020202020204" pitchFamily="34" charset="0"/>
                <a:buChar char="•"/>
              </a:pPr>
              <a:r>
                <a:rPr lang="en-US" sz="1400" dirty="0">
                  <a:latin typeface="Calibri" panose="020F0502020204030204" pitchFamily="34" charset="0"/>
                  <a:cs typeface="Calibri" panose="020F0502020204030204" pitchFamily="34" charset="0"/>
                </a:rPr>
                <a:t>This can be challenging without an integrated payment and service delivery system</a:t>
              </a:r>
            </a:p>
          </p:txBody>
        </p:sp>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t="18849" r="24555" b="6879"/>
            <a:stretch/>
          </p:blipFill>
          <p:spPr>
            <a:xfrm>
              <a:off x="4348480" y="1310639"/>
              <a:ext cx="3198848" cy="1944605"/>
            </a:xfrm>
            <a:prstGeom prst="rect">
              <a:avLst/>
            </a:prstGeom>
          </p:spPr>
        </p:pic>
        <p:sp>
          <p:nvSpPr>
            <p:cNvPr id="9" name="Rectangle 8">
              <a:extLst>
                <a:ext uri="{FF2B5EF4-FFF2-40B4-BE49-F238E27FC236}">
                  <a16:creationId xmlns:a16="http://schemas.microsoft.com/office/drawing/2014/main" id="{83805C80-5A12-6040-AD87-0A47E5E0D971}"/>
                </a:ext>
              </a:extLst>
            </p:cNvPr>
            <p:cNvSpPr/>
            <p:nvPr/>
          </p:nvSpPr>
          <p:spPr>
            <a:xfrm>
              <a:off x="8097521" y="3434615"/>
              <a:ext cx="3266750" cy="4970760"/>
            </a:xfrm>
            <a:prstGeom prst="rect">
              <a:avLst/>
            </a:prstGeom>
          </p:spPr>
          <p:txBody>
            <a:bodyPr wrap="square">
              <a:spAutoFit/>
            </a:bodyPr>
            <a:lstStyle/>
            <a:p>
              <a:r>
                <a:rPr lang="en-US" sz="1400" dirty="0" smtClean="0">
                  <a:latin typeface="Calibri" panose="020F0502020204030204" pitchFamily="34" charset="0"/>
                  <a:cs typeface="Calibri" panose="020F0502020204030204" pitchFamily="34" charset="0"/>
                </a:rPr>
                <a:t>A </a:t>
              </a:r>
              <a:r>
                <a:rPr lang="en-US" sz="1400" dirty="0">
                  <a:latin typeface="Calibri" panose="020F0502020204030204" pitchFamily="34" charset="0"/>
                  <a:cs typeface="Calibri" panose="020F0502020204030204" pitchFamily="34" charset="0"/>
                </a:rPr>
                <a:t>Medicaid </a:t>
              </a:r>
              <a:r>
                <a:rPr lang="en-US" sz="1400" dirty="0" smtClean="0">
                  <a:latin typeface="Calibri" panose="020F0502020204030204" pitchFamily="34" charset="0"/>
                  <a:cs typeface="Calibri" panose="020F0502020204030204" pitchFamily="34" charset="0"/>
                </a:rPr>
                <a:t>MC </a:t>
              </a:r>
              <a:r>
                <a:rPr lang="en-US" sz="1400" dirty="0">
                  <a:latin typeface="Calibri" panose="020F0502020204030204" pitchFamily="34" charset="0"/>
                  <a:cs typeface="Calibri" panose="020F0502020204030204" pitchFamily="34" charset="0"/>
                </a:rPr>
                <a:t>environment provides opportunities not present in a FFS </a:t>
              </a:r>
              <a:r>
                <a:rPr lang="en-US" sz="1400" dirty="0" smtClean="0">
                  <a:latin typeface="Calibri" panose="020F0502020204030204" pitchFamily="34" charset="0"/>
                  <a:cs typeface="Calibri" panose="020F0502020204030204" pitchFamily="34" charset="0"/>
                </a:rPr>
                <a:t>environment</a:t>
              </a:r>
            </a:p>
            <a:p>
              <a:pPr marL="171450" indent="-171450">
                <a:buFont typeface="Arial" panose="020B0604020202020204" pitchFamily="34" charset="0"/>
                <a:buChar char="•"/>
              </a:pPr>
              <a:r>
                <a:rPr lang="en-US" sz="1400" dirty="0" smtClean="0">
                  <a:latin typeface="Calibri" panose="020F0502020204030204" pitchFamily="34" charset="0"/>
                  <a:cs typeface="Calibri" panose="020F0502020204030204" pitchFamily="34" charset="0"/>
                </a:rPr>
                <a:t>Enhanced </a:t>
              </a:r>
              <a:r>
                <a:rPr lang="en-US" sz="1400" dirty="0">
                  <a:latin typeface="Calibri" panose="020F0502020204030204" pitchFamily="34" charset="0"/>
                  <a:cs typeface="Calibri" panose="020F0502020204030204" pitchFamily="34" charset="0"/>
                </a:rPr>
                <a:t>care coordination, access to a coordinated network of providers</a:t>
              </a:r>
              <a:r>
                <a:rPr lang="en-US" sz="1400" dirty="0" smtClean="0">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and provision of whole person </a:t>
              </a:r>
              <a:r>
                <a:rPr lang="en-US" sz="1400" dirty="0" smtClean="0">
                  <a:latin typeface="Calibri" panose="020F0502020204030204" pitchFamily="34" charset="0"/>
                  <a:cs typeface="Calibri" panose="020F0502020204030204" pitchFamily="34" charset="0"/>
                </a:rPr>
                <a:t>care</a:t>
              </a:r>
            </a:p>
            <a:p>
              <a:pPr marL="171450" indent="-171450">
                <a:buFont typeface="Arial" panose="020B0604020202020204" pitchFamily="34" charset="0"/>
                <a:buChar char="•"/>
              </a:pPr>
              <a:r>
                <a:rPr lang="en-US" sz="1400" dirty="0" smtClean="0">
                  <a:latin typeface="Calibri" panose="020F0502020204030204" pitchFamily="34" charset="0"/>
                  <a:cs typeface="Calibri" panose="020F0502020204030204" pitchFamily="34" charset="0"/>
                </a:rPr>
                <a:t>To realize these benefits, MHD will move some BH FFS benefits into MC and procure a specialty vendor to administer physical health (PH) and BH benefits to COA 4 kids</a:t>
              </a:r>
              <a:endParaRPr lang="en-GB" sz="1400" dirty="0">
                <a:latin typeface="Calibri" panose="020F0502020204030204" pitchFamily="34" charset="0"/>
                <a:cs typeface="Calibri" panose="020F0502020204030204" pitchFamily="34" charset="0"/>
              </a:endParaRPr>
            </a:p>
          </p:txBody>
        </p:sp>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25068" t="15966" b="10766"/>
            <a:stretch/>
          </p:blipFill>
          <p:spPr>
            <a:xfrm>
              <a:off x="721360" y="1310639"/>
              <a:ext cx="3116695" cy="1944605"/>
            </a:xfrm>
            <a:prstGeom prst="rect">
              <a:avLst/>
            </a:prstGeom>
          </p:spPr>
        </p:pic>
        <p:sp>
          <p:nvSpPr>
            <p:cNvPr id="11" name="Rectangle 10">
              <a:extLst>
                <a:ext uri="{FF2B5EF4-FFF2-40B4-BE49-F238E27FC236}">
                  <a16:creationId xmlns:a16="http://schemas.microsoft.com/office/drawing/2014/main" id="{83805C80-5A12-6040-AD87-0A47E5E0D971}"/>
                </a:ext>
              </a:extLst>
            </p:cNvPr>
            <p:cNvSpPr/>
            <p:nvPr/>
          </p:nvSpPr>
          <p:spPr>
            <a:xfrm>
              <a:off x="721360" y="3434615"/>
              <a:ext cx="3156453" cy="3037686"/>
            </a:xfrm>
            <a:prstGeom prst="rect">
              <a:avLst/>
            </a:prstGeom>
          </p:spPr>
          <p:txBody>
            <a:bodyPr wrap="square">
              <a:spAutoFit/>
            </a:bodyPr>
            <a:lstStyle/>
            <a:p>
              <a:r>
                <a:rPr lang="en-US" sz="1400" dirty="0" smtClean="0">
                  <a:latin typeface="Calibri" panose="020F0502020204030204" pitchFamily="34" charset="0"/>
                  <a:cs typeface="Calibri" panose="020F0502020204030204" pitchFamily="34" charset="0"/>
                </a:rPr>
                <a:t>COA 4 children currently receive most of their Medicaid PH services through MC and their BH services through fee-for-service (FFS)</a:t>
              </a:r>
            </a:p>
            <a:p>
              <a:pPr marL="285750" indent="-285750">
                <a:buFont typeface="Arial" panose="020B0604020202020204" pitchFamily="34" charset="0"/>
                <a:buChar char="•"/>
              </a:pPr>
              <a:r>
                <a:rPr lang="en-US" sz="1400" dirty="0" smtClean="0">
                  <a:latin typeface="Calibri" panose="020F0502020204030204" pitchFamily="34" charset="0"/>
                  <a:cs typeface="Calibri" panose="020F0502020204030204" pitchFamily="34" charset="0"/>
                </a:rPr>
                <a:t>These children have greater level of care needs than non-custodial children</a:t>
              </a:r>
              <a:endParaRPr lang="en-US" sz="1400" dirty="0">
                <a:latin typeface="Calibri" panose="020F0502020204030204" pitchFamily="34" charset="0"/>
                <a:cs typeface="Calibri" panose="020F0502020204030204" pitchFamily="34" charset="0"/>
              </a:endParaRPr>
            </a:p>
            <a:p>
              <a:endParaRPr lang="en-GB" sz="1400" dirty="0"/>
            </a:p>
          </p:txBody>
        </p:sp>
        <p:pic>
          <p:nvPicPr>
            <p:cNvPr id="12" name="Picture 11"/>
            <p:cNvPicPr>
              <a:picLocks noChangeAspect="1"/>
            </p:cNvPicPr>
            <p:nvPr/>
          </p:nvPicPr>
          <p:blipFill rotWithShape="1">
            <a:blip r:embed="rId5" cstate="print">
              <a:extLst>
                <a:ext uri="{28A0092B-C50C-407E-A947-70E740481C1C}">
                  <a14:useLocalDpi xmlns:a14="http://schemas.microsoft.com/office/drawing/2010/main" val="0"/>
                </a:ext>
              </a:extLst>
            </a:blip>
            <a:srcRect l="-174" t="9126" r="33337" b="23156"/>
            <a:stretch/>
          </p:blipFill>
          <p:spPr>
            <a:xfrm>
              <a:off x="8097521" y="1258123"/>
              <a:ext cx="3266752" cy="1997121"/>
            </a:xfrm>
            <a:prstGeom prst="rect">
              <a:avLst/>
            </a:prstGeom>
          </p:spPr>
        </p:pic>
      </p:grpSp>
    </p:spTree>
    <p:extLst>
      <p:ext uri="{BB962C8B-B14F-4D97-AF65-F5344CB8AC3E}">
        <p14:creationId xmlns:p14="http://schemas.microsoft.com/office/powerpoint/2010/main" val="269406156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9087B84-5F86-1144-A8B0-4E24748038C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 y="0"/>
            <a:ext cx="9143999" cy="6858000"/>
          </a:xfrm>
          <a:prstGeom prst="rect">
            <a:avLst/>
          </a:prstGeom>
        </p:spPr>
      </p:pic>
      <p:sp>
        <p:nvSpPr>
          <p:cNvPr id="3" name="Content Placeholder 3">
            <a:extLst>
              <a:ext uri="{FF2B5EF4-FFF2-40B4-BE49-F238E27FC236}">
                <a16:creationId xmlns:a16="http://schemas.microsoft.com/office/drawing/2014/main" id="{61A99939-DF09-6E4B-A533-089F087BBC24}"/>
              </a:ext>
            </a:extLst>
          </p:cNvPr>
          <p:cNvSpPr txBox="1">
            <a:spLocks/>
          </p:cNvSpPr>
          <p:nvPr/>
        </p:nvSpPr>
        <p:spPr>
          <a:xfrm>
            <a:off x="439124" y="2014554"/>
            <a:ext cx="3655387" cy="1414447"/>
          </a:xfrm>
          <a:prstGeom prst="rect">
            <a:avLst/>
          </a:prstGeom>
        </p:spPr>
        <p:txBody>
          <a:bodyPr vert="horz" lIns="0" tIns="0" rIns="0" bIns="0" rtlCol="0" anchor="b">
            <a:noAutofit/>
          </a:bodyPr>
          <a:lstStyle>
            <a:lvl1pPr marL="0" indent="0" algn="l" defTabSz="914400" rtl="0" eaLnBrk="1" latinLnBrk="0" hangingPunct="1">
              <a:lnSpc>
                <a:spcPct val="100000"/>
              </a:lnSpc>
              <a:spcBef>
                <a:spcPts val="1400"/>
              </a:spcBef>
              <a:spcAft>
                <a:spcPts val="0"/>
              </a:spcAft>
              <a:buFont typeface="Arial" panose="020B0604020202020204" pitchFamily="34" charset="0"/>
              <a:buNone/>
              <a:defRPr sz="2000" kern="1200">
                <a:solidFill>
                  <a:schemeClr val="tx1"/>
                </a:solidFill>
                <a:latin typeface="+mn-lt"/>
                <a:ea typeface="+mn-ea"/>
                <a:cs typeface="+mn-cs"/>
              </a:defRPr>
            </a:lvl1pPr>
            <a:lvl2pPr marL="279376" indent="-279376" algn="l" defTabSz="914400" rtl="0" eaLnBrk="1" latinLnBrk="0" hangingPunct="1">
              <a:lnSpc>
                <a:spcPct val="100000"/>
              </a:lnSpc>
              <a:spcBef>
                <a:spcPts val="500"/>
              </a:spcBef>
              <a:spcAft>
                <a:spcPts val="0"/>
              </a:spcAft>
              <a:buSzPct val="100000"/>
              <a:buFont typeface="Arial" panose="020B0604020202020204" pitchFamily="34" charset="0"/>
              <a:buChar char="•"/>
              <a:defRPr sz="2000" kern="1200">
                <a:solidFill>
                  <a:schemeClr val="tx1"/>
                </a:solidFill>
                <a:latin typeface="+mn-lt"/>
                <a:ea typeface="+mn-ea"/>
                <a:cs typeface="+mn-cs"/>
              </a:defRPr>
            </a:lvl2pPr>
            <a:lvl3pPr marL="534941" indent="-233343" algn="l" defTabSz="914400" rtl="0" eaLnBrk="1" latinLnBrk="0" hangingPunct="1">
              <a:lnSpc>
                <a:spcPct val="100000"/>
              </a:lnSpc>
              <a:spcBef>
                <a:spcPts val="500"/>
              </a:spcBef>
              <a:spcAft>
                <a:spcPts val="0"/>
              </a:spcAft>
              <a:buFont typeface="Arial" panose="020B0604020202020204" pitchFamily="34" charset="0"/>
              <a:buChar char="–"/>
              <a:defRPr sz="2000" kern="1200">
                <a:solidFill>
                  <a:schemeClr val="tx1"/>
                </a:solidFill>
                <a:latin typeface="+mn-lt"/>
                <a:ea typeface="+mn-ea"/>
                <a:cs typeface="+mn-cs"/>
              </a:defRPr>
            </a:lvl3pPr>
            <a:lvl4pPr marL="715901" indent="-180959" algn="l" defTabSz="914400" rtl="0" eaLnBrk="1" latinLnBrk="0" hangingPunct="1">
              <a:lnSpc>
                <a:spcPct val="100000"/>
              </a:lnSpc>
              <a:spcBef>
                <a:spcPts val="500"/>
              </a:spcBef>
              <a:spcAft>
                <a:spcPts val="0"/>
              </a:spcAft>
              <a:buFont typeface="Arial" charset="0"/>
              <a:buChar char="•"/>
              <a:defRPr sz="1600" kern="1200">
                <a:solidFill>
                  <a:schemeClr val="tx1"/>
                </a:solidFill>
                <a:latin typeface="+mn-lt"/>
                <a:ea typeface="+mn-ea"/>
                <a:cs typeface="+mn-cs"/>
              </a:defRPr>
            </a:lvl4pPr>
            <a:lvl5pPr marL="896859" indent="-180959" algn="l" defTabSz="914400" rtl="0" eaLnBrk="1" latinLnBrk="0" hangingPunct="1">
              <a:lnSpc>
                <a:spcPct val="100000"/>
              </a:lnSpc>
              <a:spcBef>
                <a:spcPts val="500"/>
              </a:spcBef>
              <a:spcAft>
                <a:spcPts val="0"/>
              </a:spcAft>
              <a:buFont typeface="Lucida Grande"/>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700" b="1" dirty="0">
                <a:solidFill>
                  <a:schemeClr val="bg1"/>
                </a:solidFill>
                <a:latin typeface="Calibri" panose="020F0502020204030204" pitchFamily="34" charset="0"/>
                <a:cs typeface="Calibri" panose="020F0502020204030204" pitchFamily="34" charset="0"/>
              </a:rPr>
              <a:t>State’s Mission Statement for COA 4 BH Carve-In</a:t>
            </a:r>
          </a:p>
        </p:txBody>
      </p:sp>
      <p:sp>
        <p:nvSpPr>
          <p:cNvPr id="4" name="Rectangle 3">
            <a:extLst>
              <a:ext uri="{FF2B5EF4-FFF2-40B4-BE49-F238E27FC236}">
                <a16:creationId xmlns:a16="http://schemas.microsoft.com/office/drawing/2014/main" id="{6FB39C42-7B28-5D44-B48C-C0785CC20229}"/>
              </a:ext>
            </a:extLst>
          </p:cNvPr>
          <p:cNvSpPr/>
          <p:nvPr/>
        </p:nvSpPr>
        <p:spPr>
          <a:xfrm>
            <a:off x="439124" y="3491270"/>
            <a:ext cx="3655386" cy="1476722"/>
          </a:xfrm>
          <a:prstGeom prst="rect">
            <a:avLst/>
          </a:prstGeom>
        </p:spPr>
        <p:txBody>
          <a:bodyPr wrap="square" lIns="0" tIns="0" rIns="0" bIns="0">
            <a:noAutofit/>
          </a:bodyPr>
          <a:lstStyle/>
          <a:p>
            <a:pPr defTabSz="914378">
              <a:spcAft>
                <a:spcPts val="600"/>
              </a:spcAft>
              <a:defRPr/>
            </a:pPr>
            <a:r>
              <a:rPr lang="en-US" sz="2000" dirty="0">
                <a:solidFill>
                  <a:schemeClr val="bg1"/>
                </a:solidFill>
                <a:latin typeface="Calibri" panose="020F0502020204030204" pitchFamily="34" charset="0"/>
                <a:cs typeface="Calibri" panose="020F0502020204030204" pitchFamily="34" charset="0"/>
              </a:rPr>
              <a:t>To establish a trauma-informed, comprehensive and integrated BH/PH delivery system that allows children and youth, both those in the care and custody of the state and those receiving adoption subsidy assistance, to grow into healthy adults and live full and satisfying lives. </a:t>
            </a:r>
          </a:p>
        </p:txBody>
      </p:sp>
    </p:spTree>
    <p:custDataLst>
      <p:tags r:id="rId1"/>
    </p:custDataLst>
    <p:extLst>
      <p:ext uri="{BB962C8B-B14F-4D97-AF65-F5344CB8AC3E}">
        <p14:creationId xmlns:p14="http://schemas.microsoft.com/office/powerpoint/2010/main" val="8222627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Initiative Goals</a:t>
            </a:r>
            <a:endParaRPr lang="en-US" b="1" dirty="0">
              <a:solidFill>
                <a:srgbClr val="002060"/>
              </a:solidFill>
            </a:endParaRPr>
          </a:p>
        </p:txBody>
      </p:sp>
      <p:grpSp>
        <p:nvGrpSpPr>
          <p:cNvPr id="4" name="Group 3"/>
          <p:cNvGrpSpPr/>
          <p:nvPr/>
        </p:nvGrpSpPr>
        <p:grpSpPr>
          <a:xfrm>
            <a:off x="152400" y="1185101"/>
            <a:ext cx="8534401" cy="4333022"/>
            <a:chOff x="891055" y="1430289"/>
            <a:chExt cx="9963530" cy="4480560"/>
          </a:xfrm>
        </p:grpSpPr>
        <p:sp>
          <p:nvSpPr>
            <p:cNvPr id="5" name="TextBox 4"/>
            <p:cNvSpPr txBox="1"/>
            <p:nvPr/>
          </p:nvSpPr>
          <p:spPr>
            <a:xfrm>
              <a:off x="3048524" y="1544345"/>
              <a:ext cx="7777386" cy="85929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sz="1600" dirty="0" smtClean="0">
                  <a:latin typeface="Calibri" panose="020F0502020204030204" pitchFamily="34" charset="0"/>
                  <a:cs typeface="Calibri" panose="020F0502020204030204" pitchFamily="34" charset="0"/>
                </a:rPr>
                <a:t>Enhance </a:t>
              </a:r>
              <a:r>
                <a:rPr lang="en-US" sz="1600" dirty="0">
                  <a:latin typeface="Calibri" panose="020F0502020204030204" pitchFamily="34" charset="0"/>
                  <a:cs typeface="Calibri" panose="020F0502020204030204" pitchFamily="34" charset="0"/>
                </a:rPr>
                <a:t>cross-system partnerships and trauma informed </a:t>
              </a:r>
              <a:r>
                <a:rPr lang="en-US" sz="1600" dirty="0" smtClean="0">
                  <a:latin typeface="Calibri" panose="020F0502020204030204" pitchFamily="34" charset="0"/>
                  <a:cs typeface="Calibri" panose="020F0502020204030204" pitchFamily="34" charset="0"/>
                </a:rPr>
                <a:t>care</a:t>
              </a:r>
              <a:r>
                <a:rPr lang="en-US" sz="1600" baseline="30000" dirty="0" smtClean="0">
                  <a:latin typeface="Calibri" panose="020F0502020204030204" pitchFamily="34" charset="0"/>
                  <a:cs typeface="Calibri" panose="020F0502020204030204" pitchFamily="34" charset="0"/>
                </a:rPr>
                <a:t>2</a:t>
              </a:r>
              <a:r>
                <a:rPr lang="en-US" sz="1600" dirty="0" smtClean="0">
                  <a:latin typeface="Calibri" panose="020F0502020204030204" pitchFamily="34" charset="0"/>
                  <a:cs typeface="Calibri" panose="020F0502020204030204" pitchFamily="34" charset="0"/>
                </a:rPr>
                <a:t> across child-serving </a:t>
              </a:r>
              <a:r>
                <a:rPr lang="en-US" sz="1600" dirty="0">
                  <a:latin typeface="Calibri" panose="020F0502020204030204" pitchFamily="34" charset="0"/>
                  <a:cs typeface="Calibri" panose="020F0502020204030204" pitchFamily="34" charset="0"/>
                </a:rPr>
                <a:t>systems to strengthen coordination and improve </a:t>
              </a:r>
              <a:r>
                <a:rPr lang="en-US" sz="1600" dirty="0" smtClean="0">
                  <a:latin typeface="Calibri" panose="020F0502020204030204" pitchFamily="34" charset="0"/>
                  <a:cs typeface="Calibri" panose="020F0502020204030204" pitchFamily="34" charset="0"/>
                </a:rPr>
                <a:t>the well-being </a:t>
              </a:r>
              <a:r>
                <a:rPr lang="en-US" sz="1600" dirty="0">
                  <a:latin typeface="Calibri" panose="020F0502020204030204" pitchFamily="34" charset="0"/>
                  <a:cs typeface="Calibri" panose="020F0502020204030204" pitchFamily="34" charset="0"/>
                </a:rPr>
                <a:t>of children, youth and families.</a:t>
              </a:r>
            </a:p>
          </p:txBody>
        </p:sp>
        <p:sp>
          <p:nvSpPr>
            <p:cNvPr id="6" name="TextBox 5"/>
            <p:cNvSpPr txBox="1"/>
            <p:nvPr/>
          </p:nvSpPr>
          <p:spPr>
            <a:xfrm>
              <a:off x="1249372" y="2659657"/>
              <a:ext cx="3170025"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dirty="0" smtClean="0">
                  <a:solidFill>
                    <a:schemeClr val="bg1"/>
                  </a:solidFill>
                </a:rPr>
                <a:t>2</a:t>
              </a:r>
              <a:endParaRPr lang="en-US" dirty="0">
                <a:solidFill>
                  <a:schemeClr val="bg1"/>
                </a:solidFill>
              </a:endParaRPr>
            </a:p>
          </p:txBody>
        </p:sp>
        <p:sp>
          <p:nvSpPr>
            <p:cNvPr id="9" name="TextBox 8"/>
            <p:cNvSpPr txBox="1"/>
            <p:nvPr/>
          </p:nvSpPr>
          <p:spPr>
            <a:xfrm>
              <a:off x="3048524" y="2388591"/>
              <a:ext cx="7777386" cy="6046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sz="1600" dirty="0">
                  <a:latin typeface="Calibri" panose="020F0502020204030204" pitchFamily="34" charset="0"/>
                  <a:cs typeface="Calibri" panose="020F0502020204030204" pitchFamily="34" charset="0"/>
                </a:rPr>
                <a:t>Promote early identification, prevention and treatment to support resiliency and recovery for children, youth and families.</a:t>
              </a:r>
            </a:p>
          </p:txBody>
        </p:sp>
        <p:sp>
          <p:nvSpPr>
            <p:cNvPr id="10" name="TextBox 9"/>
            <p:cNvSpPr txBox="1"/>
            <p:nvPr/>
          </p:nvSpPr>
          <p:spPr>
            <a:xfrm>
              <a:off x="3047653" y="3243170"/>
              <a:ext cx="7806932" cy="6046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sz="1600" dirty="0">
                  <a:latin typeface="Calibri" panose="020F0502020204030204" pitchFamily="34" charset="0"/>
                  <a:cs typeface="Calibri" panose="020F0502020204030204" pitchFamily="34" charset="0"/>
                </a:rPr>
                <a:t>Leverage </a:t>
              </a:r>
              <a:r>
                <a:rPr lang="en-US" sz="1600" dirty="0" smtClean="0">
                  <a:latin typeface="Calibri" panose="020F0502020204030204" pitchFamily="34" charset="0"/>
                  <a:cs typeface="Calibri" panose="020F0502020204030204" pitchFamily="34" charset="0"/>
                </a:rPr>
                <a:t>specialty </a:t>
              </a:r>
              <a:r>
                <a:rPr lang="en-US" sz="1600" dirty="0">
                  <a:latin typeface="Calibri" panose="020F0502020204030204" pitchFamily="34" charset="0"/>
                  <a:cs typeface="Calibri" panose="020F0502020204030204" pitchFamily="34" charset="0"/>
                </a:rPr>
                <a:t>vendor’s resources, in partnership with providers, to support whole person care and provide care coordination. </a:t>
              </a:r>
            </a:p>
          </p:txBody>
        </p:sp>
        <p:sp>
          <p:nvSpPr>
            <p:cNvPr id="11" name="TextBox 10"/>
            <p:cNvSpPr txBox="1"/>
            <p:nvPr/>
          </p:nvSpPr>
          <p:spPr>
            <a:xfrm>
              <a:off x="3069219" y="4020037"/>
              <a:ext cx="7514433" cy="6046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sz="1600" dirty="0">
                  <a:latin typeface="Calibri" panose="020F0502020204030204" pitchFamily="34" charset="0"/>
                  <a:cs typeface="Calibri" panose="020F0502020204030204" pitchFamily="34" charset="0"/>
                </a:rPr>
                <a:t>Establish a comprehensive </a:t>
              </a:r>
              <a:r>
                <a:rPr lang="en-US" sz="1600" dirty="0" smtClean="0">
                  <a:latin typeface="Calibri" panose="020F0502020204030204" pitchFamily="34" charset="0"/>
                  <a:cs typeface="Calibri" panose="020F0502020204030204" pitchFamily="34" charset="0"/>
                </a:rPr>
                <a:t>PH and BH </a:t>
              </a:r>
              <a:r>
                <a:rPr lang="en-US" sz="1600" dirty="0">
                  <a:latin typeface="Calibri" panose="020F0502020204030204" pitchFamily="34" charset="0"/>
                  <a:cs typeface="Calibri" panose="020F0502020204030204" pitchFamily="34" charset="0"/>
                </a:rPr>
                <a:t>provider network that specializes in the targeted population. </a:t>
              </a:r>
            </a:p>
          </p:txBody>
        </p:sp>
        <p:sp>
          <p:nvSpPr>
            <p:cNvPr id="12" name="TextBox 11"/>
            <p:cNvSpPr txBox="1"/>
            <p:nvPr/>
          </p:nvSpPr>
          <p:spPr>
            <a:xfrm>
              <a:off x="3047653" y="4717750"/>
              <a:ext cx="7806932" cy="85929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r>
                <a:rPr lang="en-US" sz="1600" dirty="0">
                  <a:latin typeface="Calibri" panose="020F0502020204030204" pitchFamily="34" charset="0"/>
                  <a:cs typeface="Calibri" panose="020F0502020204030204" pitchFamily="34" charset="0"/>
                </a:rPr>
                <a:t>Establish an effective partnership amongst all stakeholders to build a quality strategy emphasizing accountability, BH/PH integration and health outcomes and drive the system towards value-based care.  </a:t>
              </a:r>
            </a:p>
          </p:txBody>
        </p:sp>
        <p:sp>
          <p:nvSpPr>
            <p:cNvPr id="13" name="Up-Down Arrow 12"/>
            <p:cNvSpPr/>
            <p:nvPr/>
          </p:nvSpPr>
          <p:spPr>
            <a:xfrm>
              <a:off x="891055" y="1430289"/>
              <a:ext cx="2062480" cy="4480560"/>
            </a:xfrm>
            <a:prstGeom prst="upDownArrow">
              <a:avLst/>
            </a:prstGeom>
            <a:ln/>
          </p:spPr>
          <p:style>
            <a:lnRef idx="1">
              <a:schemeClr val="accent3"/>
            </a:lnRef>
            <a:fillRef idx="2">
              <a:schemeClr val="accent3"/>
            </a:fillRef>
            <a:effectRef idx="1">
              <a:schemeClr val="accent3"/>
            </a:effectRef>
            <a:fontRef idx="minor">
              <a:schemeClr val="dk1"/>
            </a:fontRef>
          </p:style>
          <p:txBody>
            <a:bodyPr rot="0" spcFirstLastPara="0" vert="horz" wrap="square" lIns="72000" tIns="72000" rIns="72000" bIns="72000" numCol="1" spcCol="0" rtlCol="0" fromWordArt="0" anchor="ctr" anchorCtr="0" forceAA="0" compatLnSpc="1">
              <a:prstTxWarp prst="textNoShape">
                <a:avLst/>
              </a:prstTxWarp>
              <a:noAutofit/>
            </a:bodyPr>
            <a:lstStyle/>
            <a:p>
              <a:pPr algn="ctr"/>
              <a:endParaRPr lang="en-US" sz="1600" dirty="0">
                <a:solidFill>
                  <a:schemeClr val="tx1"/>
                </a:solidFill>
              </a:endParaRPr>
            </a:p>
          </p:txBody>
        </p:sp>
      </p:grpSp>
      <p:cxnSp>
        <p:nvCxnSpPr>
          <p:cNvPr id="14" name="Straight Connector 13"/>
          <p:cNvCxnSpPr>
            <a:cxnSpLocks/>
          </p:cNvCxnSpPr>
          <p:nvPr/>
        </p:nvCxnSpPr>
        <p:spPr>
          <a:xfrm flipH="1">
            <a:off x="1999664" y="5199330"/>
            <a:ext cx="6662576" cy="369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cxnSpLocks/>
          </p:cNvCxnSpPr>
          <p:nvPr/>
        </p:nvCxnSpPr>
        <p:spPr>
          <a:xfrm flipH="1">
            <a:off x="2024225" y="2018254"/>
            <a:ext cx="6662576" cy="369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a:cxnSpLocks/>
          </p:cNvCxnSpPr>
          <p:nvPr/>
        </p:nvCxnSpPr>
        <p:spPr>
          <a:xfrm flipH="1">
            <a:off x="2057400" y="2738517"/>
            <a:ext cx="6662576" cy="369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cxnSpLocks/>
          </p:cNvCxnSpPr>
          <p:nvPr/>
        </p:nvCxnSpPr>
        <p:spPr>
          <a:xfrm flipH="1">
            <a:off x="1999664" y="3529278"/>
            <a:ext cx="6662576" cy="369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cxnSpLocks/>
          </p:cNvCxnSpPr>
          <p:nvPr/>
        </p:nvCxnSpPr>
        <p:spPr>
          <a:xfrm flipH="1">
            <a:off x="2082800" y="4297769"/>
            <a:ext cx="6662576" cy="369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1578833" y="5294660"/>
            <a:ext cx="7315200" cy="461665"/>
          </a:xfrm>
          <a:prstGeom prst="rect">
            <a:avLst/>
          </a:prstGeom>
          <a:noFill/>
        </p:spPr>
        <p:txBody>
          <a:bodyPr wrap="square" rtlCol="0">
            <a:spAutoFit/>
          </a:bodyPr>
          <a:lstStyle/>
          <a:p>
            <a:r>
              <a:rPr lang="en-US" sz="1100" baseline="30000" dirty="0" smtClean="0">
                <a:latin typeface="Calibri" panose="020F0502020204030204" pitchFamily="34" charset="0"/>
                <a:cs typeface="Calibri" panose="020F0502020204030204" pitchFamily="34" charset="0"/>
              </a:rPr>
              <a:t>2 </a:t>
            </a:r>
            <a:r>
              <a:rPr lang="en-US" sz="1100" dirty="0" smtClean="0">
                <a:latin typeface="Calibri" panose="020F0502020204030204" pitchFamily="34" charset="0"/>
                <a:cs typeface="Calibri" panose="020F0502020204030204" pitchFamily="34" charset="0"/>
              </a:rPr>
              <a:t>For </a:t>
            </a:r>
            <a:r>
              <a:rPr lang="en-US" sz="1100" dirty="0">
                <a:latin typeface="Calibri" panose="020F0502020204030204" pitchFamily="34" charset="0"/>
                <a:cs typeface="Calibri" panose="020F0502020204030204" pitchFamily="34" charset="0"/>
              </a:rPr>
              <a:t>more information, please refer to </a:t>
            </a:r>
            <a:r>
              <a:rPr lang="en-US" sz="1100" u="sng" dirty="0">
                <a:solidFill>
                  <a:srgbClr val="0070C0"/>
                </a:solidFill>
                <a:latin typeface="Calibri" panose="020F0502020204030204" pitchFamily="34" charset="0"/>
                <a:cs typeface="Calibri" panose="020F0502020204030204" pitchFamily="34" charset="0"/>
                <a:hlinkClick r:id="rId3"/>
              </a:rPr>
              <a:t>https://dmh.mo.gov/trauma</a:t>
            </a:r>
            <a:r>
              <a:rPr lang="en-US" sz="1100" dirty="0">
                <a:solidFill>
                  <a:srgbClr val="0070C0"/>
                </a:solidFill>
                <a:latin typeface="Calibri" panose="020F0502020204030204" pitchFamily="34" charset="0"/>
                <a:cs typeface="Calibri" panose="020F0502020204030204" pitchFamily="34" charset="0"/>
              </a:rPr>
              <a:t> </a:t>
            </a:r>
            <a:r>
              <a:rPr lang="en-US" sz="1100" dirty="0">
                <a:latin typeface="Calibri" panose="020F0502020204030204" pitchFamily="34" charset="0"/>
                <a:cs typeface="Calibri" panose="020F0502020204030204" pitchFamily="34" charset="0"/>
              </a:rPr>
              <a:t>and </a:t>
            </a:r>
            <a:r>
              <a:rPr lang="en-US" sz="1100" u="sng" dirty="0">
                <a:latin typeface="Calibri" panose="020F0502020204030204" pitchFamily="34" charset="0"/>
                <a:cs typeface="Calibri" panose="020F0502020204030204" pitchFamily="34" charset="0"/>
                <a:hlinkClick r:id="rId4"/>
              </a:rPr>
              <a:t>https://dmh.mo.gov/media/pdf/missouri-model-developmental-framework-trauma-informed-approaches</a:t>
            </a:r>
            <a:r>
              <a:rPr lang="en-US" baseline="30000" dirty="0"/>
              <a:t>  </a:t>
            </a:r>
          </a:p>
        </p:txBody>
      </p:sp>
    </p:spTree>
    <p:extLst>
      <p:ext uri="{BB962C8B-B14F-4D97-AF65-F5344CB8AC3E}">
        <p14:creationId xmlns:p14="http://schemas.microsoft.com/office/powerpoint/2010/main" val="20379804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3410" y="304800"/>
            <a:ext cx="7886700" cy="880301"/>
          </a:xfrm>
        </p:spPr>
        <p:txBody>
          <a:bodyPr>
            <a:normAutofit/>
          </a:bodyPr>
          <a:lstStyle/>
          <a:p>
            <a:pPr algn="ctr"/>
            <a:r>
              <a:rPr lang="en-US" b="1" dirty="0" smtClean="0">
                <a:solidFill>
                  <a:srgbClr val="002060"/>
                </a:solidFill>
              </a:rPr>
              <a:t>Carve-in Framework</a:t>
            </a:r>
            <a:endParaRPr lang="en-US" b="1" dirty="0">
              <a:solidFill>
                <a:srgbClr val="002060"/>
              </a:solidFill>
            </a:endParaRPr>
          </a:p>
        </p:txBody>
      </p:sp>
      <p:grpSp>
        <p:nvGrpSpPr>
          <p:cNvPr id="5" name="Group 4"/>
          <p:cNvGrpSpPr/>
          <p:nvPr/>
        </p:nvGrpSpPr>
        <p:grpSpPr>
          <a:xfrm>
            <a:off x="304800" y="1447800"/>
            <a:ext cx="8378654" cy="4267200"/>
            <a:chOff x="1915935" y="1905912"/>
            <a:chExt cx="9846858" cy="4215052"/>
          </a:xfrm>
        </p:grpSpPr>
        <p:sp>
          <p:nvSpPr>
            <p:cNvPr id="6" name="Hexagon 5"/>
            <p:cNvSpPr/>
            <p:nvPr/>
          </p:nvSpPr>
          <p:spPr>
            <a:xfrm>
              <a:off x="5197504" y="1905912"/>
              <a:ext cx="1900428" cy="1638300"/>
            </a:xfrm>
            <a:prstGeom prst="hexagon">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en-US" sz="1400" dirty="0">
                <a:solidFill>
                  <a:schemeClr val="bg1"/>
                </a:solidFill>
              </a:endParaRPr>
            </a:p>
          </p:txBody>
        </p:sp>
        <p:sp>
          <p:nvSpPr>
            <p:cNvPr id="9" name="Hexagon 8"/>
            <p:cNvSpPr/>
            <p:nvPr/>
          </p:nvSpPr>
          <p:spPr>
            <a:xfrm>
              <a:off x="3637463" y="2769871"/>
              <a:ext cx="1911350" cy="1638300"/>
            </a:xfrm>
            <a:prstGeom prst="hexagon">
              <a:avLst/>
            </a:prstGeom>
            <a:solidFill>
              <a:srgbClr val="00386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r>
                <a:rPr lang="en-US" sz="1600" dirty="0">
                  <a:solidFill>
                    <a:schemeClr val="bg1"/>
                  </a:solidFill>
                  <a:latin typeface="Calibri" panose="020F0502020204030204" pitchFamily="34" charset="0"/>
                  <a:cs typeface="Calibri" panose="020F0502020204030204" pitchFamily="34" charset="0"/>
                </a:rPr>
                <a:t>Funding Sources</a:t>
              </a:r>
            </a:p>
          </p:txBody>
        </p:sp>
        <p:sp>
          <p:nvSpPr>
            <p:cNvPr id="10" name="Hexagon 9"/>
            <p:cNvSpPr/>
            <p:nvPr/>
          </p:nvSpPr>
          <p:spPr>
            <a:xfrm>
              <a:off x="2111274" y="1916547"/>
              <a:ext cx="1900428" cy="1638300"/>
            </a:xfrm>
            <a:prstGeom prst="hexag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en-US" sz="1600" dirty="0">
                  <a:solidFill>
                    <a:schemeClr val="bg1"/>
                  </a:solidFill>
                  <a:latin typeface="Calibri" panose="020F0502020204030204" pitchFamily="34" charset="0"/>
                  <a:cs typeface="Calibri" panose="020F0502020204030204" pitchFamily="34" charset="0"/>
                </a:rPr>
                <a:t>Current Missouri BH Service Offerings</a:t>
              </a:r>
            </a:p>
          </p:txBody>
        </p:sp>
        <p:sp>
          <p:nvSpPr>
            <p:cNvPr id="11" name="Hexagon 10"/>
            <p:cNvSpPr/>
            <p:nvPr/>
          </p:nvSpPr>
          <p:spPr>
            <a:xfrm>
              <a:off x="5186582" y="3595700"/>
              <a:ext cx="1911350" cy="1638300"/>
            </a:xfrm>
            <a:prstGeom prst="hexagon">
              <a:avLst/>
            </a:prstGeom>
            <a:solidFill>
              <a:schemeClr val="accent6"/>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eaLnBrk="1" hangingPunct="1"/>
              <a:r>
                <a:rPr lang="en-US" altLang="en-US" sz="1600" dirty="0">
                  <a:solidFill>
                    <a:schemeClr val="bg1"/>
                  </a:solidFill>
                  <a:latin typeface="Calibri" panose="020F0502020204030204" pitchFamily="34" charset="0"/>
                  <a:cs typeface="Calibri" panose="020F0502020204030204" pitchFamily="34" charset="0"/>
                </a:rPr>
                <a:t>Today’s Delivery Model for  COA 4 Kids</a:t>
              </a:r>
            </a:p>
          </p:txBody>
        </p:sp>
        <p:sp>
          <p:nvSpPr>
            <p:cNvPr id="12" name="Hexagon 11"/>
            <p:cNvSpPr/>
            <p:nvPr/>
          </p:nvSpPr>
          <p:spPr>
            <a:xfrm>
              <a:off x="1915935" y="3611085"/>
              <a:ext cx="2090456" cy="1638300"/>
            </a:xfrm>
            <a:prstGeom prst="hexagon">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r>
                <a:rPr lang="en-US" altLang="en-US" sz="1400" dirty="0" smtClean="0">
                  <a:solidFill>
                    <a:schemeClr val="bg1"/>
                  </a:solidFill>
                  <a:latin typeface="Calibri" panose="020F0502020204030204" pitchFamily="34" charset="0"/>
                  <a:cs typeface="Calibri" panose="020F0502020204030204" pitchFamily="34" charset="0"/>
                </a:rPr>
                <a:t>Administering </a:t>
              </a:r>
              <a:r>
                <a:rPr lang="en-US" altLang="en-US" sz="1500" dirty="0">
                  <a:solidFill>
                    <a:schemeClr val="bg1"/>
                  </a:solidFill>
                  <a:latin typeface="Calibri" panose="020F0502020204030204" pitchFamily="34" charset="0"/>
                  <a:cs typeface="Calibri" panose="020F0502020204030204" pitchFamily="34" charset="0"/>
                </a:rPr>
                <a:t>Agency</a:t>
              </a:r>
            </a:p>
          </p:txBody>
        </p:sp>
        <p:sp>
          <p:nvSpPr>
            <p:cNvPr id="13" name="Hexagon 12"/>
            <p:cNvSpPr/>
            <p:nvPr/>
          </p:nvSpPr>
          <p:spPr>
            <a:xfrm>
              <a:off x="6746419" y="2769871"/>
              <a:ext cx="1911350" cy="1638300"/>
            </a:xfrm>
            <a:prstGeom prst="hexagon">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lnSpc>
                  <a:spcPct val="90000"/>
                </a:lnSpc>
                <a:spcBef>
                  <a:spcPct val="0"/>
                </a:spcBef>
                <a:spcAft>
                  <a:spcPct val="35000"/>
                </a:spcAft>
              </a:pPr>
              <a:r>
                <a:rPr lang="en-US" sz="1600" dirty="0">
                  <a:solidFill>
                    <a:schemeClr val="bg1"/>
                  </a:solidFill>
                  <a:latin typeface="Calibri" panose="020F0502020204030204" pitchFamily="34" charset="0"/>
                  <a:cs typeface="Calibri" panose="020F0502020204030204" pitchFamily="34" charset="0"/>
                </a:rPr>
                <a:t>COA 4 Delivery Model Post Carve-In</a:t>
              </a:r>
            </a:p>
          </p:txBody>
        </p:sp>
        <p:sp>
          <p:nvSpPr>
            <p:cNvPr id="14" name="Hexagon 13"/>
            <p:cNvSpPr/>
            <p:nvPr/>
          </p:nvSpPr>
          <p:spPr>
            <a:xfrm>
              <a:off x="8298931" y="1957400"/>
              <a:ext cx="1911350" cy="1638300"/>
            </a:xfrm>
            <a:prstGeom prst="hexagon">
              <a:avLst/>
            </a:prstGeom>
            <a:solidFill>
              <a:schemeClr val="accent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lnSpc>
                  <a:spcPct val="90000"/>
                </a:lnSpc>
                <a:spcBef>
                  <a:spcPct val="0"/>
                </a:spcBef>
                <a:spcAft>
                  <a:spcPct val="35000"/>
                </a:spcAft>
              </a:pPr>
              <a:r>
                <a:rPr lang="en-US" sz="1600" dirty="0">
                  <a:solidFill>
                    <a:schemeClr val="bg1"/>
                  </a:solidFill>
                  <a:latin typeface="Calibri" panose="020F0502020204030204" pitchFamily="34" charset="0"/>
                  <a:cs typeface="Calibri" panose="020F0502020204030204" pitchFamily="34" charset="0"/>
                </a:rPr>
                <a:t>New BH Services Under Carve-In</a:t>
              </a:r>
            </a:p>
          </p:txBody>
        </p:sp>
        <p:sp>
          <p:nvSpPr>
            <p:cNvPr id="15" name="Hexagon 14"/>
            <p:cNvSpPr/>
            <p:nvPr/>
          </p:nvSpPr>
          <p:spPr>
            <a:xfrm>
              <a:off x="9830430" y="2838953"/>
              <a:ext cx="1932363" cy="1643711"/>
            </a:xfrm>
            <a:prstGeom prst="hexagon">
              <a:avLst/>
            </a:prstGeom>
            <a:solidFill>
              <a:srgbClr val="003865"/>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lnSpc>
                  <a:spcPct val="90000"/>
                </a:lnSpc>
                <a:spcBef>
                  <a:spcPct val="0"/>
                </a:spcBef>
                <a:spcAft>
                  <a:spcPct val="35000"/>
                </a:spcAft>
              </a:pPr>
              <a:r>
                <a:rPr lang="en-US" sz="1600" dirty="0">
                  <a:solidFill>
                    <a:schemeClr val="bg1"/>
                  </a:solidFill>
                  <a:latin typeface="Calibri" panose="020F0502020204030204" pitchFamily="34" charset="0"/>
                  <a:cs typeface="Calibri" panose="020F0502020204030204" pitchFamily="34" charset="0"/>
                </a:rPr>
                <a:t>Residential Services and Family First Prevention Services Act (FFPSA)</a:t>
              </a:r>
            </a:p>
          </p:txBody>
        </p:sp>
        <p:sp>
          <p:nvSpPr>
            <p:cNvPr id="16" name="Hexagon 15"/>
            <p:cNvSpPr/>
            <p:nvPr/>
          </p:nvSpPr>
          <p:spPr>
            <a:xfrm>
              <a:off x="8288841" y="3658103"/>
              <a:ext cx="1900428" cy="1638300"/>
            </a:xfrm>
            <a:prstGeom prst="hexagon">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en-US" sz="1400" dirty="0">
                <a:solidFill>
                  <a:schemeClr val="bg1"/>
                </a:solidFill>
              </a:endParaRPr>
            </a:p>
          </p:txBody>
        </p:sp>
        <p:sp>
          <p:nvSpPr>
            <p:cNvPr id="17" name="Hexagon 16"/>
            <p:cNvSpPr/>
            <p:nvPr/>
          </p:nvSpPr>
          <p:spPr>
            <a:xfrm>
              <a:off x="3657148" y="4482664"/>
              <a:ext cx="1900428" cy="1638300"/>
            </a:xfrm>
            <a:prstGeom prst="hexagon">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en-US" sz="1400" dirty="0">
                <a:solidFill>
                  <a:schemeClr val="bg1"/>
                </a:solidFill>
              </a:endParaRPr>
            </a:p>
          </p:txBody>
        </p:sp>
        <p:pic>
          <p:nvPicPr>
            <p:cNvPr id="18" name="Picture 17"/>
            <p:cNvPicPr>
              <a:picLocks noChangeAspect="1"/>
            </p:cNvPicPr>
            <p:nvPr/>
          </p:nvPicPr>
          <p:blipFill>
            <a:blip r:embed="rId3">
              <a:duotone>
                <a:schemeClr val="accent5">
                  <a:shade val="45000"/>
                  <a:satMod val="135000"/>
                </a:schemeClr>
                <a:prstClr val="white"/>
              </a:duotone>
              <a:extLst>
                <a:ext uri="{28A0092B-C50C-407E-A947-70E740481C1C}">
                  <a14:useLocalDpi xmlns:a14="http://schemas.microsoft.com/office/drawing/2010/main" val="0"/>
                </a:ext>
              </a:extLst>
            </a:blip>
            <a:stretch>
              <a:fillRect/>
            </a:stretch>
          </p:blipFill>
          <p:spPr>
            <a:xfrm>
              <a:off x="5700395" y="2232859"/>
              <a:ext cx="887745" cy="887745"/>
            </a:xfrm>
            <a:prstGeom prst="rect">
              <a:avLst/>
            </a:prstGeom>
          </p:spPr>
        </p:pic>
        <p:pic>
          <p:nvPicPr>
            <p:cNvPr id="19" name="Picture 18"/>
            <p:cNvPicPr>
              <a:picLocks noChangeAspect="1"/>
            </p:cNvPicPr>
            <p:nvPr/>
          </p:nvPicPr>
          <p:blipFill>
            <a:blip r:embed="rId4">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8646847" y="3872782"/>
              <a:ext cx="1046558" cy="1046558"/>
            </a:xfrm>
            <a:prstGeom prst="rect">
              <a:avLst/>
            </a:prstGeom>
          </p:spPr>
        </p:pic>
      </p:grpSp>
      <p:pic>
        <p:nvPicPr>
          <p:cNvPr id="21" name="Picture 20"/>
          <p:cNvPicPr>
            <a:picLocks noChangeAspect="1"/>
          </p:cNvPicPr>
          <p:nvPr/>
        </p:nvPicPr>
        <p:blipFill>
          <a:blip r:embed="rId5">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2077121" y="4436462"/>
            <a:ext cx="879020" cy="879020"/>
          </a:xfrm>
          <a:prstGeom prst="rect">
            <a:avLst/>
          </a:prstGeom>
        </p:spPr>
      </p:pic>
    </p:spTree>
    <p:extLst>
      <p:ext uri="{BB962C8B-B14F-4D97-AF65-F5344CB8AC3E}">
        <p14:creationId xmlns:p14="http://schemas.microsoft.com/office/powerpoint/2010/main" val="390052146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COA_SLIDESIZE" val="Size16x9"/>
</p:tagLst>
</file>

<file path=ppt/theme/theme1.xml><?xml version="1.0" encoding="utf-8"?>
<a:theme xmlns:a="http://schemas.openxmlformats.org/drawingml/2006/main" name="Urban Pop">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107111</TotalTime>
  <Words>1626</Words>
  <Application>Microsoft Office PowerPoint</Application>
  <PresentationFormat>On-screen Show (4:3)</PresentationFormat>
  <Paragraphs>331</Paragraphs>
  <Slides>30</Slides>
  <Notes>29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Arial</vt:lpstr>
      <vt:lpstr>Calibri</vt:lpstr>
      <vt:lpstr>Century Gothic</vt:lpstr>
      <vt:lpstr>Palatino Linotype</vt:lpstr>
      <vt:lpstr>Segoe UI</vt:lpstr>
      <vt:lpstr>Times New Roman</vt:lpstr>
      <vt:lpstr>Wingdings</vt:lpstr>
      <vt:lpstr>Wingdings 3</vt:lpstr>
      <vt:lpstr>Urban Pop</vt:lpstr>
      <vt:lpstr>Behavioral Health Carve-in  Meeting with External Stakeholder Advisory Board  November 20, 2020</vt:lpstr>
      <vt:lpstr>Agenda</vt:lpstr>
      <vt:lpstr>Background, Mission and Goals    Jessie Dresner</vt:lpstr>
      <vt:lpstr>Background</vt:lpstr>
      <vt:lpstr>Background</vt:lpstr>
      <vt:lpstr>Background</vt:lpstr>
      <vt:lpstr>PowerPoint Presentation</vt:lpstr>
      <vt:lpstr>Initiative Goals</vt:lpstr>
      <vt:lpstr>Carve-in Framework</vt:lpstr>
      <vt:lpstr>Project Phases and Timing   Bobbi Jo Garber </vt:lpstr>
      <vt:lpstr>Project Phases and Timing</vt:lpstr>
      <vt:lpstr>Project Phases and Timing</vt:lpstr>
      <vt:lpstr>Phase I: Planning and Design</vt:lpstr>
      <vt:lpstr>Phase I: Planning and Design</vt:lpstr>
      <vt:lpstr>Phase II: Execution</vt:lpstr>
      <vt:lpstr>Phase II: Execution</vt:lpstr>
      <vt:lpstr>Phase III: Implementation</vt:lpstr>
      <vt:lpstr>Phase IV: Monitoring</vt:lpstr>
      <vt:lpstr>Phase I Updates   Eric Martin</vt:lpstr>
      <vt:lpstr>Phase I Updates</vt:lpstr>
      <vt:lpstr>Phase I Updates</vt:lpstr>
      <vt:lpstr>Phase I Updates</vt:lpstr>
      <vt:lpstr>Phase I Updates</vt:lpstr>
      <vt:lpstr>Phase I Updates</vt:lpstr>
      <vt:lpstr>Upcoming Next Steps   Amber McKenzie </vt:lpstr>
      <vt:lpstr>Upcoming Next Steps</vt:lpstr>
      <vt:lpstr>Upcoming Next Steps</vt:lpstr>
      <vt:lpstr>Open Discussion</vt:lpstr>
      <vt:lpstr>Contact Information </vt:lpstr>
      <vt:lpstr>Stakeholder Input on Contract Sections</vt:lpstr>
    </vt:vector>
  </TitlesOfParts>
  <Company>Missouri Department of Social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Comparing Managed Care and Fee-For-Service</dc:title>
  <dc:creator>parkv1z</dc:creator>
  <cp:lastModifiedBy>Luecke, Gail</cp:lastModifiedBy>
  <cp:revision>307</cp:revision>
  <cp:lastPrinted>2017-10-18T18:29:19Z</cp:lastPrinted>
  <dcterms:created xsi:type="dcterms:W3CDTF">2014-11-30T21:45:23Z</dcterms:created>
  <dcterms:modified xsi:type="dcterms:W3CDTF">2020-12-28T21:41:41Z</dcterms:modified>
</cp:coreProperties>
</file>