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4"/>
  </p:notesMasterIdLst>
  <p:handoutMasterIdLst>
    <p:handoutMasterId r:id="rId15"/>
  </p:handoutMasterIdLst>
  <p:sldIdLst>
    <p:sldId id="256" r:id="rId2"/>
    <p:sldId id="376" r:id="rId3"/>
    <p:sldId id="365" r:id="rId4"/>
    <p:sldId id="373" r:id="rId5"/>
    <p:sldId id="371" r:id="rId6"/>
    <p:sldId id="374" r:id="rId7"/>
    <p:sldId id="375" r:id="rId8"/>
    <p:sldId id="372" r:id="rId9"/>
    <p:sldId id="366" r:id="rId10"/>
    <p:sldId id="368" r:id="rId11"/>
    <p:sldId id="369" r:id="rId12"/>
    <p:sldId id="370" r:id="rId13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587C"/>
    <a:srgbClr val="00FF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9" autoAdjust="0"/>
    <p:restoredTop sz="86475" autoAdjust="0"/>
  </p:normalViewPr>
  <p:slideViewPr>
    <p:cSldViewPr>
      <p:cViewPr varScale="1">
        <p:scale>
          <a:sx n="71" d="100"/>
          <a:sy n="71" d="100"/>
        </p:scale>
        <p:origin x="103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12/28/2022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12/28/2022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3738"/>
            <a:ext cx="4613275" cy="3459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3" tIns="46403" rIns="92803" bIns="4640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7"/>
            <a:ext cx="5608320" cy="4156234"/>
          </a:xfrm>
          <a:prstGeom prst="rect">
            <a:avLst/>
          </a:prstGeom>
        </p:spPr>
        <p:txBody>
          <a:bodyPr vert="horz" lIns="92803" tIns="46403" rIns="92803" bIns="464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91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290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>
            <a:lvl1pPr marL="342900" indent="-274320">
              <a:buFont typeface="Wingdings" panose="05000000000000000000" pitchFamily="2" charset="2"/>
              <a:buChar char="v"/>
              <a:defRPr sz="2800" baseline="0">
                <a:latin typeface="Arial" panose="020B0604020202020204" pitchFamily="34" charset="0"/>
              </a:defRPr>
            </a:lvl1pPr>
            <a:lvl2pPr marL="742950" indent="-274320">
              <a:buFont typeface="Wingdings" panose="05000000000000000000" pitchFamily="2" charset="2"/>
              <a:buChar char="Ø"/>
              <a:defRPr sz="2400"/>
            </a:lvl2pPr>
            <a:lvl3pPr marL="1143000" indent="-274320">
              <a:buSzPct val="200000"/>
              <a:buFont typeface="Arial" panose="020B0604020202020204" pitchFamily="34" charset="0"/>
              <a:buChar char="•"/>
              <a:defRPr sz="2000"/>
            </a:lvl3pPr>
            <a:lvl4pPr marL="1600200" indent="-274320">
              <a:buFont typeface="Wingdings" panose="05000000000000000000" pitchFamily="2" charset="2"/>
              <a:buChar char="q"/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12/28/2022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43097"/>
            <a:ext cx="2743200" cy="6164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43097"/>
            <a:ext cx="2362200" cy="80286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4800" y="1600200"/>
            <a:ext cx="8534400" cy="3229339"/>
          </a:xfrm>
        </p:spPr>
        <p:txBody>
          <a:bodyPr>
            <a:noAutofit/>
          </a:bodyPr>
          <a:lstStyle/>
          <a:p>
            <a:pPr algn="ctr"/>
            <a:r>
              <a:rPr lang="en-US" sz="40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Prior Authorization (PA) Process</a:t>
            </a:r>
            <a:r>
              <a:rPr lang="en-US" sz="44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44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9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9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MO HealthNet Pharmacy Team</a:t>
            </a:r>
            <a:r>
              <a:rPr lang="en-US" sz="2400" b="1" cap="none" smtClean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2400" b="1" cap="none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smtClean="0">
                <a:solidFill>
                  <a:schemeClr val="accent3"/>
                </a:solidFill>
                <a:latin typeface="Century Gothic" panose="020B0502020202020204" pitchFamily="34" charset="0"/>
              </a:rPr>
              <a:t>January 18, </a:t>
            </a:r>
            <a:r>
              <a:rPr lang="en-US" sz="2400" b="1" cap="none" smtClean="0">
                <a:solidFill>
                  <a:schemeClr val="accent3"/>
                </a:solidFill>
                <a:latin typeface="Century Gothic" panose="020B0502020202020204" pitchFamily="34" charset="0"/>
              </a:rPr>
              <a:t>2023</a:t>
            </a:r>
            <a:endParaRPr lang="en-US" sz="2400" b="1" i="1" cap="small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Making the PA Process Easier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481647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Specific PA forms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Tailored to a specific class of medications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List approval criteria on the form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List out all other documentation that is needed for the review</a:t>
            </a: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Pharmacy Edit page is updated weekly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https://dss.mo.gov/mhd/cs/pharmacy/pages/clinedit.htm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Provider blasts about upcoming changes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https://dss.mo.gov/mhd/providers/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112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 </a:t>
            </a:r>
            <a:r>
              <a:rPr lang="en-US" dirty="0" err="1" smtClean="0"/>
              <a:t>HealthNet’s</a:t>
            </a:r>
            <a:r>
              <a:rPr lang="en-US" dirty="0" smtClean="0"/>
              <a:t>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Check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CyberAccess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to see if PA is needed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Use correct PA form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Send in all requested documentation in one fax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Respond to requests for clarification or additional documentation</a:t>
            </a:r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903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Seeking Suggestions from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What can MO HealthNet do to make the PA process easier for providers?</a:t>
            </a:r>
          </a:p>
          <a:p>
            <a:pPr lvl="0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parts of the PA process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currently work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for providers?  </a:t>
            </a:r>
          </a:p>
          <a:p>
            <a:pPr lvl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What parts don’t work?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0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to Complete a PA with MHD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90999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Transparent Approval at Point of Sale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Based on paid claims history and Smart PA criteria</a:t>
            </a:r>
          </a:p>
          <a:p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CyberAccess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Prescription Pad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Providers can log-in to check if a PA is needed and submit a request if indicated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Phone Call to the Pharmacy Helpdesk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800-392-8030</a:t>
            </a:r>
          </a:p>
          <a:p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Fax PA form to the Pharmacy Helpdesk	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573-636-6470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122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Fax PA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 Form is filled out completely and accurately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Can be hand-written or electronic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 Form is faxed to the Pharmacy Helpdesk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Fax number is at the top of all PA forms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573-636-6470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Response will be sent back via fax once reviewed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Request for more information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 about criteria requirements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Final decision based on available information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241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Barriers to Timely PA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Form is not filled out completely or accurately</a:t>
            </a: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Incorrect PA form is used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Hand writing is illegible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Use of Third Party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ePA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(i.e. 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CoverMyMeds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Duplicate faxes and split faxes</a:t>
            </a: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Requested documentation not submitted with PA form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190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8930" y="1417638"/>
            <a:ext cx="692614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604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12" y="2633662"/>
            <a:ext cx="7648575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168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ADHD Stimulant for 4yo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19599"/>
          </a:xfrm>
        </p:spPr>
        <p:txBody>
          <a:bodyPr>
            <a:noAutofit/>
          </a:bodyPr>
          <a:lstStyle/>
          <a:p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Day 1: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Fax contains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PA form for Focalin XR 5mg. Helpdesk faxes provider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Child ADHD form, progress notes and positive parent rating scale and teacher rating scale, then will refer to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 staff as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pt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is 4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years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Day 2: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Fax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contains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ADHD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Child Under 6 form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for Focalin XR 5mg. Helpdesk faxes provider again.</a:t>
            </a:r>
          </a:p>
          <a:p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Day 3: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Fax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contains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positive teacher/parent scale, progress note lacking s/s and IEP note.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Helpdesk faxes provider again.</a:t>
            </a:r>
          </a:p>
          <a:p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Day 28: Fax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contains general PA form for 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Quillivant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XR.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Day 32: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Fax contains general PA form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Quillivant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XR.</a:t>
            </a:r>
          </a:p>
          <a:p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Day 34: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Fax contains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PA form for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Quillivant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XR,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positive rating scales and IEP.  Attached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progress notes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still lacking s/s.  </a:t>
            </a:r>
          </a:p>
          <a:p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Day 35: Fax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contains IEP, + scales, and ADHD Evaluation form.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Dx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of ADHD confirmed on page 39 and S/S listed on page 41.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Review with state staff begins as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patient is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4y.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986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8862" y="1981200"/>
            <a:ext cx="8232154" cy="25146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303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Checking the Status of a 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Please don’t re-fax the same documents if no response is received in a given time.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You can call the Pharmacy Helpdesk to ask about the status of a fax after 24 hours.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800-392-8030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For urgent requests start with call to Pharmacy Helpdesk instead of fax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483523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107320</TotalTime>
  <Words>547</Words>
  <Application>Microsoft Office PowerPoint</Application>
  <PresentationFormat>On-screen Show (4:3)</PresentationFormat>
  <Paragraphs>74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Palatino Linotype</vt:lpstr>
      <vt:lpstr>Wingdings</vt:lpstr>
      <vt:lpstr>Wingdings 3</vt:lpstr>
      <vt:lpstr>Urban Pop</vt:lpstr>
      <vt:lpstr>Prior Authorization (PA) Process   MO HealthNet Pharmacy Team January 18, 2023</vt:lpstr>
      <vt:lpstr>Methods to Complete a PA with MHD </vt:lpstr>
      <vt:lpstr>Current Fax PA Process</vt:lpstr>
      <vt:lpstr>Barriers to Timely PA Processing</vt:lpstr>
      <vt:lpstr>Examples</vt:lpstr>
      <vt:lpstr>Examples</vt:lpstr>
      <vt:lpstr>Example – ADHD Stimulant for 4yo</vt:lpstr>
      <vt:lpstr>Examples</vt:lpstr>
      <vt:lpstr>Checking the Status of a PA</vt:lpstr>
      <vt:lpstr>Making the PA Process Easier</vt:lpstr>
      <vt:lpstr>MO HealthNet’s Recommendations</vt:lpstr>
      <vt:lpstr>Seeking Suggestions from Providers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DSS</dc:creator>
  <cp:lastModifiedBy>Moore, Joshua</cp:lastModifiedBy>
  <cp:revision>348</cp:revision>
  <cp:lastPrinted>2017-10-18T18:29:19Z</cp:lastPrinted>
  <dcterms:created xsi:type="dcterms:W3CDTF">2014-11-30T21:45:23Z</dcterms:created>
  <dcterms:modified xsi:type="dcterms:W3CDTF">2022-12-28T22:28:57Z</dcterms:modified>
</cp:coreProperties>
</file>