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5"/>
  </p:notesMasterIdLst>
  <p:handoutMasterIdLst>
    <p:handoutMasterId r:id="rId16"/>
  </p:handoutMasterIdLst>
  <p:sldIdLst>
    <p:sldId id="397" r:id="rId2"/>
    <p:sldId id="398" r:id="rId3"/>
    <p:sldId id="400" r:id="rId4"/>
    <p:sldId id="401" r:id="rId5"/>
    <p:sldId id="405" r:id="rId6"/>
    <p:sldId id="393" r:id="rId7"/>
    <p:sldId id="399" r:id="rId8"/>
    <p:sldId id="379" r:id="rId9"/>
    <p:sldId id="389" r:id="rId10"/>
    <p:sldId id="402" r:id="rId11"/>
    <p:sldId id="406" r:id="rId12"/>
    <p:sldId id="403" r:id="rId13"/>
    <p:sldId id="404" r:id="rId1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  <p:cmAuthor id="1" name="Rush, Olivia" initials="RO" lastIdx="3" clrIdx="1">
    <p:extLst>
      <p:ext uri="{19B8F6BF-5375-455C-9EA6-DF929625EA0E}">
        <p15:presenceInfo xmlns:p15="http://schemas.microsoft.com/office/powerpoint/2012/main" userId="Rush, Oliv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87C"/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545" autoAdjust="0"/>
    <p:restoredTop sz="94951" autoAdjust="0"/>
  </p:normalViewPr>
  <p:slideViewPr>
    <p:cSldViewPr>
      <p:cViewPr varScale="1">
        <p:scale>
          <a:sx n="91" d="100"/>
          <a:sy n="91" d="100"/>
        </p:scale>
        <p:origin x="1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3/11/2022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3/11/2022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3738"/>
            <a:ext cx="4613275" cy="3459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3" tIns="46403" rIns="92803" bIns="464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7"/>
            <a:ext cx="5608320" cy="4156234"/>
          </a:xfrm>
          <a:prstGeom prst="rect">
            <a:avLst/>
          </a:prstGeom>
        </p:spPr>
        <p:txBody>
          <a:bodyPr vert="horz" lIns="92803" tIns="46403" rIns="92803" bIns="464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469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634476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41104089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623618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77309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568057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715856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56218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611346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50548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550775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285228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011069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>
            <a:lvl1pPr marL="342900" indent="-274320">
              <a:buFont typeface="Wingdings" panose="05000000000000000000" pitchFamily="2" charset="2"/>
              <a:buChar char="v"/>
              <a:defRPr sz="2800" baseline="0">
                <a:latin typeface="Arial" panose="020B0604020202020204" pitchFamily="34" charset="0"/>
              </a:defRPr>
            </a:lvl1pPr>
            <a:lvl2pPr marL="742950" indent="-274320">
              <a:buFont typeface="Wingdings" panose="05000000000000000000" pitchFamily="2" charset="2"/>
              <a:buChar char="Ø"/>
              <a:defRPr sz="2400"/>
            </a:lvl2pPr>
            <a:lvl3pPr marL="1143000" indent="-274320">
              <a:buSzPct val="200000"/>
              <a:buFont typeface="Arial" panose="020B0604020202020204" pitchFamily="34" charset="0"/>
              <a:buChar char="•"/>
              <a:defRPr sz="2000"/>
            </a:lvl3pPr>
            <a:lvl4pPr marL="1600200" indent="-274320">
              <a:buFont typeface="Wingdings" panose="05000000000000000000" pitchFamily="2" charset="2"/>
              <a:buChar char="q"/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hyperlink" Target="http://manuals.momed.com/collections/collection_pha/print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hyperlink" Target="https://ginasthma.org/wp-content/uploads/2021/05/GINA-Pocket-Guide-2021-V2-WMS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https://ginasthma.org/wp-content/uploads/2021/05/GINA-Pocket-Guide-2021-V2-WMS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hyperlink" Target="https://ginasthma.org/wp-content/uploads/2021/05/GINA-Pocket-Guide-2021-V2-WMS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5" Type="http://schemas.openxmlformats.org/officeDocument/2006/relationships/hyperlink" Target="https://www.fda.gov/drugs/drug-safety-and-availability/fda-requires-boxed-warning-about-serious-mental-health-side-effects-asthma-and-allergy-drug" TargetMode="External"/><Relationship Id="rId4" Type="http://schemas.openxmlformats.org/officeDocument/2006/relationships/hyperlink" Target="https://ginasthma.org/wp-content/uploads/2021/05/GINA-Pocket-Guide-2021-V2-WMS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hyperlink" Target="https://www.medicaid.gov/state-overviews/stateprofile.html?state=missouri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hyperlink" Target="https://www.medicaid.gov/state-overviews/stateprofile.html?state=missouri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43097"/>
            <a:ext cx="2743200" cy="6164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43097"/>
            <a:ext cx="2362200" cy="80286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4800" y="1600200"/>
            <a:ext cx="8534400" cy="3229339"/>
          </a:xfrm>
        </p:spPr>
        <p:txBody>
          <a:bodyPr>
            <a:noAutofit/>
          </a:bodyPr>
          <a:lstStyle/>
          <a:p>
            <a:pPr algn="ctr"/>
            <a:r>
              <a:rPr lang="en-US" sz="40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Asthma Policy Update</a:t>
            </a:r>
            <a:r>
              <a:rPr lang="en-US" sz="9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9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Joshua Moore, PharmD </a:t>
            </a:r>
            <a:b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MO HealthNet Director of Pharmacy</a:t>
            </a:r>
            <a:b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March 17, 2022</a:t>
            </a:r>
            <a:endParaRPr lang="en-US" sz="2400" b="1" i="1" cap="small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4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72 Hour Emergency Supply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7"/>
            <a:ext cx="8398705" cy="4206813"/>
          </a:xfrm>
        </p:spPr>
        <p:txBody>
          <a:bodyPr anchor="t"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dispensing of a 72-hour emergency supply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is reimbursable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only when dispensed outside of Pharmacy Help Desk regular working hours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intent of this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requirement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is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assure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participants have access to prior authorized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drugs when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necessary. Not to circumvent the PA process. Claims submitted for an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emergency supply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are tracked and reviewed for possible abuse by participants and providers. If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such abuse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is detected, appropriate action is taken. For questions about this policy, please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contact Pharmacy Administration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at (573) 751-6963.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407" y="6119336"/>
            <a:ext cx="547239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342900" indent="-342900"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MO HealthNet Pharmacy Provider Manual – Section 13.6.C found at 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://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manuals.momed.com/collections/collection_pha/print.pdf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165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Communication Plan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7"/>
            <a:ext cx="8398705" cy="4206813"/>
          </a:xfrm>
        </p:spPr>
        <p:txBody>
          <a:bodyPr anchor="t"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Outreach to MO HealthNet Providers via: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Provider e-mail blasts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 communication with provider groups, including prescribers and pharmacies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MHD staff available to speak to provider groups at conferences and webinars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Drug utilization review message is already being sent to pharmacies at point of sale</a:t>
            </a:r>
          </a:p>
        </p:txBody>
      </p:sp>
    </p:spTree>
    <p:extLst>
      <p:ext uri="{BB962C8B-B14F-4D97-AF65-F5344CB8AC3E}">
        <p14:creationId xmlns:p14="http://schemas.microsoft.com/office/powerpoint/2010/main" val="362501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>
                <a:solidFill>
                  <a:srgbClr val="1B587C"/>
                </a:solidFill>
              </a:rPr>
              <a:t>ASTHMA EDUCATION AND ENVIRONMENTAL ASSESSMENT SERVICES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7"/>
            <a:ext cx="8398705" cy="4206813"/>
          </a:xfrm>
        </p:spPr>
        <p:txBody>
          <a:bodyPr anchor="t">
            <a:noAutofit/>
          </a:bodyPr>
          <a:lstStyle/>
          <a:p>
            <a:pPr indent="-342900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HealthNet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covers asthma education and environmental assessment services </a:t>
            </a:r>
          </a:p>
          <a:p>
            <a:pPr indent="-342900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Providing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combination of asthma education and environmental assessments leads to better health outcomes in the pediatric population.</a:t>
            </a:r>
          </a:p>
          <a:p>
            <a:pPr indent="-342900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These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services are outlined in the Payment Policy for Asthma Education and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In-Home Environmental Assessments 13 CSR 70-25.150.  </a:t>
            </a:r>
          </a:p>
          <a:p>
            <a:pPr lvl="1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All asthma education and asthma environmental assessment services must take place in the participant’s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 annual limit of asthma education visits will be dependent on the codes used, but shall not exceed one (1) hour per year with the exception of one (1) 90- minute self-management session. </a:t>
            </a:r>
          </a:p>
          <a:p>
            <a:pPr lvl="1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 annual limit for asthma environmental assessments is 2 sessions. </a:t>
            </a:r>
          </a:p>
        </p:txBody>
      </p:sp>
    </p:spTree>
    <p:extLst>
      <p:ext uri="{BB962C8B-B14F-4D97-AF65-F5344CB8AC3E}">
        <p14:creationId xmlns:p14="http://schemas.microsoft.com/office/powerpoint/2010/main" val="3679677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>
                <a:solidFill>
                  <a:srgbClr val="1B587C"/>
                </a:solidFill>
              </a:rPr>
              <a:t>ASTHMA EDUCATION AND ENVIRONMENTAL ASSESSMENT SERVICES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7"/>
            <a:ext cx="8398705" cy="4206813"/>
          </a:xfrm>
        </p:spPr>
        <p:txBody>
          <a:bodyPr anchor="t">
            <a:noAutofit/>
          </a:bodyPr>
          <a:lstStyle/>
          <a:p>
            <a:pPr indent="-342900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participants to be eligible for asthma education and asthma environmental assessment services the individual must meet the following criteria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Currently enrolled in MO HealthNet, 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Younger than 21 years of age,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Have a primary diagnosis of asthma, 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</a:p>
          <a:p>
            <a:pPr lvl="1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Have had one of the following events as a result of asthma in the last 12 months:</a:t>
            </a:r>
          </a:p>
          <a:p>
            <a:pPr lvl="2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1 or more Inpatient Hospital stays,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</a:p>
          <a:p>
            <a:pPr lvl="2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 or more Emergency Department (ED) visits,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2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3 or more Urgent Care visits,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</a:p>
          <a:p>
            <a:pPr lvl="2" indent="-342900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 high utilization of rescue inhalers (short-acting inhaled beta-2 agonists) defined as 4 or more prescription refills, or  underutilization of ICS (inhaled corticosteroids) defined as missing 4 or more refills based on their enrollment months,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at least one ED or Urgent Care visit. </a:t>
            </a:r>
          </a:p>
        </p:txBody>
      </p:sp>
    </p:spTree>
    <p:extLst>
      <p:ext uri="{BB962C8B-B14F-4D97-AF65-F5344CB8AC3E}">
        <p14:creationId xmlns:p14="http://schemas.microsoft.com/office/powerpoint/2010/main" val="123125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Asthma Treatment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1143000"/>
            <a:ext cx="8398705" cy="4953000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Asthma can be effectively treated, and most patients can achieve good control of their asthma. When asthma is under good control, patients can: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Avoid troublesome symptoms during day and night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Need little to no reliever medication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Have productive, physically active lives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Have normal or near normal lung function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Avoid serious asthma flare-ups (exacerbations or attacks)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Treatment with inhaled corticosteroid (ICS) containing medications reduces frequency and severity of asthma symptoms and reduces the risk of flare-ups and dying due to asthma.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Asthma flare-ups can be fatal. They are more common and more severe when asthma is uncontrolled.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7406" y="6096000"/>
            <a:ext cx="82257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References: 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GINA Pocket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Guide 2021 -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ginasthma.org/wp-content/uploads/2021/05/GINA-Pocket-Guide-2021-V2-WMS.pdf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426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Asthma Treatment Recommendations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1143000"/>
            <a:ext cx="8398705" cy="4953000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safety, the Global Initiative for Asthma (GINA) recommends that every adult and adolescent with asthma should receive an ICS-containing controller medication to reduce risk of serious exacerbations, including patients with infrequent symptoms.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Every patient with asthma should have a reliever inhaler for as-needed use:</a:t>
            </a:r>
          </a:p>
          <a:p>
            <a:pPr marL="685800" lvl="1" indent="-28575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ICS-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formoterol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or short acting beta agonist (SABA)</a:t>
            </a:r>
          </a:p>
          <a:p>
            <a:pPr marL="685800" lvl="1" indent="-28575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ICS-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formoterol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is preferred as it reduces the risk of severe exacerbations compared to SABA</a:t>
            </a:r>
          </a:p>
          <a:p>
            <a:pPr marL="685800" lvl="1" indent="-28575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ICS-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formoterol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should not be used as the reliever when the patient is taking a different maintenance ICS-LABA, these patients should receive a SABA</a:t>
            </a:r>
          </a:p>
          <a:p>
            <a:pPr marL="400050" lvl="1"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406" y="6098315"/>
            <a:ext cx="82257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References: 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GINA Pocket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Guide 2021 -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ginasthma.org/wp-content/uploads/2021/05/GINA-Pocket-Guide-2021-V2-WMS.pdf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632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SABA Overutilization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1143000"/>
            <a:ext cx="8398705" cy="4953000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Although SABA provides quick relief of symptoms, SABA-only treatment is associated with increased risk of exacerbations and lower lung function.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Regular use of SABA increases allergic responses and airway inflammation and reduces the bronchodilator response to SABA when it is needed.</a:t>
            </a:r>
          </a:p>
          <a:p>
            <a:pPr indent="-342900">
              <a:buClrTx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 of ≥3 canisters per year is associated with an increased risk of severe exacerbations.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40.5% of MO HealthNet participants that received at least 1 SABA in 2021 received 3 or more in 12 months.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 of ≥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12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canisters in a year is associated with increased risk of asthma-related death.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6.4% of MO HealthNet participants that received at least 1 SABA in 2021 received 12 or more in 12 months.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2" indent="-342900">
              <a:buClrTx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406" y="6096000"/>
            <a:ext cx="79971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GINA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Pocket Guide 2021 -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ginasthma.org/wp-content/uploads/2021/05/GINA-Pocket-Guide-2021-V2-WMS.pdf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67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Leukotriene Inhibitors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1143000"/>
            <a:ext cx="8398705" cy="4953000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Many providers are unaware of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montelukast’s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black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box warning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regarding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risk of serious mental health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effects.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use in asthma, leukotriene receptor antagonists are less effective compared to a regular ICS, particularly for preventing exacerbations.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use in allergic rhinitis, the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FDA has determined that montelukast should be reserved for patients who have not responded adequately to other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therapies or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who cannot tolerate these therapies.</a:t>
            </a: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406" y="5621523"/>
            <a:ext cx="799719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GINA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Pocket Guide 2021 -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ginasthma.org/wp-content/uploads/2021/05/GINA-Pocket-Guide-2021-V2-WMS.pdf</a:t>
            </a:r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https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://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www.fda.gov/drugs/drug-safety-and-availability/fda-requires-boxed-warning-about-serious-mental-health-side-effects-asthma-and-allergy-drug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290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2286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SABA Utilization by MHD Participants 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908369"/>
              </p:ext>
            </p:extLst>
          </p:nvPr>
        </p:nvGraphicFramePr>
        <p:xfrm>
          <a:off x="304799" y="1807846"/>
          <a:ext cx="8534400" cy="4288155"/>
        </p:xfrm>
        <a:graphic>
          <a:graphicData uri="http://schemas.openxmlformats.org/drawingml/2006/table">
            <a:tbl>
              <a:tblPr/>
              <a:tblGrid>
                <a:gridCol w="1143001">
                  <a:extLst>
                    <a:ext uri="{9D8B030D-6E8A-4147-A177-3AD203B41FA5}">
                      <a16:colId xmlns:a16="http://schemas.microsoft.com/office/drawing/2014/main" val="459010659"/>
                    </a:ext>
                  </a:extLst>
                </a:gridCol>
                <a:gridCol w="1326616">
                  <a:extLst>
                    <a:ext uri="{9D8B030D-6E8A-4147-A177-3AD203B41FA5}">
                      <a16:colId xmlns:a16="http://schemas.microsoft.com/office/drawing/2014/main" val="2517601435"/>
                    </a:ext>
                  </a:extLst>
                </a:gridCol>
                <a:gridCol w="824579">
                  <a:extLst>
                    <a:ext uri="{9D8B030D-6E8A-4147-A177-3AD203B41FA5}">
                      <a16:colId xmlns:a16="http://schemas.microsoft.com/office/drawing/2014/main" val="553992196"/>
                    </a:ext>
                  </a:extLst>
                </a:gridCol>
                <a:gridCol w="989496">
                  <a:extLst>
                    <a:ext uri="{9D8B030D-6E8A-4147-A177-3AD203B41FA5}">
                      <a16:colId xmlns:a16="http://schemas.microsoft.com/office/drawing/2014/main" val="2929645706"/>
                    </a:ext>
                  </a:extLst>
                </a:gridCol>
                <a:gridCol w="135909">
                  <a:extLst>
                    <a:ext uri="{9D8B030D-6E8A-4147-A177-3AD203B41FA5}">
                      <a16:colId xmlns:a16="http://schemas.microsoft.com/office/drawing/2014/main" val="263461103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4294688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14800331"/>
                    </a:ext>
                  </a:extLst>
                </a:gridCol>
                <a:gridCol w="792176">
                  <a:extLst>
                    <a:ext uri="{9D8B030D-6E8A-4147-A177-3AD203B41FA5}">
                      <a16:colId xmlns:a16="http://schemas.microsoft.com/office/drawing/2014/main" val="4233212012"/>
                    </a:ext>
                  </a:extLst>
                </a:gridCol>
                <a:gridCol w="960423">
                  <a:extLst>
                    <a:ext uri="{9D8B030D-6E8A-4147-A177-3AD203B41FA5}">
                      <a16:colId xmlns:a16="http://schemas.microsoft.com/office/drawing/2014/main" val="1772982007"/>
                    </a:ext>
                  </a:extLst>
                </a:gridCol>
              </a:tblGrid>
              <a:tr h="4594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&gt;4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MDI/Year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And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 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&gt;6 MDI/Year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And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 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139509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Asthma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Asthma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59495098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9440729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9834440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5,371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2390928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8,142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15,322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23,464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4,763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15,903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32617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7343172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9794804"/>
                  </a:ext>
                </a:extLst>
              </a:tr>
              <a:tr h="4594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&gt;10 MDI/Year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And </a:t>
                      </a:r>
                    </a:p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&gt;12 MDI/Year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And Under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 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972641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Asthma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Asthma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90058605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4222395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3,085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27141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1614880"/>
                  </a:ext>
                </a:extLst>
              </a:tr>
              <a:tr h="2341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5,718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7,566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2,929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4,035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416810"/>
                  </a:ext>
                </a:extLst>
              </a:tr>
              <a:tr h="15620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012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038495"/>
              </p:ext>
            </p:extLst>
          </p:nvPr>
        </p:nvGraphicFramePr>
        <p:xfrm>
          <a:off x="2971800" y="917575"/>
          <a:ext cx="2976786" cy="882015"/>
        </p:xfrm>
        <a:graphic>
          <a:graphicData uri="http://schemas.openxmlformats.org/drawingml/2006/table">
            <a:tbl>
              <a:tblPr firstRow="1">
                <a:tableStyleId>{69C7853C-536D-4A76-A0AE-DD22124D55A5}</a:tableStyleId>
              </a:tblPr>
              <a:tblGrid>
                <a:gridCol w="1213580">
                  <a:extLst>
                    <a:ext uri="{9D8B030D-6E8A-4147-A177-3AD203B41FA5}">
                      <a16:colId xmlns:a16="http://schemas.microsoft.com/office/drawing/2014/main" val="4193787891"/>
                    </a:ext>
                  </a:extLst>
                </a:gridCol>
                <a:gridCol w="721112">
                  <a:extLst>
                    <a:ext uri="{9D8B030D-6E8A-4147-A177-3AD203B41FA5}">
                      <a16:colId xmlns:a16="http://schemas.microsoft.com/office/drawing/2014/main" val="2094246971"/>
                    </a:ext>
                  </a:extLst>
                </a:gridCol>
                <a:gridCol w="1042094">
                  <a:extLst>
                    <a:ext uri="{9D8B030D-6E8A-4147-A177-3AD203B41FA5}">
                      <a16:colId xmlns:a16="http://schemas.microsoft.com/office/drawing/2014/main" val="1414743738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 of Participants who received at least one SABA MDI in CY 2021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748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 And Under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 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Grand Total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3885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48,854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46,931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95,785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843012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799" y="6324600"/>
            <a:ext cx="5811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Figures are for CY2021 and exclude participants diagnosed with cystic fibrosis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862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MHD Compared to other Medicaid Programs</a:t>
            </a:r>
            <a:endParaRPr lang="en-US" sz="3200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9157" y="1219198"/>
            <a:ext cx="4468722" cy="505341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1219197"/>
            <a:ext cx="4191593" cy="50534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6334780"/>
            <a:ext cx="59713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https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://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www.medicaid.gov/state-overviews/stateprofile.html?state=missouri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187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</a:rPr>
              <a:t>MHD Compared </a:t>
            </a:r>
            <a:r>
              <a:rPr lang="en-US" sz="3200" b="1" dirty="0">
                <a:solidFill>
                  <a:srgbClr val="1B587C"/>
                </a:solidFill>
              </a:rPr>
              <a:t>to other Medicaid Programs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219200"/>
            <a:ext cx="4294192" cy="502324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6759" y="1219199"/>
            <a:ext cx="4386149" cy="50232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6334780"/>
            <a:ext cx="59713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https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://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www.medicaid.gov/state-overviews/stateprofile.html?state=missouri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630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Proposed Policy Changes (effective July 2022)</a:t>
            </a:r>
            <a:endParaRPr lang="en-US" sz="3200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7"/>
            <a:ext cx="8398705" cy="4206813"/>
          </a:xfrm>
        </p:spPr>
        <p:txBody>
          <a:bodyPr anchor="t"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Goal of changes: notify prescribers of over utilization of SABA and promote the use of SMART and maintenance medications to prevent exacerbations.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Quantity limits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SABA MDI (albuterol and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levalbuterol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&lt;18 years old: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canisters per 180 days (5.6 puffs per day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≥18 years old: 3 canisters per 180 days (3.3 puffs per day)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with cystic fibrosis are excluded from the quantity limit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Quantity limit for albuterol or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levalbuterol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inhalation solution: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120 vials per 60 days 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Participants with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cystic fibrosis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are excluded from the quantity limit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Leukotriene inhibitors will require prior authorization for new starts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Asthma: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History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of ICS/LABA for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90 or more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days 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Allergies: History of 2</a:t>
            </a:r>
            <a:r>
              <a:rPr lang="en-US" sz="1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generation antihistamine and nasal steroid, both for 90 or more days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Eosinophilic Gastroenteritis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Obstructive Sleep Apnea/Sleep Disorder Breathing</a:t>
            </a:r>
          </a:p>
        </p:txBody>
      </p:sp>
    </p:spTree>
    <p:extLst>
      <p:ext uri="{BB962C8B-B14F-4D97-AF65-F5344CB8AC3E}">
        <p14:creationId xmlns:p14="http://schemas.microsoft.com/office/powerpoint/2010/main" val="2937909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0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6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7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8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9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112704</TotalTime>
  <Words>1307</Words>
  <Application>Microsoft Office PowerPoint</Application>
  <PresentationFormat>On-screen Show (4:3)</PresentationFormat>
  <Paragraphs>232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Palatino Linotype</vt:lpstr>
      <vt:lpstr>Wingdings</vt:lpstr>
      <vt:lpstr>Wingdings 3</vt:lpstr>
      <vt:lpstr>Urban Pop</vt:lpstr>
      <vt:lpstr>Asthma Policy Update  Joshua Moore, PharmD  MO HealthNet Director of Pharmacy March 17, 2022</vt:lpstr>
      <vt:lpstr>Asthma Treatment</vt:lpstr>
      <vt:lpstr>Asthma Treatment Recommendations</vt:lpstr>
      <vt:lpstr>SABA Overutilization</vt:lpstr>
      <vt:lpstr>Leukotriene Inhibitors</vt:lpstr>
      <vt:lpstr>SABA Utilization by MHD Participants </vt:lpstr>
      <vt:lpstr>MHD Compared to other Medicaid Programs</vt:lpstr>
      <vt:lpstr>MHD Compared to other Medicaid Programs</vt:lpstr>
      <vt:lpstr>Proposed Policy Changes (effective July 2022)</vt:lpstr>
      <vt:lpstr>72 Hour Emergency Supply</vt:lpstr>
      <vt:lpstr>Communication Plan</vt:lpstr>
      <vt:lpstr>ASTHMA EDUCATION AND ENVIRONMENTAL ASSESSMENT SERVICES</vt:lpstr>
      <vt:lpstr>ASTHMA EDUCATION AND ENVIRONMENTAL ASSESSMENT SERVICES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DSS</dc:creator>
  <cp:lastModifiedBy>Luecke, Gail</cp:lastModifiedBy>
  <cp:revision>317</cp:revision>
  <cp:lastPrinted>2017-10-18T18:29:19Z</cp:lastPrinted>
  <dcterms:created xsi:type="dcterms:W3CDTF">2014-11-30T21:45:23Z</dcterms:created>
  <dcterms:modified xsi:type="dcterms:W3CDTF">2022-03-11T20:38:42Z</dcterms:modified>
</cp:coreProperties>
</file>