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04" r:id="rId1"/>
  </p:sldMasterIdLst>
  <p:notesMasterIdLst>
    <p:notesMasterId r:id="rId13"/>
  </p:notesMasterIdLst>
  <p:handoutMasterIdLst>
    <p:handoutMasterId r:id="rId14"/>
  </p:handoutMasterIdLst>
  <p:sldIdLst>
    <p:sldId id="256" r:id="rId2"/>
    <p:sldId id="295" r:id="rId3"/>
    <p:sldId id="299" r:id="rId4"/>
    <p:sldId id="311" r:id="rId5"/>
    <p:sldId id="309" r:id="rId6"/>
    <p:sldId id="300" r:id="rId7"/>
    <p:sldId id="306" r:id="rId8"/>
    <p:sldId id="312" r:id="rId9"/>
    <p:sldId id="298" r:id="rId10"/>
    <p:sldId id="257" r:id="rId11"/>
    <p:sldId id="292" r:id="rId1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y Ludlam" initials="JL" lastIdx="1" clrIdx="0"/>
  <p:cmAuthor id="1" name="Rush, Olivia" initials="RO" lastIdx="9" clrIdx="1">
    <p:extLst>
      <p:ext uri="{19B8F6BF-5375-455C-9EA6-DF929625EA0E}">
        <p15:presenceInfo xmlns:p15="http://schemas.microsoft.com/office/powerpoint/2012/main" userId="Rush, Olivia"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3C4"/>
    <a:srgbClr val="0075B0"/>
    <a:srgbClr val="005782"/>
    <a:srgbClr val="0099CC"/>
    <a:srgbClr val="004568"/>
    <a:srgbClr val="006699"/>
    <a:srgbClr val="004D74"/>
    <a:srgbClr val="003366"/>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40" autoAdjust="0"/>
    <p:restoredTop sz="86376" autoAdjust="0"/>
  </p:normalViewPr>
  <p:slideViewPr>
    <p:cSldViewPr>
      <p:cViewPr varScale="1">
        <p:scale>
          <a:sx n="91" d="100"/>
          <a:sy n="91" d="100"/>
        </p:scale>
        <p:origin x="1308" y="84"/>
      </p:cViewPr>
      <p:guideLst>
        <p:guide orient="horz" pos="2160"/>
        <p:guide pos="2880"/>
      </p:guideLst>
    </p:cSldViewPr>
  </p:slideViewPr>
  <p:outlineViewPr>
    <p:cViewPr>
      <p:scale>
        <a:sx n="20" d="100"/>
        <a:sy n="20" d="100"/>
      </p:scale>
      <p:origin x="0" y="7332"/>
    </p:cViewPr>
  </p:outlin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5138"/>
          </a:xfrm>
          <a:prstGeom prst="rect">
            <a:avLst/>
          </a:prstGeom>
        </p:spPr>
        <p:txBody>
          <a:bodyPr vert="horz" lIns="91429" tIns="45714" rIns="91429" bIns="45714"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5138"/>
          </a:xfrm>
          <a:prstGeom prst="rect">
            <a:avLst/>
          </a:prstGeom>
        </p:spPr>
        <p:txBody>
          <a:bodyPr vert="horz" lIns="91429" tIns="45714" rIns="91429" bIns="45714" rtlCol="0"/>
          <a:lstStyle>
            <a:lvl1pPr algn="r">
              <a:defRPr sz="1200"/>
            </a:lvl1pPr>
          </a:lstStyle>
          <a:p>
            <a:fld id="{0D144030-4CAA-4B43-A21F-96EBF1BA20C8}" type="datetimeFigureOut">
              <a:rPr lang="en-US" smtClean="0"/>
              <a:t>3/29/2023</a:t>
            </a:fld>
            <a:endParaRPr lang="en-US" dirty="0"/>
          </a:p>
        </p:txBody>
      </p:sp>
      <p:sp>
        <p:nvSpPr>
          <p:cNvPr id="4" name="Footer Placeholder 3"/>
          <p:cNvSpPr>
            <a:spLocks noGrp="1"/>
          </p:cNvSpPr>
          <p:nvPr>
            <p:ph type="ftr" sz="quarter" idx="2"/>
          </p:nvPr>
        </p:nvSpPr>
        <p:spPr>
          <a:xfrm>
            <a:off x="1" y="8829675"/>
            <a:ext cx="3038475" cy="465138"/>
          </a:xfrm>
          <a:prstGeom prst="rect">
            <a:avLst/>
          </a:prstGeom>
        </p:spPr>
        <p:txBody>
          <a:bodyPr vert="horz" lIns="91429" tIns="45714" rIns="91429" bIns="4571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675"/>
            <a:ext cx="3038475" cy="465138"/>
          </a:xfrm>
          <a:prstGeom prst="rect">
            <a:avLst/>
          </a:prstGeom>
        </p:spPr>
        <p:txBody>
          <a:bodyPr vert="horz" lIns="91429" tIns="45714" rIns="91429" bIns="45714" rtlCol="0" anchor="b"/>
          <a:lstStyle>
            <a:lvl1pPr algn="r">
              <a:defRPr sz="1200"/>
            </a:lvl1pPr>
          </a:lstStyle>
          <a:p>
            <a:fld id="{3090A595-EEBA-4F67-AC3E-D9F8CCF61EB7}" type="slidenum">
              <a:rPr lang="en-US" smtClean="0"/>
              <a:t>‹#›</a:t>
            </a:fld>
            <a:endParaRPr lang="en-US" dirty="0"/>
          </a:p>
        </p:txBody>
      </p:sp>
    </p:spTree>
    <p:extLst>
      <p:ext uri="{BB962C8B-B14F-4D97-AF65-F5344CB8AC3E}">
        <p14:creationId xmlns:p14="http://schemas.microsoft.com/office/powerpoint/2010/main" val="10010102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4820"/>
          </a:xfrm>
          <a:prstGeom prst="rect">
            <a:avLst/>
          </a:prstGeom>
        </p:spPr>
        <p:txBody>
          <a:bodyPr vert="horz" lIns="93165" tIns="46584" rIns="93165" bIns="46584" rtlCol="0"/>
          <a:lstStyle>
            <a:lvl1pPr algn="l">
              <a:defRPr sz="1200"/>
            </a:lvl1pPr>
          </a:lstStyle>
          <a:p>
            <a:endParaRPr lang="en-US" dirty="0"/>
          </a:p>
        </p:txBody>
      </p:sp>
      <p:sp>
        <p:nvSpPr>
          <p:cNvPr id="3" name="Date Placeholder 2"/>
          <p:cNvSpPr>
            <a:spLocks noGrp="1"/>
          </p:cNvSpPr>
          <p:nvPr>
            <p:ph type="dt" idx="1"/>
          </p:nvPr>
        </p:nvSpPr>
        <p:spPr>
          <a:xfrm>
            <a:off x="3970938" y="1"/>
            <a:ext cx="3037840" cy="464820"/>
          </a:xfrm>
          <a:prstGeom prst="rect">
            <a:avLst/>
          </a:prstGeom>
        </p:spPr>
        <p:txBody>
          <a:bodyPr vert="horz" lIns="93165" tIns="46584" rIns="93165" bIns="46584" rtlCol="0"/>
          <a:lstStyle>
            <a:lvl1pPr algn="r">
              <a:defRPr sz="1200"/>
            </a:lvl1pPr>
          </a:lstStyle>
          <a:p>
            <a:fld id="{97CF049E-D21B-4DB6-B4B8-7FA4F1288B91}" type="datetimeFigureOut">
              <a:rPr lang="en-US" smtClean="0"/>
              <a:pPr/>
              <a:t>3/29/2023</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5" tIns="46584" rIns="93165" bIns="46584"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65" tIns="46584" rIns="93165" bIns="4658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8"/>
            <a:ext cx="3037840" cy="464820"/>
          </a:xfrm>
          <a:prstGeom prst="rect">
            <a:avLst/>
          </a:prstGeom>
        </p:spPr>
        <p:txBody>
          <a:bodyPr vert="horz" lIns="93165" tIns="46584" rIns="93165" bIns="4658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8"/>
            <a:ext cx="3037840" cy="464820"/>
          </a:xfrm>
          <a:prstGeom prst="rect">
            <a:avLst/>
          </a:prstGeom>
        </p:spPr>
        <p:txBody>
          <a:bodyPr vert="horz" lIns="93165" tIns="46584" rIns="93165" bIns="46584" rtlCol="0" anchor="b"/>
          <a:lstStyle>
            <a:lvl1pPr algn="r">
              <a:defRPr sz="1200"/>
            </a:lvl1pPr>
          </a:lstStyle>
          <a:p>
            <a:fld id="{00E83FC2-CB00-407E-BA4E-4A2B7B6C7269}" type="slidenum">
              <a:rPr lang="en-US" smtClean="0"/>
              <a:pPr/>
              <a:t>‹#›</a:t>
            </a:fld>
            <a:endParaRPr lang="en-US" dirty="0"/>
          </a:p>
        </p:txBody>
      </p:sp>
    </p:spTree>
    <p:extLst>
      <p:ext uri="{BB962C8B-B14F-4D97-AF65-F5344CB8AC3E}">
        <p14:creationId xmlns:p14="http://schemas.microsoft.com/office/powerpoint/2010/main" val="539844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6"/>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chemeClr val="accent1"/>
              </a:gs>
              <a:gs pos="14000">
                <a:schemeClr val="accent1">
                  <a:lumMod val="60000"/>
                  <a:lumOff val="40000"/>
                </a:schemeClr>
              </a:gs>
              <a:gs pos="83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chemeClr val="accent1">
                  <a:alpha val="0"/>
                </a:schemeClr>
              </a:gs>
              <a:gs pos="57000">
                <a:schemeClr val="accent1">
                  <a:lumMod val="40000"/>
                  <a:lumOff val="60000"/>
                </a:schemeClr>
              </a:gs>
              <a:gs pos="100000">
                <a:schemeClr val="accent1">
                  <a:alpha val="0"/>
                </a:scheme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9" name="Freeform 8"/>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3">
                  <a:lumMod val="40000"/>
                  <a:lumOff val="60000"/>
                </a:schemeClr>
              </a:gs>
              <a:gs pos="50000">
                <a:schemeClr val="accent3"/>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b="1" dirty="0"/>
          </a:p>
        </p:txBody>
      </p:sp>
      <p:sp>
        <p:nvSpPr>
          <p:cNvPr id="2" name="Title 1"/>
          <p:cNvSpPr>
            <a:spLocks noGrp="1"/>
          </p:cNvSpPr>
          <p:nvPr>
            <p:ph type="ctrTitle"/>
          </p:nvPr>
        </p:nvSpPr>
        <p:spPr>
          <a:xfrm>
            <a:off x="4572000" y="1676400"/>
            <a:ext cx="3886200" cy="1524000"/>
          </a:xfrm>
        </p:spPr>
        <p:txBody>
          <a:bodyPr anchor="b" anchorCtr="0"/>
          <a:lstStyle>
            <a:lvl1pPr algn="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0" y="3203574"/>
            <a:ext cx="3886200" cy="1825625"/>
          </a:xfrm>
        </p:spPr>
        <p:txBody>
          <a:bodyPr>
            <a:normAutofit/>
          </a:bodyPr>
          <a:lstStyle>
            <a:lvl1pPr marL="0" indent="0" algn="l">
              <a:buNone/>
              <a:defRPr sz="200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BE56D12E-2748-4267-B446-3B251FB1D5B4}" type="datetime1">
              <a:rPr lang="en-US" smtClean="0"/>
              <a:t>3/29/2023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normAutofit/>
          </a:bodyPr>
          <a:lstStyle/>
          <a:p>
            <a:fld id="{A001C670-DC88-4376-AA6B-FD9548DDC9F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F724BB6-03DC-4197-8212-CE412EE43C13}" type="datetime1">
              <a:rPr lang="en-US" smtClean="0"/>
              <a:t>3/29/2023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3566EA9-A175-41F7-BCD8-C5D81AA59C6D}" type="datetime1">
              <a:rPr lang="en-US" smtClean="0"/>
              <a:t>3/29/2023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0" y="1600201"/>
            <a:ext cx="7772400" cy="3733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FB1E67D3-60E4-4D27-9E0B-6D034DBF6EC1}" type="datetime1">
              <a:rPr lang="en-US" smtClean="0"/>
              <a:t>3/29/2023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Freeform 6"/>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1">
                  <a:lumMod val="40000"/>
                  <a:lumOff val="60000"/>
                </a:schemeClr>
              </a:gs>
              <a:gs pos="50000">
                <a:schemeClr val="accent1"/>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rgbClr val="000000"/>
              </a:gs>
              <a:gs pos="14000">
                <a:srgbClr val="333333"/>
              </a:gs>
              <a:gs pos="83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9" name="Freeform 8"/>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rgbClr val="000000">
                  <a:alpha val="0"/>
                </a:srgbClr>
              </a:gs>
              <a:gs pos="57000">
                <a:srgbClr val="4D4D4D"/>
              </a:gs>
              <a:gs pos="100000">
                <a:srgbClr val="000000">
                  <a:alpha val="0"/>
                </a:srgb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a:off x="722313" y="3633787"/>
            <a:ext cx="7772400" cy="1362075"/>
          </a:xfrm>
        </p:spPr>
        <p:txBody>
          <a:bodyPr anchor="t"/>
          <a:lstStyle>
            <a:lvl1pPr algn="l">
              <a:defRPr sz="40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2133600"/>
            <a:ext cx="7772400" cy="1500187"/>
          </a:xfrm>
        </p:spPr>
        <p:txBody>
          <a:bodyPr anchor="b"/>
          <a:lstStyle>
            <a:lvl1pPr marL="0" indent="0">
              <a:buNone/>
              <a:defRPr sz="20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5512DAB7-38E7-443B-8E03-D2CCAEFBE4DA}" type="datetime1">
              <a:rPr lang="en-US" smtClean="0"/>
              <a:t>3/29/2023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0" name="Freeform 9"/>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F4008150-1923-438E-8203-0E40D7FF5AF4}" type="datetime1">
              <a:rPr lang="en-US" smtClean="0"/>
              <a:t>3/29/2023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001C670-DC88-4376-AA6B-FD9548DDC9F2}" type="slidenum">
              <a:rPr lang="en-US" smtClean="0"/>
              <a:pPr/>
              <a:t>‹#›</a:t>
            </a:fld>
            <a:endParaRPr lang="en-US" dirty="0"/>
          </a:p>
        </p:txBody>
      </p:sp>
      <p:sp>
        <p:nvSpPr>
          <p:cNvPr id="13" name="Content Placeholder 12"/>
          <p:cNvSpPr>
            <a:spLocks noGrp="1"/>
          </p:cNvSpPr>
          <p:nvPr>
            <p:ph sz="quarter" idx="13"/>
          </p:nvPr>
        </p:nvSpPr>
        <p:spPr>
          <a:xfrm>
            <a:off x="685800" y="1536192"/>
            <a:ext cx="3657600"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4"/>
          <p:cNvSpPr>
            <a:spLocks noGrp="1"/>
          </p:cNvSpPr>
          <p:nvPr>
            <p:ph sz="quarter" idx="14"/>
          </p:nvPr>
        </p:nvSpPr>
        <p:spPr>
          <a:xfrm>
            <a:off x="4800600" y="1536192"/>
            <a:ext cx="3657600"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9"/>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11" name="Freeform 10"/>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0" y="1535113"/>
            <a:ext cx="3657600" cy="639762"/>
          </a:xfrm>
        </p:spPr>
        <p:txBody>
          <a:bodyPr anchor="b">
            <a:normAutofit/>
          </a:bodyPr>
          <a:lstStyle>
            <a:lvl1pPr marL="0" indent="0">
              <a:buNone/>
              <a:defRPr sz="2000" b="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535113"/>
            <a:ext cx="3657600" cy="639762"/>
          </a:xfrm>
        </p:spPr>
        <p:txBody>
          <a:bodyPr anchor="b">
            <a:normAutofit/>
          </a:bodyPr>
          <a:lstStyle>
            <a:lvl1pPr marL="0" indent="0">
              <a:buNone/>
              <a:defRPr sz="20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Freeform 11"/>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Date Placeholder 6"/>
          <p:cNvSpPr>
            <a:spLocks noGrp="1"/>
          </p:cNvSpPr>
          <p:nvPr>
            <p:ph type="dt" sz="half" idx="10"/>
          </p:nvPr>
        </p:nvSpPr>
        <p:spPr/>
        <p:txBody>
          <a:bodyPr/>
          <a:lstStyle/>
          <a:p>
            <a:fld id="{C0710BA7-D226-495B-A757-165737818656}" type="datetime1">
              <a:rPr lang="en-US" smtClean="0"/>
              <a:t>3/29/2023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001C670-DC88-4376-AA6B-FD9548DDC9F2}" type="slidenum">
              <a:rPr lang="en-US" smtClean="0"/>
              <a:pPr/>
              <a:t>‹#›</a:t>
            </a:fld>
            <a:endParaRPr lang="en-US" dirty="0"/>
          </a:p>
        </p:txBody>
      </p:sp>
      <p:sp>
        <p:nvSpPr>
          <p:cNvPr id="15" name="Content Placeholder 14"/>
          <p:cNvSpPr>
            <a:spLocks noGrp="1"/>
          </p:cNvSpPr>
          <p:nvPr>
            <p:ph sz="quarter" idx="13"/>
          </p:nvPr>
        </p:nvSpPr>
        <p:spPr>
          <a:xfrm>
            <a:off x="685800" y="2209800"/>
            <a:ext cx="36576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Content Placeholder 16"/>
          <p:cNvSpPr>
            <a:spLocks noGrp="1"/>
          </p:cNvSpPr>
          <p:nvPr>
            <p:ph sz="quarter" idx="14"/>
          </p:nvPr>
        </p:nvSpPr>
        <p:spPr>
          <a:xfrm>
            <a:off x="4800600" y="2209800"/>
            <a:ext cx="36576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5"/>
          <p:cNvSpPr/>
          <p:nvPr/>
        </p:nvSpPr>
        <p:spPr>
          <a:xfrm>
            <a:off x="1" y="5010151"/>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reeform 6"/>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8" name="Freeform 7"/>
          <p:cNvSpPr/>
          <p:nvPr/>
        </p:nvSpPr>
        <p:spPr>
          <a:xfrm>
            <a:off x="0" y="4973410"/>
            <a:ext cx="7674867"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p:cNvSpPr>
            <a:spLocks noGrp="1"/>
          </p:cNvSpPr>
          <p:nvPr>
            <p:ph type="dt" sz="half" idx="10"/>
          </p:nvPr>
        </p:nvSpPr>
        <p:spPr/>
        <p:txBody>
          <a:bodyPr/>
          <a:lstStyle/>
          <a:p>
            <a:fld id="{66FCA505-BFAD-447C-A6C0-75872D0FB81E}" type="datetime1">
              <a:rPr lang="en-US" smtClean="0"/>
              <a:t>3/29/2023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reeform 4"/>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3"/>
              </a:gs>
              <a:gs pos="50000">
                <a:schemeClr val="accent3">
                  <a:lumMod val="40000"/>
                  <a:lumOff val="60000"/>
                </a:schemeClr>
              </a:gs>
              <a:gs pos="5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6" name="Freeform 5"/>
          <p:cNvSpPr/>
          <p:nvPr/>
        </p:nvSpPr>
        <p:spPr>
          <a:xfrm>
            <a:off x="0" y="5381627"/>
            <a:ext cx="3286124" cy="1207294"/>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6996854"/>
              <a:gd name="connsiteY0" fmla="*/ 0 h 1571625"/>
              <a:gd name="connsiteX1" fmla="*/ 6996854 w 6996854"/>
              <a:gd name="connsiteY1" fmla="*/ 1266825 h 1571625"/>
              <a:gd name="connsiteX2" fmla="*/ 0 w 6996854"/>
              <a:gd name="connsiteY2" fmla="*/ 1571625 h 1571625"/>
              <a:gd name="connsiteX3" fmla="*/ 0 w 6996854"/>
              <a:gd name="connsiteY3" fmla="*/ 0 h 1571625"/>
              <a:gd name="connsiteX0" fmla="*/ 0 w 7583417"/>
              <a:gd name="connsiteY0" fmla="*/ 0 h 800100"/>
              <a:gd name="connsiteX1" fmla="*/ 7583417 w 7583417"/>
              <a:gd name="connsiteY1" fmla="*/ 495300 h 800100"/>
              <a:gd name="connsiteX2" fmla="*/ 586563 w 7583417"/>
              <a:gd name="connsiteY2" fmla="*/ 800100 h 800100"/>
              <a:gd name="connsiteX3" fmla="*/ 0 w 7583417"/>
              <a:gd name="connsiteY3" fmla="*/ 0 h 800100"/>
              <a:gd name="connsiteX0" fmla="*/ 0 w 7017803"/>
              <a:gd name="connsiteY0" fmla="*/ 0 h 1200150"/>
              <a:gd name="connsiteX1" fmla="*/ 7017803 w 7017803"/>
              <a:gd name="connsiteY1" fmla="*/ 895350 h 1200150"/>
              <a:gd name="connsiteX2" fmla="*/ 20949 w 7017803"/>
              <a:gd name="connsiteY2" fmla="*/ 1200150 h 1200150"/>
              <a:gd name="connsiteX3" fmla="*/ 0 w 7017803"/>
              <a:gd name="connsiteY3" fmla="*/ 0 h 1200150"/>
              <a:gd name="connsiteX0" fmla="*/ 0 w 6410292"/>
              <a:gd name="connsiteY0" fmla="*/ 0 h 1752600"/>
              <a:gd name="connsiteX1" fmla="*/ 6410292 w 6410292"/>
              <a:gd name="connsiteY1" fmla="*/ 1752600 h 1752600"/>
              <a:gd name="connsiteX2" fmla="*/ 20949 w 6410292"/>
              <a:gd name="connsiteY2" fmla="*/ 1200150 h 1752600"/>
              <a:gd name="connsiteX3" fmla="*/ 0 w 6410292"/>
              <a:gd name="connsiteY3" fmla="*/ 0 h 1752600"/>
              <a:gd name="connsiteX0" fmla="*/ 0 w 7227290"/>
              <a:gd name="connsiteY0" fmla="*/ 0 h 1200150"/>
              <a:gd name="connsiteX1" fmla="*/ 7227290 w 7227290"/>
              <a:gd name="connsiteY1" fmla="*/ 885825 h 1200150"/>
              <a:gd name="connsiteX2" fmla="*/ 20949 w 7227290"/>
              <a:gd name="connsiteY2" fmla="*/ 1200150 h 1200150"/>
              <a:gd name="connsiteX3" fmla="*/ 0 w 7227290"/>
              <a:gd name="connsiteY3" fmla="*/ 0 h 1200150"/>
              <a:gd name="connsiteX0" fmla="*/ 0 w 7227290"/>
              <a:gd name="connsiteY0" fmla="*/ 0 h 885825"/>
              <a:gd name="connsiteX1" fmla="*/ 7227290 w 7227290"/>
              <a:gd name="connsiteY1" fmla="*/ 885825 h 885825"/>
              <a:gd name="connsiteX2" fmla="*/ 555141 w 7227290"/>
              <a:gd name="connsiteY2" fmla="*/ 862013 h 885825"/>
              <a:gd name="connsiteX3" fmla="*/ 0 w 7227290"/>
              <a:gd name="connsiteY3" fmla="*/ 0 h 885825"/>
              <a:gd name="connsiteX0" fmla="*/ 0 w 7227290"/>
              <a:gd name="connsiteY0" fmla="*/ 0 h 1207294"/>
              <a:gd name="connsiteX1" fmla="*/ 7227290 w 7227290"/>
              <a:gd name="connsiteY1" fmla="*/ 885825 h 1207294"/>
              <a:gd name="connsiteX2" fmla="*/ 0 w 7227290"/>
              <a:gd name="connsiteY2" fmla="*/ 1207294 h 1207294"/>
              <a:gd name="connsiteX3" fmla="*/ 0 w 7227290"/>
              <a:gd name="connsiteY3" fmla="*/ 0 h 1207294"/>
            </a:gdLst>
            <a:ahLst/>
            <a:cxnLst>
              <a:cxn ang="0">
                <a:pos x="connsiteX0" y="connsiteY0"/>
              </a:cxn>
              <a:cxn ang="0">
                <a:pos x="connsiteX1" y="connsiteY1"/>
              </a:cxn>
              <a:cxn ang="0">
                <a:pos x="connsiteX2" y="connsiteY2"/>
              </a:cxn>
              <a:cxn ang="0">
                <a:pos x="connsiteX3" y="connsiteY3"/>
              </a:cxn>
            </a:cxnLst>
            <a:rect l="l" t="t" r="r" b="b"/>
            <a:pathLst>
              <a:path w="7227290" h="1207294">
                <a:moveTo>
                  <a:pt x="0" y="0"/>
                </a:moveTo>
                <a:lnTo>
                  <a:pt x="7227290" y="885825"/>
                </a:lnTo>
                <a:lnTo>
                  <a:pt x="0" y="1207294"/>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reeform 6"/>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96" y="5347020"/>
            <a:ext cx="3426231" cy="944725"/>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 name="connsiteX0" fmla="*/ 1 w 7605568"/>
              <a:gd name="connsiteY0" fmla="*/ 0 h 897732"/>
              <a:gd name="connsiteX1" fmla="*/ 0 w 7605568"/>
              <a:gd name="connsiteY1" fmla="*/ 75665 h 897732"/>
              <a:gd name="connsiteX2" fmla="*/ 2830674 w 7605568"/>
              <a:gd name="connsiteY2" fmla="*/ 806612 h 897732"/>
              <a:gd name="connsiteX3" fmla="*/ 7605568 w 7605568"/>
              <a:gd name="connsiteY3" fmla="*/ 897732 h 897732"/>
              <a:gd name="connsiteX4" fmla="*/ 1 w 7605568"/>
              <a:gd name="connsiteY4" fmla="*/ 0 h 897732"/>
              <a:gd name="connsiteX0" fmla="*/ 1 w 2930931"/>
              <a:gd name="connsiteY0" fmla="*/ 0 h 806612"/>
              <a:gd name="connsiteX1" fmla="*/ 0 w 2930931"/>
              <a:gd name="connsiteY1" fmla="*/ 75665 h 806612"/>
              <a:gd name="connsiteX2" fmla="*/ 2830674 w 2930931"/>
              <a:gd name="connsiteY2" fmla="*/ 806612 h 806612"/>
              <a:gd name="connsiteX3" fmla="*/ 2930931 w 2930931"/>
              <a:gd name="connsiteY3" fmla="*/ 785765 h 806612"/>
              <a:gd name="connsiteX4" fmla="*/ 1 w 2930931"/>
              <a:gd name="connsiteY4" fmla="*/ 0 h 806612"/>
              <a:gd name="connsiteX0" fmla="*/ 1 w 3204530"/>
              <a:gd name="connsiteY0" fmla="*/ 0 h 944725"/>
              <a:gd name="connsiteX1" fmla="*/ 0 w 3204530"/>
              <a:gd name="connsiteY1" fmla="*/ 75665 h 944725"/>
              <a:gd name="connsiteX2" fmla="*/ 3204530 w 3204530"/>
              <a:gd name="connsiteY2" fmla="*/ 944725 h 944725"/>
              <a:gd name="connsiteX3" fmla="*/ 2930931 w 3204530"/>
              <a:gd name="connsiteY3" fmla="*/ 785765 h 944725"/>
              <a:gd name="connsiteX4" fmla="*/ 1 w 3204530"/>
              <a:gd name="connsiteY4" fmla="*/ 0 h 944725"/>
              <a:gd name="connsiteX0" fmla="*/ 1 w 3426231"/>
              <a:gd name="connsiteY0" fmla="*/ 0 h 944725"/>
              <a:gd name="connsiteX1" fmla="*/ 0 w 3426231"/>
              <a:gd name="connsiteY1" fmla="*/ 75665 h 944725"/>
              <a:gd name="connsiteX2" fmla="*/ 3204530 w 3426231"/>
              <a:gd name="connsiteY2" fmla="*/ 944725 h 944725"/>
              <a:gd name="connsiteX3" fmla="*/ 3426231 w 3426231"/>
              <a:gd name="connsiteY3" fmla="*/ 923877 h 944725"/>
              <a:gd name="connsiteX4" fmla="*/ 1 w 3426231"/>
              <a:gd name="connsiteY4" fmla="*/ 0 h 944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231" h="944725">
                <a:moveTo>
                  <a:pt x="1" y="0"/>
                </a:moveTo>
                <a:cubicBezTo>
                  <a:pt x="1" y="25222"/>
                  <a:pt x="0" y="50443"/>
                  <a:pt x="0" y="75665"/>
                </a:cubicBezTo>
                <a:lnTo>
                  <a:pt x="3204530" y="944725"/>
                </a:lnTo>
                <a:lnTo>
                  <a:pt x="3426231" y="923877"/>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p:cNvSpPr>
            <a:spLocks noGrp="1"/>
          </p:cNvSpPr>
          <p:nvPr>
            <p:ph type="dt" sz="half" idx="10"/>
          </p:nvPr>
        </p:nvSpPr>
        <p:spPr/>
        <p:txBody>
          <a:bodyPr/>
          <a:lstStyle/>
          <a:p>
            <a:fld id="{B06ED3A8-2D2B-4914-B609-10A72547825A}" type="datetime1">
              <a:rPr lang="en-US" smtClean="0"/>
              <a:t>3/29/2023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7"/>
          <p:cNvSpPr/>
          <p:nvPr/>
        </p:nvSpPr>
        <p:spPr>
          <a:xfrm>
            <a:off x="1" y="5010151"/>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en-US" smtClean="0"/>
              <a:t>Click to edit Master title style</a:t>
            </a:r>
            <a:endParaRPr lang="en-US" dirty="0"/>
          </a:p>
        </p:txBody>
      </p:sp>
      <p:sp>
        <p:nvSpPr>
          <p:cNvPr id="10" name="Freeform 9"/>
          <p:cNvSpPr/>
          <p:nvPr/>
        </p:nvSpPr>
        <p:spPr>
          <a:xfrm>
            <a:off x="0" y="4973410"/>
            <a:ext cx="7674867"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44A584DA-436B-44D3-9FC5-402F9F16BEBD}" type="datetime1">
              <a:rPr lang="en-US" smtClean="0"/>
              <a:t>3/29/2023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001C670-DC88-4376-AA6B-FD9548DDC9F2}" type="slidenum">
              <a:rPr lang="en-US" smtClean="0"/>
              <a:pPr/>
              <a:t>‹#›</a:t>
            </a:fld>
            <a:endParaRPr lang="en-US" dirty="0"/>
          </a:p>
        </p:txBody>
      </p:sp>
      <p:sp>
        <p:nvSpPr>
          <p:cNvPr id="13" name="Content Placeholder 12"/>
          <p:cNvSpPr>
            <a:spLocks noGrp="1"/>
          </p:cNvSpPr>
          <p:nvPr>
            <p:ph sz="quarter" idx="13"/>
          </p:nvPr>
        </p:nvSpPr>
        <p:spPr>
          <a:xfrm>
            <a:off x="4572000" y="609600"/>
            <a:ext cx="38862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4" name="Text Placeholder 13"/>
          <p:cNvSpPr>
            <a:spLocks noGrp="1"/>
          </p:cNvSpPr>
          <p:nvPr>
            <p:ph type="body" sz="quarter" idx="14"/>
          </p:nvPr>
        </p:nvSpPr>
        <p:spPr>
          <a:xfrm>
            <a:off x="676274" y="1527048"/>
            <a:ext cx="3383280" cy="329184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9"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3" name="Picture Placeholder 2"/>
          <p:cNvSpPr>
            <a:spLocks noGrp="1"/>
          </p:cNvSpPr>
          <p:nvPr>
            <p:ph type="pic" idx="1"/>
          </p:nvPr>
        </p:nvSpPr>
        <p:spPr>
          <a:xfrm>
            <a:off x="4572000" y="609600"/>
            <a:ext cx="3886200" cy="4190999"/>
          </a:xfrm>
          <a:ln w="79375">
            <a:solidFill>
              <a:schemeClr val="tx1"/>
            </a:solidFill>
            <a:miter lim="800000"/>
          </a:ln>
          <a:effectLst>
            <a:outerShdw blurRad="50800" dist="38100" dir="5400000" algn="ctr" rotWithShape="0">
              <a:srgbClr val="000000">
                <a:alpha val="42000"/>
              </a:srgbClr>
            </a:outerShdw>
          </a:effectLst>
        </p:spPr>
        <p:txBody>
          <a:bodyPr>
            <a:normAutofit/>
          </a:bodyPr>
          <a:lstStyle>
            <a:lvl1pPr marL="0" indent="0" algn="ctr">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10" name="Freeform 9"/>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00FE480A-05C5-4F7D-AA1C-FC0BD3356778}" type="datetime1">
              <a:rPr lang="en-US" smtClean="0"/>
              <a:t>3/29/2023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001C670-DC88-4376-AA6B-FD9548DDC9F2}" type="slidenum">
              <a:rPr lang="en-US" smtClean="0"/>
              <a:pPr/>
              <a:t>‹#›</a:t>
            </a:fld>
            <a:endParaRPr lang="en-US" dirty="0"/>
          </a:p>
        </p:txBody>
      </p:sp>
      <p:sp>
        <p:nvSpPr>
          <p:cNvPr id="14"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en-US" smtClean="0"/>
              <a:t>Click to edit Master title style</a:t>
            </a:r>
            <a:endParaRPr lang="en-US" dirty="0"/>
          </a:p>
        </p:txBody>
      </p:sp>
      <p:sp>
        <p:nvSpPr>
          <p:cNvPr id="15" name="Text Placeholder 14"/>
          <p:cNvSpPr>
            <a:spLocks noGrp="1"/>
          </p:cNvSpPr>
          <p:nvPr>
            <p:ph type="body" sz="quarter" idx="14"/>
          </p:nvPr>
        </p:nvSpPr>
        <p:spPr>
          <a:xfrm>
            <a:off x="676656" y="1524000"/>
            <a:ext cx="3381375" cy="329565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blipFill dpi="0" rotWithShape="1">
            <a:blip r:embed="rId13">
              <a:alphaModFix amt="15000"/>
            </a:blip>
            <a:srcRect/>
            <a:tile tx="0" ty="0" sx="76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85800" y="274638"/>
            <a:ext cx="7772400" cy="1143000"/>
          </a:xfrm>
          <a:prstGeom prst="rect">
            <a:avLst/>
          </a:prstGeom>
        </p:spPr>
        <p:txBody>
          <a:bodyPr vert="horz" lIns="0" tIns="45720" rIns="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1600200"/>
            <a:ext cx="7772400" cy="4525963"/>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00800" y="6416675"/>
            <a:ext cx="1981200" cy="365125"/>
          </a:xfrm>
          <a:prstGeom prst="rect">
            <a:avLst/>
          </a:prstGeom>
        </p:spPr>
        <p:txBody>
          <a:bodyPr vert="horz" lIns="0" tIns="45720" rIns="0" bIns="0" rtlCol="0" anchor="b" anchorCtr="0"/>
          <a:lstStyle>
            <a:lvl1pPr algn="r">
              <a:defRPr lang="en-US" sz="900" kern="1200" cap="all" spc="110" baseline="0" smtClean="0">
                <a:solidFill>
                  <a:srgbClr val="4D4D4D"/>
                </a:solidFill>
                <a:latin typeface="+mn-lt"/>
                <a:ea typeface="+mn-ea"/>
                <a:cs typeface="+mn-cs"/>
              </a:defRPr>
            </a:lvl1pPr>
          </a:lstStyle>
          <a:p>
            <a:fld id="{127FF642-8FB2-435C-9871-0CA5D884E32B}" type="datetime1">
              <a:rPr lang="en-US" smtClean="0"/>
              <a:t>3/29/2023</a:t>
            </a:fld>
            <a:endParaRPr lang="en-US" dirty="0"/>
          </a:p>
        </p:txBody>
      </p:sp>
      <p:sp>
        <p:nvSpPr>
          <p:cNvPr id="5" name="Footer Placeholder 4"/>
          <p:cNvSpPr>
            <a:spLocks noGrp="1"/>
          </p:cNvSpPr>
          <p:nvPr>
            <p:ph type="ftr" sz="quarter" idx="3"/>
          </p:nvPr>
        </p:nvSpPr>
        <p:spPr>
          <a:xfrm>
            <a:off x="228600" y="6416675"/>
            <a:ext cx="2895600" cy="365125"/>
          </a:xfrm>
          <a:prstGeom prst="rect">
            <a:avLst/>
          </a:prstGeom>
        </p:spPr>
        <p:txBody>
          <a:bodyPr vert="horz" lIns="0" tIns="45720" rIns="0" bIns="0" rtlCol="0" anchor="b" anchorCtr="0"/>
          <a:lstStyle>
            <a:lvl1pPr algn="l">
              <a:defRPr sz="900" cap="all" spc="110" baseline="0">
                <a:solidFill>
                  <a:srgbClr val="4D4D4D"/>
                </a:solidFill>
              </a:defRPr>
            </a:lvl1pPr>
          </a:lstStyle>
          <a:p>
            <a:endParaRPr lang="en-US" dirty="0"/>
          </a:p>
        </p:txBody>
      </p:sp>
      <p:sp>
        <p:nvSpPr>
          <p:cNvPr id="6" name="Slide Number Placeholder 5"/>
          <p:cNvSpPr>
            <a:spLocks noGrp="1"/>
          </p:cNvSpPr>
          <p:nvPr>
            <p:ph type="sldNum" sz="quarter" idx="4"/>
          </p:nvPr>
        </p:nvSpPr>
        <p:spPr>
          <a:xfrm>
            <a:off x="8458200" y="6416675"/>
            <a:ext cx="457200" cy="365125"/>
          </a:xfrm>
          <a:prstGeom prst="rect">
            <a:avLst/>
          </a:prstGeom>
        </p:spPr>
        <p:txBody>
          <a:bodyPr vert="horz" lIns="0" tIns="45720" rIns="0" bIns="0" rtlCol="0" anchor="b" anchorCtr="0"/>
          <a:lstStyle>
            <a:lvl1pPr algn="r">
              <a:defRPr sz="1100" b="1" baseline="0">
                <a:solidFill>
                  <a:srgbClr val="4D4D4D"/>
                </a:solidFill>
              </a:defRPr>
            </a:lvl1pPr>
          </a:lstStyle>
          <a:p>
            <a:fld id="{A001C670-DC88-4376-AA6B-FD9548DDC9F2}"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ftr="0" dt="0"/>
  <p:txStyles>
    <p:titleStyle>
      <a:lvl1pPr algn="l" defTabSz="914400" rtl="0" eaLnBrk="1" latinLnBrk="0" hangingPunct="1">
        <a:spcBef>
          <a:spcPct val="0"/>
        </a:spcBef>
        <a:buNone/>
        <a:defRPr sz="36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lnSpc>
          <a:spcPct val="100000"/>
        </a:lnSpc>
        <a:spcBef>
          <a:spcPts val="700"/>
        </a:spcBef>
        <a:buClr>
          <a:schemeClr val="accent1"/>
        </a:buClr>
        <a:buSzPct val="85000"/>
        <a:buFont typeface="Wingdings 3" pitchFamily="18" charset="2"/>
        <a:buChar char=""/>
        <a:defRPr sz="2000" kern="1200" baseline="0">
          <a:solidFill>
            <a:schemeClr val="tx1"/>
          </a:solidFill>
          <a:latin typeface="+mn-lt"/>
          <a:ea typeface="+mn-ea"/>
          <a:cs typeface="+mn-cs"/>
        </a:defRPr>
      </a:lvl1pPr>
      <a:lvl2pPr marL="742950" indent="-274320" algn="l" defTabSz="914400" rtl="0" eaLnBrk="1" latinLnBrk="0" hangingPunct="1">
        <a:lnSpc>
          <a:spcPct val="100000"/>
        </a:lnSpc>
        <a:spcBef>
          <a:spcPts val="700"/>
        </a:spcBef>
        <a:buClr>
          <a:schemeClr val="accent1"/>
        </a:buClr>
        <a:buSzPct val="85000"/>
        <a:buFont typeface="Wingdings 3" pitchFamily="18" charset="2"/>
        <a:buChar char=""/>
        <a:defRPr sz="1600" kern="1200" baseline="0">
          <a:solidFill>
            <a:schemeClr val="tx1"/>
          </a:solidFill>
          <a:latin typeface="+mn-lt"/>
          <a:ea typeface="+mn-ea"/>
          <a:cs typeface="+mn-cs"/>
        </a:defRPr>
      </a:lvl2pPr>
      <a:lvl3pPr marL="1143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3pPr>
      <a:lvl4pPr marL="1600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4pPr>
      <a:lvl5pPr marL="20574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5pPr>
      <a:lvl6pPr marL="25146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6pPr>
      <a:lvl7pPr marL="29718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7pPr>
      <a:lvl8pPr marL="3429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8pPr>
      <a:lvl9pPr marL="3886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uact=8&amp;ved=0CAcQjRw&amp;url=http://www.nmcfamilyresourcecenter.com/&amp;ei=rKTGVILWNoa9ggTLxIH4Bg&amp;psig=AFQjCNEDyf0Euhl1L111XXX54glvbEDCmg&amp;ust=1422390826610477" TargetMode="External"/><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dss.mo.gov/mhd/cs/pharmacy/pages/frequpdat.ht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2819400"/>
            <a:ext cx="8534400" cy="2286000"/>
          </a:xfrm>
        </p:spPr>
        <p:txBody>
          <a:bodyPr>
            <a:noAutofit/>
          </a:bodyPr>
          <a:lstStyle/>
          <a:p>
            <a:pPr algn="ctr"/>
            <a:r>
              <a:rPr lang="en-US" altLang="en-US" b="1" dirty="0" smtClean="0"/>
              <a:t/>
            </a:r>
            <a:br>
              <a:rPr lang="en-US" altLang="en-US" b="1" dirty="0" smtClean="0"/>
            </a:br>
            <a:r>
              <a:rPr lang="en-US" altLang="en-US" b="1" dirty="0" smtClean="0"/>
              <a:t>MO </a:t>
            </a:r>
            <a:r>
              <a:rPr lang="en-US" altLang="en-US" b="1" dirty="0"/>
              <a:t>HealthNet </a:t>
            </a:r>
            <a:r>
              <a:rPr lang="en-US" altLang="en-US" b="1" dirty="0" smtClean="0"/>
              <a:t>Pharmacy Program</a:t>
            </a:r>
            <a:br>
              <a:rPr lang="en-US" altLang="en-US" b="1" dirty="0" smtClean="0"/>
            </a:br>
            <a:r>
              <a:rPr lang="en-US" altLang="en-US" b="1" dirty="0" smtClean="0"/>
              <a:t>New Drugs and Edits with no annual Changes</a:t>
            </a:r>
            <a:r>
              <a:rPr lang="en-US" altLang="en-US" b="1" dirty="0"/>
              <a:t/>
            </a:r>
            <a:br>
              <a:rPr lang="en-US" altLang="en-US" b="1" dirty="0"/>
            </a:br>
            <a:r>
              <a:rPr lang="en-US" altLang="en-US" sz="2400" b="1" dirty="0" smtClean="0"/>
              <a:t/>
            </a:r>
            <a:br>
              <a:rPr lang="en-US" altLang="en-US" sz="2400" b="1" dirty="0" smtClean="0"/>
            </a:br>
            <a:r>
              <a:rPr lang="en-US" altLang="en-US" sz="2000" b="1" dirty="0" smtClean="0"/>
              <a:t>MHD April 2023 Advisory Committee Meetings</a:t>
            </a:r>
            <a:r>
              <a:rPr lang="en-US" altLang="en-US" sz="2800" b="1" dirty="0"/>
              <a:t/>
            </a:r>
            <a:br>
              <a:rPr lang="en-US" altLang="en-US" sz="2800" b="1" dirty="0"/>
            </a:br>
            <a:r>
              <a:rPr lang="en-US" altLang="en-US" sz="2000" b="1" dirty="0"/>
              <a:t>Olivia Rush, Pharm D – Program Integrity Pharmacist</a:t>
            </a:r>
            <a:r>
              <a:rPr lang="en-US" altLang="en-US" sz="3200" b="1" dirty="0"/>
              <a:t/>
            </a:r>
            <a:br>
              <a:rPr lang="en-US" altLang="en-US" sz="3200" b="1" dirty="0"/>
            </a:br>
            <a:endParaRPr lang="en-US" sz="3200" b="1" i="1" dirty="0">
              <a:solidFill>
                <a:schemeClr val="tx1">
                  <a:lumMod val="85000"/>
                  <a:lumOff val="15000"/>
                </a:schemeClr>
              </a:solidFill>
              <a:latin typeface="Franklin Gothic Medium" panose="020B0603020102020204" pitchFamily="34" charset="0"/>
            </a:endParaRPr>
          </a:p>
        </p:txBody>
      </p:sp>
      <p:pic>
        <p:nvPicPr>
          <p:cNvPr id="4098" name="Picture 2" descr="Missouri Medicaid | Orthotics &amp; Prosthetics Lab"/>
          <p:cNvPicPr>
            <a:picLocks noChangeAspect="1" noChangeArrowheads="1"/>
          </p:cNvPicPr>
          <p:nvPr/>
        </p:nvPicPr>
        <p:blipFill rotWithShape="1">
          <a:blip r:embed="rId2">
            <a:extLst>
              <a:ext uri="{28A0092B-C50C-407E-A947-70E740481C1C}">
                <a14:useLocalDpi xmlns:a14="http://schemas.microsoft.com/office/drawing/2010/main" val="0"/>
              </a:ext>
            </a:extLst>
          </a:blip>
          <a:srcRect t="12745" b="13800"/>
          <a:stretch/>
        </p:blipFill>
        <p:spPr bwMode="auto">
          <a:xfrm>
            <a:off x="5715000" y="205192"/>
            <a:ext cx="2819400" cy="128478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www.nmcfamilyresourcecenter.com/images/dss.gif">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366890"/>
            <a:ext cx="3295650" cy="97155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Clinical &amp; Fiscal Edits:</a:t>
            </a:r>
            <a:br>
              <a:rPr lang="en-US" dirty="0" smtClean="0"/>
            </a:br>
            <a:r>
              <a:rPr lang="en-US" dirty="0" smtClean="0"/>
              <a:t>no annual changes</a:t>
            </a:r>
            <a:endParaRPr lang="en-US" dirty="0"/>
          </a:p>
        </p:txBody>
      </p:sp>
      <p:sp>
        <p:nvSpPr>
          <p:cNvPr id="3" name="Content Placeholder 2"/>
          <p:cNvSpPr>
            <a:spLocks noGrp="1"/>
          </p:cNvSpPr>
          <p:nvPr>
            <p:ph idx="1"/>
          </p:nvPr>
        </p:nvSpPr>
        <p:spPr/>
        <p:txBody>
          <a:bodyPr numCol="2">
            <a:normAutofit lnSpcReduction="10000"/>
          </a:bodyPr>
          <a:lstStyle/>
          <a:p>
            <a:pPr lvl="0"/>
            <a:r>
              <a:rPr lang="en-US" dirty="0">
                <a:latin typeface="Calibri" panose="020F0502020204030204" pitchFamily="34" charset="0"/>
                <a:cs typeface="Calibri" panose="020F0502020204030204" pitchFamily="34" charset="0"/>
              </a:rPr>
              <a:t>Acne or Rosacea, Select Topical Agents</a:t>
            </a:r>
          </a:p>
          <a:p>
            <a:pPr lvl="0"/>
            <a:r>
              <a:rPr lang="en-US" dirty="0">
                <a:latin typeface="Calibri" panose="020F0502020204030204" pitchFamily="34" charset="0"/>
                <a:cs typeface="Calibri" panose="020F0502020204030204" pitchFamily="34" charset="0"/>
              </a:rPr>
              <a:t>Fabry Disease</a:t>
            </a:r>
          </a:p>
          <a:p>
            <a:pPr lvl="0"/>
            <a:r>
              <a:rPr lang="en-US" dirty="0">
                <a:latin typeface="Calibri" panose="020F0502020204030204" pitchFamily="34" charset="0"/>
                <a:cs typeface="Calibri" panose="020F0502020204030204" pitchFamily="34" charset="0"/>
              </a:rPr>
              <a:t>Givlaari</a:t>
            </a:r>
          </a:p>
          <a:p>
            <a:pPr lvl="0"/>
            <a:r>
              <a:rPr lang="en-US" dirty="0" err="1">
                <a:latin typeface="Calibri" panose="020F0502020204030204" pitchFamily="34" charset="0"/>
                <a:cs typeface="Calibri" panose="020F0502020204030204" pitchFamily="34" charset="0"/>
              </a:rPr>
              <a:t>Imcivree</a:t>
            </a:r>
            <a:r>
              <a:rPr lang="en-US" dirty="0">
                <a:latin typeface="Calibri" panose="020F0502020204030204" pitchFamily="34" charset="0"/>
                <a:cs typeface="Calibri" panose="020F0502020204030204" pitchFamily="34" charset="0"/>
              </a:rPr>
              <a:t> </a:t>
            </a:r>
          </a:p>
          <a:p>
            <a:pPr lvl="0"/>
            <a:r>
              <a:rPr lang="en-US" dirty="0">
                <a:latin typeface="Calibri" panose="020F0502020204030204" pitchFamily="34" charset="0"/>
                <a:cs typeface="Calibri" panose="020F0502020204030204" pitchFamily="34" charset="0"/>
              </a:rPr>
              <a:t>Isturisa</a:t>
            </a:r>
          </a:p>
          <a:p>
            <a:pPr lvl="0"/>
            <a:r>
              <a:rPr lang="en-US" dirty="0">
                <a:latin typeface="Calibri" panose="020F0502020204030204" pitchFamily="34" charset="0"/>
                <a:cs typeface="Calibri" panose="020F0502020204030204" pitchFamily="34" charset="0"/>
              </a:rPr>
              <a:t>Megestrol</a:t>
            </a:r>
          </a:p>
          <a:p>
            <a:pPr lvl="0"/>
            <a:r>
              <a:rPr lang="en-US" dirty="0" err="1">
                <a:latin typeface="Calibri" panose="020F0502020204030204" pitchFamily="34" charset="0"/>
                <a:cs typeface="Calibri" panose="020F0502020204030204" pitchFamily="34" charset="0"/>
              </a:rPr>
              <a:t>Nulibry</a:t>
            </a:r>
            <a:endParaRPr lang="en-US" dirty="0">
              <a:latin typeface="Calibri" panose="020F0502020204030204" pitchFamily="34" charset="0"/>
              <a:cs typeface="Calibri" panose="020F0502020204030204" pitchFamily="34" charset="0"/>
            </a:endParaRPr>
          </a:p>
          <a:p>
            <a:pPr lvl="0"/>
            <a:r>
              <a:rPr lang="en-US" dirty="0" err="1">
                <a:latin typeface="Calibri" panose="020F0502020204030204" pitchFamily="34" charset="0"/>
                <a:cs typeface="Calibri" panose="020F0502020204030204" pitchFamily="34" charset="0"/>
              </a:rPr>
              <a:t>Oxervate</a:t>
            </a:r>
            <a:endParaRPr lang="en-US" dirty="0">
              <a:latin typeface="Calibri" panose="020F0502020204030204" pitchFamily="34" charset="0"/>
              <a:cs typeface="Calibri" panose="020F0502020204030204" pitchFamily="34" charset="0"/>
            </a:endParaRPr>
          </a:p>
          <a:p>
            <a:pPr lvl="0"/>
            <a:endParaRPr lang="en-US" dirty="0" smtClean="0">
              <a:latin typeface="Calibri" panose="020F0502020204030204" pitchFamily="34" charset="0"/>
              <a:cs typeface="Calibri" panose="020F0502020204030204" pitchFamily="34" charset="0"/>
            </a:endParaRPr>
          </a:p>
          <a:p>
            <a:pPr lvl="0"/>
            <a:r>
              <a:rPr lang="en-US" dirty="0" smtClean="0">
                <a:latin typeface="Calibri" panose="020F0502020204030204" pitchFamily="34" charset="0"/>
                <a:cs typeface="Calibri" panose="020F0502020204030204" pitchFamily="34" charset="0"/>
              </a:rPr>
              <a:t>Oxlumo</a:t>
            </a:r>
            <a:endParaRPr lang="en-US" dirty="0">
              <a:latin typeface="Calibri" panose="020F0502020204030204" pitchFamily="34" charset="0"/>
              <a:cs typeface="Calibri" panose="020F0502020204030204" pitchFamily="34" charset="0"/>
            </a:endParaRPr>
          </a:p>
          <a:p>
            <a:pPr lvl="0"/>
            <a:r>
              <a:rPr lang="en-US" dirty="0" err="1">
                <a:latin typeface="Calibri" panose="020F0502020204030204" pitchFamily="34" charset="0"/>
                <a:cs typeface="Calibri" panose="020F0502020204030204" pitchFamily="34" charset="0"/>
              </a:rPr>
              <a:t>Scenesse</a:t>
            </a:r>
            <a:endParaRPr lang="en-US" dirty="0">
              <a:latin typeface="Calibri" panose="020F0502020204030204" pitchFamily="34" charset="0"/>
              <a:cs typeface="Calibri" panose="020F0502020204030204" pitchFamily="34" charset="0"/>
            </a:endParaRPr>
          </a:p>
          <a:p>
            <a:pPr lvl="0"/>
            <a:r>
              <a:rPr lang="en-US" dirty="0">
                <a:latin typeface="Calibri" panose="020F0502020204030204" pitchFamily="34" charset="0"/>
                <a:cs typeface="Calibri" panose="020F0502020204030204" pitchFamily="34" charset="0"/>
              </a:rPr>
              <a:t>Sickle Cell Disease</a:t>
            </a:r>
          </a:p>
          <a:p>
            <a:pPr lvl="0"/>
            <a:r>
              <a:rPr lang="en-US" dirty="0">
                <a:latin typeface="Calibri" panose="020F0502020204030204" pitchFamily="34" charset="0"/>
                <a:cs typeface="Calibri" panose="020F0502020204030204" pitchFamily="34" charset="0"/>
              </a:rPr>
              <a:t>Spravato</a:t>
            </a:r>
          </a:p>
          <a:p>
            <a:pPr lvl="0"/>
            <a:r>
              <a:rPr lang="en-US" dirty="0">
                <a:latin typeface="Calibri" panose="020F0502020204030204" pitchFamily="34" charset="0"/>
                <a:cs typeface="Calibri" panose="020F0502020204030204" pitchFamily="34" charset="0"/>
              </a:rPr>
              <a:t>Systemic Antifungals</a:t>
            </a:r>
          </a:p>
          <a:p>
            <a:pPr lvl="0"/>
            <a:r>
              <a:rPr lang="en-US" dirty="0" err="1">
                <a:latin typeface="Calibri" panose="020F0502020204030204" pitchFamily="34" charset="0"/>
                <a:cs typeface="Calibri" panose="020F0502020204030204" pitchFamily="34" charset="0"/>
              </a:rPr>
              <a:t>Tavneos</a:t>
            </a:r>
            <a:endParaRPr lang="en-US" dirty="0">
              <a:latin typeface="Calibri" panose="020F0502020204030204" pitchFamily="34" charset="0"/>
              <a:cs typeface="Calibri" panose="020F0502020204030204" pitchFamily="34" charset="0"/>
            </a:endParaRPr>
          </a:p>
          <a:p>
            <a:pPr lvl="0"/>
            <a:r>
              <a:rPr lang="en-US" dirty="0" err="1">
                <a:latin typeface="Calibri" panose="020F0502020204030204" pitchFamily="34" charset="0"/>
                <a:cs typeface="Calibri" panose="020F0502020204030204" pitchFamily="34" charset="0"/>
              </a:rPr>
              <a:t>Voxzogo</a:t>
            </a:r>
            <a:endParaRPr lang="en-US" dirty="0">
              <a:latin typeface="Calibri" panose="020F0502020204030204" pitchFamily="34" charset="0"/>
              <a:cs typeface="Calibri" panose="020F0502020204030204" pitchFamily="34" charset="0"/>
            </a:endParaRPr>
          </a:p>
          <a:p>
            <a:pPr lvl="0"/>
            <a:r>
              <a:rPr lang="en-US" dirty="0" err="1">
                <a:latin typeface="Calibri" panose="020F0502020204030204" pitchFamily="34" charset="0"/>
                <a:cs typeface="Calibri" panose="020F0502020204030204" pitchFamily="34" charset="0"/>
              </a:rPr>
              <a:t>Zokinvy</a:t>
            </a:r>
            <a:endParaRPr lang="en-US" dirty="0">
              <a:latin typeface="Calibri" panose="020F0502020204030204" pitchFamily="34" charset="0"/>
              <a:cs typeface="Calibri" panose="020F0502020204030204" pitchFamily="34" charset="0"/>
            </a:endParaRPr>
          </a:p>
          <a:p>
            <a:pPr lvl="0"/>
            <a:r>
              <a:rPr lang="en-US" dirty="0">
                <a:latin typeface="Calibri" panose="020F0502020204030204" pitchFamily="34" charset="0"/>
                <a:cs typeface="Calibri" panose="020F0502020204030204" pitchFamily="34" charset="0"/>
              </a:rPr>
              <a:t>Zulresso</a:t>
            </a:r>
          </a:p>
          <a:p>
            <a:pPr marL="68580" lvl="0" indent="0">
              <a:buNone/>
            </a:pP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10</a:t>
            </a:fld>
            <a:endParaRPr lang="en-US" dirty="0"/>
          </a:p>
        </p:txBody>
      </p:sp>
    </p:spTree>
    <p:extLst>
      <p:ext uri="{BB962C8B-B14F-4D97-AF65-F5344CB8AC3E}">
        <p14:creationId xmlns:p14="http://schemas.microsoft.com/office/powerpoint/2010/main" val="28317139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Preferred Drug List Edits:</a:t>
            </a:r>
            <a:br>
              <a:rPr lang="en-US" dirty="0" smtClean="0"/>
            </a:br>
            <a:r>
              <a:rPr lang="en-US" dirty="0" smtClean="0"/>
              <a:t>no annual changes</a:t>
            </a:r>
            <a:endParaRPr lang="en-US" dirty="0"/>
          </a:p>
        </p:txBody>
      </p:sp>
      <p:sp>
        <p:nvSpPr>
          <p:cNvPr id="3" name="Content Placeholder 2"/>
          <p:cNvSpPr>
            <a:spLocks noGrp="1"/>
          </p:cNvSpPr>
          <p:nvPr>
            <p:ph idx="1"/>
          </p:nvPr>
        </p:nvSpPr>
        <p:spPr/>
        <p:txBody>
          <a:bodyPr numCol="2">
            <a:normAutofit fontScale="40000" lnSpcReduction="20000"/>
          </a:bodyPr>
          <a:lstStyle/>
          <a:p>
            <a:pPr lvl="0"/>
            <a:r>
              <a:rPr lang="en-US" sz="3600" dirty="0">
                <a:latin typeface="Calibri" panose="020F0502020204030204" pitchFamily="34" charset="0"/>
                <a:cs typeface="Calibri" panose="020F0502020204030204" pitchFamily="34" charset="0"/>
              </a:rPr>
              <a:t>Actinic Keratosis Agents, Topical</a:t>
            </a:r>
          </a:p>
          <a:p>
            <a:pPr lvl="0"/>
            <a:r>
              <a:rPr lang="en-US" sz="3600" dirty="0">
                <a:latin typeface="Calibri" panose="020F0502020204030204" pitchFamily="34" charset="0"/>
                <a:cs typeface="Calibri" panose="020F0502020204030204" pitchFamily="34" charset="0"/>
              </a:rPr>
              <a:t>Androgenic Agents</a:t>
            </a:r>
          </a:p>
          <a:p>
            <a:pPr lvl="0"/>
            <a:r>
              <a:rPr lang="en-US" sz="3600" dirty="0">
                <a:latin typeface="Calibri" panose="020F0502020204030204" pitchFamily="34" charset="0"/>
                <a:cs typeface="Calibri" panose="020F0502020204030204" pitchFamily="34" charset="0"/>
              </a:rPr>
              <a:t>Antibiotics, Inhaled</a:t>
            </a:r>
          </a:p>
          <a:p>
            <a:pPr lvl="0"/>
            <a:r>
              <a:rPr lang="en-US" sz="3600" dirty="0">
                <a:latin typeface="Calibri" panose="020F0502020204030204" pitchFamily="34" charset="0"/>
                <a:cs typeface="Calibri" panose="020F0502020204030204" pitchFamily="34" charset="0"/>
              </a:rPr>
              <a:t>Anticholinergics, LABA Combinations</a:t>
            </a:r>
          </a:p>
          <a:p>
            <a:pPr lvl="0"/>
            <a:r>
              <a:rPr lang="en-US" sz="3600" dirty="0">
                <a:latin typeface="Calibri" panose="020F0502020204030204" pitchFamily="34" charset="0"/>
                <a:cs typeface="Calibri" panose="020F0502020204030204" pitchFamily="34" charset="0"/>
              </a:rPr>
              <a:t>Anticholinergics, Short Acting and Combinations Inhaled</a:t>
            </a:r>
          </a:p>
          <a:p>
            <a:pPr lvl="0"/>
            <a:r>
              <a:rPr lang="en-US" sz="3600" dirty="0">
                <a:latin typeface="Calibri" panose="020F0502020204030204" pitchFamily="34" charset="0"/>
                <a:cs typeface="Calibri" panose="020F0502020204030204" pitchFamily="34" charset="0"/>
              </a:rPr>
              <a:t>Antifungals, Topical</a:t>
            </a:r>
          </a:p>
          <a:p>
            <a:pPr lvl="0"/>
            <a:r>
              <a:rPr lang="en-US" sz="3600" dirty="0">
                <a:latin typeface="Calibri" panose="020F0502020204030204" pitchFamily="34" charset="0"/>
                <a:cs typeface="Calibri" panose="020F0502020204030204" pitchFamily="34" charset="0"/>
              </a:rPr>
              <a:t>Antihistamines &amp; Antihistamine/Decongestant Combinations, 2</a:t>
            </a:r>
            <a:r>
              <a:rPr lang="en-US" sz="3600" baseline="30000" dirty="0">
                <a:latin typeface="Calibri" panose="020F0502020204030204" pitchFamily="34" charset="0"/>
                <a:cs typeface="Calibri" panose="020F0502020204030204" pitchFamily="34" charset="0"/>
              </a:rPr>
              <a:t>nd</a:t>
            </a:r>
            <a:r>
              <a:rPr lang="en-US" sz="3600" dirty="0">
                <a:latin typeface="Calibri" panose="020F0502020204030204" pitchFamily="34" charset="0"/>
                <a:cs typeface="Calibri" panose="020F0502020204030204" pitchFamily="34" charset="0"/>
              </a:rPr>
              <a:t> Generation</a:t>
            </a:r>
          </a:p>
          <a:p>
            <a:pPr lvl="0"/>
            <a:r>
              <a:rPr lang="en-US" sz="3600" dirty="0">
                <a:latin typeface="Calibri" panose="020F0502020204030204" pitchFamily="34" charset="0"/>
                <a:cs typeface="Calibri" panose="020F0502020204030204" pitchFamily="34" charset="0"/>
              </a:rPr>
              <a:t>Antihistamines, Intranasal</a:t>
            </a:r>
          </a:p>
          <a:p>
            <a:pPr lvl="0"/>
            <a:r>
              <a:rPr lang="en-US" sz="3600" dirty="0">
                <a:latin typeface="Calibri" panose="020F0502020204030204" pitchFamily="34" charset="0"/>
                <a:cs typeface="Calibri" panose="020F0502020204030204" pitchFamily="34" charset="0"/>
              </a:rPr>
              <a:t>Antiparasitics, Topical</a:t>
            </a:r>
          </a:p>
          <a:p>
            <a:pPr lvl="0"/>
            <a:r>
              <a:rPr lang="en-US" sz="3600" dirty="0">
                <a:latin typeface="Calibri" panose="020F0502020204030204" pitchFamily="34" charset="0"/>
                <a:cs typeface="Calibri" panose="020F0502020204030204" pitchFamily="34" charset="0"/>
              </a:rPr>
              <a:t>Antivirals, Herpes Oral</a:t>
            </a:r>
          </a:p>
          <a:p>
            <a:pPr lvl="0"/>
            <a:r>
              <a:rPr lang="en-US" sz="3600" dirty="0">
                <a:latin typeface="Calibri" panose="020F0502020204030204" pitchFamily="34" charset="0"/>
                <a:cs typeface="Calibri" panose="020F0502020204030204" pitchFamily="34" charset="0"/>
              </a:rPr>
              <a:t>Benzoyl Peroxide/Antibiotic Combinations</a:t>
            </a:r>
          </a:p>
          <a:p>
            <a:pPr lvl="0"/>
            <a:r>
              <a:rPr lang="en-US" sz="3600" dirty="0">
                <a:latin typeface="Calibri" panose="020F0502020204030204" pitchFamily="34" charset="0"/>
                <a:cs typeface="Calibri" panose="020F0502020204030204" pitchFamily="34" charset="0"/>
              </a:rPr>
              <a:t>Beta Adrenergic Agents, Nebulized</a:t>
            </a:r>
          </a:p>
          <a:p>
            <a:pPr lvl="0"/>
            <a:endParaRPr lang="en-US" sz="3600" dirty="0" smtClean="0">
              <a:latin typeface="Calibri" panose="020F0502020204030204" pitchFamily="34" charset="0"/>
              <a:cs typeface="Calibri" panose="020F0502020204030204" pitchFamily="34" charset="0"/>
            </a:endParaRPr>
          </a:p>
          <a:p>
            <a:pPr lvl="0"/>
            <a:r>
              <a:rPr lang="en-US" sz="3600" dirty="0" smtClean="0">
                <a:latin typeface="Calibri" panose="020F0502020204030204" pitchFamily="34" charset="0"/>
                <a:cs typeface="Calibri" panose="020F0502020204030204" pitchFamily="34" charset="0"/>
              </a:rPr>
              <a:t>Beta </a:t>
            </a:r>
            <a:r>
              <a:rPr lang="en-US" sz="3600" dirty="0">
                <a:latin typeface="Calibri" panose="020F0502020204030204" pitchFamily="34" charset="0"/>
                <a:cs typeface="Calibri" panose="020F0502020204030204" pitchFamily="34" charset="0"/>
              </a:rPr>
              <a:t>Adrenergic Agents, Short Acting</a:t>
            </a:r>
          </a:p>
          <a:p>
            <a:pPr lvl="0"/>
            <a:r>
              <a:rPr lang="en-US" sz="3600" dirty="0">
                <a:latin typeface="Calibri" panose="020F0502020204030204" pitchFamily="34" charset="0"/>
                <a:cs typeface="Calibri" panose="020F0502020204030204" pitchFamily="34" charset="0"/>
              </a:rPr>
              <a:t>Corticosteroids, Ophthalmic Soft</a:t>
            </a:r>
          </a:p>
          <a:p>
            <a:pPr lvl="0"/>
            <a:r>
              <a:rPr lang="en-US" sz="3600" dirty="0">
                <a:latin typeface="Calibri" panose="020F0502020204030204" pitchFamily="34" charset="0"/>
                <a:cs typeface="Calibri" panose="020F0502020204030204" pitchFamily="34" charset="0"/>
              </a:rPr>
              <a:t>Corticosteroids, Oral Inhaled</a:t>
            </a:r>
          </a:p>
          <a:p>
            <a:pPr lvl="0"/>
            <a:r>
              <a:rPr lang="en-US" sz="3600" dirty="0">
                <a:latin typeface="Calibri" panose="020F0502020204030204" pitchFamily="34" charset="0"/>
                <a:cs typeface="Calibri" panose="020F0502020204030204" pitchFamily="34" charset="0"/>
              </a:rPr>
              <a:t>Corticosteroids, Topical</a:t>
            </a:r>
          </a:p>
          <a:p>
            <a:pPr lvl="0"/>
            <a:r>
              <a:rPr lang="en-US" sz="3600" dirty="0">
                <a:latin typeface="Calibri" panose="020F0502020204030204" pitchFamily="34" charset="0"/>
                <a:cs typeface="Calibri" panose="020F0502020204030204" pitchFamily="34" charset="0"/>
              </a:rPr>
              <a:t>Cough/Cold Preparations</a:t>
            </a:r>
          </a:p>
          <a:p>
            <a:pPr lvl="0"/>
            <a:r>
              <a:rPr lang="en-US" sz="3600" dirty="0">
                <a:latin typeface="Calibri" panose="020F0502020204030204" pitchFamily="34" charset="0"/>
                <a:cs typeface="Calibri" panose="020F0502020204030204" pitchFamily="34" charset="0"/>
              </a:rPr>
              <a:t>Fluoroquinolones, Ophthalmic</a:t>
            </a:r>
          </a:p>
          <a:p>
            <a:pPr lvl="0"/>
            <a:r>
              <a:rPr lang="en-US" sz="3600" dirty="0">
                <a:latin typeface="Calibri" panose="020F0502020204030204" pitchFamily="34" charset="0"/>
                <a:cs typeface="Calibri" panose="020F0502020204030204" pitchFamily="34" charset="0"/>
              </a:rPr>
              <a:t>Fluoroquinolones, Otic</a:t>
            </a:r>
          </a:p>
          <a:p>
            <a:pPr lvl="0"/>
            <a:r>
              <a:rPr lang="en-US" sz="3600" dirty="0">
                <a:latin typeface="Calibri" panose="020F0502020204030204" pitchFamily="34" charset="0"/>
                <a:cs typeface="Calibri" panose="020F0502020204030204" pitchFamily="34" charset="0"/>
              </a:rPr>
              <a:t>Hepatitis C Agents</a:t>
            </a:r>
          </a:p>
          <a:p>
            <a:pPr lvl="0"/>
            <a:r>
              <a:rPr lang="en-US" sz="3600" dirty="0">
                <a:latin typeface="Calibri" panose="020F0502020204030204" pitchFamily="34" charset="0"/>
                <a:cs typeface="Calibri" panose="020F0502020204030204" pitchFamily="34" charset="0"/>
              </a:rPr>
              <a:t>Leukotriene Receptor Modifiers</a:t>
            </a:r>
          </a:p>
          <a:p>
            <a:pPr lvl="0"/>
            <a:r>
              <a:rPr lang="en-US" sz="3600" dirty="0">
                <a:latin typeface="Calibri" panose="020F0502020204030204" pitchFamily="34" charset="0"/>
                <a:cs typeface="Calibri" panose="020F0502020204030204" pitchFamily="34" charset="0"/>
              </a:rPr>
              <a:t>Mast Cell Stabilizers, Ophthalmic</a:t>
            </a:r>
          </a:p>
          <a:p>
            <a:pPr lvl="0"/>
            <a:r>
              <a:rPr lang="en-US" sz="3600" dirty="0">
                <a:latin typeface="Calibri" panose="020F0502020204030204" pitchFamily="34" charset="0"/>
                <a:cs typeface="Calibri" panose="020F0502020204030204" pitchFamily="34" charset="0"/>
              </a:rPr>
              <a:t>NSAIDs, Ophthalmic</a:t>
            </a:r>
          </a:p>
          <a:p>
            <a:pPr lvl="0"/>
            <a:r>
              <a:rPr lang="en-US" sz="3600" dirty="0">
                <a:latin typeface="Calibri" panose="020F0502020204030204" pitchFamily="34" charset="0"/>
                <a:cs typeface="Calibri" panose="020F0502020204030204" pitchFamily="34" charset="0"/>
              </a:rPr>
              <a:t>Pancreatic Enzymes</a:t>
            </a:r>
          </a:p>
          <a:p>
            <a:pPr lvl="0"/>
            <a:r>
              <a:rPr lang="en-US" sz="3600" dirty="0" err="1">
                <a:latin typeface="Calibri" panose="020F0502020204030204" pitchFamily="34" charset="0"/>
                <a:cs typeface="Calibri" panose="020F0502020204030204" pitchFamily="34" charset="0"/>
              </a:rPr>
              <a:t>Retinoids</a:t>
            </a:r>
            <a:r>
              <a:rPr lang="en-US" sz="3600" dirty="0">
                <a:latin typeface="Calibri" panose="020F0502020204030204" pitchFamily="34" charset="0"/>
                <a:cs typeface="Calibri" panose="020F0502020204030204" pitchFamily="34" charset="0"/>
              </a:rPr>
              <a:t>, Topical</a:t>
            </a:r>
          </a:p>
          <a:p>
            <a:pPr marL="68580" lvl="0" indent="0">
              <a:buNone/>
            </a:pP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11</a:t>
            </a:fld>
            <a:endParaRPr lang="en-US" dirty="0"/>
          </a:p>
        </p:txBody>
      </p:sp>
    </p:spTree>
    <p:extLst>
      <p:ext uri="{BB962C8B-B14F-4D97-AF65-F5344CB8AC3E}">
        <p14:creationId xmlns:p14="http://schemas.microsoft.com/office/powerpoint/2010/main" val="3388100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pPr algn="ctr"/>
            <a:r>
              <a:rPr lang="en-US" dirty="0" smtClean="0"/>
              <a:t>New drugs – Clinical Edits</a:t>
            </a: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2</a:t>
            </a:fld>
            <a:endParaRPr lang="en-US" dirty="0"/>
          </a:p>
        </p:txBody>
      </p:sp>
      <p:graphicFrame>
        <p:nvGraphicFramePr>
          <p:cNvPr id="5" name="Content Placeholder 4"/>
          <p:cNvGraphicFramePr>
            <a:graphicFrameLocks/>
          </p:cNvGraphicFramePr>
          <p:nvPr>
            <p:extLst>
              <p:ext uri="{D42A27DB-BD31-4B8C-83A1-F6EECF244321}">
                <p14:modId xmlns:p14="http://schemas.microsoft.com/office/powerpoint/2010/main" val="963767880"/>
              </p:ext>
            </p:extLst>
          </p:nvPr>
        </p:nvGraphicFramePr>
        <p:xfrm>
          <a:off x="152400" y="762000"/>
          <a:ext cx="8839200" cy="4295774"/>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049524180"/>
                    </a:ext>
                  </a:extLst>
                </a:gridCol>
                <a:gridCol w="2057400">
                  <a:extLst>
                    <a:ext uri="{9D8B030D-6E8A-4147-A177-3AD203B41FA5}">
                      <a16:colId xmlns:a16="http://schemas.microsoft.com/office/drawing/2014/main" val="3241170267"/>
                    </a:ext>
                  </a:extLst>
                </a:gridCol>
                <a:gridCol w="4876800">
                  <a:extLst>
                    <a:ext uri="{9D8B030D-6E8A-4147-A177-3AD203B41FA5}">
                      <a16:colId xmlns:a16="http://schemas.microsoft.com/office/drawing/2014/main" val="4290376005"/>
                    </a:ext>
                  </a:extLst>
                </a:gridCol>
              </a:tblGrid>
              <a:tr h="914399">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Common Trade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Ingredient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Indications</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4261307435"/>
                  </a:ext>
                </a:extLst>
              </a:tr>
              <a:tr h="651441">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nb-NO" sz="1100" b="0" i="0" u="none" strike="noStrike" dirty="0" smtClean="0">
                          <a:solidFill>
                            <a:schemeClr val="tx1"/>
                          </a:solidFill>
                          <a:effectLst/>
                          <a:latin typeface="Calibri" panose="020F0502020204030204" pitchFamily="34" charset="0"/>
                        </a:rPr>
                        <a:t>Hemgenix </a:t>
                      </a:r>
                      <a:br>
                        <a:rPr lang="nb-NO" sz="1100" b="0" i="0" u="none" strike="noStrike" dirty="0" smtClean="0">
                          <a:solidFill>
                            <a:schemeClr val="tx1"/>
                          </a:solidFill>
                          <a:effectLst/>
                          <a:latin typeface="Calibri" panose="020F0502020204030204" pitchFamily="34" charset="0"/>
                        </a:rPr>
                      </a:br>
                      <a:r>
                        <a:rPr lang="nb-NO" sz="1100" b="0" i="0" u="none" strike="noStrike" dirty="0" smtClean="0">
                          <a:solidFill>
                            <a:schemeClr val="tx1"/>
                          </a:solidFill>
                          <a:effectLst/>
                          <a:latin typeface="Calibri" panose="020F0502020204030204" pitchFamily="34" charset="0"/>
                        </a:rPr>
                        <a:t>*</a:t>
                      </a:r>
                      <a:r>
                        <a:rPr lang="en-US" sz="1100" b="0" i="0" u="none" strike="noStrike" dirty="0" smtClean="0">
                          <a:solidFill>
                            <a:srgbClr val="000000"/>
                          </a:solidFill>
                          <a:effectLst/>
                          <a:latin typeface="Calibri" panose="020F0502020204030204" pitchFamily="34" charset="0"/>
                        </a:rPr>
                        <a:t>Please</a:t>
                      </a:r>
                      <a:r>
                        <a:rPr lang="en-US" sz="1100" b="0" i="0" u="none" strike="noStrike" baseline="0" dirty="0" smtClean="0">
                          <a:solidFill>
                            <a:srgbClr val="000000"/>
                          </a:solidFill>
                          <a:effectLst/>
                          <a:latin typeface="Calibri" panose="020F0502020204030204" pitchFamily="34" charset="0"/>
                        </a:rPr>
                        <a:t> see the </a:t>
                      </a:r>
                      <a:r>
                        <a:rPr lang="en-US" sz="1100" b="0" i="0" u="none" strike="noStrike" baseline="0" dirty="0" smtClean="0">
                          <a:solidFill>
                            <a:srgbClr val="000000"/>
                          </a:solidFill>
                          <a:effectLst/>
                          <a:latin typeface="Calibri" panose="020F0502020204030204" pitchFamily="34" charset="0"/>
                          <a:hlinkClick r:id="rId2"/>
                        </a:rPr>
                        <a:t>Drugs with Coverage Limitations and New Drug Review </a:t>
                      </a:r>
                      <a:r>
                        <a:rPr lang="en-US" sz="1100" b="0" i="0" u="none" strike="noStrike" baseline="0" dirty="0" smtClean="0">
                          <a:solidFill>
                            <a:srgbClr val="000000"/>
                          </a:solidFill>
                          <a:effectLst/>
                          <a:latin typeface="Calibri" panose="020F0502020204030204" pitchFamily="34" charset="0"/>
                        </a:rPr>
                        <a:t>document for all strengths.  </a:t>
                      </a: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Etranacogene Dezaparvovec-drlb</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for the treatment of adults with Hemophilia B (congenital Factor IX deficiency) who currently use Factor IX prophylaxis therapy, </a:t>
                      </a:r>
                      <a:r>
                        <a:rPr lang="en-US" sz="1100" b="0" i="0" u="none" strike="noStrike" dirty="0" smtClean="0">
                          <a:solidFill>
                            <a:schemeClr val="tx1"/>
                          </a:solidFill>
                          <a:effectLst/>
                          <a:latin typeface="Calibri" panose="020F0502020204030204" pitchFamily="34" charset="0"/>
                        </a:rPr>
                        <a:t>have current or historical life-threatening hemorrhage, or have repeated, serious spontaneous bleeding </a:t>
                      </a:r>
                      <a:r>
                        <a:rPr lang="en-US" sz="1100" b="0" i="0" u="none" strike="noStrike" dirty="0" smtClean="0">
                          <a:solidFill>
                            <a:schemeClr val="tx1"/>
                          </a:solidFill>
                          <a:effectLst/>
                          <a:latin typeface="Calibri" panose="020F0502020204030204" pitchFamily="34" charset="0"/>
                        </a:rPr>
                        <a:t>episodes.</a:t>
                      </a:r>
                      <a:endParaRPr lang="en-US" sz="1100" b="0" i="0" u="none" strike="noStrike" dirty="0" smtClean="0">
                        <a:solidFill>
                          <a:schemeClr val="tx1"/>
                        </a:solidFill>
                        <a:effectLst/>
                        <a:latin typeface="Calibri" panose="020F0502020204030204" pitchFamily="34" charset="0"/>
                      </a:endParaRPr>
                    </a:p>
                    <a:p>
                      <a:pPr algn="l" fontAlgn="t"/>
                      <a:r>
                        <a:rPr lang="en-US" sz="1100" b="1" i="0" u="none" strike="noStrike" dirty="0" smtClean="0">
                          <a:solidFill>
                            <a:schemeClr val="tx1"/>
                          </a:solidFill>
                          <a:effectLst/>
                          <a:latin typeface="Calibri" panose="020F0502020204030204" pitchFamily="34" charset="0"/>
                        </a:rPr>
                        <a:t>Hemgenix</a:t>
                      </a:r>
                      <a:r>
                        <a:rPr lang="en-US" sz="1100" b="1" i="0" u="none" strike="noStrike" baseline="0" dirty="0" smtClean="0">
                          <a:solidFill>
                            <a:schemeClr val="tx1"/>
                          </a:solidFill>
                          <a:effectLst/>
                          <a:latin typeface="Calibri" panose="020F0502020204030204" pitchFamily="34" charset="0"/>
                        </a:rPr>
                        <a:t> </a:t>
                      </a:r>
                      <a:r>
                        <a:rPr lang="en-US" sz="1100" b="1" i="0" u="none" strike="noStrike" dirty="0" smtClean="0">
                          <a:solidFill>
                            <a:schemeClr val="tx1"/>
                          </a:solidFill>
                          <a:effectLst/>
                          <a:latin typeface="Calibri" panose="020F0502020204030204" pitchFamily="34" charset="0"/>
                        </a:rPr>
                        <a:t>Clinical Edit – T</a:t>
                      </a:r>
                      <a:r>
                        <a:rPr lang="en-US" sz="1100" b="1" i="0" u="none" strike="noStrike" baseline="0" dirty="0" smtClean="0">
                          <a:solidFill>
                            <a:schemeClr val="tx1"/>
                          </a:solidFill>
                          <a:effectLst/>
                          <a:latin typeface="Calibri" panose="020F0502020204030204" pitchFamily="34" charset="0"/>
                        </a:rPr>
                        <a:t>o be discussed today </a:t>
                      </a:r>
                      <a:endParaRPr lang="en-US" sz="1100" b="1" i="0" u="none" strike="noStrike" dirty="0" smtClean="0">
                        <a:solidFill>
                          <a:schemeClr val="tx1"/>
                        </a:solidFill>
                        <a:effectLst/>
                        <a:latin typeface="Calibri" panose="020F0502020204030204" pitchFamily="34" charset="0"/>
                      </a:endParaRPr>
                    </a:p>
                    <a:p>
                      <a:pPr marL="0" indent="0" algn="l" fontAlgn="t">
                        <a:buFont typeface="Arial" panose="020B0604020202020204" pitchFamily="34" charset="0"/>
                        <a:buNone/>
                      </a:pPr>
                      <a:endParaRPr lang="en-US" sz="1100" b="1" i="0" u="none" strike="noStrike" baseline="0" dirty="0" smtClean="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3276199312"/>
                  </a:ext>
                </a:extLst>
              </a:tr>
              <a:tr h="1651636">
                <a:tc>
                  <a:txBody>
                    <a:bodyPr/>
                    <a:lstStyle/>
                    <a:p>
                      <a:pPr algn="l" fontAlgn="t"/>
                      <a:r>
                        <a:rPr lang="nb-NO" sz="1100" b="0" i="0" u="none" strike="noStrike" dirty="0" smtClean="0">
                          <a:solidFill>
                            <a:schemeClr val="tx1"/>
                          </a:solidFill>
                          <a:effectLst/>
                          <a:latin typeface="Calibri" panose="020F0502020204030204" pitchFamily="34" charset="0"/>
                        </a:rPr>
                        <a:t>Noxafil</a:t>
                      </a:r>
                      <a:r>
                        <a:rPr lang="nb-NO" sz="1100" b="0" i="0" u="none" strike="noStrike" baseline="0" dirty="0" smtClean="0">
                          <a:solidFill>
                            <a:schemeClr val="tx1"/>
                          </a:solidFill>
                          <a:effectLst/>
                          <a:latin typeface="Calibri" panose="020F0502020204030204" pitchFamily="34" charset="0"/>
                        </a:rPr>
                        <a:t> 300mg PowderMix Suspension</a:t>
                      </a:r>
                      <a:endParaRPr lang="nb-NO"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Posaconazole</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for the prophylaxis of invasive Aspergillus and Candida infections in pediatric patients 2 years of age and older (who weigh 40 kg or less) who are at high risk of developing these infections due to being severely immunocompromised, such as hematopoietic stem cell transplant recipients with graft-versus-host disease or those with hematologic malignancies with prolonged neutropenia from </a:t>
                      </a:r>
                      <a:r>
                        <a:rPr lang="en-US" sz="1100" b="0" i="0" u="none" strike="noStrike" dirty="0" smtClean="0">
                          <a:solidFill>
                            <a:srgbClr val="000000"/>
                          </a:solidFill>
                          <a:effectLst/>
                          <a:latin typeface="Calibri" panose="020F0502020204030204" pitchFamily="34" charset="0"/>
                        </a:rPr>
                        <a:t>chemotherapy.</a:t>
                      </a:r>
                      <a:r>
                        <a:rPr lang="en-US" sz="1100" b="0" i="0" u="none" strike="noStrike" dirty="0" smtClean="0">
                          <a:solidFill>
                            <a:srgbClr val="000000"/>
                          </a:solidFill>
                          <a:effectLst/>
                          <a:latin typeface="Calibri" panose="020F0502020204030204" pitchFamily="34" charset="0"/>
                        </a:rPr>
                        <a:t/>
                      </a:r>
                      <a:br>
                        <a:rPr lang="en-US" sz="1100" b="0" i="0" u="none" strike="noStrike" dirty="0" smtClean="0">
                          <a:solidFill>
                            <a:srgbClr val="000000"/>
                          </a:solidFill>
                          <a:effectLst/>
                          <a:latin typeface="Calibri" panose="020F0502020204030204" pitchFamily="34" charset="0"/>
                        </a:rPr>
                      </a:br>
                      <a:r>
                        <a:rPr lang="en-US" sz="1100" b="1" i="0" u="none" strike="noStrike" dirty="0" smtClean="0">
                          <a:solidFill>
                            <a:schemeClr val="tx1"/>
                          </a:solidFill>
                          <a:effectLst/>
                          <a:latin typeface="Calibri" panose="020F0502020204030204" pitchFamily="34" charset="0"/>
                        </a:rPr>
                        <a:t>Systemic Antifungals Clinical Edit</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US" sz="1100" b="1" i="0" u="none" strike="noStrike" dirty="0" smtClean="0">
                          <a:solidFill>
                            <a:srgbClr val="000000"/>
                          </a:solidFill>
                          <a:effectLst/>
                          <a:latin typeface="Calibri" panose="020F0502020204030204" pitchFamily="34" charset="0"/>
                          <a:cs typeface="Calibri" panose="020F0502020204030204" pitchFamily="34" charset="0"/>
                        </a:rPr>
                        <a:t>Must provide medical necessity as to why the participant cannot utilize th</a:t>
                      </a:r>
                      <a:r>
                        <a:rPr lang="en-US" sz="1100" b="1" i="0" u="none" strike="noStrike" baseline="0" dirty="0" smtClean="0">
                          <a:solidFill>
                            <a:srgbClr val="000000"/>
                          </a:solidFill>
                          <a:effectLst/>
                          <a:latin typeface="Calibri" panose="020F0502020204030204" pitchFamily="34" charset="0"/>
                          <a:cs typeface="Calibri" panose="020F0502020204030204" pitchFamily="34" charset="0"/>
                        </a:rPr>
                        <a:t>e </a:t>
                      </a:r>
                      <a:r>
                        <a:rPr lang="en-US" sz="1100" b="1" i="0" u="none" strike="noStrike" dirty="0" smtClean="0">
                          <a:solidFill>
                            <a:schemeClr val="tx1"/>
                          </a:solidFill>
                          <a:effectLst/>
                          <a:latin typeface="Calibri" panose="020F0502020204030204" pitchFamily="34" charset="0"/>
                        </a:rPr>
                        <a:t>immediate release oral suspension</a:t>
                      </a:r>
                      <a:r>
                        <a:rPr lang="en-US" sz="1100" b="1" i="0" u="none" strike="noStrike" baseline="0" dirty="0" smtClean="0">
                          <a:solidFill>
                            <a:schemeClr val="tx1"/>
                          </a:solidFill>
                          <a:effectLst/>
                          <a:latin typeface="Calibri" panose="020F0502020204030204" pitchFamily="34" charset="0"/>
                        </a:rPr>
                        <a:t> – To be discussed today </a:t>
                      </a:r>
                      <a:endParaRPr lang="en-US" sz="1100" b="1" i="0" u="none" strike="noStrike" dirty="0" smtClean="0">
                        <a:solidFill>
                          <a:schemeClr val="tx1"/>
                        </a:solidFill>
                        <a:effectLst/>
                        <a:latin typeface="Calibri" panose="020F0502020204030204" pitchFamily="34" charset="0"/>
                      </a:endParaRPr>
                    </a:p>
                    <a:p>
                      <a:pPr algn="l" fontAlgn="t"/>
                      <a:endParaRPr lang="en-US" sz="1100" b="1" i="0" u="none" strike="noStrike" dirty="0" smtClean="0">
                        <a:solidFill>
                          <a:srgbClr val="FF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3409600934"/>
                  </a:ext>
                </a:extLst>
              </a:tr>
              <a:tr h="651441">
                <a:tc>
                  <a:txBody>
                    <a:bodyPr/>
                    <a:lstStyle/>
                    <a:p>
                      <a:pPr algn="l" fontAlgn="t"/>
                      <a:r>
                        <a:rPr lang="nb-NO" sz="1100" b="0" i="0" u="none" strike="noStrike" dirty="0" smtClean="0">
                          <a:solidFill>
                            <a:schemeClr val="tx1"/>
                          </a:solidFill>
                          <a:effectLst/>
                          <a:latin typeface="Calibri" panose="020F0502020204030204" pitchFamily="34" charset="0"/>
                        </a:rPr>
                        <a:t>Tzield 2mg/2mL Vial</a:t>
                      </a:r>
                      <a:endParaRPr lang="nb-NO"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Teplizumab-mzwv</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to delay the onset of Stage 3 type 1 diabetes in adults</a:t>
                      </a:r>
                      <a:r>
                        <a:rPr lang="en-US" sz="1100" b="0" i="0" u="none" strike="noStrike" baseline="0" dirty="0" smtClean="0">
                          <a:solidFill>
                            <a:srgbClr val="000000"/>
                          </a:solidFill>
                          <a:effectLst/>
                          <a:latin typeface="Calibri" panose="020F0502020204030204" pitchFamily="34" charset="0"/>
                        </a:rPr>
                        <a:t> and pediatric </a:t>
                      </a:r>
                      <a:r>
                        <a:rPr lang="en-US" sz="1100" b="0" i="0" u="none" strike="noStrike" dirty="0" smtClean="0">
                          <a:solidFill>
                            <a:srgbClr val="000000"/>
                          </a:solidFill>
                          <a:effectLst/>
                          <a:latin typeface="Calibri" panose="020F0502020204030204" pitchFamily="34" charset="0"/>
                        </a:rPr>
                        <a:t>patients aged 8 years and older with Stage 2 type 1 </a:t>
                      </a:r>
                      <a:r>
                        <a:rPr lang="en-US" sz="1100" b="0" i="0" u="none" strike="noStrike" dirty="0" smtClean="0">
                          <a:solidFill>
                            <a:srgbClr val="000000"/>
                          </a:solidFill>
                          <a:effectLst/>
                          <a:latin typeface="Calibri" panose="020F0502020204030204" pitchFamily="34" charset="0"/>
                        </a:rPr>
                        <a:t>diabetes.</a:t>
                      </a:r>
                      <a:endParaRPr lang="en-US" sz="1100" b="0" i="0" u="none" strike="noStrike" dirty="0" smtClean="0">
                        <a:solidFill>
                          <a:srgbClr val="000000"/>
                        </a:solidFill>
                        <a:effectLst/>
                        <a:latin typeface="Calibri" panose="020F0502020204030204" pitchFamily="34" charset="0"/>
                      </a:endParaRPr>
                    </a:p>
                    <a:p>
                      <a:pPr algn="l" fontAlgn="t"/>
                      <a:r>
                        <a:rPr lang="en-US" sz="1100" b="1" i="0" u="none" strike="noStrike" dirty="0" smtClean="0">
                          <a:solidFill>
                            <a:schemeClr val="tx1"/>
                          </a:solidFill>
                          <a:effectLst/>
                          <a:latin typeface="Calibri" panose="020F0502020204030204" pitchFamily="34" charset="0"/>
                        </a:rPr>
                        <a:t>Tzield Clinical Edit – To</a:t>
                      </a:r>
                      <a:r>
                        <a:rPr lang="en-US" sz="1100" b="1" i="0" u="none" strike="noStrike" baseline="0" dirty="0" smtClean="0">
                          <a:solidFill>
                            <a:schemeClr val="tx1"/>
                          </a:solidFill>
                          <a:effectLst/>
                          <a:latin typeface="Calibri" panose="020F0502020204030204" pitchFamily="34" charset="0"/>
                        </a:rPr>
                        <a:t> be discussed today</a:t>
                      </a:r>
                    </a:p>
                    <a:p>
                      <a:pPr algn="l" fontAlgn="t"/>
                      <a:r>
                        <a:rPr lang="en-US" sz="1100" b="1" i="0" u="none" strike="noStrike" baseline="0" dirty="0" smtClean="0">
                          <a:solidFill>
                            <a:srgbClr val="000000"/>
                          </a:solidFill>
                          <a:effectLst/>
                          <a:latin typeface="Calibri" panose="020F0502020204030204" pitchFamily="34" charset="0"/>
                        </a:rPr>
                        <a:t> </a:t>
                      </a:r>
                      <a:endParaRPr lang="en-US" sz="1100" b="1" i="0" u="none" strike="noStrike" dirty="0" smtClean="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1396764297"/>
                  </a:ext>
                </a:extLst>
              </a:tr>
            </a:tbl>
          </a:graphicData>
        </a:graphic>
      </p:graphicFrame>
    </p:spTree>
    <p:extLst>
      <p:ext uri="{BB962C8B-B14F-4D97-AF65-F5344CB8AC3E}">
        <p14:creationId xmlns:p14="http://schemas.microsoft.com/office/powerpoint/2010/main" val="1775651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pPr algn="ctr"/>
            <a:r>
              <a:rPr lang="en-US" dirty="0" smtClean="0"/>
              <a:t>New drugs – Fiscal Edits</a:t>
            </a: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3</a:t>
            </a:fld>
            <a:endParaRPr lang="en-US" dirty="0"/>
          </a:p>
        </p:txBody>
      </p:sp>
      <p:graphicFrame>
        <p:nvGraphicFramePr>
          <p:cNvPr id="5" name="Content Placeholder 4"/>
          <p:cNvGraphicFramePr>
            <a:graphicFrameLocks/>
          </p:cNvGraphicFramePr>
          <p:nvPr>
            <p:extLst>
              <p:ext uri="{D42A27DB-BD31-4B8C-83A1-F6EECF244321}">
                <p14:modId xmlns:p14="http://schemas.microsoft.com/office/powerpoint/2010/main" val="239717422"/>
              </p:ext>
            </p:extLst>
          </p:nvPr>
        </p:nvGraphicFramePr>
        <p:xfrm>
          <a:off x="152400" y="762000"/>
          <a:ext cx="8839200" cy="3615689"/>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049524180"/>
                    </a:ext>
                  </a:extLst>
                </a:gridCol>
                <a:gridCol w="2057400">
                  <a:extLst>
                    <a:ext uri="{9D8B030D-6E8A-4147-A177-3AD203B41FA5}">
                      <a16:colId xmlns:a16="http://schemas.microsoft.com/office/drawing/2014/main" val="3241170267"/>
                    </a:ext>
                  </a:extLst>
                </a:gridCol>
                <a:gridCol w="4876800">
                  <a:extLst>
                    <a:ext uri="{9D8B030D-6E8A-4147-A177-3AD203B41FA5}">
                      <a16:colId xmlns:a16="http://schemas.microsoft.com/office/drawing/2014/main" val="4290376005"/>
                    </a:ext>
                  </a:extLst>
                </a:gridCol>
              </a:tblGrid>
              <a:tr h="914399">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Common Trade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Ingredient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Indications</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4261307435"/>
                  </a:ext>
                </a:extLst>
              </a:tr>
              <a:tr h="651441">
                <a:tc>
                  <a:txBody>
                    <a:bodyPr/>
                    <a:lstStyle/>
                    <a:p>
                      <a:pPr algn="l" fontAlgn="t"/>
                      <a:r>
                        <a:rPr lang="nb-NO" sz="1100" b="0" i="0" u="none" strike="noStrike" dirty="0" smtClean="0">
                          <a:solidFill>
                            <a:schemeClr val="tx1"/>
                          </a:solidFill>
                          <a:effectLst/>
                          <a:latin typeface="Calibri" panose="020F0502020204030204" pitchFamily="34" charset="0"/>
                        </a:rPr>
                        <a:t>Auvelity ER 45mg-105mg Tablet </a:t>
                      </a:r>
                      <a:endParaRPr lang="nb-NO"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Dextromethorphan </a:t>
                      </a:r>
                      <a:r>
                        <a:rPr lang="en-US" sz="1100" b="0" i="0" u="none" strike="noStrike" dirty="0" err="1" smtClean="0">
                          <a:solidFill>
                            <a:srgbClr val="000000"/>
                          </a:solidFill>
                          <a:effectLst/>
                          <a:latin typeface="Calibri" panose="020F0502020204030204" pitchFamily="34" charset="0"/>
                        </a:rPr>
                        <a:t>HBr</a:t>
                      </a:r>
                      <a:r>
                        <a:rPr lang="en-US" sz="1100" b="0" i="0" u="none" strike="noStrike" dirty="0" smtClean="0">
                          <a:solidFill>
                            <a:srgbClr val="000000"/>
                          </a:solidFill>
                          <a:effectLst/>
                          <a:latin typeface="Calibri" panose="020F0502020204030204" pitchFamily="34" charset="0"/>
                        </a:rPr>
                        <a:t>/</a:t>
                      </a:r>
                      <a:r>
                        <a:rPr lang="en-US" sz="1100" b="0" i="0" u="none" strike="noStrike" baseline="0" dirty="0" smtClean="0">
                          <a:solidFill>
                            <a:srgbClr val="000000"/>
                          </a:solidFill>
                          <a:effectLst/>
                          <a:latin typeface="Calibri" panose="020F0502020204030204" pitchFamily="34" charset="0"/>
                        </a:rPr>
                        <a:t> Bupropion</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for the treatment of major depressive disorder in </a:t>
                      </a:r>
                      <a:r>
                        <a:rPr lang="en-US" sz="1100" b="0" i="0" u="none" strike="noStrike" dirty="0" smtClean="0">
                          <a:solidFill>
                            <a:srgbClr val="000000"/>
                          </a:solidFill>
                          <a:effectLst/>
                          <a:latin typeface="Calibri" panose="020F0502020204030204" pitchFamily="34" charset="0"/>
                        </a:rPr>
                        <a:t>adults.</a:t>
                      </a:r>
                      <a:endParaRPr lang="en-US" sz="1100" b="0" i="0" u="none" strike="noStrike" dirty="0" smtClean="0">
                        <a:solidFill>
                          <a:srgbClr val="000000"/>
                        </a:solidFill>
                        <a:effectLst/>
                        <a:latin typeface="Calibri" panose="020F050202020403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100" b="1" i="0" u="none" strike="noStrike" baseline="0" dirty="0" smtClean="0">
                          <a:solidFill>
                            <a:schemeClr val="tx1"/>
                          </a:solidFill>
                          <a:effectLst/>
                          <a:latin typeface="Calibri" panose="020F0502020204030204" pitchFamily="34" charset="0"/>
                        </a:rPr>
                        <a:t>Prior Authorization Required Fiscal Edit </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US" sz="1100" b="1" i="0" u="none" strike="noStrike" baseline="0" dirty="0" smtClean="0">
                          <a:solidFill>
                            <a:srgbClr val="000000"/>
                          </a:solidFill>
                          <a:effectLst/>
                          <a:latin typeface="Calibri" panose="020F0502020204030204" pitchFamily="34" charset="0"/>
                        </a:rPr>
                        <a:t>Must provide medical necessity as to why the participant cannot utilize:</a:t>
                      </a:r>
                    </a:p>
                    <a:p>
                      <a:pPr marL="628650" marR="0" lvl="1" indent="-171450" algn="l" defTabSz="914400" rtl="0" eaLnBrk="1" fontAlgn="t" latinLnBrk="0" hangingPunct="1">
                        <a:lnSpc>
                          <a:spcPct val="100000"/>
                        </a:lnSpc>
                        <a:spcBef>
                          <a:spcPts val="0"/>
                        </a:spcBef>
                        <a:spcAft>
                          <a:spcPts val="0"/>
                        </a:spcAft>
                        <a:buClrTx/>
                        <a:buSzTx/>
                        <a:buFont typeface="Wingdings" panose="05000000000000000000" pitchFamily="2" charset="2"/>
                        <a:buChar char="§"/>
                        <a:tabLst/>
                        <a:defRPr/>
                      </a:pPr>
                      <a:r>
                        <a:rPr lang="en-US" sz="1100" b="1" i="0" u="none" strike="noStrike" baseline="0" dirty="0" smtClean="0">
                          <a:solidFill>
                            <a:srgbClr val="000000"/>
                          </a:solidFill>
                          <a:effectLst/>
                          <a:latin typeface="Calibri" panose="020F0502020204030204" pitchFamily="34" charset="0"/>
                        </a:rPr>
                        <a:t>Other generic therapies for depression AND</a:t>
                      </a:r>
                    </a:p>
                    <a:p>
                      <a:pPr marL="628650" marR="0" lvl="1" indent="-171450" algn="l" defTabSz="914400" rtl="0" eaLnBrk="1" fontAlgn="t" latinLnBrk="0" hangingPunct="1">
                        <a:lnSpc>
                          <a:spcPct val="100000"/>
                        </a:lnSpc>
                        <a:spcBef>
                          <a:spcPts val="0"/>
                        </a:spcBef>
                        <a:spcAft>
                          <a:spcPts val="0"/>
                        </a:spcAft>
                        <a:buClrTx/>
                        <a:buSzTx/>
                        <a:buFont typeface="Wingdings" panose="05000000000000000000" pitchFamily="2" charset="2"/>
                        <a:buChar char="§"/>
                        <a:tabLst/>
                        <a:defRPr/>
                      </a:pPr>
                      <a:r>
                        <a:rPr lang="en-US" sz="1100" b="1" i="0" u="none" strike="noStrike" baseline="0" dirty="0" smtClean="0">
                          <a:solidFill>
                            <a:srgbClr val="000000"/>
                          </a:solidFill>
                          <a:effectLst/>
                          <a:latin typeface="Calibri" panose="020F0502020204030204" pitchFamily="34" charset="0"/>
                        </a:rPr>
                        <a:t>Individual ingredients</a:t>
                      </a:r>
                    </a:p>
                    <a:p>
                      <a:pPr marL="457200" marR="0" lvl="1" indent="0" algn="l" defTabSz="914400" rtl="0" eaLnBrk="1" fontAlgn="t" latinLnBrk="0" hangingPunct="1">
                        <a:lnSpc>
                          <a:spcPct val="100000"/>
                        </a:lnSpc>
                        <a:spcBef>
                          <a:spcPts val="0"/>
                        </a:spcBef>
                        <a:spcAft>
                          <a:spcPts val="0"/>
                        </a:spcAft>
                        <a:buClrTx/>
                        <a:buSzTx/>
                        <a:buFont typeface="Wingdings" panose="05000000000000000000" pitchFamily="2" charset="2"/>
                        <a:buNone/>
                        <a:tabLst/>
                        <a:defRPr/>
                      </a:pPr>
                      <a:endParaRPr lang="en-US" sz="1100" b="1" i="0" u="none" strike="noStrike" dirty="0" smtClean="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3409600934"/>
                  </a:ext>
                </a:extLst>
              </a:tr>
              <a:tr h="651441">
                <a:tc>
                  <a:txBody>
                    <a:bodyPr/>
                    <a:lstStyle/>
                    <a:p>
                      <a:pPr algn="l" fontAlgn="t"/>
                      <a:r>
                        <a:rPr lang="en-US" sz="1100" b="0" i="0" u="none" strike="noStrike" dirty="0" smtClean="0">
                          <a:solidFill>
                            <a:schemeClr val="tx1"/>
                          </a:solidFill>
                          <a:effectLst/>
                          <a:latin typeface="Calibri" panose="020F0502020204030204" pitchFamily="34" charset="0"/>
                        </a:rPr>
                        <a:t>Ermeza 150mcg/5mL Oral Solution</a:t>
                      </a:r>
                      <a:endParaRPr lang="en-US"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Levothyroxine Sodium</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100" b="0" i="0" u="none" strike="noStrike" dirty="0" smtClean="0">
                          <a:solidFill>
                            <a:srgbClr val="000000"/>
                          </a:solidFill>
                          <a:effectLst/>
                          <a:latin typeface="Calibri" panose="020F0502020204030204" pitchFamily="34" charset="0"/>
                        </a:rPr>
                        <a:t>Indicated in adult and pediatric patients, including neonates, for:</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US" sz="1100" b="0" i="0" u="none" strike="noStrike" dirty="0" smtClean="0">
                          <a:solidFill>
                            <a:srgbClr val="000000"/>
                          </a:solidFill>
                          <a:effectLst/>
                          <a:latin typeface="Calibri" panose="020F0502020204030204" pitchFamily="34" charset="0"/>
                        </a:rPr>
                        <a:t>Hypothyroidism: as replacement therapy in primary (thyroidal), secondary (pituitary), and tertiary (hypothalamic) congenital or acquired hypothyroidism</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US" sz="1100" b="0" i="0" u="none" strike="noStrike" dirty="0" smtClean="0">
                          <a:solidFill>
                            <a:srgbClr val="000000"/>
                          </a:solidFill>
                          <a:effectLst/>
                          <a:latin typeface="Calibri" panose="020F0502020204030204" pitchFamily="34" charset="0"/>
                        </a:rPr>
                        <a:t>Pituitary thyrotropin (Thyroid-Stimulating Hormone, TSH) suppression: as an adjunct to surgery and radioiodine therapy in the management of thyrotropin-dependent well-differentiated thyroid cancer</a:t>
                      </a:r>
                    </a:p>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None/>
                        <a:tabLst/>
                        <a:defRPr/>
                      </a:pPr>
                      <a:r>
                        <a:rPr lang="en-US" sz="1100" b="1" i="0" u="none" strike="noStrike" baseline="0" dirty="0" smtClean="0">
                          <a:solidFill>
                            <a:schemeClr val="tx1"/>
                          </a:solidFill>
                          <a:effectLst/>
                          <a:latin typeface="Calibri" panose="020F0502020204030204" pitchFamily="34" charset="0"/>
                        </a:rPr>
                        <a:t>Prior Authorization Required Fiscal Edit </a:t>
                      </a:r>
                    </a:p>
                    <a:p>
                      <a:pPr marL="171450" indent="-171450" algn="l" fontAlgn="t">
                        <a:buFont typeface="Arial" panose="020B0604020202020204" pitchFamily="34" charset="0"/>
                        <a:buChar char="•"/>
                      </a:pPr>
                      <a:r>
                        <a:rPr lang="en-US" sz="1100" b="1" i="0" u="none" strike="noStrike" dirty="0" smtClean="0">
                          <a:solidFill>
                            <a:srgbClr val="000000"/>
                          </a:solidFill>
                          <a:effectLst/>
                          <a:latin typeface="Calibri" panose="020F0502020204030204" pitchFamily="34" charset="0"/>
                        </a:rPr>
                        <a:t>Must provide medical necessity as to why the participant cannot utilize generic levothyroxine tablets</a:t>
                      </a:r>
                    </a:p>
                    <a:p>
                      <a:pPr marL="0" indent="0" algn="l" fontAlgn="t">
                        <a:buFont typeface="Arial" panose="020B0604020202020204" pitchFamily="34" charset="0"/>
                        <a:buNone/>
                      </a:pPr>
                      <a:endParaRPr lang="en-US" sz="1100" b="1" i="0" u="none" strike="noStrike" dirty="0" smtClean="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2650159613"/>
                  </a:ext>
                </a:extLst>
              </a:tr>
            </a:tbl>
          </a:graphicData>
        </a:graphic>
      </p:graphicFrame>
    </p:spTree>
    <p:extLst>
      <p:ext uri="{BB962C8B-B14F-4D97-AF65-F5344CB8AC3E}">
        <p14:creationId xmlns:p14="http://schemas.microsoft.com/office/powerpoint/2010/main" val="334747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pPr algn="ctr"/>
            <a:r>
              <a:rPr lang="en-US" dirty="0" smtClean="0"/>
              <a:t>New drugs – Fiscal Edits</a:t>
            </a: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4</a:t>
            </a:fld>
            <a:endParaRPr lang="en-US" dirty="0"/>
          </a:p>
        </p:txBody>
      </p:sp>
      <p:graphicFrame>
        <p:nvGraphicFramePr>
          <p:cNvPr id="5" name="Content Placeholder 4"/>
          <p:cNvGraphicFramePr>
            <a:graphicFrameLocks/>
          </p:cNvGraphicFramePr>
          <p:nvPr>
            <p:extLst>
              <p:ext uri="{D42A27DB-BD31-4B8C-83A1-F6EECF244321}">
                <p14:modId xmlns:p14="http://schemas.microsoft.com/office/powerpoint/2010/main" val="3381375961"/>
              </p:ext>
            </p:extLst>
          </p:nvPr>
        </p:nvGraphicFramePr>
        <p:xfrm>
          <a:off x="152400" y="762000"/>
          <a:ext cx="8839200" cy="4286249"/>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049524180"/>
                    </a:ext>
                  </a:extLst>
                </a:gridCol>
                <a:gridCol w="2057400">
                  <a:extLst>
                    <a:ext uri="{9D8B030D-6E8A-4147-A177-3AD203B41FA5}">
                      <a16:colId xmlns:a16="http://schemas.microsoft.com/office/drawing/2014/main" val="3241170267"/>
                    </a:ext>
                  </a:extLst>
                </a:gridCol>
                <a:gridCol w="4876800">
                  <a:extLst>
                    <a:ext uri="{9D8B030D-6E8A-4147-A177-3AD203B41FA5}">
                      <a16:colId xmlns:a16="http://schemas.microsoft.com/office/drawing/2014/main" val="4290376005"/>
                    </a:ext>
                  </a:extLst>
                </a:gridCol>
              </a:tblGrid>
              <a:tr h="914399">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Common Trade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Ingredient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Indications</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4261307435"/>
                  </a:ext>
                </a:extLst>
              </a:tr>
              <a:tr h="651441">
                <a:tc>
                  <a:txBody>
                    <a:bodyPr/>
                    <a:lstStyle/>
                    <a:p>
                      <a:pPr algn="l" fontAlgn="t"/>
                      <a:r>
                        <a:rPr lang="en-US" sz="1100" b="0" i="0" u="none" strike="noStrike" dirty="0" smtClean="0">
                          <a:solidFill>
                            <a:schemeClr val="tx1"/>
                          </a:solidFill>
                          <a:effectLst/>
                          <a:latin typeface="Calibri" panose="020F0502020204030204" pitchFamily="34" charset="0"/>
                        </a:rPr>
                        <a:t>Pedmark 12.5 Gram/100mL Vial</a:t>
                      </a:r>
                      <a:endParaRPr lang="en-US"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Sodium Thiosulfate</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chemeClr val="tx1"/>
                          </a:solidFill>
                          <a:effectLst/>
                          <a:latin typeface="Calibri" panose="020F0502020204030204" pitchFamily="34" charset="0"/>
                        </a:rPr>
                        <a:t>Indicated to reduce the risk of ototoxicity associated with cisplatin in pediatric patients 1 month of age and older with localized, non-metastatic solid </a:t>
                      </a:r>
                      <a:r>
                        <a:rPr lang="en-US" sz="1100" b="0" i="0" u="none" strike="noStrike" dirty="0" smtClean="0">
                          <a:solidFill>
                            <a:schemeClr val="tx1"/>
                          </a:solidFill>
                          <a:effectLst/>
                          <a:latin typeface="Calibri" panose="020F0502020204030204" pitchFamily="34" charset="0"/>
                        </a:rPr>
                        <a:t>tumors.</a:t>
                      </a:r>
                    </a:p>
                    <a:p>
                      <a:pPr marL="0" marR="0" lvl="0" indent="0" algn="l" defTabSz="914400" rtl="0" eaLnBrk="1" fontAlgn="t" latinLnBrk="0" hangingPunct="1">
                        <a:lnSpc>
                          <a:spcPct val="100000"/>
                        </a:lnSpc>
                        <a:spcBef>
                          <a:spcPts val="0"/>
                        </a:spcBef>
                        <a:spcAft>
                          <a:spcPts val="0"/>
                        </a:spcAft>
                        <a:buClrTx/>
                        <a:buSzTx/>
                        <a:buFontTx/>
                        <a:buNone/>
                        <a:tabLst/>
                        <a:defRPr/>
                      </a:pPr>
                      <a:r>
                        <a:rPr lang="en-US" sz="1100" b="1" i="0" u="none" strike="noStrike" dirty="0" smtClean="0">
                          <a:solidFill>
                            <a:schemeClr val="tx1"/>
                          </a:solidFill>
                          <a:effectLst/>
                          <a:latin typeface="Calibri" panose="020F0502020204030204" pitchFamily="34" charset="0"/>
                        </a:rPr>
                        <a:t>Prior</a:t>
                      </a:r>
                      <a:r>
                        <a:rPr lang="en-US" sz="1100" b="1" i="0" u="none" strike="noStrike" baseline="0" dirty="0" smtClean="0">
                          <a:solidFill>
                            <a:schemeClr val="tx1"/>
                          </a:solidFill>
                          <a:effectLst/>
                          <a:latin typeface="Calibri" panose="020F0502020204030204" pitchFamily="34" charset="0"/>
                        </a:rPr>
                        <a:t> Authorization</a:t>
                      </a:r>
                      <a:r>
                        <a:rPr lang="en-US" sz="1100" b="1" i="0" u="none" strike="noStrike" dirty="0" smtClean="0">
                          <a:solidFill>
                            <a:schemeClr val="tx1"/>
                          </a:solidFill>
                          <a:effectLst/>
                          <a:latin typeface="Calibri" panose="020F0502020204030204" pitchFamily="34" charset="0"/>
                        </a:rPr>
                        <a:t> Required Fiscal Edit</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US" sz="1100" b="1" i="0" u="none" strike="noStrike" baseline="0" dirty="0" smtClean="0">
                          <a:solidFill>
                            <a:schemeClr val="tx1"/>
                          </a:solidFill>
                          <a:effectLst/>
                          <a:latin typeface="Calibri" panose="020F0502020204030204" pitchFamily="34" charset="0"/>
                        </a:rPr>
                        <a:t>Clinical </a:t>
                      </a:r>
                      <a:r>
                        <a:rPr lang="en-US" sz="1100" b="1" i="0" u="none" strike="noStrike" baseline="0" dirty="0" smtClean="0">
                          <a:solidFill>
                            <a:schemeClr val="tx1"/>
                          </a:solidFill>
                          <a:effectLst/>
                          <a:latin typeface="Calibri" panose="020F0502020204030204" pitchFamily="34" charset="0"/>
                        </a:rPr>
                        <a:t>consultant review required for medical necessity </a:t>
                      </a:r>
                    </a:p>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None/>
                        <a:tabLst/>
                        <a:defRPr/>
                      </a:pPr>
                      <a:endParaRPr lang="en-US" sz="1100" b="1" i="0" u="none" strike="noStrike" baseline="0" dirty="0" smtClean="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193804236"/>
                  </a:ext>
                </a:extLst>
              </a:tr>
              <a:tr h="651441">
                <a:tc>
                  <a:txBody>
                    <a:bodyPr/>
                    <a:lstStyle/>
                    <a:p>
                      <a:pPr algn="l" fontAlgn="t"/>
                      <a:r>
                        <a:rPr lang="en-US" sz="1100" b="0" i="0" u="none" strike="noStrike" dirty="0" smtClean="0">
                          <a:solidFill>
                            <a:schemeClr val="tx1"/>
                          </a:solidFill>
                          <a:effectLst/>
                          <a:latin typeface="Calibri" panose="020F0502020204030204" pitchFamily="34" charset="0"/>
                        </a:rPr>
                        <a:t>Rebyota Rectal Suspension</a:t>
                      </a:r>
                      <a:endParaRPr lang="en-US"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Fecal Microbiota, Live-</a:t>
                      </a:r>
                      <a:r>
                        <a:rPr lang="en-US" sz="1100" b="0" i="0" u="none" strike="noStrike" dirty="0" err="1" smtClean="0">
                          <a:solidFill>
                            <a:srgbClr val="000000"/>
                          </a:solidFill>
                          <a:effectLst/>
                          <a:latin typeface="Calibri" panose="020F0502020204030204" pitchFamily="34" charset="0"/>
                        </a:rPr>
                        <a:t>jslm</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chemeClr val="tx1"/>
                          </a:solidFill>
                          <a:effectLst/>
                          <a:latin typeface="Calibri" panose="020F0502020204030204" pitchFamily="34" charset="0"/>
                        </a:rPr>
                        <a:t>Indicated for the prevention of recurrence of </a:t>
                      </a:r>
                      <a:r>
                        <a:rPr lang="en-US" sz="1100" b="0" i="1" u="none" strike="noStrike" dirty="0" err="1" smtClean="0">
                          <a:solidFill>
                            <a:schemeClr val="tx1"/>
                          </a:solidFill>
                          <a:effectLst/>
                          <a:latin typeface="Calibri" panose="020F0502020204030204" pitchFamily="34" charset="0"/>
                        </a:rPr>
                        <a:t>Clostridioides</a:t>
                      </a:r>
                      <a:r>
                        <a:rPr lang="en-US" sz="1100" b="0" i="1" u="none" strike="noStrike" dirty="0" smtClean="0">
                          <a:solidFill>
                            <a:schemeClr val="tx1"/>
                          </a:solidFill>
                          <a:effectLst/>
                          <a:latin typeface="Calibri" panose="020F0502020204030204" pitchFamily="34" charset="0"/>
                        </a:rPr>
                        <a:t> difficile </a:t>
                      </a:r>
                      <a:r>
                        <a:rPr lang="en-US" sz="1100" b="0" i="0" u="none" strike="noStrike" dirty="0" smtClean="0">
                          <a:solidFill>
                            <a:schemeClr val="tx1"/>
                          </a:solidFill>
                          <a:effectLst/>
                          <a:latin typeface="Calibri" panose="020F0502020204030204" pitchFamily="34" charset="0"/>
                        </a:rPr>
                        <a:t>infection (CDI) in individuals 18 years of age and older, following antibiotic treatment for recurrent </a:t>
                      </a:r>
                      <a:r>
                        <a:rPr lang="en-US" sz="1100" b="0" i="0" u="none" strike="noStrike" dirty="0" smtClean="0">
                          <a:solidFill>
                            <a:schemeClr val="tx1"/>
                          </a:solidFill>
                          <a:effectLst/>
                          <a:latin typeface="Calibri" panose="020F0502020204030204" pitchFamily="34" charset="0"/>
                        </a:rPr>
                        <a:t>CDI.</a:t>
                      </a:r>
                      <a:endParaRPr lang="en-US" sz="1100" b="0" i="0" u="none" strike="noStrike" dirty="0" smtClean="0">
                        <a:solidFill>
                          <a:schemeClr val="tx1"/>
                        </a:solidFill>
                        <a:effectLst/>
                        <a:latin typeface="Calibri" panose="020F0502020204030204" pitchFamily="34" charset="0"/>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US" sz="1100" b="1" i="0" u="none" strike="noStrike" baseline="0" dirty="0" smtClean="0">
                          <a:solidFill>
                            <a:schemeClr val="tx1"/>
                          </a:solidFill>
                          <a:effectLst/>
                          <a:latin typeface="Calibri" panose="020F0502020204030204" pitchFamily="34" charset="0"/>
                        </a:rPr>
                        <a:t>Prior Authorization Required Fiscal Edit </a:t>
                      </a:r>
                    </a:p>
                    <a:p>
                      <a:pPr algn="l" fontAlgn="t"/>
                      <a:r>
                        <a:rPr lang="en-US" sz="1100" b="1" i="0" u="none" strike="noStrike" dirty="0" smtClean="0">
                          <a:solidFill>
                            <a:schemeClr val="tx1"/>
                          </a:solidFill>
                          <a:effectLst/>
                          <a:latin typeface="Calibri" panose="020F0502020204030204" pitchFamily="34" charset="0"/>
                        </a:rPr>
                        <a:t>Approval Criteria:</a:t>
                      </a:r>
                    </a:p>
                    <a:p>
                      <a:pPr marL="171450" indent="-171450" algn="l" fontAlgn="t">
                        <a:buFont typeface="Arial" panose="020B0604020202020204" pitchFamily="34" charset="0"/>
                        <a:buChar char="•"/>
                      </a:pPr>
                      <a:r>
                        <a:rPr lang="en-US" sz="1100" b="1" i="0" u="none" strike="noStrike" dirty="0" smtClean="0">
                          <a:solidFill>
                            <a:schemeClr val="tx1"/>
                          </a:solidFill>
                          <a:effectLst/>
                          <a:latin typeface="Calibri" panose="020F0502020204030204" pitchFamily="34" charset="0"/>
                        </a:rPr>
                        <a:t>Prescribed by or in consultation with a gastroenterologist, infectious disease specialist,  or other specialist in the treated disease state </a:t>
                      </a:r>
                    </a:p>
                    <a:p>
                      <a:pPr marL="171450" indent="-171450" algn="l" fontAlgn="t">
                        <a:buFont typeface="Arial" panose="020B0604020202020204" pitchFamily="34" charset="0"/>
                        <a:buChar char="•"/>
                      </a:pPr>
                      <a:r>
                        <a:rPr lang="en-US" sz="1100" b="1" i="0" u="none" strike="noStrike" dirty="0" smtClean="0">
                          <a:solidFill>
                            <a:schemeClr val="tx1"/>
                          </a:solidFill>
                          <a:effectLst/>
                          <a:latin typeface="Calibri" panose="020F0502020204030204" pitchFamily="34" charset="0"/>
                        </a:rPr>
                        <a:t>Age ≥18 years</a:t>
                      </a:r>
                    </a:p>
                    <a:p>
                      <a:pPr marL="171450" indent="-171450" algn="l" fontAlgn="t">
                        <a:buFont typeface="Arial" panose="020B0604020202020204" pitchFamily="34" charset="0"/>
                        <a:buChar char="•"/>
                      </a:pPr>
                      <a:r>
                        <a:rPr lang="en-US" sz="1100" b="1" i="0" u="none" strike="noStrike" dirty="0" smtClean="0">
                          <a:solidFill>
                            <a:schemeClr val="tx1"/>
                          </a:solidFill>
                          <a:effectLst/>
                          <a:latin typeface="Calibri" panose="020F0502020204030204" pitchFamily="34" charset="0"/>
                        </a:rPr>
                        <a:t>Diagnosis of at least 1 recurrent episode of CDI (≥2 total CDI episodes)</a:t>
                      </a:r>
                    </a:p>
                    <a:p>
                      <a:pPr marL="171450" indent="-171450" algn="l" fontAlgn="t">
                        <a:buFont typeface="Arial" panose="020B0604020202020204" pitchFamily="34" charset="0"/>
                        <a:buChar char="•"/>
                      </a:pPr>
                      <a:r>
                        <a:rPr lang="en-US" sz="1100" b="1" i="0" u="none" strike="noStrike" dirty="0" smtClean="0">
                          <a:solidFill>
                            <a:schemeClr val="tx1"/>
                          </a:solidFill>
                          <a:effectLst/>
                          <a:latin typeface="Calibri" panose="020F0502020204030204" pitchFamily="34" charset="0"/>
                        </a:rPr>
                        <a:t>Current episode of CDI must be controlled (˂3 unformed/loose stools/day for 2 consecutive days)</a:t>
                      </a:r>
                    </a:p>
                    <a:p>
                      <a:pPr marL="171450" indent="-171450" algn="l" fontAlgn="t">
                        <a:buFont typeface="Arial" panose="020B0604020202020204" pitchFamily="34" charset="0"/>
                        <a:buChar char="•"/>
                      </a:pPr>
                      <a:r>
                        <a:rPr lang="en-US" sz="1100" b="1" i="0" u="none" strike="noStrike" dirty="0" smtClean="0">
                          <a:solidFill>
                            <a:schemeClr val="tx1"/>
                          </a:solidFill>
                          <a:effectLst/>
                          <a:latin typeface="Calibri" panose="020F0502020204030204" pitchFamily="34" charset="0"/>
                        </a:rPr>
                        <a:t>Positive stool test for C. difficile within 30 days before prior authorization request</a:t>
                      </a:r>
                    </a:p>
                    <a:p>
                      <a:pPr marL="171450" indent="-171450" algn="l" fontAlgn="t">
                        <a:buFont typeface="Arial" panose="020B0604020202020204" pitchFamily="34" charset="0"/>
                        <a:buChar char="•"/>
                      </a:pPr>
                      <a:r>
                        <a:rPr lang="en-US" sz="1100" b="1" i="0" u="none" strike="noStrike" dirty="0" smtClean="0">
                          <a:solidFill>
                            <a:schemeClr val="tx1"/>
                          </a:solidFill>
                          <a:effectLst/>
                          <a:latin typeface="Calibri" panose="020F0502020204030204" pitchFamily="34" charset="0"/>
                        </a:rPr>
                        <a:t>Quantity limit of 1 treatment course</a:t>
                      </a:r>
                    </a:p>
                    <a:p>
                      <a:pPr marL="171450" indent="-171450" algn="l" fontAlgn="t">
                        <a:buFont typeface="Arial" panose="020B0604020202020204" pitchFamily="34" charset="0"/>
                        <a:buChar char="•"/>
                      </a:pPr>
                      <a:r>
                        <a:rPr lang="en-US" sz="1100" b="1" i="0" u="none" strike="noStrike" dirty="0" smtClean="0">
                          <a:solidFill>
                            <a:schemeClr val="tx1"/>
                          </a:solidFill>
                          <a:effectLst/>
                          <a:latin typeface="Calibri" panose="020F0502020204030204" pitchFamily="34" charset="0"/>
                        </a:rPr>
                        <a:t>FMT prior to covering Rebyota</a:t>
                      </a:r>
                      <a:r>
                        <a:rPr lang="en-US" sz="1100" b="0" i="0" u="none" strike="noStrike" dirty="0" smtClean="0">
                          <a:solidFill>
                            <a:schemeClr val="tx1"/>
                          </a:solidFill>
                          <a:effectLst/>
                          <a:latin typeface="Calibri" panose="020F0502020204030204" pitchFamily="34" charset="0"/>
                        </a:rPr>
                        <a:t/>
                      </a:r>
                      <a:br>
                        <a:rPr lang="en-US" sz="1100" b="0" i="0" u="none" strike="noStrike" dirty="0" smtClean="0">
                          <a:solidFill>
                            <a:schemeClr val="tx1"/>
                          </a:solidFill>
                          <a:effectLst/>
                          <a:latin typeface="Calibri" panose="020F0502020204030204" pitchFamily="34" charset="0"/>
                        </a:rPr>
                      </a:br>
                      <a:endParaRPr lang="en-US" sz="1100" b="0" i="0" u="none" strike="noStrike" dirty="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2873942806"/>
                  </a:ext>
                </a:extLst>
              </a:tr>
            </a:tbl>
          </a:graphicData>
        </a:graphic>
      </p:graphicFrame>
    </p:spTree>
    <p:extLst>
      <p:ext uri="{BB962C8B-B14F-4D97-AF65-F5344CB8AC3E}">
        <p14:creationId xmlns:p14="http://schemas.microsoft.com/office/powerpoint/2010/main" val="3226616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pPr algn="ctr"/>
            <a:r>
              <a:rPr lang="en-US" dirty="0" smtClean="0"/>
              <a:t>New drugs – PDL Edits</a:t>
            </a: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5</a:t>
            </a:fld>
            <a:endParaRPr lang="en-US" dirty="0"/>
          </a:p>
        </p:txBody>
      </p:sp>
      <p:graphicFrame>
        <p:nvGraphicFramePr>
          <p:cNvPr id="5" name="Content Placeholder 4"/>
          <p:cNvGraphicFramePr>
            <a:graphicFrameLocks/>
          </p:cNvGraphicFramePr>
          <p:nvPr>
            <p:extLst>
              <p:ext uri="{D42A27DB-BD31-4B8C-83A1-F6EECF244321}">
                <p14:modId xmlns:p14="http://schemas.microsoft.com/office/powerpoint/2010/main" val="2084658560"/>
              </p:ext>
            </p:extLst>
          </p:nvPr>
        </p:nvGraphicFramePr>
        <p:xfrm>
          <a:off x="152400" y="762001"/>
          <a:ext cx="8839200" cy="5241500"/>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049524180"/>
                    </a:ext>
                  </a:extLst>
                </a:gridCol>
                <a:gridCol w="2057400">
                  <a:extLst>
                    <a:ext uri="{9D8B030D-6E8A-4147-A177-3AD203B41FA5}">
                      <a16:colId xmlns:a16="http://schemas.microsoft.com/office/drawing/2014/main" val="3241170267"/>
                    </a:ext>
                  </a:extLst>
                </a:gridCol>
                <a:gridCol w="4876800">
                  <a:extLst>
                    <a:ext uri="{9D8B030D-6E8A-4147-A177-3AD203B41FA5}">
                      <a16:colId xmlns:a16="http://schemas.microsoft.com/office/drawing/2014/main" val="4290376005"/>
                    </a:ext>
                  </a:extLst>
                </a:gridCol>
              </a:tblGrid>
              <a:tr h="863810">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Common Trade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Ingredient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Indications</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4261307435"/>
                  </a:ext>
                </a:extLst>
              </a:tr>
              <a:tr h="959190">
                <a:tc>
                  <a:txBody>
                    <a:bodyPr/>
                    <a:lstStyle/>
                    <a:p>
                      <a:pPr algn="l" fontAlgn="t"/>
                      <a:r>
                        <a:rPr lang="nb-NO" sz="1100" b="0" i="0" u="none" strike="noStrike" dirty="0" smtClean="0">
                          <a:solidFill>
                            <a:schemeClr val="tx1"/>
                          </a:solidFill>
                          <a:effectLst/>
                          <a:latin typeface="Calibri" panose="020F0502020204030204" pitchFamily="34" charset="0"/>
                        </a:rPr>
                        <a:t>Allopurinol 200mg Tablet</a:t>
                      </a:r>
                      <a:endParaRPr lang="nb-NO"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Allopurinol</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chemeClr val="tx1"/>
                          </a:solidFill>
                          <a:effectLst/>
                          <a:latin typeface="Calibri" panose="020F0502020204030204" pitchFamily="34" charset="0"/>
                        </a:rPr>
                        <a:t>Indicated for the management of patients with:</a:t>
                      </a:r>
                    </a:p>
                    <a:p>
                      <a:pPr marL="171450" indent="-171450" algn="l" fontAlgn="t">
                        <a:buFont typeface="Arial" panose="020B0604020202020204" pitchFamily="34" charset="0"/>
                        <a:buChar char="•"/>
                      </a:pPr>
                      <a:r>
                        <a:rPr lang="en-US" sz="1100" b="0" i="0" u="none" strike="noStrike" dirty="0" smtClean="0">
                          <a:solidFill>
                            <a:schemeClr val="tx1"/>
                          </a:solidFill>
                          <a:effectLst/>
                          <a:latin typeface="Calibri" panose="020F0502020204030204" pitchFamily="34" charset="0"/>
                        </a:rPr>
                        <a:t>Signs and symptoms of primary or secondary gout (acute attacks, tophi, joint destruction, uric acid </a:t>
                      </a:r>
                      <a:r>
                        <a:rPr lang="en-US" sz="1100" b="0" i="0" u="none" strike="noStrike" dirty="0" err="1" smtClean="0">
                          <a:solidFill>
                            <a:schemeClr val="tx1"/>
                          </a:solidFill>
                          <a:effectLst/>
                          <a:latin typeface="Calibri" panose="020F0502020204030204" pitchFamily="34" charset="0"/>
                        </a:rPr>
                        <a:t>lithiasis</a:t>
                      </a:r>
                      <a:r>
                        <a:rPr lang="en-US" sz="1100" b="0" i="0" u="none" strike="noStrike" dirty="0" smtClean="0">
                          <a:solidFill>
                            <a:schemeClr val="tx1"/>
                          </a:solidFill>
                          <a:effectLst/>
                          <a:latin typeface="Calibri" panose="020F0502020204030204" pitchFamily="34" charset="0"/>
                        </a:rPr>
                        <a:t>, and/or nephropathy)</a:t>
                      </a:r>
                    </a:p>
                    <a:p>
                      <a:pPr marL="171450" indent="-171450" algn="l" fontAlgn="t">
                        <a:buFont typeface="Arial" panose="020B0604020202020204" pitchFamily="34" charset="0"/>
                        <a:buChar char="•"/>
                      </a:pPr>
                      <a:r>
                        <a:rPr lang="en-US" sz="1100" b="0" i="0" u="none" strike="noStrike" dirty="0" smtClean="0">
                          <a:solidFill>
                            <a:schemeClr val="tx1"/>
                          </a:solidFill>
                          <a:effectLst/>
                          <a:latin typeface="Calibri" panose="020F0502020204030204" pitchFamily="34" charset="0"/>
                        </a:rPr>
                        <a:t>Leukemia, lymphoma and malignancies who are receiving cancer therapy which causes elevations of serum and urinary uric acid levels</a:t>
                      </a:r>
                    </a:p>
                    <a:p>
                      <a:pPr marL="171450" indent="-171450" algn="l" fontAlgn="t">
                        <a:buFont typeface="Arial" panose="020B0604020202020204" pitchFamily="34" charset="0"/>
                        <a:buChar char="•"/>
                      </a:pPr>
                      <a:r>
                        <a:rPr lang="en-US" sz="1100" b="0" i="0" u="none" strike="noStrike" dirty="0" smtClean="0">
                          <a:solidFill>
                            <a:schemeClr val="tx1"/>
                          </a:solidFill>
                          <a:effectLst/>
                          <a:latin typeface="Calibri" panose="020F0502020204030204" pitchFamily="34" charset="0"/>
                        </a:rPr>
                        <a:t>Recurrent calcium oxalate calculi whose daily uric acid excretion exceeds 800 mg/day in male patients and 750 mg/day in female patients</a:t>
                      </a:r>
                    </a:p>
                    <a:p>
                      <a:pPr algn="l" fontAlgn="t"/>
                      <a:r>
                        <a:rPr lang="en-US" sz="1100" b="1" i="0" u="none" strike="noStrike" dirty="0" err="1" smtClean="0">
                          <a:solidFill>
                            <a:schemeClr val="tx1"/>
                          </a:solidFill>
                          <a:effectLst/>
                          <a:latin typeface="Calibri" panose="020F0502020204030204" pitchFamily="34" charset="0"/>
                        </a:rPr>
                        <a:t>Antihyperuricemic</a:t>
                      </a:r>
                      <a:r>
                        <a:rPr lang="en-US" sz="1100" b="1" i="0" u="none" strike="noStrike" baseline="0" dirty="0" smtClean="0">
                          <a:solidFill>
                            <a:schemeClr val="tx1"/>
                          </a:solidFill>
                          <a:effectLst/>
                          <a:latin typeface="Calibri" panose="020F0502020204030204" pitchFamily="34" charset="0"/>
                        </a:rPr>
                        <a:t> Agents PDL Edit – Non-Preferred </a:t>
                      </a:r>
                    </a:p>
                    <a:p>
                      <a:pPr marL="0" marR="0" lvl="0" indent="0" algn="l" defTabSz="914400" rtl="0" eaLnBrk="1" fontAlgn="t" latinLnBrk="0" hangingPunct="1">
                        <a:lnSpc>
                          <a:spcPct val="100000"/>
                        </a:lnSpc>
                        <a:spcBef>
                          <a:spcPts val="0"/>
                        </a:spcBef>
                        <a:spcAft>
                          <a:spcPts val="0"/>
                        </a:spcAft>
                        <a:buClrTx/>
                        <a:buSzTx/>
                        <a:buFontTx/>
                        <a:buNone/>
                        <a:tabLst/>
                        <a:defRPr/>
                      </a:pPr>
                      <a:r>
                        <a:rPr lang="en-US" sz="1100" b="1" i="0" u="none" strike="noStrike" baseline="0" dirty="0" smtClean="0">
                          <a:solidFill>
                            <a:schemeClr val="tx1"/>
                          </a:solidFill>
                          <a:effectLst/>
                          <a:latin typeface="Calibri" panose="020F0502020204030204" pitchFamily="34" charset="0"/>
                        </a:rPr>
                        <a:t>Prior Authorization Required Fiscal Edit </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US" sz="1100" b="1" i="0" u="none" strike="noStrike" dirty="0" smtClean="0">
                          <a:solidFill>
                            <a:schemeClr val="tx1"/>
                          </a:solidFill>
                          <a:effectLst/>
                          <a:latin typeface="Calibri" panose="020F0502020204030204" pitchFamily="34" charset="0"/>
                        </a:rPr>
                        <a:t>Must</a:t>
                      </a:r>
                      <a:r>
                        <a:rPr lang="en-US" sz="1100" b="1" i="0" u="none" strike="noStrike" baseline="0" dirty="0" smtClean="0">
                          <a:solidFill>
                            <a:schemeClr val="tx1"/>
                          </a:solidFill>
                          <a:effectLst/>
                          <a:latin typeface="Calibri" panose="020F0502020204030204" pitchFamily="34" charset="0"/>
                        </a:rPr>
                        <a:t> provide m</a:t>
                      </a:r>
                      <a:r>
                        <a:rPr lang="en-US" sz="1100" b="1" i="0" u="none" strike="noStrike" dirty="0" smtClean="0">
                          <a:solidFill>
                            <a:schemeClr val="tx1"/>
                          </a:solidFill>
                          <a:effectLst/>
                          <a:latin typeface="Calibri" panose="020F0502020204030204" pitchFamily="34" charset="0"/>
                        </a:rPr>
                        <a:t>edical necessity as to </a:t>
                      </a:r>
                      <a:r>
                        <a:rPr lang="en-US" sz="1100" b="1" i="0" u="none" strike="noStrike" baseline="0" dirty="0" smtClean="0">
                          <a:solidFill>
                            <a:schemeClr val="tx1"/>
                          </a:solidFill>
                          <a:effectLst/>
                          <a:latin typeface="Calibri" panose="020F0502020204030204" pitchFamily="34" charset="0"/>
                        </a:rPr>
                        <a:t>why the participant cannot utilize generic allopurinol 100mg or 300mg tablets</a:t>
                      </a:r>
                    </a:p>
                    <a:p>
                      <a:pPr marL="0" indent="0" algn="l" fontAlgn="t">
                        <a:buFont typeface="Arial" panose="020B0604020202020204" pitchFamily="34" charset="0"/>
                        <a:buNone/>
                      </a:pPr>
                      <a:endParaRPr lang="en-US" sz="1100" b="1" i="0" u="none" strike="noStrike" baseline="0" dirty="0" smtClean="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93823498"/>
                  </a:ext>
                </a:extLst>
              </a:tr>
              <a:tr h="959190">
                <a:tc>
                  <a:txBody>
                    <a:bodyPr/>
                    <a:lstStyle/>
                    <a:p>
                      <a:pPr algn="l" fontAlgn="t"/>
                      <a:r>
                        <a:rPr lang="en-US" sz="1100" b="0" i="0" u="none" strike="noStrike" dirty="0" smtClean="0">
                          <a:solidFill>
                            <a:schemeClr val="tx1"/>
                          </a:solidFill>
                          <a:effectLst/>
                          <a:latin typeface="Calibri" panose="020F0502020204030204" pitchFamily="34" charset="0"/>
                        </a:rPr>
                        <a:t>Entadfi</a:t>
                      </a:r>
                      <a:r>
                        <a:rPr lang="en-US" sz="1100" b="0" i="0" u="none" strike="noStrike" baseline="0" dirty="0" smtClean="0">
                          <a:solidFill>
                            <a:schemeClr val="tx1"/>
                          </a:solidFill>
                          <a:effectLst/>
                          <a:latin typeface="Calibri" panose="020F0502020204030204" pitchFamily="34" charset="0"/>
                        </a:rPr>
                        <a:t> 5mg–5mg Capsule</a:t>
                      </a:r>
                      <a:endParaRPr lang="en-US"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Finasteride/ Tadalafil</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chemeClr val="tx1"/>
                          </a:solidFill>
                          <a:effectLst/>
                          <a:latin typeface="Calibri" panose="020F0502020204030204" pitchFamily="34" charset="0"/>
                        </a:rPr>
                        <a:t>Indicated to initiate treatment of the signs and symptoms of benign prostatic hyperplasia in men with an enlarged prostate for up to 26 weeks.</a:t>
                      </a:r>
                      <a:br>
                        <a:rPr lang="en-US" sz="1100" b="0" i="0" u="none" strike="noStrike" dirty="0" smtClean="0">
                          <a:solidFill>
                            <a:schemeClr val="tx1"/>
                          </a:solidFill>
                          <a:effectLst/>
                          <a:latin typeface="Calibri" panose="020F0502020204030204" pitchFamily="34" charset="0"/>
                        </a:rPr>
                      </a:br>
                      <a:r>
                        <a:rPr lang="en-US" sz="1100" b="1" i="0" u="none" strike="noStrike" dirty="0" smtClean="0">
                          <a:solidFill>
                            <a:schemeClr val="tx1"/>
                          </a:solidFill>
                          <a:effectLst/>
                          <a:latin typeface="Calibri" panose="020F0502020204030204" pitchFamily="34" charset="0"/>
                        </a:rPr>
                        <a:t>Benign Prostatic Hyperplasia Agents PDL Edit – Non-Preferred</a:t>
                      </a:r>
                    </a:p>
                    <a:p>
                      <a:pPr marL="171450" indent="-171450" algn="l" fontAlgn="t">
                        <a:buFont typeface="Arial" panose="020B0604020202020204" pitchFamily="34" charset="0"/>
                        <a:buChar char="•"/>
                      </a:pPr>
                      <a:r>
                        <a:rPr lang="en-US" sz="1100" b="1" i="0" u="none" strike="noStrike" dirty="0" smtClean="0">
                          <a:solidFill>
                            <a:schemeClr val="tx1"/>
                          </a:solidFill>
                          <a:effectLst/>
                          <a:latin typeface="Calibri" panose="020F0502020204030204" pitchFamily="34" charset="0"/>
                        </a:rPr>
                        <a:t>Documented diagnosis of benign prostatic hyperplasia</a:t>
                      </a:r>
                    </a:p>
                    <a:p>
                      <a:pPr algn="l" fontAlgn="t"/>
                      <a:r>
                        <a:rPr lang="en-US" sz="1100" b="1" i="0" u="none" strike="noStrike" dirty="0" smtClean="0">
                          <a:solidFill>
                            <a:schemeClr val="tx1"/>
                          </a:solidFill>
                          <a:effectLst/>
                          <a:latin typeface="Calibri" panose="020F0502020204030204" pitchFamily="34" charset="0"/>
                        </a:rPr>
                        <a:t>Denial Criteria:</a:t>
                      </a:r>
                    </a:p>
                    <a:p>
                      <a:pPr marL="171450" indent="-171450" algn="l" fontAlgn="t">
                        <a:buFont typeface="Arial" panose="020B0604020202020204" pitchFamily="34" charset="0"/>
                        <a:buChar char="•"/>
                      </a:pPr>
                      <a:r>
                        <a:rPr lang="en-US" sz="1100" b="1" i="0" u="none" strike="noStrike" dirty="0" smtClean="0">
                          <a:solidFill>
                            <a:schemeClr val="tx1"/>
                          </a:solidFill>
                          <a:effectLst/>
                          <a:latin typeface="Calibri" panose="020F0502020204030204" pitchFamily="34" charset="0"/>
                        </a:rPr>
                        <a:t>Documented diagnosis of erectile dysfunction OR</a:t>
                      </a:r>
                    </a:p>
                    <a:p>
                      <a:pPr marL="171450" indent="-171450" algn="l" fontAlgn="t">
                        <a:buFont typeface="Arial" panose="020B0604020202020204" pitchFamily="34" charset="0"/>
                        <a:buChar char="•"/>
                      </a:pPr>
                      <a:r>
                        <a:rPr lang="en-US" sz="1100" b="1" i="0" u="none" strike="noStrike" dirty="0" smtClean="0">
                          <a:solidFill>
                            <a:schemeClr val="tx1"/>
                          </a:solidFill>
                          <a:effectLst/>
                          <a:latin typeface="Calibri" panose="020F0502020204030204" pitchFamily="34" charset="0"/>
                        </a:rPr>
                        <a:t>Claim history documents use of nitrates or ritonavir therapy in the past 30 days OR</a:t>
                      </a:r>
                    </a:p>
                    <a:p>
                      <a:pPr marL="171450" indent="-171450" algn="l" fontAlgn="t">
                        <a:buFont typeface="Arial" panose="020B0604020202020204" pitchFamily="34" charset="0"/>
                        <a:buChar char="•"/>
                      </a:pPr>
                      <a:r>
                        <a:rPr lang="en-US" sz="1100" b="1" i="0" u="none" strike="noStrike" dirty="0" smtClean="0">
                          <a:solidFill>
                            <a:schemeClr val="tx1"/>
                          </a:solidFill>
                          <a:effectLst/>
                          <a:latin typeface="Calibri" panose="020F0502020204030204" pitchFamily="34" charset="0"/>
                        </a:rPr>
                        <a:t>Documented contraindication to tadalafil:</a:t>
                      </a:r>
                    </a:p>
                    <a:p>
                      <a:pPr marL="628650" lvl="1" indent="-171450" algn="l" fontAlgn="t">
                        <a:buFont typeface="Wingdings" panose="05000000000000000000" pitchFamily="2" charset="2"/>
                        <a:buChar char="§"/>
                      </a:pPr>
                      <a:r>
                        <a:rPr lang="en-US" sz="1100" b="1" i="0" u="none" strike="noStrike" dirty="0" smtClean="0">
                          <a:solidFill>
                            <a:schemeClr val="tx1"/>
                          </a:solidFill>
                          <a:effectLst/>
                          <a:latin typeface="Calibri" panose="020F0502020204030204" pitchFamily="34" charset="0"/>
                        </a:rPr>
                        <a:t>History of MI in the past 90 days</a:t>
                      </a:r>
                    </a:p>
                    <a:p>
                      <a:pPr marL="628650" lvl="1" indent="-171450" algn="l" fontAlgn="t">
                        <a:buFont typeface="Wingdings" panose="05000000000000000000" pitchFamily="2" charset="2"/>
                        <a:buChar char="§"/>
                      </a:pPr>
                      <a:r>
                        <a:rPr lang="en-US" sz="1100" b="1" i="0" u="none" strike="noStrike" dirty="0" smtClean="0">
                          <a:solidFill>
                            <a:schemeClr val="tx1"/>
                          </a:solidFill>
                          <a:effectLst/>
                          <a:latin typeface="Calibri" panose="020F0502020204030204" pitchFamily="34" charset="0"/>
                        </a:rPr>
                        <a:t>History of unstable angina</a:t>
                      </a:r>
                    </a:p>
                    <a:p>
                      <a:pPr marL="628650" lvl="1" indent="-171450" algn="l" fontAlgn="t">
                        <a:buFont typeface="Wingdings" panose="05000000000000000000" pitchFamily="2" charset="2"/>
                        <a:buChar char="§"/>
                      </a:pPr>
                      <a:r>
                        <a:rPr lang="en-US" sz="1100" b="1" i="0" u="none" strike="noStrike" dirty="0" smtClean="0">
                          <a:solidFill>
                            <a:schemeClr val="tx1"/>
                          </a:solidFill>
                          <a:effectLst/>
                          <a:latin typeface="Calibri" panose="020F0502020204030204" pitchFamily="34" charset="0"/>
                        </a:rPr>
                        <a:t>History of NYHA Class II or greater heart failure</a:t>
                      </a:r>
                    </a:p>
                    <a:p>
                      <a:pPr marL="628650" lvl="1" indent="-171450" algn="l" fontAlgn="t">
                        <a:buFont typeface="Wingdings" panose="05000000000000000000" pitchFamily="2" charset="2"/>
                        <a:buChar char="§"/>
                      </a:pPr>
                      <a:r>
                        <a:rPr lang="en-US" sz="1100" b="1" i="0" u="none" strike="noStrike" dirty="0" smtClean="0">
                          <a:solidFill>
                            <a:schemeClr val="tx1"/>
                          </a:solidFill>
                          <a:effectLst/>
                          <a:latin typeface="Calibri" panose="020F0502020204030204" pitchFamily="34" charset="0"/>
                        </a:rPr>
                        <a:t>History of stroke in the past 6 months</a:t>
                      </a:r>
                    </a:p>
                    <a:p>
                      <a:pPr marL="628650" lvl="1" indent="-171450" algn="l" fontAlgn="t">
                        <a:buFont typeface="Wingdings" panose="05000000000000000000" pitchFamily="2" charset="2"/>
                        <a:buChar char="§"/>
                      </a:pPr>
                      <a:r>
                        <a:rPr lang="en-US" sz="1100" b="1" i="0" u="none" strike="noStrike" dirty="0" smtClean="0">
                          <a:solidFill>
                            <a:schemeClr val="tx1"/>
                          </a:solidFill>
                          <a:effectLst/>
                          <a:latin typeface="Calibri" panose="020F0502020204030204" pitchFamily="34" charset="0"/>
                        </a:rPr>
                        <a:t>History of uncontrolled arrhythmias </a:t>
                      </a:r>
                    </a:p>
                  </a:txBody>
                  <a:tcPr marL="9525" marR="9525" marT="9525" marB="0"/>
                </a:tc>
                <a:extLst>
                  <a:ext uri="{0D108BD9-81ED-4DB2-BD59-A6C34878D82A}">
                    <a16:rowId xmlns:a16="http://schemas.microsoft.com/office/drawing/2014/main" val="618800366"/>
                  </a:ext>
                </a:extLst>
              </a:tr>
            </a:tbl>
          </a:graphicData>
        </a:graphic>
      </p:graphicFrame>
    </p:spTree>
    <p:extLst>
      <p:ext uri="{BB962C8B-B14F-4D97-AF65-F5344CB8AC3E}">
        <p14:creationId xmlns:p14="http://schemas.microsoft.com/office/powerpoint/2010/main" val="352345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pPr algn="ctr"/>
            <a:r>
              <a:rPr lang="en-US" dirty="0" smtClean="0"/>
              <a:t>New drugs – PDL Edits</a:t>
            </a: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6</a:t>
            </a:fld>
            <a:endParaRPr lang="en-US" dirty="0"/>
          </a:p>
        </p:txBody>
      </p:sp>
      <p:graphicFrame>
        <p:nvGraphicFramePr>
          <p:cNvPr id="5" name="Content Placeholder 4"/>
          <p:cNvGraphicFramePr>
            <a:graphicFrameLocks/>
          </p:cNvGraphicFramePr>
          <p:nvPr>
            <p:extLst>
              <p:ext uri="{D42A27DB-BD31-4B8C-83A1-F6EECF244321}">
                <p14:modId xmlns:p14="http://schemas.microsoft.com/office/powerpoint/2010/main" val="2858549758"/>
              </p:ext>
            </p:extLst>
          </p:nvPr>
        </p:nvGraphicFramePr>
        <p:xfrm>
          <a:off x="152400" y="762001"/>
          <a:ext cx="8839200" cy="4077545"/>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049524180"/>
                    </a:ext>
                  </a:extLst>
                </a:gridCol>
                <a:gridCol w="2057400">
                  <a:extLst>
                    <a:ext uri="{9D8B030D-6E8A-4147-A177-3AD203B41FA5}">
                      <a16:colId xmlns:a16="http://schemas.microsoft.com/office/drawing/2014/main" val="3241170267"/>
                    </a:ext>
                  </a:extLst>
                </a:gridCol>
                <a:gridCol w="4876800">
                  <a:extLst>
                    <a:ext uri="{9D8B030D-6E8A-4147-A177-3AD203B41FA5}">
                      <a16:colId xmlns:a16="http://schemas.microsoft.com/office/drawing/2014/main" val="4290376005"/>
                    </a:ext>
                  </a:extLst>
                </a:gridCol>
              </a:tblGrid>
              <a:tr h="863810">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Common Trade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Ingredient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Indications</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4261307435"/>
                  </a:ext>
                </a:extLst>
              </a:tr>
              <a:tr h="959190">
                <a:tc>
                  <a:txBody>
                    <a:bodyPr/>
                    <a:lstStyle/>
                    <a:p>
                      <a:pPr algn="l" fontAlgn="t"/>
                      <a:r>
                        <a:rPr lang="en-US" sz="1100" b="0" i="0" u="none" strike="noStrike" dirty="0" smtClean="0">
                          <a:solidFill>
                            <a:schemeClr val="tx1"/>
                          </a:solidFill>
                          <a:effectLst/>
                          <a:latin typeface="Calibri" panose="020F0502020204030204" pitchFamily="34" charset="0"/>
                        </a:rPr>
                        <a:t>Fragmin 10,000 Unit/4m</a:t>
                      </a:r>
                      <a:r>
                        <a:rPr lang="en-US" sz="1100" b="0" i="0" u="none" strike="noStrike" baseline="0" dirty="0" smtClean="0">
                          <a:solidFill>
                            <a:schemeClr val="tx1"/>
                          </a:solidFill>
                          <a:effectLst/>
                          <a:latin typeface="Calibri" panose="020F0502020204030204" pitchFamily="34" charset="0"/>
                        </a:rPr>
                        <a:t>L </a:t>
                      </a:r>
                      <a:r>
                        <a:rPr lang="en-US" sz="1100" b="0" i="0" u="none" strike="noStrike" dirty="0" smtClean="0">
                          <a:solidFill>
                            <a:schemeClr val="tx1"/>
                          </a:solidFill>
                          <a:effectLst/>
                          <a:latin typeface="Calibri" panose="020F0502020204030204" pitchFamily="34" charset="0"/>
                        </a:rPr>
                        <a:t>Vial</a:t>
                      </a:r>
                      <a:endParaRPr lang="en-US"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Dalteparin</a:t>
                      </a:r>
                      <a:r>
                        <a:rPr lang="en-US" sz="1100" b="0" i="0" u="none" strike="noStrike" dirty="0" smtClean="0">
                          <a:solidFill>
                            <a:srgbClr val="000000"/>
                          </a:solidFill>
                          <a:effectLst/>
                          <a:latin typeface="Calibri" panose="020F0502020204030204" pitchFamily="34" charset="0"/>
                        </a:rPr>
                        <a:t> Sodium, Porcine</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chemeClr val="tx1"/>
                          </a:solidFill>
                          <a:effectLst/>
                          <a:latin typeface="Calibri" panose="020F0502020204030204" pitchFamily="34" charset="0"/>
                        </a:rPr>
                        <a:t>Indicated for:</a:t>
                      </a:r>
                    </a:p>
                    <a:p>
                      <a:pPr marL="171450" indent="-171450" algn="l" fontAlgn="t">
                        <a:buFont typeface="Arial" panose="020B0604020202020204" pitchFamily="34" charset="0"/>
                        <a:buChar char="•"/>
                      </a:pPr>
                      <a:r>
                        <a:rPr lang="en-US" sz="1100" b="0" i="0" u="none" strike="noStrike" dirty="0" smtClean="0">
                          <a:solidFill>
                            <a:schemeClr val="tx1"/>
                          </a:solidFill>
                          <a:effectLst/>
                          <a:latin typeface="Calibri" panose="020F0502020204030204" pitchFamily="34" charset="0"/>
                        </a:rPr>
                        <a:t>Prophylaxis of ischemic complications in unstable angina and non-Q-wave myocardial infarction</a:t>
                      </a:r>
                    </a:p>
                    <a:p>
                      <a:pPr marL="171450" indent="-171450" algn="l" fontAlgn="t">
                        <a:buFont typeface="Arial" panose="020B0604020202020204" pitchFamily="34" charset="0"/>
                        <a:buChar char="•"/>
                      </a:pPr>
                      <a:r>
                        <a:rPr lang="en-US" sz="1100" b="0" i="0" u="none" strike="noStrike" dirty="0" smtClean="0">
                          <a:solidFill>
                            <a:schemeClr val="tx1"/>
                          </a:solidFill>
                          <a:effectLst/>
                          <a:latin typeface="Calibri" panose="020F0502020204030204" pitchFamily="34" charset="0"/>
                        </a:rPr>
                        <a:t>Prophylaxis of deep vein thrombosis</a:t>
                      </a:r>
                    </a:p>
                    <a:p>
                      <a:pPr marL="171450" indent="-171450" algn="l" fontAlgn="t">
                        <a:buFont typeface="Arial" panose="020B0604020202020204" pitchFamily="34" charset="0"/>
                        <a:buChar char="•"/>
                      </a:pPr>
                      <a:r>
                        <a:rPr lang="en-US" sz="1100" b="0" i="0" u="none" strike="noStrike" dirty="0" smtClean="0">
                          <a:solidFill>
                            <a:schemeClr val="tx1"/>
                          </a:solidFill>
                          <a:effectLst/>
                          <a:latin typeface="Calibri" panose="020F0502020204030204" pitchFamily="34" charset="0"/>
                        </a:rPr>
                        <a:t>Extended treatment of symptomatic venous thromboembolism (VTE) in adults with cancer</a:t>
                      </a:r>
                    </a:p>
                    <a:p>
                      <a:pPr marL="171450" lvl="0" indent="-171450" algn="l" fontAlgn="t">
                        <a:buFont typeface="Arial" panose="020B0604020202020204" pitchFamily="34" charset="0"/>
                        <a:buChar char="•"/>
                      </a:pPr>
                      <a:r>
                        <a:rPr lang="en-US" sz="1100" b="0" i="0" u="none" strike="noStrike" dirty="0" smtClean="0">
                          <a:solidFill>
                            <a:schemeClr val="tx1"/>
                          </a:solidFill>
                          <a:effectLst/>
                          <a:latin typeface="Calibri" panose="020F0502020204030204" pitchFamily="34" charset="0"/>
                        </a:rPr>
                        <a:t>Treatment of VTE in pediatrics</a:t>
                      </a:r>
                    </a:p>
                    <a:p>
                      <a:pPr marL="0" lvl="0" indent="0" algn="l" fontAlgn="t">
                        <a:buFontTx/>
                        <a:buNone/>
                      </a:pPr>
                      <a:r>
                        <a:rPr lang="en-US" sz="1100" b="1" i="0" u="none" strike="noStrike" dirty="0" smtClean="0">
                          <a:solidFill>
                            <a:schemeClr val="tx1"/>
                          </a:solidFill>
                          <a:effectLst/>
                          <a:latin typeface="Calibri" panose="020F0502020204030204" pitchFamily="34" charset="0"/>
                        </a:rPr>
                        <a:t>Anticoagulants, Oral and Subcutaneous PDL Edit – Preferred</a:t>
                      </a:r>
                    </a:p>
                    <a:p>
                      <a:pPr marL="0" lvl="0" indent="0" algn="l" fontAlgn="t">
                        <a:buFontTx/>
                        <a:buNone/>
                      </a:pPr>
                      <a:endParaRPr lang="en-US" sz="1100" b="1" i="0" u="none" strike="noStrike" dirty="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93823498"/>
                  </a:ext>
                </a:extLst>
              </a:tr>
              <a:tr h="959190">
                <a:tc>
                  <a:txBody>
                    <a:bodyPr/>
                    <a:lstStyle/>
                    <a:p>
                      <a:pPr algn="l" fontAlgn="t"/>
                      <a:r>
                        <a:rPr lang="en-US" sz="1100" b="0" i="0" u="none" strike="noStrike" dirty="0" smtClean="0">
                          <a:solidFill>
                            <a:schemeClr val="tx1"/>
                          </a:solidFill>
                          <a:effectLst/>
                          <a:latin typeface="Calibri" panose="020F0502020204030204" pitchFamily="34" charset="0"/>
                        </a:rPr>
                        <a:t>Fylnetra 6mg/0.6mL</a:t>
                      </a:r>
                      <a:r>
                        <a:rPr lang="en-US" sz="1100" b="0" i="0" u="none" strike="noStrike" baseline="0" dirty="0" smtClean="0">
                          <a:solidFill>
                            <a:schemeClr val="tx1"/>
                          </a:solidFill>
                          <a:effectLst/>
                          <a:latin typeface="Calibri" panose="020F0502020204030204" pitchFamily="34" charset="0"/>
                        </a:rPr>
                        <a:t> Syringe</a:t>
                      </a:r>
                      <a:endParaRPr lang="en-US"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Pegfilgrastim-pbbk</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chemeClr val="tx1"/>
                          </a:solidFill>
                          <a:effectLst/>
                          <a:latin typeface="Calibri" panose="020F0502020204030204" pitchFamily="34" charset="0"/>
                        </a:rPr>
                        <a:t>Indicated to decrease the incidence of infection, as manifested by febrile neutropenia, in patients with nonmyeloid malignancies receiving myelosuppressive anti-cancer drugs associated with a clinically significant incidence of febrile neutropenia.</a:t>
                      </a:r>
                      <a:br>
                        <a:rPr lang="en-US" sz="1100" b="0" i="0" u="none" strike="noStrike" dirty="0" smtClean="0">
                          <a:solidFill>
                            <a:schemeClr val="tx1"/>
                          </a:solidFill>
                          <a:effectLst/>
                          <a:latin typeface="Calibri" panose="020F0502020204030204" pitchFamily="34" charset="0"/>
                        </a:rPr>
                      </a:br>
                      <a:r>
                        <a:rPr lang="en-US" sz="1100" b="1" i="0" u="none" strike="noStrike" dirty="0" smtClean="0">
                          <a:solidFill>
                            <a:schemeClr val="tx1"/>
                          </a:solidFill>
                          <a:effectLst/>
                          <a:latin typeface="Calibri" panose="020F0502020204030204" pitchFamily="34" charset="0"/>
                        </a:rPr>
                        <a:t>Colony Stimulating Factors PDL Edit – Non-Preferred</a:t>
                      </a:r>
                    </a:p>
                    <a:p>
                      <a:pPr algn="l" fontAlgn="t"/>
                      <a:endParaRPr lang="en-US" sz="1100" b="1" i="0" u="none" strike="noStrike" dirty="0" smtClean="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618800366"/>
                  </a:ext>
                </a:extLst>
              </a:tr>
              <a:tr h="564939">
                <a:tc>
                  <a:txBody>
                    <a:bodyPr/>
                    <a:lstStyle/>
                    <a:p>
                      <a:r>
                        <a:rPr lang="en-US" sz="1100" dirty="0" smtClean="0">
                          <a:solidFill>
                            <a:schemeClr val="tx1"/>
                          </a:solidFill>
                          <a:latin typeface="Calibri" panose="020F0502020204030204" pitchFamily="34" charset="0"/>
                          <a:cs typeface="Calibri" panose="020F0502020204030204" pitchFamily="34" charset="0"/>
                        </a:rPr>
                        <a:t>Leuprolide Acetate 22.5 mg Vial</a:t>
                      </a:r>
                      <a:endParaRPr lang="en-US" sz="1100" dirty="0">
                        <a:solidFill>
                          <a:schemeClr val="tx1"/>
                        </a:solidFill>
                        <a:latin typeface="Calibri" panose="020F0502020204030204" pitchFamily="34" charset="0"/>
                        <a:cs typeface="Calibri" panose="020F0502020204030204" pitchFamily="34" charset="0"/>
                      </a:endParaRPr>
                    </a:p>
                  </a:txBody>
                  <a:tcPr marL="9525" marR="9525" marT="9525"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smtClean="0">
                          <a:latin typeface="Calibri" panose="020F0502020204030204" pitchFamily="34" charset="0"/>
                          <a:cs typeface="Calibri" panose="020F0502020204030204" pitchFamily="34" charset="0"/>
                        </a:rPr>
                        <a:t>Leuprolide Acetate</a:t>
                      </a:r>
                    </a:p>
                  </a:txBody>
                  <a:tcPr marL="9525" marR="9525" marT="9525" marB="0"/>
                </a:tc>
                <a:tc>
                  <a:txBody>
                    <a:bodyPr/>
                    <a:lstStyle/>
                    <a:p>
                      <a:pPr algn="l" fontAlgn="t"/>
                      <a:r>
                        <a:rPr lang="en-US" sz="1100" b="0" i="0" u="none" strike="noStrike" dirty="0" smtClean="0">
                          <a:solidFill>
                            <a:schemeClr val="tx1"/>
                          </a:solidFill>
                          <a:effectLst/>
                          <a:latin typeface="Calibri" panose="020F0502020204030204" pitchFamily="34" charset="0"/>
                        </a:rPr>
                        <a:t>Indicated for palliative treatment of advanced prostate cancer.</a:t>
                      </a:r>
                      <a:br>
                        <a:rPr lang="en-US" sz="1100" b="0" i="0" u="none" strike="noStrike" dirty="0" smtClean="0">
                          <a:solidFill>
                            <a:schemeClr val="tx1"/>
                          </a:solidFill>
                          <a:effectLst/>
                          <a:latin typeface="Calibri" panose="020F0502020204030204" pitchFamily="34" charset="0"/>
                        </a:rPr>
                      </a:br>
                      <a:r>
                        <a:rPr lang="en-US" sz="1100" b="1" i="0" u="none" strike="noStrike" dirty="0" smtClean="0">
                          <a:solidFill>
                            <a:schemeClr val="tx1"/>
                          </a:solidFill>
                          <a:effectLst/>
                          <a:latin typeface="Calibri" panose="020F0502020204030204" pitchFamily="34" charset="0"/>
                        </a:rPr>
                        <a:t>Luteinizing Hormone</a:t>
                      </a:r>
                      <a:r>
                        <a:rPr lang="en-US" sz="1100" b="1" i="0" u="none" strike="noStrike" baseline="0" dirty="0" smtClean="0">
                          <a:solidFill>
                            <a:schemeClr val="tx1"/>
                          </a:solidFill>
                          <a:effectLst/>
                          <a:latin typeface="Calibri" panose="020F0502020204030204" pitchFamily="34" charset="0"/>
                        </a:rPr>
                        <a:t> Release Hormone </a:t>
                      </a:r>
                      <a:r>
                        <a:rPr lang="en-US" sz="1100" b="0" i="0" u="none" strike="noStrike" baseline="0" dirty="0" smtClean="0">
                          <a:solidFill>
                            <a:schemeClr val="tx1"/>
                          </a:solidFill>
                          <a:effectLst/>
                          <a:latin typeface="Calibri" panose="020F0502020204030204" pitchFamily="34" charset="0"/>
                        </a:rPr>
                        <a:t>(</a:t>
                      </a:r>
                      <a:r>
                        <a:rPr lang="en-US" sz="1100" b="1" i="0" u="none" strike="noStrike" dirty="0" smtClean="0">
                          <a:solidFill>
                            <a:schemeClr val="tx1"/>
                          </a:solidFill>
                          <a:effectLst/>
                          <a:latin typeface="Calibri" panose="020F0502020204030204" pitchFamily="34" charset="0"/>
                        </a:rPr>
                        <a:t>LHRH)/Gonadotropin</a:t>
                      </a:r>
                      <a:r>
                        <a:rPr lang="en-US" sz="1100" b="1" i="0" u="none" strike="noStrike" baseline="0" dirty="0" smtClean="0">
                          <a:solidFill>
                            <a:schemeClr val="tx1"/>
                          </a:solidFill>
                          <a:effectLst/>
                          <a:latin typeface="Calibri" panose="020F0502020204030204" pitchFamily="34" charset="0"/>
                        </a:rPr>
                        <a:t> Releasing Hormone (</a:t>
                      </a:r>
                      <a:r>
                        <a:rPr lang="en-US" sz="1100" b="1" i="0" u="none" strike="noStrike" dirty="0" err="1" smtClean="0">
                          <a:solidFill>
                            <a:schemeClr val="tx1"/>
                          </a:solidFill>
                          <a:effectLst/>
                          <a:latin typeface="Calibri" panose="020F0502020204030204" pitchFamily="34" charset="0"/>
                        </a:rPr>
                        <a:t>GnRH</a:t>
                      </a:r>
                      <a:r>
                        <a:rPr lang="en-US" sz="1100" b="1" i="0" u="none" strike="noStrike" dirty="0" smtClean="0">
                          <a:solidFill>
                            <a:schemeClr val="tx1"/>
                          </a:solidFill>
                          <a:effectLst/>
                          <a:latin typeface="Calibri" panose="020F0502020204030204" pitchFamily="34" charset="0"/>
                        </a:rPr>
                        <a:t>) </a:t>
                      </a:r>
                      <a:r>
                        <a:rPr lang="en-US" sz="1100" b="1" i="0" u="none" strike="noStrike" dirty="0" smtClean="0">
                          <a:solidFill>
                            <a:schemeClr val="tx1"/>
                          </a:solidFill>
                          <a:effectLst/>
                          <a:latin typeface="Calibri" panose="020F0502020204030204" pitchFamily="34" charset="0"/>
                        </a:rPr>
                        <a:t>Agents, Non-Oral PDL Edit – Non-Preferred</a:t>
                      </a:r>
                    </a:p>
                    <a:p>
                      <a:pPr algn="l" fontAlgn="t"/>
                      <a:endParaRPr lang="en-US" sz="1100" b="1" i="0" u="none" strike="noStrike" dirty="0" smtClean="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1343216068"/>
                  </a:ext>
                </a:extLst>
              </a:tr>
            </a:tbl>
          </a:graphicData>
        </a:graphic>
      </p:graphicFrame>
    </p:spTree>
    <p:extLst>
      <p:ext uri="{BB962C8B-B14F-4D97-AF65-F5344CB8AC3E}">
        <p14:creationId xmlns:p14="http://schemas.microsoft.com/office/powerpoint/2010/main" val="793739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pPr algn="ctr"/>
            <a:r>
              <a:rPr lang="en-US" dirty="0" smtClean="0"/>
              <a:t>New drugs – PDL Edits</a:t>
            </a: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7</a:t>
            </a:fld>
            <a:endParaRPr lang="en-US" dirty="0"/>
          </a:p>
        </p:txBody>
      </p:sp>
      <p:graphicFrame>
        <p:nvGraphicFramePr>
          <p:cNvPr id="5" name="Content Placeholder 4"/>
          <p:cNvGraphicFramePr>
            <a:graphicFrameLocks/>
          </p:cNvGraphicFramePr>
          <p:nvPr>
            <p:extLst>
              <p:ext uri="{D42A27DB-BD31-4B8C-83A1-F6EECF244321}">
                <p14:modId xmlns:p14="http://schemas.microsoft.com/office/powerpoint/2010/main" val="367115263"/>
              </p:ext>
            </p:extLst>
          </p:nvPr>
        </p:nvGraphicFramePr>
        <p:xfrm>
          <a:off x="152400" y="762001"/>
          <a:ext cx="8839200" cy="3742265"/>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049524180"/>
                    </a:ext>
                  </a:extLst>
                </a:gridCol>
                <a:gridCol w="2057400">
                  <a:extLst>
                    <a:ext uri="{9D8B030D-6E8A-4147-A177-3AD203B41FA5}">
                      <a16:colId xmlns:a16="http://schemas.microsoft.com/office/drawing/2014/main" val="3241170267"/>
                    </a:ext>
                  </a:extLst>
                </a:gridCol>
                <a:gridCol w="4876800">
                  <a:extLst>
                    <a:ext uri="{9D8B030D-6E8A-4147-A177-3AD203B41FA5}">
                      <a16:colId xmlns:a16="http://schemas.microsoft.com/office/drawing/2014/main" val="4290376005"/>
                    </a:ext>
                  </a:extLst>
                </a:gridCol>
              </a:tblGrid>
              <a:tr h="863810">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Common Trade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Ingredient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Indications</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4261307435"/>
                  </a:ext>
                </a:extLst>
              </a:tr>
              <a:tr h="6601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smtClean="0">
                          <a:solidFill>
                            <a:schemeClr val="tx1"/>
                          </a:solidFill>
                          <a:latin typeface="Calibri" panose="020F0502020204030204" pitchFamily="34" charset="0"/>
                          <a:cs typeface="Calibri" panose="020F0502020204030204" pitchFamily="34" charset="0"/>
                        </a:rPr>
                        <a:t>Methylphenidate ER 45mg Tab</a:t>
                      </a:r>
                      <a:br>
                        <a:rPr lang="en-US" sz="1100" dirty="0" smtClean="0">
                          <a:solidFill>
                            <a:schemeClr val="tx1"/>
                          </a:solidFill>
                          <a:latin typeface="Calibri" panose="020F0502020204030204" pitchFamily="34" charset="0"/>
                          <a:cs typeface="Calibri" panose="020F0502020204030204" pitchFamily="34" charset="0"/>
                        </a:rPr>
                      </a:br>
                      <a:r>
                        <a:rPr lang="en-US" sz="1100" dirty="0" smtClean="0">
                          <a:solidFill>
                            <a:schemeClr val="tx1"/>
                          </a:solidFill>
                          <a:latin typeface="Calibri" panose="020F0502020204030204" pitchFamily="34" charset="0"/>
                          <a:cs typeface="Calibri" panose="020F0502020204030204" pitchFamily="34" charset="0"/>
                        </a:rPr>
                        <a:t>Methylphenidate ER 63mg Tab</a:t>
                      </a:r>
                    </a:p>
                  </a:txBody>
                  <a:tcPr marL="9525" marR="9525" marT="9525"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smtClean="0">
                          <a:latin typeface="Calibri" panose="020F0502020204030204" pitchFamily="34" charset="0"/>
                          <a:cs typeface="Calibri" panose="020F0502020204030204" pitchFamily="34" charset="0"/>
                        </a:rPr>
                        <a:t>Methylphenidate HCL</a:t>
                      </a:r>
                    </a:p>
                  </a:txBody>
                  <a:tcPr marL="9525" marR="9525" marT="9525" marB="0"/>
                </a:tc>
                <a:tc>
                  <a:txBody>
                    <a:bodyPr/>
                    <a:lstStyle/>
                    <a:p>
                      <a:pPr algn="l" fontAlgn="t"/>
                      <a:r>
                        <a:rPr lang="en-US" sz="1100" b="0" i="0" u="none" strike="noStrike" dirty="0" smtClean="0">
                          <a:solidFill>
                            <a:schemeClr val="tx1"/>
                          </a:solidFill>
                          <a:effectLst/>
                          <a:latin typeface="Calibri" panose="020F0502020204030204" pitchFamily="34" charset="0"/>
                        </a:rPr>
                        <a:t>Indicated for the treatment of attention deficit hyperactivity disorder (ADHD) in adults (up to the age of 65 years) and pediatric patients 6 years of age and older.</a:t>
                      </a:r>
                      <a:br>
                        <a:rPr lang="en-US" sz="1100" b="0" i="0" u="none" strike="noStrike" dirty="0" smtClean="0">
                          <a:solidFill>
                            <a:schemeClr val="tx1"/>
                          </a:solidFill>
                          <a:effectLst/>
                          <a:latin typeface="Calibri" panose="020F0502020204030204" pitchFamily="34" charset="0"/>
                        </a:rPr>
                      </a:br>
                      <a:r>
                        <a:rPr lang="it-IT" sz="1100" b="1" i="0" u="none" strike="noStrike" dirty="0" smtClean="0">
                          <a:solidFill>
                            <a:schemeClr val="tx1"/>
                          </a:solidFill>
                          <a:effectLst/>
                          <a:latin typeface="Calibri" panose="020F0502020204030204" pitchFamily="34" charset="0"/>
                        </a:rPr>
                        <a:t>ADHD, Methylphenidate, </a:t>
                      </a:r>
                      <a:r>
                        <a:rPr lang="it-IT" sz="1100" b="1" i="0" u="none" strike="noStrike" dirty="0" smtClean="0">
                          <a:solidFill>
                            <a:schemeClr val="tx1"/>
                          </a:solidFill>
                          <a:effectLst/>
                          <a:latin typeface="Calibri" panose="020F0502020204030204" pitchFamily="34" charset="0"/>
                        </a:rPr>
                        <a:t>Long</a:t>
                      </a:r>
                      <a:r>
                        <a:rPr lang="it-IT" sz="1100" b="1" i="0" u="none" strike="noStrike" baseline="0" dirty="0" smtClean="0">
                          <a:solidFill>
                            <a:schemeClr val="tx1"/>
                          </a:solidFill>
                          <a:effectLst/>
                          <a:latin typeface="Calibri" panose="020F0502020204030204" pitchFamily="34" charset="0"/>
                        </a:rPr>
                        <a:t> Acting</a:t>
                      </a:r>
                      <a:r>
                        <a:rPr lang="it-IT" sz="1100" b="1" i="0" u="none" strike="noStrike" dirty="0" smtClean="0">
                          <a:solidFill>
                            <a:schemeClr val="tx1"/>
                          </a:solidFill>
                          <a:effectLst/>
                          <a:latin typeface="Calibri" panose="020F0502020204030204" pitchFamily="34" charset="0"/>
                        </a:rPr>
                        <a:t> </a:t>
                      </a:r>
                      <a:r>
                        <a:rPr lang="it-IT" sz="1100" b="1" i="0" u="none" strike="noStrike" dirty="0" smtClean="0">
                          <a:solidFill>
                            <a:schemeClr val="tx1"/>
                          </a:solidFill>
                          <a:effectLst/>
                          <a:latin typeface="Calibri" panose="020F0502020204030204" pitchFamily="34" charset="0"/>
                        </a:rPr>
                        <a:t>PDL Edit – Non-Preferred</a:t>
                      </a:r>
                    </a:p>
                    <a:p>
                      <a:pPr marL="171450" marR="0" lvl="0" indent="-171450" algn="l" defTabSz="914400" rtl="0" eaLnBrk="1" fontAlgn="t" latinLnBrk="0" hangingPunct="1">
                        <a:lnSpc>
                          <a:spcPct val="100000"/>
                        </a:lnSpc>
                        <a:spcBef>
                          <a:spcPts val="0"/>
                        </a:spcBef>
                        <a:spcAft>
                          <a:spcPts val="0"/>
                        </a:spcAft>
                        <a:buClrTx/>
                        <a:buSzTx/>
                        <a:buFont typeface="Arial" panose="020B0604020202020204" pitchFamily="34" charset="0"/>
                        <a:buChar char="•"/>
                        <a:tabLst/>
                        <a:defRPr/>
                      </a:pPr>
                      <a:r>
                        <a:rPr lang="en-US" sz="1100" b="1" i="0" u="none" strike="noStrike" dirty="0" smtClean="0">
                          <a:solidFill>
                            <a:schemeClr val="tx1"/>
                          </a:solidFill>
                          <a:effectLst/>
                          <a:latin typeface="Calibri" panose="020F0502020204030204" pitchFamily="34" charset="0"/>
                        </a:rPr>
                        <a:t>Must</a:t>
                      </a:r>
                      <a:r>
                        <a:rPr lang="en-US" sz="1100" b="1" i="0" u="none" strike="noStrike" baseline="0" dirty="0" smtClean="0">
                          <a:solidFill>
                            <a:schemeClr val="tx1"/>
                          </a:solidFill>
                          <a:effectLst/>
                          <a:latin typeface="Calibri" panose="020F0502020204030204" pitchFamily="34" charset="0"/>
                        </a:rPr>
                        <a:t> provide m</a:t>
                      </a:r>
                      <a:r>
                        <a:rPr lang="en-US" sz="1100" b="1" i="0" u="none" strike="noStrike" dirty="0" smtClean="0">
                          <a:solidFill>
                            <a:schemeClr val="tx1"/>
                          </a:solidFill>
                          <a:effectLst/>
                          <a:latin typeface="Calibri" panose="020F0502020204030204" pitchFamily="34" charset="0"/>
                        </a:rPr>
                        <a:t>edical necessity as to </a:t>
                      </a:r>
                      <a:r>
                        <a:rPr lang="en-US" sz="1100" b="1" i="0" u="none" strike="noStrike" baseline="0" dirty="0" smtClean="0">
                          <a:solidFill>
                            <a:schemeClr val="tx1"/>
                          </a:solidFill>
                          <a:effectLst/>
                          <a:latin typeface="Calibri" panose="020F0502020204030204" pitchFamily="34" charset="0"/>
                        </a:rPr>
                        <a:t>why the participant cannot utilize generic </a:t>
                      </a:r>
                      <a:r>
                        <a:rPr lang="en-US" sz="1100" b="1" i="0" u="none" strike="noStrike" baseline="0" dirty="0" err="1" smtClean="0">
                          <a:solidFill>
                            <a:schemeClr val="tx1"/>
                          </a:solidFill>
                          <a:effectLst/>
                          <a:latin typeface="Calibri" panose="020F0502020204030204" pitchFamily="34" charset="0"/>
                        </a:rPr>
                        <a:t>Concerta</a:t>
                      </a:r>
                      <a:endParaRPr lang="en-US" sz="1100" b="1" i="0" u="none" strike="noStrike" baseline="0" dirty="0" smtClean="0">
                        <a:solidFill>
                          <a:schemeClr val="tx1"/>
                        </a:solidFill>
                        <a:effectLst/>
                        <a:latin typeface="Calibri" panose="020F0502020204030204" pitchFamily="34" charset="0"/>
                      </a:endParaRPr>
                    </a:p>
                    <a:p>
                      <a:pPr marL="171450" indent="-171450" algn="l" fontAlgn="t">
                        <a:buFont typeface="Arial" panose="020B0604020202020204" pitchFamily="34" charset="0"/>
                        <a:buChar char="•"/>
                      </a:pPr>
                      <a:endParaRPr lang="it-IT" sz="1100" b="1" i="0" u="none" strike="noStrike" baseline="0" dirty="0" smtClean="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2368271690"/>
                  </a:ext>
                </a:extLst>
              </a:tr>
              <a:tr h="660189">
                <a:tc>
                  <a:txBody>
                    <a:bodyPr/>
                    <a:lstStyle/>
                    <a:p>
                      <a:pPr algn="l" fontAlgn="t"/>
                      <a:r>
                        <a:rPr lang="en-US" sz="1100" b="0" i="0" u="none" strike="noStrike" dirty="0" err="1" smtClean="0">
                          <a:solidFill>
                            <a:schemeClr val="tx1"/>
                          </a:solidFill>
                          <a:effectLst/>
                          <a:latin typeface="Calibri" panose="020F0502020204030204" pitchFamily="34" charset="0"/>
                        </a:rPr>
                        <a:t>Rolvedon</a:t>
                      </a:r>
                      <a:r>
                        <a:rPr lang="en-US" sz="1100" b="0" i="0" u="none" strike="noStrike" dirty="0" smtClean="0">
                          <a:solidFill>
                            <a:schemeClr val="tx1"/>
                          </a:solidFill>
                          <a:effectLst/>
                          <a:latin typeface="Calibri" panose="020F0502020204030204" pitchFamily="34" charset="0"/>
                        </a:rPr>
                        <a:t> 13.2mg/0.6 mL Syringe</a:t>
                      </a:r>
                      <a:endParaRPr lang="en-US"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Eflapegrastim-xnst</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chemeClr val="tx1"/>
                          </a:solidFill>
                          <a:effectLst/>
                          <a:latin typeface="Calibri" panose="020F0502020204030204" pitchFamily="34" charset="0"/>
                        </a:rPr>
                        <a:t>Indicated to decrease the incidence of infection, as manifested by febrile neutropenia, in adult patients with non-myeloid malignancies receiving myelosuppressive anti-cancer drugs associated with clinically significant incidence of febrile neutropenia.</a:t>
                      </a:r>
                      <a:br>
                        <a:rPr lang="en-US" sz="1100" b="0" i="0" u="none" strike="noStrike" dirty="0" smtClean="0">
                          <a:solidFill>
                            <a:schemeClr val="tx1"/>
                          </a:solidFill>
                          <a:effectLst/>
                          <a:latin typeface="Calibri" panose="020F0502020204030204" pitchFamily="34" charset="0"/>
                        </a:rPr>
                      </a:br>
                      <a:r>
                        <a:rPr lang="en-US" sz="1100" b="1" i="0" u="none" strike="noStrike" dirty="0" smtClean="0">
                          <a:solidFill>
                            <a:schemeClr val="tx1"/>
                          </a:solidFill>
                          <a:effectLst/>
                          <a:latin typeface="Calibri" panose="020F0502020204030204" pitchFamily="34" charset="0"/>
                        </a:rPr>
                        <a:t>Colony Stimulating Factors PDL Edit – Non-Preferred</a:t>
                      </a:r>
                    </a:p>
                    <a:p>
                      <a:pPr algn="l" fontAlgn="t"/>
                      <a:endParaRPr lang="en-US" sz="1100" b="1" i="0" u="none" strike="noStrike" dirty="0" smtClean="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2703208396"/>
                  </a:ext>
                </a:extLst>
              </a:tr>
              <a:tr h="660189">
                <a:tc>
                  <a:txBody>
                    <a:bodyPr/>
                    <a:lstStyle/>
                    <a:p>
                      <a:pPr algn="l" fontAlgn="t"/>
                      <a:r>
                        <a:rPr lang="en-US" sz="1100" b="0" i="0" u="none" strike="noStrike" dirty="0" smtClean="0">
                          <a:solidFill>
                            <a:schemeClr val="tx1"/>
                          </a:solidFill>
                          <a:effectLst/>
                          <a:latin typeface="Calibri" panose="020F0502020204030204" pitchFamily="34" charset="0"/>
                        </a:rPr>
                        <a:t>Skyrizi 180mg/1.2mL On-Body</a:t>
                      </a: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Risankizumab-rzaa</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chemeClr val="tx1"/>
                          </a:solidFill>
                          <a:effectLst/>
                          <a:latin typeface="Calibri" panose="020F0502020204030204" pitchFamily="34" charset="0"/>
                        </a:rPr>
                        <a:t>Indicated in adults for the treatment of moderately to severely active Crohn's disease.</a:t>
                      </a:r>
                      <a:br>
                        <a:rPr lang="en-US" sz="1100" b="0" i="0" u="none" strike="noStrike" dirty="0" smtClean="0">
                          <a:solidFill>
                            <a:schemeClr val="tx1"/>
                          </a:solidFill>
                          <a:effectLst/>
                          <a:latin typeface="Calibri" panose="020F0502020204030204" pitchFamily="34" charset="0"/>
                        </a:rPr>
                      </a:br>
                      <a:r>
                        <a:rPr lang="en-US" sz="1100" b="1" i="0" u="none" strike="noStrike" dirty="0" smtClean="0">
                          <a:solidFill>
                            <a:schemeClr val="tx1"/>
                          </a:solidFill>
                          <a:effectLst/>
                          <a:latin typeface="Calibri" panose="020F0502020204030204" pitchFamily="34" charset="0"/>
                        </a:rPr>
                        <a:t>Targeted</a:t>
                      </a:r>
                      <a:r>
                        <a:rPr lang="en-US" sz="1100" b="1" i="0" u="none" strike="noStrike" baseline="0" dirty="0" smtClean="0">
                          <a:solidFill>
                            <a:schemeClr val="tx1"/>
                          </a:solidFill>
                          <a:effectLst/>
                          <a:latin typeface="Calibri" panose="020F0502020204030204" pitchFamily="34" charset="0"/>
                        </a:rPr>
                        <a:t> Immune Modulator</a:t>
                      </a:r>
                      <a:r>
                        <a:rPr lang="en-US" sz="1100" b="1" i="0" u="none" strike="noStrike" dirty="0" smtClean="0">
                          <a:solidFill>
                            <a:schemeClr val="tx1"/>
                          </a:solidFill>
                          <a:effectLst/>
                          <a:latin typeface="Calibri" panose="020F0502020204030204" pitchFamily="34" charset="0"/>
                        </a:rPr>
                        <a:t>s</a:t>
                      </a:r>
                      <a:r>
                        <a:rPr lang="en-US" sz="1100" b="1" i="0" u="none" strike="noStrike" dirty="0" smtClean="0">
                          <a:solidFill>
                            <a:schemeClr val="tx1"/>
                          </a:solidFill>
                          <a:effectLst/>
                          <a:latin typeface="Calibri" panose="020F0502020204030204" pitchFamily="34" charset="0"/>
                        </a:rPr>
                        <a:t>, IL-23 Inhibitors and IL-23/IL-12 Inhibitors PDL Edit – Non-Preferred</a:t>
                      </a:r>
                    </a:p>
                    <a:p>
                      <a:pPr algn="l" fontAlgn="t"/>
                      <a:endParaRPr lang="en-US" sz="1100" b="1" i="0" u="none" strike="noStrike" dirty="0" smtClean="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264482978"/>
                  </a:ext>
                </a:extLst>
              </a:tr>
            </a:tbl>
          </a:graphicData>
        </a:graphic>
      </p:graphicFrame>
    </p:spTree>
    <p:extLst>
      <p:ext uri="{BB962C8B-B14F-4D97-AF65-F5344CB8AC3E}">
        <p14:creationId xmlns:p14="http://schemas.microsoft.com/office/powerpoint/2010/main" val="19608906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pPr algn="ctr"/>
            <a:r>
              <a:rPr lang="en-US" dirty="0" smtClean="0"/>
              <a:t>New drugs – PDL Edits</a:t>
            </a: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8</a:t>
            </a:fld>
            <a:endParaRPr lang="en-US" dirty="0"/>
          </a:p>
        </p:txBody>
      </p:sp>
      <p:graphicFrame>
        <p:nvGraphicFramePr>
          <p:cNvPr id="5" name="Content Placeholder 4"/>
          <p:cNvGraphicFramePr>
            <a:graphicFrameLocks/>
          </p:cNvGraphicFramePr>
          <p:nvPr>
            <p:extLst>
              <p:ext uri="{D42A27DB-BD31-4B8C-83A1-F6EECF244321}">
                <p14:modId xmlns:p14="http://schemas.microsoft.com/office/powerpoint/2010/main" val="3911304642"/>
              </p:ext>
            </p:extLst>
          </p:nvPr>
        </p:nvGraphicFramePr>
        <p:xfrm>
          <a:off x="152400" y="762001"/>
          <a:ext cx="8839200" cy="4168985"/>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049524180"/>
                    </a:ext>
                  </a:extLst>
                </a:gridCol>
                <a:gridCol w="2057400">
                  <a:extLst>
                    <a:ext uri="{9D8B030D-6E8A-4147-A177-3AD203B41FA5}">
                      <a16:colId xmlns:a16="http://schemas.microsoft.com/office/drawing/2014/main" val="3241170267"/>
                    </a:ext>
                  </a:extLst>
                </a:gridCol>
                <a:gridCol w="4876800">
                  <a:extLst>
                    <a:ext uri="{9D8B030D-6E8A-4147-A177-3AD203B41FA5}">
                      <a16:colId xmlns:a16="http://schemas.microsoft.com/office/drawing/2014/main" val="4290376005"/>
                    </a:ext>
                  </a:extLst>
                </a:gridCol>
              </a:tblGrid>
              <a:tr h="863810">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Common Trade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Ingredient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Indications</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4261307435"/>
                  </a:ext>
                </a:extLst>
              </a:tr>
              <a:tr h="660189">
                <a:tc>
                  <a:txBody>
                    <a:bodyPr/>
                    <a:lstStyle/>
                    <a:p>
                      <a:pPr algn="l" fontAlgn="t"/>
                      <a:r>
                        <a:rPr lang="en-US" sz="1100" b="0" i="0" u="none" strike="noStrike" dirty="0" err="1" smtClean="0">
                          <a:solidFill>
                            <a:schemeClr val="tx1"/>
                          </a:solidFill>
                          <a:effectLst/>
                          <a:latin typeface="Calibri" panose="020F0502020204030204" pitchFamily="34" charset="0"/>
                        </a:rPr>
                        <a:t>Stimufend</a:t>
                      </a:r>
                      <a:r>
                        <a:rPr lang="en-US" sz="1100" b="0" i="0" u="none" strike="noStrike" dirty="0" smtClean="0">
                          <a:solidFill>
                            <a:schemeClr val="tx1"/>
                          </a:solidFill>
                          <a:effectLst/>
                          <a:latin typeface="Calibri" panose="020F0502020204030204" pitchFamily="34" charset="0"/>
                        </a:rPr>
                        <a:t> 6mg/0.6mL Syringe</a:t>
                      </a:r>
                      <a:endParaRPr lang="en-US"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Pegfilgrastim-fpgk</a:t>
                      </a:r>
                      <a:r>
                        <a:rPr lang="en-US" sz="1100" b="0" i="0" u="none" strike="noStrike" dirty="0" smtClean="0">
                          <a:solidFill>
                            <a:srgbClr val="000000"/>
                          </a:solidFill>
                          <a:effectLst/>
                          <a:latin typeface="Calibri" panose="020F0502020204030204" pitchFamily="34" charset="0"/>
                        </a:rPr>
                        <a:t> </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chemeClr val="tx1"/>
                          </a:solidFill>
                          <a:effectLst/>
                          <a:latin typeface="Calibri" panose="020F0502020204030204" pitchFamily="34" charset="0"/>
                        </a:rPr>
                        <a:t>Indicated to decrease the incidence of infection, as manifested by febrile neutropenia, in patients with nonmyeloid malignancies receiving myelosuppressive anti-cancer drugs associated with a clinically significant incidence of febrile </a:t>
                      </a:r>
                      <a:r>
                        <a:rPr lang="en-US" sz="1100" b="0" i="0" u="none" strike="noStrike" dirty="0" smtClean="0">
                          <a:solidFill>
                            <a:schemeClr val="tx1"/>
                          </a:solidFill>
                          <a:effectLst/>
                          <a:latin typeface="Calibri" panose="020F0502020204030204" pitchFamily="34" charset="0"/>
                        </a:rPr>
                        <a:t>neutropenia.</a:t>
                      </a:r>
                      <a:r>
                        <a:rPr lang="en-US" sz="1100" b="0" i="0" u="none" strike="noStrike" dirty="0" smtClean="0">
                          <a:solidFill>
                            <a:schemeClr val="tx1"/>
                          </a:solidFill>
                          <a:effectLst/>
                          <a:latin typeface="Calibri" panose="020F0502020204030204" pitchFamily="34" charset="0"/>
                        </a:rPr>
                        <a:t/>
                      </a:r>
                      <a:br>
                        <a:rPr lang="en-US" sz="1100" b="0" i="0" u="none" strike="noStrike" dirty="0" smtClean="0">
                          <a:solidFill>
                            <a:schemeClr val="tx1"/>
                          </a:solidFill>
                          <a:effectLst/>
                          <a:latin typeface="Calibri" panose="020F0502020204030204" pitchFamily="34" charset="0"/>
                        </a:rPr>
                      </a:br>
                      <a:r>
                        <a:rPr lang="en-US" sz="1100" b="1" i="0" u="none" strike="noStrike" dirty="0" smtClean="0">
                          <a:solidFill>
                            <a:schemeClr val="tx1"/>
                          </a:solidFill>
                          <a:effectLst/>
                          <a:latin typeface="Calibri" panose="020F0502020204030204" pitchFamily="34" charset="0"/>
                        </a:rPr>
                        <a:t>Colony Stimulating Factors PDL Edit – Non-Preferred</a:t>
                      </a:r>
                    </a:p>
                    <a:p>
                      <a:pPr algn="l" fontAlgn="t"/>
                      <a:endParaRPr lang="en-US" sz="1100" b="1" i="0" u="none" strike="noStrike" dirty="0" smtClean="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1238629031"/>
                  </a:ext>
                </a:extLst>
              </a:tr>
              <a:tr h="660189">
                <a:tc>
                  <a:txBody>
                    <a:bodyPr/>
                    <a:lstStyle/>
                    <a:p>
                      <a:pPr algn="l" fontAlgn="t"/>
                      <a:r>
                        <a:rPr lang="en-US" sz="1100" b="0" i="0" u="none" strike="noStrike" dirty="0" err="1" smtClean="0">
                          <a:solidFill>
                            <a:schemeClr val="tx1"/>
                          </a:solidFill>
                          <a:effectLst/>
                          <a:latin typeface="Calibri" panose="020F0502020204030204" pitchFamily="34" charset="0"/>
                        </a:rPr>
                        <a:t>Tascenso</a:t>
                      </a:r>
                      <a:r>
                        <a:rPr lang="en-US" sz="1100" b="0" i="0" u="none" strike="noStrike" dirty="0" smtClean="0">
                          <a:solidFill>
                            <a:schemeClr val="tx1"/>
                          </a:solidFill>
                          <a:effectLst/>
                          <a:latin typeface="Calibri" panose="020F0502020204030204" pitchFamily="34" charset="0"/>
                        </a:rPr>
                        <a:t> ODT 0.5mg Tablet</a:t>
                      </a:r>
                      <a:endParaRPr lang="en-US"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err="1" smtClean="0">
                          <a:solidFill>
                            <a:srgbClr val="000000"/>
                          </a:solidFill>
                          <a:effectLst/>
                          <a:latin typeface="Calibri" panose="020F0502020204030204" pitchFamily="34" charset="0"/>
                        </a:rPr>
                        <a:t>Fingolimod</a:t>
                      </a:r>
                      <a:r>
                        <a:rPr lang="en-US" sz="1100" b="0" i="0" u="none" strike="noStrike" dirty="0" smtClean="0">
                          <a:solidFill>
                            <a:srgbClr val="000000"/>
                          </a:solidFill>
                          <a:effectLst/>
                          <a:latin typeface="Calibri" panose="020F0502020204030204" pitchFamily="34" charset="0"/>
                        </a:rPr>
                        <a:t> Lauryl Sulfate</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chemeClr val="tx1"/>
                          </a:solidFill>
                          <a:effectLst/>
                          <a:latin typeface="Calibri" panose="020F0502020204030204" pitchFamily="34" charset="0"/>
                        </a:rPr>
                        <a:t>Indicated for the treatment of relapsing forms of multiple sclerosis, including clinically isolated syndrome, relapsing-remitting disease, and active secondary progressive </a:t>
                      </a:r>
                      <a:r>
                        <a:rPr lang="en-US" sz="1100" b="0" i="0" u="none" strike="noStrike" dirty="0" smtClean="0">
                          <a:solidFill>
                            <a:schemeClr val="tx1"/>
                          </a:solidFill>
                          <a:effectLst/>
                          <a:latin typeface="Calibri" panose="020F0502020204030204" pitchFamily="34" charset="0"/>
                        </a:rPr>
                        <a:t>disease.</a:t>
                      </a:r>
                      <a:r>
                        <a:rPr lang="en-US" sz="1100" b="0" i="0" u="none" strike="noStrike" dirty="0" smtClean="0">
                          <a:solidFill>
                            <a:schemeClr val="tx1"/>
                          </a:solidFill>
                          <a:effectLst/>
                          <a:latin typeface="Calibri" panose="020F0502020204030204" pitchFamily="34" charset="0"/>
                        </a:rPr>
                        <a:t/>
                      </a:r>
                      <a:br>
                        <a:rPr lang="en-US" sz="1100" b="0" i="0" u="none" strike="noStrike" dirty="0" smtClean="0">
                          <a:solidFill>
                            <a:schemeClr val="tx1"/>
                          </a:solidFill>
                          <a:effectLst/>
                          <a:latin typeface="Calibri" panose="020F0502020204030204" pitchFamily="34" charset="0"/>
                        </a:rPr>
                      </a:br>
                      <a:r>
                        <a:rPr lang="en-US" sz="1100" b="1" i="0" u="none" strike="noStrike" dirty="0" smtClean="0">
                          <a:solidFill>
                            <a:schemeClr val="tx1"/>
                          </a:solidFill>
                          <a:effectLst/>
                          <a:latin typeface="Calibri" panose="020F0502020204030204" pitchFamily="34" charset="0"/>
                        </a:rPr>
                        <a:t>Multiple Sclerosis Agents, Oral PDL Edit – Non-Preferred</a:t>
                      </a:r>
                    </a:p>
                    <a:p>
                      <a:pPr algn="l" fontAlgn="t"/>
                      <a:endParaRPr lang="en-US" sz="1100" b="1" i="0" u="none" strike="noStrike" dirty="0" smtClean="0">
                        <a:solidFill>
                          <a:schemeClr val="tx1"/>
                        </a:solidFill>
                        <a:effectLst/>
                        <a:latin typeface="Calibri" panose="020F0502020204030204" pitchFamily="34" charset="0"/>
                      </a:endParaRPr>
                    </a:p>
                  </a:txBody>
                  <a:tcPr marL="9525" marR="9525" marT="9525" marB="0"/>
                </a:tc>
                <a:extLst>
                  <a:ext uri="{0D108BD9-81ED-4DB2-BD59-A6C34878D82A}">
                    <a16:rowId xmlns:a16="http://schemas.microsoft.com/office/drawing/2014/main" val="264482978"/>
                  </a:ext>
                </a:extLst>
              </a:tr>
              <a:tr h="660189">
                <a:tc>
                  <a:txBody>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US" sz="1100" b="0" i="0" u="none" strike="noStrike" dirty="0" smtClean="0">
                          <a:solidFill>
                            <a:schemeClr val="tx1"/>
                          </a:solidFill>
                          <a:effectLst/>
                          <a:latin typeface="Calibri" panose="020F0502020204030204" pitchFamily="34" charset="0"/>
                        </a:rPr>
                        <a:t>Verkazia 0.1% Eye Emulsion</a:t>
                      </a:r>
                      <a:endParaRPr lang="en-US" sz="1100" b="0" i="0" u="none" strike="noStrike" dirty="0">
                        <a:solidFill>
                          <a:schemeClr val="tx1"/>
                        </a:solidFill>
                        <a:effectLst/>
                        <a:latin typeface="Calibri" panose="020F0502020204030204" pitchFamily="34" charset="0"/>
                      </a:endParaRPr>
                    </a:p>
                  </a:txBody>
                  <a:tcPr marL="9525" marR="9525" marT="9525" marB="0"/>
                </a:tc>
                <a:tc>
                  <a:txBody>
                    <a:bodyPr/>
                    <a:lstStyle/>
                    <a:p>
                      <a:r>
                        <a:rPr lang="en-US" sz="1100" dirty="0" smtClean="0">
                          <a:latin typeface="Calibri" panose="020F0502020204030204" pitchFamily="34" charset="0"/>
                          <a:cs typeface="Calibri" panose="020F0502020204030204" pitchFamily="34" charset="0"/>
                        </a:rPr>
                        <a:t>Cyclosporine</a:t>
                      </a:r>
                      <a:endParaRPr lang="en-US" sz="1100" dirty="0">
                        <a:latin typeface="Calibri" panose="020F0502020204030204" pitchFamily="34" charset="0"/>
                        <a:cs typeface="Calibri" panose="020F0502020204030204" pitchFamily="34" charset="0"/>
                      </a:endParaRPr>
                    </a:p>
                  </a:txBody>
                  <a:tcPr marL="9525" marR="9525" marT="9525" marB="0"/>
                </a:tc>
                <a:tc>
                  <a:txBody>
                    <a:bodyPr/>
                    <a:lstStyle/>
                    <a:p>
                      <a:r>
                        <a:rPr lang="en-US" sz="1100" b="0" dirty="0" smtClean="0">
                          <a:solidFill>
                            <a:schemeClr val="tx1"/>
                          </a:solidFill>
                          <a:latin typeface="Calibri" panose="020F0502020204030204" pitchFamily="34" charset="0"/>
                          <a:cs typeface="Calibri" panose="020F0502020204030204" pitchFamily="34" charset="0"/>
                        </a:rPr>
                        <a:t>Indicated for the treatment of vernal keratoconjunctivitis in children and adults.</a:t>
                      </a:r>
                      <a:br>
                        <a:rPr lang="en-US" sz="1100" b="0" dirty="0" smtClean="0">
                          <a:solidFill>
                            <a:schemeClr val="tx1"/>
                          </a:solidFill>
                          <a:latin typeface="Calibri" panose="020F0502020204030204" pitchFamily="34" charset="0"/>
                          <a:cs typeface="Calibri" panose="020F0502020204030204" pitchFamily="34" charset="0"/>
                        </a:rPr>
                      </a:br>
                      <a:r>
                        <a:rPr lang="en-US" sz="1100" b="1" dirty="0" smtClean="0">
                          <a:solidFill>
                            <a:schemeClr val="tx1"/>
                          </a:solidFill>
                          <a:latin typeface="Calibri" panose="020F0502020204030204" pitchFamily="34" charset="0"/>
                          <a:cs typeface="Calibri" panose="020F0502020204030204" pitchFamily="34" charset="0"/>
                        </a:rPr>
                        <a:t>Keratoconjunctivitis</a:t>
                      </a:r>
                      <a:r>
                        <a:rPr lang="en-US" sz="1100" b="1" baseline="0" dirty="0" smtClean="0">
                          <a:solidFill>
                            <a:schemeClr val="tx1"/>
                          </a:solidFill>
                          <a:latin typeface="Calibri" panose="020F0502020204030204" pitchFamily="34" charset="0"/>
                          <a:cs typeface="Calibri" panose="020F0502020204030204" pitchFamily="34" charset="0"/>
                        </a:rPr>
                        <a:t> Agents</a:t>
                      </a:r>
                      <a:r>
                        <a:rPr lang="en-US" sz="1100" b="1" dirty="0" smtClean="0">
                          <a:solidFill>
                            <a:schemeClr val="tx1"/>
                          </a:solidFill>
                          <a:latin typeface="Calibri" panose="020F0502020204030204" pitchFamily="34" charset="0"/>
                          <a:cs typeface="Calibri" panose="020F0502020204030204" pitchFamily="34" charset="0"/>
                        </a:rPr>
                        <a:t> PDL Edit – Non-Preferred</a:t>
                      </a:r>
                    </a:p>
                    <a:p>
                      <a:pPr marL="171450" indent="-171450">
                        <a:buFont typeface="Arial" panose="020B0604020202020204" pitchFamily="34" charset="0"/>
                        <a:buChar char="•"/>
                      </a:pPr>
                      <a:r>
                        <a:rPr lang="en-US" sz="1100" b="1" dirty="0" smtClean="0">
                          <a:solidFill>
                            <a:schemeClr val="tx1"/>
                          </a:solidFill>
                          <a:latin typeface="Calibri" panose="020F0502020204030204" pitchFamily="34" charset="0"/>
                          <a:cs typeface="Calibri" panose="020F0502020204030204" pitchFamily="34" charset="0"/>
                        </a:rPr>
                        <a:t>Requires</a:t>
                      </a:r>
                      <a:r>
                        <a:rPr lang="en-US" sz="1100" b="1" baseline="0" dirty="0" smtClean="0">
                          <a:solidFill>
                            <a:schemeClr val="tx1"/>
                          </a:solidFill>
                          <a:latin typeface="Calibri" panose="020F0502020204030204" pitchFamily="34" charset="0"/>
                          <a:cs typeface="Calibri" panose="020F0502020204030204" pitchFamily="34" charset="0"/>
                        </a:rPr>
                        <a:t> t</a:t>
                      </a:r>
                      <a:r>
                        <a:rPr lang="en-US" sz="1100" b="1" dirty="0" smtClean="0">
                          <a:solidFill>
                            <a:schemeClr val="tx1"/>
                          </a:solidFill>
                          <a:latin typeface="Calibri" panose="020F0502020204030204" pitchFamily="34" charset="0"/>
                          <a:cs typeface="Calibri" panose="020F0502020204030204" pitchFamily="34" charset="0"/>
                        </a:rPr>
                        <a:t>herapeutic</a:t>
                      </a:r>
                      <a:r>
                        <a:rPr lang="en-US" sz="1100" b="1" baseline="0" dirty="0" smtClean="0">
                          <a:solidFill>
                            <a:schemeClr val="tx1"/>
                          </a:solidFill>
                          <a:latin typeface="Calibri" panose="020F0502020204030204" pitchFamily="34" charset="0"/>
                          <a:cs typeface="Calibri" panose="020F0502020204030204" pitchFamily="34" charset="0"/>
                        </a:rPr>
                        <a:t> trial of both brand Restasis and Cequa</a:t>
                      </a:r>
                    </a:p>
                    <a:p>
                      <a:pPr marL="0" indent="0">
                        <a:buFont typeface="Arial" panose="020B0604020202020204" pitchFamily="34" charset="0"/>
                        <a:buNone/>
                      </a:pPr>
                      <a:endParaRPr lang="en-US" sz="1100" b="1" dirty="0" smtClean="0">
                        <a:solidFill>
                          <a:schemeClr val="tx1"/>
                        </a:solidFill>
                        <a:latin typeface="Calibri" panose="020F0502020204030204" pitchFamily="34" charset="0"/>
                        <a:cs typeface="Calibri" panose="020F0502020204030204" pitchFamily="34" charset="0"/>
                      </a:endParaRPr>
                    </a:p>
                  </a:txBody>
                  <a:tcPr marL="9525" marR="9525" marT="9525" marB="0"/>
                </a:tc>
                <a:extLst>
                  <a:ext uri="{0D108BD9-81ED-4DB2-BD59-A6C34878D82A}">
                    <a16:rowId xmlns:a16="http://schemas.microsoft.com/office/drawing/2014/main" val="93823498"/>
                  </a:ext>
                </a:extLst>
              </a:tr>
              <a:tr h="762000">
                <a:tc>
                  <a:txBody>
                    <a:bodyPr/>
                    <a:lstStyle/>
                    <a:p>
                      <a:pPr algn="l" fontAlgn="t"/>
                      <a:r>
                        <a:rPr lang="en-US" sz="1100" b="0" i="0" u="none" strike="noStrike" dirty="0" err="1" smtClean="0">
                          <a:solidFill>
                            <a:schemeClr val="tx1"/>
                          </a:solidFill>
                          <a:effectLst/>
                          <a:latin typeface="Calibri" panose="020F0502020204030204" pitchFamily="34" charset="0"/>
                        </a:rPr>
                        <a:t>Xelstrym</a:t>
                      </a:r>
                      <a:r>
                        <a:rPr lang="en-US" sz="1100" b="0" i="0" u="none" strike="noStrike" dirty="0" smtClean="0">
                          <a:solidFill>
                            <a:schemeClr val="tx1"/>
                          </a:solidFill>
                          <a:effectLst/>
                          <a:latin typeface="Calibri" panose="020F0502020204030204" pitchFamily="34" charset="0"/>
                        </a:rPr>
                        <a:t> 4.5mg/9hr Patch</a:t>
                      </a:r>
                    </a:p>
                    <a:p>
                      <a:pPr algn="l" fontAlgn="t"/>
                      <a:r>
                        <a:rPr lang="en-US" sz="1100" b="0" i="0" u="none" strike="noStrike" dirty="0" err="1" smtClean="0">
                          <a:solidFill>
                            <a:schemeClr val="tx1"/>
                          </a:solidFill>
                          <a:effectLst/>
                          <a:latin typeface="Calibri" panose="020F0502020204030204" pitchFamily="34" charset="0"/>
                        </a:rPr>
                        <a:t>Xelstrym</a:t>
                      </a:r>
                      <a:r>
                        <a:rPr lang="en-US" sz="1100" b="0" i="0" u="none" strike="noStrike" dirty="0" smtClean="0">
                          <a:solidFill>
                            <a:schemeClr val="tx1"/>
                          </a:solidFill>
                          <a:effectLst/>
                          <a:latin typeface="Calibri" panose="020F0502020204030204" pitchFamily="34" charset="0"/>
                        </a:rPr>
                        <a:t> 9mg/9hr Patch</a:t>
                      </a:r>
                      <a:br>
                        <a:rPr lang="en-US" sz="1100" b="0" i="0" u="none" strike="noStrike" dirty="0" smtClean="0">
                          <a:solidFill>
                            <a:schemeClr val="tx1"/>
                          </a:solidFill>
                          <a:effectLst/>
                          <a:latin typeface="Calibri" panose="020F0502020204030204" pitchFamily="34" charset="0"/>
                        </a:rPr>
                      </a:br>
                      <a:r>
                        <a:rPr lang="en-US" sz="1100" b="0" i="0" u="none" strike="noStrike" dirty="0" err="1" smtClean="0">
                          <a:solidFill>
                            <a:schemeClr val="tx1"/>
                          </a:solidFill>
                          <a:effectLst/>
                          <a:latin typeface="Calibri" panose="020F0502020204030204" pitchFamily="34" charset="0"/>
                        </a:rPr>
                        <a:t>Xelstrym</a:t>
                      </a:r>
                      <a:r>
                        <a:rPr lang="en-US" sz="1100" b="0" i="0" u="none" strike="noStrike" dirty="0" smtClean="0">
                          <a:solidFill>
                            <a:schemeClr val="tx1"/>
                          </a:solidFill>
                          <a:effectLst/>
                          <a:latin typeface="Calibri" panose="020F0502020204030204" pitchFamily="34" charset="0"/>
                        </a:rPr>
                        <a:t> 13.5mg/9hr Patch</a:t>
                      </a:r>
                      <a:br>
                        <a:rPr lang="en-US" sz="1100" b="0" i="0" u="none" strike="noStrike" dirty="0" smtClean="0">
                          <a:solidFill>
                            <a:schemeClr val="tx1"/>
                          </a:solidFill>
                          <a:effectLst/>
                          <a:latin typeface="Calibri" panose="020F0502020204030204" pitchFamily="34" charset="0"/>
                        </a:rPr>
                      </a:br>
                      <a:r>
                        <a:rPr lang="en-US" sz="1100" b="0" i="0" u="none" strike="noStrike" dirty="0" err="1" smtClean="0">
                          <a:solidFill>
                            <a:schemeClr val="tx1"/>
                          </a:solidFill>
                          <a:effectLst/>
                          <a:latin typeface="Calibri" panose="020F0502020204030204" pitchFamily="34" charset="0"/>
                        </a:rPr>
                        <a:t>Xelstrym</a:t>
                      </a:r>
                      <a:r>
                        <a:rPr lang="en-US" sz="1100" b="0" i="0" u="none" strike="noStrike" dirty="0" smtClean="0">
                          <a:solidFill>
                            <a:schemeClr val="tx1"/>
                          </a:solidFill>
                          <a:effectLst/>
                          <a:latin typeface="Calibri" panose="020F0502020204030204" pitchFamily="34" charset="0"/>
                        </a:rPr>
                        <a:t> 18mg/9hr Patch</a:t>
                      </a:r>
                      <a:endParaRPr lang="en-US" sz="1100" b="0" i="0" u="none" strike="noStrike" dirty="0">
                        <a:solidFill>
                          <a:schemeClr val="tx1"/>
                        </a:solidFill>
                        <a:effectLst/>
                        <a:latin typeface="Calibri" panose="020F0502020204030204" pitchFamily="34" charset="0"/>
                      </a:endParaRPr>
                    </a:p>
                  </a:txBody>
                  <a:tcPr marL="9525" marR="9525" marT="9525" marB="0"/>
                </a:tc>
                <a:tc>
                  <a:txBody>
                    <a:bodyPr/>
                    <a:lstStyle/>
                    <a:p>
                      <a:r>
                        <a:rPr lang="en-US" sz="1100" dirty="0" err="1" smtClean="0">
                          <a:latin typeface="Calibri" panose="020F0502020204030204" pitchFamily="34" charset="0"/>
                          <a:cs typeface="Calibri" panose="020F0502020204030204" pitchFamily="34" charset="0"/>
                        </a:rPr>
                        <a:t>Dextroamphetamine</a:t>
                      </a:r>
                      <a:endParaRPr lang="en-US" sz="1100" dirty="0">
                        <a:latin typeface="Calibri" panose="020F0502020204030204" pitchFamily="34" charset="0"/>
                        <a:cs typeface="Calibri" panose="020F0502020204030204" pitchFamily="34" charset="0"/>
                      </a:endParaRPr>
                    </a:p>
                  </a:txBody>
                  <a:tcPr marL="9525" marR="9525" marT="9525" marB="0"/>
                </a:tc>
                <a:tc>
                  <a:txBody>
                    <a:bodyPr/>
                    <a:lstStyle/>
                    <a:p>
                      <a:r>
                        <a:rPr lang="en-US" sz="1100" b="0" dirty="0" smtClean="0">
                          <a:solidFill>
                            <a:schemeClr val="tx1"/>
                          </a:solidFill>
                          <a:latin typeface="Calibri" panose="020F0502020204030204" pitchFamily="34" charset="0"/>
                          <a:cs typeface="Calibri" panose="020F0502020204030204" pitchFamily="34" charset="0"/>
                        </a:rPr>
                        <a:t>Indicated for the treatment of attention-deficit hyperactivity disorder in adults and children 6 years of age and older.</a:t>
                      </a:r>
                      <a:br>
                        <a:rPr lang="en-US" sz="1100" b="0" dirty="0" smtClean="0">
                          <a:solidFill>
                            <a:schemeClr val="tx1"/>
                          </a:solidFill>
                          <a:latin typeface="Calibri" panose="020F0502020204030204" pitchFamily="34" charset="0"/>
                          <a:cs typeface="Calibri" panose="020F0502020204030204" pitchFamily="34" charset="0"/>
                        </a:rPr>
                      </a:br>
                      <a:r>
                        <a:rPr lang="en-US" sz="1100" b="1" dirty="0" smtClean="0">
                          <a:solidFill>
                            <a:schemeClr val="tx1"/>
                          </a:solidFill>
                          <a:latin typeface="Calibri" panose="020F0502020204030204" pitchFamily="34" charset="0"/>
                          <a:cs typeface="Calibri" panose="020F0502020204030204" pitchFamily="34" charset="0"/>
                        </a:rPr>
                        <a:t>ADHD, Amphetamine, </a:t>
                      </a:r>
                      <a:r>
                        <a:rPr lang="en-US" sz="1100" b="1" dirty="0" smtClean="0">
                          <a:solidFill>
                            <a:schemeClr val="tx1"/>
                          </a:solidFill>
                          <a:latin typeface="Calibri" panose="020F0502020204030204" pitchFamily="34" charset="0"/>
                          <a:cs typeface="Calibri" panose="020F0502020204030204" pitchFamily="34" charset="0"/>
                        </a:rPr>
                        <a:t>Long</a:t>
                      </a:r>
                      <a:r>
                        <a:rPr lang="en-US" sz="1100" b="1" baseline="0" dirty="0" smtClean="0">
                          <a:solidFill>
                            <a:schemeClr val="tx1"/>
                          </a:solidFill>
                          <a:latin typeface="Calibri" panose="020F0502020204030204" pitchFamily="34" charset="0"/>
                          <a:cs typeface="Calibri" panose="020F0502020204030204" pitchFamily="34" charset="0"/>
                        </a:rPr>
                        <a:t> </a:t>
                      </a:r>
                      <a:r>
                        <a:rPr lang="en-US" sz="1100" b="1" dirty="0" smtClean="0">
                          <a:solidFill>
                            <a:schemeClr val="tx1"/>
                          </a:solidFill>
                          <a:latin typeface="Calibri" panose="020F0502020204030204" pitchFamily="34" charset="0"/>
                          <a:cs typeface="Calibri" panose="020F0502020204030204" pitchFamily="34" charset="0"/>
                        </a:rPr>
                        <a:t>Acting </a:t>
                      </a:r>
                      <a:r>
                        <a:rPr lang="en-US" sz="1100" b="1" dirty="0" smtClean="0">
                          <a:solidFill>
                            <a:schemeClr val="tx1"/>
                          </a:solidFill>
                          <a:latin typeface="Calibri" panose="020F0502020204030204" pitchFamily="34" charset="0"/>
                          <a:cs typeface="Calibri" panose="020F0502020204030204" pitchFamily="34" charset="0"/>
                        </a:rPr>
                        <a:t>PDL Edit – Non-Preferred </a:t>
                      </a:r>
                    </a:p>
                    <a:p>
                      <a:endParaRPr lang="en-US" sz="1100" b="1" dirty="0" smtClean="0">
                        <a:solidFill>
                          <a:schemeClr val="tx1"/>
                        </a:solidFill>
                        <a:latin typeface="Calibri" panose="020F0502020204030204" pitchFamily="34" charset="0"/>
                        <a:cs typeface="Calibri" panose="020F0502020204030204" pitchFamily="34" charset="0"/>
                      </a:endParaRPr>
                    </a:p>
                  </a:txBody>
                  <a:tcPr marL="9525" marR="9525" marT="9525" marB="0"/>
                </a:tc>
                <a:extLst>
                  <a:ext uri="{0D108BD9-81ED-4DB2-BD59-A6C34878D82A}">
                    <a16:rowId xmlns:a16="http://schemas.microsoft.com/office/drawing/2014/main" val="618800366"/>
                  </a:ext>
                </a:extLst>
              </a:tr>
            </a:tbl>
          </a:graphicData>
        </a:graphic>
      </p:graphicFrame>
    </p:spTree>
    <p:extLst>
      <p:ext uri="{BB962C8B-B14F-4D97-AF65-F5344CB8AC3E}">
        <p14:creationId xmlns:p14="http://schemas.microsoft.com/office/powerpoint/2010/main" val="1968684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
            <a:ext cx="7772400" cy="1143000"/>
          </a:xfrm>
        </p:spPr>
        <p:txBody>
          <a:bodyPr/>
          <a:lstStyle/>
          <a:p>
            <a:pPr algn="ctr"/>
            <a:r>
              <a:rPr lang="en-US" dirty="0" smtClean="0"/>
              <a:t>New drugs – Open access</a:t>
            </a:r>
            <a:endParaRPr lang="en-US" dirty="0"/>
          </a:p>
        </p:txBody>
      </p:sp>
      <p:sp>
        <p:nvSpPr>
          <p:cNvPr id="4" name="Slide Number Placeholder 3"/>
          <p:cNvSpPr>
            <a:spLocks noGrp="1"/>
          </p:cNvSpPr>
          <p:nvPr>
            <p:ph type="sldNum" sz="quarter" idx="12"/>
          </p:nvPr>
        </p:nvSpPr>
        <p:spPr/>
        <p:txBody>
          <a:bodyPr/>
          <a:lstStyle/>
          <a:p>
            <a:fld id="{A001C670-DC88-4376-AA6B-FD9548DDC9F2}" type="slidenum">
              <a:rPr lang="en-US" smtClean="0"/>
              <a:pPr/>
              <a:t>9</a:t>
            </a:fld>
            <a:endParaRPr lang="en-US" dirty="0"/>
          </a:p>
        </p:txBody>
      </p:sp>
      <p:graphicFrame>
        <p:nvGraphicFramePr>
          <p:cNvPr id="5" name="Content Placeholder 4"/>
          <p:cNvGraphicFramePr>
            <a:graphicFrameLocks/>
          </p:cNvGraphicFramePr>
          <p:nvPr>
            <p:extLst>
              <p:ext uri="{D42A27DB-BD31-4B8C-83A1-F6EECF244321}">
                <p14:modId xmlns:p14="http://schemas.microsoft.com/office/powerpoint/2010/main" val="2250377517"/>
              </p:ext>
            </p:extLst>
          </p:nvPr>
        </p:nvGraphicFramePr>
        <p:xfrm>
          <a:off x="152400" y="762000"/>
          <a:ext cx="8839200" cy="1565840"/>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049524180"/>
                    </a:ext>
                  </a:extLst>
                </a:gridCol>
                <a:gridCol w="2057400">
                  <a:extLst>
                    <a:ext uri="{9D8B030D-6E8A-4147-A177-3AD203B41FA5}">
                      <a16:colId xmlns:a16="http://schemas.microsoft.com/office/drawing/2014/main" val="3241170267"/>
                    </a:ext>
                  </a:extLst>
                </a:gridCol>
                <a:gridCol w="4876800">
                  <a:extLst>
                    <a:ext uri="{9D8B030D-6E8A-4147-A177-3AD203B41FA5}">
                      <a16:colId xmlns:a16="http://schemas.microsoft.com/office/drawing/2014/main" val="4290376005"/>
                    </a:ext>
                  </a:extLst>
                </a:gridCol>
              </a:tblGrid>
              <a:tr h="914399">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Common Trade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Ingredient Name</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tc>
                  <a:txBody>
                    <a:bodyPr/>
                    <a:lstStyle/>
                    <a:p>
                      <a:pPr algn="ctr"/>
                      <a:r>
                        <a:rPr lang="en-US" sz="1800" b="1" kern="1200" dirty="0" smtClean="0">
                          <a:solidFill>
                            <a:schemeClr val="lt1"/>
                          </a:solidFill>
                          <a:latin typeface="Calibri" panose="020F0502020204030204" pitchFamily="34" charset="0"/>
                          <a:ea typeface="+mn-ea"/>
                          <a:cs typeface="Calibri" panose="020F0502020204030204" pitchFamily="34" charset="0"/>
                        </a:rPr>
                        <a:t>Indications</a:t>
                      </a:r>
                      <a:endParaRPr lang="en-US" sz="1800" b="1" kern="1200" dirty="0">
                        <a:solidFill>
                          <a:schemeClr val="lt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4261307435"/>
                  </a:ext>
                </a:extLst>
              </a:tr>
              <a:tr h="651441">
                <a:tc>
                  <a:txBody>
                    <a:bodyPr/>
                    <a:lstStyle/>
                    <a:p>
                      <a:pPr algn="l" fontAlgn="t"/>
                      <a:r>
                        <a:rPr lang="nb-NO" sz="1100" b="0" i="0" u="none" strike="noStrike" dirty="0" smtClean="0">
                          <a:solidFill>
                            <a:schemeClr val="tx1"/>
                          </a:solidFill>
                          <a:effectLst/>
                          <a:latin typeface="Calibri" panose="020F0502020204030204" pitchFamily="34" charset="0"/>
                        </a:rPr>
                        <a:t>Relyvrio 3GM-1</a:t>
                      </a:r>
                      <a:r>
                        <a:rPr lang="nb-NO" sz="1100" b="0" i="0" u="none" strike="noStrike" baseline="0" dirty="0" smtClean="0">
                          <a:solidFill>
                            <a:schemeClr val="tx1"/>
                          </a:solidFill>
                          <a:effectLst/>
                          <a:latin typeface="Calibri" panose="020F0502020204030204" pitchFamily="34" charset="0"/>
                        </a:rPr>
                        <a:t>GM Powder Pkt</a:t>
                      </a:r>
                      <a:endParaRPr lang="nb-NO" sz="1100" b="0" i="0" u="none" strike="noStrike" dirty="0">
                        <a:solidFill>
                          <a:schemeClr val="tx1"/>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Sodium Phenylbutyrate/ </a:t>
                      </a:r>
                      <a:r>
                        <a:rPr lang="en-US" sz="1100" b="0" i="0" u="none" strike="noStrike" baseline="0" dirty="0" smtClean="0">
                          <a:solidFill>
                            <a:srgbClr val="000000"/>
                          </a:solidFill>
                          <a:effectLst/>
                          <a:latin typeface="Calibri" panose="020F0502020204030204" pitchFamily="34" charset="0"/>
                        </a:rPr>
                        <a:t> Taurursodiol</a:t>
                      </a:r>
                      <a:endParaRPr lang="en-US"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t"/>
                      <a:r>
                        <a:rPr lang="en-US" sz="1100" b="0" i="0" u="none" strike="noStrike" dirty="0" smtClean="0">
                          <a:solidFill>
                            <a:srgbClr val="000000"/>
                          </a:solidFill>
                          <a:effectLst/>
                          <a:latin typeface="Calibri" panose="020F0502020204030204" pitchFamily="34" charset="0"/>
                        </a:rPr>
                        <a:t>Indicated for the treatment of amyotrophic lateral sclerosis in </a:t>
                      </a:r>
                      <a:r>
                        <a:rPr lang="en-US" sz="1100" b="0" i="0" u="none" strike="noStrike" dirty="0" smtClean="0">
                          <a:solidFill>
                            <a:srgbClr val="000000"/>
                          </a:solidFill>
                          <a:effectLst/>
                          <a:latin typeface="Calibri" panose="020F0502020204030204" pitchFamily="34" charset="0"/>
                        </a:rPr>
                        <a:t>adults.</a:t>
                      </a:r>
                      <a:endParaRPr lang="en-US" sz="1100" b="0" i="0" u="none" strike="noStrike" dirty="0" smtClean="0">
                        <a:solidFill>
                          <a:srgbClr val="000000"/>
                        </a:solidFill>
                        <a:effectLst/>
                        <a:latin typeface="Calibri" panose="020F0502020204030204" pitchFamily="34" charset="0"/>
                      </a:endParaRPr>
                    </a:p>
                  </a:txBody>
                  <a:tcPr marL="9525" marR="9525" marT="9525" marB="0"/>
                </a:tc>
                <a:extLst>
                  <a:ext uri="{0D108BD9-81ED-4DB2-BD59-A6C34878D82A}">
                    <a16:rowId xmlns:a16="http://schemas.microsoft.com/office/drawing/2014/main" val="3409600934"/>
                  </a:ext>
                </a:extLst>
              </a:tr>
            </a:tbl>
          </a:graphicData>
        </a:graphic>
      </p:graphicFrame>
    </p:spTree>
    <p:extLst>
      <p:ext uri="{BB962C8B-B14F-4D97-AF65-F5344CB8AC3E}">
        <p14:creationId xmlns:p14="http://schemas.microsoft.com/office/powerpoint/2010/main" val="836274599"/>
      </p:ext>
    </p:extLst>
  </p:cSld>
  <p:clrMapOvr>
    <a:masterClrMapping/>
  </p:clrMapOvr>
</p:sld>
</file>

<file path=ppt/theme/theme1.xml><?xml version="1.0" encoding="utf-8"?>
<a:theme xmlns:a="http://schemas.openxmlformats.org/drawingml/2006/main" name="Urban Pop">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95000"/>
                <a:shade val="100000"/>
                <a:alpha val="100000"/>
                <a:satMod val="100000"/>
                <a:lumMod val="100000"/>
              </a:schemeClr>
            </a:gs>
            <a:gs pos="9000">
              <a:schemeClr val="phClr">
                <a:tint val="90000"/>
                <a:shade val="100000"/>
                <a:alpha val="100000"/>
                <a:satMod val="100000"/>
                <a:lumMod val="100000"/>
              </a:schemeClr>
            </a:gs>
            <a:gs pos="34000">
              <a:schemeClr val="phClr">
                <a:tint val="83000"/>
                <a:shade val="100000"/>
                <a:alpha val="100000"/>
                <a:satMod val="100000"/>
                <a:lumMod val="100000"/>
              </a:schemeClr>
            </a:gs>
            <a:gs pos="62000">
              <a:schemeClr val="phClr">
                <a:tint val="85000"/>
                <a:shade val="100000"/>
                <a:alpha val="100000"/>
                <a:satMod val="100000"/>
                <a:lumMod val="100000"/>
              </a:schemeClr>
            </a:gs>
            <a:gs pos="90000">
              <a:schemeClr val="phClr">
                <a:tint val="92000"/>
                <a:shade val="100000"/>
                <a:alpha val="100000"/>
                <a:satMod val="100000"/>
                <a:lumMod val="90000"/>
              </a:schemeClr>
            </a:gs>
            <a:gs pos="100000">
              <a:schemeClr val="phClr">
                <a:tint val="85000"/>
                <a:shade val="100000"/>
                <a:alpha val="100000"/>
                <a:satMod val="100000"/>
                <a:lumMod val="100000"/>
              </a:schemeClr>
            </a:gs>
          </a:gsLst>
          <a:lin ang="5400000" scaled="1"/>
        </a:gradFill>
        <a:gradFill rotWithShape="1">
          <a:gsLst>
            <a:gs pos="0">
              <a:schemeClr val="phClr">
                <a:tint val="78000"/>
              </a:schemeClr>
            </a:gs>
            <a:gs pos="100000">
              <a:schemeClr val="phClr">
                <a:tint val="95000"/>
                <a:shade val="98000"/>
                <a:lumMod val="80000"/>
              </a:schemeClr>
            </a:gs>
          </a:gsLst>
          <a:path path="circle">
            <a:fillToRect l="50000" t="100000" r="10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TM04033917[[fn=Berlin]]</Template>
  <TotalTime>23433</TotalTime>
  <Words>1454</Words>
  <Application>Microsoft Office PowerPoint</Application>
  <PresentationFormat>On-screen Show (4:3)</PresentationFormat>
  <Paragraphs>196</Paragraphs>
  <Slides>11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vt:lpstr>
      <vt:lpstr>Calibri</vt:lpstr>
      <vt:lpstr>Century Gothic</vt:lpstr>
      <vt:lpstr>Franklin Gothic Medium</vt:lpstr>
      <vt:lpstr>Palatino Linotype</vt:lpstr>
      <vt:lpstr>Wingdings</vt:lpstr>
      <vt:lpstr>Wingdings 3</vt:lpstr>
      <vt:lpstr>Urban Pop</vt:lpstr>
      <vt:lpstr> MO HealthNet Pharmacy Program New Drugs and Edits with no annual Changes  MHD April 2023 Advisory Committee Meetings Olivia Rush, Pharm D – Program Integrity Pharmacist </vt:lpstr>
      <vt:lpstr>New drugs – Clinical Edits</vt:lpstr>
      <vt:lpstr>New drugs – Fiscal Edits</vt:lpstr>
      <vt:lpstr>New drugs – Fiscal Edits</vt:lpstr>
      <vt:lpstr>New drugs – PDL Edits</vt:lpstr>
      <vt:lpstr>New drugs – PDL Edits</vt:lpstr>
      <vt:lpstr>New drugs – PDL Edits</vt:lpstr>
      <vt:lpstr>New drugs – PDL Edits</vt:lpstr>
      <vt:lpstr>New drugs – Open access</vt:lpstr>
      <vt:lpstr>Clinical &amp; Fiscal Edits: no annual changes</vt:lpstr>
      <vt:lpstr>Preferred Drug List Edits: no annual changes</vt:lpstr>
    </vt:vector>
  </TitlesOfParts>
  <Company>Missouri Department of Social Services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Comparing Managed Care and Fee-For-Service</dc:title>
  <dc:creator>parkv1z</dc:creator>
  <cp:lastModifiedBy>Rush, Olivia</cp:lastModifiedBy>
  <cp:revision>616</cp:revision>
  <cp:lastPrinted>2018-09-20T12:28:42Z</cp:lastPrinted>
  <dcterms:created xsi:type="dcterms:W3CDTF">2014-11-30T21:45:23Z</dcterms:created>
  <dcterms:modified xsi:type="dcterms:W3CDTF">2023-03-29T19:03:38Z</dcterms:modified>
</cp:coreProperties>
</file>