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2"/>
  </p:notesMasterIdLst>
  <p:handoutMasterIdLst>
    <p:handoutMasterId r:id="rId13"/>
  </p:handoutMasterIdLst>
  <p:sldIdLst>
    <p:sldId id="397" r:id="rId2"/>
    <p:sldId id="392" r:id="rId3"/>
    <p:sldId id="388" r:id="rId4"/>
    <p:sldId id="379" r:id="rId5"/>
    <p:sldId id="376" r:id="rId6"/>
    <p:sldId id="389" r:id="rId7"/>
    <p:sldId id="390" r:id="rId8"/>
    <p:sldId id="391" r:id="rId9"/>
    <p:sldId id="393" r:id="rId10"/>
    <p:sldId id="384" r:id="rId1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  <p:cmAuthor id="1" name="Rush, Olivia" initials="RO" lastIdx="3" clrIdx="1">
    <p:extLst>
      <p:ext uri="{19B8F6BF-5375-455C-9EA6-DF929625EA0E}">
        <p15:presenceInfo xmlns:p15="http://schemas.microsoft.com/office/powerpoint/2012/main" userId="Rush, Oliv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7C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4884" autoAdjust="0"/>
  </p:normalViewPr>
  <p:slideViewPr>
    <p:cSldViewPr>
      <p:cViewPr varScale="1">
        <p:scale>
          <a:sx n="62" d="100"/>
          <a:sy n="62" d="100"/>
        </p:scale>
        <p:origin x="11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469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688623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88749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69293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285228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646064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011069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945899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492019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054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5" Type="http://schemas.openxmlformats.org/officeDocument/2006/relationships/hyperlink" Target="https://www.cdc.gov/opioids/providers/prescribing/faq.html" TargetMode="External"/><Relationship Id="rId4" Type="http://schemas.openxmlformats.org/officeDocument/2006/relationships/hyperlink" Target="https://www.cdc.gov/mmwr/volumes/66/wr/mm6610a1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hyperlink" Target="https://www.cdc.gov/nchs/nvss/vsrr/drug-overdose-data.htm" TargetMode="External"/><Relationship Id="rId5" Type="http://schemas.openxmlformats.org/officeDocument/2006/relationships/hyperlink" Target="https://www.kff.org/other/state-indicator/opioid-overdose-deaths-by-type-of-opioid/?currentTimeframe=7&amp;sortModel=%7B%22colId%22:%22Location%22,%22sort%22:%22asc%22%7D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3097"/>
            <a:ext cx="2743200" cy="616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Opioid Policy Updates</a:t>
            </a:r>
            <a: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Joshua Moore, PharmD </a:t>
            </a:r>
            <a:b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MO HealthNet Director of Pharmacy</a:t>
            </a:r>
            <a: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  <a:t>December 16, </a:t>
            </a: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2021</a:t>
            </a:r>
            <a:endParaRPr lang="en-US" sz="2400" b="1" i="1" cap="sm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20784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Why?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781" y="990600"/>
            <a:ext cx="8398705" cy="4796576"/>
          </a:xfrm>
        </p:spPr>
        <p:txBody>
          <a:bodyPr>
            <a:noAutofit/>
          </a:bodyPr>
          <a:lstStyle/>
          <a:p>
            <a:pPr lvl="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7 Days on Initial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Prescription (existing policy):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patient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receiving a 1 day supply for the initial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prescription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has a 6% chance of being on opioids one year later, this increases to 13.5% for greater than 7 days, and 29.9% for greater than 30 days. </a:t>
            </a:r>
          </a:p>
          <a:p>
            <a:pPr lvl="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50 Morphine Milligram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Equivalents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90 Morphine Milligram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Equivalents: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Dosages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of 50–99 MME/day have been found to increase risk for opioid overdose two-fold to five-fold compared with dosages of 1–19 MME/day, and dosages ≥100 MME/day increase risk of overdose up to nine times the risk at 1–19 MME/day.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Among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national sample of Veterans with chronic pain receiving opioid treatment and dying of opioid-related overdose, average prescribed dosage was 98 MME day (compared with an average dosage of 48 MME/day among patients not experiencing fatal overdose), suggesting the need for caution before dosages approach 100 MME daily.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calls today are for participants who are receiving &lt;50 MME and end with an approval after diagnosis is conveyed to helpdesk. These changes will reduce calls and allow staff to focus on higher value calls.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784" y="5999964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228600" indent="-228600">
              <a:buFontTx/>
              <a:buAutoNum type="arabicPeriod"/>
            </a:pPr>
            <a:r>
              <a:rPr lang="en-US" sz="1200" u="sng" dirty="0">
                <a:hlinkClick r:id="rId4"/>
              </a:rPr>
              <a:t>https://www.cdc.gov/mmwr/volumes/66/wr/mm6610a1.htm</a:t>
            </a:r>
            <a:endParaRPr lang="en-US" sz="1200" u="sng" dirty="0"/>
          </a:p>
          <a:p>
            <a:pPr marL="228600" indent="-228600">
              <a:buFontTx/>
              <a:buAutoNum type="arabicPeriod"/>
            </a:pPr>
            <a:r>
              <a:rPr lang="en-US" sz="1200" u="sng" dirty="0">
                <a:hlinkClick r:id="rId5"/>
              </a:rPr>
              <a:t>https://www.cdc.gov/opioids/providers/prescribing/faq.html</a:t>
            </a:r>
            <a:endParaRPr lang="en-US" sz="1200" dirty="0"/>
          </a:p>
          <a:p>
            <a:pPr marL="228600" indent="-228600">
              <a:buAutoNum type="arabicPeriod"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7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Historical Opioid Utilization by MO HealthNet Participants per SFY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182441"/>
              </p:ext>
            </p:extLst>
          </p:nvPr>
        </p:nvGraphicFramePr>
        <p:xfrm>
          <a:off x="332363" y="1295397"/>
          <a:ext cx="8430637" cy="3724558"/>
        </p:xfrm>
        <a:graphic>
          <a:graphicData uri="http://schemas.openxmlformats.org/drawingml/2006/table">
            <a:tbl>
              <a:tblPr firstRow="1" firstCol="1">
                <a:tableStyleId>{6E25E649-3F16-4E02-A733-19D2CDBF48F0}</a:tableStyleId>
              </a:tblPr>
              <a:tblGrid>
                <a:gridCol w="3282416">
                  <a:extLst>
                    <a:ext uri="{9D8B030D-6E8A-4147-A177-3AD203B41FA5}">
                      <a16:colId xmlns:a16="http://schemas.microsoft.com/office/drawing/2014/main" val="1383470869"/>
                    </a:ext>
                  </a:extLst>
                </a:gridCol>
                <a:gridCol w="1132754">
                  <a:extLst>
                    <a:ext uri="{9D8B030D-6E8A-4147-A177-3AD203B41FA5}">
                      <a16:colId xmlns:a16="http://schemas.microsoft.com/office/drawing/2014/main" val="3513334630"/>
                    </a:ext>
                  </a:extLst>
                </a:gridCol>
                <a:gridCol w="1132754">
                  <a:extLst>
                    <a:ext uri="{9D8B030D-6E8A-4147-A177-3AD203B41FA5}">
                      <a16:colId xmlns:a16="http://schemas.microsoft.com/office/drawing/2014/main" val="3361148146"/>
                    </a:ext>
                  </a:extLst>
                </a:gridCol>
                <a:gridCol w="1527503">
                  <a:extLst>
                    <a:ext uri="{9D8B030D-6E8A-4147-A177-3AD203B41FA5}">
                      <a16:colId xmlns:a16="http://schemas.microsoft.com/office/drawing/2014/main" val="139032983"/>
                    </a:ext>
                  </a:extLst>
                </a:gridCol>
                <a:gridCol w="1355210">
                  <a:extLst>
                    <a:ext uri="{9D8B030D-6E8A-4147-A177-3AD203B41FA5}">
                      <a16:colId xmlns:a16="http://schemas.microsoft.com/office/drawing/2014/main" val="516062275"/>
                    </a:ext>
                  </a:extLst>
                </a:gridCol>
              </a:tblGrid>
              <a:tr h="314044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Difference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Difference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1389404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Participants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191,981 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109,055 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82,926)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2538076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Claims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945,319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442,854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502,465)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-53%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121100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</a:t>
                      </a:r>
                      <a:r>
                        <a:rPr lang="en-US" sz="1600" u="none" strike="noStrike" dirty="0" smtClean="0">
                          <a:effectLst/>
                        </a:rPr>
                        <a:t>Units/Tablets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63,856,453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20,111,663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43,744,790)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-69%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884551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Morphine Milligram Equivalents (MME)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791,593,422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211,400,737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580,192,685)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-73%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9789727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MME per Utilizer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4,123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2,185)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-53%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7088922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MME per Claim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837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360)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84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425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32586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Still Room for Improvement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895353"/>
            <a:ext cx="8398705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overdose deaths,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including natural and synthetic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opioids*: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United States: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65,004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CY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2019 (up 41,385 from 2012)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Missouri: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1,360 in CY 2019 (up 829 from 2012)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the last 12 months ending March 2021, over 72 thousand have died in the United States and 1,470 in Missouri due to opioid overdose</a:t>
            </a:r>
          </a:p>
          <a:p>
            <a:pPr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4991" y="2521231"/>
            <a:ext cx="6263534" cy="35727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406" y="6017331"/>
            <a:ext cx="8229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000" dirty="0">
                <a:hlinkClick r:id="rId5"/>
              </a:rPr>
              <a:t>https://www.kff.org/other/state-indicator/opioid-overdose-deaths-by-type-of-opioid/?currentTimeframe=7&amp;sortModel=%7B%22colId%22:%22Location%22,%22sort%22:%22asc%22%7D</a:t>
            </a:r>
            <a:endParaRPr lang="en-US" sz="1000" dirty="0"/>
          </a:p>
          <a:p>
            <a:r>
              <a:rPr lang="en-US" sz="1000" dirty="0">
                <a:hlinkClick r:id="rId6"/>
              </a:rPr>
              <a:t>https://www.cdc.gov/nchs/nvss/vsrr/drug-overdose-data.htm</a:t>
            </a:r>
            <a:endParaRPr lang="en-US" sz="1000" dirty="0"/>
          </a:p>
          <a:p>
            <a:r>
              <a:rPr lang="en-US" sz="1000" dirty="0"/>
              <a:t>*not limited to Medicaid</a:t>
            </a: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15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Non-Opioid Policy Changes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838200"/>
            <a:ext cx="8398705" cy="4953000"/>
          </a:xfrm>
        </p:spPr>
        <p:txBody>
          <a:bodyPr>
            <a:noAutofit/>
          </a:bodyPr>
          <a:lstStyle/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Non-Opioid Agent Restrictions: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diagnosis restrictions for diclofenac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gel (4/20) and lidocaine patches (10/21)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Diclofenac gel utilization has tripled since 3/20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 criteria from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celecoxib (4/20)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Celecoxib utilization up approximate 45% since 3/20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Non-Medication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Pain Management:</a:t>
            </a:r>
          </a:p>
          <a:p>
            <a:pPr marL="400050"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Complementary Health and Alternative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Therapies for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Chronic Pain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Management (4/19)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Combines the use of chiropractic therapy, acupuncture, physical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herapy, and/or cognitive-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ehavioral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herapy</a:t>
            </a:r>
          </a:p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Risk Reduction Measures: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Clinical Edit for long term use of benzodiazepines (example: Xanax)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Utilization decreased by 21% of participants receiving benzos and number of units decreased by 37% from 2019 to 2021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Risk Therapy clinical edit to increase access of naloxone (4/21)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Monthly utilization of naloxone has tripled since implementation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PA from buprenorphine/naloxone (2017)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Utilization up 78% since 2017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630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Current Opioid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policy exemptions: 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diagnosed with cancer or sickle cell disease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enrolled in Hospice care or receiving palliative care 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Initial opioid prescription for opioid naïve participants limited to 7 days and 50 MME per day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initial fill, participants may receive up to 90 MME of a single agent or 150 MME combined per day for up to 60 days prior to requiring a PA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over 150 MME must receive a PA and may require annual review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both an opioid and benzodiazepine are required to receive naloxone at least once every 2 years to have on hand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80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New Opioid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Opioid policy exemptions: 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Participants diagnosed with cancer or sickle cell disease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Participants enrolled in Hospice care or receiving palliative care 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Initial opioid prescription for opioid naïve participants limited to 7 days and 50 MME per day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initial fill, participants may receive up to 50 MME total per day without requiring PA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over 50 MME must have a diagnosis supporting the use of opioids on file</a:t>
            </a: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09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New Opioid Policy - Continued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3140012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newly receiving over 90 MME must submit progress notes and medical necessity to support the use of opioids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already over 90 MME will be allowed to maintain dosage or decrease dose without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Dosage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increases will require a new submission of progress notes and medical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necessity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receiving both an opioid and benzodiazepine are required to receive naloxone at least once every 2 years to have on hand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746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Transitioning to New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Transition from requiring a PA for participants after two months of therapy and move to MME centered PA limits based on risk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Reduce MME accumulation limit from 150 MME per day to 90 MME per day before requiring PA, progress notes, and medical necessity documentation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Allow for transparent dose reductions when providers taper a regimen above 90 MME to another regimen still above 90 MME per day (example from 150 MME to 120 MME per day)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Revised pharmacy helpdesk procedures to clarify reason for denials and improve interactions with providers</a:t>
            </a: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39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2286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Statistics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Monthly MO HealthNet Statistics: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33,000 participants receiving at least one opioid prescription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3,300 participants receiving greater than 150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900 participants receiving between 90 – 150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3,000 participants receiving between 50 – 90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25,800 participants receiving less than 50 MME per day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 HealthNet currently manually reviews and approves 800 plus opioid regimens per month</a:t>
            </a: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62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105743</TotalTime>
  <Words>995</Words>
  <Application>Microsoft Office PowerPoint</Application>
  <PresentationFormat>On-screen Show (4:3)</PresentationFormat>
  <Paragraphs>123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Opioid Policy Updates  Joshua Moore, PharmD  MO HealthNet Director of Pharmacy December 16, 2021</vt:lpstr>
      <vt:lpstr>Historical Opioid Utilization by MO HealthNet Participants per SFY</vt:lpstr>
      <vt:lpstr>Still Room for Improvement</vt:lpstr>
      <vt:lpstr>Non-Opioid Policy Changes</vt:lpstr>
      <vt:lpstr>Current Opioid Policy</vt:lpstr>
      <vt:lpstr>New Opioid Policy</vt:lpstr>
      <vt:lpstr>New Opioid Policy - Continued</vt:lpstr>
      <vt:lpstr>Transitioning to New Policy</vt:lpstr>
      <vt:lpstr>Statistics</vt:lpstr>
      <vt:lpstr>Why?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Moore, Joshua</cp:lastModifiedBy>
  <cp:revision>279</cp:revision>
  <cp:lastPrinted>2017-10-18T18:29:19Z</cp:lastPrinted>
  <dcterms:created xsi:type="dcterms:W3CDTF">2014-11-30T21:45:23Z</dcterms:created>
  <dcterms:modified xsi:type="dcterms:W3CDTF">2021-12-07T23:58:47Z</dcterms:modified>
</cp:coreProperties>
</file>