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7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8.xml" ContentType="application/vnd.openxmlformats-officedocument.presentationml.notesSlide+xml"/>
  <Override PartName="/ppt/theme/themeOverride8.xml" ContentType="application/vnd.openxmlformats-officedocument.themeOverride+xml"/>
  <Override PartName="/ppt/notesSlides/notesSlide9.xml" ContentType="application/vnd.openxmlformats-officedocument.presentationml.notesSlide+xml"/>
  <Override PartName="/ppt/theme/themeOverride9.xml" ContentType="application/vnd.openxmlformats-officedocument.themeOverr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4" r:id="rId1"/>
  </p:sldMasterIdLst>
  <p:notesMasterIdLst>
    <p:notesMasterId r:id="rId12"/>
  </p:notesMasterIdLst>
  <p:handoutMasterIdLst>
    <p:handoutMasterId r:id="rId13"/>
  </p:handoutMasterIdLst>
  <p:sldIdLst>
    <p:sldId id="397" r:id="rId2"/>
    <p:sldId id="392" r:id="rId3"/>
    <p:sldId id="388" r:id="rId4"/>
    <p:sldId id="379" r:id="rId5"/>
    <p:sldId id="376" r:id="rId6"/>
    <p:sldId id="389" r:id="rId7"/>
    <p:sldId id="390" r:id="rId8"/>
    <p:sldId id="391" r:id="rId9"/>
    <p:sldId id="393" r:id="rId10"/>
    <p:sldId id="384" r:id="rId11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y Ludlam" initials="JL" lastIdx="1" clrIdx="0"/>
  <p:cmAuthor id="1" name="Rush, Olivia" initials="RO" lastIdx="3" clrIdx="1">
    <p:extLst>
      <p:ext uri="{19B8F6BF-5375-455C-9EA6-DF929625EA0E}">
        <p15:presenceInfo xmlns:p15="http://schemas.microsoft.com/office/powerpoint/2012/main" userId="Rush, Olivi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587C"/>
    <a:srgbClr val="33CC33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662" autoAdjust="0"/>
    <p:restoredTop sz="84884" autoAdjust="0"/>
  </p:normalViewPr>
  <p:slideViewPr>
    <p:cSldViewPr>
      <p:cViewPr varScale="1">
        <p:scale>
          <a:sx n="98" d="100"/>
          <a:sy n="98" d="100"/>
        </p:scale>
        <p:origin x="159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038477" cy="462119"/>
          </a:xfrm>
          <a:prstGeom prst="rect">
            <a:avLst/>
          </a:prstGeom>
        </p:spPr>
        <p:txBody>
          <a:bodyPr vert="horz" lIns="91075" tIns="45537" rIns="91075" bIns="4553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0" y="2"/>
            <a:ext cx="3038477" cy="462119"/>
          </a:xfrm>
          <a:prstGeom prst="rect">
            <a:avLst/>
          </a:prstGeom>
        </p:spPr>
        <p:txBody>
          <a:bodyPr vert="horz" lIns="91075" tIns="45537" rIns="91075" bIns="45537" rtlCol="0"/>
          <a:lstStyle>
            <a:lvl1pPr algn="r">
              <a:defRPr sz="1200"/>
            </a:lvl1pPr>
          </a:lstStyle>
          <a:p>
            <a:fld id="{0D144030-4CAA-4B43-A21F-96EBF1BA20C8}" type="datetimeFigureOut">
              <a:rPr lang="en-US" smtClean="0"/>
              <a:t>1/5/2022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772381"/>
            <a:ext cx="3038477" cy="462119"/>
          </a:xfrm>
          <a:prstGeom prst="rect">
            <a:avLst/>
          </a:prstGeom>
        </p:spPr>
        <p:txBody>
          <a:bodyPr vert="horz" lIns="91075" tIns="45537" rIns="91075" bIns="4553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0" y="8772381"/>
            <a:ext cx="3038477" cy="462119"/>
          </a:xfrm>
          <a:prstGeom prst="rect">
            <a:avLst/>
          </a:prstGeom>
        </p:spPr>
        <p:txBody>
          <a:bodyPr vert="horz" lIns="91075" tIns="45537" rIns="91075" bIns="45537" rtlCol="0" anchor="b"/>
          <a:lstStyle>
            <a:lvl1pPr algn="r">
              <a:defRPr sz="1200"/>
            </a:lvl1pPr>
          </a:lstStyle>
          <a:p>
            <a:fld id="{3090A595-EEBA-4F67-AC3E-D9F8CCF61E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010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1804"/>
          </a:xfrm>
          <a:prstGeom prst="rect">
            <a:avLst/>
          </a:prstGeom>
        </p:spPr>
        <p:txBody>
          <a:bodyPr vert="horz" lIns="92803" tIns="46403" rIns="92803" bIns="4640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1804"/>
          </a:xfrm>
          <a:prstGeom prst="rect">
            <a:avLst/>
          </a:prstGeom>
        </p:spPr>
        <p:txBody>
          <a:bodyPr vert="horz" lIns="92803" tIns="46403" rIns="92803" bIns="46403" rtlCol="0"/>
          <a:lstStyle>
            <a:lvl1pPr algn="r">
              <a:defRPr sz="1200"/>
            </a:lvl1pPr>
          </a:lstStyle>
          <a:p>
            <a:fld id="{97CF049E-D21B-4DB6-B4B8-7FA4F1288B91}" type="datetimeFigureOut">
              <a:rPr lang="en-US" smtClean="0"/>
              <a:pPr/>
              <a:t>1/5/2022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8563" y="693738"/>
            <a:ext cx="4613275" cy="3459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03" tIns="46403" rIns="92803" bIns="4640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7"/>
            <a:ext cx="5608320" cy="4156234"/>
          </a:xfrm>
          <a:prstGeom prst="rect">
            <a:avLst/>
          </a:prstGeom>
        </p:spPr>
        <p:txBody>
          <a:bodyPr vert="horz" lIns="92803" tIns="46403" rIns="92803" bIns="4640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1804"/>
          </a:xfrm>
          <a:prstGeom prst="rect">
            <a:avLst/>
          </a:prstGeom>
        </p:spPr>
        <p:txBody>
          <a:bodyPr vert="horz" lIns="92803" tIns="46403" rIns="92803" bIns="4640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lIns="92803" tIns="46403" rIns="92803" bIns="46403" rtlCol="0" anchor="b"/>
          <a:lstStyle>
            <a:lvl1pPr algn="r">
              <a:defRPr sz="1200"/>
            </a:lvl1pPr>
          </a:lstStyle>
          <a:p>
            <a:fld id="{00E83FC2-CB00-407E-BA4E-4A2B7B6C72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844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E83FC2-CB00-407E-BA4E-4A2B7B6C726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74690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36886232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8874915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36929378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32852284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26460643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30110693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39458993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34920191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80FF00-F3FD-4F07-BF0D-30040E46E3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CBA88DC-4098-4F48-B1D2-BBBA539F08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Updated 2/25/19</a:t>
            </a:r>
          </a:p>
        </p:txBody>
      </p:sp>
    </p:spTree>
    <p:extLst>
      <p:ext uri="{BB962C8B-B14F-4D97-AF65-F5344CB8AC3E}">
        <p14:creationId xmlns:p14="http://schemas.microsoft.com/office/powerpoint/2010/main" val="250548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6D12E-2748-4267-B446-3B251FB1D5B4}" type="datetime1">
              <a:rPr lang="en-US" smtClean="0"/>
              <a:t>1/5/2022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24BB6-03DC-4197-8212-CE412EE43C13}" type="datetime1">
              <a:rPr lang="en-US" smtClean="0"/>
              <a:t>1/5/2022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66EA9-A175-41F7-BCD8-C5D81AA59C6D}" type="datetime1">
              <a:rPr lang="en-US" smtClean="0"/>
              <a:t>1/5/2022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>
                <a:solidFill>
                  <a:schemeClr val="accent3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>
            <a:lvl1pPr marL="342900" indent="-274320">
              <a:buFont typeface="Wingdings" panose="05000000000000000000" pitchFamily="2" charset="2"/>
              <a:buChar char="v"/>
              <a:defRPr sz="2800" baseline="0">
                <a:latin typeface="Arial" panose="020B0604020202020204" pitchFamily="34" charset="0"/>
              </a:defRPr>
            </a:lvl1pPr>
            <a:lvl2pPr marL="742950" indent="-274320">
              <a:buFont typeface="Wingdings" panose="05000000000000000000" pitchFamily="2" charset="2"/>
              <a:buChar char="Ø"/>
              <a:defRPr sz="2400"/>
            </a:lvl2pPr>
            <a:lvl3pPr marL="1143000" indent="-274320">
              <a:buSzPct val="200000"/>
              <a:buFont typeface="Arial" panose="020B0604020202020204" pitchFamily="34" charset="0"/>
              <a:buChar char="•"/>
              <a:defRPr sz="2000"/>
            </a:lvl3pPr>
            <a:lvl4pPr marL="1600200" indent="-274320">
              <a:buFont typeface="Wingdings" panose="05000000000000000000" pitchFamily="2" charset="2"/>
              <a:buChar char="q"/>
              <a:defRPr sz="16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7D3-60E4-4D27-9E0B-6D034DBF6EC1}" type="datetime1">
              <a:rPr lang="en-US" smtClean="0"/>
              <a:t>1/5/2022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2DAB7-38E7-443B-8E03-D2CCAEFBE4DA}" type="datetime1">
              <a:rPr lang="en-US" smtClean="0"/>
              <a:t>1/5/2022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08150-1923-438E-8203-0E40D7FF5AF4}" type="datetime1">
              <a:rPr lang="en-US" smtClean="0"/>
              <a:t>1/5/2022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10BA7-D226-495B-A757-165737818656}" type="datetime1">
              <a:rPr lang="en-US" smtClean="0"/>
              <a:t>1/5/2022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A505-BFAD-447C-A6C0-75872D0FB81E}" type="datetime1">
              <a:rPr lang="en-US" smtClean="0"/>
              <a:t>1/5/2022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ED3A8-2D2B-4914-B609-10A72547825A}" type="datetime1">
              <a:rPr lang="en-US" smtClean="0"/>
              <a:t>1/5/2022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584DA-436B-44D3-9FC5-402F9F16BEBD}" type="datetime1">
              <a:rPr lang="en-US" smtClean="0"/>
              <a:t>1/5/2022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E480A-05C5-4F7D-AA1C-FC0BD3356778}" type="datetime1">
              <a:rPr lang="en-US" smtClean="0"/>
              <a:t>1/5/2022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27FF642-8FB2-435C-9871-0CA5D884E32B}" type="datetime1">
              <a:rPr lang="en-US" smtClean="0"/>
              <a:t>1/5/2022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5" Type="http://schemas.openxmlformats.org/officeDocument/2006/relationships/hyperlink" Target="https://www.cdc.gov/opioids/providers/prescribing/faq.html" TargetMode="External"/><Relationship Id="rId4" Type="http://schemas.openxmlformats.org/officeDocument/2006/relationships/hyperlink" Target="https://www.cdc.gov/mmwr/volumes/66/wr/mm6610a1.ht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hyperlink" Target="https://www.cdc.gov/nchs/nvss/vsrr/drug-overdose-data.htm" TargetMode="External"/><Relationship Id="rId5" Type="http://schemas.openxmlformats.org/officeDocument/2006/relationships/hyperlink" Target="https://www.kff.org/other/state-indicator/opioid-overdose-deaths-by-type-of-opioid/?currentTimeframe=7&amp;sortModel=%7B%22colId%22:%22Location%22,%22sort%22:%22asc%22%7D" TargetMode="Externa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43097"/>
            <a:ext cx="2743200" cy="61641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243097"/>
            <a:ext cx="2362200" cy="802861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304800" y="1600200"/>
            <a:ext cx="8534400" cy="3229339"/>
          </a:xfrm>
        </p:spPr>
        <p:txBody>
          <a:bodyPr>
            <a:noAutofit/>
          </a:bodyPr>
          <a:lstStyle/>
          <a:p>
            <a:pPr algn="ctr"/>
            <a:r>
              <a:rPr lang="en-US" sz="4000" b="1" cap="none" dirty="0" smtClean="0">
                <a:solidFill>
                  <a:schemeClr val="accent3"/>
                </a:solidFill>
                <a:latin typeface="Century Gothic" panose="020B0502020202020204" pitchFamily="34" charset="0"/>
              </a:rPr>
              <a:t>Opioid Policy Updates</a:t>
            </a:r>
            <a:r>
              <a:rPr lang="en-US" sz="900" b="1" cap="none" dirty="0">
                <a:solidFill>
                  <a:schemeClr val="accent3"/>
                </a:solidFill>
                <a:latin typeface="Century Gothic" panose="020B0502020202020204" pitchFamily="34" charset="0"/>
              </a:rPr>
              <a:t/>
            </a:r>
            <a:br>
              <a:rPr lang="en-US" sz="900" b="1" cap="none" dirty="0">
                <a:solidFill>
                  <a:schemeClr val="accent3"/>
                </a:solidFill>
                <a:latin typeface="Century Gothic" panose="020B0502020202020204" pitchFamily="34" charset="0"/>
              </a:rPr>
            </a:br>
            <a:r>
              <a:rPr lang="en-US" sz="3200" b="1" cap="none" dirty="0" smtClean="0">
                <a:solidFill>
                  <a:schemeClr val="accent3"/>
                </a:solidFill>
                <a:latin typeface="Century Gothic" panose="020B0502020202020204" pitchFamily="34" charset="0"/>
              </a:rPr>
              <a:t/>
            </a:r>
            <a:br>
              <a:rPr lang="en-US" sz="3200" b="1" cap="none" dirty="0" smtClean="0">
                <a:solidFill>
                  <a:schemeClr val="accent3"/>
                </a:solidFill>
                <a:latin typeface="Century Gothic" panose="020B0502020202020204" pitchFamily="34" charset="0"/>
              </a:rPr>
            </a:br>
            <a:r>
              <a:rPr lang="en-US" sz="2400" b="1" cap="none" dirty="0" smtClean="0">
                <a:solidFill>
                  <a:schemeClr val="accent3"/>
                </a:solidFill>
                <a:latin typeface="Century Gothic" panose="020B0502020202020204" pitchFamily="34" charset="0"/>
              </a:rPr>
              <a:t>Joshua Moore, PharmD </a:t>
            </a:r>
            <a:br>
              <a:rPr lang="en-US" sz="2400" b="1" cap="none" dirty="0" smtClean="0">
                <a:solidFill>
                  <a:schemeClr val="accent3"/>
                </a:solidFill>
                <a:latin typeface="Century Gothic" panose="020B0502020202020204" pitchFamily="34" charset="0"/>
              </a:rPr>
            </a:br>
            <a:r>
              <a:rPr lang="en-US" sz="2400" b="1" cap="none" dirty="0" smtClean="0">
                <a:solidFill>
                  <a:schemeClr val="accent3"/>
                </a:solidFill>
                <a:latin typeface="Century Gothic" panose="020B0502020202020204" pitchFamily="34" charset="0"/>
              </a:rPr>
              <a:t>MO HealthNet Director of Pharmacy</a:t>
            </a:r>
            <a:br>
              <a:rPr lang="en-US" sz="2400" b="1" cap="none" dirty="0" smtClean="0">
                <a:solidFill>
                  <a:schemeClr val="accent3"/>
                </a:solidFill>
                <a:latin typeface="Century Gothic" panose="020B0502020202020204" pitchFamily="34" charset="0"/>
              </a:rPr>
            </a:br>
            <a:r>
              <a:rPr lang="en-US" sz="2400" b="1" cap="none" dirty="0" smtClean="0">
                <a:solidFill>
                  <a:schemeClr val="accent3"/>
                </a:solidFill>
                <a:latin typeface="Century Gothic" panose="020B0502020202020204" pitchFamily="34" charset="0"/>
              </a:rPr>
              <a:t>January 19, 2022</a:t>
            </a:r>
            <a:endParaRPr lang="en-US" sz="2400" b="1" i="1" cap="small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441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20784" y="152400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1B587C"/>
                </a:solidFill>
                <a:latin typeface="+mj-lt"/>
              </a:rPr>
              <a:t>Why?</a:t>
            </a:r>
            <a:endParaRPr lang="en-US" sz="3200" b="1" dirty="0">
              <a:solidFill>
                <a:srgbClr val="1B587C"/>
              </a:solidFill>
              <a:latin typeface="+mj-lt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4781" y="990600"/>
            <a:ext cx="8398705" cy="4796576"/>
          </a:xfrm>
        </p:spPr>
        <p:txBody>
          <a:bodyPr>
            <a:noAutofit/>
          </a:bodyPr>
          <a:lstStyle/>
          <a:p>
            <a:pPr lvl="0">
              <a:buClrTx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7 Days on Initial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Prescription (existing policy):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ClrTx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A patient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receiving a 1 day supply for the initial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opioid prescription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has a 6% chance of being on opioids one year later, this increases to 13.5% for greater than 7 days, and 29.9% for greater than 30 days. </a:t>
            </a:r>
          </a:p>
          <a:p>
            <a:pPr lvl="0">
              <a:buClrTx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50 Morphine Milligram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Equivalents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and 90 Morphine Milligram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Equivalents: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Clr>
                <a:schemeClr val="tx1"/>
              </a:buClr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Dosages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of 50–99 MME/day have been found to increase risk for opioid overdose two-fold to five-fold compared with dosages of 1–19 MME/day, and dosages ≥100 MME/day increase risk of overdose up to nine times the risk at 1–19 MME/day. </a:t>
            </a:r>
            <a:endParaRPr lang="en-US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ClrTx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Among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a national sample of Veterans with chronic pain receiving opioid treatment and dying of opioid-related overdose, average prescribed dosage was 98 MME day (compared with an average dosage of 48 MME/day among patients not experiencing fatal overdose), suggesting the need for caution before dosages approach 100 MME daily. </a:t>
            </a:r>
            <a:endParaRPr lang="en-US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Most calls today are for participants who are receiving &lt;50 MME and end with an approval after diagnosis is conveyed to helpdesk. These changes will reduce calls and allow staff to focus on higher value calls.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0784" y="5999964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  <a:p>
            <a:pPr marL="228600" indent="-228600">
              <a:buFontTx/>
              <a:buAutoNum type="arabicPeriod"/>
            </a:pPr>
            <a:r>
              <a:rPr lang="en-US" sz="1200" u="sng" dirty="0">
                <a:hlinkClick r:id="rId4"/>
              </a:rPr>
              <a:t>https://www.cdc.gov/mmwr/volumes/66/wr/mm6610a1.htm</a:t>
            </a:r>
            <a:endParaRPr lang="en-US" sz="1200" u="sng" dirty="0"/>
          </a:p>
          <a:p>
            <a:pPr marL="228600" indent="-228600">
              <a:buFontTx/>
              <a:buAutoNum type="arabicPeriod"/>
            </a:pPr>
            <a:r>
              <a:rPr lang="en-US" sz="1200" u="sng" dirty="0">
                <a:hlinkClick r:id="rId5"/>
              </a:rPr>
              <a:t>https://www.cdc.gov/opioids/providers/prescribing/faq.html</a:t>
            </a:r>
            <a:endParaRPr lang="en-US" sz="1200" dirty="0"/>
          </a:p>
          <a:p>
            <a:pPr marL="228600" indent="-228600">
              <a:buAutoNum type="arabicPeriod"/>
            </a:pP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072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13410" y="304800"/>
            <a:ext cx="7886700" cy="880301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rgbClr val="1B587C"/>
                </a:solidFill>
                <a:latin typeface="+mj-lt"/>
              </a:rPr>
              <a:t>Historical Opioid Utilization by MO HealthNet Participants per SFY</a:t>
            </a:r>
            <a:endParaRPr lang="en-US" b="1" dirty="0">
              <a:solidFill>
                <a:srgbClr val="1B587C"/>
              </a:solidFill>
              <a:latin typeface="+mj-lt"/>
            </a:endParaRP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2182441"/>
              </p:ext>
            </p:extLst>
          </p:nvPr>
        </p:nvGraphicFramePr>
        <p:xfrm>
          <a:off x="332363" y="1295397"/>
          <a:ext cx="8430637" cy="3724558"/>
        </p:xfrm>
        <a:graphic>
          <a:graphicData uri="http://schemas.openxmlformats.org/drawingml/2006/table">
            <a:tbl>
              <a:tblPr firstRow="1" firstCol="1">
                <a:tableStyleId>{6E25E649-3F16-4E02-A733-19D2CDBF48F0}</a:tableStyleId>
              </a:tblPr>
              <a:tblGrid>
                <a:gridCol w="3282416">
                  <a:extLst>
                    <a:ext uri="{9D8B030D-6E8A-4147-A177-3AD203B41FA5}">
                      <a16:colId xmlns:a16="http://schemas.microsoft.com/office/drawing/2014/main" val="1383470869"/>
                    </a:ext>
                  </a:extLst>
                </a:gridCol>
                <a:gridCol w="1132754">
                  <a:extLst>
                    <a:ext uri="{9D8B030D-6E8A-4147-A177-3AD203B41FA5}">
                      <a16:colId xmlns:a16="http://schemas.microsoft.com/office/drawing/2014/main" val="3513334630"/>
                    </a:ext>
                  </a:extLst>
                </a:gridCol>
                <a:gridCol w="1132754">
                  <a:extLst>
                    <a:ext uri="{9D8B030D-6E8A-4147-A177-3AD203B41FA5}">
                      <a16:colId xmlns:a16="http://schemas.microsoft.com/office/drawing/2014/main" val="3361148146"/>
                    </a:ext>
                  </a:extLst>
                </a:gridCol>
                <a:gridCol w="1527503">
                  <a:extLst>
                    <a:ext uri="{9D8B030D-6E8A-4147-A177-3AD203B41FA5}">
                      <a16:colId xmlns:a16="http://schemas.microsoft.com/office/drawing/2014/main" val="139032983"/>
                    </a:ext>
                  </a:extLst>
                </a:gridCol>
                <a:gridCol w="1355210">
                  <a:extLst>
                    <a:ext uri="{9D8B030D-6E8A-4147-A177-3AD203B41FA5}">
                      <a16:colId xmlns:a16="http://schemas.microsoft.com/office/drawing/2014/main" val="516062275"/>
                    </a:ext>
                  </a:extLst>
                </a:gridCol>
              </a:tblGrid>
              <a:tr h="314044"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2012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2021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Difference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% Difference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81389404"/>
                  </a:ext>
                </a:extLst>
              </a:tr>
              <a:tr h="568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# of Participants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191,981 </a:t>
                      </a:r>
                      <a:endParaRPr lang="en-US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109,055 </a:t>
                      </a:r>
                      <a:endParaRPr lang="en-US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82,926)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-43%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52538076"/>
                  </a:ext>
                </a:extLst>
              </a:tr>
              <a:tr h="568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# of Claims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945,319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442,854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(</a:t>
                      </a:r>
                      <a:r>
                        <a:rPr lang="en-US" sz="1600" u="none" strike="noStrike" dirty="0">
                          <a:effectLst/>
                        </a:rPr>
                        <a:t>502,465)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-53%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3121100"/>
                  </a:ext>
                </a:extLst>
              </a:tr>
              <a:tr h="568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# of </a:t>
                      </a:r>
                      <a:r>
                        <a:rPr lang="en-US" sz="1600" u="none" strike="noStrike" dirty="0" smtClean="0">
                          <a:effectLst/>
                        </a:rPr>
                        <a:t>Units/Tablets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63,856,453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20,111,663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(</a:t>
                      </a:r>
                      <a:r>
                        <a:rPr lang="en-US" sz="1600" u="none" strike="noStrike" dirty="0">
                          <a:effectLst/>
                        </a:rPr>
                        <a:t>43,744,790)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-69%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2884551"/>
                  </a:ext>
                </a:extLst>
              </a:tr>
              <a:tr h="568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Morphine Milligram Equivalents (MME)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791,593,422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211,400,737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(</a:t>
                      </a:r>
                      <a:r>
                        <a:rPr lang="en-US" sz="1600" u="none" strike="noStrike" dirty="0">
                          <a:effectLst/>
                        </a:rPr>
                        <a:t>580,192,685)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-73%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99789727"/>
                  </a:ext>
                </a:extLst>
              </a:tr>
              <a:tr h="568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MME per Utilizer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4,123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1,938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(</a:t>
                      </a:r>
                      <a:r>
                        <a:rPr lang="en-US" sz="1600" u="none" strike="noStrike" dirty="0">
                          <a:effectLst/>
                        </a:rPr>
                        <a:t>2,185)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-53%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97088922"/>
                  </a:ext>
                </a:extLst>
              </a:tr>
              <a:tr h="56841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MME per Claim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837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477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>
                          <a:effectLst/>
                        </a:rPr>
                        <a:t>(</a:t>
                      </a:r>
                      <a:r>
                        <a:rPr lang="en-US" sz="1600" u="none" strike="noStrike" dirty="0">
                          <a:effectLst/>
                        </a:rPr>
                        <a:t>360)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-43%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2846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04254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13409" y="132586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1B587C"/>
                </a:solidFill>
                <a:latin typeface="+mj-lt"/>
              </a:rPr>
              <a:t>Still Room for Improvement</a:t>
            </a:r>
            <a:endParaRPr lang="en-US" sz="3200" b="1" dirty="0">
              <a:solidFill>
                <a:srgbClr val="1B587C"/>
              </a:solidFill>
              <a:latin typeface="+mj-lt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406" y="895353"/>
            <a:ext cx="8398705" cy="4359211"/>
          </a:xfrm>
        </p:spPr>
        <p:txBody>
          <a:bodyPr>
            <a:noAutofit/>
          </a:bodyPr>
          <a:lstStyle/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Opioid overdose deaths,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including natural and synthetic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opioids*: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buClrTx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United States: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65,004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in CY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2019 (up 41,385 from 2012)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buClrTx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Missouri: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1,360 in CY 2019 (up 829 from 2012)</a:t>
            </a:r>
          </a:p>
          <a:p>
            <a:pPr lvl="1" indent="-342900">
              <a:buClrTx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In the last 12 months ending March 2021, over 72 thousand have died in the United States and 1,470 in Missouri due to opioid overdose</a:t>
            </a:r>
          </a:p>
          <a:p>
            <a:pPr lvl="1" indent="-342900">
              <a:buClrTx/>
            </a:pPr>
            <a:endParaRPr lang="en-US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24991" y="2521231"/>
            <a:ext cx="6263534" cy="357270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57406" y="6017331"/>
            <a:ext cx="822960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1000" dirty="0">
                <a:hlinkClick r:id="rId5"/>
              </a:rPr>
              <a:t>https://www.kff.org/other/state-indicator/opioid-overdose-deaths-by-type-of-opioid/?currentTimeframe=7&amp;sortModel=%7B%22colId%22:%22Location%22,%22sort%22:%22asc%22%7D</a:t>
            </a:r>
            <a:endParaRPr lang="en-US" sz="1000" dirty="0"/>
          </a:p>
          <a:p>
            <a:r>
              <a:rPr lang="en-US" sz="1000" dirty="0">
                <a:hlinkClick r:id="rId6"/>
              </a:rPr>
              <a:t>https://www.cdc.gov/nchs/nvss/vsrr/drug-overdose-data.htm</a:t>
            </a:r>
            <a:endParaRPr lang="en-US" sz="1000" dirty="0"/>
          </a:p>
          <a:p>
            <a:r>
              <a:rPr lang="en-US" sz="1000" dirty="0"/>
              <a:t>*not limited to Medicaid</a:t>
            </a:r>
          </a:p>
          <a:p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9154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13409" y="152400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1B587C"/>
                </a:solidFill>
                <a:latin typeface="+mj-lt"/>
              </a:rPr>
              <a:t>Non-Opioid Policy Changes</a:t>
            </a:r>
            <a:endParaRPr lang="en-US" sz="3200" b="1" dirty="0">
              <a:solidFill>
                <a:srgbClr val="1B587C"/>
              </a:solidFill>
              <a:latin typeface="+mj-lt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406" y="838200"/>
            <a:ext cx="8398705" cy="4953000"/>
          </a:xfrm>
        </p:spPr>
        <p:txBody>
          <a:bodyPr>
            <a:noAutofit/>
          </a:bodyPr>
          <a:lstStyle/>
          <a:p>
            <a:pPr marL="0"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Non-Opioid Agent Restrictions: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00050" lvl="1" indent="-342900">
              <a:buClrTx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Removed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diagnosis restrictions for diclofenac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gel (4/20) and lidocaine patches (10/21)</a:t>
            </a:r>
          </a:p>
          <a:p>
            <a:pPr marL="800100" lvl="2" indent="-342900">
              <a:buClrTx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Diclofenac gel utilization has tripled since 3/20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00050" lvl="1" indent="-342900">
              <a:buClrTx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Removed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PA criteria from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celecoxib (4/20)</a:t>
            </a:r>
          </a:p>
          <a:p>
            <a:pPr marL="800100" lvl="2" indent="-342900">
              <a:buClrTx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Celecoxib utilization up approximate 45% since 3/20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Non-Medication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Pain Management:</a:t>
            </a:r>
          </a:p>
          <a:p>
            <a:pPr marL="400050" lvl="1" indent="-342900">
              <a:buClrTx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Complementary Health and Alternative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Therapies for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Chronic Pain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Management (4/19)</a:t>
            </a:r>
          </a:p>
          <a:p>
            <a:pPr marL="800100" lvl="2" indent="-342900">
              <a:buClrTx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Combines the use of chiropractic therapy, acupuncture, physical 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herapy, and/or cognitive-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ehavioral 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herapy</a:t>
            </a:r>
          </a:p>
          <a:p>
            <a:pPr marL="0"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Risk Reduction Measures:</a:t>
            </a:r>
          </a:p>
          <a:p>
            <a:pPr marL="400050" lvl="1" indent="-342900">
              <a:buClrTx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Clinical Edit for long term use of benzodiazepines (example: Xanax)</a:t>
            </a:r>
          </a:p>
          <a:p>
            <a:pPr marL="800100" lvl="2" indent="-342900">
              <a:buClrTx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Utilization decreased by 21% of participants receiving benzos and number of units decreased by 37% from 2019 to 2021</a:t>
            </a:r>
          </a:p>
          <a:p>
            <a:pPr marL="400050" lvl="1" indent="-342900">
              <a:buClrTx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High Risk Therapy clinical edit to increase access of naloxone (4/21)</a:t>
            </a:r>
          </a:p>
          <a:p>
            <a:pPr marL="800100" lvl="2" indent="-342900">
              <a:buClrTx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Monthly utilization of naloxone has tripled since implementation</a:t>
            </a:r>
          </a:p>
          <a:p>
            <a:pPr marL="400050" lvl="1" indent="-342900">
              <a:buClrTx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Removed PA from buprenorphine/naloxone (2017)</a:t>
            </a:r>
          </a:p>
          <a:p>
            <a:pPr marL="800100" lvl="2" indent="-342900">
              <a:buClrTx/>
            </a:pP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Utilization up 78% since 2017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16303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13409" y="152400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1B587C"/>
                </a:solidFill>
                <a:latin typeface="+mj-lt"/>
              </a:rPr>
              <a:t>Current Opioid Policy</a:t>
            </a:r>
            <a:endParaRPr lang="en-US" sz="3200" b="1" dirty="0">
              <a:solidFill>
                <a:srgbClr val="1B587C"/>
              </a:solidFill>
              <a:latin typeface="+mj-lt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407" y="1203388"/>
            <a:ext cx="8398705" cy="5349812"/>
          </a:xfrm>
        </p:spPr>
        <p:txBody>
          <a:bodyPr>
            <a:noAutofit/>
          </a:bodyPr>
          <a:lstStyle/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Opioid policy exemptions: </a:t>
            </a:r>
          </a:p>
          <a:p>
            <a:pPr lvl="1" indent="-342900">
              <a:buClrTx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Participants diagnosed with cancer or sickle cell disease</a:t>
            </a:r>
          </a:p>
          <a:p>
            <a:pPr lvl="1" indent="-342900">
              <a:buClrTx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Participants enrolled in Hospice care or receiving palliative care </a:t>
            </a:r>
          </a:p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Initial opioid prescription for opioid naïve participants limited to 7 days and 50 MME per day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After the initial fill, participants may receive up to 90 MME of a single agent or 150 MME combined per day for up to 60 days prior to requiring a PA</a:t>
            </a:r>
          </a:p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Participants receiving over 150 MME must receive a PA and may require annual review</a:t>
            </a:r>
          </a:p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Participants receiving both an opioid and benzodiazepine are required to receive naloxone at least once every 2 years to have on hand</a:t>
            </a:r>
            <a:endParaRPr lang="en-US" sz="1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98808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13409" y="152400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1B587C"/>
                </a:solidFill>
                <a:latin typeface="+mj-lt"/>
              </a:rPr>
              <a:t>New Opioid Policy</a:t>
            </a:r>
            <a:endParaRPr lang="en-US" sz="3200" b="1" dirty="0">
              <a:solidFill>
                <a:srgbClr val="1B587C"/>
              </a:solidFill>
              <a:latin typeface="+mj-lt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407" y="1203387"/>
            <a:ext cx="8398705" cy="4206813"/>
          </a:xfrm>
        </p:spPr>
        <p:txBody>
          <a:bodyPr anchor="t">
            <a:noAutofit/>
          </a:bodyPr>
          <a:lstStyle/>
          <a:p>
            <a:pPr indent="-342900">
              <a:buClrTx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Opioid policy exemptions: </a:t>
            </a:r>
          </a:p>
          <a:p>
            <a:pPr lvl="1" indent="-342900">
              <a:buClrTx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Participants diagnosed with cancer or sickle cell disease</a:t>
            </a:r>
          </a:p>
          <a:p>
            <a:pPr lvl="1" indent="-342900">
              <a:buClrTx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Participants enrolled in Hospice care or receiving palliative care </a:t>
            </a:r>
          </a:p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Initial opioid prescription for opioid naïve participants limited to 7 days and 50 MME per day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After the initial fill, participants may receive up to 50 MME total per day without requiring PA</a:t>
            </a:r>
          </a:p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Participants receiving over 50 MME must have a diagnosis supporting the use of opioids on file</a:t>
            </a:r>
          </a:p>
          <a:p>
            <a:pPr indent="-342900">
              <a:buClrTx/>
            </a:pPr>
            <a:endParaRPr lang="en-US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79094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13409" y="152400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1B587C"/>
                </a:solidFill>
                <a:latin typeface="+mj-lt"/>
              </a:rPr>
              <a:t>New Opioid Policy - Continued</a:t>
            </a:r>
            <a:endParaRPr lang="en-US" sz="3200" b="1" dirty="0">
              <a:solidFill>
                <a:srgbClr val="1B587C"/>
              </a:solidFill>
              <a:latin typeface="+mj-lt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407" y="1203388"/>
            <a:ext cx="8398705" cy="3140012"/>
          </a:xfrm>
        </p:spPr>
        <p:txBody>
          <a:bodyPr anchor="t">
            <a:noAutofit/>
          </a:bodyPr>
          <a:lstStyle/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Participants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newly receiving over 90 MME must submit progress notes and medical necessity to support the use of opioids</a:t>
            </a:r>
          </a:p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Participants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already over 90 MME will be allowed to maintain dosage or decrease dose without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PA</a:t>
            </a:r>
          </a:p>
          <a:p>
            <a:pPr lvl="1" indent="-342900">
              <a:buClrTx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Dosage 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increases will require a new submission of progress notes and medical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necessity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Participants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receiving both an opioid and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 drug from one of the following classes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are required to receive naloxone at least once every 2 years to have on </a:t>
            </a: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hand</a:t>
            </a:r>
          </a:p>
          <a:p>
            <a:pPr lvl="1" indent="-342900">
              <a:buClrTx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Benzodiazepines (oral)</a:t>
            </a:r>
          </a:p>
          <a:p>
            <a:pPr lvl="1" indent="-342900">
              <a:buClrTx/>
            </a:pP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Sedative Hypnotics</a:t>
            </a:r>
          </a:p>
          <a:p>
            <a:pPr lvl="1" indent="-342900">
              <a:buClrTx/>
            </a:pPr>
            <a:r>
              <a:rPr lang="en-US" sz="1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Gabapentinoids</a:t>
            </a:r>
            <a:endParaRPr lang="en-US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>
              <a:buClrTx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Coverage of Dispose Rx (effective 1/15/22) for at-home medication disposal packets to allow MO HealthNet participants to safely and easily dispose of unused opioids, preventing accidental overdoses.</a:t>
            </a:r>
          </a:p>
          <a:p>
            <a:pPr indent="-342900">
              <a:buClrTx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indent="-342900">
              <a:buClrTx/>
            </a:pPr>
            <a:endParaRPr lang="en-US" sz="1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77466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13409" y="152400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1B587C"/>
                </a:solidFill>
                <a:latin typeface="+mj-lt"/>
              </a:rPr>
              <a:t>Transitioning to New Policy</a:t>
            </a:r>
            <a:endParaRPr lang="en-US" sz="3200" b="1" dirty="0">
              <a:solidFill>
                <a:srgbClr val="1B587C"/>
              </a:solidFill>
              <a:latin typeface="+mj-lt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407" y="1203388"/>
            <a:ext cx="8398705" cy="5349812"/>
          </a:xfrm>
        </p:spPr>
        <p:txBody>
          <a:bodyPr>
            <a:noAutofit/>
          </a:bodyPr>
          <a:lstStyle/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Transition from requiring a PA for participants after two months of therapy and move to MME centered PA limits based on risk</a:t>
            </a:r>
          </a:p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Reduce MME accumulation limit from 150 MME per day to 90 MME per day before requiring PA, progress notes, and medical necessity documentation</a:t>
            </a:r>
          </a:p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Allow for transparent dose reductions when providers taper a regimen above 90 MME to another regimen still above 90 MME per day (example from 150 MME to 120 MME per day)</a:t>
            </a:r>
          </a:p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Revised pharmacy helpdesk procedures to clarify reason for denials and improve interactions with providers</a:t>
            </a:r>
          </a:p>
          <a:p>
            <a:pPr indent="-342900">
              <a:buClrTx/>
            </a:pPr>
            <a:endParaRPr lang="en-US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6390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613409" y="228600"/>
            <a:ext cx="7886700" cy="88030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1B587C"/>
                </a:solidFill>
                <a:latin typeface="+mj-lt"/>
              </a:rPr>
              <a:t>Statistics</a:t>
            </a:r>
            <a:endParaRPr lang="en-US" sz="3200" b="1" dirty="0">
              <a:solidFill>
                <a:srgbClr val="1B587C"/>
              </a:solidFill>
              <a:latin typeface="+mj-lt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A932F41-498A-488E-A561-B91542A83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407" y="1203388"/>
            <a:ext cx="8398705" cy="5349812"/>
          </a:xfrm>
        </p:spPr>
        <p:txBody>
          <a:bodyPr>
            <a:noAutofit/>
          </a:bodyPr>
          <a:lstStyle/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Monthly MO HealthNet Statistics:</a:t>
            </a:r>
          </a:p>
          <a:p>
            <a:pPr lvl="1" indent="-342900">
              <a:buClrTx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33,000 participants receiving at least one opioid prescription</a:t>
            </a:r>
          </a:p>
          <a:p>
            <a:pPr lvl="1" indent="-342900">
              <a:buClrTx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3,300 participants receiving greater than 150 MME per day</a:t>
            </a:r>
          </a:p>
          <a:p>
            <a:pPr lvl="1" indent="-342900">
              <a:buClrTx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900 participants receiving between 90 – 150 MME per day</a:t>
            </a:r>
          </a:p>
          <a:p>
            <a:pPr lvl="1" indent="-342900">
              <a:buClrTx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3,000 participants receiving between 50 – 90 MME per day</a:t>
            </a:r>
          </a:p>
          <a:p>
            <a:pPr lvl="1" indent="-342900">
              <a:buClrTx/>
            </a:pP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25,800 participants receiving less than 50 MME per day</a:t>
            </a:r>
          </a:p>
          <a:p>
            <a:pPr indent="-342900">
              <a:buClrTx/>
            </a:pPr>
            <a:r>
              <a:rPr lang="en-US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MO HealthNet currently manually reviews and approves 800 plus opioid regimens per month</a:t>
            </a:r>
          </a:p>
          <a:p>
            <a:pPr indent="-342900">
              <a:buClrTx/>
            </a:pPr>
            <a:endParaRPr lang="en-US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-342900">
              <a:buClrTx/>
            </a:pPr>
            <a:endParaRPr lang="en-US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3862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Urban Pop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2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3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4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5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6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7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8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9.xml><?xml version="1.0" encoding="utf-8"?>
<a:themeOverride xmlns:a="http://schemas.openxmlformats.org/drawingml/2006/main">
  <a:clrScheme name="Aspect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105819</TotalTime>
  <Words>1040</Words>
  <Application>Microsoft Office PowerPoint</Application>
  <PresentationFormat>On-screen Show (4:3)</PresentationFormat>
  <Paragraphs>127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Century Gothic</vt:lpstr>
      <vt:lpstr>Palatino Linotype</vt:lpstr>
      <vt:lpstr>Wingdings</vt:lpstr>
      <vt:lpstr>Wingdings 3</vt:lpstr>
      <vt:lpstr>Urban Pop</vt:lpstr>
      <vt:lpstr>Opioid Policy Updates  Joshua Moore, PharmD  MO HealthNet Director of Pharmacy January 19, 2022</vt:lpstr>
      <vt:lpstr>Historical Opioid Utilization by MO HealthNet Participants per SFY</vt:lpstr>
      <vt:lpstr>Still Room for Improvement</vt:lpstr>
      <vt:lpstr>Non-Opioid Policy Changes</vt:lpstr>
      <vt:lpstr>Current Opioid Policy</vt:lpstr>
      <vt:lpstr>New Opioid Policy</vt:lpstr>
      <vt:lpstr>New Opioid Policy - Continued</vt:lpstr>
      <vt:lpstr>Transitioning to New Policy</vt:lpstr>
      <vt:lpstr>Statistics</vt:lpstr>
      <vt:lpstr>Why?</vt:lpstr>
    </vt:vector>
  </TitlesOfParts>
  <Company>Missouri Department of Social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Comparing Managed Care and Fee-For-Service</dc:title>
  <dc:creator>DSS</dc:creator>
  <cp:lastModifiedBy>Moore, Joshua</cp:lastModifiedBy>
  <cp:revision>282</cp:revision>
  <cp:lastPrinted>2017-10-18T18:29:19Z</cp:lastPrinted>
  <dcterms:created xsi:type="dcterms:W3CDTF">2014-11-30T21:45:23Z</dcterms:created>
  <dcterms:modified xsi:type="dcterms:W3CDTF">2022-01-05T20:34:51Z</dcterms:modified>
</cp:coreProperties>
</file>