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90" r:id="rId5"/>
    <p:sldId id="337" r:id="rId6"/>
    <p:sldId id="339" r:id="rId7"/>
    <p:sldId id="338" r:id="rId8"/>
    <p:sldId id="340" r:id="rId9"/>
    <p:sldId id="341" r:id="rId10"/>
    <p:sldId id="336" r:id="rId11"/>
    <p:sldId id="272" r:id="rId12"/>
  </p:sldIdLst>
  <p:sldSz cx="14630400" cy="8229600"/>
  <p:notesSz cx="7010400" cy="9296400"/>
  <p:defaultTextStyle>
    <a:defPPr>
      <a:defRPr lang="en-US"/>
    </a:defPPr>
    <a:lvl1pPr marL="0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65311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39">
          <p15:clr>
            <a:srgbClr val="A4A3A4"/>
          </p15:clr>
        </p15:guide>
        <p15:guide id="2" pos="38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elle Sheen" initials="JS" lastIdx="2" clrIdx="0">
    <p:extLst>
      <p:ext uri="{19B8F6BF-5375-455C-9EA6-DF929625EA0E}">
        <p15:presenceInfo xmlns:p15="http://schemas.microsoft.com/office/powerpoint/2012/main" userId="S-1-5-21-86704946-189008726-618671499-897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4463"/>
    <a:srgbClr val="A05AE6"/>
    <a:srgbClr val="663AB6"/>
    <a:srgbClr val="3C00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72" autoAdjust="0"/>
    <p:restoredTop sz="72913" autoAdjust="0"/>
  </p:normalViewPr>
  <p:slideViewPr>
    <p:cSldViewPr snapToGrid="0" snapToObjects="1" showGuides="1">
      <p:cViewPr varScale="1">
        <p:scale>
          <a:sx n="70" d="100"/>
          <a:sy n="70" d="100"/>
        </p:scale>
        <p:origin x="1602" y="72"/>
      </p:cViewPr>
      <p:guideLst>
        <p:guide orient="horz" pos="739"/>
        <p:guide pos="3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y Cully" userId="c09ddc4f-ad51-4189-9ef4-574d6cf93e55" providerId="ADAL" clId="{A2F3D10B-7870-4F01-A2F3-FCE9AED1AC58}"/>
    <pc:docChg chg="undo custSel addSld delSld modSld">
      <pc:chgData name="Amy Cully" userId="c09ddc4f-ad51-4189-9ef4-574d6cf93e55" providerId="ADAL" clId="{A2F3D10B-7870-4F01-A2F3-FCE9AED1AC58}" dt="2022-10-11T14:45:38.079" v="122" actId="20577"/>
      <pc:docMkLst>
        <pc:docMk/>
      </pc:docMkLst>
      <pc:sldChg chg="modSp mod">
        <pc:chgData name="Amy Cully" userId="c09ddc4f-ad51-4189-9ef4-574d6cf93e55" providerId="ADAL" clId="{A2F3D10B-7870-4F01-A2F3-FCE9AED1AC58}" dt="2022-10-11T14:45:38.079" v="122" actId="20577"/>
        <pc:sldMkLst>
          <pc:docMk/>
          <pc:sldMk cId="3045408202" sldId="341"/>
        </pc:sldMkLst>
        <pc:spChg chg="mod">
          <ac:chgData name="Amy Cully" userId="c09ddc4f-ad51-4189-9ef4-574d6cf93e55" providerId="ADAL" clId="{A2F3D10B-7870-4F01-A2F3-FCE9AED1AC58}" dt="2022-10-11T14:45:38.079" v="122" actId="20577"/>
          <ac:spMkLst>
            <pc:docMk/>
            <pc:sldMk cId="3045408202" sldId="341"/>
            <ac:spMk id="3" creationId="{7D1890B4-A685-4612-B028-41B299C29054}"/>
          </ac:spMkLst>
        </pc:spChg>
        <pc:graphicFrameChg chg="mod modGraphic">
          <ac:chgData name="Amy Cully" userId="c09ddc4f-ad51-4189-9ef4-574d6cf93e55" providerId="ADAL" clId="{A2F3D10B-7870-4F01-A2F3-FCE9AED1AC58}" dt="2022-10-11T14:40:22.669" v="7" actId="14734"/>
          <ac:graphicFrameMkLst>
            <pc:docMk/>
            <pc:sldMk cId="3045408202" sldId="341"/>
            <ac:graphicFrameMk id="4" creationId="{DBA6FF57-0963-4DB7-B38B-FE2E42F127E0}"/>
          </ac:graphicFrameMkLst>
        </pc:graphicFrameChg>
      </pc:sldChg>
      <pc:sldChg chg="addSp modSp new del mod">
        <pc:chgData name="Amy Cully" userId="c09ddc4f-ad51-4189-9ef4-574d6cf93e55" providerId="ADAL" clId="{A2F3D10B-7870-4F01-A2F3-FCE9AED1AC58}" dt="2022-10-11T14:43:00.210" v="74" actId="2696"/>
        <pc:sldMkLst>
          <pc:docMk/>
          <pc:sldMk cId="3492949544" sldId="342"/>
        </pc:sldMkLst>
        <pc:spChg chg="mod">
          <ac:chgData name="Amy Cully" userId="c09ddc4f-ad51-4189-9ef4-574d6cf93e55" providerId="ADAL" clId="{A2F3D10B-7870-4F01-A2F3-FCE9AED1AC58}" dt="2022-10-11T14:41:49.997" v="22" actId="20577"/>
          <ac:spMkLst>
            <pc:docMk/>
            <pc:sldMk cId="3492949544" sldId="342"/>
            <ac:spMk id="3" creationId="{A4BC9332-FB3C-4184-862B-8C50B1B52A0E}"/>
          </ac:spMkLst>
        </pc:spChg>
        <pc:picChg chg="add mod">
          <ac:chgData name="Amy Cully" userId="c09ddc4f-ad51-4189-9ef4-574d6cf93e55" providerId="ADAL" clId="{A2F3D10B-7870-4F01-A2F3-FCE9AED1AC58}" dt="2022-10-11T14:41:59.949" v="23" actId="1076"/>
          <ac:picMkLst>
            <pc:docMk/>
            <pc:sldMk cId="3492949544" sldId="342"/>
            <ac:picMk id="5" creationId="{DC261113-9615-4381-A9B7-F79F8D534BB6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EC672AF-1F81-4CA3-90F1-ABB251E7E41D}" type="datetimeFigureOut">
              <a:rPr lang="en-US" smtClean="0"/>
              <a:t>10/12/2022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9F3520B-3123-48FE-A5C0-C4C4A99C33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9636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8B8787-B8C9-4418-8784-902DCE66CC86}" type="datetimeFigureOut">
              <a:rPr lang="en-US" smtClean="0"/>
              <a:t>10/12/2022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F1B086-DDF4-43A8-81E7-C35E104843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075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F1B086-DDF4-43A8-81E7-C35E1048439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859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F1B086-DDF4-43A8-81E7-C35E1048439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193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F1B086-DDF4-43A8-81E7-C35E1048439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358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Optio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AAAFB9"/>
          </a:solidFill>
        </p:spPr>
        <p:txBody>
          <a:bodyPr>
            <a:normAutofit/>
          </a:bodyPr>
          <a:lstStyle>
            <a:lvl1pPr>
              <a:buFontTx/>
              <a:buNone/>
              <a:defRPr sz="1800">
                <a:solidFill>
                  <a:srgbClr val="7F7F7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Content Placeholder 17"/>
          <p:cNvSpPr>
            <a:spLocks noGrp="1"/>
          </p:cNvSpPr>
          <p:nvPr>
            <p:ph sz="quarter" idx="14" hasCustomPrompt="1"/>
          </p:nvPr>
        </p:nvSpPr>
        <p:spPr>
          <a:xfrm>
            <a:off x="528319" y="5194300"/>
            <a:ext cx="6484797" cy="723900"/>
          </a:xfrm>
          <a:prstGeom prst="rect">
            <a:avLst/>
          </a:prstGeom>
        </p:spPr>
        <p:txBody>
          <a:bodyPr anchor="t">
            <a:noAutofit/>
          </a:bodyPr>
          <a:lstStyle>
            <a:lvl1pPr marL="228600" indent="-228600">
              <a:spcBef>
                <a:spcPts val="0"/>
              </a:spcBef>
              <a:spcAft>
                <a:spcPts val="400"/>
              </a:spcAft>
              <a:buFontTx/>
              <a:buNone/>
              <a:defRPr sz="1600" b="1">
                <a:solidFill>
                  <a:srgbClr val="FFFFFE"/>
                </a:solidFill>
              </a:defRPr>
            </a:lvl1pPr>
            <a:lvl2pPr marL="0" indent="0">
              <a:spcBef>
                <a:spcPts val="0"/>
              </a:spcBef>
              <a:spcAft>
                <a:spcPts val="400"/>
              </a:spcAft>
              <a:buFontTx/>
              <a:buNone/>
              <a:defRPr sz="1600" b="1">
                <a:solidFill>
                  <a:schemeClr val="bg1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495300" y="2857500"/>
            <a:ext cx="6946900" cy="1371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8000" y="4277360"/>
            <a:ext cx="6946900" cy="6959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6" name="Picture 5" descr="conduent_logo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809184" y="382115"/>
            <a:ext cx="2227872" cy="574648"/>
          </a:xfrm>
          <a:prstGeom prst="rect">
            <a:avLst/>
          </a:prstGeom>
        </p:spPr>
      </p:pic>
      <p:sp>
        <p:nvSpPr>
          <p:cNvPr id="8" name="Freeform 7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Photo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6731000" y="0"/>
            <a:ext cx="7899400" cy="8229600"/>
          </a:xfrm>
          <a:prstGeom prst="rect">
            <a:avLst/>
          </a:prstGeom>
          <a:solidFill>
            <a:srgbClr val="2744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12, 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495272" y="656785"/>
            <a:ext cx="5745162" cy="1371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 hasCustomPrompt="1"/>
          </p:nvPr>
        </p:nvSpPr>
        <p:spPr>
          <a:xfrm>
            <a:off x="523558" y="3231380"/>
            <a:ext cx="5737542" cy="292607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spcBef>
                <a:spcPts val="0"/>
              </a:spcBef>
              <a:spcAft>
                <a:spcPts val="600"/>
              </a:spcAft>
              <a:defRPr sz="2200">
                <a:solidFill>
                  <a:srgbClr val="141313"/>
                </a:solidFill>
              </a:defRPr>
            </a:lvl1pPr>
            <a:lvl2pPr marL="520700" indent="-292100">
              <a:spcBef>
                <a:spcPts val="0"/>
              </a:spcBef>
              <a:spcAft>
                <a:spcPts val="600"/>
              </a:spcAft>
              <a:defRPr sz="2200">
                <a:solidFill>
                  <a:srgbClr val="141313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defRPr sz="2200">
                <a:solidFill>
                  <a:srgbClr val="141313"/>
                </a:solidFill>
              </a:defRPr>
            </a:lvl3pPr>
            <a:lvl4pPr marL="1028700" indent="-279400">
              <a:spcBef>
                <a:spcPts val="0"/>
              </a:spcBef>
              <a:spcAft>
                <a:spcPts val="600"/>
              </a:spcAft>
              <a:defRPr sz="2200">
                <a:solidFill>
                  <a:srgbClr val="141313"/>
                </a:solidFill>
              </a:defRPr>
            </a:lvl4pPr>
            <a:lvl5pPr marL="1257300" indent="-228600">
              <a:spcBef>
                <a:spcPts val="0"/>
              </a:spcBef>
              <a:spcAft>
                <a:spcPts val="600"/>
              </a:spcAft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5938" y="2799580"/>
            <a:ext cx="5732462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0">
                <a:solidFill>
                  <a:srgbClr val="141313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conduent_logo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33984" y="470214"/>
            <a:ext cx="1529109" cy="394414"/>
          </a:xfrm>
          <a:prstGeom prst="rect">
            <a:avLst/>
          </a:prstGeom>
        </p:spPr>
      </p:pic>
      <p:sp>
        <p:nvSpPr>
          <p:cNvPr id="15" name="Freeform 14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_Photo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12, 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495272" y="656785"/>
            <a:ext cx="5745162" cy="1371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 hasCustomPrompt="1"/>
          </p:nvPr>
        </p:nvSpPr>
        <p:spPr>
          <a:xfrm>
            <a:off x="523558" y="3231380"/>
            <a:ext cx="5737542" cy="292607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spcBef>
                <a:spcPts val="0"/>
              </a:spcBef>
              <a:spcAft>
                <a:spcPts val="600"/>
              </a:spcAft>
              <a:defRPr sz="2200">
                <a:solidFill>
                  <a:srgbClr val="141313"/>
                </a:solidFill>
              </a:defRPr>
            </a:lvl1pPr>
            <a:lvl2pPr marL="520700" indent="-292100">
              <a:spcBef>
                <a:spcPts val="0"/>
              </a:spcBef>
              <a:spcAft>
                <a:spcPts val="600"/>
              </a:spcAft>
              <a:defRPr sz="2200">
                <a:solidFill>
                  <a:srgbClr val="141313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defRPr sz="2200">
                <a:solidFill>
                  <a:srgbClr val="141313"/>
                </a:solidFill>
              </a:defRPr>
            </a:lvl3pPr>
            <a:lvl4pPr marL="1028700" indent="-279400">
              <a:spcBef>
                <a:spcPts val="0"/>
              </a:spcBef>
              <a:spcAft>
                <a:spcPts val="600"/>
              </a:spcAft>
              <a:defRPr sz="2200">
                <a:solidFill>
                  <a:srgbClr val="141313"/>
                </a:solidFill>
              </a:defRPr>
            </a:lvl4pPr>
            <a:lvl5pPr marL="1257300" indent="-228600">
              <a:spcBef>
                <a:spcPts val="0"/>
              </a:spcBef>
              <a:spcAft>
                <a:spcPts val="600"/>
              </a:spcAft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5938" y="2799580"/>
            <a:ext cx="5732462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0">
                <a:solidFill>
                  <a:srgbClr val="141313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Freeform 14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_Photo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12, 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495272" y="545660"/>
            <a:ext cx="12063365" cy="1584764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 hasCustomPrompt="1"/>
          </p:nvPr>
        </p:nvSpPr>
        <p:spPr>
          <a:xfrm>
            <a:off x="510858" y="3074740"/>
            <a:ext cx="3319780" cy="323087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1pPr>
            <a:lvl2pPr marL="520700" indent="-2921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5938" y="2185740"/>
            <a:ext cx="3314700" cy="889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>
                <a:solidFill>
                  <a:srgbClr val="141313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Freeform 14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4838" y="2132012"/>
            <a:ext cx="3187700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4008438" y="2130424"/>
            <a:ext cx="10045700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3932238" y="2185740"/>
            <a:ext cx="10121900" cy="6604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200" b="1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tent_Photo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12, 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503238" y="548065"/>
            <a:ext cx="12064924" cy="15748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 hasCustomPrompt="1"/>
          </p:nvPr>
        </p:nvSpPr>
        <p:spPr>
          <a:xfrm>
            <a:off x="510858" y="2185981"/>
            <a:ext cx="3095942" cy="9271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2200" b="1">
                <a:solidFill>
                  <a:srgbClr val="141313"/>
                </a:solidFill>
              </a:defRPr>
            </a:lvl1pPr>
            <a:lvl2pPr marL="520700" indent="-2921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Freeform 14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4838" y="2135152"/>
            <a:ext cx="3187700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4008438" y="2133564"/>
            <a:ext cx="10045700" cy="3176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3932238" y="2185980"/>
            <a:ext cx="10121900" cy="6604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200" b="1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5" hasCustomPrompt="1"/>
          </p:nvPr>
        </p:nvSpPr>
        <p:spPr>
          <a:xfrm>
            <a:off x="593697" y="3113080"/>
            <a:ext cx="3200400" cy="1066800"/>
          </a:xfrm>
          <a:prstGeom prst="rect">
            <a:avLst/>
          </a:prstGeom>
          <a:solidFill>
            <a:srgbClr val="274463"/>
          </a:solidFill>
          <a:ln>
            <a:noFill/>
          </a:ln>
        </p:spPr>
        <p:txBody>
          <a:bodyPr vert="horz" tIns="91440"/>
          <a:lstStyle>
            <a:lvl1pPr marL="114300" indent="0">
              <a:buFontTx/>
              <a:buNone/>
              <a:defRPr sz="2000">
                <a:solidFill>
                  <a:srgbClr val="FFFFFE"/>
                </a:solidFill>
              </a:defRPr>
            </a:lvl1pPr>
            <a:lvl2pPr>
              <a:buFontTx/>
              <a:buNone/>
              <a:defRPr sz="1800">
                <a:solidFill>
                  <a:srgbClr val="FFFFFE"/>
                </a:solidFill>
              </a:defRPr>
            </a:lvl2pPr>
            <a:lvl3pPr>
              <a:buFontTx/>
              <a:buNone/>
              <a:defRPr sz="1800">
                <a:solidFill>
                  <a:srgbClr val="FFFFFE"/>
                </a:solidFill>
              </a:defRPr>
            </a:lvl3pPr>
            <a:lvl4pPr>
              <a:buFontTx/>
              <a:buNone/>
              <a:defRPr sz="1800">
                <a:solidFill>
                  <a:srgbClr val="FFFFFE"/>
                </a:solidFill>
              </a:defRPr>
            </a:lvl4pPr>
            <a:lvl5pPr>
              <a:buFontTx/>
              <a:buNone/>
              <a:defRPr sz="1800">
                <a:solidFill>
                  <a:srgbClr val="FFFFF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 hasCustomPrompt="1"/>
          </p:nvPr>
        </p:nvSpPr>
        <p:spPr>
          <a:xfrm>
            <a:off x="3932238" y="3113080"/>
            <a:ext cx="10121900" cy="1066800"/>
          </a:xfrm>
          <a:prstGeom prst="rect">
            <a:avLst/>
          </a:prstGeom>
        </p:spPr>
        <p:txBody>
          <a:bodyPr vert="horz"/>
          <a:lstStyle>
            <a:lvl1pPr marL="177800" indent="-177800">
              <a:defRPr sz="2000">
                <a:solidFill>
                  <a:srgbClr val="141313"/>
                </a:solidFill>
              </a:defRPr>
            </a:lvl1pPr>
            <a:lvl2pPr>
              <a:defRPr sz="2000">
                <a:solidFill>
                  <a:srgbClr val="141313"/>
                </a:solidFill>
              </a:defRPr>
            </a:lvl2pPr>
            <a:lvl3pPr>
              <a:defRPr sz="2000">
                <a:solidFill>
                  <a:srgbClr val="141313"/>
                </a:solidFill>
              </a:defRPr>
            </a:lvl3pPr>
            <a:lvl4pPr>
              <a:defRPr sz="2000">
                <a:solidFill>
                  <a:srgbClr val="141313"/>
                </a:solidFill>
              </a:defRPr>
            </a:lvl4pPr>
            <a:lvl5pPr>
              <a:defRPr sz="20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8"/>
          <p:cNvSpPr>
            <a:spLocks noGrp="1"/>
          </p:cNvSpPr>
          <p:nvPr>
            <p:ph type="body" sz="quarter" idx="17" hasCustomPrompt="1"/>
          </p:nvPr>
        </p:nvSpPr>
        <p:spPr>
          <a:xfrm>
            <a:off x="593697" y="4332280"/>
            <a:ext cx="3200400" cy="1066800"/>
          </a:xfrm>
          <a:prstGeom prst="rect">
            <a:avLst/>
          </a:prstGeom>
          <a:solidFill>
            <a:srgbClr val="274463"/>
          </a:solidFill>
          <a:ln>
            <a:noFill/>
          </a:ln>
        </p:spPr>
        <p:txBody>
          <a:bodyPr vert="horz" tIns="91440"/>
          <a:lstStyle>
            <a:lvl1pPr marL="114300" indent="0">
              <a:buFontTx/>
              <a:buNone/>
              <a:defRPr sz="2000">
                <a:solidFill>
                  <a:srgbClr val="FFFFFE"/>
                </a:solidFill>
              </a:defRPr>
            </a:lvl1pPr>
            <a:lvl2pPr>
              <a:buFontTx/>
              <a:buNone/>
              <a:defRPr sz="1800">
                <a:solidFill>
                  <a:srgbClr val="FFFFFE"/>
                </a:solidFill>
              </a:defRPr>
            </a:lvl2pPr>
            <a:lvl3pPr>
              <a:buFontTx/>
              <a:buNone/>
              <a:defRPr sz="1800">
                <a:solidFill>
                  <a:srgbClr val="FFFFFE"/>
                </a:solidFill>
              </a:defRPr>
            </a:lvl3pPr>
            <a:lvl4pPr>
              <a:buFontTx/>
              <a:buNone/>
              <a:defRPr sz="1800">
                <a:solidFill>
                  <a:srgbClr val="FFFFFE"/>
                </a:solidFill>
              </a:defRPr>
            </a:lvl4pPr>
            <a:lvl5pPr>
              <a:buFontTx/>
              <a:buNone/>
              <a:defRPr sz="1800">
                <a:solidFill>
                  <a:srgbClr val="FFFFF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/>
          <p:cNvSpPr>
            <a:spLocks noGrp="1"/>
          </p:cNvSpPr>
          <p:nvPr>
            <p:ph type="body" sz="quarter" idx="18" hasCustomPrompt="1"/>
          </p:nvPr>
        </p:nvSpPr>
        <p:spPr>
          <a:xfrm>
            <a:off x="3944938" y="4332280"/>
            <a:ext cx="10109200" cy="1066800"/>
          </a:xfrm>
          <a:prstGeom prst="rect">
            <a:avLst/>
          </a:prstGeom>
        </p:spPr>
        <p:txBody>
          <a:bodyPr vert="horz"/>
          <a:lstStyle>
            <a:lvl1pPr marL="177800" indent="-177800">
              <a:defRPr sz="2000">
                <a:solidFill>
                  <a:srgbClr val="141313"/>
                </a:solidFill>
              </a:defRPr>
            </a:lvl1pPr>
            <a:lvl2pPr>
              <a:defRPr sz="2000">
                <a:solidFill>
                  <a:srgbClr val="141313"/>
                </a:solidFill>
              </a:defRPr>
            </a:lvl2pPr>
            <a:lvl3pPr>
              <a:defRPr sz="2000">
                <a:solidFill>
                  <a:srgbClr val="141313"/>
                </a:solidFill>
              </a:defRPr>
            </a:lvl3pPr>
            <a:lvl4pPr>
              <a:defRPr sz="2000">
                <a:solidFill>
                  <a:srgbClr val="141313"/>
                </a:solidFill>
              </a:defRPr>
            </a:lvl4pPr>
            <a:lvl5pPr>
              <a:defRPr sz="20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8"/>
          <p:cNvSpPr>
            <a:spLocks noGrp="1"/>
          </p:cNvSpPr>
          <p:nvPr>
            <p:ph type="body" sz="quarter" idx="19" hasCustomPrompt="1"/>
          </p:nvPr>
        </p:nvSpPr>
        <p:spPr>
          <a:xfrm>
            <a:off x="593697" y="5546401"/>
            <a:ext cx="3200400" cy="1066800"/>
          </a:xfrm>
          <a:prstGeom prst="rect">
            <a:avLst/>
          </a:prstGeom>
          <a:solidFill>
            <a:srgbClr val="274463"/>
          </a:solidFill>
          <a:ln>
            <a:noFill/>
          </a:ln>
        </p:spPr>
        <p:txBody>
          <a:bodyPr vert="horz" tIns="91440"/>
          <a:lstStyle>
            <a:lvl1pPr marL="114300" indent="0">
              <a:buFontTx/>
              <a:buNone/>
              <a:defRPr sz="2000">
                <a:solidFill>
                  <a:srgbClr val="FFFFFE"/>
                </a:solidFill>
              </a:defRPr>
            </a:lvl1pPr>
            <a:lvl2pPr>
              <a:buFontTx/>
              <a:buNone/>
              <a:defRPr sz="1800">
                <a:solidFill>
                  <a:srgbClr val="FFFFFE"/>
                </a:solidFill>
              </a:defRPr>
            </a:lvl2pPr>
            <a:lvl3pPr>
              <a:buFontTx/>
              <a:buNone/>
              <a:defRPr sz="1800">
                <a:solidFill>
                  <a:srgbClr val="FFFFFE"/>
                </a:solidFill>
              </a:defRPr>
            </a:lvl3pPr>
            <a:lvl4pPr>
              <a:buFontTx/>
              <a:buNone/>
              <a:defRPr sz="1800">
                <a:solidFill>
                  <a:srgbClr val="FFFFFE"/>
                </a:solidFill>
              </a:defRPr>
            </a:lvl4pPr>
            <a:lvl5pPr>
              <a:buFontTx/>
              <a:buNone/>
              <a:defRPr sz="1800">
                <a:solidFill>
                  <a:srgbClr val="FFFFF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21"/>
          <p:cNvSpPr>
            <a:spLocks noGrp="1"/>
          </p:cNvSpPr>
          <p:nvPr>
            <p:ph type="body" sz="quarter" idx="20" hasCustomPrompt="1"/>
          </p:nvPr>
        </p:nvSpPr>
        <p:spPr>
          <a:xfrm>
            <a:off x="3944938" y="5546401"/>
            <a:ext cx="10109200" cy="1066800"/>
          </a:xfrm>
          <a:prstGeom prst="rect">
            <a:avLst/>
          </a:prstGeom>
        </p:spPr>
        <p:txBody>
          <a:bodyPr vert="horz"/>
          <a:lstStyle>
            <a:lvl1pPr marL="177800" indent="-177800">
              <a:defRPr sz="2000">
                <a:solidFill>
                  <a:srgbClr val="141313"/>
                </a:solidFill>
              </a:defRPr>
            </a:lvl1pPr>
            <a:lvl2pPr>
              <a:defRPr sz="2000">
                <a:solidFill>
                  <a:srgbClr val="141313"/>
                </a:solidFill>
              </a:defRPr>
            </a:lvl2pPr>
            <a:lvl3pPr>
              <a:defRPr sz="2000">
                <a:solidFill>
                  <a:srgbClr val="141313"/>
                </a:solidFill>
              </a:defRPr>
            </a:lvl3pPr>
            <a:lvl4pPr>
              <a:defRPr sz="2000">
                <a:solidFill>
                  <a:srgbClr val="141313"/>
                </a:solidFill>
              </a:defRPr>
            </a:lvl4pPr>
            <a:lvl5pPr>
              <a:defRPr sz="20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_Photo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4008437" y="2130424"/>
            <a:ext cx="10034716" cy="5286376"/>
          </a:xfrm>
          <a:prstGeom prst="rect">
            <a:avLst/>
          </a:prstGeom>
          <a:solidFill>
            <a:srgbClr val="2744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12, 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495272" y="545660"/>
            <a:ext cx="12018802" cy="1584764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 hasCustomPrompt="1"/>
          </p:nvPr>
        </p:nvSpPr>
        <p:spPr>
          <a:xfrm>
            <a:off x="510858" y="3084320"/>
            <a:ext cx="3319780" cy="323087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1pPr>
            <a:lvl2pPr marL="520700" indent="-2921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5938" y="2185740"/>
            <a:ext cx="3314700" cy="889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>
                <a:solidFill>
                  <a:srgbClr val="141313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Freeform 14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4838" y="2132012"/>
            <a:ext cx="3187700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4110038" y="2185740"/>
            <a:ext cx="8120062" cy="6604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200" b="1">
                <a:solidFill>
                  <a:srgbClr val="FFFFFE"/>
                </a:solidFill>
              </a:defRPr>
            </a:lvl1pPr>
            <a:lvl2pPr marL="0" indent="0">
              <a:buFontTx/>
              <a:buNone/>
              <a:defRPr sz="2200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_Photo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12, 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495272" y="545660"/>
            <a:ext cx="12041084" cy="158158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 hasCustomPrompt="1"/>
          </p:nvPr>
        </p:nvSpPr>
        <p:spPr>
          <a:xfrm>
            <a:off x="510858" y="3074740"/>
            <a:ext cx="4492748" cy="41021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1pPr>
            <a:lvl2pPr marL="520700" indent="-2921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5938" y="2185740"/>
            <a:ext cx="4487668" cy="889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>
                <a:solidFill>
                  <a:srgbClr val="141313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Freeform 14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 flipV="1">
            <a:off x="604842" y="2130424"/>
            <a:ext cx="4360664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5052956" y="2185740"/>
            <a:ext cx="4459032" cy="8890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200" b="1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5" hasCustomPrompt="1"/>
          </p:nvPr>
        </p:nvSpPr>
        <p:spPr>
          <a:xfrm>
            <a:off x="9578834" y="2185740"/>
            <a:ext cx="4475304" cy="8890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200" b="1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 b="1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 b="1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 b="1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 b="1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 hasCustomPrompt="1"/>
          </p:nvPr>
        </p:nvSpPr>
        <p:spPr>
          <a:xfrm>
            <a:off x="5052956" y="3074740"/>
            <a:ext cx="4459032" cy="41021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200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7" hasCustomPrompt="1"/>
          </p:nvPr>
        </p:nvSpPr>
        <p:spPr>
          <a:xfrm>
            <a:off x="9578832" y="3074740"/>
            <a:ext cx="4475305" cy="41021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200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 flipV="1">
            <a:off x="5151324" y="2128836"/>
            <a:ext cx="4360664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flipV="1">
            <a:off x="9693474" y="2127248"/>
            <a:ext cx="4360664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_Photo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12, 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495272" y="545660"/>
            <a:ext cx="12041084" cy="158158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 hasCustomPrompt="1"/>
          </p:nvPr>
        </p:nvSpPr>
        <p:spPr>
          <a:xfrm>
            <a:off x="510858" y="3074740"/>
            <a:ext cx="4492748" cy="41021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1pPr>
            <a:lvl2pPr marL="520700" indent="-2921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5938" y="2185740"/>
            <a:ext cx="4487668" cy="889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>
                <a:solidFill>
                  <a:srgbClr val="141313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Freeform 14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 flipV="1">
            <a:off x="604842" y="2130424"/>
            <a:ext cx="4360664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5052956" y="2185740"/>
            <a:ext cx="4459032" cy="8890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200" b="1">
                <a:solidFill>
                  <a:schemeClr val="accent1"/>
                </a:solidFill>
              </a:defRPr>
            </a:lvl1pPr>
            <a:lvl2pPr marL="0" indent="0">
              <a:buFontTx/>
              <a:buNone/>
              <a:defRPr sz="2200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5" hasCustomPrompt="1"/>
          </p:nvPr>
        </p:nvSpPr>
        <p:spPr>
          <a:xfrm>
            <a:off x="9578834" y="2185740"/>
            <a:ext cx="4475304" cy="8890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200" b="1">
                <a:solidFill>
                  <a:schemeClr val="accent4"/>
                </a:solidFill>
              </a:defRPr>
            </a:lvl1pPr>
            <a:lvl2pPr marL="0" indent="0">
              <a:buFontTx/>
              <a:buNone/>
              <a:defRPr sz="2200" b="1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 b="1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 b="1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 b="1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 hasCustomPrompt="1"/>
          </p:nvPr>
        </p:nvSpPr>
        <p:spPr>
          <a:xfrm>
            <a:off x="5052956" y="3074740"/>
            <a:ext cx="4459032" cy="41021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200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7" hasCustomPrompt="1"/>
          </p:nvPr>
        </p:nvSpPr>
        <p:spPr>
          <a:xfrm>
            <a:off x="9578832" y="3074740"/>
            <a:ext cx="4475305" cy="41021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200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 flipV="1">
            <a:off x="5151324" y="2128836"/>
            <a:ext cx="4360664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flipV="1">
            <a:off x="9693474" y="2127248"/>
            <a:ext cx="4360664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_Photo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12, 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495272" y="545660"/>
            <a:ext cx="12063365" cy="1584764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 hasCustomPrompt="1"/>
          </p:nvPr>
        </p:nvSpPr>
        <p:spPr>
          <a:xfrm>
            <a:off x="510858" y="3074740"/>
            <a:ext cx="3319780" cy="323087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1pPr>
            <a:lvl2pPr marL="520700" indent="-2921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5938" y="2185740"/>
            <a:ext cx="3314700" cy="889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>
                <a:solidFill>
                  <a:srgbClr val="141313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Freeform 14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4838" y="2132012"/>
            <a:ext cx="3187700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4008438" y="2130424"/>
            <a:ext cx="10045700" cy="3176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3932238" y="2241440"/>
            <a:ext cx="2540000" cy="12700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800" b="1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6472238" y="2241440"/>
            <a:ext cx="2540000" cy="12700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800" b="1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9012238" y="2241440"/>
            <a:ext cx="2540000" cy="12700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800" b="1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 b="1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 b="1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 b="1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 b="1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11552238" y="2241440"/>
            <a:ext cx="2626042" cy="1270000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800" b="1">
                <a:solidFill>
                  <a:srgbClr val="141313"/>
                </a:solidFill>
              </a:defRPr>
            </a:lvl1pPr>
            <a:lvl2pPr marL="0" indent="0">
              <a:buFontTx/>
              <a:buNone/>
              <a:defRPr sz="2200" b="1">
                <a:solidFill>
                  <a:srgbClr val="141313"/>
                </a:solidFill>
              </a:defRPr>
            </a:lvl2pPr>
            <a:lvl3pPr marL="0" indent="0">
              <a:buFontTx/>
              <a:buNone/>
              <a:defRPr sz="2200" b="1">
                <a:solidFill>
                  <a:srgbClr val="141313"/>
                </a:solidFill>
              </a:defRPr>
            </a:lvl3pPr>
            <a:lvl4pPr marL="0" indent="0">
              <a:buFontTx/>
              <a:buNone/>
              <a:defRPr sz="2200" b="1">
                <a:solidFill>
                  <a:srgbClr val="141313"/>
                </a:solidFill>
              </a:defRPr>
            </a:lvl4pPr>
            <a:lvl5pPr marL="0" indent="0">
              <a:buFontTx/>
              <a:buNone/>
              <a:defRPr sz="2200" b="1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_Photo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12, 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495272" y="545660"/>
            <a:ext cx="12063365" cy="1586352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 hasCustomPrompt="1"/>
          </p:nvPr>
        </p:nvSpPr>
        <p:spPr>
          <a:xfrm>
            <a:off x="510858" y="5786300"/>
            <a:ext cx="6697980" cy="178562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1pPr>
            <a:lvl2pPr marL="520700" indent="-2921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15938" y="2185740"/>
            <a:ext cx="13538201" cy="889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200" b="1">
                <a:solidFill>
                  <a:srgbClr val="141313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Freeform 14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4838" y="2132012"/>
            <a:ext cx="13449300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592138" y="5727700"/>
            <a:ext cx="6578600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5"/>
          <p:cNvSpPr>
            <a:spLocks noGrp="1"/>
          </p:cNvSpPr>
          <p:nvPr>
            <p:ph type="body" sz="quarter" idx="14" hasCustomPrompt="1"/>
          </p:nvPr>
        </p:nvSpPr>
        <p:spPr>
          <a:xfrm>
            <a:off x="7404101" y="5786300"/>
            <a:ext cx="6650038" cy="1765300"/>
          </a:xfrm>
          <a:prstGeom prst="rect">
            <a:avLst/>
          </a:prstGeom>
        </p:spPr>
        <p:txBody>
          <a:bodyPr vert="horz"/>
          <a:lstStyle>
            <a:lvl1pPr marL="177800" indent="-177800">
              <a:tabLst/>
              <a:defRPr sz="2200">
                <a:solidFill>
                  <a:srgbClr val="141313"/>
                </a:solidFill>
              </a:defRPr>
            </a:lvl1pPr>
            <a:lvl2pPr marL="457200" indent="-279400">
              <a:defRPr sz="2200">
                <a:solidFill>
                  <a:srgbClr val="141313"/>
                </a:solidFill>
              </a:defRPr>
            </a:lvl2pPr>
            <a:lvl3pPr>
              <a:defRPr sz="2200">
                <a:solidFill>
                  <a:srgbClr val="141313"/>
                </a:solidFill>
              </a:defRPr>
            </a:lvl3pPr>
            <a:lvl4pPr>
              <a:defRPr sz="2200">
                <a:solidFill>
                  <a:srgbClr val="141313"/>
                </a:solidFill>
              </a:defRPr>
            </a:lvl4pPr>
            <a:lvl5pPr>
              <a:defRPr sz="22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cxnSp>
        <p:nvCxnSpPr>
          <p:cNvPr id="27" name="Straight Connector 26"/>
          <p:cNvCxnSpPr/>
          <p:nvPr userDrawn="1"/>
        </p:nvCxnSpPr>
        <p:spPr>
          <a:xfrm>
            <a:off x="7404100" y="5726112"/>
            <a:ext cx="6650038" cy="3176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nduent_logo_black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2307" y="3204604"/>
            <a:ext cx="4845910" cy="1249899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2256415" y="7627621"/>
            <a:ext cx="101219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kern="1200" dirty="0">
                <a:solidFill>
                  <a:srgbClr val="141313"/>
                </a:solidFill>
                <a:latin typeface="+mn-lt"/>
                <a:ea typeface="+mn-ea"/>
                <a:cs typeface="+mn-cs"/>
              </a:rPr>
              <a:t>© 2017 Conduent Business Services, LLC. All rights reserved. Conduent and Conduent Agile Star are trademarks of Conduent Business Services, LLC in the United States and/or other countries.</a:t>
            </a:r>
            <a:endParaRPr lang="en-US" sz="900" dirty="0">
              <a:solidFill>
                <a:srgbClr val="141313"/>
              </a:solidFill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12432916" y="233938"/>
            <a:ext cx="1815918" cy="80207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E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Option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over_new_10.ai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  <p:sp>
        <p:nvSpPr>
          <p:cNvPr id="20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5057141" y="2819400"/>
            <a:ext cx="5720080" cy="723900"/>
          </a:xfrm>
          <a:prstGeom prst="rect">
            <a:avLst/>
          </a:prstGeom>
        </p:spPr>
        <p:txBody>
          <a:bodyPr anchor="t">
            <a:noAutofit/>
          </a:bodyPr>
          <a:lstStyle>
            <a:lvl1pPr marL="228600" indent="-228600">
              <a:spcBef>
                <a:spcPts val="0"/>
              </a:spcBef>
              <a:spcAft>
                <a:spcPts val="400"/>
              </a:spcAft>
              <a:buFontTx/>
              <a:buNone/>
              <a:defRPr sz="2400" b="1">
                <a:solidFill>
                  <a:srgbClr val="141313"/>
                </a:solidFill>
              </a:defRPr>
            </a:lvl1pPr>
            <a:lvl2pPr marL="0" indent="0">
              <a:spcBef>
                <a:spcPts val="0"/>
              </a:spcBef>
              <a:spcAft>
                <a:spcPts val="400"/>
              </a:spcAft>
              <a:buFontTx/>
              <a:buNone/>
              <a:defRPr sz="1600" b="1">
                <a:solidFill>
                  <a:schemeClr val="bg1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5015865" y="3581400"/>
            <a:ext cx="5761355" cy="1371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44440" y="5003800"/>
            <a:ext cx="5758180" cy="6959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="1">
                <a:solidFill>
                  <a:srgbClr val="141313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9" name="Content Placeholder 17"/>
          <p:cNvSpPr>
            <a:spLocks noGrp="1"/>
          </p:cNvSpPr>
          <p:nvPr>
            <p:ph sz="quarter" idx="14" hasCustomPrompt="1"/>
          </p:nvPr>
        </p:nvSpPr>
        <p:spPr>
          <a:xfrm>
            <a:off x="8607896" y="7170957"/>
            <a:ext cx="5505360" cy="723900"/>
          </a:xfrm>
          <a:prstGeom prst="rect">
            <a:avLst/>
          </a:prstGeom>
        </p:spPr>
        <p:txBody>
          <a:bodyPr anchor="t">
            <a:noAutofit/>
          </a:bodyPr>
          <a:lstStyle>
            <a:lvl1pPr marL="228600" indent="-228600" algn="r">
              <a:spcBef>
                <a:spcPts val="0"/>
              </a:spcBef>
              <a:spcAft>
                <a:spcPts val="400"/>
              </a:spcAft>
              <a:buFontTx/>
              <a:buNone/>
              <a:defRPr sz="1600" b="1">
                <a:solidFill>
                  <a:srgbClr val="141313"/>
                </a:solidFill>
              </a:defRPr>
            </a:lvl1pPr>
            <a:lvl2pPr marL="0" indent="0" algn="r">
              <a:spcBef>
                <a:spcPts val="0"/>
              </a:spcBef>
              <a:spcAft>
                <a:spcPts val="400"/>
              </a:spcAft>
              <a:buFontTx/>
              <a:buNone/>
              <a:defRPr sz="1600" b="1">
                <a:solidFill>
                  <a:schemeClr val="bg1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Freeform 14"/>
          <p:cNvSpPr>
            <a:spLocks/>
          </p:cNvSpPr>
          <p:nvPr userDrawn="1"/>
        </p:nvSpPr>
        <p:spPr>
          <a:xfrm>
            <a:off x="5176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conduent_logo_black.eps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809184" y="388401"/>
            <a:ext cx="2253909" cy="5813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Option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7"/>
          <p:cNvSpPr>
            <a:spLocks noGrp="1"/>
          </p:cNvSpPr>
          <p:nvPr>
            <p:ph sz="quarter" idx="14" hasCustomPrompt="1"/>
          </p:nvPr>
        </p:nvSpPr>
        <p:spPr>
          <a:xfrm>
            <a:off x="8854050" y="7170957"/>
            <a:ext cx="5303770" cy="723900"/>
          </a:xfrm>
          <a:prstGeom prst="rect">
            <a:avLst/>
          </a:prstGeom>
        </p:spPr>
        <p:txBody>
          <a:bodyPr anchor="t">
            <a:noAutofit/>
          </a:bodyPr>
          <a:lstStyle>
            <a:lvl1pPr marL="228600" indent="-228600" algn="r">
              <a:spcBef>
                <a:spcPts val="0"/>
              </a:spcBef>
              <a:spcAft>
                <a:spcPts val="400"/>
              </a:spcAft>
              <a:buFontTx/>
              <a:buNone/>
              <a:defRPr sz="1600" b="1">
                <a:solidFill>
                  <a:srgbClr val="141313"/>
                </a:solidFill>
              </a:defRPr>
            </a:lvl1pPr>
            <a:lvl2pPr marL="0" indent="0" algn="r">
              <a:spcBef>
                <a:spcPts val="0"/>
              </a:spcBef>
              <a:spcAft>
                <a:spcPts val="400"/>
              </a:spcAft>
              <a:buFontTx/>
              <a:buNone/>
              <a:defRPr sz="1600" b="1">
                <a:solidFill>
                  <a:schemeClr val="bg1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4630400" cy="5486400"/>
          </a:xfrm>
          <a:prstGeom prst="rect">
            <a:avLst/>
          </a:prstGeom>
          <a:solidFill>
            <a:srgbClr val="AAAFB9"/>
          </a:solidFill>
          <a:ln>
            <a:noFill/>
          </a:ln>
        </p:spPr>
        <p:txBody>
          <a:bodyPr>
            <a:normAutofit/>
          </a:bodyPr>
          <a:lstStyle>
            <a:lvl1pPr>
              <a:buFontTx/>
              <a:buNone/>
              <a:defRPr sz="1800">
                <a:solidFill>
                  <a:srgbClr val="7F7F7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6" name="Picture 5" descr="conduent_logo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809184" y="382115"/>
            <a:ext cx="2227872" cy="574648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515621" y="5232400"/>
            <a:ext cx="13576617" cy="1371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20700" y="6591300"/>
            <a:ext cx="8907780" cy="6959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>
                <a:solidFill>
                  <a:srgbClr val="141313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Freeform 7"/>
          <p:cNvSpPr>
            <a:spLocks/>
          </p:cNvSpPr>
          <p:nvPr userDrawn="1"/>
        </p:nvSpPr>
        <p:spPr>
          <a:xfrm>
            <a:off x="604838" y="548640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_Option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5486400"/>
            <a:ext cx="14630400" cy="2743200"/>
          </a:xfrm>
          <a:prstGeom prst="rect">
            <a:avLst/>
          </a:prstGeom>
          <a:solidFill>
            <a:srgbClr val="2744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ntent Placeholder 17"/>
          <p:cNvSpPr>
            <a:spLocks noGrp="1"/>
          </p:cNvSpPr>
          <p:nvPr>
            <p:ph sz="quarter" idx="14" hasCustomPrompt="1"/>
          </p:nvPr>
        </p:nvSpPr>
        <p:spPr>
          <a:xfrm>
            <a:off x="8854050" y="7170957"/>
            <a:ext cx="5303770" cy="723900"/>
          </a:xfrm>
          <a:prstGeom prst="rect">
            <a:avLst/>
          </a:prstGeom>
        </p:spPr>
        <p:txBody>
          <a:bodyPr anchor="t">
            <a:noAutofit/>
          </a:bodyPr>
          <a:lstStyle>
            <a:lvl1pPr marL="228600" indent="-228600" algn="r">
              <a:spcBef>
                <a:spcPts val="0"/>
              </a:spcBef>
              <a:spcAft>
                <a:spcPts val="400"/>
              </a:spcAft>
              <a:buFontTx/>
              <a:buNone/>
              <a:defRPr sz="1600" b="1">
                <a:solidFill>
                  <a:srgbClr val="FFFFFE"/>
                </a:solidFill>
              </a:defRPr>
            </a:lvl1pPr>
            <a:lvl2pPr marL="0" indent="0" algn="r">
              <a:spcBef>
                <a:spcPts val="0"/>
              </a:spcBef>
              <a:spcAft>
                <a:spcPts val="400"/>
              </a:spcAft>
              <a:buFontTx/>
              <a:buNone/>
              <a:defRPr sz="1600" b="1">
                <a:solidFill>
                  <a:schemeClr val="bg1"/>
                </a:solidFill>
              </a:defRPr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4630400" cy="5486400"/>
          </a:xfrm>
          <a:prstGeom prst="rect">
            <a:avLst/>
          </a:prstGeom>
          <a:solidFill>
            <a:srgbClr val="AAAFB9"/>
          </a:solidFill>
        </p:spPr>
        <p:txBody>
          <a:bodyPr>
            <a:normAutofit/>
          </a:bodyPr>
          <a:lstStyle>
            <a:lvl1pPr>
              <a:buFontTx/>
              <a:buNone/>
              <a:defRPr sz="1800">
                <a:solidFill>
                  <a:srgbClr val="7F7F7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6" name="Picture 5" descr="conduent_logo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809184" y="382115"/>
            <a:ext cx="2227872" cy="574648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515621" y="5232400"/>
            <a:ext cx="13576617" cy="1371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FFFFF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20700" y="6591300"/>
            <a:ext cx="8907780" cy="69596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>
                <a:solidFill>
                  <a:srgbClr val="FFFFFE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Freeform 14"/>
          <p:cNvSpPr>
            <a:spLocks/>
          </p:cNvSpPr>
          <p:nvPr userDrawn="1"/>
        </p:nvSpPr>
        <p:spPr>
          <a:xfrm>
            <a:off x="604838" y="548640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_Optio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12, 2022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507365" y="2882900"/>
            <a:ext cx="12103735" cy="1371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_Option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12, 2022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507365" y="1016000"/>
            <a:ext cx="12878435" cy="55626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lnSpc>
                <a:spcPts val="6540"/>
              </a:lnSpc>
              <a:defRPr sz="48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 descr="conduent_logo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33984" y="470214"/>
            <a:ext cx="1529109" cy="394414"/>
          </a:xfrm>
          <a:prstGeom prst="rect">
            <a:avLst/>
          </a:prstGeom>
        </p:spPr>
      </p:pic>
      <p:sp>
        <p:nvSpPr>
          <p:cNvPr id="9" name="Freeform 8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TextOption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12, 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495299" y="546778"/>
            <a:ext cx="12038685" cy="158032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 hasCustomPrompt="1"/>
          </p:nvPr>
        </p:nvSpPr>
        <p:spPr>
          <a:xfrm>
            <a:off x="515620" y="3731442"/>
            <a:ext cx="4196080" cy="40891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ts val="18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 b="1">
                <a:solidFill>
                  <a:srgbClr val="141313"/>
                </a:solidFill>
              </a:defRPr>
            </a:lvl1pPr>
            <a:lvl2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1800"/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20698" y="2127098"/>
            <a:ext cx="12013286" cy="1136892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buNone/>
              <a:defRPr sz="2600" b="1">
                <a:solidFill>
                  <a:srgbClr val="141313"/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515938" y="4073353"/>
            <a:ext cx="4195762" cy="252248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>
                <a:solidFill>
                  <a:srgbClr val="141313"/>
                </a:solidFill>
              </a:defRPr>
            </a:lvl1pPr>
            <a:lvl2pPr marL="653110" indent="0">
              <a:buFontTx/>
              <a:buNone/>
              <a:defRPr sz="1800"/>
            </a:lvl2pPr>
            <a:lvl3pPr marL="1306221" indent="0">
              <a:buFontTx/>
              <a:buNone/>
              <a:defRPr sz="1800"/>
            </a:lvl3pPr>
            <a:lvl4pPr marL="1959331" indent="0">
              <a:buFontTx/>
              <a:buNone/>
              <a:defRPr sz="1800"/>
            </a:lvl4pPr>
            <a:lvl5pPr marL="2612441" indent="0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Content Placeholder 17"/>
          <p:cNvSpPr>
            <a:spLocks noGrp="1"/>
          </p:cNvSpPr>
          <p:nvPr>
            <p:ph sz="quarter" idx="17" hasCustomPrompt="1"/>
          </p:nvPr>
        </p:nvSpPr>
        <p:spPr>
          <a:xfrm>
            <a:off x="5194162" y="3731442"/>
            <a:ext cx="4196080" cy="40891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ts val="18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 b="1">
                <a:solidFill>
                  <a:srgbClr val="141313"/>
                </a:solidFill>
              </a:defRPr>
            </a:lvl1pPr>
            <a:lvl2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1800"/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5194480" y="4073353"/>
            <a:ext cx="4195762" cy="252248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>
                <a:solidFill>
                  <a:srgbClr val="141313"/>
                </a:solidFill>
              </a:defRPr>
            </a:lvl1pPr>
            <a:lvl2pPr marL="653110" indent="0">
              <a:buFontTx/>
              <a:buNone/>
              <a:defRPr sz="1800"/>
            </a:lvl2pPr>
            <a:lvl3pPr marL="1306221" indent="0">
              <a:buFontTx/>
              <a:buNone/>
              <a:defRPr sz="1800"/>
            </a:lvl3pPr>
            <a:lvl4pPr marL="1959331" indent="0">
              <a:buFontTx/>
              <a:buNone/>
              <a:defRPr sz="1800"/>
            </a:lvl4pPr>
            <a:lvl5pPr marL="2612441" indent="0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Content Placeholder 17"/>
          <p:cNvSpPr>
            <a:spLocks noGrp="1"/>
          </p:cNvSpPr>
          <p:nvPr>
            <p:ph sz="quarter" idx="19" hasCustomPrompt="1"/>
          </p:nvPr>
        </p:nvSpPr>
        <p:spPr>
          <a:xfrm>
            <a:off x="9858335" y="3731442"/>
            <a:ext cx="4196080" cy="40891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lnSpc>
                <a:spcPts val="18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 b="1">
                <a:solidFill>
                  <a:srgbClr val="141313"/>
                </a:solidFill>
              </a:defRPr>
            </a:lvl1pPr>
            <a:lvl2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1800"/>
            </a:lvl2pPr>
            <a:lvl3pPr marL="749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3pPr>
            <a:lvl4pPr marL="1028700" indent="-2794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4pPr>
            <a:lvl5pPr marL="1257300" indent="-228600">
              <a:spcBef>
                <a:spcPts val="0"/>
              </a:spcBef>
              <a:spcAft>
                <a:spcPts val="600"/>
              </a:spcAft>
              <a:buFontTx/>
              <a:buNone/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9858653" y="4073353"/>
            <a:ext cx="4195762" cy="252248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>
                <a:solidFill>
                  <a:srgbClr val="141313"/>
                </a:solidFill>
              </a:defRPr>
            </a:lvl1pPr>
            <a:lvl2pPr marL="653110" indent="0">
              <a:buFontTx/>
              <a:buNone/>
              <a:defRPr sz="1800"/>
            </a:lvl2pPr>
            <a:lvl3pPr marL="1306221" indent="0">
              <a:buFontTx/>
              <a:buNone/>
              <a:defRPr sz="1800"/>
            </a:lvl3pPr>
            <a:lvl4pPr marL="1959331" indent="0">
              <a:buFontTx/>
              <a:buNone/>
              <a:defRPr sz="1800"/>
            </a:lvl4pPr>
            <a:lvl5pPr marL="2612441" indent="0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4" name="Picture 13" descr="conduent_logo_black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33984" y="464601"/>
            <a:ext cx="1529109" cy="394401"/>
          </a:xfrm>
          <a:prstGeom prst="rect">
            <a:avLst/>
          </a:prstGeom>
        </p:spPr>
      </p:pic>
      <p:cxnSp>
        <p:nvCxnSpPr>
          <p:cNvPr id="21" name="Straight Connector 20"/>
          <p:cNvCxnSpPr/>
          <p:nvPr userDrawn="1"/>
        </p:nvCxnSpPr>
        <p:spPr>
          <a:xfrm>
            <a:off x="592138" y="3563332"/>
            <a:ext cx="4094162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5283380" y="3561744"/>
            <a:ext cx="4094162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>
            <a:off x="9960253" y="3560156"/>
            <a:ext cx="4094162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5300" y="431800"/>
            <a:ext cx="13581063" cy="1371600"/>
          </a:xfrm>
          <a:prstGeom prst="rect">
            <a:avLst/>
          </a:prstGeom>
        </p:spPr>
        <p:txBody>
          <a:bodyPr vert="horz"/>
          <a:lstStyle>
            <a:lvl1pPr algn="l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36616-F1EC-9F4F-8152-D70734806A6B}" type="datetime4">
              <a:rPr lang="en-US" smtClean="0"/>
              <a:pPr/>
              <a:t>October 12, 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Conduent internal use only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0699" y="2082800"/>
            <a:ext cx="13542393" cy="4229100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  <a:buFontTx/>
              <a:buNone/>
              <a:defRPr sz="2000">
                <a:solidFill>
                  <a:srgbClr val="141313"/>
                </a:solidFill>
              </a:defRPr>
            </a:lvl1pPr>
            <a:lvl2pPr>
              <a:buFontTx/>
              <a:buNone/>
              <a:defRPr sz="2000">
                <a:solidFill>
                  <a:srgbClr val="141313"/>
                </a:solidFill>
              </a:defRPr>
            </a:lvl2pPr>
            <a:lvl3pPr>
              <a:buFontTx/>
              <a:buNone/>
              <a:defRPr sz="2000">
                <a:solidFill>
                  <a:srgbClr val="141313"/>
                </a:solidFill>
              </a:defRPr>
            </a:lvl3pPr>
            <a:lvl4pPr>
              <a:buFontTx/>
              <a:buNone/>
              <a:defRPr sz="2000">
                <a:solidFill>
                  <a:srgbClr val="141313"/>
                </a:solidFill>
              </a:defRPr>
            </a:lvl4pPr>
            <a:lvl5pPr>
              <a:buFontTx/>
              <a:buNone/>
              <a:defRPr sz="20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604838" y="2144712"/>
            <a:ext cx="13449300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Freeform 7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_TextOption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7EC25323-3AEE-4747-88D5-B4A8E754FDFB}" type="datetime4">
              <a:rPr lang="en-US" smtClean="0"/>
              <a:pPr/>
              <a:t>October 12, 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AAFB9"/>
                </a:solidFill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495300" y="546778"/>
            <a:ext cx="12038684" cy="1536022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5440"/>
              </a:lnSpc>
              <a:defRPr sz="5400">
                <a:solidFill>
                  <a:srgbClr val="14131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 descr="conduent_logo_black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33984" y="464601"/>
            <a:ext cx="1529109" cy="394401"/>
          </a:xfrm>
          <a:prstGeom prst="rect">
            <a:avLst/>
          </a:prstGeom>
        </p:spPr>
      </p:pic>
      <p:sp>
        <p:nvSpPr>
          <p:cNvPr id="26" name="Freeform 25"/>
          <p:cNvSpPr>
            <a:spLocks/>
          </p:cNvSpPr>
          <p:nvPr userDrawn="1"/>
        </p:nvSpPr>
        <p:spPr>
          <a:xfrm>
            <a:off x="604838" y="0"/>
            <a:ext cx="1770216" cy="84956"/>
          </a:xfrm>
          <a:custGeom>
            <a:avLst/>
            <a:gdLst>
              <a:gd name="connsiteX0" fmla="*/ 0 w 7620105"/>
              <a:gd name="connsiteY0" fmla="*/ 20159 h 483798"/>
              <a:gd name="connsiteX1" fmla="*/ 282226 w 7620105"/>
              <a:gd name="connsiteY1" fmla="*/ 483798 h 483798"/>
              <a:gd name="connsiteX2" fmla="*/ 7620105 w 7620105"/>
              <a:gd name="connsiteY2" fmla="*/ 463640 h 483798"/>
              <a:gd name="connsiteX3" fmla="*/ 7317720 w 7620105"/>
              <a:gd name="connsiteY3" fmla="*/ 0 h 483798"/>
              <a:gd name="connsiteX4" fmla="*/ 0 w 7620105"/>
              <a:gd name="connsiteY4" fmla="*/ 20159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20105" h="483798">
                <a:moveTo>
                  <a:pt x="0" y="20159"/>
                </a:moveTo>
                <a:lnTo>
                  <a:pt x="282226" y="483798"/>
                </a:lnTo>
                <a:lnTo>
                  <a:pt x="7620105" y="463640"/>
                </a:lnTo>
                <a:lnTo>
                  <a:pt x="7317720" y="0"/>
                </a:lnTo>
                <a:lnTo>
                  <a:pt x="0" y="20159"/>
                </a:lnTo>
                <a:close/>
              </a:path>
            </a:pathLst>
          </a:custGeom>
          <a:solidFill>
            <a:srgbClr val="FF8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0699" y="2082800"/>
            <a:ext cx="13542393" cy="4229100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2400"/>
              </a:spcAft>
              <a:buFontTx/>
              <a:buNone/>
              <a:defRPr sz="2000">
                <a:solidFill>
                  <a:srgbClr val="141313"/>
                </a:solidFill>
              </a:defRPr>
            </a:lvl1pPr>
            <a:lvl2pPr>
              <a:buFontTx/>
              <a:buNone/>
              <a:defRPr sz="2000">
                <a:solidFill>
                  <a:srgbClr val="141313"/>
                </a:solidFill>
              </a:defRPr>
            </a:lvl2pPr>
            <a:lvl3pPr>
              <a:buFontTx/>
              <a:buNone/>
              <a:defRPr sz="2000">
                <a:solidFill>
                  <a:srgbClr val="141313"/>
                </a:solidFill>
              </a:defRPr>
            </a:lvl3pPr>
            <a:lvl4pPr>
              <a:buFontTx/>
              <a:buNone/>
              <a:defRPr sz="2000">
                <a:solidFill>
                  <a:srgbClr val="141313"/>
                </a:solidFill>
              </a:defRPr>
            </a:lvl4pPr>
            <a:lvl5pPr>
              <a:buFontTx/>
              <a:buNone/>
              <a:defRPr sz="2000">
                <a:solidFill>
                  <a:srgbClr val="14131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4838" y="2144712"/>
            <a:ext cx="13449300" cy="1588"/>
          </a:xfrm>
          <a:prstGeom prst="line">
            <a:avLst/>
          </a:prstGeom>
          <a:ln w="12700" cap="flat" cmpd="sng" algn="ctr">
            <a:solidFill>
              <a:srgbClr val="FF87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77520" y="7627621"/>
            <a:ext cx="1385195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l">
              <a:defRPr sz="1000">
                <a:solidFill>
                  <a:srgbClr val="AAAFB9"/>
                </a:solidFill>
                <a:latin typeface="Arial"/>
                <a:cs typeface="Arial"/>
              </a:defRPr>
            </a:lvl1pPr>
          </a:lstStyle>
          <a:p>
            <a:fld id="{6AC36616-F1EC-9F4F-8152-D70734806A6B}" type="datetime4">
              <a:rPr lang="en-US" smtClean="0"/>
              <a:pPr/>
              <a:t>October 12, 2022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62715" y="7627621"/>
            <a:ext cx="7514965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l">
              <a:defRPr sz="1000">
                <a:solidFill>
                  <a:srgbClr val="AAAFB9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Conduent internal use only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4520" y="7627621"/>
            <a:ext cx="34137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r">
              <a:defRPr sz="1000">
                <a:solidFill>
                  <a:srgbClr val="AAAFB9"/>
                </a:solidFill>
                <a:latin typeface="Arial"/>
                <a:cs typeface="Arial"/>
              </a:defRPr>
            </a:lvl1pPr>
          </a:lstStyle>
          <a:p>
            <a:fld id="{CACB3E39-5571-0247-86B7-EF41C2ABA1D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conduent_logo_black.eps"/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2533984" y="464601"/>
            <a:ext cx="1529109" cy="39440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69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4" r:id="rId15"/>
    <p:sldLayoutId id="2147483668" r:id="rId16"/>
    <p:sldLayoutId id="2147483665" r:id="rId17"/>
    <p:sldLayoutId id="2147483666" r:id="rId18"/>
    <p:sldLayoutId id="2147483667" r:id="rId19"/>
  </p:sldLayoutIdLst>
  <p:txStyles>
    <p:titleStyle>
      <a:lvl1pPr algn="ctr" defTabSz="653110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33" indent="-489833" algn="l" defTabSz="653110" rtl="0" eaLnBrk="1" latinLnBrk="0" hangingPunct="1">
        <a:spcBef>
          <a:spcPct val="20000"/>
        </a:spcBef>
        <a:buFont typeface="Arial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304" indent="-408194" algn="l" defTabSz="65311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776" indent="-326555" algn="l" defTabSz="653110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886" indent="-326555" algn="l" defTabSz="653110" rtl="0" eaLnBrk="1" latinLnBrk="0" hangingPunct="1">
        <a:spcBef>
          <a:spcPct val="20000"/>
        </a:spcBef>
        <a:buFont typeface="Arial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996" indent="-326555" algn="l" defTabSz="653110" rtl="0" eaLnBrk="1" latinLnBrk="0" hangingPunct="1">
        <a:spcBef>
          <a:spcPct val="20000"/>
        </a:spcBef>
        <a:buFont typeface="Arial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106" indent="-326555" algn="l" defTabSz="653110" rtl="0" eaLnBrk="1" latinLnBrk="0" hangingPunct="1">
        <a:spcBef>
          <a:spcPct val="20000"/>
        </a:spcBef>
        <a:buFont typeface="Arial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45216" indent="-326555" algn="l" defTabSz="653110" rtl="0" eaLnBrk="1" latinLnBrk="0" hangingPunct="1">
        <a:spcBef>
          <a:spcPct val="20000"/>
        </a:spcBef>
        <a:buFont typeface="Arial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898327" indent="-326555" algn="l" defTabSz="653110" rtl="0" eaLnBrk="1" latinLnBrk="0" hangingPunct="1">
        <a:spcBef>
          <a:spcPct val="20000"/>
        </a:spcBef>
        <a:buFont typeface="Arial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437" indent="-326555" algn="l" defTabSz="653110" rtl="0" eaLnBrk="1" latinLnBrk="0" hangingPunct="1">
        <a:spcBef>
          <a:spcPct val="20000"/>
        </a:spcBef>
        <a:buFont typeface="Arial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110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20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331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441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551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661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882" algn="l" defTabSz="65311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5"/>
          </p:nvPr>
        </p:nvSpPr>
        <p:spPr/>
        <p:txBody>
          <a:bodyPr lIns="91440" tIns="45720" rIns="91440" bIns="45720" anchor="t">
            <a:noAutofit/>
          </a:bodyPr>
          <a:lstStyle/>
          <a:p>
            <a:r>
              <a:rPr lang="en-US" dirty="0"/>
              <a:t>October 19, 2022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15864" y="3389586"/>
            <a:ext cx="9188867" cy="2255519"/>
          </a:xfrm>
        </p:spPr>
        <p:txBody>
          <a:bodyPr/>
          <a:lstStyle/>
          <a:p>
            <a:r>
              <a:rPr lang="en-US" dirty="0"/>
              <a:t>Missouri DUR Board </a:t>
            </a:r>
            <a:br>
              <a:rPr lang="en-US" dirty="0"/>
            </a:br>
            <a:r>
              <a:rPr lang="en-US" dirty="0"/>
              <a:t>Retrospective-DUR Interventions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057140" y="5788045"/>
            <a:ext cx="8375081" cy="695960"/>
          </a:xfrm>
        </p:spPr>
        <p:txBody>
          <a:bodyPr lIns="91440" tIns="45720" rIns="91440" bIns="45720" anchor="t">
            <a:noAutofit/>
          </a:bodyPr>
          <a:lstStyle/>
          <a:p>
            <a:r>
              <a:rPr lang="en-US" dirty="0"/>
              <a:t>Prepared by</a:t>
            </a:r>
            <a:r>
              <a:rPr lang="en-US" dirty="0">
                <a:solidFill>
                  <a:schemeClr val="tx1"/>
                </a:solidFill>
              </a:rPr>
              <a:t>: Amy Cully, PharmD</a:t>
            </a:r>
          </a:p>
        </p:txBody>
      </p:sp>
    </p:spTree>
    <p:extLst>
      <p:ext uri="{BB962C8B-B14F-4D97-AF65-F5344CB8AC3E}">
        <p14:creationId xmlns:p14="http://schemas.microsoft.com/office/powerpoint/2010/main" val="319021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54" y="800580"/>
            <a:ext cx="12038684" cy="901022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20699" y="2266950"/>
            <a:ext cx="13542393" cy="5676900"/>
          </a:xfrm>
        </p:spPr>
        <p:txBody>
          <a:bodyPr vert="horz" lIns="91440" tIns="45720" rIns="91440" bIns="45720" anchor="t">
            <a:normAutofit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endParaRPr lang="en-US" sz="3200" b="1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3200" b="1" dirty="0"/>
              <a:t>Recent RetroDUR Interventions</a:t>
            </a:r>
            <a:endParaRPr lang="en-US" dirty="0"/>
          </a:p>
          <a:p>
            <a:pPr marL="457200" indent="-45720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ea typeface="+mn-lt"/>
                <a:cs typeface="+mn-lt"/>
              </a:rPr>
              <a:t>Concurrent Use of Opioids and Stimulants</a:t>
            </a:r>
          </a:p>
          <a:p>
            <a:pPr marL="457200" indent="-45720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ea typeface="+mn-lt"/>
                <a:cs typeface="+mn-lt"/>
              </a:rPr>
              <a:t>Hepatitis C – Project Hep Cure</a:t>
            </a:r>
            <a:endParaRPr lang="en-US" sz="2800" dirty="0">
              <a:cs typeface="Arial"/>
            </a:endParaRPr>
          </a:p>
          <a:p>
            <a:pPr marL="457200" indent="-45720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Arial,Sans-Serif"/>
              <a:buChar char="•"/>
            </a:pPr>
            <a:r>
              <a:rPr lang="en-US" sz="2800" dirty="0">
                <a:ea typeface="+mn-lt"/>
                <a:cs typeface="+mn-lt"/>
              </a:rPr>
              <a:t>Overutilization of Short-acting Beta Agonist Inhalers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3200" b="1" dirty="0"/>
              <a:t>Potential RetroDUR Interventions</a:t>
            </a:r>
          </a:p>
          <a:p>
            <a:pPr marL="457200" indent="-45720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Arial"/>
              <a:buChar char="•"/>
            </a:pPr>
            <a:r>
              <a:rPr lang="en-US" sz="2800" dirty="0">
                <a:ea typeface="+mn-lt"/>
                <a:cs typeface="+mn-lt"/>
              </a:rPr>
              <a:t>Preventing Overdose in Patients Using Medication-Assisted Treatment (MAT)</a:t>
            </a:r>
            <a:endParaRPr lang="en-US" sz="2800" dirty="0">
              <a:cs typeface="Arial"/>
            </a:endParaRPr>
          </a:p>
          <a:p>
            <a:pPr marL="457200" indent="-45720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2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04901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RetroDUR Interventions:</a:t>
            </a:r>
            <a:endParaRPr lang="en-US" sz="40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5F67B89-B1D6-48EA-8F58-5AC7CBA47A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715FB28-792B-40C5-8E86-4F092E0418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874215"/>
              </p:ext>
            </p:extLst>
          </p:nvPr>
        </p:nvGraphicFramePr>
        <p:xfrm>
          <a:off x="588614" y="2217711"/>
          <a:ext cx="12939175" cy="3498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7976">
                  <a:extLst>
                    <a:ext uri="{9D8B030D-6E8A-4147-A177-3AD203B41FA5}">
                      <a16:colId xmlns:a16="http://schemas.microsoft.com/office/drawing/2014/main" val="1420381097"/>
                    </a:ext>
                  </a:extLst>
                </a:gridCol>
                <a:gridCol w="2641600">
                  <a:extLst>
                    <a:ext uri="{9D8B030D-6E8A-4147-A177-3AD203B41FA5}">
                      <a16:colId xmlns:a16="http://schemas.microsoft.com/office/drawing/2014/main" val="631614764"/>
                    </a:ext>
                  </a:extLst>
                </a:gridCol>
                <a:gridCol w="3014133">
                  <a:extLst>
                    <a:ext uri="{9D8B030D-6E8A-4147-A177-3AD203B41FA5}">
                      <a16:colId xmlns:a16="http://schemas.microsoft.com/office/drawing/2014/main" val="3174934093"/>
                    </a:ext>
                  </a:extLst>
                </a:gridCol>
                <a:gridCol w="2675466">
                  <a:extLst>
                    <a:ext uri="{9D8B030D-6E8A-4147-A177-3AD203B41FA5}">
                      <a16:colId xmlns:a16="http://schemas.microsoft.com/office/drawing/2014/main" val="1448440834"/>
                    </a:ext>
                  </a:extLst>
                </a:gridCol>
              </a:tblGrid>
              <a:tr h="69926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Intervention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Date Mailed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Provider Letters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Participants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43260"/>
                  </a:ext>
                </a:extLst>
              </a:tr>
              <a:tr h="1031571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Concurrent Use of Opioids and Stimulants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9/15/22</a:t>
                      </a:r>
                      <a:endParaRPr lang="en-US"/>
                    </a:p>
                    <a:p>
                      <a:pPr lvl="0">
                        <a:buNone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208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526153"/>
                  </a:ext>
                </a:extLst>
              </a:tr>
              <a:tr h="77199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600" b="0" i="0" u="none" strike="noStrike" noProof="0" dirty="0">
                          <a:latin typeface="Arial"/>
                        </a:rPr>
                        <a:t>Hepatitis C – Project Hep Cure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8/15/22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3651040"/>
                  </a:ext>
                </a:extLst>
              </a:tr>
              <a:tr h="77199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600" b="0" i="0" u="none" strike="noStrike" noProof="0" dirty="0">
                          <a:latin typeface="Arial"/>
                        </a:rPr>
                        <a:t>Overutilization of Short-acting Beta Agonist Inhalers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8/11/22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8,722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0888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9244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63" y="551794"/>
            <a:ext cx="13581063" cy="1371600"/>
          </a:xfrm>
        </p:spPr>
        <p:txBody>
          <a:bodyPr vert="horz" lIns="91440" tIns="45720" rIns="91440" bIns="45720" anchor="t"/>
          <a:lstStyle/>
          <a:p>
            <a:r>
              <a:rPr lang="en-US" dirty="0"/>
              <a:t>Potential RetroDUR Intervention:</a:t>
            </a:r>
            <a:br>
              <a:rPr lang="en-US" dirty="0"/>
            </a:br>
            <a:r>
              <a:rPr lang="en-US" sz="2800" dirty="0">
                <a:ea typeface="+mj-lt"/>
                <a:cs typeface="+mj-lt"/>
              </a:rPr>
              <a:t>Preventing Overdose in Patients Using Medication-Assisted Treatment (MAT)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20699" y="2082799"/>
            <a:ext cx="13542393" cy="5595007"/>
          </a:xfrm>
        </p:spPr>
        <p:txBody>
          <a:bodyPr vert="horz" lIns="91440" tIns="45720" rIns="91440" bIns="45720" anchor="t"/>
          <a:lstStyle/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3200" b="1" dirty="0"/>
              <a:t>Purpose:</a:t>
            </a:r>
          </a:p>
          <a:p>
            <a:pPr marL="45720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This letter is designed to inform MO HealthNet pharmacies about improving patient safety in  participants receiving MAT 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3200" b="1" dirty="0"/>
              <a:t>Why Issue was Selected:</a:t>
            </a:r>
          </a:p>
          <a:p>
            <a:pPr marL="45720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Individuals with a history of overdose or substance use disorder as well as individuals currently being treated for opioid use disorder are at an increased risk of overdose due to a history of misuse and high-risk behaviors</a:t>
            </a:r>
          </a:p>
          <a:p>
            <a:pPr marL="45720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The CDC and FDA recommend prescribing naloxone to all patients at high-risk of overdose</a:t>
            </a:r>
          </a:p>
          <a:p>
            <a:pPr marL="45720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This high-risk population is often a missed opportunity to improve patient safety as data indicates that less than 1% in this group receive naloxone</a:t>
            </a:r>
            <a:endParaRPr lang="en-US" sz="2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14630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63" y="551794"/>
            <a:ext cx="13581063" cy="1371600"/>
          </a:xfrm>
        </p:spPr>
        <p:txBody>
          <a:bodyPr/>
          <a:lstStyle/>
          <a:p>
            <a:r>
              <a:rPr lang="en-US" dirty="0"/>
              <a:t>Potential RetroDUR Intervention:</a:t>
            </a:r>
            <a:br>
              <a:rPr lang="en-US" dirty="0"/>
            </a:br>
            <a:r>
              <a:rPr lang="en-US" sz="2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Preventing Overdose in Patients Using Medication-Assisted Treatment (MAT)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20699" y="2082799"/>
            <a:ext cx="13542393" cy="559500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/>
              <a:t>Setting and Population: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Participants with a pharmacy claim history of MAT without naloxone in the past 2 years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/>
              <a:t>Type of Intervention: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Letter to pharmacies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/>
              <a:t>Outcome Measures: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The results of this intervention will be measured when six months of post-initiative data are available.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923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708F2-0497-4958-A781-0D95D06F9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Potential RetroDUR Intervention:</a:t>
            </a:r>
            <a:b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Preventing Overdose in Patients Using Medication-Assisted Treatment (MAT)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1890B4-A685-4612-B028-41B299C290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216727"/>
            <a:ext cx="13542393" cy="30988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*Total participants with MAT therapy who do </a:t>
            </a:r>
            <a:r>
              <a:rPr lang="en-US"/>
              <a:t>have naloxone: 3,025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BA6FF57-0963-4DB7-B38B-FE2E42F127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048640"/>
              </p:ext>
            </p:extLst>
          </p:nvPr>
        </p:nvGraphicFramePr>
        <p:xfrm>
          <a:off x="506185" y="2216727"/>
          <a:ext cx="13270755" cy="2743200"/>
        </p:xfrm>
        <a:graphic>
          <a:graphicData uri="http://schemas.openxmlformats.org/drawingml/2006/table">
            <a:tbl>
              <a:tblPr/>
              <a:tblGrid>
                <a:gridCol w="10603976">
                  <a:extLst>
                    <a:ext uri="{9D8B030D-6E8A-4147-A177-3AD203B41FA5}">
                      <a16:colId xmlns:a16="http://schemas.microsoft.com/office/drawing/2014/main" val="3938697923"/>
                    </a:ext>
                  </a:extLst>
                </a:gridCol>
                <a:gridCol w="2666779">
                  <a:extLst>
                    <a:ext uri="{9D8B030D-6E8A-4147-A177-3AD203B41FA5}">
                      <a16:colId xmlns:a16="http://schemas.microsoft.com/office/drawing/2014/main" val="2593436543"/>
                    </a:ext>
                  </a:extLst>
                </a:gridCol>
              </a:tblGrid>
              <a:tr h="1551709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Performance Indicators</a:t>
                      </a:r>
                      <a:r>
                        <a:rPr lang="en-US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68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Number of Participants with Opportunities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68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3599899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​</a:t>
                      </a:r>
                      <a:r>
                        <a:rPr lang="en-US" sz="2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Participants with a history of MAT without naloxone in the past 2 years 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6,383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6389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5408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751" y="809516"/>
            <a:ext cx="13581063" cy="1209784"/>
          </a:xfrm>
        </p:spPr>
        <p:txBody>
          <a:bodyPr/>
          <a:lstStyle/>
          <a:p>
            <a:r>
              <a:rPr lang="en-US" dirty="0"/>
              <a:t>Other Proposed Interventions for FFY2023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852343-C5C6-4651-B00A-B2B828C4CA0D}"/>
              </a:ext>
            </a:extLst>
          </p:cNvPr>
          <p:cNvSpPr txBox="1"/>
          <p:nvPr/>
        </p:nvSpPr>
        <p:spPr>
          <a:xfrm>
            <a:off x="393465" y="2334620"/>
            <a:ext cx="13400123" cy="1364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0310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effectLst/>
                <a:ea typeface="Calibri" panose="020F0502020204030204" pitchFamily="34" charset="0"/>
              </a:rPr>
              <a:t>Continuous Glucose Monitors for participants with history of short acting insulin and an ER visit/admission for hypoglycemia</a:t>
            </a:r>
            <a:endParaRPr lang="en-US" sz="3200" i="0" u="none" strike="noStrike" baseline="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baseline="30000" dirty="0"/>
          </a:p>
        </p:txBody>
      </p:sp>
    </p:spTree>
    <p:extLst>
      <p:ext uri="{BB962C8B-B14F-4D97-AF65-F5344CB8AC3E}">
        <p14:creationId xmlns:p14="http://schemas.microsoft.com/office/powerpoint/2010/main" val="3505081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3F10438-975E-2D00-5054-447BF9AB015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630400" cy="822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274463"/>
      </a:dk2>
      <a:lt2>
        <a:srgbClr val="DADDDC"/>
      </a:lt2>
      <a:accent1>
        <a:srgbClr val="0047BA"/>
      </a:accent1>
      <a:accent2>
        <a:srgbClr val="468CFF"/>
      </a:accent2>
      <a:accent3>
        <a:srgbClr val="005A64"/>
      </a:accent3>
      <a:accent4>
        <a:srgbClr val="00837B"/>
      </a:accent4>
      <a:accent5>
        <a:srgbClr val="00B4A0"/>
      </a:accent5>
      <a:accent6>
        <a:srgbClr val="F79646"/>
      </a:accent6>
      <a:hlink>
        <a:srgbClr val="0047BA"/>
      </a:hlink>
      <a:folHlink>
        <a:srgbClr val="0047B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 dirty="0" err="1" smtClean="0">
            <a:solidFill>
              <a:srgbClr val="FFFFFE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3998D86C074B438A6EDFCDCB5A9A64" ma:contentTypeVersion="2" ma:contentTypeDescription="Create a new document." ma:contentTypeScope="" ma:versionID="ec20f5fe588dc79f80fbef012ceb67a7">
  <xsd:schema xmlns:xsd="http://www.w3.org/2001/XMLSchema" xmlns:xs="http://www.w3.org/2001/XMLSchema" xmlns:p="http://schemas.microsoft.com/office/2006/metadata/properties" xmlns:ns2="82f1df57-f3f4-492f-adc1-a363c1c6baee" targetNamespace="http://schemas.microsoft.com/office/2006/metadata/properties" ma:root="true" ma:fieldsID="0955c9c9a82a109da12e083584b26409" ns2:_="">
    <xsd:import namespace="82f1df57-f3f4-492f-adc1-a363c1c6bae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f1df57-f3f4-492f-adc1-a363c1c6ba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5FED0345-34A8-4423-ABFD-79036A0855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B39CA43-38E0-4BAF-B257-ED0C661B11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f1df57-f3f4-492f-adc1-a363c1c6ba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9E2F81-F013-493D-A476-1789282BA0A7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82f1df57-f3f4-492f-adc1-a363c1c6baee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54959</TotalTime>
  <Words>346</Words>
  <Application>Microsoft Office PowerPoint</Application>
  <PresentationFormat>Custom</PresentationFormat>
  <Paragraphs>57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Arial,Sans-Serif</vt:lpstr>
      <vt:lpstr>Calibri</vt:lpstr>
      <vt:lpstr>Segoe UI</vt:lpstr>
      <vt:lpstr>Office Theme</vt:lpstr>
      <vt:lpstr>Missouri DUR Board  Retrospective-DUR Interventions</vt:lpstr>
      <vt:lpstr>Agenda</vt:lpstr>
      <vt:lpstr>Recent RetroDUR Interventions:</vt:lpstr>
      <vt:lpstr>Potential RetroDUR Intervention: Preventing Overdose in Patients Using Medication-Assisted Treatment (MAT)   </vt:lpstr>
      <vt:lpstr>Potential RetroDUR Intervention: Preventing Overdose in Patients Using Medication-Assisted Treatment (MAT)   </vt:lpstr>
      <vt:lpstr>Potential RetroDUR Intervention: Preventing Overdose in Patients Using Medication-Assisted Treatment (MAT)</vt:lpstr>
      <vt:lpstr>Other Proposed Interventions for FFY2023</vt:lpstr>
      <vt:lpstr>PowerPoint Presentation</vt:lpstr>
    </vt:vector>
  </TitlesOfParts>
  <Company>Laires 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Missouri DUR Board  Proposed Retrospective-DUR Interventions</dc:title>
  <dc:creator>Susan Laires</dc:creator>
  <cp:lastModifiedBy>Bittle, Leslie</cp:lastModifiedBy>
  <cp:revision>534</cp:revision>
  <cp:lastPrinted>2017-03-02T15:02:52Z</cp:lastPrinted>
  <dcterms:created xsi:type="dcterms:W3CDTF">2017-01-05T22:16:47Z</dcterms:created>
  <dcterms:modified xsi:type="dcterms:W3CDTF">2022-10-12T19:59:21Z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0x010100813998D86C074B438A6EDFCDCB5A9A64</vt:lpwstr>
  </property>
  <property fmtid="{D5CDD505-2E9C-101B-9397-08002B2CF9AE}" pid="3" name="Order">
    <vt:r8>6943900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ComplianceAssetId">
    <vt:lpwstr/>
  </property>
</Properties>
</file>