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2"/>
  </p:notesMasterIdLst>
  <p:handoutMasterIdLst>
    <p:handoutMasterId r:id="rId13"/>
  </p:handoutMasterIdLst>
  <p:sldIdLst>
    <p:sldId id="256" r:id="rId2"/>
    <p:sldId id="879" r:id="rId3"/>
    <p:sldId id="880" r:id="rId4"/>
    <p:sldId id="881" r:id="rId5"/>
    <p:sldId id="886" r:id="rId6"/>
    <p:sldId id="885" r:id="rId7"/>
    <p:sldId id="882" r:id="rId8"/>
    <p:sldId id="883" r:id="rId9"/>
    <p:sldId id="878" r:id="rId10"/>
    <p:sldId id="88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264AF"/>
    <a:srgbClr val="CC0066"/>
    <a:srgbClr val="0099CC"/>
    <a:srgbClr val="0083C4"/>
    <a:srgbClr val="0075B0"/>
    <a:srgbClr val="005782"/>
    <a:srgbClr val="004568"/>
    <a:srgbClr val="006699"/>
    <a:srgbClr val="004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40" autoAdjust="0"/>
    <p:restoredTop sz="86376" autoAdjust="0"/>
  </p:normalViewPr>
  <p:slideViewPr>
    <p:cSldViewPr>
      <p:cViewPr varScale="1">
        <p:scale>
          <a:sx n="111" d="100"/>
          <a:sy n="111" d="100"/>
        </p:scale>
        <p:origin x="1608" y="114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FY24%20Pharmacy%20Fiscal\Table%2021%20report%20w%20wout%20Duals\Master_08-23%20w%20%20wout%20dua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4%20Table%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RVU49\MH-PHARMACYADMINISTRATION\Elizabeth%20S\PA%20DUR%20Worksheets\PA%20DUR%20Powerpoint%20worksheets\%25%20of%20Pharmacy%20Spend%20Total%20fytd%2024%20Table%2021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AEG%20Spend%20vs%20Participan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AEG%20Spend%20vs%20Participan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4supp%20projections\Pharmacy\Hep%20C%20Expenditure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FY19-FYTD22%20Rare%20Disease%20Pharmacy%20Spen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baseline="0">
                <a:solidFill>
                  <a:schemeClr val="tx1"/>
                </a:solidFill>
              </a:rPr>
              <a:t>July-Aug 2023 </a:t>
            </a:r>
            <a:r>
              <a:rPr lang="en-US" sz="2800" b="1">
                <a:solidFill>
                  <a:schemeClr val="tx1"/>
                </a:solidFill>
              </a:rPr>
              <a:t>Enrollees and Expenditures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5470085470085479E-3"/>
          <c:y val="0.10374060486757336"/>
          <c:w val="0.96866096866096862"/>
          <c:h val="0.749560814841326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'New Chart'!$J$2</c:f>
              <c:strCache>
                <c:ptCount val="1"/>
                <c:pt idx="0">
                  <c:v>Disabled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Disabled</a:t>
                    </a:r>
                    <a:r>
                      <a:rPr lang="en-US" baseline="0"/>
                      <a:t> </a:t>
                    </a:r>
                    <a:fld id="{00FAEF97-E38D-4704-A005-55EC9C2538B5}" type="VALUE">
                      <a:rPr lang="en-US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55C-4F2E-9E44-7C2E54B0669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Disabled </a:t>
                    </a:r>
                    <a:fld id="{0645293B-0F8B-44A0-9A28-68497513247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55C-4F2E-9E44-7C2E54B066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2023 Enrollees
Total=1,486,027</c:v>
                </c:pt>
                <c:pt idx="1">
                  <c:v>July-Aug 2023 Expenditures
Total=$364,404,781</c:v>
                </c:pt>
              </c:strCache>
            </c:strRef>
          </c:cat>
          <c:val>
            <c:numRef>
              <c:f>'New Chart'!$K$2:$L$2</c:f>
              <c:numCache>
                <c:formatCode>0%</c:formatCode>
                <c:ptCount val="2"/>
                <c:pt idx="0">
                  <c:v>0.10714946632867371</c:v>
                </c:pt>
                <c:pt idx="1">
                  <c:v>0.3435272766083714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5C-4F2E-9E44-7C2E54B0669B}"/>
            </c:ext>
          </c:extLst>
        </c:ser>
        <c:ser>
          <c:idx val="1"/>
          <c:order val="1"/>
          <c:tx>
            <c:strRef>
              <c:f>'New Chart'!$J$3</c:f>
              <c:strCache>
                <c:ptCount val="1"/>
                <c:pt idx="0">
                  <c:v>Elderly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Elderly 5%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55C-4F2E-9E44-7C2E54B0669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Elderly 3%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55C-4F2E-9E44-7C2E54B066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2023 Enrollees
Total=1,486,027</c:v>
                </c:pt>
                <c:pt idx="1">
                  <c:v>July-Aug 2023 Expenditures
Total=$364,404,781</c:v>
                </c:pt>
              </c:strCache>
            </c:strRef>
          </c:cat>
          <c:val>
            <c:numRef>
              <c:f>'New Chart'!$K$3:$L$3</c:f>
              <c:numCache>
                <c:formatCode>0%</c:formatCode>
                <c:ptCount val="2"/>
                <c:pt idx="0">
                  <c:v>5.5302494503801078E-2</c:v>
                </c:pt>
                <c:pt idx="1">
                  <c:v>2.4314785266222948E-2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55C-4F2E-9E44-7C2E54B0669B}"/>
            </c:ext>
          </c:extLst>
        </c:ser>
        <c:ser>
          <c:idx val="2"/>
          <c:order val="2"/>
          <c:tx>
            <c:strRef>
              <c:f>'New Chart'!$J$4</c:f>
              <c:strCache>
                <c:ptCount val="1"/>
                <c:pt idx="0">
                  <c:v>Other(children, custodial parents, pregnant women)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4000" dirty="0"/>
                      <a:t>Other</a:t>
                    </a:r>
                  </a:p>
                  <a:p>
                    <a:r>
                      <a:rPr lang="en-US" sz="1400" dirty="0"/>
                      <a:t>(</a:t>
                    </a:r>
                    <a:r>
                      <a:rPr lang="en-US" sz="1400" dirty="0" err="1"/>
                      <a:t>Children,Custodial</a:t>
                    </a:r>
                    <a:r>
                      <a:rPr lang="en-US" sz="1400" baseline="0" dirty="0"/>
                      <a:t> Parents, Pregnant Women</a:t>
                    </a:r>
                    <a:r>
                      <a:rPr lang="en-US" sz="800" baseline="0" dirty="0"/>
                      <a:t>)</a:t>
                    </a:r>
                    <a:endParaRPr lang="en-US" sz="800" dirty="0"/>
                  </a:p>
                  <a:p>
                    <a:fld id="{EA2172E2-6BED-4A25-9994-1EA3DF12C703}" type="VALUE">
                      <a:rPr lang="en-US" sz="400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55C-4F2E-9E44-7C2E54B0669B}"/>
                </c:ext>
              </c:extLst>
            </c:dLbl>
            <c:dLbl>
              <c:idx val="1"/>
              <c:layout>
                <c:manualLayout>
                  <c:x val="1.4245014245013201E-3"/>
                  <c:y val="5.681818181818182E-3"/>
                </c:manualLayout>
              </c:layout>
              <c:tx>
                <c:rich>
                  <a:bodyPr/>
                  <a:lstStyle/>
                  <a:p>
                    <a:r>
                      <a:rPr lang="en-US" sz="4000" dirty="0"/>
                      <a:t>Other</a:t>
                    </a:r>
                  </a:p>
                  <a:p>
                    <a:r>
                      <a:rPr lang="en-US" sz="1400" dirty="0"/>
                      <a:t>(Children,</a:t>
                    </a:r>
                    <a:r>
                      <a:rPr lang="en-US" sz="1400" baseline="0" dirty="0"/>
                      <a:t> Custodial Parents, Pregnant Women)</a:t>
                    </a:r>
                    <a:endParaRPr lang="en-US" sz="1400" dirty="0"/>
                  </a:p>
                  <a:p>
                    <a:fld id="{03F057D3-0BAE-4D12-9803-C11CEC694B38}" type="VALUE">
                      <a:rPr lang="en-US" sz="400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55C-4F2E-9E44-7C2E54B066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2023 Enrollees
Total=1,486,027</c:v>
                </c:pt>
                <c:pt idx="1">
                  <c:v>July-Aug 2023 Expenditures
Total=$364,404,781</c:v>
                </c:pt>
              </c:strCache>
            </c:strRef>
          </c:cat>
          <c:val>
            <c:numRef>
              <c:f>'New Chart'!$K$4:$L$4</c:f>
              <c:numCache>
                <c:formatCode>0%</c:formatCode>
                <c:ptCount val="2"/>
                <c:pt idx="0">
                  <c:v>0.83754803916752518</c:v>
                </c:pt>
                <c:pt idx="1">
                  <c:v>0.63215793812540566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55C-4F2E-9E44-7C2E54B0669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3814976"/>
        <c:axId val="543813336"/>
      </c:barChart>
      <c:catAx>
        <c:axId val="54381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813336"/>
        <c:crosses val="autoZero"/>
        <c:auto val="1"/>
        <c:lblAlgn val="ctr"/>
        <c:lblOffset val="100"/>
        <c:noMultiLvlLbl val="0"/>
      </c:catAx>
      <c:valAx>
        <c:axId val="5438133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4381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u="none" strike="noStrike" cap="all" baseline="0">
                <a:solidFill>
                  <a:schemeClr val="tx1"/>
                </a:solidFill>
                <a:effectLst/>
              </a:rPr>
              <a:t>July-Aug 2023 MO HealthNet </a:t>
            </a:r>
            <a:br>
              <a:rPr lang="en-US" sz="2400" b="0" i="0" u="none" strike="noStrike" cap="all" baseline="0">
                <a:solidFill>
                  <a:schemeClr val="tx1"/>
                </a:solidFill>
                <a:effectLst/>
              </a:rPr>
            </a:br>
            <a:r>
              <a:rPr lang="en-US" sz="2400" b="0" i="0" u="none" strike="noStrike" cap="all" baseline="0">
                <a:solidFill>
                  <a:schemeClr val="tx1"/>
                </a:solidFill>
                <a:effectLst/>
              </a:rPr>
              <a:t>Expenditures by Service</a:t>
            </a:r>
            <a:endParaRPr lang="en-US" sz="2400" b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1457646319851043"/>
          <c:y val="1.16860551905952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cap="all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9B0-4A3D-8FFA-8F6E9D6A3E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9B0-4A3D-8FFA-8F6E9D6A3E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9B0-4A3D-8FFA-8F6E9D6A3E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9B0-4A3D-8FFA-8F6E9D6A3EA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9B0-4A3D-8FFA-8F6E9D6A3EA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9B0-4A3D-8FFA-8F6E9D6A3EA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69B0-4A3D-8FFA-8F6E9D6A3EA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69B0-4A3D-8FFA-8F6E9D6A3EA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69B0-4A3D-8FFA-8F6E9D6A3EA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69B0-4A3D-8FFA-8F6E9D6A3EA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69B0-4A3D-8FFA-8F6E9D6A3EA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69B0-4A3D-8FFA-8F6E9D6A3EA3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69B0-4A3D-8FFA-8F6E9D6A3EA3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69B0-4A3D-8FFA-8F6E9D6A3EA3}"/>
              </c:ext>
            </c:extLst>
          </c:dPt>
          <c:dLbls>
            <c:dLbl>
              <c:idx val="0"/>
              <c:layout>
                <c:manualLayout>
                  <c:x val="-4.183007110014185E-2"/>
                  <c:y val="5.15796260477109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9B0-4A3D-8FFA-8F6E9D6A3EA3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9B0-4A3D-8FFA-8F6E9D6A3EA3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69B0-4A3D-8FFA-8F6E9D6A3EA3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69B0-4A3D-8FFA-8F6E9D6A3EA3}"/>
                </c:ext>
              </c:extLst>
            </c:dLbl>
            <c:dLbl>
              <c:idx val="4"/>
              <c:layout>
                <c:manualLayout>
                  <c:x val="0"/>
                  <c:y val="-2.32108317214700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9B0-4A3D-8FFA-8F6E9D6A3EA3}"/>
                </c:ext>
              </c:extLst>
            </c:dLbl>
            <c:dLbl>
              <c:idx val="5"/>
              <c:layout>
                <c:manualLayout>
                  <c:x val="-1.0457517775035462E-2"/>
                  <c:y val="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9B0-4A3D-8FFA-8F6E9D6A3EA3}"/>
                </c:ext>
              </c:extLst>
            </c:dLbl>
            <c:dLbl>
              <c:idx val="6"/>
              <c:layout>
                <c:manualLayout>
                  <c:x val="0"/>
                  <c:y val="-3.2196974498475223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9B0-4A3D-8FFA-8F6E9D6A3EA3}"/>
                </c:ext>
              </c:extLst>
            </c:dLbl>
            <c:dLbl>
              <c:idx val="7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="1"/>
                      <a:t> </a:t>
                    </a:r>
                    <a:fld id="{EA6AC64B-A1AA-4FB3-A5AE-95779B988C75}" type="CATEGORYNAME">
                      <a:rPr lang="en-US" sz="1600" b="1"/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600" b="1" baseline="0"/>
                      <a:t>
</a:t>
                    </a:r>
                    <a:fld id="{17833D13-21D7-407D-A372-EED24A4D37EC}" type="PERCENTAGE">
                      <a:rPr lang="en-US" sz="1600" b="1" baseline="0"/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600" b="1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9B0-4A3D-8FFA-8F6E9D6A3EA3}"/>
                </c:ext>
              </c:extLst>
            </c:dLbl>
            <c:dLbl>
              <c:idx val="8"/>
              <c:layout>
                <c:manualLayout>
                  <c:x val="-0.11215021199273179"/>
                  <c:y val="-4.8362569846482022E-4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69B0-4A3D-8FFA-8F6E9D6A3EA3}"/>
                </c:ext>
              </c:extLst>
            </c:dLbl>
            <c:dLbl>
              <c:idx val="9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69B0-4A3D-8FFA-8F6E9D6A3EA3}"/>
                </c:ext>
              </c:extLst>
            </c:dLbl>
            <c:dLbl>
              <c:idx val="1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69B0-4A3D-8FFA-8F6E9D6A3EA3}"/>
                </c:ext>
              </c:extLst>
            </c:dLbl>
            <c:dLbl>
              <c:idx val="11"/>
              <c:layout>
                <c:manualLayout>
                  <c:x val="-6.4856316037418399E-3"/>
                  <c:y val="-6.366858501380712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69B0-4A3D-8FFA-8F6E9D6A3EA3}"/>
                </c:ext>
              </c:extLst>
            </c:dLbl>
            <c:dLbl>
              <c:idx val="12"/>
              <c:layout>
                <c:manualLayout>
                  <c:x val="5.5773428133522464E-2"/>
                  <c:y val="-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69B0-4A3D-8FFA-8F6E9D6A3EA3}"/>
                </c:ext>
              </c:extLst>
            </c:dLbl>
            <c:dLbl>
              <c:idx val="1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69B0-4A3D-8FFA-8F6E9D6A3EA3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'ExpendFYTD24 Table 21'!$A$30:$A$42</c:f>
              <c:strCache>
                <c:ptCount val="13"/>
                <c:pt idx="0">
                  <c:v>Nursing Facilities</c:v>
                </c:pt>
                <c:pt idx="1">
                  <c:v>Hospitals</c:v>
                </c:pt>
                <c:pt idx="2">
                  <c:v>Dental Services</c:v>
                </c:pt>
                <c:pt idx="3">
                  <c:v>Pharmacy</c:v>
                </c:pt>
                <c:pt idx="4">
                  <c:v>Part D Copays</c:v>
                </c:pt>
                <c:pt idx="5">
                  <c:v>Physician Related</c:v>
                </c:pt>
                <c:pt idx="6">
                  <c:v>In-Home Services</c:v>
                </c:pt>
                <c:pt idx="7">
                  <c:v>Rehab &amp; Spec Svcs</c:v>
                </c:pt>
                <c:pt idx="8">
                  <c:v>Buy-In Premiums</c:v>
                </c:pt>
                <c:pt idx="9">
                  <c:v>Mental Health Services</c:v>
                </c:pt>
                <c:pt idx="10">
                  <c:v>State Institutions</c:v>
                </c:pt>
                <c:pt idx="11">
                  <c:v>EPSDT Services</c:v>
                </c:pt>
                <c:pt idx="12">
                  <c:v>Managed Care Premiums</c:v>
                </c:pt>
              </c:strCache>
            </c:strRef>
          </c:cat>
          <c:val>
            <c:numRef>
              <c:f>'ExpendFYTD24 Table 21'!$B$30:$B$42</c:f>
              <c:numCache>
                <c:formatCode>"$"#,##0</c:formatCode>
                <c:ptCount val="13"/>
                <c:pt idx="0">
                  <c:v>212627946.73000002</c:v>
                </c:pt>
                <c:pt idx="1">
                  <c:v>247969576.74000001</c:v>
                </c:pt>
                <c:pt idx="2">
                  <c:v>2503063.0300000003</c:v>
                </c:pt>
                <c:pt idx="3">
                  <c:v>364404780.72000003</c:v>
                </c:pt>
                <c:pt idx="4">
                  <c:v>341257.54000000004</c:v>
                </c:pt>
                <c:pt idx="5">
                  <c:v>79091777.799999997</c:v>
                </c:pt>
                <c:pt idx="6">
                  <c:v>217419285.78999999</c:v>
                </c:pt>
                <c:pt idx="7">
                  <c:v>51643689.18</c:v>
                </c:pt>
                <c:pt idx="8">
                  <c:v>55104452.5</c:v>
                </c:pt>
                <c:pt idx="9">
                  <c:v>465866577.11000001</c:v>
                </c:pt>
                <c:pt idx="10">
                  <c:v>30194506.539999999</c:v>
                </c:pt>
                <c:pt idx="11">
                  <c:v>29669311.57</c:v>
                </c:pt>
                <c:pt idx="12">
                  <c:v>912788879.04999995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69B0-4A3D-8FFA-8F6E9D6A3EA3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solidFill>
                  <a:schemeClr val="tx1"/>
                </a:solidFill>
              </a:defRPr>
            </a:pPr>
            <a:r>
              <a:rPr lang="en-US" sz="2400" b="1" dirty="0">
                <a:solidFill>
                  <a:schemeClr val="tx1"/>
                </a:solidFill>
              </a:rPr>
              <a:t>FY</a:t>
            </a:r>
            <a:r>
              <a:rPr lang="en-US" sz="2400" b="1" baseline="0" dirty="0">
                <a:solidFill>
                  <a:schemeClr val="tx1"/>
                </a:solidFill>
              </a:rPr>
              <a:t>24</a:t>
            </a:r>
            <a:r>
              <a:rPr lang="en-US" sz="2400" b="1" dirty="0">
                <a:solidFill>
                  <a:schemeClr val="tx1"/>
                </a:solidFill>
              </a:rPr>
              <a:t> Pharmacy Spend vs Total Medicaid Spend</a:t>
            </a:r>
          </a:p>
          <a:p>
            <a:pPr>
              <a:defRPr sz="2400">
                <a:solidFill>
                  <a:schemeClr val="tx1"/>
                </a:solidFill>
              </a:defRPr>
            </a:pPr>
            <a:r>
              <a:rPr lang="en-US" sz="2400" b="1" dirty="0">
                <a:solidFill>
                  <a:schemeClr val="tx1"/>
                </a:solidFill>
              </a:rPr>
              <a:t>Total Spend $2,669,625,105</a:t>
            </a:r>
          </a:p>
          <a:p>
            <a:pPr>
              <a:defRPr sz="2400">
                <a:solidFill>
                  <a:schemeClr val="tx1"/>
                </a:solidFill>
              </a:defRPr>
            </a:pPr>
            <a:r>
              <a:rPr lang="en-US" sz="2400" b="1" dirty="0">
                <a:solidFill>
                  <a:schemeClr val="tx1"/>
                </a:solidFill>
              </a:rPr>
              <a:t>July-Aug 2023</a:t>
            </a:r>
          </a:p>
        </c:rich>
      </c:tx>
      <c:layout>
        <c:manualLayout>
          <c:xMode val="edge"/>
          <c:yMode val="edge"/>
          <c:x val="0.12651132627627956"/>
          <c:y val="2.0512826034814195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5.356695416881925E-2"/>
                  <c:y val="-0.17166947215006989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$2.3b</a:t>
                    </a:r>
                    <a:endParaRPr lang="en-US" b="1" baseline="0"/>
                  </a:p>
                  <a:p>
                    <a:r>
                      <a:rPr lang="en-US" b="1" baseline="0"/>
                      <a:t>86.35%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AB3-45AC-A5DB-44B6AF53A32E}"/>
                </c:ext>
              </c:extLst>
            </c:dLbl>
            <c:dLbl>
              <c:idx val="1"/>
              <c:layout>
                <c:manualLayout>
                  <c:x val="8.5369011077005202E-2"/>
                  <c:y val="0.13462317087556236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$364.4m</a:t>
                    </a:r>
                    <a:endParaRPr lang="en-US" b="1" baseline="0"/>
                  </a:p>
                  <a:p>
                    <a:r>
                      <a:rPr lang="en-US" b="1" baseline="0"/>
                      <a:t>13.65%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AB3-45AC-A5DB-44B6AF53A3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'FYTD 24 % of pharmacy'!$B$4:$B$5</c:f>
              <c:strCache>
                <c:ptCount val="2"/>
                <c:pt idx="0">
                  <c:v>All Other Spend</c:v>
                </c:pt>
                <c:pt idx="1">
                  <c:v>TOTAL PHARMACY SPEND</c:v>
                </c:pt>
              </c:strCache>
            </c:strRef>
          </c:cat>
          <c:val>
            <c:numRef>
              <c:f>'FYTD 24 % of pharmacy'!$C$4:$C$5</c:f>
              <c:numCache>
                <c:formatCode>"$"#,##0</c:formatCode>
                <c:ptCount val="2"/>
                <c:pt idx="0">
                  <c:v>2305220323.5799999</c:v>
                </c:pt>
                <c:pt idx="1">
                  <c:v>364404780.72000003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B3-45AC-A5DB-44B6AF53A3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tx1"/>
                </a:solidFill>
              </a:rPr>
              <a:t>PHARMACY EXPENDITURES</a:t>
            </a:r>
            <a:r>
              <a:rPr lang="en-US" sz="2400" b="1" baseline="0" dirty="0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en-US" sz="2400" b="1" baseline="0" dirty="0">
                <a:solidFill>
                  <a:schemeClr val="tx1"/>
                </a:solidFill>
              </a:rPr>
              <a:t>JULY-SEPT 2023</a:t>
            </a:r>
            <a:endParaRPr lang="en-US" sz="2400" b="1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207393567329509"/>
          <c:y val="0.1709280303030303"/>
          <c:w val="0.79097691178433205"/>
          <c:h val="0.637416040324504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'FY2024'!$B$3</c:f>
              <c:strCache>
                <c:ptCount val="1"/>
                <c:pt idx="0">
                  <c:v>Total Pharmacy Paid Amount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39AD348B-D49D-46EE-82DF-0D315BAA83E0}" type="VALUE">
                      <a:rPr lang="en-US" smtClean="0"/>
                      <a:pPr/>
                      <a:t>[VALUE]</a:t>
                    </a:fld>
                    <a:endParaRPr lang="en-US" smtClean="0"/>
                  </a:p>
                  <a:p>
                    <a:r>
                      <a:rPr lang="en-US" sz="1100" smtClean="0"/>
                      <a:t>30</a:t>
                    </a:r>
                    <a:r>
                      <a:rPr lang="en-US" sz="1100" baseline="0" smtClean="0"/>
                      <a:t> day cycle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271-4100-98C5-FFA1978D95A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2008C5FD-E88A-455A-973E-ABFBEB2DAD79}" type="VALUE">
                      <a:rPr lang="en-US" smtClean="0"/>
                      <a:pPr/>
                      <a:t>[VALUE]</a:t>
                    </a:fld>
                    <a:endParaRPr lang="en-US" smtClean="0"/>
                  </a:p>
                  <a:p>
                    <a:r>
                      <a:rPr lang="en-US" sz="1100" smtClean="0"/>
                      <a:t>35 day cycle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271-4100-98C5-FFA1978D95A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E970E51B-B71D-4832-A1E3-7B8645A82579}" type="VALUE">
                      <a:rPr lang="en-US" smtClean="0"/>
                      <a:pPr/>
                      <a:t>[VALUE]</a:t>
                    </a:fld>
                    <a:endParaRPr lang="en-US" smtClean="0"/>
                  </a:p>
                  <a:p>
                    <a:r>
                      <a:rPr lang="en-US" sz="1100" smtClean="0"/>
                      <a:t>28 day cycle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271-4100-98C5-FFA1978D95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'FY2024'!$A$4:$A$15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'FY2024'!$B$4:$B$15</c:f>
              <c:numCache>
                <c:formatCode>"$"#,##0</c:formatCode>
                <c:ptCount val="12"/>
                <c:pt idx="0">
                  <c:v>184269375.59999999</c:v>
                </c:pt>
                <c:pt idx="1">
                  <c:v>213653543.69999999</c:v>
                </c:pt>
                <c:pt idx="2">
                  <c:v>171420385.09999999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71-4100-98C5-FFA1978D95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1947456"/>
        <c:axId val="501954672"/>
      </c:barChart>
      <c:catAx>
        <c:axId val="50194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954672"/>
        <c:crosses val="autoZero"/>
        <c:auto val="1"/>
        <c:lblAlgn val="ctr"/>
        <c:lblOffset val="100"/>
        <c:noMultiLvlLbl val="0"/>
      </c:catAx>
      <c:valAx>
        <c:axId val="50195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947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PHARMACY SPECIALTY AND NON-SPECIALTY</a:t>
            </a:r>
            <a:endParaRPr lang="en-US" sz="2000" b="1" dirty="0">
              <a:solidFill>
                <a:schemeClr val="tx1"/>
              </a:solidFill>
              <a:effectLst/>
            </a:endParaRPr>
          </a:p>
          <a:p>
            <a:pPr>
              <a:defRPr b="1"/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JULY -</a:t>
            </a:r>
            <a:r>
              <a:rPr lang="en-US" sz="2000" b="1" i="0" baseline="0" dirty="0" smtClean="0">
                <a:solidFill>
                  <a:schemeClr val="tx1"/>
                </a:solidFill>
                <a:effectLst/>
              </a:rPr>
              <a:t>SEPT </a:t>
            </a:r>
            <a:r>
              <a:rPr lang="en-US" sz="2000" b="1" i="0" baseline="0" dirty="0">
                <a:solidFill>
                  <a:schemeClr val="tx1"/>
                </a:solidFill>
                <a:effectLst/>
              </a:rPr>
              <a:t>2023</a:t>
            </a:r>
            <a:endParaRPr lang="en-US" sz="2000" b="1" dirty="0">
              <a:solidFill>
                <a:schemeClr val="tx1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'FY2024'!$B$18</c:f>
              <c:strCache>
                <c:ptCount val="1"/>
                <c:pt idx="0">
                  <c:v>Non-Specialty Paid Amount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5555555555555552E-2"/>
                  <c:y val="4.9808429118773943E-2"/>
                </c:manualLayout>
              </c:layout>
              <c:tx>
                <c:rich>
                  <a:bodyPr/>
                  <a:lstStyle/>
                  <a:p>
                    <a:fld id="{549E1F91-9DFD-4FDE-905A-6E5C58361E7B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sz="1100" dirty="0" smtClean="0"/>
                      <a:t>30 day</a:t>
                    </a:r>
                    <a:r>
                      <a:rPr lang="en-US" sz="1100" baseline="0" dirty="0" smtClean="0"/>
                      <a:t> cycle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144-4C8A-B57F-4A3444556139}"/>
                </c:ext>
              </c:extLst>
            </c:dLbl>
            <c:dLbl>
              <c:idx val="1"/>
              <c:layout>
                <c:manualLayout>
                  <c:x val="-6.2678062678062682E-2"/>
                  <c:y val="-3.6398467432950193E-2"/>
                </c:manualLayout>
              </c:layout>
              <c:tx>
                <c:rich>
                  <a:bodyPr/>
                  <a:lstStyle/>
                  <a:p>
                    <a:fld id="{1A5691F9-6396-4909-AF14-653DE6ED90DD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sz="1100" dirty="0" smtClean="0"/>
                      <a:t>35</a:t>
                    </a:r>
                    <a:r>
                      <a:rPr lang="en-US" sz="1100" baseline="0" dirty="0" smtClean="0"/>
                      <a:t> day cycle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144-4C8A-B57F-4A3444556139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F92BCB74-A443-4BF9-9C83-B2DE5F732DD6}" type="VALUE">
                      <a:rPr lang="en-US" smtClean="0"/>
                      <a:pPr/>
                      <a:t>[VALUE]</a:t>
                    </a:fld>
                    <a:endParaRPr lang="en-US" smtClean="0"/>
                  </a:p>
                  <a:p>
                    <a:r>
                      <a:rPr lang="en-US" sz="1100" smtClean="0"/>
                      <a:t>28 day cycle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144-4C8A-B57F-4A34445561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'FY2024'!$A$19:$A$30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'FY2024'!$B$19:$B$30</c:f>
              <c:numCache>
                <c:formatCode>"$"#,##0</c:formatCode>
                <c:ptCount val="12"/>
                <c:pt idx="0">
                  <c:v>66488212.729999997</c:v>
                </c:pt>
                <c:pt idx="1">
                  <c:v>76473696.069999993</c:v>
                </c:pt>
                <c:pt idx="2">
                  <c:v>61562639.310000002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44-4C8A-B57F-4A3444556139}"/>
            </c:ext>
          </c:extLst>
        </c:ser>
        <c:ser>
          <c:idx val="1"/>
          <c:order val="1"/>
          <c:tx>
            <c:strRef>
              <c:f>'FY2024'!$C$18</c:f>
              <c:strCache>
                <c:ptCount val="1"/>
                <c:pt idx="0">
                  <c:v>Specialty Paid Amount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6980056980056981E-2"/>
                  <c:y val="2.490421455938701E-2"/>
                </c:manualLayout>
              </c:layout>
              <c:tx>
                <c:rich>
                  <a:bodyPr/>
                  <a:lstStyle/>
                  <a:p>
                    <a:fld id="{6D50AB74-EBD2-4722-B964-253D7C1B342B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sz="1100" dirty="0" smtClean="0"/>
                      <a:t>30 day cycle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144-4C8A-B57F-4A3444556139}"/>
                </c:ext>
              </c:extLst>
            </c:dLbl>
            <c:dLbl>
              <c:idx val="1"/>
              <c:layout>
                <c:manualLayout>
                  <c:x val="-7.1225071225071226E-2"/>
                  <c:y val="-2.8735632183908046E-2"/>
                </c:manualLayout>
              </c:layout>
              <c:tx>
                <c:rich>
                  <a:bodyPr/>
                  <a:lstStyle/>
                  <a:p>
                    <a:fld id="{21B137C5-E5E1-4B36-B64A-D628150069FF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sz="1100" dirty="0" smtClean="0"/>
                      <a:t>35 day cycle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144-4C8A-B57F-4A3444556139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95E1EAE8-7953-479A-AD61-E9CC5E37985A}" type="VALUE">
                      <a:rPr lang="en-US" smtClean="0"/>
                      <a:pPr/>
                      <a:t>[VALUE]</a:t>
                    </a:fld>
                    <a:endParaRPr lang="en-US" smtClean="0"/>
                  </a:p>
                  <a:p>
                    <a:r>
                      <a:rPr lang="en-US" sz="1100" smtClean="0"/>
                      <a:t>28 day cycle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144-4C8A-B57F-4A34445561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'FY2024'!$A$19:$A$30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'FY2024'!$C$19:$C$30</c:f>
              <c:numCache>
                <c:formatCode>"$"#,##0</c:formatCode>
                <c:ptCount val="12"/>
                <c:pt idx="0">
                  <c:v>117781162.90000001</c:v>
                </c:pt>
                <c:pt idx="1">
                  <c:v>137179847.59999999</c:v>
                </c:pt>
                <c:pt idx="2">
                  <c:v>109857745.8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44-4C8A-B57F-4A34445561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558176"/>
        <c:axId val="499556864"/>
      </c:lineChart>
      <c:catAx>
        <c:axId val="49955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9556864"/>
        <c:crosses val="autoZero"/>
        <c:auto val="1"/>
        <c:lblAlgn val="ctr"/>
        <c:lblOffset val="100"/>
        <c:noMultiLvlLbl val="0"/>
      </c:catAx>
      <c:valAx>
        <c:axId val="499556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9558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Total AEG Expenditures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'Medicaid Expansion'!$A$10:$B$10</c:f>
              <c:strCache>
                <c:ptCount val="2"/>
                <c:pt idx="0">
                  <c:v>Total AEG Expenditures</c:v>
                </c:pt>
                <c:pt idx="1">
                  <c:v>FY22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'Medicaid Expansion'!$C$8:$N$9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'Medicaid Expansion'!$C$10:$N$10</c:f>
              <c:numCache>
                <c:formatCode>"$"#,##0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148255.92000000001</c:v>
                </c:pt>
                <c:pt idx="4">
                  <c:v>1203703.3899999999</c:v>
                </c:pt>
                <c:pt idx="5">
                  <c:v>2163913.7200000002</c:v>
                </c:pt>
                <c:pt idx="6">
                  <c:v>3239801.44</c:v>
                </c:pt>
                <c:pt idx="7">
                  <c:v>5062243.1100000003</c:v>
                </c:pt>
                <c:pt idx="8">
                  <c:v>8941932.2300000004</c:v>
                </c:pt>
                <c:pt idx="9">
                  <c:v>8798086.1400000006</c:v>
                </c:pt>
                <c:pt idx="10">
                  <c:v>20306212.300000001</c:v>
                </c:pt>
                <c:pt idx="11">
                  <c:v>16191874.77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FA-4CA9-9902-7411B2F358C3}"/>
            </c:ext>
          </c:extLst>
        </c:ser>
        <c:ser>
          <c:idx val="1"/>
          <c:order val="1"/>
          <c:tx>
            <c:strRef>
              <c:f>'Medicaid Expansion'!$A$11:$B$11</c:f>
              <c:strCache>
                <c:ptCount val="2"/>
                <c:pt idx="0">
                  <c:v>Total AEG Expenditures</c:v>
                </c:pt>
                <c:pt idx="1">
                  <c:v>FY23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'Medicaid Expansion'!$C$8:$N$9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'Medicaid Expansion'!$C$11:$N$11</c:f>
              <c:numCache>
                <c:formatCode>"$"#,##0</c:formatCode>
                <c:ptCount val="12"/>
                <c:pt idx="0">
                  <c:v>23068947.420000002</c:v>
                </c:pt>
                <c:pt idx="1">
                  <c:v>27748550.629999999</c:v>
                </c:pt>
                <c:pt idx="2">
                  <c:v>26015090.309999999</c:v>
                </c:pt>
                <c:pt idx="3">
                  <c:v>29144375.420000002</c:v>
                </c:pt>
                <c:pt idx="4">
                  <c:v>38789832.020000003</c:v>
                </c:pt>
                <c:pt idx="5">
                  <c:v>32537169.010000002</c:v>
                </c:pt>
                <c:pt idx="6">
                  <c:v>33765267.719999999</c:v>
                </c:pt>
                <c:pt idx="7">
                  <c:v>38225314.890000001</c:v>
                </c:pt>
                <c:pt idx="8">
                  <c:v>53916375.939999998</c:v>
                </c:pt>
                <c:pt idx="9">
                  <c:v>44607608.560000002</c:v>
                </c:pt>
                <c:pt idx="10">
                  <c:v>59627161.960000001</c:v>
                </c:pt>
                <c:pt idx="11">
                  <c:v>44716804.909999996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FA-4CA9-9902-7411B2F358C3}"/>
            </c:ext>
          </c:extLst>
        </c:ser>
        <c:ser>
          <c:idx val="2"/>
          <c:order val="2"/>
          <c:tx>
            <c:strRef>
              <c:f>'Medicaid Expansion'!$A$12:$B$12</c:f>
              <c:strCache>
                <c:ptCount val="2"/>
                <c:pt idx="0">
                  <c:v>Total AEG Expenditures</c:v>
                </c:pt>
                <c:pt idx="1">
                  <c:v>FY24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4124293785310786E-2"/>
                  <c:y val="1.6711229946524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3A9-4ABF-B43D-634511E56654}"/>
                </c:ext>
              </c:extLst>
            </c:dLbl>
            <c:dLbl>
              <c:idx val="1"/>
              <c:layout>
                <c:manualLayout>
                  <c:x val="-3.672316384180796E-2"/>
                  <c:y val="-1.94964349376114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3A9-4ABF-B43D-634511E566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'Medicaid Expansion'!$C$8:$N$9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'Medicaid Expansion'!$C$12:$N$12</c:f>
              <c:numCache>
                <c:formatCode>"$"#,##0</c:formatCode>
                <c:ptCount val="12"/>
                <c:pt idx="0">
                  <c:v>53487361.399999999</c:v>
                </c:pt>
                <c:pt idx="1">
                  <c:v>62351367.109999999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FA-4CA9-9902-7411B2F358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0444656"/>
        <c:axId val="670442360"/>
      </c:lineChart>
      <c:catAx>
        <c:axId val="670444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0442360"/>
        <c:crosses val="autoZero"/>
        <c:auto val="1"/>
        <c:lblAlgn val="ctr"/>
        <c:lblOffset val="100"/>
        <c:noMultiLvlLbl val="0"/>
      </c:catAx>
      <c:valAx>
        <c:axId val="670442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0444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Total</a:t>
            </a:r>
            <a:r>
              <a:rPr lang="en-US" sz="2000" b="1" baseline="0">
                <a:solidFill>
                  <a:schemeClr val="tx1"/>
                </a:solidFill>
              </a:rPr>
              <a:t> AEG Participants</a:t>
            </a:r>
            <a:endParaRPr lang="en-US" sz="2000" b="1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'Medicaid Expansion'!$A$4:$B$4</c:f>
              <c:strCache>
                <c:ptCount val="2"/>
                <c:pt idx="0">
                  <c:v>Total AEG Participants</c:v>
                </c:pt>
                <c:pt idx="1">
                  <c:v>FY22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'Medicaid Expansion'!$C$1:$N$3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'Medicaid Expansion'!$C$4:$N$4</c:f>
              <c:numCache>
                <c:formatCode>#,##0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14005</c:v>
                </c:pt>
                <c:pt idx="4">
                  <c:v>20927</c:v>
                </c:pt>
                <c:pt idx="5">
                  <c:v>53643</c:v>
                </c:pt>
                <c:pt idx="6">
                  <c:v>62297</c:v>
                </c:pt>
                <c:pt idx="7">
                  <c:v>70909</c:v>
                </c:pt>
                <c:pt idx="8">
                  <c:v>83686</c:v>
                </c:pt>
                <c:pt idx="9">
                  <c:v>169785</c:v>
                </c:pt>
                <c:pt idx="10">
                  <c:v>181532</c:v>
                </c:pt>
                <c:pt idx="11">
                  <c:v>196572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59-4ACB-AE63-0B6AFEF6D080}"/>
            </c:ext>
          </c:extLst>
        </c:ser>
        <c:ser>
          <c:idx val="1"/>
          <c:order val="1"/>
          <c:tx>
            <c:strRef>
              <c:f>'Medicaid Expansion'!$A$5:$B$5</c:f>
              <c:strCache>
                <c:ptCount val="2"/>
                <c:pt idx="0">
                  <c:v>Total AEG Participants</c:v>
                </c:pt>
                <c:pt idx="1">
                  <c:v>FY23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'Medicaid Expansion'!$C$1:$N$3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'Medicaid Expansion'!$C$5:$N$5</c:f>
              <c:numCache>
                <c:formatCode>#,##0</c:formatCode>
                <c:ptCount val="12"/>
                <c:pt idx="0">
                  <c:v>209810</c:v>
                </c:pt>
                <c:pt idx="1">
                  <c:v>240649</c:v>
                </c:pt>
                <c:pt idx="2">
                  <c:v>260132</c:v>
                </c:pt>
                <c:pt idx="3">
                  <c:v>274164</c:v>
                </c:pt>
                <c:pt idx="4">
                  <c:v>284621</c:v>
                </c:pt>
                <c:pt idx="5">
                  <c:v>301526</c:v>
                </c:pt>
                <c:pt idx="6">
                  <c:v>311809</c:v>
                </c:pt>
                <c:pt idx="7">
                  <c:v>327734</c:v>
                </c:pt>
                <c:pt idx="8">
                  <c:v>333944</c:v>
                </c:pt>
                <c:pt idx="9">
                  <c:v>342600</c:v>
                </c:pt>
                <c:pt idx="10">
                  <c:v>351849</c:v>
                </c:pt>
                <c:pt idx="11">
                  <c:v>354187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259-4ACB-AE63-0B6AFEF6D080}"/>
            </c:ext>
          </c:extLst>
        </c:ser>
        <c:ser>
          <c:idx val="2"/>
          <c:order val="2"/>
          <c:tx>
            <c:strRef>
              <c:f>'Medicaid Expansion'!$A$6:$B$6</c:f>
              <c:strCache>
                <c:ptCount val="2"/>
                <c:pt idx="0">
                  <c:v>Total AEG Participants</c:v>
                </c:pt>
                <c:pt idx="1">
                  <c:v>FY24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6666666666666693E-2"/>
                  <c:y val="-2.7852049910873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9DA-47E9-9778-5DF61DA327FF}"/>
                </c:ext>
              </c:extLst>
            </c:dLbl>
            <c:dLbl>
              <c:idx val="1"/>
              <c:layout>
                <c:manualLayout>
                  <c:x val="-2.1212121212121213E-2"/>
                  <c:y val="-1.392602495543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9DA-47E9-9778-5DF61DA327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'Medicaid Expansion'!$C$1:$N$3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'Medicaid Expansion'!$C$6:$N$6</c:f>
              <c:numCache>
                <c:formatCode>#,##0</c:formatCode>
                <c:ptCount val="12"/>
                <c:pt idx="0">
                  <c:v>350795</c:v>
                </c:pt>
                <c:pt idx="1">
                  <c:v>349933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259-4ACB-AE63-0B6AFEF6D0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2464520"/>
        <c:axId val="552466816"/>
      </c:lineChart>
      <c:catAx>
        <c:axId val="552464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466816"/>
        <c:crosses val="autoZero"/>
        <c:auto val="1"/>
        <c:lblAlgn val="ctr"/>
        <c:lblOffset val="100"/>
        <c:noMultiLvlLbl val="0"/>
      </c:catAx>
      <c:valAx>
        <c:axId val="552466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464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>
                <a:solidFill>
                  <a:schemeClr val="tx1"/>
                </a:solidFill>
              </a:rPr>
              <a:t>MAVYRET EXPENDITURES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Mavyret!$B$22</c:f>
              <c:strCache>
                <c:ptCount val="1"/>
                <c:pt idx="0">
                  <c:v>FY20 Total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Mavyret!$C$20:$N$20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Mavyret!$C$22:$N$22</c:f>
              <c:numCache>
                <c:formatCode>"$"#,##0</c:formatCode>
                <c:ptCount val="12"/>
                <c:pt idx="0">
                  <c:v>1547042.64</c:v>
                </c:pt>
                <c:pt idx="1">
                  <c:v>1100707.21</c:v>
                </c:pt>
                <c:pt idx="2">
                  <c:v>1409301.72</c:v>
                </c:pt>
                <c:pt idx="3">
                  <c:v>887266.98</c:v>
                </c:pt>
                <c:pt idx="4">
                  <c:v>983387.76</c:v>
                </c:pt>
                <c:pt idx="5">
                  <c:v>1285788.02</c:v>
                </c:pt>
                <c:pt idx="6">
                  <c:v>858816.33</c:v>
                </c:pt>
                <c:pt idx="7">
                  <c:v>942952.1</c:v>
                </c:pt>
                <c:pt idx="8">
                  <c:v>1158047.26</c:v>
                </c:pt>
                <c:pt idx="9">
                  <c:v>1015586.41</c:v>
                </c:pt>
                <c:pt idx="10">
                  <c:v>680664.79</c:v>
                </c:pt>
                <c:pt idx="11">
                  <c:v>521927.08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2EC-41E9-992C-9FFE03681FF3}"/>
            </c:ext>
          </c:extLst>
        </c:ser>
        <c:ser>
          <c:idx val="2"/>
          <c:order val="2"/>
          <c:tx>
            <c:strRef>
              <c:f>Mavyret!$B$23</c:f>
              <c:strCache>
                <c:ptCount val="1"/>
                <c:pt idx="0">
                  <c:v>FY21 Total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Mavyret!$C$20:$N$20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Mavyret!$C$23:$N$23</c:f>
              <c:numCache>
                <c:formatCode>"$"#,##0</c:formatCode>
                <c:ptCount val="12"/>
                <c:pt idx="0">
                  <c:v>790287.74</c:v>
                </c:pt>
                <c:pt idx="1">
                  <c:v>748965.92</c:v>
                </c:pt>
                <c:pt idx="2">
                  <c:v>1060548.3400000001</c:v>
                </c:pt>
                <c:pt idx="3">
                  <c:v>1044232.12</c:v>
                </c:pt>
                <c:pt idx="4">
                  <c:v>628462.06000000006</c:v>
                </c:pt>
                <c:pt idx="5">
                  <c:v>663738.36</c:v>
                </c:pt>
                <c:pt idx="6">
                  <c:v>583471.92000000004</c:v>
                </c:pt>
                <c:pt idx="7">
                  <c:v>556545.04</c:v>
                </c:pt>
                <c:pt idx="8">
                  <c:v>999145.96</c:v>
                </c:pt>
                <c:pt idx="9">
                  <c:v>995306.4</c:v>
                </c:pt>
                <c:pt idx="10">
                  <c:v>798410.8</c:v>
                </c:pt>
                <c:pt idx="11">
                  <c:v>752602.4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EC-41E9-992C-9FFE03681FF3}"/>
            </c:ext>
          </c:extLst>
        </c:ser>
        <c:ser>
          <c:idx val="3"/>
          <c:order val="3"/>
          <c:tx>
            <c:strRef>
              <c:f>Mavyret!$B$24</c:f>
              <c:strCache>
                <c:ptCount val="1"/>
                <c:pt idx="0">
                  <c:v>FY22 Total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Mavyret!$C$20:$N$20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(Mavyret!$C$24:$I$24,Mavyret!$J$24,Mavyret!$K$24,Mavyret!$L$24,Mavyret!$M$24,Mavyret!$N$24)</c:f>
              <c:numCache>
                <c:formatCode>"$"#,##0</c:formatCode>
                <c:ptCount val="12"/>
                <c:pt idx="0">
                  <c:v>1388654.72</c:v>
                </c:pt>
                <c:pt idx="1">
                  <c:v>932688.65</c:v>
                </c:pt>
                <c:pt idx="2">
                  <c:v>1034603.96</c:v>
                </c:pt>
                <c:pt idx="3">
                  <c:v>1616867.15</c:v>
                </c:pt>
                <c:pt idx="4">
                  <c:v>1413924.19</c:v>
                </c:pt>
                <c:pt idx="5">
                  <c:v>1679432.21</c:v>
                </c:pt>
                <c:pt idx="6">
                  <c:v>1552907.94</c:v>
                </c:pt>
                <c:pt idx="7">
                  <c:v>1925691</c:v>
                </c:pt>
                <c:pt idx="8">
                  <c:v>2393538</c:v>
                </c:pt>
                <c:pt idx="9">
                  <c:v>2249027</c:v>
                </c:pt>
                <c:pt idx="10">
                  <c:v>3553521</c:v>
                </c:pt>
                <c:pt idx="11">
                  <c:v>2319785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EC-41E9-992C-9FFE03681FF3}"/>
            </c:ext>
          </c:extLst>
        </c:ser>
        <c:ser>
          <c:idx val="4"/>
          <c:order val="4"/>
          <c:tx>
            <c:strRef>
              <c:f>Mavyret!$B$25</c:f>
              <c:strCache>
                <c:ptCount val="1"/>
                <c:pt idx="0">
                  <c:v>FY23 Total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Mavyret!$C$25:$N$25</c:f>
              <c:numCache>
                <c:formatCode>"$"#,##0</c:formatCode>
                <c:ptCount val="12"/>
                <c:pt idx="0">
                  <c:v>2808204</c:v>
                </c:pt>
                <c:pt idx="1">
                  <c:v>2870792</c:v>
                </c:pt>
                <c:pt idx="2">
                  <c:v>3185833</c:v>
                </c:pt>
                <c:pt idx="3">
                  <c:v>3442647</c:v>
                </c:pt>
                <c:pt idx="4">
                  <c:v>4026382</c:v>
                </c:pt>
                <c:pt idx="5">
                  <c:v>2512664</c:v>
                </c:pt>
                <c:pt idx="6">
                  <c:v>3171031</c:v>
                </c:pt>
                <c:pt idx="7">
                  <c:v>3406514</c:v>
                </c:pt>
                <c:pt idx="8">
                  <c:v>4192774</c:v>
                </c:pt>
                <c:pt idx="9">
                  <c:v>3593274</c:v>
                </c:pt>
                <c:pt idx="10">
                  <c:v>4790669</c:v>
                </c:pt>
                <c:pt idx="11">
                  <c:v>3122934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2EC-41E9-992C-9FFE03681FF3}"/>
            </c:ext>
          </c:extLst>
        </c:ser>
        <c:ser>
          <c:idx val="5"/>
          <c:order val="5"/>
          <c:tx>
            <c:strRef>
              <c:f>Mavyret!$B$26</c:f>
              <c:strCache>
                <c:ptCount val="1"/>
                <c:pt idx="0">
                  <c:v>FY24 Total Spend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Mavyret!$C$26:$N$26</c:f>
              <c:numCache>
                <c:formatCode>"$"#,##0</c:formatCode>
                <c:ptCount val="12"/>
                <c:pt idx="0">
                  <c:v>3274608</c:v>
                </c:pt>
                <c:pt idx="1">
                  <c:v>3985351</c:v>
                </c:pt>
                <c:pt idx="2">
                  <c:v>3019800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2EC-41E9-992C-9FFE03681F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12970480"/>
        <c:axId val="812971792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Mavyret!$B$21</c15:sqref>
                        </c15:formulaRef>
                      </c:ext>
                    </c:extLst>
                    <c:strCache>
                      <c:ptCount val="1"/>
                      <c:pt idx="0">
                        <c:v> FY19 Total Spend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Mavyret!$C$20:$N$20</c15:sqref>
                        </c15:formulaRef>
                      </c:ext>
                    </c:extLst>
                    <c:strCache>
                      <c:ptCount val="12"/>
                      <c:pt idx="0">
                        <c:v>July</c:v>
                      </c:pt>
                      <c:pt idx="1">
                        <c:v>Aug </c:v>
                      </c:pt>
                      <c:pt idx="2">
                        <c:v>Sept </c:v>
                      </c:pt>
                      <c:pt idx="3">
                        <c:v>Oct </c:v>
                      </c:pt>
                      <c:pt idx="4">
                        <c:v>Nov</c:v>
                      </c:pt>
                      <c:pt idx="5">
                        <c:v>Dec</c:v>
                      </c:pt>
                      <c:pt idx="6">
                        <c:v>Jan</c:v>
                      </c:pt>
                      <c:pt idx="7">
                        <c:v>Feb</c:v>
                      </c:pt>
                      <c:pt idx="8">
                        <c:v>Mar</c:v>
                      </c:pt>
                      <c:pt idx="9">
                        <c:v>Apr</c:v>
                      </c:pt>
                      <c:pt idx="10">
                        <c:v>May </c:v>
                      </c:pt>
                      <c:pt idx="11">
                        <c:v>June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Mavyret!$C$21:$N$21</c15:sqref>
                        </c15:formulaRef>
                      </c:ext>
                    </c:extLst>
                    <c:numCache>
                      <c:formatCode>"$"#,##0</c:formatCode>
                      <c:ptCount val="12"/>
                      <c:pt idx="0">
                        <c:v>2440910.52</c:v>
                      </c:pt>
                      <c:pt idx="1">
                        <c:v>2646620.9700000002</c:v>
                      </c:pt>
                      <c:pt idx="2">
                        <c:v>2145263.61</c:v>
                      </c:pt>
                      <c:pt idx="3">
                        <c:v>2276855.21</c:v>
                      </c:pt>
                      <c:pt idx="4">
                        <c:v>2790156.44</c:v>
                      </c:pt>
                      <c:pt idx="5">
                        <c:v>1947874.18</c:v>
                      </c:pt>
                      <c:pt idx="6">
                        <c:v>2093385.87</c:v>
                      </c:pt>
                      <c:pt idx="7">
                        <c:v>1517087.12</c:v>
                      </c:pt>
                      <c:pt idx="8">
                        <c:v>1714943.75</c:v>
                      </c:pt>
                      <c:pt idx="9">
                        <c:v>1564539.05</c:v>
                      </c:pt>
                      <c:pt idx="10">
                        <c:v>1841461.78</c:v>
                      </c:pt>
                      <c:pt idx="11">
                        <c:v>1328177.56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02EC-41E9-992C-9FFE03681FF3}"/>
                  </c:ext>
                </c:extLst>
              </c15:ser>
            </c15:filteredLineSeries>
          </c:ext>
        </c:extLst>
      </c:lineChart>
      <c:catAx>
        <c:axId val="81297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1792"/>
        <c:crosses val="autoZero"/>
        <c:auto val="1"/>
        <c:lblAlgn val="ctr"/>
        <c:lblOffset val="100"/>
        <c:noMultiLvlLbl val="0"/>
      </c:catAx>
      <c:valAx>
        <c:axId val="81297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>
                <a:solidFill>
                  <a:schemeClr val="tx1"/>
                </a:solidFill>
                <a:effectLst/>
              </a:rPr>
              <a:t>FY2020-FY2024 Rare Disease Expenditures Per Day</a:t>
            </a:r>
            <a:endParaRPr lang="en-US" sz="2400" b="1"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>
                <a:solidFill>
                  <a:schemeClr val="tx1"/>
                </a:solidFill>
              </a:defRPr>
            </a:pPr>
            <a:endParaRPr lang="en-US" sz="2400" b="1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'FY19-FY24 Rare Disease Chart'!$A$23</c:f>
              <c:strCache>
                <c:ptCount val="1"/>
                <c:pt idx="0">
                  <c:v>FY2020 Rare Disease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'FY19-FY24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'FY19-FY24 Rare Disease Chart'!$B$23:$M$23</c:f>
              <c:numCache>
                <c:formatCode>"$"#,##0</c:formatCode>
                <c:ptCount val="12"/>
                <c:pt idx="0">
                  <c:v>137451.83428571429</c:v>
                </c:pt>
                <c:pt idx="1">
                  <c:v>145271.07357142857</c:v>
                </c:pt>
                <c:pt idx="2">
                  <c:v>128478.83742857142</c:v>
                </c:pt>
                <c:pt idx="3">
                  <c:v>221640.31250000003</c:v>
                </c:pt>
                <c:pt idx="4">
                  <c:v>156852.77285714285</c:v>
                </c:pt>
                <c:pt idx="5">
                  <c:v>201918.55800000002</c:v>
                </c:pt>
                <c:pt idx="6">
                  <c:v>174515.30928571429</c:v>
                </c:pt>
                <c:pt idx="7">
                  <c:v>200350.125</c:v>
                </c:pt>
                <c:pt idx="8">
                  <c:v>253172.08199999997</c:v>
                </c:pt>
                <c:pt idx="9">
                  <c:v>300591.77142857137</c:v>
                </c:pt>
                <c:pt idx="10">
                  <c:v>214827.42535714287</c:v>
                </c:pt>
                <c:pt idx="11">
                  <c:v>215743.8673333333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48-4EC0-885A-86CA41025912}"/>
            </c:ext>
          </c:extLst>
        </c:ser>
        <c:ser>
          <c:idx val="2"/>
          <c:order val="2"/>
          <c:tx>
            <c:strRef>
              <c:f>'FY19-FY24 Rare Disease Chart'!$A$24</c:f>
              <c:strCache>
                <c:ptCount val="1"/>
                <c:pt idx="0">
                  <c:v>FY2021 Rare Disease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'FY19-FY24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'FY19-FY24 Rare Disease Chart'!$B$24:$M$24</c:f>
              <c:numCache>
                <c:formatCode>"$"#,##0</c:formatCode>
                <c:ptCount val="12"/>
                <c:pt idx="0">
                  <c:v>230557.39393939395</c:v>
                </c:pt>
                <c:pt idx="1">
                  <c:v>229117.89285714287</c:v>
                </c:pt>
                <c:pt idx="2">
                  <c:v>213616.13257142855</c:v>
                </c:pt>
                <c:pt idx="3">
                  <c:v>211308.47999999998</c:v>
                </c:pt>
                <c:pt idx="4">
                  <c:v>225777.27285714285</c:v>
                </c:pt>
                <c:pt idx="5">
                  <c:v>225609.78571428571</c:v>
                </c:pt>
                <c:pt idx="6">
                  <c:v>194637.25</c:v>
                </c:pt>
                <c:pt idx="7">
                  <c:v>228507.78571428571</c:v>
                </c:pt>
                <c:pt idx="8">
                  <c:v>234580.2</c:v>
                </c:pt>
                <c:pt idx="9">
                  <c:v>218110.94285714286</c:v>
                </c:pt>
                <c:pt idx="10">
                  <c:v>237866.67857142858</c:v>
                </c:pt>
                <c:pt idx="11">
                  <c:v>214915.33333333334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48-4EC0-885A-86CA41025912}"/>
            </c:ext>
          </c:extLst>
        </c:ser>
        <c:ser>
          <c:idx val="3"/>
          <c:order val="3"/>
          <c:tx>
            <c:strRef>
              <c:f>'FY19-FY24 Rare Disease Chart'!$A$25</c:f>
              <c:strCache>
                <c:ptCount val="1"/>
                <c:pt idx="0">
                  <c:v>FY2022 Rare Disease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'FY19-FY24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'FY19-FY24 Rare Disease Chart'!$B$25:$M$25</c:f>
              <c:numCache>
                <c:formatCode>"$"#,##0</c:formatCode>
                <c:ptCount val="12"/>
                <c:pt idx="0">
                  <c:v>224013.05128205128</c:v>
                </c:pt>
                <c:pt idx="1">
                  <c:v>233918.16035714286</c:v>
                </c:pt>
                <c:pt idx="2">
                  <c:v>242543.71428571429</c:v>
                </c:pt>
                <c:pt idx="3">
                  <c:v>267703.71428571426</c:v>
                </c:pt>
                <c:pt idx="4">
                  <c:v>241230.78571428571</c:v>
                </c:pt>
                <c:pt idx="5">
                  <c:v>255654.07142857142</c:v>
                </c:pt>
                <c:pt idx="6">
                  <c:v>233470.5</c:v>
                </c:pt>
                <c:pt idx="7">
                  <c:v>268794.53571428574</c:v>
                </c:pt>
                <c:pt idx="8">
                  <c:v>376704.85714285716</c:v>
                </c:pt>
                <c:pt idx="9">
                  <c:v>298131.64285714284</c:v>
                </c:pt>
                <c:pt idx="10">
                  <c:v>309667.51428571431</c:v>
                </c:pt>
                <c:pt idx="11">
                  <c:v>296591.03999999998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48-4EC0-885A-86CA41025912}"/>
            </c:ext>
          </c:extLst>
        </c:ser>
        <c:ser>
          <c:idx val="4"/>
          <c:order val="4"/>
          <c:tx>
            <c:strRef>
              <c:f>'FY19-FY24 Rare Disease Chart'!$A$26</c:f>
              <c:strCache>
                <c:ptCount val="1"/>
                <c:pt idx="0">
                  <c:v>FY2023 Rare Disease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'FY19-FY24 Rare Disease Chart'!$B$26:$M$26</c:f>
              <c:numCache>
                <c:formatCode>"$"#,##0</c:formatCode>
                <c:ptCount val="12"/>
                <c:pt idx="0">
                  <c:v>326808.03225806454</c:v>
                </c:pt>
                <c:pt idx="1">
                  <c:v>317454.22857142857</c:v>
                </c:pt>
                <c:pt idx="2">
                  <c:v>214233.75</c:v>
                </c:pt>
                <c:pt idx="3">
                  <c:v>448798.53571428574</c:v>
                </c:pt>
                <c:pt idx="4" formatCode="&quot;$&quot;#,##0.00">
                  <c:v>232743.27885714287</c:v>
                </c:pt>
                <c:pt idx="5" formatCode="&quot;$&quot;#,##0.00">
                  <c:v>452162.89892857149</c:v>
                </c:pt>
                <c:pt idx="6" formatCode="&quot;$&quot;#,##0.00">
                  <c:v>318435.06999999995</c:v>
                </c:pt>
                <c:pt idx="7" formatCode="&quot;$&quot;#,##0.00">
                  <c:v>222931.62642857147</c:v>
                </c:pt>
                <c:pt idx="8" formatCode="&quot;$&quot;#,##0.00">
                  <c:v>336857.32371428574</c:v>
                </c:pt>
                <c:pt idx="9" formatCode="&quot;$&quot;#,##0.00">
                  <c:v>401263.32678571425</c:v>
                </c:pt>
                <c:pt idx="10" formatCode="&quot;$&quot;#,##0.00">
                  <c:v>442549.43485714286</c:v>
                </c:pt>
                <c:pt idx="11" formatCode="&quot;$&quot;#,##0.00">
                  <c:v>356523.16769230773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348-4EC0-885A-86CA41025912}"/>
            </c:ext>
          </c:extLst>
        </c:ser>
        <c:ser>
          <c:idx val="5"/>
          <c:order val="5"/>
          <c:tx>
            <c:strRef>
              <c:f>'FY19-FY24 Rare Disease Chart'!$A$27</c:f>
              <c:strCache>
                <c:ptCount val="1"/>
                <c:pt idx="0">
                  <c:v>FY2024 Rare Disease Spend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'FY19-FY24 Rare Disease Chart'!$B$27:$M$27</c:f>
              <c:numCache>
                <c:formatCode>"$"#,##0.00</c:formatCode>
                <c:ptCount val="12"/>
                <c:pt idx="0">
                  <c:v>405345.6</c:v>
                </c:pt>
                <c:pt idx="1">
                  <c:v>343931.02857142856</c:v>
                </c:pt>
                <c:pt idx="2">
                  <c:v>415401.10714285716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348-4EC0-885A-86CA41025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214184"/>
        <c:axId val="20721090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'FY19-FY24 Rare Disease Chart'!$A$22</c15:sqref>
                        </c15:formulaRef>
                      </c:ext>
                    </c:extLst>
                    <c:strCache>
                      <c:ptCount val="1"/>
                      <c:pt idx="0">
                        <c:v>FY2019 Rare Disease Spend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'FY19-FY24 Rare Disease Chart'!$B$21:$M$21</c15:sqref>
                        </c15:formulaRef>
                      </c:ext>
                    </c:extLst>
                    <c:strCache>
                      <c:ptCount val="12"/>
                      <c:pt idx="0">
                        <c:v>July</c:v>
                      </c:pt>
                      <c:pt idx="1">
                        <c:v>Aug</c:v>
                      </c:pt>
                      <c:pt idx="2">
                        <c:v>Sept</c:v>
                      </c:pt>
                      <c:pt idx="3">
                        <c:v>Oct</c:v>
                      </c:pt>
                      <c:pt idx="4">
                        <c:v>Nov</c:v>
                      </c:pt>
                      <c:pt idx="5">
                        <c:v>Dec </c:v>
                      </c:pt>
                      <c:pt idx="6">
                        <c:v>Jan</c:v>
                      </c:pt>
                      <c:pt idx="7">
                        <c:v>Feb</c:v>
                      </c:pt>
                      <c:pt idx="8">
                        <c:v>Mar</c:v>
                      </c:pt>
                      <c:pt idx="9">
                        <c:v>April</c:v>
                      </c:pt>
                      <c:pt idx="10">
                        <c:v>May </c:v>
                      </c:pt>
                      <c:pt idx="11">
                        <c:v>June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'FY19-FY24 Rare Disease Chart'!$B$22:$M$22</c15:sqref>
                        </c15:formulaRef>
                      </c:ext>
                    </c:extLst>
                    <c:numCache>
                      <c:formatCode>"$"#,##0</c:formatCode>
                      <c:ptCount val="12"/>
                      <c:pt idx="0">
                        <c:v>145075.94607142854</c:v>
                      </c:pt>
                      <c:pt idx="1">
                        <c:v>125143.33714285714</c:v>
                      </c:pt>
                      <c:pt idx="2">
                        <c:v>144382.01392857142</c:v>
                      </c:pt>
                      <c:pt idx="3">
                        <c:v>146690.6832142857</c:v>
                      </c:pt>
                      <c:pt idx="4">
                        <c:v>146831.49514285714</c:v>
                      </c:pt>
                      <c:pt idx="5">
                        <c:v>139347.05142857143</c:v>
                      </c:pt>
                      <c:pt idx="6">
                        <c:v>145361.41571428571</c:v>
                      </c:pt>
                      <c:pt idx="7">
                        <c:v>122618.78392857141</c:v>
                      </c:pt>
                      <c:pt idx="8">
                        <c:v>150555.05428571426</c:v>
                      </c:pt>
                      <c:pt idx="9">
                        <c:v>140750.32</c:v>
                      </c:pt>
                      <c:pt idx="10">
                        <c:v>152964.38285714283</c:v>
                      </c:pt>
                      <c:pt idx="11">
                        <c:v>123402.75214285713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3348-4EC0-885A-86CA41025912}"/>
                  </c:ext>
                </c:extLst>
              </c15:ser>
            </c15:filteredLineSeries>
          </c:ext>
        </c:extLst>
      </c:lineChart>
      <c:catAx>
        <c:axId val="207214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0904"/>
        <c:crosses val="autoZero"/>
        <c:auto val="1"/>
        <c:lblAlgn val="ctr"/>
        <c:lblOffset val="100"/>
        <c:noMultiLvlLbl val="0"/>
      </c:catAx>
      <c:valAx>
        <c:axId val="20721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4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9/25/2023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362200"/>
            <a:ext cx="8534400" cy="22860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MO </a:t>
            </a:r>
            <a:r>
              <a:rPr lang="en-US" altLang="en-US" b="1" dirty="0" err="1"/>
              <a:t>HealthNet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PharmaCy</a:t>
            </a:r>
            <a:r>
              <a:rPr lang="en-US" altLang="en-US" b="1" dirty="0" smtClean="0"/>
              <a:t> </a:t>
            </a:r>
            <a:r>
              <a:rPr lang="en-US" altLang="en-US" b="1" dirty="0"/>
              <a:t>Program </a:t>
            </a:r>
            <a:br>
              <a:rPr lang="en-US" altLang="en-US" b="1" dirty="0"/>
            </a:br>
            <a:r>
              <a:rPr lang="en-US" altLang="en-US" b="1" dirty="0"/>
              <a:t>and Budget </a:t>
            </a:r>
            <a:r>
              <a:rPr lang="en-US" altLang="en-US" b="1" dirty="0" smtClean="0"/>
              <a:t>Update</a:t>
            </a:r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2400" b="1" dirty="0" smtClean="0"/>
              <a:t>Missouri Pharmacy Advisory Boards OCTOBER 2023</a:t>
            </a:r>
            <a:r>
              <a:rPr lang="en-US" altLang="en-US" sz="3200" b="1" dirty="0"/>
              <a:t/>
            </a:r>
            <a:br>
              <a:rPr lang="en-US" altLang="en-US" sz="3200" b="1" dirty="0"/>
            </a:br>
            <a:r>
              <a:rPr lang="en-US" altLang="en-US" sz="2400" b="1" dirty="0" smtClean="0"/>
              <a:t>Elizabeth Short, Program specialist</a:t>
            </a:r>
            <a:r>
              <a:rPr lang="en-US" altLang="en-US" sz="2400" b="1" dirty="0"/>
              <a:t/>
            </a:r>
            <a:br>
              <a:rPr lang="en-US" altLang="en-US" sz="2400" b="1" dirty="0"/>
            </a:br>
            <a:endParaRPr lang="en-US" sz="2400" b="1" i="1" dirty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5715000" y="20519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68084"/>
              </p:ext>
            </p:extLst>
          </p:nvPr>
        </p:nvGraphicFramePr>
        <p:xfrm>
          <a:off x="76200" y="76200"/>
          <a:ext cx="89916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951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5048032"/>
              </p:ext>
            </p:extLst>
          </p:nvPr>
        </p:nvGraphicFramePr>
        <p:xfrm>
          <a:off x="76200" y="76200"/>
          <a:ext cx="89154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2672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387551"/>
              </p:ext>
            </p:extLst>
          </p:nvPr>
        </p:nvGraphicFramePr>
        <p:xfrm>
          <a:off x="76200" y="76200"/>
          <a:ext cx="8915400" cy="6705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412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0561712"/>
              </p:ext>
            </p:extLst>
          </p:nvPr>
        </p:nvGraphicFramePr>
        <p:xfrm>
          <a:off x="76200" y="76200"/>
          <a:ext cx="8991600" cy="6705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9766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225249"/>
              </p:ext>
            </p:extLst>
          </p:nvPr>
        </p:nvGraphicFramePr>
        <p:xfrm>
          <a:off x="76200" y="76200"/>
          <a:ext cx="89916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3042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4866571"/>
              </p:ext>
            </p:extLst>
          </p:nvPr>
        </p:nvGraphicFramePr>
        <p:xfrm>
          <a:off x="152400" y="152400"/>
          <a:ext cx="8915400" cy="662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1796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FY22-FY24(July/Aug) AEG Expenditures/participant count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76685748"/>
              </p:ext>
            </p:extLst>
          </p:nvPr>
        </p:nvGraphicFramePr>
        <p:xfrm>
          <a:off x="76200" y="1676400"/>
          <a:ext cx="4495800" cy="4559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271099667"/>
              </p:ext>
            </p:extLst>
          </p:nvPr>
        </p:nvGraphicFramePr>
        <p:xfrm>
          <a:off x="4724400" y="1676400"/>
          <a:ext cx="4191000" cy="4559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547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5883956"/>
              </p:ext>
            </p:extLst>
          </p:nvPr>
        </p:nvGraphicFramePr>
        <p:xfrm>
          <a:off x="76200" y="76200"/>
          <a:ext cx="89916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3687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2" descr="Pill Bottle. Medical Capsules Container . Stock Illustration - Illustration  of concept, healthy: 96698695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605" y="0"/>
            <a:ext cx="43763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649" y="179452"/>
            <a:ext cx="47692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Calibri" panose="020F0502020204030204" pitchFamily="34" charset="0"/>
              </a:rPr>
              <a:t>TOP </a:t>
            </a:r>
            <a:r>
              <a:rPr lang="en-US" sz="2000" b="1" dirty="0" smtClean="0">
                <a:latin typeface="Calibri" panose="020F0502020204030204" pitchFamily="34" charset="0"/>
              </a:rPr>
              <a:t>10 HICL DRUG </a:t>
            </a:r>
            <a:r>
              <a:rPr lang="en-US" sz="2000" b="1" dirty="0">
                <a:latin typeface="Calibri" panose="020F0502020204030204" pitchFamily="34" charset="0"/>
              </a:rPr>
              <a:t>CLASSES </a:t>
            </a:r>
            <a:r>
              <a:rPr lang="en-US" sz="2000" b="1" dirty="0" smtClean="0">
                <a:latin typeface="Calibri" panose="020F0502020204030204" pitchFamily="34" charset="0"/>
              </a:rPr>
              <a:t>FOR FYTD 2024</a:t>
            </a:r>
          </a:p>
          <a:p>
            <a:pPr algn="ctr"/>
            <a:r>
              <a:rPr lang="en-US" sz="2000" b="1" dirty="0">
                <a:latin typeface="Calibri" panose="020F0502020204030204" pitchFamily="34" charset="0"/>
              </a:rPr>
              <a:t> </a:t>
            </a:r>
            <a:r>
              <a:rPr lang="en-US" sz="2000" b="1" dirty="0" smtClean="0">
                <a:latin typeface="Calibri" panose="020F0502020204030204" pitchFamily="34" charset="0"/>
              </a:rPr>
              <a:t>                                                       </a:t>
            </a:r>
            <a:endParaRPr lang="en-US" sz="1400" b="1" dirty="0" smtClean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167587"/>
              </p:ext>
            </p:extLst>
          </p:nvPr>
        </p:nvGraphicFramePr>
        <p:xfrm>
          <a:off x="0" y="1066790"/>
          <a:ext cx="4767605" cy="58243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3963">
                  <a:extLst>
                    <a:ext uri="{9D8B030D-6E8A-4147-A177-3AD203B41FA5}">
                      <a16:colId xmlns:a16="http://schemas.microsoft.com/office/drawing/2014/main" val="2998376641"/>
                    </a:ext>
                  </a:extLst>
                </a:gridCol>
                <a:gridCol w="1353642">
                  <a:extLst>
                    <a:ext uri="{9D8B030D-6E8A-4147-A177-3AD203B41FA5}">
                      <a16:colId xmlns:a16="http://schemas.microsoft.com/office/drawing/2014/main" val="3986517428"/>
                    </a:ext>
                  </a:extLst>
                </a:gridCol>
              </a:tblGrid>
              <a:tr h="8398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DRUG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FYTD2024 </a:t>
                      </a:r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Expenditures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9207619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ADALIMUMAB(</a:t>
                      </a:r>
                      <a:r>
                        <a:rPr lang="en-US" sz="1600" b="1" u="none" strike="noStrike" dirty="0" err="1">
                          <a:effectLst/>
                        </a:rPr>
                        <a:t>Humira</a:t>
                      </a:r>
                      <a:r>
                        <a:rPr lang="en-US" sz="1600" b="1" u="none" strike="noStrike" dirty="0">
                          <a:effectLst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$29,656,224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96723445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smtClean="0">
                          <a:effectLst/>
                        </a:rPr>
                        <a:t>TRULICITY(Diabetes)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$21,405,544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33038587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smtClean="0">
                          <a:effectLst/>
                        </a:rPr>
                        <a:t>BIKTARVY(HIV)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$20,340,812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24901647"/>
                  </a:ext>
                </a:extLst>
              </a:tr>
              <a:tr h="54178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>
                          <a:effectLst/>
                        </a:rPr>
                        <a:t>PALIPERIDONE PALMITATE(</a:t>
                      </a:r>
                      <a:r>
                        <a:rPr lang="en-US" sz="1600" b="1" u="none" strike="noStrike" dirty="0" err="1">
                          <a:effectLst/>
                        </a:rPr>
                        <a:t>Invega</a:t>
                      </a:r>
                      <a:r>
                        <a:rPr lang="en-US" sz="1600" b="1" u="none" strike="noStrike" dirty="0">
                          <a:effectLst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$18,951,007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23201091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smtClean="0">
                          <a:effectLst/>
                        </a:rPr>
                        <a:t>INSULIN ASPART(Diabetes)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$10,921,546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41418464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</a:rPr>
                        <a:t>TRIKAFTA(Cystic Fibrosis)</a:t>
                      </a: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$10,634,089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66560367"/>
                  </a:ext>
                </a:extLst>
              </a:tr>
              <a:tr h="464027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smtClean="0">
                          <a:effectLst/>
                        </a:rPr>
                        <a:t>METHYLPHENIDATE HCL(Stimulant)(Ritalin)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$10,303,299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5167103"/>
                  </a:ext>
                </a:extLst>
              </a:tr>
              <a:tr h="54178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</a:rPr>
                        <a:t>MAVYRET(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</a:rPr>
                        <a:t>Hep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</a:rPr>
                        <a:t> C)</a:t>
                      </a: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$10,287,748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30356484"/>
                  </a:ext>
                </a:extLst>
              </a:tr>
              <a:tr h="54178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smtClean="0">
                          <a:effectLst/>
                        </a:rPr>
                        <a:t>BUDESONIDE/FORMOTEROL FUMARATE(Asthma)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$10,052,396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42568655"/>
                  </a:ext>
                </a:extLst>
              </a:tr>
              <a:tr h="54178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OTHER</a:t>
                      </a:r>
                      <a:endParaRPr lang="en-US" sz="1600" b="1" i="0" u="none" strike="noStrike" dirty="0">
                        <a:solidFill>
                          <a:srgbClr val="343334"/>
                        </a:solidFill>
                        <a:effectLst/>
                        <a:latin typeface="IBM Plex Sans"/>
                      </a:endParaRPr>
                    </a:p>
                  </a:txBody>
                  <a:tcPr marL="9525" marR="9525" marT="9525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$9,748,593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35795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5981061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15805</TotalTime>
  <Words>267</Words>
  <Application>Microsoft Office PowerPoint</Application>
  <PresentationFormat>On-screen Show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Century Gothic</vt:lpstr>
      <vt:lpstr>Franklin Gothic Medium</vt:lpstr>
      <vt:lpstr>IBM Plex Sans</vt:lpstr>
      <vt:lpstr>Palatino Linotype</vt:lpstr>
      <vt:lpstr>Wingdings 3</vt:lpstr>
      <vt:lpstr>Urban Pop</vt:lpstr>
      <vt:lpstr> MO HealthNet PharmaCy Program  and Budget Update  Missouri Pharmacy Advisory Boards OCTOBER 2023 Elizabeth Short, Program specialist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FY22-FY24(July/Aug) AEG Expenditures/participant count</vt:lpstr>
      <vt:lpstr>PowerPoint Presentation</vt:lpstr>
      <vt:lpstr>PowerPoint Presentation</vt:lpstr>
      <vt:lpstr>PowerPoint Presentation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Short, Elizabeth</cp:lastModifiedBy>
  <cp:revision>592</cp:revision>
  <cp:lastPrinted>2022-08-11T18:30:38Z</cp:lastPrinted>
  <dcterms:created xsi:type="dcterms:W3CDTF">2014-11-30T21:45:23Z</dcterms:created>
  <dcterms:modified xsi:type="dcterms:W3CDTF">2023-09-25T13:52:01Z</dcterms:modified>
</cp:coreProperties>
</file>