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14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15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6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7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8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19.xml" ContentType="application/vnd.openxmlformats-officedocument.presentationml.notesSlide+xml"/>
  <Override PartName="/ppt/theme/themeOverride14.xml" ContentType="application/vnd.openxmlformats-officedocument.themeOverride+xml"/>
  <Override PartName="/ppt/notesSlides/notesSlide20.xml" ContentType="application/vnd.openxmlformats-officedocument.presentationml.notesSlide+xml"/>
  <Override PartName="/ppt/theme/themeOverride15.xml" ContentType="application/vnd.openxmlformats-officedocument.themeOverride+xml"/>
  <Override PartName="/ppt/notesSlides/notesSlide21.xml" ContentType="application/vnd.openxmlformats-officedocument.presentationml.notesSlide+xml"/>
  <Override PartName="/ppt/theme/themeOverride16.xml" ContentType="application/vnd.openxmlformats-officedocument.themeOverr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25"/>
  </p:notesMasterIdLst>
  <p:handoutMasterIdLst>
    <p:handoutMasterId r:id="rId26"/>
  </p:handoutMasterIdLst>
  <p:sldIdLst>
    <p:sldId id="256" r:id="rId2"/>
    <p:sldId id="363" r:id="rId3"/>
    <p:sldId id="385" r:id="rId4"/>
    <p:sldId id="389" r:id="rId5"/>
    <p:sldId id="433" r:id="rId6"/>
    <p:sldId id="364" r:id="rId7"/>
    <p:sldId id="368" r:id="rId8"/>
    <p:sldId id="376" r:id="rId9"/>
    <p:sldId id="434" r:id="rId10"/>
    <p:sldId id="429" r:id="rId11"/>
    <p:sldId id="430" r:id="rId12"/>
    <p:sldId id="431" r:id="rId13"/>
    <p:sldId id="432" r:id="rId14"/>
    <p:sldId id="423" r:id="rId15"/>
    <p:sldId id="422" r:id="rId16"/>
    <p:sldId id="378" r:id="rId17"/>
    <p:sldId id="424" r:id="rId18"/>
    <p:sldId id="425" r:id="rId19"/>
    <p:sldId id="426" r:id="rId20"/>
    <p:sldId id="409" r:id="rId21"/>
    <p:sldId id="427" r:id="rId22"/>
    <p:sldId id="428" r:id="rId23"/>
    <p:sldId id="406" r:id="rId24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y Ludlam" initials="J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1B587C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662" autoAdjust="0"/>
    <p:restoredTop sz="83953" autoAdjust="0"/>
  </p:normalViewPr>
  <p:slideViewPr>
    <p:cSldViewPr>
      <p:cViewPr varScale="1">
        <p:scale>
          <a:sx n="73" d="100"/>
          <a:sy n="73" d="100"/>
        </p:scale>
        <p:origin x="123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0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0" y="2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/>
          <a:lstStyle>
            <a:lvl1pPr algn="r">
              <a:defRPr sz="1200"/>
            </a:lvl1pPr>
          </a:lstStyle>
          <a:p>
            <a:fld id="{0D144030-4CAA-4B43-A21F-96EBF1BA20C8}" type="datetimeFigureOut">
              <a:rPr lang="en-US" smtClean="0"/>
              <a:t>10/5/2023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381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0" y="8772381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 anchor="b"/>
          <a:lstStyle>
            <a:lvl1pPr algn="r">
              <a:defRPr sz="1200"/>
            </a:lvl1pPr>
          </a:lstStyle>
          <a:p>
            <a:fld id="{3090A595-EEBA-4F67-AC3E-D9F8CCF61E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10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/>
          <a:lstStyle>
            <a:lvl1pPr algn="r">
              <a:defRPr sz="1200"/>
            </a:lvl1pPr>
          </a:lstStyle>
          <a:p>
            <a:fld id="{97CF049E-D21B-4DB6-B4B8-7FA4F1288B91}" type="datetimeFigureOut">
              <a:rPr lang="en-US" smtClean="0"/>
              <a:pPr/>
              <a:t>10/5/2023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693738"/>
            <a:ext cx="4613275" cy="3459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03" tIns="46403" rIns="92803" bIns="4640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7"/>
            <a:ext cx="5608320" cy="4156234"/>
          </a:xfrm>
          <a:prstGeom prst="rect">
            <a:avLst/>
          </a:prstGeom>
        </p:spPr>
        <p:txBody>
          <a:bodyPr vert="horz" lIns="92803" tIns="46403" rIns="92803" bIns="4640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 anchor="b"/>
          <a:lstStyle>
            <a:lvl1pPr algn="r">
              <a:defRPr sz="1200"/>
            </a:lvl1pPr>
          </a:lstStyle>
          <a:p>
            <a:fld id="{00E83FC2-CB00-407E-BA4E-4A2B7B6C72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844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E83FC2-CB00-407E-BA4E-4A2B7B6C726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5912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E83FC2-CB00-407E-BA4E-4A2B7B6C726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3124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E83FC2-CB00-407E-BA4E-4A2B7B6C726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4791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E83FC2-CB00-407E-BA4E-4A2B7B6C726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4205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E83FC2-CB00-407E-BA4E-4A2B7B6C726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3148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5528159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18339810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13755577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18709946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42678753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3885702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42825729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93515836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20150503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74465352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222859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16140102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2254739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4658661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29993321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31298233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516673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1037977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D12E-2748-4267-B446-3B251FB1D5B4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4BB6-03DC-4197-8212-CE412EE43C13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6EA9-A175-41F7-BCD8-C5D81AA59C6D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>
                <a:solidFill>
                  <a:schemeClr val="accent3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>
            <a:lvl1pPr marL="342900" indent="-274320">
              <a:buFont typeface="Wingdings" panose="05000000000000000000" pitchFamily="2" charset="2"/>
              <a:buChar char="v"/>
              <a:defRPr sz="2800" baseline="0">
                <a:latin typeface="Arial" panose="020B0604020202020204" pitchFamily="34" charset="0"/>
              </a:defRPr>
            </a:lvl1pPr>
            <a:lvl2pPr marL="742950" indent="-274320">
              <a:buFont typeface="Wingdings" panose="05000000000000000000" pitchFamily="2" charset="2"/>
              <a:buChar char="Ø"/>
              <a:defRPr sz="2400"/>
            </a:lvl2pPr>
            <a:lvl3pPr marL="1143000" indent="-274320">
              <a:buSzPct val="200000"/>
              <a:buFont typeface="Arial" panose="020B0604020202020204" pitchFamily="34" charset="0"/>
              <a:buChar char="•"/>
              <a:defRPr sz="2000"/>
            </a:lvl3pPr>
            <a:lvl4pPr marL="1600200" indent="-274320">
              <a:buFont typeface="Wingdings" panose="05000000000000000000" pitchFamily="2" charset="2"/>
              <a:buChar char="q"/>
              <a:defRPr sz="16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7D3-60E4-4D27-9E0B-6D034DBF6EC1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AB7-38E7-443B-8E03-D2CCAEFBE4DA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8150-1923-438E-8203-0E40D7FF5AF4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0BA7-D226-495B-A757-165737818656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A505-BFAD-447C-A6C0-75872D0FB81E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D3A8-2D2B-4914-B609-10A72547825A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584DA-436B-44D3-9FC5-402F9F16BEBD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480A-05C5-4F7D-AA1C-FC0BD3356778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27FF642-8FB2-435C-9871-0CA5D884E32B}" type="datetime1">
              <a:rPr lang="en-US" smtClean="0"/>
              <a:t>10/5/2023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hyperlink" Target="https://revisor.mo.gov/main/OneSection.aspx?section=208.184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ncbddd/sicklecell/data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hyperlink" Target="https://www.nhlbi.nih.gov/resources/evidence-based-management-sickle-cell-disease-expert-panel-report-2014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243097"/>
            <a:ext cx="2362200" cy="802861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04800" y="1828801"/>
            <a:ext cx="8534400" cy="2209800"/>
          </a:xfrm>
        </p:spPr>
        <p:txBody>
          <a:bodyPr anchor="ctr">
            <a:noAutofit/>
          </a:bodyPr>
          <a:lstStyle/>
          <a:p>
            <a:pPr algn="ctr"/>
            <a:r>
              <a:rPr lang="en-US" sz="40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>Sickle Cell Disease </a:t>
            </a:r>
            <a:r>
              <a:rPr lang="en-US" sz="4000" b="1" cap="none" dirty="0">
                <a:solidFill>
                  <a:schemeClr val="accent3"/>
                </a:solidFill>
                <a:latin typeface="Century Gothic" panose="020B0502020202020204" pitchFamily="34" charset="0"/>
              </a:rPr>
              <a:t/>
            </a:r>
            <a:br>
              <a:rPr lang="en-US" sz="4000" b="1" cap="none" dirty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>Annual Presentation</a:t>
            </a:r>
            <a:r>
              <a:rPr lang="en-US" sz="32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/>
            </a:r>
            <a:br>
              <a:rPr lang="en-US" sz="32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28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>October 11, 2023</a:t>
            </a:r>
            <a:endParaRPr lang="en-US" sz="2800" b="1" i="1" cap="small" dirty="0">
              <a:solidFill>
                <a:schemeClr val="accent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03088"/>
            <a:ext cx="1926099" cy="150663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981200" y="3962400"/>
            <a:ext cx="518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1B587C"/>
                </a:solidFill>
                <a:latin typeface="+mj-lt"/>
              </a:rPr>
              <a:t>Jennifer Colozza, PharmD</a:t>
            </a:r>
            <a:endParaRPr lang="en-US" sz="2400" b="1" dirty="0">
              <a:solidFill>
                <a:srgbClr val="1B587C"/>
              </a:solidFill>
              <a:latin typeface="+mj-lt"/>
            </a:endParaRPr>
          </a:p>
          <a:p>
            <a:pPr algn="ctr"/>
            <a:r>
              <a:rPr lang="en-US" sz="2400" b="1" dirty="0" smtClean="0">
                <a:solidFill>
                  <a:srgbClr val="1B587C"/>
                </a:solidFill>
                <a:latin typeface="+mj-lt"/>
              </a:rPr>
              <a:t>Clinical Pharmacist</a:t>
            </a:r>
          </a:p>
          <a:p>
            <a:pPr algn="ctr"/>
            <a:r>
              <a:rPr lang="en-US" sz="2400" b="1" dirty="0" smtClean="0">
                <a:solidFill>
                  <a:srgbClr val="1B587C"/>
                </a:solidFill>
                <a:latin typeface="+mj-lt"/>
              </a:rPr>
              <a:t>MO HealthNet Division</a:t>
            </a:r>
            <a:endParaRPr lang="en-US" sz="2400" b="1" dirty="0">
              <a:solidFill>
                <a:srgbClr val="1B587C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1B587C"/>
                </a:solidFill>
                <a:latin typeface="+mj-lt"/>
                <a:cs typeface="Calibri" panose="020F0502020204030204" pitchFamily="34" charset="0"/>
              </a:rPr>
              <a:t>Drug Therapies 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17638"/>
            <a:ext cx="7772400" cy="4449761"/>
          </a:xfrm>
        </p:spPr>
        <p:txBody>
          <a:bodyPr>
            <a:normAutofit fontScale="70000" lnSpcReduction="20000"/>
          </a:bodyPr>
          <a:lstStyle/>
          <a:p>
            <a:pPr indent="-342900">
              <a:buClrTx/>
            </a:pPr>
            <a:r>
              <a:rPr lang="en-US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Hydroxyurea </a:t>
            </a:r>
          </a:p>
          <a:p>
            <a:pPr lvl="1" indent="-342900">
              <a:buClrTx/>
            </a:pPr>
            <a:r>
              <a:rPr lang="en-US" sz="2900" dirty="0">
                <a:latin typeface="Calibri" panose="020F0502020204030204" pitchFamily="34" charset="0"/>
                <a:cs typeface="Calibri" panose="020F0502020204030204" pitchFamily="34" charset="0"/>
              </a:rPr>
              <a:t>Siklos® and Droxia®; Hydrea® off label</a:t>
            </a:r>
          </a:p>
          <a:p>
            <a:pPr lvl="1" indent="-342900">
              <a:buClrTx/>
            </a:pPr>
            <a:r>
              <a:rPr lang="en-US" sz="2900" dirty="0" smtClean="0">
                <a:latin typeface="Calibri" panose="020F0502020204030204" pitchFamily="34" charset="0"/>
                <a:cs typeface="Calibri" panose="020F0502020204030204" pitchFamily="34" charset="0"/>
              </a:rPr>
              <a:t>First FDA approved </a:t>
            </a:r>
            <a:r>
              <a:rPr lang="en-US" sz="2900" dirty="0">
                <a:latin typeface="Calibri" panose="020F0502020204030204" pitchFamily="34" charset="0"/>
                <a:cs typeface="Calibri" panose="020F0502020204030204" pitchFamily="34" charset="0"/>
              </a:rPr>
              <a:t>for SCD in adults </a:t>
            </a:r>
            <a:r>
              <a:rPr lang="en-US" sz="2900" dirty="0" smtClean="0">
                <a:latin typeface="Calibri" panose="020F0502020204030204" pitchFamily="34" charset="0"/>
                <a:cs typeface="Calibri" panose="020F0502020204030204" pitchFamily="34" charset="0"/>
              </a:rPr>
              <a:t>in 1998</a:t>
            </a:r>
            <a:r>
              <a:rPr lang="en-US" sz="2900" dirty="0">
                <a:latin typeface="Calibri" panose="020F0502020204030204" pitchFamily="34" charset="0"/>
                <a:cs typeface="Calibri" panose="020F0502020204030204" pitchFamily="34" charset="0"/>
              </a:rPr>
              <a:t>; extended to children </a:t>
            </a:r>
            <a:r>
              <a:rPr lang="en-US" sz="2900" dirty="0" smtClean="0">
                <a:latin typeface="Calibri" panose="020F0502020204030204" pitchFamily="34" charset="0"/>
                <a:cs typeface="Calibri" panose="020F0502020204030204" pitchFamily="34" charset="0"/>
              </a:rPr>
              <a:t>aged 2 </a:t>
            </a:r>
            <a:r>
              <a:rPr lang="en-US" sz="2900" dirty="0">
                <a:latin typeface="Calibri" panose="020F0502020204030204" pitchFamily="34" charset="0"/>
                <a:cs typeface="Calibri" panose="020F0502020204030204" pitchFamily="34" charset="0"/>
              </a:rPr>
              <a:t>years </a:t>
            </a:r>
            <a:r>
              <a:rPr lang="en-US" sz="2900" dirty="0" smtClean="0">
                <a:latin typeface="Calibri" panose="020F0502020204030204" pitchFamily="34" charset="0"/>
                <a:cs typeface="Calibri" panose="020F0502020204030204" pitchFamily="34" charset="0"/>
              </a:rPr>
              <a:t>or older in </a:t>
            </a:r>
            <a:r>
              <a:rPr lang="en-US" sz="2900" dirty="0">
                <a:latin typeface="Calibri" panose="020F0502020204030204" pitchFamily="34" charset="0"/>
                <a:cs typeface="Calibri" panose="020F0502020204030204" pitchFamily="34" charset="0"/>
              </a:rPr>
              <a:t>2017</a:t>
            </a:r>
          </a:p>
          <a:p>
            <a:pPr lvl="1" indent="-342900">
              <a:buClrTx/>
            </a:pPr>
            <a:r>
              <a:rPr lang="en-US" sz="2900" dirty="0">
                <a:latin typeface="Calibri" panose="020F0502020204030204" pitchFamily="34" charset="0"/>
                <a:cs typeface="Calibri" panose="020F0502020204030204" pitchFamily="34" charset="0"/>
              </a:rPr>
              <a:t>Increases fetal Hb production</a:t>
            </a:r>
          </a:p>
          <a:p>
            <a:pPr lvl="1" indent="-342900">
              <a:buClrTx/>
            </a:pPr>
            <a:r>
              <a:rPr lang="en-US" sz="2900" dirty="0">
                <a:latin typeface="Calibri" panose="020F0502020204030204" pitchFamily="34" charset="0"/>
                <a:cs typeface="Calibri" panose="020F0502020204030204" pitchFamily="34" charset="0"/>
              </a:rPr>
              <a:t>Decreases inflammation</a:t>
            </a:r>
          </a:p>
          <a:p>
            <a:pPr lvl="1" indent="-342900">
              <a:buClrTx/>
            </a:pPr>
            <a:r>
              <a:rPr lang="en-US" sz="2900" dirty="0">
                <a:latin typeface="Calibri" panose="020F0502020204030204" pitchFamily="34" charset="0"/>
                <a:cs typeface="Calibri" panose="020F0502020204030204" pitchFamily="34" charset="0"/>
              </a:rPr>
              <a:t>Decreases cell adhesion</a:t>
            </a:r>
          </a:p>
          <a:p>
            <a:pPr lvl="1" indent="-342900">
              <a:buClrTx/>
            </a:pPr>
            <a:r>
              <a:rPr lang="en-US" sz="2900" dirty="0">
                <a:latin typeface="Calibri" panose="020F0502020204030204" pitchFamily="34" charset="0"/>
                <a:cs typeface="Calibri" panose="020F0502020204030204" pitchFamily="34" charset="0"/>
              </a:rPr>
              <a:t>Increase nitric oxide production</a:t>
            </a:r>
          </a:p>
          <a:p>
            <a:pPr lvl="1" indent="-342900">
              <a:buClrTx/>
            </a:pPr>
            <a:r>
              <a:rPr lang="en-US" sz="2900" dirty="0">
                <a:latin typeface="Calibri" panose="020F0502020204030204" pitchFamily="34" charset="0"/>
                <a:cs typeface="Calibri" panose="020F0502020204030204" pitchFamily="34" charset="0"/>
              </a:rPr>
              <a:t>Reduces painful VOCs</a:t>
            </a:r>
          </a:p>
          <a:p>
            <a:pPr lvl="1" indent="-342900">
              <a:buClrTx/>
            </a:pPr>
            <a:r>
              <a:rPr lang="en-US" sz="2900" dirty="0">
                <a:latin typeface="Calibri" panose="020F0502020204030204" pitchFamily="34" charset="0"/>
                <a:cs typeface="Calibri" panose="020F0502020204030204" pitchFamily="34" charset="0"/>
              </a:rPr>
              <a:t>Reduces hospitalizations</a:t>
            </a:r>
          </a:p>
          <a:p>
            <a:pPr lvl="1" indent="-342900">
              <a:buClrTx/>
            </a:pPr>
            <a:r>
              <a:rPr lang="en-US" sz="2900" dirty="0">
                <a:latin typeface="Calibri" panose="020F0502020204030204" pitchFamily="34" charset="0"/>
                <a:cs typeface="Calibri" panose="020F0502020204030204" pitchFamily="34" charset="0"/>
              </a:rPr>
              <a:t>Improves survival</a:t>
            </a:r>
          </a:p>
          <a:p>
            <a:pPr lvl="1" indent="-342900">
              <a:buClrTx/>
            </a:pPr>
            <a:r>
              <a:rPr lang="en-US" sz="2900" dirty="0">
                <a:latin typeface="Calibri" panose="020F0502020204030204" pitchFamily="34" charset="0"/>
                <a:cs typeface="Calibri" panose="020F0502020204030204" pitchFamily="34" charset="0"/>
              </a:rPr>
              <a:t>Effectiveness in reducing pain episodes may not occur for at least three </a:t>
            </a:r>
            <a:r>
              <a:rPr lang="en-US" sz="2900" dirty="0" smtClean="0">
                <a:latin typeface="Calibri" panose="020F0502020204030204" pitchFamily="34" charset="0"/>
                <a:cs typeface="Calibri" panose="020F0502020204030204" pitchFamily="34" charset="0"/>
              </a:rPr>
              <a:t>months</a:t>
            </a:r>
            <a:endParaRPr lang="en-US" sz="29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1B587C"/>
                </a:solidFill>
                <a:latin typeface="+mj-lt"/>
                <a:cs typeface="Calibri" panose="020F0502020204030204" pitchFamily="34" charset="0"/>
              </a:rPr>
              <a:t>Drug Therapies 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17639"/>
            <a:ext cx="7772400" cy="2773362"/>
          </a:xfrm>
        </p:spPr>
        <p:txBody>
          <a:bodyPr>
            <a:normAutofit/>
          </a:bodyPr>
          <a:lstStyle/>
          <a:p>
            <a:pPr indent="-342900">
              <a:buClrTx/>
            </a:pP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Endari</a:t>
            </a:r>
            <a:r>
              <a:rPr lang="en-US" sz="2000" b="1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®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(L-glutamine)</a:t>
            </a:r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FDA approved in 2017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to reduce the acute complications of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SCD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patients aged 5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years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or older.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Glutamine is an essential amino acid that protects red blood cells against oxidative damage.  Exact MOA in SCD is unknown.</a:t>
            </a:r>
          </a:p>
          <a:p>
            <a:pPr lvl="1" indent="-342900">
              <a:buClrTx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Reduces pain crises in patients with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SCD.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May take with or without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hydroxyurea.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95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1B587C"/>
                </a:solidFill>
                <a:latin typeface="+mj-lt"/>
                <a:cs typeface="Calibri" panose="020F0502020204030204" pitchFamily="34" charset="0"/>
              </a:rPr>
              <a:t>Drug Therapies 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17638"/>
            <a:ext cx="7772400" cy="4449761"/>
          </a:xfrm>
        </p:spPr>
        <p:txBody>
          <a:bodyPr>
            <a:normAutofit fontScale="85000" lnSpcReduction="20000"/>
          </a:bodyPr>
          <a:lstStyle/>
          <a:p>
            <a:pPr indent="-342900">
              <a:buClrTx/>
            </a:pP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Adakveo</a:t>
            </a:r>
            <a:r>
              <a:rPr lang="en-US" sz="2400" b="1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® </a:t>
            </a:r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(crizanlizumab)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FDA approved in 2019 </a:t>
            </a:r>
            <a:r>
              <a:rPr lang="en-US" sz="2100" dirty="0" smtClean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reduce the frequency of </a:t>
            </a:r>
            <a:r>
              <a:rPr lang="en-US" sz="2100" dirty="0" smtClean="0">
                <a:latin typeface="Calibri" panose="020F0502020204030204" pitchFamily="34" charset="0"/>
                <a:cs typeface="Calibri" panose="020F0502020204030204" pitchFamily="34" charset="0"/>
              </a:rPr>
              <a:t>VOCs in patients </a:t>
            </a: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aged 16 years </a:t>
            </a:r>
            <a:r>
              <a:rPr lang="en-US" sz="2100" dirty="0" smtClean="0">
                <a:latin typeface="Calibri" panose="020F0502020204030204" pitchFamily="34" charset="0"/>
                <a:cs typeface="Calibri" panose="020F0502020204030204" pitchFamily="34" charset="0"/>
              </a:rPr>
              <a:t>or older with sickle cell disease.</a:t>
            </a:r>
            <a:endParaRPr lang="en-US" sz="2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2100" dirty="0" smtClean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humanized IgG2 kappa monoclonal antibody that binds to P-selectin </a:t>
            </a:r>
            <a:r>
              <a:rPr lang="en-US" sz="2100" dirty="0" smtClean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blocks interactions with its ligands including P-selectin glycoprotein </a:t>
            </a:r>
            <a:r>
              <a:rPr lang="en-US" sz="2100" dirty="0" smtClean="0">
                <a:latin typeface="Calibri" panose="020F0502020204030204" pitchFamily="34" charset="0"/>
                <a:cs typeface="Calibri" panose="020F0502020204030204" pitchFamily="34" charset="0"/>
              </a:rPr>
              <a:t>ligand1 blocking </a:t>
            </a: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interactions between endothelial cells, platelets, red blood cells, and </a:t>
            </a:r>
            <a:r>
              <a:rPr lang="en-US" sz="2100" dirty="0" smtClean="0">
                <a:latin typeface="Calibri" panose="020F0502020204030204" pitchFamily="34" charset="0"/>
                <a:cs typeface="Calibri" panose="020F0502020204030204" pitchFamily="34" charset="0"/>
              </a:rPr>
              <a:t> leukocytes</a:t>
            </a:r>
          </a:p>
          <a:p>
            <a:pPr lvl="1" indent="-342900">
              <a:buClrTx/>
            </a:pPr>
            <a:r>
              <a:rPr lang="en-US" sz="2100" dirty="0" smtClean="0">
                <a:latin typeface="Calibri" panose="020F0502020204030204" pitchFamily="34" charset="0"/>
                <a:cs typeface="Calibri" panose="020F0502020204030204" pitchFamily="34" charset="0"/>
              </a:rPr>
              <a:t>Monthly </a:t>
            </a: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IV infusion</a:t>
            </a:r>
          </a:p>
          <a:p>
            <a:pPr lvl="1" indent="-342900">
              <a:buClrTx/>
            </a:pPr>
            <a:r>
              <a:rPr lang="en-US" sz="2100" dirty="0" smtClean="0">
                <a:latin typeface="Calibri" panose="020F0502020204030204" pitchFamily="34" charset="0"/>
                <a:cs typeface="Calibri" panose="020F0502020204030204" pitchFamily="34" charset="0"/>
              </a:rPr>
              <a:t>May </a:t>
            </a: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take with or without </a:t>
            </a:r>
            <a:r>
              <a:rPr lang="en-US" sz="2100" dirty="0" smtClean="0">
                <a:latin typeface="Calibri" panose="020F0502020204030204" pitchFamily="34" charset="0"/>
                <a:cs typeface="Calibri" panose="020F0502020204030204" pitchFamily="34" charset="0"/>
              </a:rPr>
              <a:t>hydroxyurea.</a:t>
            </a:r>
            <a:endParaRPr lang="en-US" sz="2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FDA-approved on the basis of the Phase 2 SUSTAIN trial, which demonstrated a reduction in VOCs compared with placebo; however, the more recent Phase 3 STAND trial did not substantiate those results and found no significant difference between Adakveo and placebo in lowering rates of pain </a:t>
            </a:r>
            <a:r>
              <a:rPr lang="en-US" sz="2100" dirty="0" smtClean="0">
                <a:latin typeface="Calibri" panose="020F0502020204030204" pitchFamily="34" charset="0"/>
                <a:cs typeface="Calibri" panose="020F0502020204030204" pitchFamily="34" charset="0"/>
              </a:rPr>
              <a:t>crises.</a:t>
            </a:r>
            <a:endParaRPr lang="en-US" sz="2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August 2023: European Commission revoked authorization; subsequently has withdrawn from the European market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393266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1B587C"/>
                </a:solidFill>
                <a:latin typeface="+mj-lt"/>
                <a:cs typeface="Calibri" panose="020F0502020204030204" pitchFamily="34" charset="0"/>
              </a:rPr>
              <a:t>Drug Therapies </a:t>
            </a:r>
            <a:endParaRPr lang="en-US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17639"/>
            <a:ext cx="7772400" cy="3154362"/>
          </a:xfrm>
        </p:spPr>
        <p:txBody>
          <a:bodyPr>
            <a:normAutofit/>
          </a:bodyPr>
          <a:lstStyle/>
          <a:p>
            <a:pPr indent="-342900">
              <a:buClrTx/>
            </a:pP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Oxbryta</a:t>
            </a:r>
            <a:r>
              <a:rPr lang="en-US" sz="2000" b="1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®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(voxelotor)</a:t>
            </a:r>
          </a:p>
          <a:p>
            <a:pPr lvl="1" indent="-342900">
              <a:buClrTx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FDA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approved in 2019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under accelerated approval for the treatment of sickle cell disease in patients 12 years of age or older.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Accelerated approval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was based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on increase in hemoglobin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concentrations. </a:t>
            </a:r>
          </a:p>
          <a:p>
            <a:pPr lvl="1" indent="-342900">
              <a:buClrTx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Indication expanded in 2021 to patients 4 years of age or older.</a:t>
            </a:r>
          </a:p>
          <a:p>
            <a:pPr lvl="1" indent="-342900">
              <a:buClrTx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First in class allosteric modifier of HbS that increases oxygen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affinity.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Increases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Hb levels</a:t>
            </a:r>
          </a:p>
          <a:p>
            <a:pPr lvl="1" indent="-342900">
              <a:buClrTx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May take with or without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hydroxyurea.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556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1B587C"/>
                </a:solidFill>
                <a:latin typeface="+mj-lt"/>
                <a:cs typeface="Calibri" panose="020F0502020204030204" pitchFamily="34" charset="0"/>
              </a:rPr>
              <a:t>Sickle Cell Disease</a:t>
            </a:r>
            <a:endParaRPr lang="en-US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03389"/>
            <a:ext cx="8405593" cy="1997012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The 2014 guidelines recommend the following to prevent or reduce complications in children and adolescents with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SCD:</a:t>
            </a:r>
            <a:endParaRPr lang="en-US" sz="2000" baseline="30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Annual screening of SCD patients aged 2–16 years with transcranial Doppler (TCD) ultrasound to identify those at risk for stroke.</a:t>
            </a:r>
          </a:p>
          <a:p>
            <a:pPr lvl="1" indent="-342900">
              <a:buClrTx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Hydroxyurea therapy should be offered to SCD patients aged ≥ 9 months to reduce the risk for several life-threatening complications.</a:t>
            </a:r>
          </a:p>
          <a:p>
            <a:pPr lvl="1" indent="-342900">
              <a:buClrTx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0" y="61722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IPD </a:t>
            </a:r>
            <a:r>
              <a:rPr lang="en-US" sz="10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Analytics.  Hematology: Sickle Cell Disease.  Accessed 9/22/2023</a:t>
            </a:r>
          </a:p>
        </p:txBody>
      </p:sp>
    </p:spTree>
    <p:extLst>
      <p:ext uri="{BB962C8B-B14F-4D97-AF65-F5344CB8AC3E}">
        <p14:creationId xmlns:p14="http://schemas.microsoft.com/office/powerpoint/2010/main" val="32163103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1B587C"/>
                </a:solidFill>
                <a:latin typeface="+mj-lt"/>
                <a:cs typeface="Calibri" panose="020F0502020204030204" pitchFamily="34" charset="0"/>
              </a:rPr>
              <a:t>Sickle Cell </a:t>
            </a:r>
            <a:r>
              <a:rPr lang="en-US" b="1" dirty="0" smtClean="0">
                <a:solidFill>
                  <a:srgbClr val="1B587C"/>
                </a:solidFill>
                <a:latin typeface="+mj-lt"/>
                <a:cs typeface="Calibri" panose="020F0502020204030204" pitchFamily="34" charset="0"/>
              </a:rPr>
              <a:t>Disease</a:t>
            </a:r>
            <a:endParaRPr lang="en-US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03388"/>
            <a:ext cx="8405593" cy="4359211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2022 CDC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report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evaluated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the uptake of these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recommendations: </a:t>
            </a:r>
            <a:endParaRPr lang="en-US" sz="2000" baseline="30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From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2014–2019:</a:t>
            </a:r>
          </a:p>
          <a:p>
            <a:pPr lvl="2" indent="-342900">
              <a:buClrTx/>
              <a:buSzPct val="100000"/>
            </a:pP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Hydroxyurea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use increased 27% among SCD patients aged 2–9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years</a:t>
            </a:r>
          </a:p>
          <a:p>
            <a:pPr lvl="2" indent="-342900">
              <a:buClrTx/>
              <a:buSzPct val="100000"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TCD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screening increased 27% among SCD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patients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aged 10–16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years.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indent="-342900">
              <a:buClrTx/>
              <a:buSzPct val="100000"/>
            </a:pPr>
            <a:r>
              <a:rPr lang="en-US" sz="1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Hydroxyurea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use increased 23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% among SCD patients aged 10–16 years.</a:t>
            </a:r>
          </a:p>
          <a:p>
            <a:pPr lvl="1" indent="-342900">
              <a:buClrTx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2019 in SCD patients aged 2- 9 years:</a:t>
            </a:r>
          </a:p>
          <a:p>
            <a:pPr lvl="2" indent="-342900">
              <a:buClrTx/>
              <a:buSzPct val="100000"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only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47%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had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received TCD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screening</a:t>
            </a:r>
          </a:p>
          <a:p>
            <a:pPr lvl="2" indent="-342900">
              <a:buClrTx/>
              <a:buSzPct val="100000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only 38%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used </a:t>
            </a:r>
            <a:r>
              <a:rPr lang="en-US" sz="1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hydroxyurea</a:t>
            </a: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In 2019 in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SCD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patients aged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10 - 16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years:</a:t>
            </a:r>
          </a:p>
          <a:p>
            <a:pPr lvl="2" indent="-342900">
              <a:buClrTx/>
              <a:buSzPct val="100000"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only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38%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had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received TCD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screening</a:t>
            </a:r>
          </a:p>
          <a:p>
            <a:pPr lvl="2" indent="-342900">
              <a:buClrTx/>
              <a:buSzPct val="100000"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only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53%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used </a:t>
            </a:r>
            <a:r>
              <a:rPr lang="en-US" sz="1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hydroxyurea</a:t>
            </a: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Utilization of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TCD and hydroxyurea was highest among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those with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the highest health care utilization rate and evidence of previous complications indicative of severe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disease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7407" y="6172200"/>
            <a:ext cx="39859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IPD </a:t>
            </a:r>
            <a:r>
              <a:rPr lang="en-US" sz="10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Analytics.  Hematology: Sickle Cell Disease.  Accessed 9/22/2023</a:t>
            </a:r>
          </a:p>
        </p:txBody>
      </p:sp>
    </p:spTree>
    <p:extLst>
      <p:ext uri="{BB962C8B-B14F-4D97-AF65-F5344CB8AC3E}">
        <p14:creationId xmlns:p14="http://schemas.microsoft.com/office/powerpoint/2010/main" val="2385747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6853" y="336232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1B587C"/>
                </a:solidFill>
                <a:latin typeface="+mj-lt"/>
              </a:rPr>
              <a:t>Sickle Cell Disease - MHD Utilization</a:t>
            </a:r>
            <a:endParaRPr lang="en-US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95400"/>
            <a:ext cx="8405593" cy="4267199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Assessed utilization of Hydroxyurea, Endari, Adakveo, and Oxbryta in MHD SCD population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at an overall ingredient level</a:t>
            </a:r>
          </a:p>
          <a:p>
            <a:pPr indent="-342900">
              <a:buClrTx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endParaRPr lang="en-U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487736"/>
              </p:ext>
            </p:extLst>
          </p:nvPr>
        </p:nvGraphicFramePr>
        <p:xfrm>
          <a:off x="762000" y="2057400"/>
          <a:ext cx="7391400" cy="3712653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1478280">
                  <a:extLst>
                    <a:ext uri="{9D8B030D-6E8A-4147-A177-3AD203B41FA5}">
                      <a16:colId xmlns:a16="http://schemas.microsoft.com/office/drawing/2014/main" val="1725252793"/>
                    </a:ext>
                  </a:extLst>
                </a:gridCol>
                <a:gridCol w="1478280">
                  <a:extLst>
                    <a:ext uri="{9D8B030D-6E8A-4147-A177-3AD203B41FA5}">
                      <a16:colId xmlns:a16="http://schemas.microsoft.com/office/drawing/2014/main" val="3930970937"/>
                    </a:ext>
                  </a:extLst>
                </a:gridCol>
                <a:gridCol w="1478280">
                  <a:extLst>
                    <a:ext uri="{9D8B030D-6E8A-4147-A177-3AD203B41FA5}">
                      <a16:colId xmlns:a16="http://schemas.microsoft.com/office/drawing/2014/main" val="3511969933"/>
                    </a:ext>
                  </a:extLst>
                </a:gridCol>
                <a:gridCol w="1478280">
                  <a:extLst>
                    <a:ext uri="{9D8B030D-6E8A-4147-A177-3AD203B41FA5}">
                      <a16:colId xmlns:a16="http://schemas.microsoft.com/office/drawing/2014/main" val="3221921079"/>
                    </a:ext>
                  </a:extLst>
                </a:gridCol>
                <a:gridCol w="1478280">
                  <a:extLst>
                    <a:ext uri="{9D8B030D-6E8A-4147-A177-3AD203B41FA5}">
                      <a16:colId xmlns:a16="http://schemas.microsoft.com/office/drawing/2014/main" val="254073690"/>
                    </a:ext>
                  </a:extLst>
                </a:gridCol>
              </a:tblGrid>
              <a:tr h="5335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 Group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Claims for any ingredient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</a:t>
                      </a:r>
                      <a:r>
                        <a:rPr lang="en-US" sz="16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r>
                        <a:rPr lang="en-US" sz="1600" b="1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Claims for any single ingredient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3 Claims for any single ingredient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Claims for multiple</a:t>
                      </a:r>
                      <a:r>
                        <a:rPr lang="en-US" sz="1600" b="1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ingredients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3668049"/>
                  </a:ext>
                </a:extLst>
              </a:tr>
              <a:tr h="371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Pediatric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62733289"/>
                  </a:ext>
                </a:extLst>
              </a:tr>
              <a:tr h="371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of </a:t>
                      </a: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Pediatric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59.11%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6.65%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33.25%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0.99%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3790820"/>
                  </a:ext>
                </a:extLst>
              </a:tr>
              <a:tr h="371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Transition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83238343"/>
                  </a:ext>
                </a:extLst>
              </a:tr>
              <a:tr h="371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of </a:t>
                      </a: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Transition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59.60%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9.20%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27.60%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3.60%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0982988"/>
                  </a:ext>
                </a:extLst>
              </a:tr>
              <a:tr h="371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Adult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6628242"/>
                  </a:ext>
                </a:extLst>
              </a:tr>
              <a:tr h="371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of </a:t>
                      </a: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Adult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79.57%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6.45%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11.29%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2.69%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213251"/>
                  </a:ext>
                </a:extLst>
              </a:tr>
              <a:tr h="371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 Participants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8874068"/>
                  </a:ext>
                </a:extLst>
              </a:tr>
              <a:tr h="37145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of Participants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66.63%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7.20%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23.93%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2.24%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31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13028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6853" y="336232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1B587C"/>
                </a:solidFill>
                <a:latin typeface="+mj-lt"/>
              </a:rPr>
              <a:t>Sickle Cell Disease - MHD Utilization</a:t>
            </a:r>
            <a:endParaRPr lang="en-US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95400"/>
            <a:ext cx="8405593" cy="4267199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Assessed utilization of per drug type per participant in MHD SCD population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2906741"/>
              </p:ext>
            </p:extLst>
          </p:nvPr>
        </p:nvGraphicFramePr>
        <p:xfrm>
          <a:off x="762000" y="1676401"/>
          <a:ext cx="7741551" cy="3581400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1516386">
                  <a:extLst>
                    <a:ext uri="{9D8B030D-6E8A-4147-A177-3AD203B41FA5}">
                      <a16:colId xmlns:a16="http://schemas.microsoft.com/office/drawing/2014/main" val="1725252793"/>
                    </a:ext>
                  </a:extLst>
                </a:gridCol>
                <a:gridCol w="1245033">
                  <a:extLst>
                    <a:ext uri="{9D8B030D-6E8A-4147-A177-3AD203B41FA5}">
                      <a16:colId xmlns:a16="http://schemas.microsoft.com/office/drawing/2014/main" val="3930970937"/>
                    </a:ext>
                  </a:extLst>
                </a:gridCol>
                <a:gridCol w="1245033">
                  <a:extLst>
                    <a:ext uri="{9D8B030D-6E8A-4147-A177-3AD203B41FA5}">
                      <a16:colId xmlns:a16="http://schemas.microsoft.com/office/drawing/2014/main" val="3511969933"/>
                    </a:ext>
                  </a:extLst>
                </a:gridCol>
                <a:gridCol w="1245033">
                  <a:extLst>
                    <a:ext uri="{9D8B030D-6E8A-4147-A177-3AD203B41FA5}">
                      <a16:colId xmlns:a16="http://schemas.microsoft.com/office/drawing/2014/main" val="3221921079"/>
                    </a:ext>
                  </a:extLst>
                </a:gridCol>
                <a:gridCol w="1245033">
                  <a:extLst>
                    <a:ext uri="{9D8B030D-6E8A-4147-A177-3AD203B41FA5}">
                      <a16:colId xmlns:a16="http://schemas.microsoft.com/office/drawing/2014/main" val="254073690"/>
                    </a:ext>
                  </a:extLst>
                </a:gridCol>
                <a:gridCol w="1245033">
                  <a:extLst>
                    <a:ext uri="{9D8B030D-6E8A-4147-A177-3AD203B41FA5}">
                      <a16:colId xmlns:a16="http://schemas.microsoft.com/office/drawing/2014/main" val="3760556253"/>
                    </a:ext>
                  </a:extLst>
                </a:gridCol>
              </a:tblGrid>
              <a:tr h="54519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 Group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Adakveo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Endari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Hydroxyurea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Oxbryta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3668049"/>
                  </a:ext>
                </a:extLst>
              </a:tr>
              <a:tr h="37952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Pediatric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2733289"/>
                  </a:ext>
                </a:extLst>
              </a:tr>
              <a:tr h="37952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of </a:t>
                      </a: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Pediatric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39.41%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41.87%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3790820"/>
                  </a:ext>
                </a:extLst>
              </a:tr>
              <a:tr h="37952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Transition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3238343"/>
                  </a:ext>
                </a:extLst>
              </a:tr>
              <a:tr h="37952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of </a:t>
                      </a: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Transition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37.20%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0982988"/>
                  </a:ext>
                </a:extLst>
              </a:tr>
              <a:tr h="37952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Adult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6628242"/>
                  </a:ext>
                </a:extLst>
              </a:tr>
              <a:tr h="37952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of </a:t>
                      </a: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Adult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18.28%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23.39%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13251"/>
                  </a:ext>
                </a:extLst>
              </a:tr>
              <a:tr h="37952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 Participants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74068"/>
                  </a:ext>
                </a:extLst>
              </a:tr>
              <a:tr h="37952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of Participants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31.23%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35.70%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831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81709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6853" y="336232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1B587C"/>
                </a:solidFill>
                <a:latin typeface="+mj-lt"/>
              </a:rPr>
              <a:t>Sickle Cell Disease - MHD Utilization</a:t>
            </a:r>
            <a:endParaRPr lang="en-US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95400"/>
            <a:ext cx="8405593" cy="4876800"/>
          </a:xfrm>
        </p:spPr>
        <p:txBody>
          <a:bodyPr>
            <a:noAutofit/>
          </a:bodyPr>
          <a:lstStyle/>
          <a:p>
            <a:pPr indent="-342900">
              <a:buClrTx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endParaRPr lang="en-U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381853"/>
              </p:ext>
            </p:extLst>
          </p:nvPr>
        </p:nvGraphicFramePr>
        <p:xfrm>
          <a:off x="357407" y="1295400"/>
          <a:ext cx="8405593" cy="47948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76393">
                  <a:extLst>
                    <a:ext uri="{9D8B030D-6E8A-4147-A177-3AD203B41FA5}">
                      <a16:colId xmlns:a16="http://schemas.microsoft.com/office/drawing/2014/main" val="2723612169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896660667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5095318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3204668866"/>
                    </a:ext>
                  </a:extLst>
                </a:gridCol>
              </a:tblGrid>
              <a:tr h="39493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 Group (Participants)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ED </a:t>
                      </a:r>
                      <a:r>
                        <a:rPr lang="en-US" sz="16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Visits for NonSCD</a:t>
                      </a:r>
                      <a:r>
                        <a:rPr lang="en-US" sz="1600" b="1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reason Per</a:t>
                      </a:r>
                      <a:r>
                        <a:rPr lang="en-US" sz="1600" b="1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ED </a:t>
                      </a:r>
                      <a:r>
                        <a:rPr lang="en-US" sz="16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Visits for SCD reason Per Participant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ED </a:t>
                      </a:r>
                      <a:r>
                        <a:rPr lang="en-US" sz="16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Visits Overall</a:t>
                      </a:r>
                      <a:r>
                        <a:rPr lang="en-US" sz="1600" b="1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Per </a:t>
                      </a:r>
                      <a:r>
                        <a:rPr lang="en-US" sz="16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573635"/>
                  </a:ext>
                </a:extLst>
              </a:tr>
              <a:tr h="22910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Pediatric (406)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0.62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5434572"/>
                  </a:ext>
                </a:extLst>
              </a:tr>
              <a:tr h="21819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Claims for any ingredient (240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0.32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1.38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42686"/>
                  </a:ext>
                </a:extLst>
              </a:tr>
              <a:tr h="21819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3</a:t>
                      </a:r>
                      <a:r>
                        <a:rPr lang="en-US" sz="1600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Claims for any single ingredient (27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0.89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373042"/>
                  </a:ext>
                </a:extLst>
              </a:tr>
              <a:tr h="21819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3 Claims for any single ingredient (135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1.13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3929862"/>
                  </a:ext>
                </a:extLst>
              </a:tr>
              <a:tr h="22910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Claims for multiple</a:t>
                      </a:r>
                      <a:r>
                        <a:rPr lang="en-US" sz="1600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ingredients </a:t>
                      </a: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(4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3.75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5909"/>
                  </a:ext>
                </a:extLst>
              </a:tr>
              <a:tr h="22910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Transition (250)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1.84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2.87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47206"/>
                  </a:ext>
                </a:extLst>
              </a:tr>
              <a:tr h="21819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Claims for any ingredient (149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0.51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588964"/>
                  </a:ext>
                </a:extLst>
              </a:tr>
              <a:tr h="21819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3</a:t>
                      </a:r>
                      <a:r>
                        <a:rPr lang="en-US" sz="1600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Claims for any single ingredient (23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1.65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4.30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5.96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899614"/>
                  </a:ext>
                </a:extLst>
              </a:tr>
              <a:tr h="21819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3 Claims for any single ingredient (69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0.81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3.57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4.38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926785"/>
                  </a:ext>
                </a:extLst>
              </a:tr>
              <a:tr h="22910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Claims for multiple</a:t>
                      </a:r>
                      <a:r>
                        <a:rPr lang="en-US" sz="1600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ingredients </a:t>
                      </a: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(9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0727915"/>
                  </a:ext>
                </a:extLst>
              </a:tr>
              <a:tr h="22910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Adult (372)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3.95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9290024"/>
                  </a:ext>
                </a:extLst>
              </a:tr>
              <a:tr h="21819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Claims for any ingredient (296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2.45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0.83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3.27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902151"/>
                  </a:ext>
                </a:extLst>
              </a:tr>
              <a:tr h="21819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3</a:t>
                      </a:r>
                      <a:r>
                        <a:rPr lang="en-US" sz="1600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Claims for any single ingredient (24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5.13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6.29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263507"/>
                  </a:ext>
                </a:extLst>
              </a:tr>
              <a:tr h="21819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3 Claims for any single ingredient (42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1.79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4.67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6.45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0407688"/>
                  </a:ext>
                </a:extLst>
              </a:tr>
              <a:tr h="22910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Claims for multiple</a:t>
                      </a:r>
                      <a:r>
                        <a:rPr lang="en-US" sz="1600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ingredients </a:t>
                      </a: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(10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7.70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968867"/>
                  </a:ext>
                </a:extLst>
              </a:tr>
              <a:tr h="22910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Grand Total (1,028)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1.49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1.31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2.80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862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5729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6853" y="336232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1B587C"/>
                </a:solidFill>
                <a:latin typeface="+mj-lt"/>
              </a:rPr>
              <a:t>Sickle Cell Disease - MHD Utilization</a:t>
            </a:r>
            <a:endParaRPr lang="en-US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95400"/>
            <a:ext cx="8405593" cy="5105400"/>
          </a:xfrm>
        </p:spPr>
        <p:txBody>
          <a:bodyPr>
            <a:noAutofit/>
          </a:bodyPr>
          <a:lstStyle/>
          <a:p>
            <a:pPr indent="-342900">
              <a:buClrTx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endParaRPr lang="en-U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1273290"/>
              </p:ext>
            </p:extLst>
          </p:nvPr>
        </p:nvGraphicFramePr>
        <p:xfrm>
          <a:off x="357407" y="1295403"/>
          <a:ext cx="8405593" cy="5078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8793">
                  <a:extLst>
                    <a:ext uri="{9D8B030D-6E8A-4147-A177-3AD203B41FA5}">
                      <a16:colId xmlns:a16="http://schemas.microsoft.com/office/drawing/2014/main" val="2723612169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89666066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5095318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204668866"/>
                    </a:ext>
                  </a:extLst>
                </a:gridCol>
              </a:tblGrid>
              <a:tr h="71261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 Group (Participants)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Inpatient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Stays for NonSCD reason Per Participant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Inpatient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Stays for SCD reason Per Participant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Inpatient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Stays Overall Per Participant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7573635"/>
                  </a:ext>
                </a:extLst>
              </a:tr>
              <a:tr h="24364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Pediatric (406)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0.35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5434572"/>
                  </a:ext>
                </a:extLst>
              </a:tr>
              <a:tr h="2436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Claims for any ingredient (240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42686"/>
                  </a:ext>
                </a:extLst>
              </a:tr>
              <a:tr h="3006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3</a:t>
                      </a:r>
                      <a:r>
                        <a:rPr lang="en-US" sz="1600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Claims for any single ingredient (27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0.52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373042"/>
                  </a:ext>
                </a:extLst>
              </a:tr>
              <a:tr h="3006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3 Claims for any single ingredient (135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1.45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3929862"/>
                  </a:ext>
                </a:extLst>
              </a:tr>
              <a:tr h="2436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Claims for multiple</a:t>
                      </a:r>
                      <a:r>
                        <a:rPr lang="en-US" sz="1600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ingredients </a:t>
                      </a: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(4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2.25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5909"/>
                  </a:ext>
                </a:extLst>
              </a:tr>
              <a:tr h="24364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Transition (250)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1.20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1.67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47206"/>
                  </a:ext>
                </a:extLst>
              </a:tr>
              <a:tr h="2436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Claims for any ingredient (149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588964"/>
                  </a:ext>
                </a:extLst>
              </a:tr>
              <a:tr h="3006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3</a:t>
                      </a:r>
                      <a:r>
                        <a:rPr lang="en-US" sz="1600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Claims for any single ingredient (23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2.83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899614"/>
                  </a:ext>
                </a:extLst>
              </a:tr>
              <a:tr h="3006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3 Claims for any single ingredient (69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2.41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2.65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926785"/>
                  </a:ext>
                </a:extLst>
              </a:tr>
              <a:tr h="2436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Claims for multiple</a:t>
                      </a:r>
                      <a:r>
                        <a:rPr lang="en-US" sz="1600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ingredients </a:t>
                      </a: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(9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2.89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0727915"/>
                  </a:ext>
                </a:extLst>
              </a:tr>
              <a:tr h="24364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Adult (372)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9290024"/>
                  </a:ext>
                </a:extLst>
              </a:tr>
              <a:tr h="2436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Claims for any ingredient (296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1.16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3902151"/>
                  </a:ext>
                </a:extLst>
              </a:tr>
              <a:tr h="3006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 3</a:t>
                      </a:r>
                      <a:r>
                        <a:rPr lang="en-US" sz="1600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Claims for any single ingredient (24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4.33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263507"/>
                  </a:ext>
                </a:extLst>
              </a:tr>
              <a:tr h="3006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3 Claims for any single ingredient (42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2.95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0407688"/>
                  </a:ext>
                </a:extLst>
              </a:tr>
              <a:tr h="2436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Claims for multiple</a:t>
                      </a:r>
                      <a:r>
                        <a:rPr lang="en-US" sz="1600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ingredients </a:t>
                      </a: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(10</a:t>
                      </a:r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5.40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968867"/>
                  </a:ext>
                </a:extLst>
              </a:tr>
              <a:tr h="24364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Grand Total (1,028)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0.48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862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84673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03388"/>
            <a:ext cx="8398705" cy="4359211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During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at least one regularly scheduled meeting each calendar year, the advisory council on rare diseases and personalized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medicine …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shall dedicate time to:</a:t>
            </a:r>
          </a:p>
          <a:p>
            <a:pPr lvl="1"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Discuss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and evaluate whether the available covered medications, treatments, and services are adequate to meet the needs of MO HealthNet beneficiaries with a diagnosis of sickle cell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disease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Review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information on treatments for sickle cell disease in late-stage studies that show promise in peer-reviewed medical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literature</a:t>
            </a:r>
          </a:p>
          <a:p>
            <a:pPr lvl="1"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Review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the importance of provider education on the disproportionate impact of sickle cell disease on specific minority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populations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endParaRPr lang="en-U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 smtClean="0">
                <a:solidFill>
                  <a:srgbClr val="1B587C"/>
                </a:solidFill>
                <a:latin typeface="+mj-lt"/>
              </a:rPr>
              <a:t>RSMo</a:t>
            </a:r>
            <a:r>
              <a:rPr lang="en-US" b="1" dirty="0" smtClean="0">
                <a:solidFill>
                  <a:srgbClr val="1B587C"/>
                </a:solidFill>
                <a:latin typeface="+mj-lt"/>
              </a:rPr>
              <a:t> 208.184</a:t>
            </a:r>
            <a:endParaRPr lang="en-US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8600" y="6096000"/>
            <a:ext cx="472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</a:t>
            </a: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Missouri </a:t>
            </a:r>
            <a:r>
              <a:rPr lang="en-US" sz="1000" dirty="0" err="1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Revisor</a:t>
            </a:r>
            <a:r>
              <a:rPr lang="en-US" sz="10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 of Statutes - Revised Statutes of Missouri, </a:t>
            </a:r>
            <a:r>
              <a:rPr lang="en-US" sz="1000" dirty="0" err="1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RSMo</a:t>
            </a:r>
            <a:r>
              <a:rPr lang="en-US" sz="10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 Section </a:t>
            </a: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208.184</a:t>
            </a:r>
            <a:endParaRPr lang="en-US" sz="10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4353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1B587C"/>
                </a:solidFill>
                <a:latin typeface="+mj-lt"/>
              </a:rPr>
              <a:t>Gene Therapies</a:t>
            </a:r>
            <a:endParaRPr lang="en-US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990600"/>
            <a:ext cx="8405593" cy="5181600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exagamglogene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autotemcel (exa-cel</a:t>
            </a: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) -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CRISPR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Therapeutics &amp;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Vertex Pharmaceuticals</a:t>
            </a:r>
            <a:endParaRPr lang="en-US" sz="1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Potential FDA approval for SCD on December 8, 2023; second potential indication approval for transfusion-dependent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beta thalassemia (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TDT) on March 30, 2024</a:t>
            </a:r>
          </a:p>
          <a:p>
            <a:pPr lvl="1" indent="-342900">
              <a:buClrTx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utologous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, ex vivo CRISPR/Cas9 gene-editing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therapy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that edits a patient’s own hematopoietic stem cells to induce expression of high levels of fetal hemoglobin (HbF) in red blood cells</a:t>
            </a:r>
            <a:endParaRPr lang="en-US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BLA submission was based on results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from the CLIMB-121 trial (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NCT03745287).</a:t>
            </a:r>
          </a:p>
          <a:p>
            <a:pPr lvl="2" indent="-342900">
              <a:buClrTx/>
              <a:buSzPct val="100000"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In 17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evaluable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patients, 94.1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% achieved the primary endpoint of freedom from VOCs for at least 12 consecutive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months.</a:t>
            </a:r>
          </a:p>
          <a:p>
            <a:pPr lvl="2" indent="-342900">
              <a:buClrTx/>
              <a:buSzPct val="100000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In 17 evaluable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patients, 100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% achieved the key secondary endpoint of being free from hospitalizations related to VOCs for at least 12 consecutive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months.</a:t>
            </a:r>
          </a:p>
          <a:p>
            <a:pPr lvl="2" indent="-342900">
              <a:buClrTx/>
              <a:buSzPct val="100000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all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patients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(35),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mean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HbF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was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&gt; 30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% of total hemoglobin by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month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3 and was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maintained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at approximately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40%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through follow-up, with pancellular distribution.</a:t>
            </a:r>
          </a:p>
          <a:p>
            <a:pPr lvl="1" indent="-342900">
              <a:buClrTx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If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approved, exa-cel will be the first CRISPR therapy to receive regulatory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approval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7407" y="5943600"/>
            <a:ext cx="52813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IPD </a:t>
            </a:r>
            <a:r>
              <a:rPr lang="en-US" sz="10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Analytics.  Hematology: Sickle Cell Disease.  Accessed </a:t>
            </a: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9/22/2023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IPD Analytics.  Rx Insights: Hematology.  Gene Therapies for Sickle Cell Disease and Beta Thalassemia.  August 2023.</a:t>
            </a:r>
            <a:endParaRPr lang="en-US" sz="10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2567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1B587C"/>
                </a:solidFill>
                <a:latin typeface="+mj-lt"/>
              </a:rPr>
              <a:t>Gene Therapies</a:t>
            </a:r>
            <a:endParaRPr lang="en-US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990600"/>
            <a:ext cx="8405593" cy="5181600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lovotibeglogene </a:t>
            </a:r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autotemcel (lovo-cel) -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Bluebird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Bio</a:t>
            </a:r>
          </a:p>
          <a:p>
            <a:pPr lvl="1" indent="-342900">
              <a:buClrTx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Potential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FDA approval for SCD on December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20, 2023</a:t>
            </a:r>
          </a:p>
          <a:p>
            <a:pPr lvl="1" indent="-342900">
              <a:buClrTx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Utilizes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the BB305 lentiviral vector to encode a functional copy of the human </a:t>
            </a:r>
            <a:r>
              <a:rPr lang="el-GR" sz="1800" dirty="0">
                <a:latin typeface="Calibri" panose="020F0502020204030204" pitchFamily="34" charset="0"/>
                <a:cs typeface="Calibri" panose="020F0502020204030204" pitchFamily="34" charset="0"/>
              </a:rPr>
              <a:t>β</a:t>
            </a:r>
            <a:r>
              <a:rPr lang="en-US" sz="18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A-T87Q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-globin gene into autologous HSCs, which then produce anti-sickling hemoglobin, HbA</a:t>
            </a:r>
            <a:r>
              <a:rPr lang="en-US" sz="18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T87Q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, reducing the proportion of HbS in circulating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hemoglobin</a:t>
            </a:r>
          </a:p>
          <a:p>
            <a:pPr lvl="1" indent="-342900">
              <a:buClrTx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BLA submission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was based on results from the HGB-206 trial (NCT02140554)</a:t>
            </a:r>
            <a:endParaRPr lang="en-US" sz="1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indent="-342900">
              <a:buClrTx/>
              <a:buSzPct val="100000"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In 32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evaluable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patients, 96%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achieved complete resolution of severe vaso-occlusive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episodes (VOEs)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through 24 months of follow-up</a:t>
            </a: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indent="-342900">
              <a:buClrTx/>
              <a:buSzPct val="100000"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16 patients with at least 6 months of follow-up, median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levels of gene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therapy -derived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anti-sickling hemoglobin, HbA</a:t>
            </a:r>
            <a:r>
              <a:rPr lang="en-US" sz="16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T87Q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were maintained, with HbA</a:t>
            </a:r>
            <a:r>
              <a:rPr lang="en-US" sz="16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T87Q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contributing at least 40% of total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hemoglobin.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Patients had a median of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≤ 60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%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HbS.</a:t>
            </a:r>
          </a:p>
          <a:p>
            <a:pPr lvl="1" indent="-342900">
              <a:buClrTx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In February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2021,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the FDA placed a clinical hold on lovo-cel due to safety concerns surrounding hematologic malignancies. In April 2021 Bluebird announced that investigation revealed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malignancies were not attributable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to lovo-cel, and in June 2021 the FDA granted approval for the trials to continue.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7407" y="5943600"/>
            <a:ext cx="52813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IPD </a:t>
            </a:r>
            <a:r>
              <a:rPr lang="en-US" sz="10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Analytics.  Hematology: Sickle Cell Disease.  Accessed </a:t>
            </a: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9/22/2023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IPD Analytics.  Rx Insights: Hematology.  Gene Therapies for Sickle Cell Disease and Beta Thalassemia.  August 2023.</a:t>
            </a:r>
            <a:endParaRPr lang="en-US" sz="10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643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1B587C"/>
                </a:solidFill>
                <a:latin typeface="+mj-lt"/>
              </a:rPr>
              <a:t>Gene Therapies</a:t>
            </a:r>
            <a:endParaRPr lang="en-US" b="1" dirty="0">
              <a:solidFill>
                <a:srgbClr val="1B587C"/>
              </a:solidFill>
              <a:latin typeface="+mj-lt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576410"/>
              </p:ext>
            </p:extLst>
          </p:nvPr>
        </p:nvGraphicFramePr>
        <p:xfrm>
          <a:off x="613409" y="1138833"/>
          <a:ext cx="7886701" cy="48851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24991">
                  <a:extLst>
                    <a:ext uri="{9D8B030D-6E8A-4147-A177-3AD203B41FA5}">
                      <a16:colId xmlns:a16="http://schemas.microsoft.com/office/drawing/2014/main" val="3721877713"/>
                    </a:ext>
                  </a:extLst>
                </a:gridCol>
                <a:gridCol w="3030855">
                  <a:extLst>
                    <a:ext uri="{9D8B030D-6E8A-4147-A177-3AD203B41FA5}">
                      <a16:colId xmlns:a16="http://schemas.microsoft.com/office/drawing/2014/main" val="43144136"/>
                    </a:ext>
                  </a:extLst>
                </a:gridCol>
                <a:gridCol w="3030855">
                  <a:extLst>
                    <a:ext uri="{9D8B030D-6E8A-4147-A177-3AD203B41FA5}">
                      <a16:colId xmlns:a16="http://schemas.microsoft.com/office/drawing/2014/main" val="2039631235"/>
                    </a:ext>
                  </a:extLst>
                </a:gridCol>
              </a:tblGrid>
              <a:tr h="61376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Lovo-cel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HGB-206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trial (NCT02140554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Exa-cel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CLIMB-121 trial (NCT03745287)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487812"/>
                  </a:ext>
                </a:extLst>
              </a:tr>
              <a:tr h="20458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 to 50 years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 to 35 years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8285614"/>
                  </a:ext>
                </a:extLst>
              </a:tr>
              <a:tr h="61376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Genotypes included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HbSS, HbSβ0, or HbSβ+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Exclusion: inactivation of ≥ 2 α-globin genes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HbSS or HbSβ0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153242"/>
                  </a:ext>
                </a:extLst>
              </a:tr>
              <a:tr h="40917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Failure of Hydroxyurea required?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Yes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895249"/>
                  </a:ext>
                </a:extLst>
              </a:tr>
              <a:tr h="81835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HSCT Eligibility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inclusion or exclusion criteria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Inclusion criteria required that patient was eligible for autologous HSCT but without HLA-matched donor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6169610"/>
                  </a:ext>
                </a:extLst>
              </a:tr>
              <a:tr h="613767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Number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VOEs prior to enrollment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4 severe in previous 2 years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09600" algn="l"/>
                        </a:tabLs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2 severe per year in previous 2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years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6344756"/>
                  </a:ext>
                </a:extLst>
              </a:tr>
              <a:tr h="81835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Trial Results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96% of patients were free of severe VOCs;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40% of total hemoglobin was HbA</a:t>
                      </a:r>
                      <a:r>
                        <a:rPr lang="en-US" sz="1600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T87Q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94% of patients were free of VOCs;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40% of total hemoglobin was HbF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900958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4800" y="6023967"/>
            <a:ext cx="52813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IPD </a:t>
            </a:r>
            <a:r>
              <a:rPr lang="en-US" sz="10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Analytics.  Hematology: Sickle Cell Disease.  Accessed </a:t>
            </a: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9/22/2023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IPD Analytics.  Rx Insights: Hematology.  Gene Therapies for Sickle Cell Disease and Beta Thalassemia.  August 2023.</a:t>
            </a:r>
            <a:endParaRPr lang="en-US" sz="10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288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524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Sickle Cell Disease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6" y="1143000"/>
            <a:ext cx="8398705" cy="4495800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SCD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results in significant morbidity and mortality, substantial healthcare utilization, and an average life expectancy that is 30 years shorter than the general U.S. population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000" baseline="30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SCD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is an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under recognized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and underfunded orphan disease. </a:t>
            </a:r>
            <a:endParaRPr lang="en-U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There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are more than 100,000 people with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SCD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in the United States, compared to approximately 35,000 with cystic fibrosis and 20,000 with hemophilia.</a:t>
            </a: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Even though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cystic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fibrosis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affects fewer than half the number of people affected by SCD, cystic fibrosis receives 3.5 times the funding per patient from the National Institutes of Health annually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SCD patients have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less access to comprehensive team care than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patients with hemophilia or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cystic fibrosis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Gene therapies in the pipeline SCD are an exciting advancement for the SCD population.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Any further areas of discussion for future annual presentations on SCD?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4215" y="6096000"/>
            <a:ext cx="52813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IPD </a:t>
            </a:r>
            <a:r>
              <a:rPr lang="en-US" sz="10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Analytics.  Hematology: Sickle Cell Disease.  Accessed </a:t>
            </a: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9/22/2023</a:t>
            </a:r>
          </a:p>
        </p:txBody>
      </p:sp>
    </p:spTree>
    <p:extLst>
      <p:ext uri="{BB962C8B-B14F-4D97-AF65-F5344CB8AC3E}">
        <p14:creationId xmlns:p14="http://schemas.microsoft.com/office/powerpoint/2010/main" val="3868332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1B587C"/>
                </a:solidFill>
                <a:latin typeface="+mj-lt"/>
              </a:rPr>
              <a:t>Overview of Sickle Cell Disease</a:t>
            </a:r>
            <a:endParaRPr lang="en-US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03388"/>
            <a:ext cx="8405593" cy="4892612"/>
          </a:xfrm>
        </p:spPr>
        <p:txBody>
          <a:bodyPr numCol="1"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Inherited group of disorders caused by a pathogenic variant in the </a:t>
            </a:r>
            <a:r>
              <a:rPr lang="en-US" sz="20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HBB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gene which is responsible for the </a:t>
            </a:r>
            <a:r>
              <a:rPr lang="el-G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β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-globin component of hemoglobin.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Includes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all combinations of the sickle cell variant plus another </a:t>
            </a:r>
            <a:r>
              <a:rPr lang="en-US" sz="2000" i="1" dirty="0">
                <a:latin typeface="Calibri" panose="020F0502020204030204" pitchFamily="34" charset="0"/>
                <a:cs typeface="Calibri" panose="020F0502020204030204" pitchFamily="34" charset="0"/>
              </a:rPr>
              <a:t>HBB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variant at the other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allele. 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Severity of disease can vary; HbSS is generally the most severe form of the disease.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Result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is sickle hemoglobin (HbS) production, leading to red blood cell sickling that causes the cells to:</a:t>
            </a:r>
          </a:p>
          <a:p>
            <a:pPr lvl="1" indent="-342900">
              <a:buClrTx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become rigid, causing blockages in small vessels leading to severe pain, acute chest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syndrome,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and stroke</a:t>
            </a:r>
          </a:p>
          <a:p>
            <a:pPr lvl="1" indent="-342900">
              <a:buClrTx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undergo premature hemolysis leading to anemia</a:t>
            </a:r>
          </a:p>
          <a:p>
            <a:pPr lvl="1" indent="-342900">
              <a:buClrTx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become unable to transport oxygen effectively to critical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organs</a:t>
            </a:r>
          </a:p>
        </p:txBody>
      </p:sp>
    </p:spTree>
    <p:extLst>
      <p:ext uri="{BB962C8B-B14F-4D97-AF65-F5344CB8AC3E}">
        <p14:creationId xmlns:p14="http://schemas.microsoft.com/office/powerpoint/2010/main" val="35139209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1B587C"/>
                </a:solidFill>
                <a:latin typeface="+mj-lt"/>
                <a:cs typeface="Calibri" panose="020F0502020204030204" pitchFamily="34" charset="0"/>
              </a:rPr>
              <a:t>Overview of Sickle Cell Disease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410" y="1203388"/>
            <a:ext cx="7886700" cy="4054412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Affects approximately 100,000 people in the United States and more than 3 million worldwide.</a:t>
            </a:r>
            <a:r>
              <a:rPr 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Primarily those of African or Afro-Caribbean descent</a:t>
            </a:r>
            <a:endParaRPr lang="en-US" sz="1800" baseline="30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1 in 365 black infants in United States</a:t>
            </a:r>
          </a:p>
          <a:p>
            <a:pPr lvl="1" indent="-342900">
              <a:buClrTx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Estimated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that MO has 1,900 residents with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SCD.  </a:t>
            </a:r>
            <a:endParaRPr lang="en-US" sz="1800" baseline="30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average life expectancy is 30 years shorter than the general US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population.</a:t>
            </a:r>
            <a:endParaRPr lang="en-US" sz="2000" baseline="30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Prevalence of depression ranges from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26 - 33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% in adults with SCD. </a:t>
            </a:r>
            <a:endParaRPr lang="en-U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Adults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sickle cell disease (SCD)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have an 11% higher prevalence of depression compared to black American adults without SCD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indent="-342900">
              <a:buClrTx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endParaRPr lang="en-U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2400" y="5715000"/>
            <a:ext cx="4953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Centers </a:t>
            </a:r>
            <a:r>
              <a:rPr lang="en-US" sz="10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Disease Control and Prevention.  </a:t>
            </a: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Sickle </a:t>
            </a:r>
            <a:r>
              <a:rPr lang="en-US" sz="10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 Disease.  Data &amp; Statistics on Sickle Cell Disease. </a:t>
            </a:r>
            <a:r>
              <a:rPr lang="en-US" sz="10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Data &amp; Statistics on Sickle Cell Disease | </a:t>
            </a: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CDC</a:t>
            </a: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Accessed </a:t>
            </a:r>
            <a:r>
              <a:rPr lang="en-US" sz="10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9/22/2023</a:t>
            </a: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it-IT" sz="1000" dirty="0" smtClean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USA </a:t>
            </a:r>
            <a:r>
              <a:rPr lang="it-IT" sz="10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D. (2023). Data USA: </a:t>
            </a:r>
            <a:r>
              <a:rPr lang="it-IT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Missouri.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Advances </a:t>
            </a:r>
            <a:r>
              <a:rPr lang="en-US" sz="10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the diagnosis and treatment of sickle cell disease.  Brandow and Liem. ﻿Journal of Hematology &amp; Oncology (2022) </a:t>
            </a: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15:20</a:t>
            </a:r>
            <a:endParaRPr lang="en-US" sz="12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313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1B587C"/>
                </a:solidFill>
                <a:latin typeface="+mj-lt"/>
              </a:rPr>
              <a:t>Overview of Sickle Cell Disease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410" y="1203389"/>
            <a:ext cx="7886700" cy="3673412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Vaso-occlusive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crises (VOCs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 indent="-342900">
              <a:buClrTx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allmark presentation of SCD</a:t>
            </a:r>
          </a:p>
          <a:p>
            <a:pPr lvl="1" indent="-342900">
              <a:buClrTx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Primary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cause of healthcare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encounters</a:t>
            </a:r>
          </a:p>
          <a:p>
            <a:pPr lvl="1" indent="-342900">
              <a:buClrTx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Associated </a:t>
            </a:r>
            <a:r>
              <a:rPr lang="en-US" sz="1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vaso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-occlusion results in:</a:t>
            </a:r>
          </a:p>
          <a:p>
            <a:pPr lvl="2" indent="-342900">
              <a:buClrTx/>
              <a:buSzPct val="100000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recurrent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pain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episodes</a:t>
            </a:r>
          </a:p>
          <a:p>
            <a:pPr lvl="2" indent="-342900">
              <a:buClrTx/>
              <a:buSzPct val="100000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life-threatening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infections as a result of splenic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infarction</a:t>
            </a:r>
          </a:p>
          <a:p>
            <a:pPr lvl="2" indent="-342900">
              <a:buClrTx/>
              <a:buSzPct val="100000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acute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chest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syndrome</a:t>
            </a:r>
          </a:p>
          <a:p>
            <a:pPr lvl="2" indent="-342900">
              <a:buClrTx/>
              <a:buSzPct val="100000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pulmonary hypertension</a:t>
            </a:r>
          </a:p>
          <a:p>
            <a:pPr lvl="2" indent="-342900">
              <a:buClrTx/>
              <a:buSzPct val="100000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troke</a:t>
            </a:r>
          </a:p>
          <a:p>
            <a:pPr lvl="2" indent="-342900">
              <a:buClrTx/>
              <a:buSzPct val="100000"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cumulative </a:t>
            </a:r>
            <a:r>
              <a:rPr 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multiorgan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damage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6019800"/>
            <a:ext cx="571119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Advances </a:t>
            </a:r>
            <a:r>
              <a:rPr lang="en-US" sz="105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the diagnosis and treatment of sickle cell disease.  Brandow and Liem. ﻿Journal of Hematology &amp; Oncology (2022) 15:20</a:t>
            </a:r>
            <a:endParaRPr lang="en-US" sz="14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8159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1B587C"/>
                </a:solidFill>
                <a:latin typeface="+mj-lt"/>
              </a:rPr>
              <a:t>Overview of Sickle Cell Disease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181130"/>
              </p:ext>
            </p:extLst>
          </p:nvPr>
        </p:nvGraphicFramePr>
        <p:xfrm>
          <a:off x="990600" y="1516091"/>
          <a:ext cx="6615652" cy="3817908"/>
        </p:xfrm>
        <a:graphic>
          <a:graphicData uri="http://schemas.openxmlformats.org/drawingml/2006/table">
            <a:tbl>
              <a:tblPr firstRow="1" firstCol="1" bandRow="1">
                <a:effectLst/>
                <a:tableStyleId>{69C7853C-536D-4A76-A0AE-DD22124D55A5}</a:tableStyleId>
              </a:tblPr>
              <a:tblGrid>
                <a:gridCol w="3307826">
                  <a:extLst>
                    <a:ext uri="{9D8B030D-6E8A-4147-A177-3AD203B41FA5}">
                      <a16:colId xmlns:a16="http://schemas.microsoft.com/office/drawing/2014/main" val="1201406081"/>
                    </a:ext>
                  </a:extLst>
                </a:gridCol>
                <a:gridCol w="3307826">
                  <a:extLst>
                    <a:ext uri="{9D8B030D-6E8A-4147-A177-3AD203B41FA5}">
                      <a16:colId xmlns:a16="http://schemas.microsoft.com/office/drawing/2014/main" val="1804586512"/>
                    </a:ext>
                  </a:extLst>
                </a:gridCol>
              </a:tblGrid>
              <a:tr h="4242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Major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complication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 SCD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Prevalence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2295802"/>
                  </a:ext>
                </a:extLst>
              </a:tr>
              <a:tr h="4242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Acute </a:t>
                      </a:r>
                      <a:r>
                        <a:rPr lang="en-US" sz="1800" b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pain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of acute care </a:t>
                      </a: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visits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143269"/>
                  </a:ext>
                </a:extLst>
              </a:tr>
              <a:tr h="4242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Chronic</a:t>
                      </a:r>
                      <a:r>
                        <a:rPr lang="en-US" sz="18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pain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40% in children, 30% in adults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5081127"/>
                  </a:ext>
                </a:extLst>
              </a:tr>
              <a:tr h="4242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Pulmonary hypertension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10% in </a:t>
                      </a: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adults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9154360"/>
                  </a:ext>
                </a:extLst>
              </a:tr>
              <a:tr h="4242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Obstructive lung disease 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16% children, 8% adults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9179629"/>
                  </a:ext>
                </a:extLst>
              </a:tr>
              <a:tr h="4242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Restrictive lung disease 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children, 28% adults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859183"/>
                  </a:ext>
                </a:extLst>
              </a:tr>
              <a:tr h="4242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Overt stroke 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11% by 20 years of age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639743"/>
                  </a:ext>
                </a:extLst>
              </a:tr>
              <a:tr h="4242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Silent cerebral infarct 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by 18 years of age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2020661"/>
                  </a:ext>
                </a:extLst>
              </a:tr>
              <a:tr h="4242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Chronic kidney disease </a:t>
                      </a:r>
                      <a:endParaRPr lang="en-US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20-40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of adults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219724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6096000"/>
            <a:ext cx="571119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Advances </a:t>
            </a:r>
            <a:r>
              <a:rPr lang="en-US" sz="105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the diagnosis and treatment of sickle cell disease.  Brandow and Liem. ﻿Journal of Hematology &amp; Oncology (2022) 15:20</a:t>
            </a:r>
            <a:endParaRPr lang="en-US" sz="14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5193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1B587C"/>
                </a:solidFill>
                <a:latin typeface="+mj-lt"/>
                <a:cs typeface="Calibri" panose="020F0502020204030204" pitchFamily="34" charset="0"/>
              </a:rPr>
              <a:t>Overview of Sickle Cell Disease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03388"/>
            <a:ext cx="8405593" cy="4359211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Associated health care costs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SCD are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high, with the total economic costs of SCD estimated at $2.98 billion per year in the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US.</a:t>
            </a:r>
            <a:endParaRPr lang="en-US" sz="2000" baseline="30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 2020 CMS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report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compared healthcare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utilization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in patients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SCD to the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general Medicaid/CHIP population without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SCD: </a:t>
            </a:r>
            <a:endParaRPr lang="en-US" sz="2000" baseline="30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0">
              <a:buClrTx/>
              <a:buNone/>
            </a:pPr>
            <a:endParaRPr lang="en-US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0">
              <a:buClrTx/>
              <a:buNone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0">
              <a:buClrTx/>
              <a:buNone/>
            </a:pPr>
            <a:endParaRPr lang="en-US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0">
              <a:buClrTx/>
              <a:buNone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0">
              <a:buClrTx/>
              <a:buNone/>
            </a:pPr>
            <a:endParaRPr lang="en-US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Overall, there is room for dramatic improvement in the care and quality of life of patients with SCD, with opportunities to reduce healthcare utilization, overall cost of care, morbidity, and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mortality.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endParaRPr lang="en-US" sz="2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endParaRPr lang="en-US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endParaRPr lang="en-US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7407" y="6096000"/>
            <a:ext cx="556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IPD Analytics.  Hematology: Sickle Cell Disease.  Accessed 9/22/2023</a:t>
            </a:r>
            <a:endParaRPr lang="en-US" sz="10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389556"/>
              </p:ext>
            </p:extLst>
          </p:nvPr>
        </p:nvGraphicFramePr>
        <p:xfrm>
          <a:off x="685800" y="2668942"/>
          <a:ext cx="7467600" cy="1428101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2489200">
                  <a:extLst>
                    <a:ext uri="{9D8B030D-6E8A-4147-A177-3AD203B41FA5}">
                      <a16:colId xmlns:a16="http://schemas.microsoft.com/office/drawing/2014/main" val="2782092271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1052233106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4178348797"/>
                    </a:ext>
                  </a:extLst>
                </a:gridCol>
              </a:tblGrid>
              <a:tr h="574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Healthcare Utilization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SCD population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Non-SCD population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4480961"/>
                  </a:ext>
                </a:extLst>
              </a:tr>
              <a:tr h="286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1 Emergency </a:t>
                      </a:r>
                      <a:r>
                        <a:rPr lang="en-US" sz="180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Dept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visit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78%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4268963"/>
                  </a:ext>
                </a:extLst>
              </a:tr>
              <a:tr h="286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6 Emergency </a:t>
                      </a:r>
                      <a:r>
                        <a:rPr lang="en-US" sz="1800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Dept</a:t>
                      </a:r>
                      <a:r>
                        <a:rPr lang="en-US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visits</a:t>
                      </a:r>
                      <a:endParaRPr lang="en-US" sz="1800" u="none" strike="noStrike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1571472"/>
                  </a:ext>
                </a:extLst>
              </a:tr>
              <a:tr h="286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1 hospital stay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49%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5810212"/>
                  </a:ext>
                </a:extLst>
              </a:tr>
              <a:tr h="286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≥ 2 hospital stays</a:t>
                      </a:r>
                      <a:endParaRPr lang="en-US" sz="1800" u="none" strike="noStrike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48049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59052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1B587C"/>
                </a:solidFill>
                <a:latin typeface="+mj-lt"/>
                <a:cs typeface="Calibri" panose="020F0502020204030204" pitchFamily="34" charset="0"/>
              </a:rPr>
              <a:t>Overview of Sickle Cell Disease</a:t>
            </a:r>
            <a:endParaRPr lang="en-US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185101"/>
            <a:ext cx="8405593" cy="4148899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Guidelines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for treatment of SCD were developed by the National Heart, Lung, and Blood Institute (NHLBI) in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2014.</a:t>
            </a:r>
            <a:endParaRPr lang="en-US" sz="2000" baseline="30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Opioids are first line therapy for acute SCD pain.  SCD disease is excluded from inclusion in MO HealthNet opioid limits.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Hydroxyurea is standard of care.  Hydroxyurea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is open access in MO HealthNet and requires no prior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authorization.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Hematopoietic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stem cell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transplantation (HSCT) is currently the only cure.</a:t>
            </a:r>
          </a:p>
          <a:p>
            <a:pPr lvl="1" indent="-342900">
              <a:buClrTx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5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year event free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survival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is high at 91% </a:t>
            </a:r>
            <a:endParaRPr lang="en-US" sz="1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Overall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survival is high at </a:t>
            </a:r>
            <a:r>
              <a:rPr lang="en-US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93%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endParaRPr lang="en-US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2400" y="5867400"/>
            <a:ext cx="6096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National Heart, Lung, and Blood Institute.  Evidence-Based Management of Sickle Cell Disease: Expert Panel Report, 2014. </a:t>
            </a:r>
            <a:r>
              <a:rPr lang="en-US" sz="10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Evidence-Based Management of Sickle Cell Disease: Expert Panel Report, 2014 | NHLBI, </a:t>
            </a: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NIH</a:t>
            </a:r>
            <a:endParaRPr lang="en-US" sz="1000" dirty="0" smtClean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err="1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Kanter</a:t>
            </a:r>
            <a:r>
              <a:rPr lang="en-US" sz="1000" dirty="0" smtClean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0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J, et al. American Society of Hematology 2021 guidelines for sickle cell disease: stem cell transplantation. </a:t>
            </a:r>
            <a:r>
              <a:rPr lang="en-US" sz="1000" i="1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Blood Adv. </a:t>
            </a:r>
            <a:r>
              <a:rPr lang="en-US" sz="1000" dirty="0">
                <a:solidFill>
                  <a:schemeClr val="accent4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2021;5(18):3668–3689. </a:t>
            </a:r>
          </a:p>
        </p:txBody>
      </p:sp>
    </p:spTree>
    <p:extLst>
      <p:ext uri="{BB962C8B-B14F-4D97-AF65-F5344CB8AC3E}">
        <p14:creationId xmlns:p14="http://schemas.microsoft.com/office/powerpoint/2010/main" val="15346484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1B587C"/>
                </a:solidFill>
                <a:latin typeface="+mj-lt"/>
                <a:cs typeface="Calibri" panose="020F0502020204030204" pitchFamily="34" charset="0"/>
              </a:rPr>
              <a:t>MHD SCD Population</a:t>
            </a:r>
            <a:endParaRPr lang="en-US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03388"/>
            <a:ext cx="8405593" cy="4359211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Included participants with a diagnosis of SCD in CY 2022</a:t>
            </a:r>
          </a:p>
          <a:p>
            <a:pPr indent="-342900">
              <a:buClrTx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Divided the participants into 3 Age Groups based on age as of 12/31/2022:</a:t>
            </a:r>
          </a:p>
          <a:p>
            <a:pPr lvl="1" indent="-342900">
              <a:buClrTx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Pediatric Age Group = participants &lt; 16 years of age</a:t>
            </a:r>
          </a:p>
          <a:p>
            <a:pPr lvl="1" indent="-342900">
              <a:buClrTx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Transition Age Group = participants ≥ 16 and &lt; 25 years of age</a:t>
            </a:r>
          </a:p>
          <a:p>
            <a:pPr lvl="1" indent="-342900">
              <a:buClrTx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Adult Age Group = participants ≥ 25 years of age</a:t>
            </a:r>
          </a:p>
          <a:p>
            <a:pPr lvl="1" indent="-342900">
              <a:buClrTx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9020684"/>
              </p:ext>
            </p:extLst>
          </p:nvPr>
        </p:nvGraphicFramePr>
        <p:xfrm>
          <a:off x="838200" y="3292374"/>
          <a:ext cx="5943600" cy="2288512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3099091676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1571677195"/>
                    </a:ext>
                  </a:extLst>
                </a:gridCol>
              </a:tblGrid>
              <a:tr h="2860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Age Group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Participants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315796"/>
                  </a:ext>
                </a:extLst>
              </a:tr>
              <a:tr h="286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Pediatric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74416817"/>
                  </a:ext>
                </a:extLst>
              </a:tr>
              <a:tr h="286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of SCD Participants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39.49%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3282500"/>
                  </a:ext>
                </a:extLst>
              </a:tr>
              <a:tr h="286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Transition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81872758"/>
                  </a:ext>
                </a:extLst>
              </a:tr>
              <a:tr h="286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of SCD Participants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24.32%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499587"/>
                  </a:ext>
                </a:extLst>
              </a:tr>
              <a:tr h="286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Adult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033950965"/>
                  </a:ext>
                </a:extLst>
              </a:tr>
              <a:tr h="286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of SCD Participants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36.19%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9094299"/>
                  </a:ext>
                </a:extLst>
              </a:tr>
              <a:tr h="28606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 SCD Participants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1,028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021605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70190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n Pop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10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11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12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13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14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15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16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2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3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4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5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6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7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8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9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106742</TotalTime>
  <Words>2984</Words>
  <Application>Microsoft Office PowerPoint</Application>
  <PresentationFormat>On-screen Show (4:3)</PresentationFormat>
  <Paragraphs>530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Century Gothic</vt:lpstr>
      <vt:lpstr>Palatino Linotype</vt:lpstr>
      <vt:lpstr>Wingdings</vt:lpstr>
      <vt:lpstr>Wingdings 3</vt:lpstr>
      <vt:lpstr>Urban Pop</vt:lpstr>
      <vt:lpstr>Sickle Cell Disease  Annual Presentation October 11, 2023</vt:lpstr>
      <vt:lpstr>RSMo 208.184</vt:lpstr>
      <vt:lpstr>Overview of Sickle Cell Disease</vt:lpstr>
      <vt:lpstr>Overview of Sickle Cell Disease</vt:lpstr>
      <vt:lpstr>Overview of Sickle Cell Disease</vt:lpstr>
      <vt:lpstr>Overview of Sickle Cell Disease</vt:lpstr>
      <vt:lpstr>Overview of Sickle Cell Disease</vt:lpstr>
      <vt:lpstr>Overview of Sickle Cell Disease</vt:lpstr>
      <vt:lpstr>MHD SCD Population</vt:lpstr>
      <vt:lpstr>Drug Therapies </vt:lpstr>
      <vt:lpstr>Drug Therapies </vt:lpstr>
      <vt:lpstr>Drug Therapies </vt:lpstr>
      <vt:lpstr>Drug Therapies </vt:lpstr>
      <vt:lpstr>Sickle Cell Disease</vt:lpstr>
      <vt:lpstr>Sickle Cell Disease</vt:lpstr>
      <vt:lpstr>Sickle Cell Disease - MHD Utilization</vt:lpstr>
      <vt:lpstr>Sickle Cell Disease - MHD Utilization</vt:lpstr>
      <vt:lpstr>Sickle Cell Disease - MHD Utilization</vt:lpstr>
      <vt:lpstr>Sickle Cell Disease - MHD Utilization</vt:lpstr>
      <vt:lpstr>Gene Therapies</vt:lpstr>
      <vt:lpstr>Gene Therapies</vt:lpstr>
      <vt:lpstr>Gene Therapies</vt:lpstr>
      <vt:lpstr>Sickle Cell Disease</vt:lpstr>
    </vt:vector>
  </TitlesOfParts>
  <Company>Missouri 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Managed Care and Fee-For-Service</dc:title>
  <dc:creator>DSS</dc:creator>
  <cp:lastModifiedBy>Sloan, Brady</cp:lastModifiedBy>
  <cp:revision>403</cp:revision>
  <cp:lastPrinted>2017-10-18T18:29:19Z</cp:lastPrinted>
  <dcterms:created xsi:type="dcterms:W3CDTF">2014-11-30T21:45:23Z</dcterms:created>
  <dcterms:modified xsi:type="dcterms:W3CDTF">2023-10-05T21:13:10Z</dcterms:modified>
</cp:coreProperties>
</file>