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3" r:id="rId3"/>
    <p:sldId id="385" r:id="rId4"/>
    <p:sldId id="389" r:id="rId5"/>
    <p:sldId id="433" r:id="rId6"/>
    <p:sldId id="364" r:id="rId7"/>
    <p:sldId id="368" r:id="rId8"/>
    <p:sldId id="376" r:id="rId9"/>
    <p:sldId id="434" r:id="rId10"/>
    <p:sldId id="429" r:id="rId11"/>
    <p:sldId id="430" r:id="rId12"/>
    <p:sldId id="431" r:id="rId13"/>
    <p:sldId id="432" r:id="rId14"/>
    <p:sldId id="423" r:id="rId15"/>
    <p:sldId id="422" r:id="rId16"/>
    <p:sldId id="378" r:id="rId17"/>
    <p:sldId id="424" r:id="rId18"/>
    <p:sldId id="425" r:id="rId19"/>
    <p:sldId id="426" r:id="rId20"/>
    <p:sldId id="409" r:id="rId21"/>
    <p:sldId id="427" r:id="rId22"/>
    <p:sldId id="428" r:id="rId23"/>
    <p:sldId id="406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1B587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83953" autoAdjust="0"/>
  </p:normalViewPr>
  <p:slideViewPr>
    <p:cSldViewPr>
      <p:cViewPr varScale="1">
        <p:scale>
          <a:sx n="73" d="100"/>
          <a:sy n="73" d="100"/>
        </p:scale>
        <p:origin x="12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1327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12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79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20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14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552815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833981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375557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870994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267875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88570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282572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935158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0150503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744653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22859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614010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25473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6586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999332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129823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516673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03797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revisor.mo.gov/main/OneSection.aspx?section=208.184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bddd/sicklecell/data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hyperlink" Target="https://www.nhlbi.nih.gov/resources/evidence-based-management-sickle-cell-disease-expert-panel-report-201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3097"/>
            <a:ext cx="2362200" cy="8028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4800" y="1828801"/>
            <a:ext cx="8534400" cy="2209800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Sickle Cell Disease </a:t>
            </a:r>
            <a:r>
              <a:rPr lang="en-US" sz="40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0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Annual Presentation</a:t>
            </a:r>
            <a: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October 11, 2023</a:t>
            </a:r>
            <a:endParaRPr lang="en-US" sz="2800" b="1" i="1" cap="small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3088"/>
            <a:ext cx="1926099" cy="15066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81200" y="39624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B587C"/>
                </a:solidFill>
                <a:latin typeface="+mj-lt"/>
              </a:rPr>
              <a:t>Jennifer Colozza, PharmD</a:t>
            </a:r>
            <a:endParaRPr lang="en-US" sz="2400" b="1" dirty="0">
              <a:solidFill>
                <a:srgbClr val="1B587C"/>
              </a:solidFill>
              <a:latin typeface="+mj-lt"/>
            </a:endParaRPr>
          </a:p>
          <a:p>
            <a:pPr algn="ctr"/>
            <a:r>
              <a:rPr lang="en-US" sz="2400" b="1" dirty="0" smtClean="0">
                <a:solidFill>
                  <a:srgbClr val="1B587C"/>
                </a:solidFill>
                <a:latin typeface="+mj-lt"/>
              </a:rPr>
              <a:t>Clinical Pharmacist</a:t>
            </a:r>
          </a:p>
          <a:p>
            <a:pPr algn="ctr"/>
            <a:r>
              <a:rPr lang="en-US" sz="2400" b="1" dirty="0" smtClean="0">
                <a:solidFill>
                  <a:srgbClr val="1B587C"/>
                </a:solidFill>
                <a:latin typeface="+mj-lt"/>
              </a:rPr>
              <a:t>MO HealthNet Division</a:t>
            </a:r>
            <a:endParaRPr lang="en-US" sz="2400" b="1" dirty="0">
              <a:solidFill>
                <a:srgbClr val="1B587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Drug Therapies 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449761"/>
          </a:xfrm>
        </p:spPr>
        <p:txBody>
          <a:bodyPr>
            <a:normAutofit fontScale="70000" lnSpcReduction="20000"/>
          </a:bodyPr>
          <a:lstStyle/>
          <a:p>
            <a:pPr indent="-342900">
              <a:buClrTx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Hydroxyurea 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Siklos® and Droxia®; Hydrea® off label</a:t>
            </a:r>
          </a:p>
          <a:p>
            <a:pPr lvl="1" indent="-342900">
              <a:buClrTx/>
            </a:pP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First FDA approved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for SCD in adults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1998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; extended to children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aged 2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years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older in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Increases fetal Hb production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Decreases inflammation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Decreases cell adhesion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Increase nitric oxide production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Reduces painful VOCs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Reduces hospitalizations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Improves survival</a:t>
            </a:r>
          </a:p>
          <a:p>
            <a:pPr lvl="1" indent="-342900">
              <a:buClrTx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Effectiveness in reducing pain episodes may not occur for at least three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  <a:endParaRPr lang="en-US" sz="29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Drug Therapies 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9"/>
            <a:ext cx="7772400" cy="2773362"/>
          </a:xfrm>
        </p:spPr>
        <p:txBody>
          <a:bodyPr>
            <a:normAutofit/>
          </a:bodyPr>
          <a:lstStyle/>
          <a:p>
            <a:pPr indent="-342900">
              <a:buClrTx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Endari</a:t>
            </a:r>
            <a:r>
              <a:rPr lang="en-US" sz="20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®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(L-glutamine)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FDA approved in 2017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to reduce the acute complications of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patients aged 5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years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older.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Glutamine is an essential amino acid that protects red blood cells against oxidative damage.  Exact MOA in SCD is unknown.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Reduces pain crises in patients with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May take with or without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hydroxyurea.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Drug Therapies 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449761"/>
          </a:xfrm>
        </p:spPr>
        <p:txBody>
          <a:bodyPr>
            <a:normAutofit fontScale="85000" lnSpcReduction="20000"/>
          </a:bodyPr>
          <a:lstStyle/>
          <a:p>
            <a:pPr indent="-342900">
              <a:buClrTx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Adakveo</a:t>
            </a:r>
            <a:r>
              <a:rPr lang="en-US" sz="2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®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(crizanlizumab)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FDA approved in 2019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reduce the frequency of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VOCs in patients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aged 16 years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older with sickle cell disease.</a:t>
            </a:r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humanized IgG2 kappa monoclonal antibody that binds to P-selectin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blocks interactions with its ligands including P-selectin glycoprotein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ligand1 blocking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interactions between endothelial cells, platelets, red blood cells, and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 leukocytes</a:t>
            </a:r>
          </a:p>
          <a:p>
            <a:pPr lvl="1" indent="-342900">
              <a:buClrTx/>
            </a:pP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IV infusion</a:t>
            </a:r>
          </a:p>
          <a:p>
            <a:pPr lvl="1" indent="-342900">
              <a:buClrTx/>
            </a:pP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take with or without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hydroxyurea.</a:t>
            </a:r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FDA-approved on the basis of the Phase 2 SUSTAIN trial, which demonstrated a reduction in VOCs compared with placebo; however, the more recent Phase 3 STAND trial did not substantiate those results and found no significant difference between Adakveo and placebo in lowering rates of pain </a:t>
            </a:r>
            <a:r>
              <a:rPr lang="en-U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crises.</a:t>
            </a:r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August 2023: European Commission revoked authorization; subsequently has withdrawn from the European market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9326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Drug Therapies 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9"/>
            <a:ext cx="7772400" cy="3154362"/>
          </a:xfrm>
        </p:spPr>
        <p:txBody>
          <a:bodyPr>
            <a:normAutofit/>
          </a:bodyPr>
          <a:lstStyle/>
          <a:p>
            <a:pPr indent="-342900">
              <a:buClrTx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Oxbryta</a:t>
            </a:r>
            <a:r>
              <a:rPr lang="en-US" sz="20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®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(voxelotor)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FDA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approved in 2019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 accelerated approval for the treatment of sickle cell disease in patients 12 years of age or older.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Accelerated approval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was based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on increase in hemoglobin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concentrations. 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Indication expanded in 2021 to patients 4 years of age or older.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First in class allosteric modifier of HbS that increases oxygen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affinity.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Hb levels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May take with or without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hydroxyurea.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5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Sickle Cell Disease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9"/>
            <a:ext cx="8405593" cy="1997012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2014 guidelines recommend the following to prevent or reduce complications in children and adolescents with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SCD:</a:t>
            </a:r>
            <a:endParaRPr lang="en-US" sz="20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Annual screening of SCD patients aged 2–16 years with transcranial Doppler (TCD) ultrasound to identify those at risk for stroke.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Hydroxyurea therapy should be offered to SCD patients aged ≥ 9 months to reduce the risk for several life-threatening complications.</a:t>
            </a:r>
          </a:p>
          <a:p>
            <a:pPr lvl="1" indent="-342900">
              <a:buClrTx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61722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Analytics.  Hematology: Sickle Cell Disease.  Accessed 9/22/2023</a:t>
            </a:r>
          </a:p>
        </p:txBody>
      </p:sp>
    </p:spTree>
    <p:extLst>
      <p:ext uri="{BB962C8B-B14F-4D97-AF65-F5344CB8AC3E}">
        <p14:creationId xmlns:p14="http://schemas.microsoft.com/office/powerpoint/2010/main" val="3216310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Sickle Cell </a:t>
            </a:r>
            <a:r>
              <a:rPr lang="en-US" b="1" dirty="0" smtClean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Disease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405593" cy="4359211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2022 CDC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evaluated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uptake of these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recommendations: </a:t>
            </a:r>
            <a:endParaRPr lang="en-US" sz="20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2014–2019:</a:t>
            </a:r>
          </a:p>
          <a:p>
            <a:pPr lvl="2" indent="-342900">
              <a:buClrTx/>
              <a:buSzPct val="100000"/>
            </a:pP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Hydroxyurea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use increased 27% among SCD patients aged 2–9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</a:p>
          <a:p>
            <a:pPr lvl="2" indent="-342900">
              <a:buClrTx/>
              <a:buSzPct val="100000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TCD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screening increased 27% among SCD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patients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aged 10–16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years.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-342900">
              <a:buClrTx/>
              <a:buSzPct val="100000"/>
            </a:pP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Hydroxyurea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use increased 23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among SCD patients aged 10–16 years.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2019 in SCD patients aged 2- 9 years:</a:t>
            </a:r>
          </a:p>
          <a:p>
            <a:pPr lvl="2" indent="-342900">
              <a:buClrTx/>
              <a:buSzPct val="100000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47%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had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received TCD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</a:p>
          <a:p>
            <a:pPr lvl="2" indent="-342900">
              <a:buClrTx/>
              <a:buSzPct val="100000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only 38%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used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hydroxyurea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 2019 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patients aged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10 - 16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years:</a:t>
            </a:r>
          </a:p>
          <a:p>
            <a:pPr lvl="2" indent="-342900">
              <a:buClrTx/>
              <a:buSzPct val="100000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38%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had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received TCD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</a:p>
          <a:p>
            <a:pPr lvl="2" indent="-342900">
              <a:buClrTx/>
              <a:buSzPct val="100000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53%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used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hydroxyurea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Utilization of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TCD and hydroxyurea was highest among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those with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highest health care utilization rate and evidence of previous complications indicative of severe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407" y="6172200"/>
            <a:ext cx="3985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Analytics.  Hematology: Sickle Cell Disease.  Accessed 9/22/2023</a:t>
            </a:r>
          </a:p>
        </p:txBody>
      </p:sp>
    </p:spTree>
    <p:extLst>
      <p:ext uri="{BB962C8B-B14F-4D97-AF65-F5344CB8AC3E}">
        <p14:creationId xmlns:p14="http://schemas.microsoft.com/office/powerpoint/2010/main" val="238574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6853" y="336232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Sickle Cell Disease - MHD Utilization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95400"/>
            <a:ext cx="8405593" cy="4267199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Assessed utilization of Hydroxyurea, Endari, Adakveo, and Oxbryta in MHD SCD population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an overall ingredient level</a:t>
            </a:r>
          </a:p>
          <a:p>
            <a:pPr indent="-342900">
              <a:buClrTx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87736"/>
              </p:ext>
            </p:extLst>
          </p:nvPr>
        </p:nvGraphicFramePr>
        <p:xfrm>
          <a:off x="762000" y="2057400"/>
          <a:ext cx="7391400" cy="3712653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478280">
                  <a:extLst>
                    <a:ext uri="{9D8B030D-6E8A-4147-A177-3AD203B41FA5}">
                      <a16:colId xmlns:a16="http://schemas.microsoft.com/office/drawing/2014/main" val="1725252793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3930970937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3511969933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3221921079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254073690"/>
                    </a:ext>
                  </a:extLst>
                </a:gridCol>
              </a:tblGrid>
              <a:tr h="533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Claims for any ingredient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Claims for any single ingredient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 Claims for any single ingredient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 for multiple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ingredients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68049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62733289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59.11%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33.25%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790820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3238343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982988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6628242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79.57%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3251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Participants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8874068"/>
                  </a:ext>
                </a:extLst>
              </a:tr>
              <a:tr h="3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Participants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66.63%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23.93%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3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30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6853" y="336232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Sickle Cell Disease - MHD Utilization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95400"/>
            <a:ext cx="8405593" cy="4267199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Assessed utilization of per drug type per participant in MHD SCD population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06741"/>
              </p:ext>
            </p:extLst>
          </p:nvPr>
        </p:nvGraphicFramePr>
        <p:xfrm>
          <a:off x="762000" y="1676401"/>
          <a:ext cx="7741551" cy="358140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516386">
                  <a:extLst>
                    <a:ext uri="{9D8B030D-6E8A-4147-A177-3AD203B41FA5}">
                      <a16:colId xmlns:a16="http://schemas.microsoft.com/office/drawing/2014/main" val="1725252793"/>
                    </a:ext>
                  </a:extLst>
                </a:gridCol>
                <a:gridCol w="1245033">
                  <a:extLst>
                    <a:ext uri="{9D8B030D-6E8A-4147-A177-3AD203B41FA5}">
                      <a16:colId xmlns:a16="http://schemas.microsoft.com/office/drawing/2014/main" val="3930970937"/>
                    </a:ext>
                  </a:extLst>
                </a:gridCol>
                <a:gridCol w="1245033">
                  <a:extLst>
                    <a:ext uri="{9D8B030D-6E8A-4147-A177-3AD203B41FA5}">
                      <a16:colId xmlns:a16="http://schemas.microsoft.com/office/drawing/2014/main" val="3511969933"/>
                    </a:ext>
                  </a:extLst>
                </a:gridCol>
                <a:gridCol w="1245033">
                  <a:extLst>
                    <a:ext uri="{9D8B030D-6E8A-4147-A177-3AD203B41FA5}">
                      <a16:colId xmlns:a16="http://schemas.microsoft.com/office/drawing/2014/main" val="3221921079"/>
                    </a:ext>
                  </a:extLst>
                </a:gridCol>
                <a:gridCol w="1245033">
                  <a:extLst>
                    <a:ext uri="{9D8B030D-6E8A-4147-A177-3AD203B41FA5}">
                      <a16:colId xmlns:a16="http://schemas.microsoft.com/office/drawing/2014/main" val="254073690"/>
                    </a:ext>
                  </a:extLst>
                </a:gridCol>
                <a:gridCol w="1245033">
                  <a:extLst>
                    <a:ext uri="{9D8B030D-6E8A-4147-A177-3AD203B41FA5}">
                      <a16:colId xmlns:a16="http://schemas.microsoft.com/office/drawing/2014/main" val="3760556253"/>
                    </a:ext>
                  </a:extLst>
                </a:gridCol>
              </a:tblGrid>
              <a:tr h="545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Adakveo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Endari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Hydroxyurea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Oxbryta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68049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33289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90820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238343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82988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28242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3251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Participants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74068"/>
                  </a:ext>
                </a:extLst>
              </a:tr>
              <a:tr h="379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Participants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3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170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6853" y="336232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Sickle Cell Disease - MHD Utilization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95400"/>
            <a:ext cx="8405593" cy="4876800"/>
          </a:xfrm>
        </p:spPr>
        <p:txBody>
          <a:bodyPr>
            <a:noAutofit/>
          </a:bodyPr>
          <a:lstStyle/>
          <a:p>
            <a:pPr indent="-342900">
              <a:buClrTx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81853"/>
              </p:ext>
            </p:extLst>
          </p:nvPr>
        </p:nvGraphicFramePr>
        <p:xfrm>
          <a:off x="357407" y="1295400"/>
          <a:ext cx="8405593" cy="4794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6393">
                  <a:extLst>
                    <a:ext uri="{9D8B030D-6E8A-4147-A177-3AD203B41FA5}">
                      <a16:colId xmlns:a16="http://schemas.microsoft.com/office/drawing/2014/main" val="272361216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8966606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5095318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204668866"/>
                    </a:ext>
                  </a:extLst>
                </a:gridCol>
              </a:tblGrid>
              <a:tr h="394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 (Participants)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 for NonSCD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reason Per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 for SCD reason Per Participant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 Overall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573635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 (406)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434572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Claims for any ingredient (240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686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3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Claims for any single ingredient (27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73042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 Claims for any single ingredient (135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929862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 for multiple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ingredients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5909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 (250)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7206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Claims for any ingredient (149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88964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3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Claims for any single ingredient (23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99614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 Claims for any single ingredient (69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926785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 for multiple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ingredients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727915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 (372)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90024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Claims for any ingredient (296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02151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3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Claims for any single ingredient (24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263507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 Claims for any single ingredient (42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407688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 for multiple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ingredients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68867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Grand Total (1,028)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86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72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6853" y="336232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Sickle Cell Disease - MHD Utilization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95400"/>
            <a:ext cx="8405593" cy="5105400"/>
          </a:xfrm>
        </p:spPr>
        <p:txBody>
          <a:bodyPr>
            <a:noAutofit/>
          </a:bodyPr>
          <a:lstStyle/>
          <a:p>
            <a:pPr indent="-342900">
              <a:buClrTx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73290"/>
              </p:ext>
            </p:extLst>
          </p:nvPr>
        </p:nvGraphicFramePr>
        <p:xfrm>
          <a:off x="357407" y="1295403"/>
          <a:ext cx="8405593" cy="507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793">
                  <a:extLst>
                    <a:ext uri="{9D8B030D-6E8A-4147-A177-3AD203B41FA5}">
                      <a16:colId xmlns:a16="http://schemas.microsoft.com/office/drawing/2014/main" val="272361216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966606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509531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04668866"/>
                    </a:ext>
                  </a:extLst>
                </a:gridCol>
              </a:tblGrid>
              <a:tr h="712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 (Participants)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Inpatient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Stays for NonSCD reason Per Participant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Inpatient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Stays for SCD reason Per Participant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Inpatient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Stays Overall Per Participant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573635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 (406)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434572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Claims for any ingredient (240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686"/>
                  </a:ext>
                </a:extLst>
              </a:tr>
              <a:tr h="3006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3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Claims for any single ingredient (27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73042"/>
                  </a:ext>
                </a:extLst>
              </a:tr>
              <a:tr h="3006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 Claims for any single ingredient (135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929862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 for multiple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ingredients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5909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 (250)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7206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Claims for any ingredient (149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88964"/>
                  </a:ext>
                </a:extLst>
              </a:tr>
              <a:tr h="3006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3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Claims for any single ingredient (23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99614"/>
                  </a:ext>
                </a:extLst>
              </a:tr>
              <a:tr h="3006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 Claims for any single ingredient (69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926785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 for multiple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ingredients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727915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 (372)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90024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Claims for any ingredient (296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02151"/>
                  </a:ext>
                </a:extLst>
              </a:tr>
              <a:tr h="3006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3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Claims for any single ingredient (24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263507"/>
                  </a:ext>
                </a:extLst>
              </a:tr>
              <a:tr h="3006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 Claims for any single ingredient (42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407688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 for multiple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ingredients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68867"/>
                  </a:ext>
                </a:extLst>
              </a:tr>
              <a:tr h="243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Grand Total (1,028)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86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467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398705" cy="4359211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least one regularly scheduled meeting each calendar year, the advisory council on rare diseases and personalized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medicine …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shall dedicate time to:</a:t>
            </a:r>
          </a:p>
          <a:p>
            <a:pPr lvl="1"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evaluate whether the available covered medications, treatments, and services are adequate to meet the needs of MO HealthNet beneficiaries with a diagnosis of sickle cell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information on treatments for sickle cell disease in late-stage studies that show promise in peer-reviewed medical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literature</a:t>
            </a:r>
          </a:p>
          <a:p>
            <a:pPr lvl="1"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importance of provider education on the disproportionate impact of sickle cell disease on specific minority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populations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1B587C"/>
                </a:solidFill>
                <a:latin typeface="+mj-lt"/>
              </a:rPr>
              <a:t>RSMo</a:t>
            </a:r>
            <a:r>
              <a:rPr lang="en-US" b="1" dirty="0" smtClean="0">
                <a:solidFill>
                  <a:srgbClr val="1B587C"/>
                </a:solidFill>
                <a:latin typeface="+mj-lt"/>
              </a:rPr>
              <a:t> 208.184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Missouri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Revisor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of Statutes - Revised Statutes of Missouri,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RSMo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Section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208.184</a:t>
            </a:r>
            <a:endParaRPr lang="en-US" sz="1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35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Gene Therapies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990600"/>
            <a:ext cx="8405593" cy="5181600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exagamglogene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autotemcel (exa-cel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CRISPR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Therapeutics &amp;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Vertex Pharmaceuticals</a:t>
            </a:r>
            <a:endParaRPr lang="en-US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Potential FDA approval for SCD on December 8, 2023; second potential indication approval for transfusion-dependent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beta thalassemia (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TDT) on March 30, 2024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utologous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ex vivo CRISPR/Cas9 gene-editing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therapy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that edits a patient’s own hematopoietic stem cells to induce expression of high levels of fetal hemoglobin (HbF) in red blood cells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BLA submission was based on results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from the CLIMB-121 trial (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NCT03745287).</a:t>
            </a:r>
          </a:p>
          <a:p>
            <a:pPr lvl="2" indent="-342900">
              <a:buClrTx/>
              <a:buSzPct val="100000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17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evaluable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patients, 94.1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achieved the primary endpoint of freedom from VOCs for at least 12 consecutive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months.</a:t>
            </a:r>
          </a:p>
          <a:p>
            <a:pPr lvl="2" indent="-342900">
              <a:buClrTx/>
              <a:buSzPct val="100000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17 evaluable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patients, 100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achieved the key secondary endpoint of being free from hospitalizations related to VOCs for at least 12 consecutive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months.</a:t>
            </a:r>
          </a:p>
          <a:p>
            <a:pPr lvl="2" indent="-342900">
              <a:buClrTx/>
              <a:buSzPct val="100000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patients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(35),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mean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HbF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 30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of total hemoglobin by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 and was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at approximately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40%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through follow-up, with pancellular distribution.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approved, exa-cel will be the first CRISPR therapy to receive regulatory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approval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407" y="5943600"/>
            <a:ext cx="5281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Analytics.  Hematology: Sickle Cell Disease.  Accessed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9/22/2023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Analytics.  Rx Insights: Hematology.  Gene Therapies for Sickle Cell Disease and Beta Thalassemia.  August 2023.</a:t>
            </a:r>
            <a:endParaRPr lang="en-US" sz="1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56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Gene Therapies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990600"/>
            <a:ext cx="8405593" cy="5181600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lovotibeglogene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autotemcel (lovo-cel) -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Bluebird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Bio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Potential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FDA approval for SCD on December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20, 2023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Utilizes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BB305 lentiviral vector to encode a functional copy of the human </a:t>
            </a: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A-T87Q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-globin gene into autologous HSCs, which then produce anti-sickling hemoglobin, HbA</a:t>
            </a:r>
            <a:r>
              <a:rPr 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T87Q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reducing the proportion of HbS in circulating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hemoglobin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BLA submission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was based on results from the HGB-206 trial (NCT02140554)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-342900">
              <a:buClrTx/>
              <a:buSzPct val="100000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32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evaluable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patients, 96%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achieved complete resolution of severe vaso-occlusive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episodes (VOEs)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through 24 months of follow-up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-342900">
              <a:buClrTx/>
              <a:buSzPct val="100000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16 patients with at least 6 months of follow-up, median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levels of gene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therapy -derived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anti-sickling hemoglobin, HbA</a:t>
            </a:r>
            <a:r>
              <a:rPr lang="en-US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T87Q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were maintained, with HbA</a:t>
            </a:r>
            <a:r>
              <a:rPr lang="en-US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T87Q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contributing at least 40% of total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hemoglobin.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Patients had a median of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≤ 60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HbS.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 February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FDA placed a clinical hold on lovo-cel due to safety concerns surrounding hematologic malignancies. In April 2021 Bluebird announced that investigation revealed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malignancies were not attributable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to lovo-cel, and in June 2021 the FDA granted approval for the trials to continue.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407" y="5943600"/>
            <a:ext cx="5281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Analytics.  Hematology: Sickle Cell Disease.  Accessed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9/22/2023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Analytics.  Rx Insights: Hematology.  Gene Therapies for Sickle Cell Disease and Beta Thalassemia.  August 2023.</a:t>
            </a:r>
            <a:endParaRPr lang="en-US" sz="1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43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Gene Therapies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76410"/>
              </p:ext>
            </p:extLst>
          </p:nvPr>
        </p:nvGraphicFramePr>
        <p:xfrm>
          <a:off x="613409" y="1138833"/>
          <a:ext cx="7886701" cy="4885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4991">
                  <a:extLst>
                    <a:ext uri="{9D8B030D-6E8A-4147-A177-3AD203B41FA5}">
                      <a16:colId xmlns:a16="http://schemas.microsoft.com/office/drawing/2014/main" val="3721877713"/>
                    </a:ext>
                  </a:extLst>
                </a:gridCol>
                <a:gridCol w="3030855">
                  <a:extLst>
                    <a:ext uri="{9D8B030D-6E8A-4147-A177-3AD203B41FA5}">
                      <a16:colId xmlns:a16="http://schemas.microsoft.com/office/drawing/2014/main" val="43144136"/>
                    </a:ext>
                  </a:extLst>
                </a:gridCol>
                <a:gridCol w="3030855">
                  <a:extLst>
                    <a:ext uri="{9D8B030D-6E8A-4147-A177-3AD203B41FA5}">
                      <a16:colId xmlns:a16="http://schemas.microsoft.com/office/drawing/2014/main" val="2039631235"/>
                    </a:ext>
                  </a:extLst>
                </a:gridCol>
              </a:tblGrid>
              <a:tr h="6137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Lovo-cel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HGB-206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trial (NCT02140554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Exa-cel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CLIMB-121 trial (NCT03745287)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487812"/>
                  </a:ext>
                </a:extLst>
              </a:tr>
              <a:tr h="20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to 50 years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to 35 years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285614"/>
                  </a:ext>
                </a:extLst>
              </a:tr>
              <a:tr h="6137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Genotypes included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HbSS, HbSβ0, or HbSβ+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Exclusion: inactivation of ≥ 2 α-globin genes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HbSS or HbSβ0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53242"/>
                  </a:ext>
                </a:extLst>
              </a:tr>
              <a:tr h="4091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Failure of Hydroxyurea required?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95249"/>
                  </a:ext>
                </a:extLst>
              </a:tr>
              <a:tr h="8183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HSCT Eligibility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inclusion or exclusion criteria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Inclusion criteria required that patient was eligible for autologous HSCT but without HLA-matched donor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169610"/>
                  </a:ext>
                </a:extLst>
              </a:tr>
              <a:tr h="6137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VOEs prior to enrollment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4 severe in previous 2 years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2 severe per year in previous 2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344756"/>
                  </a:ext>
                </a:extLst>
              </a:tr>
              <a:tr h="8183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Trial Results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96% of patients were free of severe VOCs;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 of total hemoglobin was HbA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T87Q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 of patients were free of VOCs;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 of total hemoglobin was HbF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00958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23967"/>
            <a:ext cx="5281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Analytics.  Hematology: Sickle Cell Disease.  Accessed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9/22/2023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Analytics.  Rx Insights: Hematology.  Gene Therapies for Sickle Cell Disease and Beta Thalassemia.  August 2023.</a:t>
            </a:r>
            <a:endParaRPr lang="en-US" sz="1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88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Sickle Cell Disease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6" y="1143000"/>
            <a:ext cx="8398705" cy="4495800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results in significant morbidity and mortality, substantial healthcare utilization, and an average life expectancy that is 30 years shorter than the general U.S. population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an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 recognized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underfunded orphan disease.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are more than 100,000 people with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the United States, compared to approximately 35,000 with cystic fibrosis and 20,000 with hemophilia.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Even though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cystic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fibrosis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affects fewer than half the number of people affected by SCD, cystic fibrosis receives 3.5 times the funding per patient from the National Institutes of Health annually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 patients have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less access to comprehensive team care than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patients with hemophilia or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cystic fibrosis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 therapies in the pipeline SCD are an exciting advancement for the SCD population.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further areas of discussion for future annual presentations on SCD?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215" y="6096000"/>
            <a:ext cx="5281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Analytics.  Hematology: Sickle Cell Disease.  Accessed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9/22/2023</a:t>
            </a:r>
          </a:p>
        </p:txBody>
      </p:sp>
    </p:spTree>
    <p:extLst>
      <p:ext uri="{BB962C8B-B14F-4D97-AF65-F5344CB8AC3E}">
        <p14:creationId xmlns:p14="http://schemas.microsoft.com/office/powerpoint/2010/main" val="386833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Overview of Sickle Cell Disease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405593" cy="4892612"/>
          </a:xfrm>
        </p:spPr>
        <p:txBody>
          <a:bodyPr numCol="1"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Inherited group of disorders caused by a pathogenic variant in the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HBB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gene which is responsible for the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-globin component of hemoglobin.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all combinations of the sickle cell variant plus another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HBB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variant at the other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allele. 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Severity of disease can vary; HbSS is generally the most severe form of the disease.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sickle hemoglobin (HbS) production, leading to red blood cell sickling that causes the cells to: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become rigid, causing blockages in small vessels leading to severe pain, acute chest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syndrome,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and stroke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undergo premature hemolysis leading to anemia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become unable to transport oxygen effectively to critical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organs</a:t>
            </a:r>
          </a:p>
        </p:txBody>
      </p:sp>
    </p:spTree>
    <p:extLst>
      <p:ext uri="{BB962C8B-B14F-4D97-AF65-F5344CB8AC3E}">
        <p14:creationId xmlns:p14="http://schemas.microsoft.com/office/powerpoint/2010/main" val="3513920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Overview of Sickle Cell Disease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410" y="1203388"/>
            <a:ext cx="7886700" cy="4054412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Affects approximately 100,000 people in the United States and more than 3 million worldwide.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Primarily those of African or Afro-Caribbean descent</a:t>
            </a:r>
            <a:endParaRPr lang="en-US" sz="18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 in 365 black infants in United States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Estimated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that MO has 1,900 residents with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SCD.  </a:t>
            </a:r>
            <a:endParaRPr lang="en-US" sz="18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average life expectancy is 30 years shorter than the general US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population.</a:t>
            </a:r>
            <a:endParaRPr lang="en-US" sz="20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Prevalence of depression ranges from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26 - 33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% in adults with SCD.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Adults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sickle cell disease (SCD)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an 11% higher prevalence of depression compared to black American adults without SCD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-342900">
              <a:buClrTx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7150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Centers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Disease Control and Prevention. 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Sickle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 Disease.  Data &amp; Statistics on Sickle Cell Disease.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Data &amp; Statistics on Sickle Cell Disease |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CDC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Accessed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9/22/2023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1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USA </a:t>
            </a:r>
            <a:r>
              <a:rPr lang="it-IT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(2023). Data USA: </a:t>
            </a:r>
            <a:r>
              <a:rPr lang="it-IT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Missouri.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Advances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diagnosis and treatment of sickle cell disease.  Brandow and Liem. ﻿Journal of Hematology &amp; Oncology (2022)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15:20</a:t>
            </a:r>
            <a:endParaRPr lang="en-US" sz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B587C"/>
                </a:solidFill>
                <a:latin typeface="+mj-lt"/>
              </a:rPr>
              <a:t>Overview of Sickle Cell Disease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410" y="1203389"/>
            <a:ext cx="7886700" cy="3673412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Vaso-occlusive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crises (VOCs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allmark presentation of SCD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Primary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cause of healthcare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encounters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Associated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vaso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-occlusion results in:</a:t>
            </a:r>
          </a:p>
          <a:p>
            <a:pPr lvl="2" indent="-342900">
              <a:buClrTx/>
              <a:buSzPct val="100000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recurrent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episodes</a:t>
            </a:r>
          </a:p>
          <a:p>
            <a:pPr lvl="2" indent="-342900">
              <a:buClrTx/>
              <a:buSzPct val="100000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life-threatening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infections as a result of splenic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infarction</a:t>
            </a:r>
          </a:p>
          <a:p>
            <a:pPr lvl="2" indent="-342900">
              <a:buClrTx/>
              <a:buSzPct val="100000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acute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chest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syndrome</a:t>
            </a:r>
          </a:p>
          <a:p>
            <a:pPr lvl="2" indent="-342900">
              <a:buClrTx/>
              <a:buSzPct val="100000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pulmonary hypertension</a:t>
            </a:r>
          </a:p>
          <a:p>
            <a:pPr lvl="2" indent="-342900">
              <a:buClrTx/>
              <a:buSzPct val="100000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troke</a:t>
            </a:r>
          </a:p>
          <a:p>
            <a:pPr lvl="2" indent="-342900">
              <a:buClrTx/>
              <a:buSzPct val="100000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cumulative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multiorgan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damage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019800"/>
            <a:ext cx="571119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Advances </a:t>
            </a:r>
            <a:r>
              <a:rPr lang="en-US" sz="105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diagnosis and treatment of sickle cell disease.  Brandow and Liem. ﻿Journal of Hematology &amp; Oncology (2022) 15:20</a:t>
            </a:r>
            <a:endParaRPr lang="en-US" sz="1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15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B587C"/>
                </a:solidFill>
                <a:latin typeface="+mj-lt"/>
              </a:rPr>
              <a:t>Overview of Sickle Cell Disease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81130"/>
              </p:ext>
            </p:extLst>
          </p:nvPr>
        </p:nvGraphicFramePr>
        <p:xfrm>
          <a:off x="990600" y="1516091"/>
          <a:ext cx="6615652" cy="3817908"/>
        </p:xfrm>
        <a:graphic>
          <a:graphicData uri="http://schemas.openxmlformats.org/drawingml/2006/table">
            <a:tbl>
              <a:tblPr firstRow="1" firstCol="1" bandRow="1">
                <a:effectLst/>
                <a:tableStyleId>{69C7853C-536D-4A76-A0AE-DD22124D55A5}</a:tableStyleId>
              </a:tblPr>
              <a:tblGrid>
                <a:gridCol w="3307826">
                  <a:extLst>
                    <a:ext uri="{9D8B030D-6E8A-4147-A177-3AD203B41FA5}">
                      <a16:colId xmlns:a16="http://schemas.microsoft.com/office/drawing/2014/main" val="1201406081"/>
                    </a:ext>
                  </a:extLst>
                </a:gridCol>
                <a:gridCol w="3307826">
                  <a:extLst>
                    <a:ext uri="{9D8B030D-6E8A-4147-A177-3AD203B41FA5}">
                      <a16:colId xmlns:a16="http://schemas.microsoft.com/office/drawing/2014/main" val="1804586512"/>
                    </a:ext>
                  </a:extLst>
                </a:gridCol>
              </a:tblGrid>
              <a:tr h="4242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Major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complication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SCD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95802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 </a:t>
                      </a: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pain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acute care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3269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Chronic</a:t>
                      </a:r>
                      <a:r>
                        <a:rPr lang="en-US" sz="18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pain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 in children, 30% in adults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081127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Pulmonary hypertension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 in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154360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Obstructive lung disease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16% children, 8% adults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79629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Restrictive lung disease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children, 28% adults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859183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Overt stroke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11% by 20 years of 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39743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Silent cerebral infarct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by 18 years of 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020661"/>
                  </a:ext>
                </a:extLst>
              </a:tr>
              <a:tr h="424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 kidney disease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20-40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adults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1972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096000"/>
            <a:ext cx="571119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Advances </a:t>
            </a:r>
            <a:r>
              <a:rPr lang="en-US" sz="105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diagnosis and treatment of sickle cell disease.  Brandow and Liem. ﻿Journal of Hematology &amp; Oncology (2022) 15:20</a:t>
            </a:r>
            <a:endParaRPr lang="en-US" sz="1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19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Overview of Sickle Cell Disease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405593" cy="4359211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Associated health care costs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SCD are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high, with the total economic costs of SCD estimated at $2.98 billion per year in the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US.</a:t>
            </a:r>
            <a:endParaRPr lang="en-US" sz="20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2020 CMS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compared healthcare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utilization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patients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 to the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general Medicaid/CHIP population without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SCD: </a:t>
            </a:r>
            <a:endParaRPr lang="en-US" sz="20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ClrTx/>
              <a:buNone/>
            </a:pP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ClrTx/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ClrTx/>
              <a:buNone/>
            </a:pP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ClrTx/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ClrTx/>
              <a:buNone/>
            </a:pP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Overall, there is room for dramatic improvement in the care and quality of life of patients with SCD, with opportunities to reduce healthcare utilization, overall cost of care, morbidity, and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mortality.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407" y="60960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IPD Analytics.  Hematology: Sickle Cell Disease.  Accessed 9/22/2023</a:t>
            </a:r>
            <a:endParaRPr lang="en-US" sz="1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89556"/>
              </p:ext>
            </p:extLst>
          </p:nvPr>
        </p:nvGraphicFramePr>
        <p:xfrm>
          <a:off x="685800" y="2668942"/>
          <a:ext cx="7467600" cy="1428101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78209227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1052233106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4178348797"/>
                    </a:ext>
                  </a:extLst>
                </a:gridCol>
              </a:tblGrid>
              <a:tr h="57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Healthcare Utilization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SCD population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Non-SCD population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480961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1 Emergency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visit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268963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6 Emergency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visits</a:t>
                      </a:r>
                      <a:endParaRPr lang="en-US" sz="1800" u="none" strike="noStrike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571472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1 hospital stay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810212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2 hospital stays</a:t>
                      </a:r>
                      <a:endParaRPr lang="en-US" sz="1800" u="none" strike="noStrike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804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05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Overview of Sickle Cell Disease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85101"/>
            <a:ext cx="8405593" cy="4148899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treatment of SCD were developed by the National Heart, Lung, and Blood Institute (NHLBI) in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2014.</a:t>
            </a:r>
            <a:endParaRPr lang="en-US" sz="20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Opioids are first line therapy for acute SCD pain.  SCD disease is excluded from inclusion in MO HealthNet opioid limits.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Hydroxyurea is standard of care.  Hydroxyurea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open access in MO HealthNet and requires no prior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authorization.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Hematopoietic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stem cell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transplantation (HSCT) is currently the only cure.</a:t>
            </a: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year event free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survival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 high at 91%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Overall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survival is high at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93%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867400"/>
            <a:ext cx="609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Heart, Lung, and Blood Institute.  Evidence-Based Management of Sickle Cell Disease: Expert Panel Report, 2014.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Evidence-Based Management of Sickle Cell Disease: Expert Panel Report, 2014 | NHLBI,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NIH</a:t>
            </a:r>
            <a:endParaRPr lang="en-US" sz="1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Kanter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J, et al. American Society of Hematology 2021 guidelines for sickle cell disease: stem cell transplantation. </a:t>
            </a:r>
            <a:r>
              <a:rPr lang="en-US" sz="1000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Blood Adv.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2021;5(18):3668–3689. </a:t>
            </a:r>
          </a:p>
        </p:txBody>
      </p:sp>
    </p:spTree>
    <p:extLst>
      <p:ext uri="{BB962C8B-B14F-4D97-AF65-F5344CB8AC3E}">
        <p14:creationId xmlns:p14="http://schemas.microsoft.com/office/powerpoint/2010/main" val="1534648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  <a:cs typeface="Calibri" panose="020F0502020204030204" pitchFamily="34" charset="0"/>
              </a:rPr>
              <a:t>MHD SCD Population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405593" cy="4359211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Included participants with a diagnosis of SCD in CY 2022</a:t>
            </a:r>
          </a:p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Divided the participants into 3 Age Groups based on age as of 12/31/2022: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Pediatric Age Group = participants &lt; 16 years of age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Transition Age Group = participants ≥ 16 and &lt; 25 years of age</a:t>
            </a:r>
          </a:p>
          <a:p>
            <a:pPr lvl="1" indent="-342900">
              <a:buClr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Adult Age Group = participants ≥ 25 years of age</a:t>
            </a:r>
          </a:p>
          <a:p>
            <a:pPr lvl="1" indent="-342900">
              <a:buClrTx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20684"/>
              </p:ext>
            </p:extLst>
          </p:nvPr>
        </p:nvGraphicFramePr>
        <p:xfrm>
          <a:off x="838200" y="3292374"/>
          <a:ext cx="5943600" cy="2288512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09909167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571677195"/>
                    </a:ext>
                  </a:extLst>
                </a:gridCol>
              </a:tblGrid>
              <a:tr h="286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315796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74416817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SCD Participants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39.49%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282500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1872758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SCD Participants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24.32%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99587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3950965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SCD Participants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094299"/>
                  </a:ext>
                </a:extLst>
              </a:tr>
              <a:tr h="286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SCD Participants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160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01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106742</TotalTime>
  <Words>2984</Words>
  <Application>Microsoft Office PowerPoint</Application>
  <PresentationFormat>On-screen Show (4:3)</PresentationFormat>
  <Paragraphs>530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Palatino Linotype</vt:lpstr>
      <vt:lpstr>Wingdings</vt:lpstr>
      <vt:lpstr>Wingdings 3</vt:lpstr>
      <vt:lpstr>Urban Pop</vt:lpstr>
      <vt:lpstr>Sickle Cell Disease  Annual Presentation October 11, 2023</vt:lpstr>
      <vt:lpstr>RSMo 208.184</vt:lpstr>
      <vt:lpstr>Overview of Sickle Cell Disease</vt:lpstr>
      <vt:lpstr>Overview of Sickle Cell Disease</vt:lpstr>
      <vt:lpstr>Overview of Sickle Cell Disease</vt:lpstr>
      <vt:lpstr>Overview of Sickle Cell Disease</vt:lpstr>
      <vt:lpstr>Overview of Sickle Cell Disease</vt:lpstr>
      <vt:lpstr>Overview of Sickle Cell Disease</vt:lpstr>
      <vt:lpstr>MHD SCD Population</vt:lpstr>
      <vt:lpstr>Drug Therapies </vt:lpstr>
      <vt:lpstr>Drug Therapies </vt:lpstr>
      <vt:lpstr>Drug Therapies </vt:lpstr>
      <vt:lpstr>Drug Therapies </vt:lpstr>
      <vt:lpstr>Sickle Cell Disease</vt:lpstr>
      <vt:lpstr>Sickle Cell Disease</vt:lpstr>
      <vt:lpstr>Sickle Cell Disease - MHD Utilization</vt:lpstr>
      <vt:lpstr>Sickle Cell Disease - MHD Utilization</vt:lpstr>
      <vt:lpstr>Sickle Cell Disease - MHD Utilization</vt:lpstr>
      <vt:lpstr>Sickle Cell Disease - MHD Utilization</vt:lpstr>
      <vt:lpstr>Gene Therapies</vt:lpstr>
      <vt:lpstr>Gene Therapies</vt:lpstr>
      <vt:lpstr>Gene Therapies</vt:lpstr>
      <vt:lpstr>Sickle Cell Disease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DSS</dc:creator>
  <cp:lastModifiedBy>Sloan, Brady</cp:lastModifiedBy>
  <cp:revision>403</cp:revision>
  <cp:lastPrinted>2017-10-18T18:29:19Z</cp:lastPrinted>
  <dcterms:created xsi:type="dcterms:W3CDTF">2014-11-30T21:45:23Z</dcterms:created>
  <dcterms:modified xsi:type="dcterms:W3CDTF">2023-10-05T21:13:10Z</dcterms:modified>
</cp:coreProperties>
</file>