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4"/>
  </p:notesMasterIdLst>
  <p:handoutMasterIdLst>
    <p:handoutMasterId r:id="rId15"/>
  </p:handoutMasterIdLst>
  <p:sldIdLst>
    <p:sldId id="256" r:id="rId2"/>
    <p:sldId id="858" r:id="rId3"/>
    <p:sldId id="837" r:id="rId4"/>
    <p:sldId id="857" r:id="rId5"/>
    <p:sldId id="844" r:id="rId6"/>
    <p:sldId id="847" r:id="rId7"/>
    <p:sldId id="852" r:id="rId8"/>
    <p:sldId id="846" r:id="rId9"/>
    <p:sldId id="849" r:id="rId10"/>
    <p:sldId id="854" r:id="rId11"/>
    <p:sldId id="855" r:id="rId12"/>
    <p:sldId id="848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y Ludlam" initials="J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264AF"/>
    <a:srgbClr val="CC0066"/>
    <a:srgbClr val="0099CC"/>
    <a:srgbClr val="0083C4"/>
    <a:srgbClr val="0075B0"/>
    <a:srgbClr val="005782"/>
    <a:srgbClr val="004568"/>
    <a:srgbClr val="006699"/>
    <a:srgbClr val="004D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40" autoAdjust="0"/>
    <p:restoredTop sz="86376" autoAdjust="0"/>
  </p:normalViewPr>
  <p:slideViewPr>
    <p:cSldViewPr>
      <p:cViewPr varScale="1">
        <p:scale>
          <a:sx n="115" d="100"/>
          <a:sy n="115" d="100"/>
        </p:scale>
        <p:origin x="1572" y="108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73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FY23%20Pharmacy%20Fiscal\Table%2021(23)%20Report%20w%20wout%20duals\Master_09-22%20w%20%20wout%20dual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%25%20of%20Pharmacy%20Spend%20Total%20fytd%2023%20Table%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%25%20of%20Pharmacy%20Spend%20Total%20fytd%2023%20Table%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Monthly%20paid%20amount,%20claim%20count%20ing%20cost%20and%20disp%20fees%20by%20drug%20typ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Monthly%20paid%20amount,%20claim%20count%20ing%20cost%20and%20disp%20fees%20by%20drug%20typ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BUDGET\fy23supp%20projections\Pharmacy\Hep%20C%20Expenditure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PUPM%20Large%20Eligibility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FY19-FYTD22%20Rare%20Disease%20Pharmacy%20Spend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>
                <a:solidFill>
                  <a:schemeClr val="tx1"/>
                </a:solidFill>
              </a:rPr>
              <a:t>September</a:t>
            </a:r>
            <a:r>
              <a:rPr lang="en-US" sz="2400" b="1" baseline="0" dirty="0">
                <a:solidFill>
                  <a:schemeClr val="tx1"/>
                </a:solidFill>
              </a:rPr>
              <a:t> 2022 </a:t>
            </a:r>
            <a:r>
              <a:rPr lang="en-US" sz="2400" b="1" dirty="0">
                <a:solidFill>
                  <a:schemeClr val="tx1"/>
                </a:solidFill>
              </a:rPr>
              <a:t>Enrollees and Expenditures</a:t>
            </a:r>
          </a:p>
        </c:rich>
      </c:tx>
      <c:layout>
        <c:manualLayout>
          <c:xMode val="edge"/>
          <c:yMode val="edge"/>
          <c:x val="0.17049290448863383"/>
          <c:y val="1.19046972576703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'New Chart'!$J$2</c:f>
              <c:strCache>
                <c:ptCount val="1"/>
                <c:pt idx="0">
                  <c:v>Disabled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Disabled</a:t>
                    </a:r>
                    <a:r>
                      <a:rPr lang="en-US" baseline="0"/>
                      <a:t> </a:t>
                    </a:r>
                    <a:fld id="{00FAEF97-E38D-4704-A005-55EC9C2538B5}" type="VALUE">
                      <a:rPr lang="en-US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F09-4E78-B31D-028EF066BBD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Disabled </a:t>
                    </a:r>
                    <a:fld id="{0645293B-0F8B-44A0-9A28-684975132474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F09-4E78-B31D-028EF066BB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Chart'!$K$1:$L$1</c:f>
              <c:strCache>
                <c:ptCount val="2"/>
                <c:pt idx="0">
                  <c:v>Sept 2022 Enrollees
Total=1,387,702</c:v>
                </c:pt>
                <c:pt idx="1">
                  <c:v>Sept 2022 Expenditures
Total=$439,095,893</c:v>
                </c:pt>
              </c:strCache>
            </c:strRef>
          </c:cat>
          <c:val>
            <c:numRef>
              <c:f>'New Chart'!$K$2:$L$2</c:f>
              <c:numCache>
                <c:formatCode>0%</c:formatCode>
                <c:ptCount val="2"/>
                <c:pt idx="0">
                  <c:v>0.12190225278914349</c:v>
                </c:pt>
                <c:pt idx="1">
                  <c:v>0.42263203313541353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09-4E78-B31D-028EF066BBD9}"/>
            </c:ext>
          </c:extLst>
        </c:ser>
        <c:ser>
          <c:idx val="1"/>
          <c:order val="1"/>
          <c:tx>
            <c:strRef>
              <c:f>'New Chart'!$J$3</c:f>
              <c:strCache>
                <c:ptCount val="1"/>
                <c:pt idx="0">
                  <c:v>Elderly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Elderly </a:t>
                    </a:r>
                    <a:fld id="{C6EF8E75-38AB-476F-BD51-1D5D26F69883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F09-4E78-B31D-028EF066BBD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Elderly </a:t>
                    </a:r>
                    <a:fld id="{24048286-0411-478D-8321-99F1473590EC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F09-4E78-B31D-028EF066BB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Chart'!$K$1:$L$1</c:f>
              <c:strCache>
                <c:ptCount val="2"/>
                <c:pt idx="0">
                  <c:v>Sept 2022 Enrollees
Total=1,387,702</c:v>
                </c:pt>
                <c:pt idx="1">
                  <c:v>Sept 2022 Expenditures
Total=$439,095,893</c:v>
                </c:pt>
              </c:strCache>
            </c:strRef>
          </c:cat>
          <c:val>
            <c:numRef>
              <c:f>'New Chart'!$K$3:$L$3</c:f>
              <c:numCache>
                <c:formatCode>0%</c:formatCode>
                <c:ptCount val="2"/>
                <c:pt idx="0">
                  <c:v>5.7774651906533248E-2</c:v>
                </c:pt>
                <c:pt idx="1">
                  <c:v>2.9184811801462238E-2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F09-4E78-B31D-028EF066BBD9}"/>
            </c:ext>
          </c:extLst>
        </c:ser>
        <c:ser>
          <c:idx val="2"/>
          <c:order val="2"/>
          <c:tx>
            <c:strRef>
              <c:f>'New Chart'!$J$4</c:f>
              <c:strCache>
                <c:ptCount val="1"/>
                <c:pt idx="0">
                  <c:v>Other(children, custodial parents, pregnant women)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3200" b="1" dirty="0"/>
                      <a:t>Other</a:t>
                    </a:r>
                  </a:p>
                  <a:p>
                    <a:r>
                      <a:rPr lang="en-US" sz="1400" b="1" dirty="0"/>
                      <a:t>(</a:t>
                    </a:r>
                    <a:r>
                      <a:rPr lang="en-US" sz="1400" b="1" dirty="0" err="1"/>
                      <a:t>Children,Custodial</a:t>
                    </a:r>
                    <a:r>
                      <a:rPr lang="en-US" sz="1400" b="1" baseline="0" dirty="0"/>
                      <a:t> Parents, Pregnant Women)</a:t>
                    </a:r>
                    <a:endParaRPr lang="en-US" sz="1400" b="1" dirty="0"/>
                  </a:p>
                  <a:p>
                    <a:fld id="{EA2172E2-6BED-4A25-9994-1EA3DF12C703}" type="VALUE">
                      <a:rPr lang="en-US" sz="3200" b="1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F09-4E78-B31D-028EF066BBD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3200" b="1" dirty="0"/>
                      <a:t>Other</a:t>
                    </a:r>
                  </a:p>
                  <a:p>
                    <a:r>
                      <a:rPr lang="en-US" sz="1400" b="1" dirty="0"/>
                      <a:t>(Children,</a:t>
                    </a:r>
                    <a:r>
                      <a:rPr lang="en-US" sz="1400" b="1" baseline="0" dirty="0"/>
                      <a:t> Custodial Parents, Pregnant Women)</a:t>
                    </a:r>
                    <a:endParaRPr lang="en-US" sz="1400" b="1" dirty="0"/>
                  </a:p>
                  <a:p>
                    <a:fld id="{03F057D3-0BAE-4D12-9803-C11CEC694B38}" type="VALUE">
                      <a:rPr lang="en-US" sz="3200" b="1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F09-4E78-B31D-028EF066BB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Chart'!$K$1:$L$1</c:f>
              <c:strCache>
                <c:ptCount val="2"/>
                <c:pt idx="0">
                  <c:v>Sept 2022 Enrollees
Total=1,387,702</c:v>
                </c:pt>
                <c:pt idx="1">
                  <c:v>Sept 2022 Expenditures
Total=$439,095,893</c:v>
                </c:pt>
              </c:strCache>
            </c:strRef>
          </c:cat>
          <c:val>
            <c:numRef>
              <c:f>'New Chart'!$K$4:$L$4</c:f>
              <c:numCache>
                <c:formatCode>0%</c:formatCode>
                <c:ptCount val="2"/>
                <c:pt idx="0">
                  <c:v>0.82032309530432324</c:v>
                </c:pt>
                <c:pt idx="1">
                  <c:v>0.54818315506312421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F09-4E78-B31D-028EF066BBD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43814976"/>
        <c:axId val="543813336"/>
      </c:barChart>
      <c:catAx>
        <c:axId val="543814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813336"/>
        <c:crosses val="autoZero"/>
        <c:auto val="1"/>
        <c:lblAlgn val="ctr"/>
        <c:lblOffset val="100"/>
        <c:noMultiLvlLbl val="0"/>
      </c:catAx>
      <c:valAx>
        <c:axId val="54381333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43814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i="0" u="none" strike="noStrike" cap="all" baseline="0" dirty="0">
                <a:solidFill>
                  <a:schemeClr val="tx1"/>
                </a:solidFill>
                <a:effectLst/>
              </a:rPr>
              <a:t>July-Sept 2022 MO </a:t>
            </a:r>
            <a:r>
              <a:rPr lang="en-US" sz="2400" b="1" i="0" u="none" strike="noStrike" cap="all" baseline="0" dirty="0" err="1">
                <a:solidFill>
                  <a:schemeClr val="tx1"/>
                </a:solidFill>
                <a:effectLst/>
              </a:rPr>
              <a:t>HealthNet</a:t>
            </a:r>
            <a:r>
              <a:rPr lang="en-US" sz="2400" b="1" i="0" u="none" strike="noStrike" cap="all" baseline="0" dirty="0">
                <a:solidFill>
                  <a:schemeClr val="tx1"/>
                </a:solidFill>
                <a:effectLst/>
              </a:rPr>
              <a:t> </a:t>
            </a:r>
            <a:br>
              <a:rPr lang="en-US" sz="2400" b="1" i="0" u="none" strike="noStrike" cap="all" baseline="0" dirty="0">
                <a:solidFill>
                  <a:schemeClr val="tx1"/>
                </a:solidFill>
                <a:effectLst/>
              </a:rPr>
            </a:br>
            <a:r>
              <a:rPr lang="en-US" sz="2400" b="1" i="0" u="none" strike="noStrike" cap="all" baseline="0" dirty="0">
                <a:solidFill>
                  <a:schemeClr val="tx1"/>
                </a:solidFill>
                <a:effectLst/>
              </a:rPr>
              <a:t>Expenditures by Service</a:t>
            </a:r>
            <a:endParaRPr lang="en-US" sz="24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2090217536367274"/>
          <c:y val="1.907923137997183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8C0-46E8-B51F-E6329CBE01F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8C0-46E8-B51F-E6329CBE01F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78C0-46E8-B51F-E6329CBE01F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78C0-46E8-B51F-E6329CBE01F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78C0-46E8-B51F-E6329CBE01F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78C0-46E8-B51F-E6329CBE01F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78C0-46E8-B51F-E6329CBE01F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78C0-46E8-B51F-E6329CBE01F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78C0-46E8-B51F-E6329CBE01F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78C0-46E8-B51F-E6329CBE01F7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78C0-46E8-B51F-E6329CBE01F7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78C0-46E8-B51F-E6329CBE01F7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78C0-46E8-B51F-E6329CBE01F7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78C0-46E8-B51F-E6329CBE01F7}"/>
              </c:ext>
            </c:extLst>
          </c:dPt>
          <c:dLbls>
            <c:dLbl>
              <c:idx val="0"/>
              <c:layout>
                <c:manualLayout>
                  <c:x val="-4.183007110014185E-2"/>
                  <c:y val="5.15796260477109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8C0-46E8-B51F-E6329CBE01F7}"/>
                </c:ext>
              </c:extLst>
            </c:dLbl>
            <c:dLbl>
              <c:idx val="1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78C0-46E8-B51F-E6329CBE01F7}"/>
                </c:ext>
              </c:extLst>
            </c:dLbl>
            <c:dLbl>
              <c:idx val="2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78C0-46E8-B51F-E6329CBE01F7}"/>
                </c:ext>
              </c:extLst>
            </c:dLbl>
            <c:dLbl>
              <c:idx val="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78C0-46E8-B51F-E6329CBE01F7}"/>
                </c:ext>
              </c:extLst>
            </c:dLbl>
            <c:dLbl>
              <c:idx val="4"/>
              <c:layout>
                <c:manualLayout>
                  <c:x val="0"/>
                  <c:y val="-2.321083172147002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8C0-46E8-B51F-E6329CBE01F7}"/>
                </c:ext>
              </c:extLst>
            </c:dLbl>
            <c:dLbl>
              <c:idx val="5"/>
              <c:layout>
                <c:manualLayout>
                  <c:x val="-1.0457517775035462E-2"/>
                  <c:y val="7.736943907156673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8C0-46E8-B51F-E6329CBE01F7}"/>
                </c:ext>
              </c:extLst>
            </c:dLbl>
            <c:dLbl>
              <c:idx val="6"/>
              <c:layout>
                <c:manualLayout>
                  <c:x val="-5.649717514124397E-3"/>
                  <c:y val="-3.2196969696969835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8C0-46E8-B51F-E6329CBE01F7}"/>
                </c:ext>
              </c:extLst>
            </c:dLbl>
            <c:dLbl>
              <c:idx val="7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/>
                      <a:t> </a:t>
                    </a:r>
                    <a:fld id="{EA6AC64B-A1AA-4FB3-A5AE-95779B988C75}" type="CATEGORYNAME">
                      <a:rPr lang="en-US" sz="1400" b="1"/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1400" b="1" baseline="0"/>
                      <a:t>
</a:t>
                    </a:r>
                    <a:fld id="{17833D13-21D7-407D-A372-EED24A4D37EC}" type="PERCENTAGE">
                      <a:rPr lang="en-US" sz="1400" b="1" baseline="0"/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sz="1400" b="1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78C0-46E8-B51F-E6329CBE01F7}"/>
                </c:ext>
              </c:extLst>
            </c:dLbl>
            <c:dLbl>
              <c:idx val="8"/>
              <c:layout>
                <c:manualLayout>
                  <c:x val="-9.0722340851461358E-2"/>
                  <c:y val="-1.8929686096820805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8C0-46E8-B51F-E6329CBE01F7}"/>
                </c:ext>
              </c:extLst>
            </c:dLbl>
            <c:dLbl>
              <c:idx val="9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3-78C0-46E8-B51F-E6329CBE01F7}"/>
                </c:ext>
              </c:extLst>
            </c:dLbl>
            <c:dLbl>
              <c:idx val="10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5-78C0-46E8-B51F-E6329CBE01F7}"/>
                </c:ext>
              </c:extLst>
            </c:dLbl>
            <c:dLbl>
              <c:idx val="11"/>
              <c:layout>
                <c:manualLayout>
                  <c:x val="6.6095022020552514E-4"/>
                  <c:y val="-5.6797603735214044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78C0-46E8-B51F-E6329CBE01F7}"/>
                </c:ext>
              </c:extLst>
            </c:dLbl>
            <c:dLbl>
              <c:idx val="12"/>
              <c:layout>
                <c:manualLayout>
                  <c:x val="5.5773428133522464E-2"/>
                  <c:y val="-7.736943907156673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78C0-46E8-B51F-E6329CBE01F7}"/>
                </c:ext>
              </c:extLst>
            </c:dLbl>
            <c:dLbl>
              <c:idx val="1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78C0-46E8-B51F-E6329CBE01F7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'ExpendFYTD23 Table 21'!$A$30:$A$42</c:f>
              <c:strCache>
                <c:ptCount val="13"/>
                <c:pt idx="0">
                  <c:v>Nursing Facilities</c:v>
                </c:pt>
                <c:pt idx="1">
                  <c:v>Hospitals</c:v>
                </c:pt>
                <c:pt idx="2">
                  <c:v>Dental Services</c:v>
                </c:pt>
                <c:pt idx="3">
                  <c:v>Pharmacy</c:v>
                </c:pt>
                <c:pt idx="4">
                  <c:v>Part D Copays</c:v>
                </c:pt>
                <c:pt idx="5">
                  <c:v>Physician Related</c:v>
                </c:pt>
                <c:pt idx="6">
                  <c:v>In-Home Services</c:v>
                </c:pt>
                <c:pt idx="7">
                  <c:v>Rehab &amp; Spec Svcs</c:v>
                </c:pt>
                <c:pt idx="8">
                  <c:v>Buy-In Premiums</c:v>
                </c:pt>
                <c:pt idx="9">
                  <c:v>Mental Health Services</c:v>
                </c:pt>
                <c:pt idx="10">
                  <c:v>State Institutions</c:v>
                </c:pt>
                <c:pt idx="11">
                  <c:v>EPSDT Services</c:v>
                </c:pt>
                <c:pt idx="12">
                  <c:v>Managed Care Premiums</c:v>
                </c:pt>
              </c:strCache>
            </c:strRef>
          </c:cat>
          <c:val>
            <c:numRef>
              <c:f>'ExpendFYTD23 Table 21'!$B$30:$B$42</c:f>
              <c:numCache>
                <c:formatCode>"$"#,##0</c:formatCode>
                <c:ptCount val="13"/>
                <c:pt idx="0">
                  <c:v>289396785.31999999</c:v>
                </c:pt>
                <c:pt idx="1">
                  <c:v>330101510.70999998</c:v>
                </c:pt>
                <c:pt idx="2">
                  <c:v>1526900.4</c:v>
                </c:pt>
                <c:pt idx="3">
                  <c:v>439095893.14000005</c:v>
                </c:pt>
                <c:pt idx="4">
                  <c:v>600695.38</c:v>
                </c:pt>
                <c:pt idx="5">
                  <c:v>115338660.03999999</c:v>
                </c:pt>
                <c:pt idx="6">
                  <c:v>289326003.37</c:v>
                </c:pt>
                <c:pt idx="7">
                  <c:v>69527728.090000004</c:v>
                </c:pt>
                <c:pt idx="8">
                  <c:v>85423695.200000003</c:v>
                </c:pt>
                <c:pt idx="9">
                  <c:v>553433367.61000001</c:v>
                </c:pt>
                <c:pt idx="10">
                  <c:v>41860701.740000002</c:v>
                </c:pt>
                <c:pt idx="11">
                  <c:v>31151574.629999999</c:v>
                </c:pt>
                <c:pt idx="12">
                  <c:v>1018834829.3799999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78C0-46E8-B51F-E6329CBE01F7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="1">
                <a:solidFill>
                  <a:schemeClr val="tx1"/>
                </a:solidFill>
              </a:rPr>
              <a:t>FY20-FY23 EXPENDITURES</a:t>
            </a:r>
            <a:r>
              <a:rPr lang="en-US" sz="2400" b="1" baseline="0">
                <a:solidFill>
                  <a:schemeClr val="tx1"/>
                </a:solidFill>
              </a:rPr>
              <a:t> </a:t>
            </a:r>
            <a:endParaRPr lang="en-US" sz="24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'New Slide'!$A$1:$C$1</c:f>
              <c:strCache>
                <c:ptCount val="1"/>
                <c:pt idx="0">
                  <c:v>Total Medicaid Expenditures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$9.4b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E39-4367-8EBC-2E23D8217B3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$10.0b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E39-4367-8EBC-2E23D8217B3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$11.1b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E39-4367-8EBC-2E23D8217B3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$3.3b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E39-4367-8EBC-2E23D8217B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'New Slide'!$O$4:$O$7</c:f>
              <c:numCache>
                <c:formatCode>"$"#,##0</c:formatCode>
                <c:ptCount val="4"/>
                <c:pt idx="0">
                  <c:v>9390702623.5</c:v>
                </c:pt>
                <c:pt idx="1">
                  <c:v>10039408654.389999</c:v>
                </c:pt>
                <c:pt idx="2">
                  <c:v>11098424838.870003</c:v>
                </c:pt>
                <c:pt idx="3">
                  <c:v>3265618343.8499999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E39-4367-8EBC-2E23D8217B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9914000"/>
        <c:axId val="549919904"/>
      </c:barChart>
      <c:lineChart>
        <c:grouping val="standard"/>
        <c:varyColors val="0"/>
        <c:ser>
          <c:idx val="1"/>
          <c:order val="1"/>
          <c:tx>
            <c:strRef>
              <c:f>'New Slide'!$A$10:$B$10</c:f>
              <c:strCache>
                <c:ptCount val="1"/>
                <c:pt idx="0">
                  <c:v>Total Pharmacy Expenditures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$1.3b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E39-4367-8EBC-2E23D8217B3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$1.4b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E39-4367-8EBC-2E23D8217B3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$1.5b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E39-4367-8EBC-2E23D8217B3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$439.1m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E39-4367-8EBC-2E23D8217B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('New Slide'!$B$4,'New Slide'!$B$5,'New Slide'!$B$6,'New Slide'!$B$7)</c:f>
              <c:strCache>
                <c:ptCount val="4"/>
                <c:pt idx="0">
                  <c:v>FY20</c:v>
                </c:pt>
                <c:pt idx="1">
                  <c:v>FY21</c:v>
                </c:pt>
                <c:pt idx="2">
                  <c:v>FY22</c:v>
                </c:pt>
                <c:pt idx="3">
                  <c:v>FYTD23</c:v>
                </c:pt>
              </c:strCache>
            </c:strRef>
          </c:cat>
          <c:val>
            <c:numRef>
              <c:f>'New Slide'!$O$12:$O$15</c:f>
              <c:numCache>
                <c:formatCode>"$"#,##0</c:formatCode>
                <c:ptCount val="4"/>
                <c:pt idx="0">
                  <c:v>1317549810.0399997</c:v>
                </c:pt>
                <c:pt idx="1">
                  <c:v>1413462889.29</c:v>
                </c:pt>
                <c:pt idx="2">
                  <c:v>1499834574.3699999</c:v>
                </c:pt>
                <c:pt idx="3">
                  <c:v>439095893.07999998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BE39-4367-8EBC-2E23D8217B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9914000"/>
        <c:axId val="549919904"/>
      </c:lineChart>
      <c:catAx>
        <c:axId val="54991400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919904"/>
        <c:crosses val="autoZero"/>
        <c:auto val="1"/>
        <c:lblAlgn val="ctr"/>
        <c:lblOffset val="100"/>
        <c:noMultiLvlLbl val="0"/>
      </c:catAx>
      <c:valAx>
        <c:axId val="549919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914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i="0" baseline="0" dirty="0">
                <a:solidFill>
                  <a:schemeClr val="tx1"/>
                </a:solidFill>
                <a:effectLst/>
              </a:rPr>
              <a:t>PHARMACY EXPENDITURES</a:t>
            </a:r>
            <a:endParaRPr lang="en-US" sz="2400" b="1" dirty="0">
              <a:solidFill>
                <a:schemeClr val="tx1"/>
              </a:solidFill>
              <a:effectLst/>
            </a:endParaRPr>
          </a:p>
          <a:p>
            <a:pPr>
              <a:defRPr/>
            </a:pPr>
            <a:r>
              <a:rPr lang="en-US" sz="2400" b="1" i="0" baseline="0" dirty="0">
                <a:solidFill>
                  <a:schemeClr val="tx1"/>
                </a:solidFill>
                <a:effectLst/>
              </a:rPr>
              <a:t>JULY -OCT 2022</a:t>
            </a:r>
            <a:endParaRPr lang="en-US" sz="2400" b="1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32121813692779927"/>
          <c:y val="1.17647058823529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364529116063881"/>
          <c:y val="0.18804415624517523"/>
          <c:w val="0.80940555629698829"/>
          <c:h val="0.6272610776594101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'FY2023'!$B$3</c:f>
              <c:strCache>
                <c:ptCount val="1"/>
                <c:pt idx="0">
                  <c:v>Total Pharmacy Paid Amount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8248587570621469E-3"/>
                  <c:y val="-0.27273382738922342"/>
                </c:manualLayout>
              </c:layout>
              <c:tx>
                <c:rich>
                  <a:bodyPr/>
                  <a:lstStyle/>
                  <a:p>
                    <a:fld id="{3F2B58B4-D4F2-4A8F-BA16-B85B12CF7EEF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  <a:p>
                    <a:r>
                      <a:rPr lang="en-US" dirty="0" smtClean="0"/>
                      <a:t>31 day cycle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CDC-4E5A-9B38-43A306EF811B}"/>
                </c:ext>
              </c:extLst>
            </c:dLbl>
            <c:dLbl>
              <c:idx val="1"/>
              <c:layout>
                <c:manualLayout>
                  <c:x val="4.2372881355932203E-3"/>
                  <c:y val="-0.30952308167361431"/>
                </c:manualLayout>
              </c:layout>
              <c:tx>
                <c:rich>
                  <a:bodyPr/>
                  <a:lstStyle/>
                  <a:p>
                    <a:fld id="{3BCA3AC9-C181-42D8-81A8-D55D5CE68540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  <a:p>
                    <a:r>
                      <a:rPr lang="en-US" dirty="0" smtClean="0"/>
                      <a:t>35 day cycle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CDC-4E5A-9B38-43A306EF811B}"/>
                </c:ext>
              </c:extLst>
            </c:dLbl>
            <c:dLbl>
              <c:idx val="2"/>
              <c:layout>
                <c:manualLayout>
                  <c:x val="2.8248587570620953E-3"/>
                  <c:y val="-0.24886830322680256"/>
                </c:manualLayout>
              </c:layout>
              <c:tx>
                <c:rich>
                  <a:bodyPr/>
                  <a:lstStyle/>
                  <a:p>
                    <a:fld id="{6135379F-51CC-4707-9A43-4E20545C8492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  <a:p>
                    <a:r>
                      <a:rPr lang="en-US" dirty="0" smtClean="0"/>
                      <a:t>28</a:t>
                    </a:r>
                    <a:r>
                      <a:rPr lang="en-US" baseline="0" dirty="0" smtClean="0"/>
                      <a:t> day cycle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CDC-4E5A-9B38-43A306EF811B}"/>
                </c:ext>
              </c:extLst>
            </c:dLbl>
            <c:dLbl>
              <c:idx val="3"/>
              <c:layout>
                <c:manualLayout>
                  <c:x val="4.2372881355932203E-3"/>
                  <c:y val="-0.29355457773660648"/>
                </c:manualLayout>
              </c:layout>
              <c:tx>
                <c:rich>
                  <a:bodyPr/>
                  <a:lstStyle/>
                  <a:p>
                    <a:fld id="{B08CDE03-60C0-4635-8FC9-10D30C4B5F97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  <a:p>
                    <a:r>
                      <a:rPr lang="en-US" dirty="0" smtClean="0"/>
                      <a:t>28</a:t>
                    </a:r>
                    <a:r>
                      <a:rPr lang="en-US" baseline="0" dirty="0" smtClean="0"/>
                      <a:t> day cycle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CDC-4E5A-9B38-43A306EF81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'FY2023'!$A$4:$A$15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'FY2023'!$B$4:$B$15</c:f>
              <c:numCache>
                <c:formatCode>"$"#,##0</c:formatCode>
                <c:ptCount val="12"/>
                <c:pt idx="0">
                  <c:v>154658432</c:v>
                </c:pt>
                <c:pt idx="1">
                  <c:v>175617923.30000001</c:v>
                </c:pt>
                <c:pt idx="2">
                  <c:v>139439553</c:v>
                </c:pt>
                <c:pt idx="3">
                  <c:v>156682201.09999999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DC-4E5A-9B38-43A306EF81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24476464"/>
        <c:axId val="1324500080"/>
      </c:barChart>
      <c:catAx>
        <c:axId val="132447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4500080"/>
        <c:crosses val="autoZero"/>
        <c:auto val="1"/>
        <c:lblAlgn val="ctr"/>
        <c:lblOffset val="100"/>
        <c:noMultiLvlLbl val="0"/>
      </c:catAx>
      <c:valAx>
        <c:axId val="1324500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4476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i="0" baseline="0" dirty="0">
                <a:solidFill>
                  <a:schemeClr val="tx1"/>
                </a:solidFill>
                <a:effectLst/>
              </a:rPr>
              <a:t>PHARMACY SPECIALTY AND NON-SPECIALTY</a:t>
            </a:r>
            <a:endParaRPr lang="en-US" sz="2000" b="1" dirty="0">
              <a:solidFill>
                <a:schemeClr val="tx1"/>
              </a:solidFill>
              <a:effectLst/>
            </a:endParaRPr>
          </a:p>
          <a:p>
            <a:pPr>
              <a:defRPr/>
            </a:pPr>
            <a:r>
              <a:rPr lang="en-US" sz="2000" b="1" i="0" baseline="0" dirty="0">
                <a:solidFill>
                  <a:schemeClr val="tx1"/>
                </a:solidFill>
                <a:effectLst/>
              </a:rPr>
              <a:t>JULY-OCT 2022</a:t>
            </a:r>
            <a:endParaRPr lang="en-US" sz="2000" b="1" dirty="0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'FY2023'!$B$18</c:f>
              <c:strCache>
                <c:ptCount val="1"/>
                <c:pt idx="0">
                  <c:v>Non-Specialty Paid Amount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991452991452994E-2"/>
                  <c:y val="2.1825396825396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6BD-454B-9DCA-E71AF33EE7C1}"/>
                </c:ext>
              </c:extLst>
            </c:dLbl>
            <c:dLbl>
              <c:idx val="2"/>
              <c:layout>
                <c:manualLayout>
                  <c:x val="-3.5612535612535662E-2"/>
                  <c:y val="3.3730158730158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6BD-454B-9DCA-E71AF33EE7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'FY2023'!$A$19:$A$30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'FY2023'!$B$19:$B$30</c:f>
              <c:numCache>
                <c:formatCode>"$"#,##0</c:formatCode>
                <c:ptCount val="12"/>
                <c:pt idx="0">
                  <c:v>54930373.890000001</c:v>
                </c:pt>
                <c:pt idx="1">
                  <c:v>64936711.560000002</c:v>
                </c:pt>
                <c:pt idx="2">
                  <c:v>52631693.049999997</c:v>
                </c:pt>
                <c:pt idx="3">
                  <c:v>57004840.82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6BD-454B-9DCA-E71AF33EE7C1}"/>
            </c:ext>
          </c:extLst>
        </c:ser>
        <c:ser>
          <c:idx val="1"/>
          <c:order val="1"/>
          <c:tx>
            <c:strRef>
              <c:f>'FY2023'!$C$18</c:f>
              <c:strCache>
                <c:ptCount val="1"/>
                <c:pt idx="0">
                  <c:v>Specialty Paid Amount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1367521367521392E-2"/>
                  <c:y val="2.1825396825396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6BD-454B-9DCA-E71AF33EE7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'FY2023'!$A$19:$A$30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'FY2023'!$C$19:$C$30</c:f>
              <c:numCache>
                <c:formatCode>"$"#,##0</c:formatCode>
                <c:ptCount val="12"/>
                <c:pt idx="0">
                  <c:v>99728058.120000005</c:v>
                </c:pt>
                <c:pt idx="1">
                  <c:v>110681211.7</c:v>
                </c:pt>
                <c:pt idx="2">
                  <c:v>86807859.969999999</c:v>
                </c:pt>
                <c:pt idx="3">
                  <c:v>99677360.329999998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6BD-454B-9DCA-E71AF33EE7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87525176"/>
        <c:axId val="687526160"/>
      </c:lineChart>
      <c:catAx>
        <c:axId val="687525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7526160"/>
        <c:crosses val="autoZero"/>
        <c:auto val="1"/>
        <c:lblAlgn val="ctr"/>
        <c:lblOffset val="100"/>
        <c:noMultiLvlLbl val="0"/>
      </c:catAx>
      <c:valAx>
        <c:axId val="687526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7525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="1">
                <a:solidFill>
                  <a:schemeClr val="tx1"/>
                </a:solidFill>
              </a:rPr>
              <a:t>MAVYRET EXPENDITURES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Mavyret!$B$15</c:f>
              <c:strCache>
                <c:ptCount val="1"/>
                <c:pt idx="0">
                  <c:v> FY19 Total Spend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Mavyret!$C$14:$N$14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Mavyret!$C$15:$N$15</c:f>
              <c:numCache>
                <c:formatCode>"$"#,##0</c:formatCode>
                <c:ptCount val="12"/>
                <c:pt idx="0">
                  <c:v>2440910.52</c:v>
                </c:pt>
                <c:pt idx="1">
                  <c:v>2646620.9700000002</c:v>
                </c:pt>
                <c:pt idx="2">
                  <c:v>2145263.61</c:v>
                </c:pt>
                <c:pt idx="3">
                  <c:v>2276855.21</c:v>
                </c:pt>
                <c:pt idx="4">
                  <c:v>2790156.44</c:v>
                </c:pt>
                <c:pt idx="5">
                  <c:v>1947874.18</c:v>
                </c:pt>
                <c:pt idx="6">
                  <c:v>2093385.87</c:v>
                </c:pt>
                <c:pt idx="7">
                  <c:v>1517087.12</c:v>
                </c:pt>
                <c:pt idx="8">
                  <c:v>1714943.75</c:v>
                </c:pt>
                <c:pt idx="9">
                  <c:v>1564539.05</c:v>
                </c:pt>
                <c:pt idx="10">
                  <c:v>1841461.78</c:v>
                </c:pt>
                <c:pt idx="11">
                  <c:v>1328177.56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E0-4E33-B66B-3F19D0682FFF}"/>
            </c:ext>
          </c:extLst>
        </c:ser>
        <c:ser>
          <c:idx val="1"/>
          <c:order val="1"/>
          <c:tx>
            <c:strRef>
              <c:f>Mavyret!$B$16</c:f>
              <c:strCache>
                <c:ptCount val="1"/>
                <c:pt idx="0">
                  <c:v>FY20 Total Spend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Mavyret!$C$14:$N$14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Mavyret!$C$16:$N$16</c:f>
              <c:numCache>
                <c:formatCode>"$"#,##0</c:formatCode>
                <c:ptCount val="12"/>
                <c:pt idx="0">
                  <c:v>1547042.64</c:v>
                </c:pt>
                <c:pt idx="1">
                  <c:v>1100707.21</c:v>
                </c:pt>
                <c:pt idx="2">
                  <c:v>1409301.72</c:v>
                </c:pt>
                <c:pt idx="3">
                  <c:v>887266.98</c:v>
                </c:pt>
                <c:pt idx="4">
                  <c:v>983387.76</c:v>
                </c:pt>
                <c:pt idx="5">
                  <c:v>1285788.02</c:v>
                </c:pt>
                <c:pt idx="6">
                  <c:v>858816.33</c:v>
                </c:pt>
                <c:pt idx="7">
                  <c:v>942952.1</c:v>
                </c:pt>
                <c:pt idx="8">
                  <c:v>1158047.26</c:v>
                </c:pt>
                <c:pt idx="9">
                  <c:v>1015586.41</c:v>
                </c:pt>
                <c:pt idx="10">
                  <c:v>680664.79</c:v>
                </c:pt>
                <c:pt idx="11">
                  <c:v>521927.08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5E0-4E33-B66B-3F19D0682FFF}"/>
            </c:ext>
          </c:extLst>
        </c:ser>
        <c:ser>
          <c:idx val="2"/>
          <c:order val="2"/>
          <c:tx>
            <c:strRef>
              <c:f>Mavyret!$B$17</c:f>
              <c:strCache>
                <c:ptCount val="1"/>
                <c:pt idx="0">
                  <c:v>FY21 Total Spend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Mavyret!$C$14:$N$14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Mavyret!$C$17:$N$17</c:f>
              <c:numCache>
                <c:formatCode>"$"#,##0</c:formatCode>
                <c:ptCount val="12"/>
                <c:pt idx="0">
                  <c:v>790287.74</c:v>
                </c:pt>
                <c:pt idx="1">
                  <c:v>748965.92</c:v>
                </c:pt>
                <c:pt idx="2">
                  <c:v>1060548.3400000001</c:v>
                </c:pt>
                <c:pt idx="3">
                  <c:v>1044232.12</c:v>
                </c:pt>
                <c:pt idx="4">
                  <c:v>628462.06000000006</c:v>
                </c:pt>
                <c:pt idx="5">
                  <c:v>663738.36</c:v>
                </c:pt>
                <c:pt idx="6">
                  <c:v>583471.92000000004</c:v>
                </c:pt>
                <c:pt idx="7">
                  <c:v>556545.04</c:v>
                </c:pt>
                <c:pt idx="8">
                  <c:v>999145.96</c:v>
                </c:pt>
                <c:pt idx="9">
                  <c:v>995306.4</c:v>
                </c:pt>
                <c:pt idx="10">
                  <c:v>798410.8</c:v>
                </c:pt>
                <c:pt idx="11">
                  <c:v>752602.4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5E0-4E33-B66B-3F19D0682FFF}"/>
            </c:ext>
          </c:extLst>
        </c:ser>
        <c:ser>
          <c:idx val="3"/>
          <c:order val="3"/>
          <c:tx>
            <c:strRef>
              <c:f>Mavyret!$B$18</c:f>
              <c:strCache>
                <c:ptCount val="1"/>
                <c:pt idx="0">
                  <c:v>FY22 Total Spend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Mavyret!$C$14:$N$14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(Mavyret!$C$18:$I$18,Mavyret!$J$18,Mavyret!$K$18,Mavyret!$L$18,Mavyret!$M$18,Mavyret!$N$18)</c:f>
              <c:numCache>
                <c:formatCode>"$"#,##0</c:formatCode>
                <c:ptCount val="12"/>
                <c:pt idx="0">
                  <c:v>1388654.72</c:v>
                </c:pt>
                <c:pt idx="1">
                  <c:v>932688.65</c:v>
                </c:pt>
                <c:pt idx="2">
                  <c:v>1034603.96</c:v>
                </c:pt>
                <c:pt idx="3">
                  <c:v>1616867.15</c:v>
                </c:pt>
                <c:pt idx="4">
                  <c:v>1413924.19</c:v>
                </c:pt>
                <c:pt idx="5">
                  <c:v>1679432.21</c:v>
                </c:pt>
                <c:pt idx="6">
                  <c:v>1552907.94</c:v>
                </c:pt>
                <c:pt idx="7">
                  <c:v>1925691</c:v>
                </c:pt>
                <c:pt idx="8">
                  <c:v>2393538</c:v>
                </c:pt>
                <c:pt idx="9">
                  <c:v>2249027</c:v>
                </c:pt>
                <c:pt idx="10">
                  <c:v>3553521</c:v>
                </c:pt>
                <c:pt idx="11">
                  <c:v>2319785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5E0-4E33-B66B-3F19D0682FFF}"/>
            </c:ext>
          </c:extLst>
        </c:ser>
        <c:ser>
          <c:idx val="4"/>
          <c:order val="4"/>
          <c:tx>
            <c:strRef>
              <c:f>Mavyret!$B$19</c:f>
              <c:strCache>
                <c:ptCount val="1"/>
                <c:pt idx="0">
                  <c:v>FY23 Total Spend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Mavyret!$C$19:$N$19</c:f>
              <c:numCache>
                <c:formatCode>"$"#,##0</c:formatCode>
                <c:ptCount val="12"/>
                <c:pt idx="0">
                  <c:v>2808204</c:v>
                </c:pt>
                <c:pt idx="1">
                  <c:v>2870792</c:v>
                </c:pt>
                <c:pt idx="2">
                  <c:v>3185833</c:v>
                </c:pt>
                <c:pt idx="3">
                  <c:v>3442647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5E0-4E33-B66B-3F19D0682F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12970480"/>
        <c:axId val="812971792"/>
      </c:lineChart>
      <c:catAx>
        <c:axId val="81297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2971792"/>
        <c:crosses val="autoZero"/>
        <c:auto val="1"/>
        <c:lblAlgn val="ctr"/>
        <c:lblOffset val="100"/>
        <c:noMultiLvlLbl val="0"/>
      </c:catAx>
      <c:valAx>
        <c:axId val="812971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297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CY2022 PUPM Drug Claim Reimbursement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'Large Eligibility PUPM'!$C$26</c:f>
              <c:strCache>
                <c:ptCount val="1"/>
                <c:pt idx="0">
                  <c:v>Children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PUPM'!$D$26:$O$26</c:f>
              <c:numCache>
                <c:formatCode>"$"#,##0</c:formatCode>
                <c:ptCount val="12"/>
                <c:pt idx="0">
                  <c:v>112.37</c:v>
                </c:pt>
                <c:pt idx="1">
                  <c:v>120.74</c:v>
                </c:pt>
                <c:pt idx="2">
                  <c:v>137.63</c:v>
                </c:pt>
                <c:pt idx="3">
                  <c:v>114.62</c:v>
                </c:pt>
                <c:pt idx="4">
                  <c:v>122.72</c:v>
                </c:pt>
                <c:pt idx="5">
                  <c:v>114.37</c:v>
                </c:pt>
                <c:pt idx="6">
                  <c:v>124.87</c:v>
                </c:pt>
                <c:pt idx="7">
                  <c:v>135.86000000000001</c:v>
                </c:pt>
                <c:pt idx="8">
                  <c:v>103.61</c:v>
                </c:pt>
                <c:pt idx="9">
                  <c:v>110.52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182-473C-81BD-C5001D9BC6B7}"/>
            </c:ext>
          </c:extLst>
        </c:ser>
        <c:ser>
          <c:idx val="1"/>
          <c:order val="1"/>
          <c:tx>
            <c:strRef>
              <c:f>'Large Eligibility PUPM'!$C$27</c:f>
              <c:strCache>
                <c:ptCount val="1"/>
                <c:pt idx="0">
                  <c:v>Custodial Parents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PUPM'!$D$27:$O$27</c:f>
              <c:numCache>
                <c:formatCode>"$"#,##0</c:formatCode>
                <c:ptCount val="12"/>
                <c:pt idx="0">
                  <c:v>92.16</c:v>
                </c:pt>
                <c:pt idx="1">
                  <c:v>95.71</c:v>
                </c:pt>
                <c:pt idx="2">
                  <c:v>108.84</c:v>
                </c:pt>
                <c:pt idx="3">
                  <c:v>100.75</c:v>
                </c:pt>
                <c:pt idx="4">
                  <c:v>107.74</c:v>
                </c:pt>
                <c:pt idx="5">
                  <c:v>98.74</c:v>
                </c:pt>
                <c:pt idx="6">
                  <c:v>100.81</c:v>
                </c:pt>
                <c:pt idx="7">
                  <c:v>106.57</c:v>
                </c:pt>
                <c:pt idx="8">
                  <c:v>95.27</c:v>
                </c:pt>
                <c:pt idx="9">
                  <c:v>93.6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182-473C-81BD-C5001D9BC6B7}"/>
            </c:ext>
          </c:extLst>
        </c:ser>
        <c:ser>
          <c:idx val="2"/>
          <c:order val="2"/>
          <c:tx>
            <c:strRef>
              <c:f>'Large Eligibility PUPM'!$C$28</c:f>
              <c:strCache>
                <c:ptCount val="1"/>
                <c:pt idx="0">
                  <c:v>Elderly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PUPM'!$D$28:$O$28</c:f>
              <c:numCache>
                <c:formatCode>"$"#,##0</c:formatCode>
                <c:ptCount val="12"/>
                <c:pt idx="0">
                  <c:v>92.72</c:v>
                </c:pt>
                <c:pt idx="1">
                  <c:v>94.31</c:v>
                </c:pt>
                <c:pt idx="2">
                  <c:v>113.31</c:v>
                </c:pt>
                <c:pt idx="3">
                  <c:v>97.49</c:v>
                </c:pt>
                <c:pt idx="4">
                  <c:v>111.8</c:v>
                </c:pt>
                <c:pt idx="5">
                  <c:v>102.54</c:v>
                </c:pt>
                <c:pt idx="6">
                  <c:v>114.29</c:v>
                </c:pt>
                <c:pt idx="7">
                  <c:v>107.34</c:v>
                </c:pt>
                <c:pt idx="8">
                  <c:v>99.02</c:v>
                </c:pt>
                <c:pt idx="9">
                  <c:v>94.52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182-473C-81BD-C5001D9BC6B7}"/>
            </c:ext>
          </c:extLst>
        </c:ser>
        <c:ser>
          <c:idx val="3"/>
          <c:order val="3"/>
          <c:tx>
            <c:strRef>
              <c:f>'Large Eligibility PUPM'!$C$29</c:f>
              <c:strCache>
                <c:ptCount val="1"/>
                <c:pt idx="0">
                  <c:v>Indep Foster Care Child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PUPM'!$D$29:$O$29</c:f>
              <c:numCache>
                <c:formatCode>"$"#,##0</c:formatCode>
                <c:ptCount val="12"/>
                <c:pt idx="0">
                  <c:v>168.23</c:v>
                </c:pt>
                <c:pt idx="1">
                  <c:v>194.32</c:v>
                </c:pt>
                <c:pt idx="2">
                  <c:v>188.09</c:v>
                </c:pt>
                <c:pt idx="3">
                  <c:v>159.86000000000001</c:v>
                </c:pt>
                <c:pt idx="4">
                  <c:v>223.31</c:v>
                </c:pt>
                <c:pt idx="5">
                  <c:v>135.38999999999999</c:v>
                </c:pt>
                <c:pt idx="6">
                  <c:v>237.83</c:v>
                </c:pt>
                <c:pt idx="7">
                  <c:v>179.91</c:v>
                </c:pt>
                <c:pt idx="8">
                  <c:v>177.48</c:v>
                </c:pt>
                <c:pt idx="9">
                  <c:v>127.51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182-473C-81BD-C5001D9BC6B7}"/>
            </c:ext>
          </c:extLst>
        </c:ser>
        <c:ser>
          <c:idx val="4"/>
          <c:order val="4"/>
          <c:tx>
            <c:strRef>
              <c:f>'Large Eligibility PUPM'!$C$30</c:f>
              <c:strCache>
                <c:ptCount val="1"/>
                <c:pt idx="0">
                  <c:v>Persons with Disabilities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PUPM'!$D$30:$O$30</c:f>
              <c:numCache>
                <c:formatCode>"$"#,##0</c:formatCode>
                <c:ptCount val="12"/>
                <c:pt idx="0">
                  <c:v>133.69999999999999</c:v>
                </c:pt>
                <c:pt idx="1">
                  <c:v>133.34</c:v>
                </c:pt>
                <c:pt idx="2">
                  <c:v>155.04</c:v>
                </c:pt>
                <c:pt idx="3">
                  <c:v>142.1</c:v>
                </c:pt>
                <c:pt idx="4">
                  <c:v>157.38999999999999</c:v>
                </c:pt>
                <c:pt idx="5">
                  <c:v>139.02000000000001</c:v>
                </c:pt>
                <c:pt idx="6">
                  <c:v>147.69</c:v>
                </c:pt>
                <c:pt idx="7">
                  <c:v>152.99</c:v>
                </c:pt>
                <c:pt idx="8">
                  <c:v>136.78</c:v>
                </c:pt>
                <c:pt idx="9">
                  <c:v>129.82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182-473C-81BD-C5001D9BC6B7}"/>
            </c:ext>
          </c:extLst>
        </c:ser>
        <c:ser>
          <c:idx val="5"/>
          <c:order val="5"/>
          <c:tx>
            <c:strRef>
              <c:f>'Large Eligibility PUPM'!$C$31</c:f>
              <c:strCache>
                <c:ptCount val="1"/>
                <c:pt idx="0">
                  <c:v>Pregnant Women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PUPM'!$D$31:$O$31</c:f>
              <c:numCache>
                <c:formatCode>"$"#,##0</c:formatCode>
                <c:ptCount val="12"/>
                <c:pt idx="0">
                  <c:v>62.69</c:v>
                </c:pt>
                <c:pt idx="1">
                  <c:v>67.09</c:v>
                </c:pt>
                <c:pt idx="2">
                  <c:v>66.72</c:v>
                </c:pt>
                <c:pt idx="3">
                  <c:v>60.31</c:v>
                </c:pt>
                <c:pt idx="4">
                  <c:v>61.69</c:v>
                </c:pt>
                <c:pt idx="5">
                  <c:v>61.91</c:v>
                </c:pt>
                <c:pt idx="6">
                  <c:v>64.45</c:v>
                </c:pt>
                <c:pt idx="7">
                  <c:v>67.77</c:v>
                </c:pt>
                <c:pt idx="8">
                  <c:v>65.37</c:v>
                </c:pt>
                <c:pt idx="9">
                  <c:v>56.46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182-473C-81BD-C5001D9BC6B7}"/>
            </c:ext>
          </c:extLst>
        </c:ser>
        <c:ser>
          <c:idx val="6"/>
          <c:order val="6"/>
          <c:tx>
            <c:strRef>
              <c:f>'Large Eligibility PUPM'!$C$32</c:f>
              <c:strCache>
                <c:ptCount val="1"/>
                <c:pt idx="0">
                  <c:v>Expansion</c:v>
                </c:pt>
              </c:strCache>
            </c:strRef>
          </c:tx>
          <c:spPr>
            <a:ln w="28575" cap="rnd">
              <a:solidFill>
                <a:schemeClr val="accent3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40000"/>
                  <a:lumOff val="60000"/>
                </a:schemeClr>
              </a:solidFill>
              <a:ln w="9525">
                <a:solidFill>
                  <a:schemeClr val="accent3">
                    <a:lumMod val="40000"/>
                    <a:lumOff val="60000"/>
                  </a:schemeClr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PUPM'!$D$32:$O$32</c:f>
              <c:numCache>
                <c:formatCode>"$"#,##0</c:formatCode>
                <c:ptCount val="12"/>
                <c:pt idx="0">
                  <c:v>71.27</c:v>
                </c:pt>
                <c:pt idx="1">
                  <c:v>79.680000000000007</c:v>
                </c:pt>
                <c:pt idx="2">
                  <c:v>95.42</c:v>
                </c:pt>
                <c:pt idx="3">
                  <c:v>91.85</c:v>
                </c:pt>
                <c:pt idx="4">
                  <c:v>107.21</c:v>
                </c:pt>
                <c:pt idx="5">
                  <c:v>98.04</c:v>
                </c:pt>
                <c:pt idx="6">
                  <c:v>102.33</c:v>
                </c:pt>
                <c:pt idx="7">
                  <c:v>105.48</c:v>
                </c:pt>
                <c:pt idx="8">
                  <c:v>102.33</c:v>
                </c:pt>
                <c:pt idx="9">
                  <c:v>97.64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182-473C-81BD-C5001D9BC6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7046696"/>
        <c:axId val="467049648"/>
      </c:lineChart>
      <c:catAx>
        <c:axId val="467046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049648"/>
        <c:crosses val="autoZero"/>
        <c:auto val="1"/>
        <c:lblAlgn val="ctr"/>
        <c:lblOffset val="100"/>
        <c:noMultiLvlLbl val="0"/>
      </c:catAx>
      <c:valAx>
        <c:axId val="467049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046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 i="0" baseline="0">
                <a:solidFill>
                  <a:schemeClr val="tx1"/>
                </a:solidFill>
                <a:effectLst/>
              </a:rPr>
              <a:t>FY2020-FYTD 2023 Rare Disease Expenditures Per Day</a:t>
            </a:r>
            <a:endParaRPr lang="en-US" sz="2800" b="1"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>
                <a:solidFill>
                  <a:schemeClr val="tx1"/>
                </a:solidFill>
              </a:defRPr>
            </a:pPr>
            <a:endParaRPr lang="en-US" sz="28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'FY19-FY23 Rare Disease Chart'!$A$23</c:f>
              <c:strCache>
                <c:ptCount val="1"/>
                <c:pt idx="0">
                  <c:v>FY2020 Rare Disease Spend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'FY19-FY23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'FY19-FY23 Rare Disease Chart'!$B$23:$M$23</c:f>
              <c:numCache>
                <c:formatCode>"$"#,##0</c:formatCode>
                <c:ptCount val="12"/>
                <c:pt idx="0">
                  <c:v>137451.83428571429</c:v>
                </c:pt>
                <c:pt idx="1">
                  <c:v>145271.07357142857</c:v>
                </c:pt>
                <c:pt idx="2">
                  <c:v>128478.83742857142</c:v>
                </c:pt>
                <c:pt idx="3">
                  <c:v>221640.31250000003</c:v>
                </c:pt>
                <c:pt idx="4">
                  <c:v>156852.77285714285</c:v>
                </c:pt>
                <c:pt idx="5">
                  <c:v>201918.55800000002</c:v>
                </c:pt>
                <c:pt idx="6">
                  <c:v>174515.30928571429</c:v>
                </c:pt>
                <c:pt idx="7">
                  <c:v>200350.125</c:v>
                </c:pt>
                <c:pt idx="8">
                  <c:v>253172.08199999997</c:v>
                </c:pt>
                <c:pt idx="9">
                  <c:v>300591.77142857137</c:v>
                </c:pt>
                <c:pt idx="10">
                  <c:v>214827.42535714287</c:v>
                </c:pt>
                <c:pt idx="11">
                  <c:v>215743.8673333333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96-453D-95DA-F219A09B68BB}"/>
            </c:ext>
          </c:extLst>
        </c:ser>
        <c:ser>
          <c:idx val="2"/>
          <c:order val="2"/>
          <c:tx>
            <c:strRef>
              <c:f>'FY19-FY23 Rare Disease Chart'!$A$24</c:f>
              <c:strCache>
                <c:ptCount val="1"/>
                <c:pt idx="0">
                  <c:v>FY2021 Rare Disease Spend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'FY19-FY23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'FY19-FY23 Rare Disease Chart'!$B$24:$M$24</c:f>
              <c:numCache>
                <c:formatCode>"$"#,##0</c:formatCode>
                <c:ptCount val="12"/>
                <c:pt idx="0">
                  <c:v>230557.39393939395</c:v>
                </c:pt>
                <c:pt idx="1">
                  <c:v>229117.89285714287</c:v>
                </c:pt>
                <c:pt idx="2">
                  <c:v>213616.13257142855</c:v>
                </c:pt>
                <c:pt idx="3">
                  <c:v>211308.47999999998</c:v>
                </c:pt>
                <c:pt idx="4">
                  <c:v>225777.27285714285</c:v>
                </c:pt>
                <c:pt idx="5">
                  <c:v>225609.78571428571</c:v>
                </c:pt>
                <c:pt idx="6">
                  <c:v>194637.25</c:v>
                </c:pt>
                <c:pt idx="7">
                  <c:v>228507.78571428571</c:v>
                </c:pt>
                <c:pt idx="8">
                  <c:v>234580.2</c:v>
                </c:pt>
                <c:pt idx="9">
                  <c:v>218110.94285714286</c:v>
                </c:pt>
                <c:pt idx="10">
                  <c:v>237866.67857142858</c:v>
                </c:pt>
                <c:pt idx="11">
                  <c:v>214915.33333333334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F96-453D-95DA-F219A09B68BB}"/>
            </c:ext>
          </c:extLst>
        </c:ser>
        <c:ser>
          <c:idx val="3"/>
          <c:order val="3"/>
          <c:tx>
            <c:strRef>
              <c:f>'FY19-FY23 Rare Disease Chart'!$A$25</c:f>
              <c:strCache>
                <c:ptCount val="1"/>
                <c:pt idx="0">
                  <c:v>FY2022 Rare Disease Spend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'FY19-FY23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'FY19-FY23 Rare Disease Chart'!$B$25:$M$25</c:f>
              <c:numCache>
                <c:formatCode>"$"#,##0</c:formatCode>
                <c:ptCount val="12"/>
                <c:pt idx="0">
                  <c:v>224013.05128205128</c:v>
                </c:pt>
                <c:pt idx="1">
                  <c:v>233918.16035714286</c:v>
                </c:pt>
                <c:pt idx="2">
                  <c:v>242543.71428571429</c:v>
                </c:pt>
                <c:pt idx="3">
                  <c:v>267703.71428571426</c:v>
                </c:pt>
                <c:pt idx="4">
                  <c:v>241230.78571428571</c:v>
                </c:pt>
                <c:pt idx="5">
                  <c:v>255654.07142857142</c:v>
                </c:pt>
                <c:pt idx="6">
                  <c:v>233470.5</c:v>
                </c:pt>
                <c:pt idx="7">
                  <c:v>268794.53571428574</c:v>
                </c:pt>
                <c:pt idx="8">
                  <c:v>376704.85714285716</c:v>
                </c:pt>
                <c:pt idx="9">
                  <c:v>298131.64285714284</c:v>
                </c:pt>
                <c:pt idx="10">
                  <c:v>309667.51428571431</c:v>
                </c:pt>
                <c:pt idx="11">
                  <c:v>296591.03999999998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F96-453D-95DA-F219A09B68BB}"/>
            </c:ext>
          </c:extLst>
        </c:ser>
        <c:ser>
          <c:idx val="4"/>
          <c:order val="4"/>
          <c:tx>
            <c:strRef>
              <c:f>'FY19-FY23 Rare Disease Chart'!$A$26</c:f>
              <c:strCache>
                <c:ptCount val="1"/>
                <c:pt idx="0">
                  <c:v>FYTD2023 Rare Disease Spend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'FY19-FY23 Rare Disease Chart'!$B$26:$M$26</c:f>
              <c:numCache>
                <c:formatCode>"$"#,##0</c:formatCode>
                <c:ptCount val="12"/>
                <c:pt idx="0">
                  <c:v>326808.03225806454</c:v>
                </c:pt>
                <c:pt idx="1">
                  <c:v>317454.22857142857</c:v>
                </c:pt>
                <c:pt idx="2">
                  <c:v>184381.78571428571</c:v>
                </c:pt>
                <c:pt idx="3">
                  <c:v>448798.53571428574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F96-453D-95DA-F219A09B68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214184"/>
        <c:axId val="207210904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'FY19-FY23 Rare Disease Chart'!$A$22</c15:sqref>
                        </c15:formulaRef>
                      </c:ext>
                    </c:extLst>
                    <c:strCache>
                      <c:ptCount val="1"/>
                      <c:pt idx="0">
                        <c:v>FY2019 Rare Disease Spend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'FY19-FY23 Rare Disease Chart'!$B$21:$M$21</c15:sqref>
                        </c15:formulaRef>
                      </c:ext>
                    </c:extLst>
                    <c:strCache>
                      <c:ptCount val="12"/>
                      <c:pt idx="0">
                        <c:v>July</c:v>
                      </c:pt>
                      <c:pt idx="1">
                        <c:v>Aug</c:v>
                      </c:pt>
                      <c:pt idx="2">
                        <c:v>Sept</c:v>
                      </c:pt>
                      <c:pt idx="3">
                        <c:v>Oct</c:v>
                      </c:pt>
                      <c:pt idx="4">
                        <c:v>Nov</c:v>
                      </c:pt>
                      <c:pt idx="5">
                        <c:v>Dec </c:v>
                      </c:pt>
                      <c:pt idx="6">
                        <c:v>Jan</c:v>
                      </c:pt>
                      <c:pt idx="7">
                        <c:v>Feb</c:v>
                      </c:pt>
                      <c:pt idx="8">
                        <c:v>Mar</c:v>
                      </c:pt>
                      <c:pt idx="9">
                        <c:v>April</c:v>
                      </c:pt>
                      <c:pt idx="10">
                        <c:v>May </c:v>
                      </c:pt>
                      <c:pt idx="11">
                        <c:v>June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'FY19-FY23 Rare Disease Chart'!$B$22:$M$22</c15:sqref>
                        </c15:formulaRef>
                      </c:ext>
                    </c:extLst>
                    <c:numCache>
                      <c:formatCode>"$"#,##0</c:formatCode>
                      <c:ptCount val="12"/>
                      <c:pt idx="0">
                        <c:v>145075.94607142854</c:v>
                      </c:pt>
                      <c:pt idx="1">
                        <c:v>125143.33714285714</c:v>
                      </c:pt>
                      <c:pt idx="2">
                        <c:v>144382.01392857142</c:v>
                      </c:pt>
                      <c:pt idx="3">
                        <c:v>146690.6832142857</c:v>
                      </c:pt>
                      <c:pt idx="4">
                        <c:v>146831.49514285714</c:v>
                      </c:pt>
                      <c:pt idx="5">
                        <c:v>139347.05142857143</c:v>
                      </c:pt>
                      <c:pt idx="6">
                        <c:v>145361.41571428571</c:v>
                      </c:pt>
                      <c:pt idx="7">
                        <c:v>122618.78392857141</c:v>
                      </c:pt>
                      <c:pt idx="8">
                        <c:v>150555.05428571426</c:v>
                      </c:pt>
                      <c:pt idx="9">
                        <c:v>140750.32</c:v>
                      </c:pt>
                      <c:pt idx="10">
                        <c:v>152964.38285714283</c:v>
                      </c:pt>
                      <c:pt idx="11">
                        <c:v>123402.75214285713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7F96-453D-95DA-F219A09B68BB}"/>
                  </c:ext>
                </c:extLst>
              </c15:ser>
            </c15:filteredLineSeries>
          </c:ext>
        </c:extLst>
      </c:lineChart>
      <c:catAx>
        <c:axId val="207214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10904"/>
        <c:crosses val="autoZero"/>
        <c:auto val="1"/>
        <c:lblAlgn val="ctr"/>
        <c:lblOffset val="100"/>
        <c:noMultiLvlLbl val="0"/>
      </c:catAx>
      <c:valAx>
        <c:axId val="20721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14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10/28/2022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10/28/2022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5" tIns="46584" rIns="93165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5" tIns="46584" rIns="93165" bIns="465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4BB6-03DC-4197-8212-CE412EE43C13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6EA9-A175-41F7-BCD8-C5D81AA59C6D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8150-1923-438E-8203-0E40D7FF5AF4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A505-BFAD-447C-A6C0-75872D0FB81E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D3A8-2D2B-4914-B609-10A72547825A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84DA-436B-44D3-9FC5-402F9F16BEBD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80A-05C5-4F7D-AA1C-FC0BD3356778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uact=8&amp;ved=0CAcQjRw&amp;url=http://www.nmcfamilyresourcecenter.com/&amp;ei=rKTGVILWNoa9ggTLxIH4Bg&amp;psig=AFQjCNEDyf0Euhl1L111XXX54glvbEDCmg&amp;ust=1422390826610477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362200"/>
            <a:ext cx="8534400" cy="2286000"/>
          </a:xfrm>
        </p:spPr>
        <p:txBody>
          <a:bodyPr>
            <a:noAutofit/>
          </a:bodyPr>
          <a:lstStyle/>
          <a:p>
            <a:pPr algn="ctr"/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>MO </a:t>
            </a:r>
            <a:r>
              <a:rPr lang="en-US" altLang="en-US" b="1" dirty="0" err="1"/>
              <a:t>HealthNet</a:t>
            </a:r>
            <a:r>
              <a:rPr lang="en-US" altLang="en-US" b="1" dirty="0"/>
              <a:t> </a:t>
            </a:r>
            <a:r>
              <a:rPr lang="en-US" altLang="en-US" b="1" dirty="0" err="1" smtClean="0"/>
              <a:t>PharmaCy</a:t>
            </a:r>
            <a:r>
              <a:rPr lang="en-US" altLang="en-US" b="1" dirty="0" smtClean="0"/>
              <a:t> </a:t>
            </a:r>
            <a:r>
              <a:rPr lang="en-US" altLang="en-US" b="1" dirty="0"/>
              <a:t>Program </a:t>
            </a:r>
            <a:br>
              <a:rPr lang="en-US" altLang="en-US" b="1" dirty="0"/>
            </a:br>
            <a:r>
              <a:rPr lang="en-US" altLang="en-US" b="1" dirty="0"/>
              <a:t>and Budget </a:t>
            </a:r>
            <a:r>
              <a:rPr lang="en-US" altLang="en-US" b="1" dirty="0" smtClean="0"/>
              <a:t>Update</a:t>
            </a:r>
            <a:r>
              <a:rPr lang="en-US" altLang="en-US" sz="3200" b="1" dirty="0" smtClean="0"/>
              <a:t/>
            </a:r>
            <a:br>
              <a:rPr lang="en-US" altLang="en-US" sz="3200" b="1" dirty="0" smtClean="0"/>
            </a:br>
            <a:r>
              <a:rPr lang="en-US" altLang="en-US" sz="2400" b="1" dirty="0" smtClean="0"/>
              <a:t/>
            </a:r>
            <a:br>
              <a:rPr lang="en-US" altLang="en-US" sz="2400" b="1" dirty="0" smtClean="0"/>
            </a:br>
            <a:r>
              <a:rPr lang="en-US" altLang="en-US" sz="2400" b="1" dirty="0"/>
              <a:t>Rare Disease advisory Committee </a:t>
            </a:r>
            <a:r>
              <a:rPr lang="en-US" altLang="en-US" sz="2400" b="1" dirty="0" smtClean="0"/>
              <a:t>November 08, 2022</a:t>
            </a:r>
            <a:r>
              <a:rPr lang="en-US" altLang="en-US" sz="3200" b="1" dirty="0"/>
              <a:t/>
            </a:r>
            <a:br>
              <a:rPr lang="en-US" altLang="en-US" sz="3200" b="1" dirty="0"/>
            </a:br>
            <a:r>
              <a:rPr lang="en-US" altLang="en-US" sz="2400" b="1" dirty="0" smtClean="0"/>
              <a:t>Elizabeth Short, Program specialist</a:t>
            </a:r>
            <a:r>
              <a:rPr lang="en-US" altLang="en-US" sz="2400" b="1" dirty="0"/>
              <a:t/>
            </a:r>
            <a:br>
              <a:rPr lang="en-US" altLang="en-US" sz="2400" b="1" dirty="0"/>
            </a:br>
            <a:endParaRPr lang="en-US" sz="2400" b="1" i="1" dirty="0">
              <a:solidFill>
                <a:schemeClr val="tx1">
                  <a:lumMod val="85000"/>
                  <a:lumOff val="1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4098" name="Picture 2" descr="Missouri Medicaid | Orthotics &amp; Prosthetics Lab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45" b="13800"/>
          <a:stretch/>
        </p:blipFill>
        <p:spPr bwMode="auto">
          <a:xfrm>
            <a:off x="5715000" y="205192"/>
            <a:ext cx="2819400" cy="128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nmcfamilyresourcecenter.com/images/dss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6890"/>
            <a:ext cx="32956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371600"/>
            <a:ext cx="8970083" cy="4953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57200" y="381000"/>
            <a:ext cx="8001000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Sept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 TOP TEN REIMBURSED DRUGS FOR CHILDREN 0-17</a:t>
            </a:r>
          </a:p>
        </p:txBody>
      </p:sp>
    </p:spTree>
    <p:extLst>
      <p:ext uri="{BB962C8B-B14F-4D97-AF65-F5344CB8AC3E}">
        <p14:creationId xmlns:p14="http://schemas.microsoft.com/office/powerpoint/2010/main" val="205432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8680822"/>
              </p:ext>
            </p:extLst>
          </p:nvPr>
        </p:nvGraphicFramePr>
        <p:xfrm>
          <a:off x="152400" y="152400"/>
          <a:ext cx="89154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7026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7976336"/>
              </p:ext>
            </p:extLst>
          </p:nvPr>
        </p:nvGraphicFramePr>
        <p:xfrm>
          <a:off x="76200" y="76200"/>
          <a:ext cx="89916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637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4452847"/>
              </p:ext>
            </p:extLst>
          </p:nvPr>
        </p:nvGraphicFramePr>
        <p:xfrm>
          <a:off x="76199" y="228599"/>
          <a:ext cx="8920655" cy="6519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2908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8358178"/>
              </p:ext>
            </p:extLst>
          </p:nvPr>
        </p:nvGraphicFramePr>
        <p:xfrm>
          <a:off x="76200" y="76200"/>
          <a:ext cx="89916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097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957309"/>
              </p:ext>
            </p:extLst>
          </p:nvPr>
        </p:nvGraphicFramePr>
        <p:xfrm>
          <a:off x="152400" y="76200"/>
          <a:ext cx="87630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5534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38" name="Picture 14" descr="People Of The World Portraits Ethnic Diversity Stock Photo - Download Image  Now - Multiracial Group, Human Face, Image Montage - iStock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"/>
            <a:ext cx="51054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424772"/>
              </p:ext>
            </p:extLst>
          </p:nvPr>
        </p:nvGraphicFramePr>
        <p:xfrm>
          <a:off x="0" y="152400"/>
          <a:ext cx="3886200" cy="1905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990658231"/>
                    </a:ext>
                  </a:extLst>
                </a:gridCol>
              </a:tblGrid>
              <a:tr h="12653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MEDICAID EXPANSION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103465"/>
                  </a:ext>
                </a:extLst>
              </a:tr>
              <a:tr h="6396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 smtClean="0">
                          <a:effectLst/>
                        </a:rPr>
                        <a:t>September </a:t>
                      </a:r>
                      <a:r>
                        <a:rPr lang="en-US" sz="2800" u="none" strike="noStrike" dirty="0">
                          <a:effectLst/>
                        </a:rPr>
                        <a:t>2022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3039513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06086" y="2895600"/>
            <a:ext cx="347402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2505075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PARTICIPANTS	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260,132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1752600" y="2980410"/>
            <a:ext cx="920750" cy="2190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6086" y="3928148"/>
            <a:ext cx="3940502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2505075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EXPENDITURES 	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$26,015,090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1752600" y="4012958"/>
            <a:ext cx="920750" cy="2190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086" y="4907855"/>
            <a:ext cx="4572000" cy="68505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CLAIM COUNT	             218,075		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1752600" y="4960696"/>
            <a:ext cx="920750" cy="2190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52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26" name="Picture 2" descr="Pill Bottle. Medical Capsules Container . Stock Illustration - Illustration  of concept, healthy: 96698695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605" y="0"/>
            <a:ext cx="437639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49512" y="228600"/>
            <a:ext cx="44397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TOP 4 DRUG CLASSES PER FY</a:t>
            </a:r>
            <a:r>
              <a:rPr lang="en-US" sz="2800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441044"/>
              </p:ext>
            </p:extLst>
          </p:nvPr>
        </p:nvGraphicFramePr>
        <p:xfrm>
          <a:off x="1" y="1600200"/>
          <a:ext cx="4767606" cy="457199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539678">
                  <a:extLst>
                    <a:ext uri="{9D8B030D-6E8A-4147-A177-3AD203B41FA5}">
                      <a16:colId xmlns:a16="http://schemas.microsoft.com/office/drawing/2014/main" val="3277775025"/>
                    </a:ext>
                  </a:extLst>
                </a:gridCol>
                <a:gridCol w="1143803">
                  <a:extLst>
                    <a:ext uri="{9D8B030D-6E8A-4147-A177-3AD203B41FA5}">
                      <a16:colId xmlns:a16="http://schemas.microsoft.com/office/drawing/2014/main" val="119964390"/>
                    </a:ext>
                  </a:extLst>
                </a:gridCol>
                <a:gridCol w="1084125">
                  <a:extLst>
                    <a:ext uri="{9D8B030D-6E8A-4147-A177-3AD203B41FA5}">
                      <a16:colId xmlns:a16="http://schemas.microsoft.com/office/drawing/2014/main" val="288439203"/>
                    </a:ext>
                  </a:extLst>
                </a:gridCol>
              </a:tblGrid>
              <a:tr h="3553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FY2021 Expenditures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FY2021 Claim Count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86731274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Paliperidone</a:t>
                      </a:r>
                      <a:r>
                        <a:rPr lang="en-US" sz="1100" u="none" strike="noStrike" dirty="0">
                          <a:effectLst/>
                        </a:rPr>
                        <a:t> Palmitate(</a:t>
                      </a:r>
                      <a:r>
                        <a:rPr lang="en-US" sz="1100" u="none" strike="noStrike" dirty="0" err="1">
                          <a:effectLst/>
                        </a:rPr>
                        <a:t>Invega</a:t>
                      </a:r>
                      <a:r>
                        <a:rPr lang="en-US" sz="1100" u="none" strike="noStrike" dirty="0">
                          <a:effectLst/>
                        </a:rPr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$50,783,647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19,191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904173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Adalimumab(Humira)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$47,631,914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6,928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86231941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Lurasidone HCL(Latuda)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$40,962,690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34,399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49737754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Methylphenidate HCL(ADHD)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$32,590,476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121,636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8137458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7351694"/>
                  </a:ext>
                </a:extLst>
              </a:tr>
              <a:tr h="2257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5956054"/>
                  </a:ext>
                </a:extLst>
              </a:tr>
              <a:tr h="3553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FY2022 Expenditures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FY2022 Claim Count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7118867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Adalimumab(Humira)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$65,085,308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8,983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6714546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Paliperidone Palmitate(Invega)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$55,188,350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20,453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0451270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Lurasidone</a:t>
                      </a:r>
                      <a:r>
                        <a:rPr lang="en-US" sz="1100" u="none" strike="noStrike" dirty="0">
                          <a:effectLst/>
                        </a:rPr>
                        <a:t> HCL(</a:t>
                      </a:r>
                      <a:r>
                        <a:rPr lang="en-US" sz="1100" u="none" strike="noStrike" dirty="0" err="1">
                          <a:effectLst/>
                        </a:rPr>
                        <a:t>Latuda</a:t>
                      </a:r>
                      <a:r>
                        <a:rPr lang="en-US" sz="1100" u="none" strike="noStrike" dirty="0">
                          <a:effectLst/>
                        </a:rPr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$43,154,241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35,334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82148411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Methylphenidate HCL(ADHD)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$35,358,173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130,708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1917931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0647115"/>
                  </a:ext>
                </a:extLst>
              </a:tr>
              <a:tr h="2257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6914303"/>
                  </a:ext>
                </a:extLst>
              </a:tr>
              <a:tr h="389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FYTD2023 Expenditures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FYTD2023 Claim Count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97414500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Adalimumab</a:t>
                      </a:r>
                      <a:r>
                        <a:rPr lang="en-US" sz="1100" u="none" strike="noStrike" dirty="0">
                          <a:effectLst/>
                        </a:rPr>
                        <a:t>(</a:t>
                      </a:r>
                      <a:r>
                        <a:rPr lang="en-US" sz="1100" u="none" strike="noStrike" dirty="0" err="1">
                          <a:effectLst/>
                        </a:rPr>
                        <a:t>Humira</a:t>
                      </a:r>
                      <a:r>
                        <a:rPr lang="en-US" sz="1100" u="none" strike="noStrike" dirty="0">
                          <a:effectLst/>
                        </a:rPr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$29,579,181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2426805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Paliperidone Palmitate(Invega)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$20,676,480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3963229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 smtClean="0">
                          <a:effectLst/>
                        </a:rPr>
                        <a:t>Biktarvy</a:t>
                      </a:r>
                      <a:r>
                        <a:rPr lang="en-US" sz="1100" u="none" strike="noStrike" dirty="0" smtClean="0">
                          <a:effectLst/>
                        </a:rPr>
                        <a:t>(HIV)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$17,384,640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2634418"/>
                  </a:ext>
                </a:extLst>
              </a:tr>
              <a:tr h="2257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 smtClean="0">
                          <a:effectLst/>
                        </a:rPr>
                        <a:t>Lurasidone</a:t>
                      </a:r>
                      <a:r>
                        <a:rPr lang="en-US" sz="1100" u="none" strike="noStrike" dirty="0" smtClean="0">
                          <a:effectLst/>
                        </a:rPr>
                        <a:t> HCL(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Latuda</a:t>
                      </a:r>
                      <a:r>
                        <a:rPr lang="en-US" sz="1100" u="none" strike="noStrike" dirty="0" smtClean="0">
                          <a:effectLst/>
                        </a:rPr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$15,640,214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06791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980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9498204"/>
              </p:ext>
            </p:extLst>
          </p:nvPr>
        </p:nvGraphicFramePr>
        <p:xfrm>
          <a:off x="76200" y="76200"/>
          <a:ext cx="89916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3579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372200"/>
              </p:ext>
            </p:extLst>
          </p:nvPr>
        </p:nvGraphicFramePr>
        <p:xfrm>
          <a:off x="152400" y="152400"/>
          <a:ext cx="89154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605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2464916"/>
              </p:ext>
            </p:extLst>
          </p:nvPr>
        </p:nvGraphicFramePr>
        <p:xfrm>
          <a:off x="76200" y="152400"/>
          <a:ext cx="89916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3743537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15121</TotalTime>
  <Words>269</Words>
  <Application>Microsoft Office PowerPoint</Application>
  <PresentationFormat>On-screen Show (4:3)</PresentationFormat>
  <Paragraphs>109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Century Gothic</vt:lpstr>
      <vt:lpstr>Franklin Gothic Medium</vt:lpstr>
      <vt:lpstr>Palatino Linotype</vt:lpstr>
      <vt:lpstr>Times New Roman</vt:lpstr>
      <vt:lpstr>Wingdings 3</vt:lpstr>
      <vt:lpstr>Urban Pop</vt:lpstr>
      <vt:lpstr> MO HealthNet PharmaCy Program  and Budget Update  Rare Disease advisory Committee November 08, 2022 Elizabeth Short, Program specialist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Missouri 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Managed Care and Fee-For-Service</dc:title>
  <dc:creator>parkv1z</dc:creator>
  <cp:lastModifiedBy>Bittle, Leslie</cp:lastModifiedBy>
  <cp:revision>554</cp:revision>
  <cp:lastPrinted>2022-08-11T18:30:38Z</cp:lastPrinted>
  <dcterms:created xsi:type="dcterms:W3CDTF">2014-11-30T21:45:23Z</dcterms:created>
  <dcterms:modified xsi:type="dcterms:W3CDTF">2022-10-28T14:55:23Z</dcterms:modified>
</cp:coreProperties>
</file>