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1" r:id="rId3"/>
    <p:sldId id="382" r:id="rId4"/>
    <p:sldId id="385" r:id="rId5"/>
    <p:sldId id="383" r:id="rId6"/>
    <p:sldId id="389" r:id="rId7"/>
    <p:sldId id="391" r:id="rId8"/>
    <p:sldId id="392" r:id="rId9"/>
    <p:sldId id="393" r:id="rId10"/>
    <p:sldId id="394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 Ludlam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87C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6496" autoAdjust="0"/>
  </p:normalViewPr>
  <p:slideViewPr>
    <p:cSldViewPr>
      <p:cViewPr varScale="1">
        <p:scale>
          <a:sx n="95" d="100"/>
          <a:sy n="95" d="100"/>
        </p:scale>
        <p:origin x="9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1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mooro5u\AppData\Local\Microsoft\Windows\INetCache\Content.Outlook\DKN32NKQ\Copy%20of%20SickleCellDxInpERDrugs_2021080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Current Available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'[Copy of SickleCellDxInpERDrugs_20210805.xlsx]Sheet1'!$F$7</c:f>
              <c:strCache>
                <c:ptCount val="1"/>
                <c:pt idx="0">
                  <c:v>Utilizers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839260160059421E-17"/>
                  <c:y val="-3.1496062992125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E-4A38-8B60-0D92952E55D9}"/>
                </c:ext>
              </c:extLst>
            </c:dLbl>
            <c:dLbl>
              <c:idx val="1"/>
              <c:layout>
                <c:manualLayout>
                  <c:x val="0"/>
                  <c:y val="-3.1496062992125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1E-4A38-8B60-0D92952E55D9}"/>
                </c:ext>
              </c:extLst>
            </c:dLbl>
            <c:dLbl>
              <c:idx val="3"/>
              <c:layout>
                <c:manualLayout>
                  <c:x val="0"/>
                  <c:y val="-2.44969378827647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E-4A38-8B60-0D92952E5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'[Copy of SickleCellDxInpERDrugs_20210805.xlsx]Sheet1'!$E$8:$E$11</c:f>
              <c:strCache>
                <c:ptCount val="4"/>
                <c:pt idx="0">
                  <c:v>ADAKVEO</c:v>
                </c:pt>
                <c:pt idx="1">
                  <c:v>ENDARI</c:v>
                </c:pt>
                <c:pt idx="2">
                  <c:v>HYDROXYUREA</c:v>
                </c:pt>
                <c:pt idx="3">
                  <c:v>OXBRYTA</c:v>
                </c:pt>
              </c:strCache>
            </c:strRef>
          </c:cat>
          <c:val>
            <c:numRef>
              <c:f>'[Copy of SickleCellDxInpERDrugs_20210805.xlsx]Sheet1'!$F$8:$F$11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223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1E-4A38-8B60-0D92952E55D9}"/>
            </c:ext>
          </c:extLst>
        </c:ser>
        <c:ser>
          <c:idx val="1"/>
          <c:order val="1"/>
          <c:tx>
            <c:strRef>
              <c:f>'[Copy of SickleCellDxInpERDrugs_20210805.xlsx]Sheet1'!$G$7</c:f>
              <c:strCache>
                <c:ptCount val="1"/>
                <c:pt idx="0">
                  <c:v>Untreated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'[Copy of SickleCellDxInpERDrugs_20210805.xlsx]Sheet1'!$E$8:$E$11</c:f>
              <c:strCache>
                <c:ptCount val="4"/>
                <c:pt idx="0">
                  <c:v>ADAKVEO</c:v>
                </c:pt>
                <c:pt idx="1">
                  <c:v>ENDARI</c:v>
                </c:pt>
                <c:pt idx="2">
                  <c:v>HYDROXYUREA</c:v>
                </c:pt>
                <c:pt idx="3">
                  <c:v>OXBRYTA</c:v>
                </c:pt>
              </c:strCache>
            </c:strRef>
          </c:cat>
          <c:val>
            <c:numRef>
              <c:f>'[Copy of SickleCellDxInpERDrugs_20210805.xlsx]Sheet1'!$G$8:$G$11</c:f>
              <c:numCache>
                <c:formatCode>General</c:formatCode>
                <c:ptCount val="4"/>
                <c:pt idx="0">
                  <c:v>1913</c:v>
                </c:pt>
                <c:pt idx="1">
                  <c:v>1911</c:v>
                </c:pt>
                <c:pt idx="2">
                  <c:v>1698</c:v>
                </c:pt>
                <c:pt idx="3">
                  <c:v>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1E-4A38-8B60-0D92952E55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10683312"/>
        <c:axId val="510683640"/>
      </c:barChart>
      <c:catAx>
        <c:axId val="51068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683640"/>
        <c:crosses val="autoZero"/>
        <c:auto val="1"/>
        <c:lblAlgn val="ctr"/>
        <c:lblOffset val="100"/>
        <c:noMultiLvlLbl val="0"/>
      </c:catAx>
      <c:valAx>
        <c:axId val="5106836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068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7" cy="462119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7" cy="462119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r">
              <a:defRPr sz="1200"/>
            </a:lvl1pPr>
          </a:lstStyle>
          <a:p>
            <a:fld id="{0D144030-4CAA-4B43-A21F-96EBF1BA20C8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81"/>
            <a:ext cx="3038477" cy="462119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381"/>
            <a:ext cx="3038477" cy="462119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r">
              <a:defRPr sz="1200"/>
            </a:lvl1pPr>
          </a:lstStyle>
          <a:p>
            <a:fld id="{3090A595-EEBA-4F67-AC3E-D9F8CCF61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1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2803" tIns="46403" rIns="92803" bIns="464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2803" tIns="46403" rIns="92803" bIns="46403" rtlCol="0"/>
          <a:lstStyle>
            <a:lvl1pPr algn="r">
              <a:defRPr sz="1200"/>
            </a:lvl1pPr>
          </a:lstStyle>
          <a:p>
            <a:fld id="{97CF049E-D21B-4DB6-B4B8-7FA4F1288B91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3738"/>
            <a:ext cx="4613275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3" rIns="92803" bIns="464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03" tIns="46403" rIns="92803" bIns="464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03" tIns="46403" rIns="92803" bIns="464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803" tIns="46403" rIns="92803" bIns="46403" rtlCol="0" anchor="b"/>
          <a:lstStyle>
            <a:lvl1pPr algn="r">
              <a:defRPr sz="1200"/>
            </a:lvl1pPr>
          </a:lstStyle>
          <a:p>
            <a:fld id="{00E83FC2-CB00-407E-BA4E-4A2B7B6C72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4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83FC2-CB00-407E-BA4E-4A2B7B6C72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9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33216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8431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86488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282740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98978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Zynteglo</a:t>
            </a:r>
            <a:r>
              <a:rPr lang="en-US" baseline="0" dirty="0" smtClean="0"/>
              <a:t> – gene therapy, estimated cost 1.2 – 1.8 million in 2023.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138843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SCDMembers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1921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ADAKVEO 0.42%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ENDARI 0.52%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HYDROXYUREA 11.61%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OXBRYTA 0.78%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245817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65082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FF00-F3FD-4F07-BF0D-30040E46E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A88DC-4098-4F48-B1D2-BBBA539F0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Updated 2/25/19</a:t>
            </a:r>
          </a:p>
        </p:txBody>
      </p:sp>
    </p:spTree>
    <p:extLst>
      <p:ext uri="{BB962C8B-B14F-4D97-AF65-F5344CB8AC3E}">
        <p14:creationId xmlns:p14="http://schemas.microsoft.com/office/powerpoint/2010/main" val="357225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D12E-2748-4267-B446-3B251FB1D5B4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BB6-03DC-4197-8212-CE412EE43C1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6EA9-A175-41F7-BCD8-C5D81AA59C6D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>
            <a:lvl1pPr marL="342900" indent="-274320">
              <a:buFont typeface="Wingdings" panose="05000000000000000000" pitchFamily="2" charset="2"/>
              <a:buChar char="v"/>
              <a:defRPr sz="2800" baseline="0">
                <a:latin typeface="Arial" panose="020B0604020202020204" pitchFamily="34" charset="0"/>
              </a:defRPr>
            </a:lvl1pPr>
            <a:lvl2pPr marL="742950" indent="-274320">
              <a:buFont typeface="Wingdings" panose="05000000000000000000" pitchFamily="2" charset="2"/>
              <a:buChar char="Ø"/>
              <a:defRPr sz="2400"/>
            </a:lvl2pPr>
            <a:lvl3pPr marL="1143000" indent="-274320">
              <a:buSzPct val="200000"/>
              <a:buFont typeface="Arial" panose="020B0604020202020204" pitchFamily="34" charset="0"/>
              <a:buChar char="•"/>
              <a:defRPr sz="2000"/>
            </a:lvl3pPr>
            <a:lvl4pPr marL="1600200" indent="-274320">
              <a:buFont typeface="Wingdings" panose="05000000000000000000" pitchFamily="2" charset="2"/>
              <a:buChar char="q"/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7D3-60E4-4D27-9E0B-6D034DBF6EC1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DAB7-38E7-443B-8E03-D2CCAEFBE4DA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8150-1923-438E-8203-0E40D7FF5AF4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0BA7-D226-495B-A757-165737818656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A505-BFAD-447C-A6C0-75872D0FB81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D3A8-2D2B-4914-B609-10A72547825A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DA-436B-44D3-9FC5-402F9F16BEBD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80A-05C5-4F7D-AA1C-FC0BD3356778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7FF642-8FB2-435C-9871-0CA5D884E32B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001C670-DC88-4376-AA6B-FD9548DDC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097"/>
            <a:ext cx="2743200" cy="616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097"/>
            <a:ext cx="2362200" cy="8028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534400" cy="3229339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Pharmacy Update</a:t>
            </a:r>
            <a:r>
              <a:rPr lang="en-US" sz="9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900" b="1" cap="none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32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/>
            </a:r>
            <a:br>
              <a:rPr lang="en-US" sz="32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Joshua Moore, PharmD </a:t>
            </a:r>
            <a:b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MO HealthNet Director of Pharmacy</a:t>
            </a:r>
            <a:b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en-US" sz="2400" b="1" cap="none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August 19, 2021</a:t>
            </a:r>
            <a:endParaRPr lang="en-US" sz="2400" b="1" i="1" cap="small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Prescription Drug Monitoring Program (PDMP)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The “Joint </a:t>
            </a:r>
            <a:r>
              <a:rPr lang="en-US" dirty="0">
                <a:cs typeface="Arial" panose="020B0604020202020204" pitchFamily="34" charset="0"/>
              </a:rPr>
              <a:t>Oversight Task Force for Prescription Drug </a:t>
            </a:r>
            <a:r>
              <a:rPr lang="en-US" dirty="0" smtClean="0">
                <a:cs typeface="Arial" panose="020B0604020202020204" pitchFamily="34" charset="0"/>
              </a:rPr>
              <a:t>Monitoring” will supervise the PDMP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members from Board of Healing Arts who are physicians or surgeons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members from Board of Pharmacy who are pharmacists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member from Board of Nursing who is an APRN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member from Missouri Dental Board who is a dentist</a:t>
            </a:r>
          </a:p>
          <a:p>
            <a:r>
              <a:rPr lang="en-US" dirty="0" smtClean="0">
                <a:cs typeface="Arial" panose="020B0604020202020204" pitchFamily="34" charset="0"/>
              </a:rPr>
              <a:t>Next Steps: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task force will work towards soliciting a vendor to operate the PDMP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live date is currently TBD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1/1/2024 the PDMP will be real time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517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Project </a:t>
            </a:r>
            <a:r>
              <a:rPr lang="en-US" b="1" dirty="0" err="1" smtClean="0">
                <a:solidFill>
                  <a:srgbClr val="1B587C"/>
                </a:solidFill>
                <a:latin typeface="+mj-lt"/>
              </a:rPr>
              <a:t>Hep</a:t>
            </a:r>
            <a:r>
              <a:rPr lang="en-US" b="1" dirty="0" smtClean="0">
                <a:solidFill>
                  <a:srgbClr val="1B587C"/>
                </a:solidFill>
                <a:latin typeface="+mj-lt"/>
              </a:rPr>
              <a:t> Cure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Launched 7/1/2021</a:t>
            </a:r>
          </a:p>
          <a:p>
            <a:r>
              <a:rPr lang="en-US" dirty="0" smtClean="0">
                <a:cs typeface="Arial" panose="020B0604020202020204" pitchFamily="34" charset="0"/>
              </a:rPr>
              <a:t>Goal: Eliminate Hepatitis C in the MO HealthNet population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</a:p>
          <a:p>
            <a:r>
              <a:rPr lang="en-US" dirty="0" smtClean="0">
                <a:cs typeface="Arial" panose="020B0604020202020204" pitchFamily="34" charset="0"/>
              </a:rPr>
              <a:t>MO HealthNet has removed all prior </a:t>
            </a:r>
            <a:r>
              <a:rPr lang="en-US" dirty="0">
                <a:cs typeface="Arial" panose="020B0604020202020204" pitchFamily="34" charset="0"/>
              </a:rPr>
              <a:t>authorization </a:t>
            </a:r>
            <a:r>
              <a:rPr lang="en-US" dirty="0" smtClean="0">
                <a:cs typeface="Arial" panose="020B0604020202020204" pitchFamily="34" charset="0"/>
              </a:rPr>
              <a:t>restrictions for </a:t>
            </a:r>
            <a:r>
              <a:rPr lang="en-US" dirty="0" err="1">
                <a:cs typeface="Arial" panose="020B0604020202020204" pitchFamily="34" charset="0"/>
              </a:rPr>
              <a:t>Mavyret</a:t>
            </a:r>
            <a:r>
              <a:rPr lang="en-US" dirty="0">
                <a:cs typeface="Arial" panose="020B0604020202020204" pitchFamily="34" charset="0"/>
              </a:rPr>
              <a:t> </a:t>
            </a: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Multiple provider education programs are in progress, including Project ECHO and AbbVie hosted events</a:t>
            </a:r>
          </a:p>
          <a:p>
            <a:r>
              <a:rPr lang="en-US" dirty="0" smtClean="0">
                <a:cs typeface="Arial" panose="020B0604020202020204" pitchFamily="34" charset="0"/>
              </a:rPr>
              <a:t>For more information go to: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https://dss.mo.gov/mhd/hepc/</a:t>
            </a:r>
          </a:p>
          <a:p>
            <a:endParaRPr 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9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990947"/>
              </p:ext>
            </p:extLst>
          </p:nvPr>
        </p:nvGraphicFramePr>
        <p:xfrm>
          <a:off x="160338" y="409575"/>
          <a:ext cx="23622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5" imgW="5715000" imgH="14287420" progId="AcroExch.Document.DC">
                  <p:embed/>
                </p:oleObj>
              </mc:Choice>
              <mc:Fallback>
                <p:oleObj name="Acrobat Document" r:id="rId5" imgW="5715000" imgH="142874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338" y="409575"/>
                        <a:ext cx="2362200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07785"/>
              </p:ext>
            </p:extLst>
          </p:nvPr>
        </p:nvGraphicFramePr>
        <p:xfrm>
          <a:off x="2674144" y="1330325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7" imgW="5829120" imgH="7543680" progId="AcroExch.Document.DC">
                  <p:embed/>
                </p:oleObj>
              </mc:Choice>
              <mc:Fallback>
                <p:oleObj name="Acrobat Document" r:id="rId7" imgW="5829120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4144" y="1330325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56952"/>
              </p:ext>
            </p:extLst>
          </p:nvPr>
        </p:nvGraphicFramePr>
        <p:xfrm>
          <a:off x="5965825" y="1330325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9" imgW="5829120" imgH="7543680" progId="AcroExch.Document.DC">
                  <p:embed/>
                </p:oleObj>
              </mc:Choice>
              <mc:Fallback>
                <p:oleObj name="Acrobat Document" r:id="rId9" imgW="5829120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5825" y="1330325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522538" y="225425"/>
            <a:ext cx="6621462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Project </a:t>
            </a:r>
            <a:r>
              <a:rPr lang="en-US" b="1" dirty="0" err="1" smtClean="0">
                <a:solidFill>
                  <a:srgbClr val="1B587C"/>
                </a:solidFill>
                <a:latin typeface="+mj-lt"/>
              </a:rPr>
              <a:t>Hep</a:t>
            </a:r>
            <a:r>
              <a:rPr lang="en-US" b="1" dirty="0" smtClean="0">
                <a:solidFill>
                  <a:srgbClr val="1B587C"/>
                </a:solidFill>
                <a:latin typeface="+mj-lt"/>
              </a:rPr>
              <a:t> Cure - Materials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78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 </a:t>
            </a:r>
            <a:r>
              <a:rPr lang="en-US" dirty="0"/>
              <a:t>of inherited red blood cell disorders that affects hemoglobin, the protein that carries oxygen through the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Changes normal red blood cells which are flexible and disc shaped to inflexible and sickle shaped</a:t>
            </a:r>
          </a:p>
          <a:p>
            <a:r>
              <a:rPr lang="en-US" dirty="0" smtClean="0"/>
              <a:t>The sickle shaped cells get stuck and block blood flow to parts of your body</a:t>
            </a:r>
          </a:p>
          <a:p>
            <a:r>
              <a:rPr lang="en-US" dirty="0" smtClean="0"/>
              <a:t>The blocked blood flow can lead to serious health concerns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10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524000"/>
            <a:ext cx="5789850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8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Few treatment options exist today, however, there is a pipeline of new options coming</a:t>
            </a:r>
          </a:p>
          <a:p>
            <a:r>
              <a:rPr lang="en-US" dirty="0" smtClean="0"/>
              <a:t>Currently available products are (with annual cost):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Hydroxyurea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($350) – reduce and prevent complications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Adakveo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($85k - $100k) – reduce pain crises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($28k) – reduces acute complications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Oxbryta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($118k) – prevents red blood cells from sticking together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Opioids (varies) – utilized for acute pain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 – increases normal red blood cells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55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724988"/>
              </p:ext>
            </p:extLst>
          </p:nvPr>
        </p:nvGraphicFramePr>
        <p:xfrm>
          <a:off x="1143000" y="1295400"/>
          <a:ext cx="70104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219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Sickle Cell Disease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Opioids, ER Visits, and Inpatient stays: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past 90 days 20% of MHD sickle cell participants have utilized at least one opioid, visited an ER, or been admitted for inpatient treatment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Almost twice as many as use any preventative medication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93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1B587C"/>
                </a:solidFill>
                <a:latin typeface="+mj-lt"/>
              </a:rPr>
              <a:t>Prescription Drug Monitoring Program (PDMP)</a:t>
            </a:r>
            <a:endParaRPr lang="en-US" b="1" dirty="0">
              <a:solidFill>
                <a:srgbClr val="1B587C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733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Senate Bill 63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Passed by General Assembly on 5/12/2021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Signed by Gov. Parson on 6/7/2021</a:t>
            </a:r>
          </a:p>
          <a:p>
            <a:r>
              <a:rPr lang="en-US" dirty="0" smtClean="0">
                <a:cs typeface="Arial" panose="020B0604020202020204" pitchFamily="34" charset="0"/>
              </a:rPr>
              <a:t>Missouri currently has the St. Louis County PDMP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St. Louis County PDMP will continue to operate until the statewide PDMP is available and fully operation for access by healthcare providers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St. Louis County PDMP covers 85% of Missouri’s residents and 94% of Missouri’s healthcare providers</a:t>
            </a:r>
          </a:p>
          <a:p>
            <a:r>
              <a:rPr lang="en-US" dirty="0" smtClean="0">
                <a:cs typeface="Arial" panose="020B0604020202020204" pitchFamily="34" charset="0"/>
              </a:rPr>
              <a:t>Includes Schedule II, III and IV drugs dispensed to patients</a:t>
            </a:r>
          </a:p>
          <a:p>
            <a:r>
              <a:rPr lang="en-US" dirty="0" smtClean="0">
                <a:cs typeface="Arial" panose="020B0604020202020204" pitchFamily="34" charset="0"/>
              </a:rPr>
              <a:t>Dispensation information in the PDMP will only be utilized by healthcare providers for the provision of healthcare services</a:t>
            </a:r>
          </a:p>
          <a:p>
            <a:r>
              <a:rPr lang="en-US" dirty="0" smtClean="0">
                <a:cs typeface="Arial" panose="020B0604020202020204" pitchFamily="34" charset="0"/>
              </a:rPr>
              <a:t>Law enforcement and regulatory boards will not have access to the PDMP or any other entity unless for the purposes set forth in HIPAA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09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109064</TotalTime>
  <Words>560</Words>
  <Application>Microsoft Office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Palatino Linotype</vt:lpstr>
      <vt:lpstr>Wingdings</vt:lpstr>
      <vt:lpstr>Wingdings 3</vt:lpstr>
      <vt:lpstr>Urban Pop</vt:lpstr>
      <vt:lpstr>Acrobat Document</vt:lpstr>
      <vt:lpstr>Pharmacy Update  Joshua Moore, PharmD  MO HealthNet Director of Pharmacy August 19, 2021</vt:lpstr>
      <vt:lpstr>Project Hep Cure</vt:lpstr>
      <vt:lpstr>Project Hep Cure - Materials</vt:lpstr>
      <vt:lpstr>Sickle Cell Disease</vt:lpstr>
      <vt:lpstr>Sickle Cell Disease</vt:lpstr>
      <vt:lpstr>Sickle Cell Disease</vt:lpstr>
      <vt:lpstr>Sickle Cell Disease</vt:lpstr>
      <vt:lpstr>Sickle Cell Disease</vt:lpstr>
      <vt:lpstr>Prescription Drug Monitoring Program (PDMP)</vt:lpstr>
      <vt:lpstr>Prescription Drug Monitoring Program (PDMP)</vt:lpstr>
    </vt:vector>
  </TitlesOfParts>
  <Company>Missouri 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Managed Care and Fee-For-Service</dc:title>
  <dc:creator>DSS</dc:creator>
  <cp:lastModifiedBy>Luecke, Gail</cp:lastModifiedBy>
  <cp:revision>308</cp:revision>
  <cp:lastPrinted>2017-10-18T18:29:19Z</cp:lastPrinted>
  <dcterms:created xsi:type="dcterms:W3CDTF">2014-11-30T21:45:23Z</dcterms:created>
  <dcterms:modified xsi:type="dcterms:W3CDTF">2021-08-17T21:22:21Z</dcterms:modified>
</cp:coreProperties>
</file>