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7CAE0E-78CE-4CA3-920F-1FD7AD569F0F}"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116693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CAE0E-78CE-4CA3-920F-1FD7AD569F0F}"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2449115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CAE0E-78CE-4CA3-920F-1FD7AD569F0F}"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15263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CAE0E-78CE-4CA3-920F-1FD7AD569F0F}"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2294735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7CAE0E-78CE-4CA3-920F-1FD7AD569F0F}" type="datetimeFigureOut">
              <a:rPr lang="en-US" smtClean="0"/>
              <a:t>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1043403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7CAE0E-78CE-4CA3-920F-1FD7AD569F0F}" type="datetimeFigureOut">
              <a:rPr lang="en-US" smtClean="0"/>
              <a:t>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1807909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7CAE0E-78CE-4CA3-920F-1FD7AD569F0F}" type="datetimeFigureOut">
              <a:rPr lang="en-US" smtClean="0"/>
              <a:t>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750796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7CAE0E-78CE-4CA3-920F-1FD7AD569F0F}" type="datetimeFigureOut">
              <a:rPr lang="en-US" smtClean="0"/>
              <a:t>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1596482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CAE0E-78CE-4CA3-920F-1FD7AD569F0F}" type="datetimeFigureOut">
              <a:rPr lang="en-US" smtClean="0"/>
              <a:t>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2367287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CAE0E-78CE-4CA3-920F-1FD7AD569F0F}" type="datetimeFigureOut">
              <a:rPr lang="en-US" smtClean="0"/>
              <a:t>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150175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CAE0E-78CE-4CA3-920F-1FD7AD569F0F}" type="datetimeFigureOut">
              <a:rPr lang="en-US" smtClean="0"/>
              <a:t>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A9E92-6560-4CB4-8EF1-1B938583EC50}" type="slidenum">
              <a:rPr lang="en-US" smtClean="0"/>
              <a:t>‹#›</a:t>
            </a:fld>
            <a:endParaRPr lang="en-US"/>
          </a:p>
        </p:txBody>
      </p:sp>
    </p:spTree>
    <p:extLst>
      <p:ext uri="{BB962C8B-B14F-4D97-AF65-F5344CB8AC3E}">
        <p14:creationId xmlns:p14="http://schemas.microsoft.com/office/powerpoint/2010/main" val="3917039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CAE0E-78CE-4CA3-920F-1FD7AD569F0F}" type="datetimeFigureOut">
              <a:rPr lang="en-US" smtClean="0"/>
              <a:t>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A9E92-6560-4CB4-8EF1-1B938583EC50}" type="slidenum">
              <a:rPr lang="en-US" smtClean="0"/>
              <a:t>‹#›</a:t>
            </a:fld>
            <a:endParaRPr lang="en-US"/>
          </a:p>
        </p:txBody>
      </p:sp>
    </p:spTree>
    <p:extLst>
      <p:ext uri="{BB962C8B-B14F-4D97-AF65-F5344CB8AC3E}">
        <p14:creationId xmlns:p14="http://schemas.microsoft.com/office/powerpoint/2010/main" val="1184221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9075" y="152400"/>
            <a:ext cx="8686800" cy="6477000"/>
          </a:xfrm>
          <a:prstGeom prst="rect">
            <a:avLst/>
          </a:prstGeom>
          <a:solidFill>
            <a:schemeClr val="bg1"/>
          </a:solid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https://stock.adobe.com/teams</a:t>
            </a:r>
            <a:endParaRPr lang="en-US" dirty="0"/>
          </a:p>
        </p:txBody>
      </p:sp>
      <p:sp>
        <p:nvSpPr>
          <p:cNvPr id="5" name="Title 1"/>
          <p:cNvSpPr txBox="1">
            <a:spLocks/>
          </p:cNvSpPr>
          <p:nvPr/>
        </p:nvSpPr>
        <p:spPr>
          <a:xfrm>
            <a:off x="533400" y="3048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smtClean="0">
                <a:solidFill>
                  <a:schemeClr val="tx2"/>
                </a:solidFill>
              </a:rPr>
              <a:t>     MO HealthNet Division (MHD)</a:t>
            </a:r>
            <a:endParaRPr lang="en-US" dirty="0">
              <a:solidFill>
                <a:schemeClr val="tx2"/>
              </a:solidFill>
            </a:endParaRPr>
          </a:p>
        </p:txBody>
      </p:sp>
      <p:pic>
        <p:nvPicPr>
          <p:cNvPr id="6" name="Picture 5" descr="Graphic1.emf"/>
          <p:cNvPicPr/>
          <p:nvPr/>
        </p:nvPicPr>
        <p:blipFill>
          <a:blip r:embed="rId2" cstate="print"/>
          <a:srcRect/>
          <a:stretch>
            <a:fillRect/>
          </a:stretch>
        </p:blipFill>
        <p:spPr bwMode="auto">
          <a:xfrm>
            <a:off x="533400" y="381000"/>
            <a:ext cx="685800" cy="847090"/>
          </a:xfrm>
          <a:prstGeom prst="rect">
            <a:avLst/>
          </a:prstGeom>
          <a:noFill/>
          <a:ln w="9525">
            <a:noFill/>
            <a:miter lim="800000"/>
            <a:headEnd/>
            <a:tailEnd/>
          </a:ln>
        </p:spPr>
      </p:pic>
      <p:sp>
        <p:nvSpPr>
          <p:cNvPr id="7" name="TextBox 6"/>
          <p:cNvSpPr txBox="1"/>
          <p:nvPr/>
        </p:nvSpPr>
        <p:spPr>
          <a:xfrm>
            <a:off x="228600" y="1447800"/>
            <a:ext cx="8686800" cy="461665"/>
          </a:xfrm>
          <a:prstGeom prst="rect">
            <a:avLst/>
          </a:prstGeom>
          <a:solidFill>
            <a:schemeClr val="tx2"/>
          </a:solidFill>
        </p:spPr>
        <p:txBody>
          <a:bodyPr wrap="square" rtlCol="0">
            <a:spAutoFit/>
          </a:bodyPr>
          <a:lstStyle/>
          <a:p>
            <a:r>
              <a:rPr lang="en-US" sz="2400" b="1" dirty="0" smtClean="0">
                <a:solidFill>
                  <a:schemeClr val="bg1"/>
                </a:solidFill>
              </a:rPr>
              <a:t>DSH Reduction</a:t>
            </a:r>
            <a:endParaRPr lang="en-US" sz="2400" b="1" dirty="0">
              <a:solidFill>
                <a:schemeClr val="bg1"/>
              </a:solidFill>
            </a:endParaRPr>
          </a:p>
        </p:txBody>
      </p:sp>
      <p:sp>
        <p:nvSpPr>
          <p:cNvPr id="2" name="Slide Number Placeholder 1"/>
          <p:cNvSpPr>
            <a:spLocks noGrp="1"/>
          </p:cNvSpPr>
          <p:nvPr>
            <p:ph type="sldNum" sz="quarter" idx="12"/>
          </p:nvPr>
        </p:nvSpPr>
        <p:spPr/>
        <p:txBody>
          <a:bodyPr/>
          <a:lstStyle/>
          <a:p>
            <a:fld id="{E21346DB-B1C9-4BAB-9FA2-E8F62AA8F892}" type="slidenum">
              <a:rPr lang="en-US" smtClean="0"/>
              <a:t>1</a:t>
            </a:fld>
            <a:endParaRPr lang="en-US" dirty="0"/>
          </a:p>
        </p:txBody>
      </p:sp>
      <p:graphicFrame>
        <p:nvGraphicFramePr>
          <p:cNvPr id="13" name="Table 12"/>
          <p:cNvGraphicFramePr>
            <a:graphicFrameLocks noGrp="1"/>
          </p:cNvGraphicFramePr>
          <p:nvPr>
            <p:extLst>
              <p:ext uri="{D42A27DB-BD31-4B8C-83A1-F6EECF244321}">
                <p14:modId xmlns:p14="http://schemas.microsoft.com/office/powerpoint/2010/main" val="1646842127"/>
              </p:ext>
            </p:extLst>
          </p:nvPr>
        </p:nvGraphicFramePr>
        <p:xfrm>
          <a:off x="990600" y="2667000"/>
          <a:ext cx="7010399" cy="2310660"/>
        </p:xfrm>
        <a:graphic>
          <a:graphicData uri="http://schemas.openxmlformats.org/drawingml/2006/table">
            <a:tbl>
              <a:tblPr firstRow="1" firstCol="1" bandRow="1">
                <a:tableStyleId>{5C22544A-7EE6-4342-B048-85BDC9FD1C3A}</a:tableStyleId>
              </a:tblPr>
              <a:tblGrid>
                <a:gridCol w="821858">
                  <a:extLst>
                    <a:ext uri="{9D8B030D-6E8A-4147-A177-3AD203B41FA5}">
                      <a16:colId xmlns:a16="http://schemas.microsoft.com/office/drawing/2014/main" val="20000"/>
                    </a:ext>
                  </a:extLst>
                </a:gridCol>
                <a:gridCol w="2004509">
                  <a:extLst>
                    <a:ext uri="{9D8B030D-6E8A-4147-A177-3AD203B41FA5}">
                      <a16:colId xmlns:a16="http://schemas.microsoft.com/office/drawing/2014/main" val="20001"/>
                    </a:ext>
                  </a:extLst>
                </a:gridCol>
                <a:gridCol w="1191112">
                  <a:extLst>
                    <a:ext uri="{9D8B030D-6E8A-4147-A177-3AD203B41FA5}">
                      <a16:colId xmlns:a16="http://schemas.microsoft.com/office/drawing/2014/main" val="20002"/>
                    </a:ext>
                  </a:extLst>
                </a:gridCol>
                <a:gridCol w="1341515">
                  <a:extLst>
                    <a:ext uri="{9D8B030D-6E8A-4147-A177-3AD203B41FA5}">
                      <a16:colId xmlns:a16="http://schemas.microsoft.com/office/drawing/2014/main" val="20003"/>
                    </a:ext>
                  </a:extLst>
                </a:gridCol>
                <a:gridCol w="1651405">
                  <a:extLst>
                    <a:ext uri="{9D8B030D-6E8A-4147-A177-3AD203B41FA5}">
                      <a16:colId xmlns:a16="http://schemas.microsoft.com/office/drawing/2014/main" val="20004"/>
                    </a:ext>
                  </a:extLst>
                </a:gridCol>
              </a:tblGrid>
              <a:tr h="688575">
                <a:tc>
                  <a:txBody>
                    <a:bodyPr/>
                    <a:lstStyle/>
                    <a:p>
                      <a:pPr>
                        <a:lnSpc>
                          <a:spcPct val="115000"/>
                        </a:lnSpc>
                      </a:pPr>
                      <a:endParaRPr lang="en-US" sz="1400" dirty="0">
                        <a:effectLst/>
                        <a:latin typeface="Calibri"/>
                      </a:endParaRPr>
                    </a:p>
                  </a:txBody>
                  <a:tcPr marL="85099" marR="85099" marT="0" marB="0" anchor="b"/>
                </a:tc>
                <a:tc>
                  <a:txBody>
                    <a:bodyPr/>
                    <a:lstStyle/>
                    <a:p>
                      <a:pPr marL="0" marR="0" algn="ctr">
                        <a:lnSpc>
                          <a:spcPct val="115000"/>
                        </a:lnSpc>
                        <a:spcBef>
                          <a:spcPts val="0"/>
                        </a:spcBef>
                        <a:spcAft>
                          <a:spcPts val="0"/>
                        </a:spcAft>
                      </a:pPr>
                      <a:r>
                        <a:rPr lang="en-US" sz="1400" dirty="0">
                          <a:effectLst/>
                        </a:rPr>
                        <a:t>Total DSH Allocation Reduction</a:t>
                      </a:r>
                      <a:endParaRPr lang="en-US" sz="1400" dirty="0">
                        <a:effectLst/>
                        <a:latin typeface="Calibri"/>
                        <a:ea typeface="Calibri"/>
                        <a:cs typeface="Times New Roman"/>
                      </a:endParaRPr>
                    </a:p>
                  </a:txBody>
                  <a:tcPr marL="85099" marR="85099" marT="0" marB="0" anchor="ctr"/>
                </a:tc>
                <a:tc>
                  <a:txBody>
                    <a:bodyPr/>
                    <a:lstStyle/>
                    <a:p>
                      <a:pPr marL="0" marR="0" algn="ctr">
                        <a:lnSpc>
                          <a:spcPct val="115000"/>
                        </a:lnSpc>
                        <a:spcBef>
                          <a:spcPts val="0"/>
                        </a:spcBef>
                        <a:spcAft>
                          <a:spcPts val="0"/>
                        </a:spcAft>
                      </a:pPr>
                      <a:r>
                        <a:rPr lang="en-US" sz="1400" dirty="0">
                          <a:effectLst/>
                        </a:rPr>
                        <a:t>Percent of </a:t>
                      </a:r>
                      <a:r>
                        <a:rPr lang="en-US" sz="1400" dirty="0" smtClean="0">
                          <a:effectLst/>
                        </a:rPr>
                        <a:t>Allocation</a:t>
                      </a:r>
                      <a:endParaRPr lang="en-US" sz="1400" dirty="0">
                        <a:effectLst/>
                        <a:latin typeface="Calibri"/>
                        <a:ea typeface="Calibri"/>
                        <a:cs typeface="Times New Roman"/>
                      </a:endParaRPr>
                    </a:p>
                  </a:txBody>
                  <a:tcPr marL="85099" marR="85099" marT="0" marB="0" anchor="ctr"/>
                </a:tc>
                <a:tc>
                  <a:txBody>
                    <a:bodyPr/>
                    <a:lstStyle/>
                    <a:p>
                      <a:pPr marL="0" marR="0" algn="ctr">
                        <a:lnSpc>
                          <a:spcPct val="115000"/>
                        </a:lnSpc>
                        <a:spcBef>
                          <a:spcPts val="0"/>
                        </a:spcBef>
                        <a:spcAft>
                          <a:spcPts val="0"/>
                        </a:spcAft>
                      </a:pPr>
                      <a:r>
                        <a:rPr lang="en-US" sz="1400" dirty="0">
                          <a:effectLst/>
                        </a:rPr>
                        <a:t>FFY </a:t>
                      </a:r>
                      <a:r>
                        <a:rPr lang="en-US" sz="1400" dirty="0" smtClean="0">
                          <a:effectLst/>
                        </a:rPr>
                        <a:t>Allocation Reduction</a:t>
                      </a:r>
                      <a:endParaRPr lang="en-US" sz="1400" dirty="0">
                        <a:effectLst/>
                        <a:latin typeface="Calibri"/>
                        <a:ea typeface="Calibri"/>
                        <a:cs typeface="Times New Roman"/>
                      </a:endParaRPr>
                    </a:p>
                  </a:txBody>
                  <a:tcPr marL="85099" marR="85099" marT="0" marB="0" anchor="ctr"/>
                </a:tc>
                <a:tc>
                  <a:txBody>
                    <a:bodyPr/>
                    <a:lstStyle/>
                    <a:p>
                      <a:pPr marL="0" marR="0" algn="ctr">
                        <a:lnSpc>
                          <a:spcPct val="115000"/>
                        </a:lnSpc>
                        <a:spcBef>
                          <a:spcPts val="0"/>
                        </a:spcBef>
                        <a:spcAft>
                          <a:spcPts val="0"/>
                        </a:spcAft>
                      </a:pPr>
                      <a:r>
                        <a:rPr lang="en-US" sz="1400" dirty="0">
                          <a:effectLst/>
                        </a:rPr>
                        <a:t>SFY </a:t>
                      </a:r>
                      <a:r>
                        <a:rPr lang="en-US" sz="1400" dirty="0" smtClean="0">
                          <a:effectLst/>
                        </a:rPr>
                        <a:t>Allocation Reduction</a:t>
                      </a:r>
                      <a:endParaRPr lang="en-US" sz="1400" dirty="0">
                        <a:effectLst/>
                        <a:latin typeface="Calibri"/>
                        <a:ea typeface="Calibri"/>
                        <a:cs typeface="Times New Roman"/>
                      </a:endParaRPr>
                    </a:p>
                  </a:txBody>
                  <a:tcPr marL="85099" marR="85099" marT="0" marB="0" anchor="ctr"/>
                </a:tc>
                <a:extLst>
                  <a:ext uri="{0D108BD9-81ED-4DB2-BD59-A6C34878D82A}">
                    <a16:rowId xmlns:a16="http://schemas.microsoft.com/office/drawing/2014/main" val="10000"/>
                  </a:ext>
                </a:extLst>
              </a:tr>
              <a:tr h="226930">
                <a:tc>
                  <a:txBody>
                    <a:bodyPr/>
                    <a:lstStyle/>
                    <a:p>
                      <a:pPr marL="0" marR="0" algn="r">
                        <a:lnSpc>
                          <a:spcPct val="115000"/>
                        </a:lnSpc>
                        <a:spcBef>
                          <a:spcPts val="0"/>
                        </a:spcBef>
                        <a:spcAft>
                          <a:spcPts val="0"/>
                        </a:spcAft>
                      </a:pPr>
                      <a:r>
                        <a:rPr lang="en-US" sz="1400">
                          <a:effectLst/>
                        </a:rPr>
                        <a:t>FY 18</a:t>
                      </a:r>
                      <a:endParaRPr lang="en-US" sz="14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dirty="0">
                          <a:effectLst/>
                        </a:rPr>
                        <a:t>   2,000,000,000 </a:t>
                      </a:r>
                      <a:endParaRPr lang="en-US" sz="1400" dirty="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a:effectLst/>
                        </a:rPr>
                        <a:t>5.1368%</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dirty="0">
                          <a:effectLst/>
                        </a:rPr>
                        <a:t>102,736,000 </a:t>
                      </a:r>
                      <a:endParaRPr lang="en-US" sz="1600" dirty="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   77,052,000 </a:t>
                      </a:r>
                      <a:endParaRPr lang="en-US" sz="1400">
                        <a:effectLst/>
                        <a:latin typeface="Calibri"/>
                        <a:ea typeface="Calibri"/>
                        <a:cs typeface="Times New Roman"/>
                      </a:endParaRPr>
                    </a:p>
                  </a:txBody>
                  <a:tcPr marL="85099" marR="85099" marT="0" marB="0" anchor="b"/>
                </a:tc>
                <a:extLst>
                  <a:ext uri="{0D108BD9-81ED-4DB2-BD59-A6C34878D82A}">
                    <a16:rowId xmlns:a16="http://schemas.microsoft.com/office/drawing/2014/main" val="10001"/>
                  </a:ext>
                </a:extLst>
              </a:tr>
              <a:tr h="226930">
                <a:tc>
                  <a:txBody>
                    <a:bodyPr/>
                    <a:lstStyle/>
                    <a:p>
                      <a:pPr marL="0" marR="0" algn="r">
                        <a:lnSpc>
                          <a:spcPct val="115000"/>
                        </a:lnSpc>
                        <a:spcBef>
                          <a:spcPts val="0"/>
                        </a:spcBef>
                        <a:spcAft>
                          <a:spcPts val="0"/>
                        </a:spcAft>
                      </a:pPr>
                      <a:r>
                        <a:rPr lang="en-US" sz="1400">
                          <a:effectLst/>
                        </a:rPr>
                        <a:t>FY 19</a:t>
                      </a:r>
                      <a:endParaRPr lang="en-US" sz="14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3,000,000,000 </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a:effectLst/>
                        </a:rPr>
                        <a:t>5.1368%</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dirty="0">
                          <a:effectLst/>
                        </a:rPr>
                        <a:t>154,104,000 </a:t>
                      </a:r>
                      <a:endParaRPr lang="en-US" sz="1600" dirty="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$ 141,262,000 </a:t>
                      </a:r>
                      <a:endParaRPr lang="en-US" sz="1400">
                        <a:effectLst/>
                        <a:latin typeface="Calibri"/>
                        <a:ea typeface="Calibri"/>
                        <a:cs typeface="Times New Roman"/>
                      </a:endParaRPr>
                    </a:p>
                  </a:txBody>
                  <a:tcPr marL="85099" marR="85099" marT="0" marB="0" anchor="b"/>
                </a:tc>
                <a:extLst>
                  <a:ext uri="{0D108BD9-81ED-4DB2-BD59-A6C34878D82A}">
                    <a16:rowId xmlns:a16="http://schemas.microsoft.com/office/drawing/2014/main" val="10002"/>
                  </a:ext>
                </a:extLst>
              </a:tr>
              <a:tr h="226930">
                <a:tc>
                  <a:txBody>
                    <a:bodyPr/>
                    <a:lstStyle/>
                    <a:p>
                      <a:pPr marL="0" marR="0" algn="r">
                        <a:lnSpc>
                          <a:spcPct val="115000"/>
                        </a:lnSpc>
                        <a:spcBef>
                          <a:spcPts val="0"/>
                        </a:spcBef>
                        <a:spcAft>
                          <a:spcPts val="0"/>
                        </a:spcAft>
                      </a:pPr>
                      <a:r>
                        <a:rPr lang="en-US" sz="1400">
                          <a:effectLst/>
                        </a:rPr>
                        <a:t>FY 20</a:t>
                      </a:r>
                      <a:endParaRPr lang="en-US" sz="14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4,000,000,000 </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a:effectLst/>
                        </a:rPr>
                        <a:t>5.1368%</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a:effectLst/>
                        </a:rPr>
                        <a:t>205,472,000 </a:t>
                      </a:r>
                      <a:endParaRPr lang="en-US" sz="16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$ 192,630,000 </a:t>
                      </a:r>
                      <a:endParaRPr lang="en-US" sz="1400">
                        <a:effectLst/>
                        <a:latin typeface="Calibri"/>
                        <a:ea typeface="Calibri"/>
                        <a:cs typeface="Times New Roman"/>
                      </a:endParaRPr>
                    </a:p>
                  </a:txBody>
                  <a:tcPr marL="85099" marR="85099" marT="0" marB="0" anchor="b"/>
                </a:tc>
                <a:extLst>
                  <a:ext uri="{0D108BD9-81ED-4DB2-BD59-A6C34878D82A}">
                    <a16:rowId xmlns:a16="http://schemas.microsoft.com/office/drawing/2014/main" val="10003"/>
                  </a:ext>
                </a:extLst>
              </a:tr>
              <a:tr h="226930">
                <a:tc>
                  <a:txBody>
                    <a:bodyPr/>
                    <a:lstStyle/>
                    <a:p>
                      <a:pPr marL="0" marR="0" algn="r">
                        <a:lnSpc>
                          <a:spcPct val="115000"/>
                        </a:lnSpc>
                        <a:spcBef>
                          <a:spcPts val="0"/>
                        </a:spcBef>
                        <a:spcAft>
                          <a:spcPts val="0"/>
                        </a:spcAft>
                      </a:pPr>
                      <a:r>
                        <a:rPr lang="en-US" sz="1400">
                          <a:effectLst/>
                        </a:rPr>
                        <a:t>FY 21</a:t>
                      </a:r>
                      <a:endParaRPr lang="en-US" sz="14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5,000,000,000 </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dirty="0">
                          <a:effectLst/>
                        </a:rPr>
                        <a:t>5.1368%</a:t>
                      </a:r>
                      <a:endParaRPr lang="en-US" sz="1400" dirty="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dirty="0">
                          <a:effectLst/>
                        </a:rPr>
                        <a:t>256,840,000 </a:t>
                      </a:r>
                      <a:endParaRPr lang="en-US" sz="1600" dirty="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$ 243,998,000 </a:t>
                      </a:r>
                      <a:endParaRPr lang="en-US" sz="1400">
                        <a:effectLst/>
                        <a:latin typeface="Calibri"/>
                        <a:ea typeface="Calibri"/>
                        <a:cs typeface="Times New Roman"/>
                      </a:endParaRPr>
                    </a:p>
                  </a:txBody>
                  <a:tcPr marL="85099" marR="85099" marT="0" marB="0" anchor="b"/>
                </a:tc>
                <a:extLst>
                  <a:ext uri="{0D108BD9-81ED-4DB2-BD59-A6C34878D82A}">
                    <a16:rowId xmlns:a16="http://schemas.microsoft.com/office/drawing/2014/main" val="10004"/>
                  </a:ext>
                </a:extLst>
              </a:tr>
              <a:tr h="226930">
                <a:tc>
                  <a:txBody>
                    <a:bodyPr/>
                    <a:lstStyle/>
                    <a:p>
                      <a:pPr marL="0" marR="0" algn="r">
                        <a:lnSpc>
                          <a:spcPct val="115000"/>
                        </a:lnSpc>
                        <a:spcBef>
                          <a:spcPts val="0"/>
                        </a:spcBef>
                        <a:spcAft>
                          <a:spcPts val="0"/>
                        </a:spcAft>
                      </a:pPr>
                      <a:r>
                        <a:rPr lang="en-US" sz="1400">
                          <a:effectLst/>
                        </a:rPr>
                        <a:t>FY 22</a:t>
                      </a:r>
                      <a:endParaRPr lang="en-US" sz="14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6,000,000,000 </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a:effectLst/>
                        </a:rPr>
                        <a:t>5.1368%</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dirty="0">
                          <a:effectLst/>
                        </a:rPr>
                        <a:t>308,208,000 </a:t>
                      </a:r>
                      <a:endParaRPr lang="en-US" sz="1600" dirty="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$ 295,366,000 </a:t>
                      </a:r>
                      <a:endParaRPr lang="en-US" sz="1400">
                        <a:effectLst/>
                        <a:latin typeface="Calibri"/>
                        <a:ea typeface="Calibri"/>
                        <a:cs typeface="Times New Roman"/>
                      </a:endParaRPr>
                    </a:p>
                  </a:txBody>
                  <a:tcPr marL="85099" marR="85099" marT="0" marB="0" anchor="b"/>
                </a:tc>
                <a:extLst>
                  <a:ext uri="{0D108BD9-81ED-4DB2-BD59-A6C34878D82A}">
                    <a16:rowId xmlns:a16="http://schemas.microsoft.com/office/drawing/2014/main" val="10005"/>
                  </a:ext>
                </a:extLst>
              </a:tr>
              <a:tr h="226930">
                <a:tc>
                  <a:txBody>
                    <a:bodyPr/>
                    <a:lstStyle/>
                    <a:p>
                      <a:pPr marL="0" marR="0" algn="r">
                        <a:lnSpc>
                          <a:spcPct val="115000"/>
                        </a:lnSpc>
                        <a:spcBef>
                          <a:spcPts val="0"/>
                        </a:spcBef>
                        <a:spcAft>
                          <a:spcPts val="0"/>
                        </a:spcAft>
                      </a:pPr>
                      <a:r>
                        <a:rPr lang="en-US" sz="1400">
                          <a:effectLst/>
                        </a:rPr>
                        <a:t>FY 23</a:t>
                      </a:r>
                      <a:endParaRPr lang="en-US" sz="14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7,000,000,000 </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a:effectLst/>
                        </a:rPr>
                        <a:t>5.1368%</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dirty="0">
                          <a:effectLst/>
                        </a:rPr>
                        <a:t>359,576,000 </a:t>
                      </a:r>
                      <a:endParaRPr lang="en-US" sz="1600" dirty="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$ 346,734,000 </a:t>
                      </a:r>
                      <a:endParaRPr lang="en-US" sz="1400">
                        <a:effectLst/>
                        <a:latin typeface="Calibri"/>
                        <a:ea typeface="Calibri"/>
                        <a:cs typeface="Times New Roman"/>
                      </a:endParaRPr>
                    </a:p>
                  </a:txBody>
                  <a:tcPr marL="85099" marR="85099" marT="0" marB="0" anchor="b"/>
                </a:tc>
                <a:extLst>
                  <a:ext uri="{0D108BD9-81ED-4DB2-BD59-A6C34878D82A}">
                    <a16:rowId xmlns:a16="http://schemas.microsoft.com/office/drawing/2014/main" val="10006"/>
                  </a:ext>
                </a:extLst>
              </a:tr>
              <a:tr h="236385">
                <a:tc>
                  <a:txBody>
                    <a:bodyPr/>
                    <a:lstStyle/>
                    <a:p>
                      <a:pPr marL="0" marR="0" algn="r">
                        <a:lnSpc>
                          <a:spcPct val="115000"/>
                        </a:lnSpc>
                        <a:spcBef>
                          <a:spcPts val="0"/>
                        </a:spcBef>
                        <a:spcAft>
                          <a:spcPts val="0"/>
                        </a:spcAft>
                      </a:pPr>
                      <a:r>
                        <a:rPr lang="en-US" sz="1400">
                          <a:effectLst/>
                        </a:rPr>
                        <a:t>FY 24</a:t>
                      </a:r>
                      <a:endParaRPr lang="en-US" sz="140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a:effectLst/>
                        </a:rPr>
                        <a:t>   8,000,000,000 </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a:effectLst/>
                        </a:rPr>
                        <a:t>5.1368%</a:t>
                      </a:r>
                      <a:endParaRPr lang="en-US" sz="1400">
                        <a:effectLst/>
                        <a:latin typeface="Calibri"/>
                        <a:ea typeface="Calibri"/>
                        <a:cs typeface="Times New Roman"/>
                      </a:endParaRPr>
                    </a:p>
                  </a:txBody>
                  <a:tcPr marL="85099" marR="85099" marT="0" marB="0" anchor="b"/>
                </a:tc>
                <a:tc>
                  <a:txBody>
                    <a:bodyPr/>
                    <a:lstStyle/>
                    <a:p>
                      <a:pPr marL="0" marR="0" algn="r">
                        <a:lnSpc>
                          <a:spcPct val="115000"/>
                        </a:lnSpc>
                        <a:spcBef>
                          <a:spcPts val="0"/>
                        </a:spcBef>
                        <a:spcAft>
                          <a:spcPts val="0"/>
                        </a:spcAft>
                      </a:pPr>
                      <a:r>
                        <a:rPr lang="en-US" sz="1400" dirty="0">
                          <a:effectLst/>
                        </a:rPr>
                        <a:t>410,944,000 </a:t>
                      </a:r>
                      <a:endParaRPr lang="en-US" sz="1600" dirty="0">
                        <a:effectLst/>
                        <a:latin typeface="Calibri"/>
                        <a:ea typeface="Calibri"/>
                        <a:cs typeface="Times New Roman"/>
                      </a:endParaRPr>
                    </a:p>
                  </a:txBody>
                  <a:tcPr marL="85099" marR="85099" marT="0" marB="0" anchor="b"/>
                </a:tc>
                <a:tc>
                  <a:txBody>
                    <a:bodyPr/>
                    <a:lstStyle/>
                    <a:p>
                      <a:pPr marL="0" marR="0">
                        <a:lnSpc>
                          <a:spcPct val="115000"/>
                        </a:lnSpc>
                        <a:spcBef>
                          <a:spcPts val="0"/>
                        </a:spcBef>
                        <a:spcAft>
                          <a:spcPts val="0"/>
                        </a:spcAft>
                      </a:pPr>
                      <a:r>
                        <a:rPr lang="en-US" sz="1400" dirty="0">
                          <a:effectLst/>
                        </a:rPr>
                        <a:t> $ 398,102,000 </a:t>
                      </a:r>
                      <a:endParaRPr lang="en-US" sz="1400" dirty="0">
                        <a:effectLst/>
                        <a:latin typeface="Calibri"/>
                        <a:ea typeface="Calibri"/>
                        <a:cs typeface="Times New Roman"/>
                      </a:endParaRPr>
                    </a:p>
                  </a:txBody>
                  <a:tcPr marL="85099" marR="85099" marT="0" marB="0" anchor="b"/>
                </a:tc>
                <a:extLst>
                  <a:ext uri="{0D108BD9-81ED-4DB2-BD59-A6C34878D82A}">
                    <a16:rowId xmlns:a16="http://schemas.microsoft.com/office/drawing/2014/main" val="10007"/>
                  </a:ext>
                </a:extLst>
              </a:tr>
            </a:tbl>
          </a:graphicData>
        </a:graphic>
      </p:graphicFrame>
      <p:sp>
        <p:nvSpPr>
          <p:cNvPr id="14" name="Rectangle 13"/>
          <p:cNvSpPr/>
          <p:nvPr/>
        </p:nvSpPr>
        <p:spPr>
          <a:xfrm>
            <a:off x="771525" y="5257800"/>
            <a:ext cx="7686675" cy="1200329"/>
          </a:xfrm>
          <a:prstGeom prst="rect">
            <a:avLst/>
          </a:prstGeom>
        </p:spPr>
        <p:txBody>
          <a:bodyPr wrap="square">
            <a:spAutoFit/>
          </a:bodyPr>
          <a:lstStyle/>
          <a:p>
            <a:pPr marL="285750" indent="-285750">
              <a:buFont typeface="Arial" panose="020B0604020202020204" pitchFamily="34" charset="0"/>
              <a:buChar char="•"/>
            </a:pPr>
            <a:r>
              <a:rPr lang="en-US" dirty="0" smtClean="0"/>
              <a:t>Federal </a:t>
            </a:r>
            <a:r>
              <a:rPr lang="en-US" dirty="0"/>
              <a:t>DSH rule comment period closed August 31.  CMS has yet to issue the final DSH reduction rule post the comment period.  Missouri included suggested changes to the rule that could result in less of Missouri’s allocation being impacted.  </a:t>
            </a:r>
          </a:p>
        </p:txBody>
      </p:sp>
      <p:sp>
        <p:nvSpPr>
          <p:cNvPr id="15" name="Rectangle 14"/>
          <p:cNvSpPr/>
          <p:nvPr/>
        </p:nvSpPr>
        <p:spPr>
          <a:xfrm>
            <a:off x="762000" y="2057400"/>
            <a:ext cx="7315200" cy="369332"/>
          </a:xfrm>
          <a:prstGeom prst="rect">
            <a:avLst/>
          </a:prstGeom>
        </p:spPr>
        <p:txBody>
          <a:bodyPr wrap="square">
            <a:spAutoFit/>
          </a:bodyPr>
          <a:lstStyle/>
          <a:p>
            <a:pPr marL="285750" indent="-285750">
              <a:buFont typeface="Arial" panose="020B0604020202020204" pitchFamily="34" charset="0"/>
              <a:buChar char="•"/>
            </a:pPr>
            <a:r>
              <a:rPr lang="en-US" dirty="0"/>
              <a:t>DSH Reduction Schedule </a:t>
            </a:r>
            <a:r>
              <a:rPr lang="en-US" dirty="0" smtClean="0"/>
              <a:t>- based </a:t>
            </a:r>
            <a:r>
              <a:rPr lang="en-US" dirty="0"/>
              <a:t>on estimated </a:t>
            </a:r>
            <a:r>
              <a:rPr lang="en-US" dirty="0" smtClean="0"/>
              <a:t>amounts </a:t>
            </a:r>
            <a:endParaRPr lang="en-US" dirty="0"/>
          </a:p>
        </p:txBody>
      </p:sp>
    </p:spTree>
    <p:extLst>
      <p:ext uri="{BB962C8B-B14F-4D97-AF65-F5344CB8AC3E}">
        <p14:creationId xmlns:p14="http://schemas.microsoft.com/office/powerpoint/2010/main" val="949985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146</Words>
  <Application>Microsoft Office PowerPoint</Application>
  <PresentationFormat>On-screen Show (4:3)</PresentationFormat>
  <Paragraphs>45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Tidball, Jennifer R</dc:creator>
  <cp:lastModifiedBy>Stiefermann, Diane</cp:lastModifiedBy>
  <cp:revision>1</cp:revision>
  <cp:lastPrinted>2018-01-31T14:00:58Z</cp:lastPrinted>
  <dcterms:created xsi:type="dcterms:W3CDTF">2018-01-31T01:08:08Z</dcterms:created>
  <dcterms:modified xsi:type="dcterms:W3CDTF">2018-02-02T19:01:22Z</dcterms:modified>
</cp:coreProperties>
</file>