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53"/>
  </p:notesMasterIdLst>
  <p:handoutMasterIdLst>
    <p:handoutMasterId r:id="rId54"/>
  </p:handoutMasterIdLst>
  <p:sldIdLst>
    <p:sldId id="256" r:id="rId2"/>
    <p:sldId id="404" r:id="rId3"/>
    <p:sldId id="363" r:id="rId4"/>
    <p:sldId id="365" r:id="rId5"/>
    <p:sldId id="405" r:id="rId6"/>
    <p:sldId id="364" r:id="rId7"/>
    <p:sldId id="406" r:id="rId8"/>
    <p:sldId id="385" r:id="rId9"/>
    <p:sldId id="397" r:id="rId10"/>
    <p:sldId id="407" r:id="rId11"/>
    <p:sldId id="380" r:id="rId12"/>
    <p:sldId id="378" r:id="rId13"/>
    <p:sldId id="408" r:id="rId14"/>
    <p:sldId id="383" r:id="rId15"/>
    <p:sldId id="384" r:id="rId16"/>
    <p:sldId id="400" r:id="rId17"/>
    <p:sldId id="395" r:id="rId18"/>
    <p:sldId id="409" r:id="rId19"/>
    <p:sldId id="366" r:id="rId20"/>
    <p:sldId id="367" r:id="rId21"/>
    <p:sldId id="368" r:id="rId22"/>
    <p:sldId id="372" r:id="rId23"/>
    <p:sldId id="410" r:id="rId24"/>
    <p:sldId id="369" r:id="rId25"/>
    <p:sldId id="370" r:id="rId26"/>
    <p:sldId id="371" r:id="rId27"/>
    <p:sldId id="373" r:id="rId28"/>
    <p:sldId id="411" r:id="rId29"/>
    <p:sldId id="375" r:id="rId30"/>
    <p:sldId id="374" r:id="rId31"/>
    <p:sldId id="396" r:id="rId32"/>
    <p:sldId id="376" r:id="rId33"/>
    <p:sldId id="412" r:id="rId34"/>
    <p:sldId id="377" r:id="rId35"/>
    <p:sldId id="398" r:id="rId36"/>
    <p:sldId id="379" r:id="rId37"/>
    <p:sldId id="413" r:id="rId38"/>
    <p:sldId id="401" r:id="rId39"/>
    <p:sldId id="381" r:id="rId40"/>
    <p:sldId id="414" r:id="rId41"/>
    <p:sldId id="382" r:id="rId42"/>
    <p:sldId id="392" r:id="rId43"/>
    <p:sldId id="387" r:id="rId44"/>
    <p:sldId id="415" r:id="rId45"/>
    <p:sldId id="417" r:id="rId46"/>
    <p:sldId id="416" r:id="rId47"/>
    <p:sldId id="403" r:id="rId48"/>
    <p:sldId id="389" r:id="rId49"/>
    <p:sldId id="390" r:id="rId50"/>
    <p:sldId id="391" r:id="rId51"/>
    <p:sldId id="418" r:id="rId5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 Ludlam" initials="JL" lastIdx="1" clrIdx="0"/>
  <p:cmAuthor id="1" name="Haslag, Jessica" initials="HJ" lastIdx="31" clrIdx="1">
    <p:extLst>
      <p:ext uri="{19B8F6BF-5375-455C-9EA6-DF929625EA0E}">
        <p15:presenceInfo xmlns:p15="http://schemas.microsoft.com/office/powerpoint/2012/main" userId="S-1-5-21-508124448-3695470602-466989033-276380" providerId="AD"/>
      </p:ext>
    </p:extLst>
  </p:cmAuthor>
  <p:cmAuthor id="2" name="Woodward, Terri" initials="WT" lastIdx="2" clrIdx="2">
    <p:extLst>
      <p:ext uri="{19B8F6BF-5375-455C-9EA6-DF929625EA0E}">
        <p15:presenceInfo xmlns:p15="http://schemas.microsoft.com/office/powerpoint/2012/main" userId="Woodward, Terri" providerId="None"/>
      </p:ext>
    </p:extLst>
  </p:cmAuthor>
  <p:cmAuthor id="3" name="Bernier, Dana L" initials="BDL" lastIdx="24" clrIdx="3">
    <p:extLst>
      <p:ext uri="{19B8F6BF-5375-455C-9EA6-DF929625EA0E}">
        <p15:presenceInfo xmlns:p15="http://schemas.microsoft.com/office/powerpoint/2012/main" userId="S-1-5-21-508124448-3695470602-466989033-8388" providerId="AD"/>
      </p:ext>
    </p:extLst>
  </p:cmAuthor>
  <p:cmAuthor id="4" name="Ashley, Nikki" initials="AN" lastIdx="7" clrIdx="4">
    <p:extLst>
      <p:ext uri="{19B8F6BF-5375-455C-9EA6-DF929625EA0E}">
        <p15:presenceInfo xmlns:p15="http://schemas.microsoft.com/office/powerpoint/2012/main" userId="S-1-5-21-508124448-3695470602-466989033-2047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62" autoAdjust="0"/>
    <p:restoredTop sz="86475" autoAdjust="0"/>
  </p:normalViewPr>
  <p:slideViewPr>
    <p:cSldViewPr>
      <p:cViewPr varScale="1">
        <p:scale>
          <a:sx n="100" d="100"/>
          <a:sy n="100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7" cy="465137"/>
          </a:xfrm>
          <a:prstGeom prst="rect">
            <a:avLst/>
          </a:prstGeom>
        </p:spPr>
        <p:txBody>
          <a:bodyPr vert="horz" lIns="91075" tIns="45537" rIns="91075" bIns="455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3"/>
            <a:ext cx="3038477" cy="465137"/>
          </a:xfrm>
          <a:prstGeom prst="rect">
            <a:avLst/>
          </a:prstGeom>
        </p:spPr>
        <p:txBody>
          <a:bodyPr vert="horz" lIns="91075" tIns="45537" rIns="91075" bIns="45537" rtlCol="0"/>
          <a:lstStyle>
            <a:lvl1pPr algn="r">
              <a:defRPr sz="1200"/>
            </a:lvl1pPr>
          </a:lstStyle>
          <a:p>
            <a:fld id="{0D144030-4CAA-4B43-A21F-96EBF1BA20C8}" type="datetimeFigureOut">
              <a:rPr lang="en-US" smtClean="0"/>
              <a:t>12/22/2021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8"/>
            <a:ext cx="3038477" cy="465137"/>
          </a:xfrm>
          <a:prstGeom prst="rect">
            <a:avLst/>
          </a:prstGeom>
        </p:spPr>
        <p:txBody>
          <a:bodyPr vert="horz" lIns="91075" tIns="45537" rIns="91075" bIns="455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829678"/>
            <a:ext cx="3038477" cy="465137"/>
          </a:xfrm>
          <a:prstGeom prst="rect">
            <a:avLst/>
          </a:prstGeom>
        </p:spPr>
        <p:txBody>
          <a:bodyPr vert="horz" lIns="91075" tIns="45537" rIns="91075" bIns="45537" rtlCol="0" anchor="b"/>
          <a:lstStyle>
            <a:lvl1pPr algn="r">
              <a:defRPr sz="1200"/>
            </a:lvl1pPr>
          </a:lstStyle>
          <a:p>
            <a:fld id="{3090A595-EEBA-4F67-AC3E-D9F8CCF61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2803" tIns="46403" rIns="92803" bIns="4640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2803" tIns="46403" rIns="92803" bIns="46403" rtlCol="0"/>
          <a:lstStyle>
            <a:lvl1pPr algn="r">
              <a:defRPr sz="1200"/>
            </a:lvl1pPr>
          </a:lstStyle>
          <a:p>
            <a:fld id="{97CF049E-D21B-4DB6-B4B8-7FA4F1288B91}" type="datetimeFigureOut">
              <a:rPr lang="en-US" smtClean="0"/>
              <a:pPr/>
              <a:t>12/22/2021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3" tIns="46403" rIns="92803" bIns="4640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2803" tIns="46403" rIns="92803" bIns="4640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803" tIns="46403" rIns="92803" bIns="4640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803" tIns="46403" rIns="92803" bIns="46403" rtlCol="0" anchor="b"/>
          <a:lstStyle>
            <a:lvl1pPr algn="r">
              <a:defRPr sz="1200"/>
            </a:lvl1pPr>
          </a:lstStyle>
          <a:p>
            <a:fld id="{00E83FC2-CB00-407E-BA4E-4A2B7B6C72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4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83FC2-CB00-407E-BA4E-4A2B7B6C726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912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31667525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83FC2-CB00-407E-BA4E-4A2B7B6C726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736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4282572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83FC2-CB00-407E-BA4E-4A2B7B6C726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303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1649292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886475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1769087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1846784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1678118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519993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D12E-2748-4267-B446-3B251FB1D5B4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BB6-03DC-4197-8212-CE412EE43C13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6EA9-A175-41F7-BCD8-C5D81AA59C6D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>
            <a:lvl1pPr marL="342900" indent="-274320">
              <a:buFont typeface="Wingdings" panose="05000000000000000000" pitchFamily="2" charset="2"/>
              <a:buChar char="v"/>
              <a:defRPr sz="2800" baseline="0">
                <a:latin typeface="Arial" panose="020B0604020202020204" pitchFamily="34" charset="0"/>
              </a:defRPr>
            </a:lvl1pPr>
            <a:lvl2pPr marL="742950" indent="-274320">
              <a:buFont typeface="Wingdings" panose="05000000000000000000" pitchFamily="2" charset="2"/>
              <a:buChar char="Ø"/>
              <a:defRPr sz="2400"/>
            </a:lvl2pPr>
            <a:lvl3pPr marL="1143000" indent="-274320">
              <a:buSzPct val="200000"/>
              <a:buFont typeface="Arial" panose="020B0604020202020204" pitchFamily="34" charset="0"/>
              <a:buChar char="•"/>
              <a:defRPr sz="2000"/>
            </a:lvl3pPr>
            <a:lvl4pPr marL="1600200" indent="-274320">
              <a:buFont typeface="Wingdings" panose="05000000000000000000" pitchFamily="2" charset="2"/>
              <a:buChar char="q"/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7D3-60E4-4D27-9E0B-6D034DBF6EC1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AB7-38E7-443B-8E03-D2CCAEFBE4DA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8150-1923-438E-8203-0E40D7FF5AF4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0BA7-D226-495B-A757-165737818656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A505-BFAD-447C-A6C0-75872D0FB81E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D3A8-2D2B-4914-B609-10A72547825A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84DA-436B-44D3-9FC5-402F9F16BEBD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480A-05C5-4F7D-AA1C-FC0BD3356778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7FF642-8FB2-435C-9871-0CA5D884E32B}" type="datetime1">
              <a:rPr lang="en-US" smtClean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http://www.google.com/url?sa=i&amp;rct=j&amp;q=&amp;esrc=s&amp;frm=1&amp;source=images&amp;cd=&amp;cad=rja&amp;uact=8&amp;ved=0CAcQjRw&amp;url=http://www.nmcfamilyresourcecenter.com/&amp;ei=rKTGVILWNoa9ggTLxIH4Bg&amp;psig=AFQjCNEDyf0Euhl1L111XXX54glvbEDCmg&amp;ust=1422390826610477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s.mo.gov/cmsimages/adrules/csr/previous/13csr/13csr1110/13c70-3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dss.mo.gov/business-processes/managed-care-2017/bidder-vendor-documents/MO%20HealthNet%20Managed%20Care%20Policy%20Statements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sbn.org/nurse-licensure-compact.ht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sbn.org/nurse-licensure-compact.ht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health.mo.gov/living/families/shcn/pdf/SHCNRegionMap.pdf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dss.mo.gov/cd/keeping-kids-safe/can.htm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s.mo.gov/cmsimages/adrules/csr/current/13csr/13c70-95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dss.mo.gov/mhd/" TargetMode="External"/><Relationship Id="rId2" Type="http://schemas.openxmlformats.org/officeDocument/2006/relationships/hyperlink" Target="http://manuals.momed.com/collections/collection_pdn/print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HD.PROVTRAIN@dss.mo.gov" TargetMode="External"/><Relationship Id="rId5" Type="http://schemas.openxmlformats.org/officeDocument/2006/relationships/hyperlink" Target="https://health.mo.gov/living/families/shcn/pdf/SHCNRegionMap.pdf" TargetMode="External"/><Relationship Id="rId4" Type="http://schemas.openxmlformats.org/officeDocument/2006/relationships/hyperlink" Target="https://dss.mo.gov/mhd/providers/fee-for-service-providers.htm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mailto:James.Blackburn@HealthyBlueMO.com" TargetMode="External"/><Relationship Id="rId2" Type="http://schemas.openxmlformats.org/officeDocument/2006/relationships/hyperlink" Target="mailto:Tamika.Fue@healthybluemo.com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mailto:Katherine_Whitaker@uhc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mailto:Jennifer.L.West@homestatehealth.com" TargetMode="External"/><Relationship Id="rId2" Type="http://schemas.openxmlformats.org/officeDocument/2006/relationships/hyperlink" Target="mailto:Robert.A.Lampe@homestatehealth.com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17270"/>
            <a:ext cx="8534400" cy="4040530"/>
          </a:xfrm>
        </p:spPr>
        <p:txBody>
          <a:bodyPr>
            <a:noAutofit/>
          </a:bodyPr>
          <a:lstStyle/>
          <a:p>
            <a:pPr algn="ctr"/>
            <a:r>
              <a:rPr lang="en-US" sz="48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48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4800" b="1" cap="none" dirty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4800" b="1" cap="none" dirty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48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48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48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Private Duty Nursing</a:t>
            </a:r>
            <a:br>
              <a:rPr lang="en-US" sz="48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48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2021</a:t>
            </a:r>
            <a:br>
              <a:rPr lang="en-US" sz="48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4800" b="1" cap="none" dirty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4800" b="1" cap="none" dirty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endParaRPr lang="en-US" sz="4800" b="1" i="1" cap="small" dirty="0">
              <a:solidFill>
                <a:schemeClr val="accent3"/>
              </a:solidFill>
            </a:endParaRPr>
          </a:p>
        </p:txBody>
      </p:sp>
      <p:pic>
        <p:nvPicPr>
          <p:cNvPr id="4098" name="Picture 2" descr="Missouri Medicaid | Orthotics &amp; Prosthetics Lab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5" b="13800"/>
          <a:stretch/>
        </p:blipFill>
        <p:spPr bwMode="auto">
          <a:xfrm>
            <a:off x="6400800" y="210272"/>
            <a:ext cx="2209800" cy="1006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nmcfamilyresourcecenter.com/images/dss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6891"/>
            <a:ext cx="1981200" cy="58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057400"/>
            <a:ext cx="9220200" cy="19812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+mj-lt"/>
              </a:rPr>
              <a:t>Provider Services Information</a:t>
            </a:r>
            <a:endParaRPr lang="en-US" sz="4800" b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>
                <a:solidFill>
                  <a:schemeClr val="bg1"/>
                </a:solidFill>
              </a:rPr>
              <a:pPr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666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066800"/>
          </a:xfrm>
        </p:spPr>
        <p:txBody>
          <a:bodyPr/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Place of Service</a:t>
            </a:r>
            <a:endParaRPr lang="en-US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772400" cy="3733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PDN services can be administered: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Inside the home.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Outside the home for normal life activities, including daycare.</a:t>
            </a:r>
          </a:p>
          <a:p>
            <a:pPr lvl="2">
              <a:buSzPct val="85000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nurse may accompany, but cannot drive or provide transportation for the participant.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77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066800"/>
          </a:xfrm>
        </p:spPr>
        <p:txBody>
          <a:bodyPr/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Plan of Care (POC)</a:t>
            </a:r>
            <a:endParaRPr lang="en-US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17638"/>
            <a:ext cx="7924800" cy="3733800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Plan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Care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(POC) refers to the medical treatment plan established by the treating physician with the assistance of the home health care nurse or medical home health professional.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Providers can use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CMS-485, CMS-486 and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CMS-487 submission forms to document the POC.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provider developed form is also acceptable but must include all of the elements of the CMS forms above.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7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209800"/>
            <a:ext cx="9220200" cy="1828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+mj-lt"/>
              </a:rPr>
              <a:t>Prior Authorization Information</a:t>
            </a:r>
            <a:br>
              <a:rPr lang="en-US" sz="4800" b="1" dirty="0" smtClean="0">
                <a:latin typeface="+mj-lt"/>
              </a:rPr>
            </a:br>
            <a:endParaRPr lang="en-US" sz="4800" b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>
                <a:solidFill>
                  <a:schemeClr val="bg1"/>
                </a:solidFill>
              </a:rPr>
              <a:pPr/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945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447799"/>
            <a:ext cx="8458200" cy="35814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All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ee-for-service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PDN services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must be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authorized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by the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BSHCN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nursing staff before services are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initiated. </a:t>
            </a:r>
          </a:p>
          <a:p>
            <a:pPr marL="0" indent="0">
              <a:buNone/>
            </a:pP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participants enrolled in a MO HealthNet Managed Care Plan contact the specific plan for prior authorization guidance. </a:t>
            </a:r>
          </a:p>
          <a:p>
            <a:pPr marL="0" indent="0">
              <a:buNone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9525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1B587C"/>
                </a:solidFill>
                <a:cs typeface="Calibri" panose="020F0502020204030204" pitchFamily="34" charset="0"/>
              </a:rPr>
              <a:t>Prior Authorization</a:t>
            </a:r>
            <a:endParaRPr lang="en-US" b="1" dirty="0">
              <a:solidFill>
                <a:srgbClr val="1B587C"/>
              </a:solidFill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5377933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Source: Sections 13.10 &amp; 14.1 in Private Duty Nursing Provider Manual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49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773117"/>
            <a:ext cx="8229600" cy="4637084"/>
          </a:xfrm>
        </p:spPr>
        <p:txBody>
          <a:bodyPr>
            <a:noAutofit/>
          </a:bodyPr>
          <a:lstStyle/>
          <a:p>
            <a:pPr marL="0" lvl="0" indent="0">
              <a:buClr>
                <a:srgbClr val="F07F09"/>
              </a:buClr>
              <a:buNone/>
            </a:pPr>
            <a:r>
              <a:rPr lang="en-US" sz="2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the policy of MO HealthNet and the BSHCN that 64 units (16 hours) per day is the maximum amount of PDN services that may be authorized.</a:t>
            </a:r>
          </a:p>
          <a:p>
            <a:pPr marL="0" indent="0">
              <a:buNone/>
            </a:pPr>
            <a:endParaRPr lang="en-U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BSHCN nursing staff complete the prior authorization (PA) request form for PDN services based on their assessment of the participant.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frequency, amount, and duration of services are based on the information obtained during the assessment of the participant.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BSHCN staff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will only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prior authorize services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where there is a need  for at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least a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4 hour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shift of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PDN care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per day. </a:t>
            </a:r>
            <a:endParaRPr lang="en-U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66750" y="0"/>
            <a:ext cx="7886700" cy="773117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1B587C"/>
                </a:solidFill>
                <a:cs typeface="Calibri" panose="020F0502020204030204" pitchFamily="34" charset="0"/>
              </a:rPr>
              <a:t>Prior Authorization</a:t>
            </a:r>
            <a:endParaRPr lang="en-US" sz="1800" b="1" dirty="0">
              <a:solidFill>
                <a:srgbClr val="1B587C"/>
              </a:solidFill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5606534"/>
            <a:ext cx="5501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Source: Sections 13.10 &amp; 14.1 PDN Provider Manual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93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219200"/>
            <a:ext cx="8153401" cy="4431405"/>
          </a:xfrm>
        </p:spPr>
        <p:txBody>
          <a:bodyPr>
            <a:noAutofit/>
          </a:bodyPr>
          <a:lstStyle/>
          <a:p>
            <a:pPr marL="0" lvl="0" indent="0">
              <a:buClr>
                <a:srgbClr val="F07F09"/>
              </a:buClr>
              <a:buNone/>
            </a:pPr>
            <a:r>
              <a:rPr lang="en-US" sz="2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Exceptions to the 64 unit per day policy can be made:</a:t>
            </a:r>
          </a:p>
          <a:p>
            <a:pPr marL="285750" lvl="0" indent="-285750">
              <a:buClr>
                <a:srgbClr val="F07F09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a short term basis, not to exceed 21 consecutive days; or</a:t>
            </a:r>
          </a:p>
          <a:p>
            <a:pPr marL="285750" lvl="0" indent="-285750">
              <a:buClr>
                <a:srgbClr val="F07F09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the notification of the BSHCN Regional Office Coordinator; and</a:t>
            </a:r>
          </a:p>
          <a:p>
            <a:pPr marL="285750" lvl="0" indent="-285750">
              <a:buClr>
                <a:srgbClr val="F07F09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Approval of the HCY Program Manager when there is documentation to support this need.</a:t>
            </a:r>
          </a:p>
          <a:p>
            <a:pPr marL="0" indent="0">
              <a:buNone/>
            </a:pPr>
            <a:endParaRPr lang="en-US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BSHCN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only prior authorizes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services that: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 the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needed care to stabilize/maintain the participant’s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condition.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Educate the parent(s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)/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responsible party(</a:t>
            </a:r>
            <a:r>
              <a:rPr 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ies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about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medically necessary care of the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participant. 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66749" y="76201"/>
            <a:ext cx="7886700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1B587C"/>
                </a:solidFill>
                <a:cs typeface="Calibri" panose="020F0502020204030204" pitchFamily="34" charset="0"/>
              </a:rPr>
              <a:t>Prior Authorization</a:t>
            </a:r>
            <a:endParaRPr lang="en-US" sz="1800" b="1" dirty="0">
              <a:solidFill>
                <a:srgbClr val="1B587C"/>
              </a:solidFill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0459" y="5433674"/>
            <a:ext cx="5501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Source: Sections 13.10 &amp; 14.1 PDN Provider Manual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70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obtain a PA for PDN services, the provider must: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Discuss the requested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services with BSHCN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staff.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Obtain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signed plan of care (practitioner signed/dated or verbal orders).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Send the signed plan of care to the BSHCN.</a:t>
            </a:r>
          </a:p>
          <a:p>
            <a:pPr marL="0" indent="0">
              <a:buNone/>
            </a:pP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BSHCN sends the PA to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WIPRO. The provider will receive a letter of PA determination by mail. BSHCN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may authorize services for up to 6 months at a time but the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POC/485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must be updated at least every 60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days.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09" y="152401"/>
            <a:ext cx="7886700" cy="80314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1B587C"/>
                </a:solidFill>
                <a:cs typeface="Calibri" panose="020F0502020204030204" pitchFamily="34" charset="0"/>
              </a:rPr>
              <a:t>Prior Authorization Process</a:t>
            </a:r>
            <a:endParaRPr lang="en-US" sz="1800" b="1" dirty="0">
              <a:solidFill>
                <a:srgbClr val="1B587C"/>
              </a:solidFill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5486400"/>
            <a:ext cx="519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Source: Sections 13.10 &amp; 14.1 PDN Provider Manual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83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209800"/>
            <a:ext cx="9220200" cy="1828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+mj-lt"/>
              </a:rPr>
              <a:t>Provider Participation</a:t>
            </a:r>
            <a:endParaRPr lang="en-US" sz="4800" b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>
                <a:solidFill>
                  <a:schemeClr val="bg1"/>
                </a:solidFill>
              </a:rPr>
              <a:pPr/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01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01C670-DC88-4376-AA6B-FD9548DDC9F2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382464" y="418154"/>
            <a:ext cx="7886700" cy="679262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none" baseline="0">
                <a:solidFill>
                  <a:schemeClr val="accent3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b="1" dirty="0" smtClean="0">
                <a:solidFill>
                  <a:srgbClr val="1B587C"/>
                </a:solidFill>
                <a:cs typeface="Calibri" panose="020F0502020204030204" pitchFamily="34" charset="0"/>
              </a:rPr>
              <a:t>Provider Participation</a:t>
            </a:r>
            <a:endParaRPr lang="en-US" b="1" dirty="0">
              <a:solidFill>
                <a:srgbClr val="1B587C"/>
              </a:solidFill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4800601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Source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www.sos.mo.gov/cmsimages/adrules/csr/previous/13csr/13csr1110/13c70-3.pdf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5" y="1491558"/>
            <a:ext cx="7848600" cy="289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71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209800"/>
            <a:ext cx="9220200" cy="1828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+mj-lt"/>
              </a:rPr>
              <a:t>Private Duty Nursing </a:t>
            </a:r>
            <a:br>
              <a:rPr lang="en-US" sz="4800" b="1" dirty="0" smtClean="0">
                <a:latin typeface="+mj-lt"/>
              </a:rPr>
            </a:br>
            <a:r>
              <a:rPr lang="en-US" sz="4800" b="1" dirty="0" smtClean="0">
                <a:latin typeface="+mj-lt"/>
              </a:rPr>
              <a:t>Overview</a:t>
            </a:r>
            <a:endParaRPr lang="en-US" sz="4800" b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439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76" y="76200"/>
            <a:ext cx="7772400" cy="951707"/>
          </a:xfrm>
        </p:spPr>
        <p:txBody>
          <a:bodyPr/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Provider Participation 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464" y="1219200"/>
            <a:ext cx="8497824" cy="4343401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To offer PDN services, a provider must: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Be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a Medicare certified and MO HealthNet Program enrolled home health agency provider; 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Be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accredited by the Joint Commission for Accreditation of Health Organization (JCAHO) or the Community Health Accreditation Program (CHAPS); or </a:t>
            </a:r>
            <a:endParaRPr lang="en-U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Submit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a Private Duty Nursing (PDN) Provider Agreement Addendum to MMAC/Provider Enrollment. This addendum is required only if one of the above criteria is NOT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met.</a:t>
            </a:r>
          </a:p>
          <a:p>
            <a:pPr lvl="2">
              <a:buSzPct val="100000"/>
            </a:pPr>
            <a:r>
              <a:rPr lang="en-US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http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://mmac.mo.gov/providers/providerenrollment/new-providers/provider-enrollment-forms/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2000" dirty="0">
              <a:solidFill>
                <a:srgbClr val="FF0000"/>
              </a:solidFill>
              <a:latin typeface="+mj-lt"/>
            </a:endParaRPr>
          </a:p>
          <a:p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35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265238"/>
          </a:xfrm>
        </p:spPr>
        <p:txBody>
          <a:bodyPr/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Provider Participation</a:t>
            </a:r>
            <a:endParaRPr lang="en-US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17638"/>
            <a:ext cx="8077200" cy="406876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offer PDN services, a provider must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Notify Missouri Medicaid Audit and Compliance (MMAC) of changes in address, phone number, or ownership.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Maintain bonding, personal and property liability insurance.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Maintain medical malpractice insurance on nurses delivering care.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capability to provide nursing staff outside regular business hours.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Comply with all the requirements of the Code of State Regulations and the Private Duty Nursing Provider Manual.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6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24" y="152400"/>
            <a:ext cx="8229600" cy="109696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Provider Enrollment</a:t>
            </a:r>
            <a:endParaRPr lang="en-US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24" y="1401762"/>
            <a:ext cx="7772400" cy="393223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Agencies interested in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enrolling as a MO </a:t>
            </a:r>
            <a:r>
              <a:rPr lang="en-US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HealthNet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provider should contact Missouri Medicaid Audit and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Compliance.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Email: mmac.providerenrollment@dss.mo.gov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Agencies interested in enrolling as a Managed Care provider must complete the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credentialing and contracting process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the respective MCO. 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pPr marL="6858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https://dss.mo.gov/business-processes/managed-care-2017/bidder-vendor-documents/MO%20HealthNet%20Managed%20Care%20Policy%20Statements.pdf 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71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209800"/>
            <a:ext cx="9220200" cy="1828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+mj-lt"/>
              </a:rPr>
              <a:t>PDN Personnel Qualifications</a:t>
            </a:r>
            <a:endParaRPr lang="en-US" sz="4800" b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>
                <a:solidFill>
                  <a:schemeClr val="bg1"/>
                </a:solidFill>
              </a:rPr>
              <a:pPr/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921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265238"/>
          </a:xfrm>
        </p:spPr>
        <p:txBody>
          <a:bodyPr/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Personnel Qualifications</a:t>
            </a:r>
            <a:endParaRPr lang="en-US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7772400" cy="434339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Personnel providing PDN services must: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 a licensed RN or LPN.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four hours orientation training.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Demonstrate competency in POC tasks.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Be certified in Cardiopulmonary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esuscitation (CPR) or Basic Cardiac Life Support (BCLS).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ave documentation of two employment references.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Follow CDC guidelines for Tuberculosis (TB) testing for health care workers.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12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39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Personnel Qualifications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772400" cy="441960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Missouri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 a participating state in the 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Nurse Licensure Compact (NLC)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.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NLC enables nurses to practice across the country without having to obtain additional licenses.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NLC has uniform licensure requirements so that all participating states can be confident the nurses practicing within the NLC have met a set of minimum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requirements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regardless of the home state in which they are licensed.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8630" lvl="1" indent="0">
              <a:buNone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https://www.ncsbn.org/nurse-licensure-compact.htm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8630" lvl="1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9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36625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Personnel Qualifications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038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nurse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who meets all criteria required for participation in the NLC is eligible to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provide PDN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services in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MHD PDN Program without obtaining a Missouri license.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All states currently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participating in the NLC can be found on 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National Council of State Boards of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Nursing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webpage.  </a:t>
            </a:r>
          </a:p>
          <a:p>
            <a:pPr marL="68580" indent="0">
              <a:buNone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https://www.ncsbn.org/nurse-licensure-compact.htm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92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Personnel Qualifications</a:t>
            </a:r>
            <a:endParaRPr lang="en-US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343399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Family members and legal guardians may provide PDN services when the following criteria are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met: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licensed RN or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LPN.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 employed by a PDN agency.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Family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member is defined as a parent; sibling; child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by blood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adoption, or marriage; spouse; grandparent or grandchild.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n-US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Note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Family Caregivers shall not provide more than 12 hours of service per day for a maximum of 40 hours per week, regardless of the number of children receiving services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6858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7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209800"/>
            <a:ext cx="9220200" cy="1828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+mj-lt"/>
              </a:rPr>
              <a:t>Supervision Responsibilities</a:t>
            </a:r>
            <a:endParaRPr lang="en-US" sz="4800" b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>
                <a:solidFill>
                  <a:schemeClr val="bg1"/>
                </a:solidFill>
              </a:rPr>
              <a:pPr/>
              <a:t>28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0669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265238"/>
          </a:xfrm>
        </p:spPr>
        <p:txBody>
          <a:bodyPr/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Supervision </a:t>
            </a:r>
            <a:r>
              <a:rPr lang="en-US" b="1" dirty="0">
                <a:cs typeface="Calibri" panose="020F0502020204030204" pitchFamily="34" charset="0"/>
              </a:rPr>
              <a:t>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4114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Each agency shall employ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RN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with at least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three years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nursing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experience (RN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and/or LPN)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act as supervisor to all other nursing staff.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Must have one year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experience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 a supervisory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position or in the field of pediatric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nursing.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97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152400"/>
            <a:ext cx="7886700" cy="10327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Private Duty Nursing</a:t>
            </a:r>
            <a:endParaRPr lang="en-US" b="1" dirty="0">
              <a:cs typeface="Calibri" panose="020F050202020403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18619"/>
            <a:ext cx="8398705" cy="3372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Private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Duty Nursing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(PDN) is the provision of individual and continuous care provided under the direction of the participant’s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physician.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Services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within the MO HealthNet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PDN Program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include shift care by a registered nurse (RN) or licensed practical nurse (LPN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4706493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Source: Section 13.1.A in Private Duty Nursing Provider Manual </a:t>
            </a:r>
          </a:p>
        </p:txBody>
      </p:sp>
    </p:spTree>
    <p:extLst>
      <p:ext uri="{BB962C8B-B14F-4D97-AF65-F5344CB8AC3E}">
        <p14:creationId xmlns:p14="http://schemas.microsoft.com/office/powerpoint/2010/main" val="286643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265238"/>
          </a:xfrm>
        </p:spPr>
        <p:txBody>
          <a:bodyPr/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Supervision </a:t>
            </a:r>
            <a:r>
              <a:rPr lang="en-US" b="1" dirty="0">
                <a:cs typeface="Calibri" panose="020F0502020204030204" pitchFamily="34" charset="0"/>
              </a:rPr>
              <a:t>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8153400" cy="3733800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RN supervisor responsibilities: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Case conferences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Competency of staff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Training and orientation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Staff evaluations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22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265238"/>
          </a:xfrm>
        </p:spPr>
        <p:txBody>
          <a:bodyPr/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Supervision </a:t>
            </a:r>
            <a:r>
              <a:rPr lang="en-US" b="1" dirty="0">
                <a:cs typeface="Calibri" panose="020F0502020204030204" pitchFamily="34" charset="0"/>
              </a:rPr>
              <a:t>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4114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LPN with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three years experience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may act as the 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ssistant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supervisor under the RN supervisor.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Must have one year of experience in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high acuity pediatric nursing care in a hospital, home care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agency, or residential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setting.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99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464" y="128587"/>
            <a:ext cx="7772400" cy="968375"/>
          </a:xfrm>
        </p:spPr>
        <p:txBody>
          <a:bodyPr/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Multiple PDN Providers 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106862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Participants have Right of Choice in PDN providers.</a:t>
            </a:r>
          </a:p>
          <a:p>
            <a:pPr marL="6858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 the event one provider agency is unable to staff all authorized PDN services, multiple PDN provider agencies may be used.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specific number of hours must be prior authorized to each agency.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Authorized hours can be readjusted as needed between providers based on staffing abilities.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Providers are encouraged to work together to best meet care plan needs.</a:t>
            </a:r>
          </a:p>
          <a:p>
            <a:endParaRPr lang="en-US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25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209800"/>
            <a:ext cx="9220200" cy="1828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cs typeface="Calibri" panose="020F0502020204030204" pitchFamily="34" charset="0"/>
              </a:rPr>
              <a:t>Emergency, Urgent, or </a:t>
            </a:r>
            <a:br>
              <a:rPr lang="en-US" sz="4800" b="1" dirty="0">
                <a:cs typeface="Calibri" panose="020F0502020204030204" pitchFamily="34" charset="0"/>
              </a:rPr>
            </a:br>
            <a:r>
              <a:rPr lang="en-US" sz="4800" b="1" dirty="0">
                <a:cs typeface="Calibri" panose="020F0502020204030204" pitchFamily="34" charset="0"/>
              </a:rPr>
              <a:t>Unforeseen Circumstances</a:t>
            </a:r>
            <a:endParaRPr lang="en-US" sz="4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>
                <a:solidFill>
                  <a:schemeClr val="bg1"/>
                </a:solidFill>
              </a:rPr>
              <a:pPr/>
              <a:t>33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3352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12192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Emergency, Urgent, or </a:t>
            </a:r>
            <a:br>
              <a:rPr lang="en-US" b="1" dirty="0" smtClean="0">
                <a:cs typeface="Calibri" panose="020F0502020204030204" pitchFamily="34" charset="0"/>
              </a:rPr>
            </a:br>
            <a:r>
              <a:rPr lang="en-US" b="1" dirty="0" smtClean="0">
                <a:cs typeface="Calibri" panose="020F0502020204030204" pitchFamily="34" charset="0"/>
              </a:rPr>
              <a:t>Unforeseen Circumstances</a:t>
            </a:r>
            <a:endParaRPr lang="en-US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9013"/>
            <a:ext cx="8077200" cy="42672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provider must have a policy for responding to emergency situations.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Reimbursement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not made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for services in excess of the prior authorized amount; therefore, any emergency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situation resulting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service delivery beyond the limits of the prior authorization must be reported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BSHCN within 72 hours.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5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763000" cy="12954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Emergency, Urgent, or </a:t>
            </a:r>
            <a:br>
              <a:rPr lang="en-US" b="1" dirty="0" smtClean="0">
                <a:cs typeface="Calibri" panose="020F0502020204030204" pitchFamily="34" charset="0"/>
              </a:rPr>
            </a:br>
            <a:r>
              <a:rPr lang="en-US" b="1" dirty="0" smtClean="0">
                <a:cs typeface="Calibri" panose="020F0502020204030204" pitchFamily="34" charset="0"/>
              </a:rPr>
              <a:t>Unforeseen Circumstances</a:t>
            </a:r>
            <a:endParaRPr lang="en-US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191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Additional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units of service are approved or denied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based on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medical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necessity so the prior authorization can be adjusted.</a:t>
            </a:r>
          </a:p>
          <a:p>
            <a:pPr marL="6858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Contact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appropriate </a:t>
            </a: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Regional Office for the Bureau of Special Health Care </a:t>
            </a:r>
            <a:r>
              <a:rPr lang="en-US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Needs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adjust the authorization.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://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health.mo.gov/living/families/shcn/pdf/SHCNRegionMap.pdf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participants enrolled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a MO HealthNet Managed Care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Plan contact the specific health plan.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7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295400"/>
          </a:xfrm>
        </p:spPr>
        <p:txBody>
          <a:bodyPr/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Reporting Abuse and Neglect</a:t>
            </a:r>
            <a:endParaRPr lang="en-US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03859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All PDN staff are mandated reporters.</a:t>
            </a:r>
          </a:p>
          <a:p>
            <a:pPr marL="6858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Refusal to provide adequate medical care for a participant must be reported to the Child Abuse/Neglect Hotline.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Phone: 1-800-392-3738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Online: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Online System for Reporting Child Abuse &amp; Neglect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 </a:t>
            </a:r>
          </a:p>
          <a:p>
            <a:pPr marL="468630" lvl="1" indent="0">
              <a:buNone/>
            </a:pPr>
            <a:r>
              <a:rPr lang="en-US" sz="2000" dirty="0" smtClean="0"/>
              <a:t>    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://dss.mo.gov/cd/keeping-kids-safe/can.htm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6863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6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209800"/>
            <a:ext cx="9220200" cy="1828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cs typeface="Calibri" panose="020F0502020204030204" pitchFamily="34" charset="0"/>
              </a:rPr>
              <a:t>Discontinuation of PDN</a:t>
            </a:r>
            <a:endParaRPr lang="en-US" sz="4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>
                <a:solidFill>
                  <a:schemeClr val="bg1"/>
                </a:solidFill>
              </a:rPr>
              <a:pPr/>
              <a:t>37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8398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Discontinuation of PDN</a:t>
            </a:r>
            <a:endParaRPr lang="en-US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752" y="1600200"/>
            <a:ext cx="7772400" cy="32004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PDN services may be discontinued due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Provider decision to discontinue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Participant decision to discontinue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Death of the participant.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Participant is admitted to a health care facility.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Participant is no longer in need of care.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78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Discontinuation of PDN</a:t>
            </a:r>
            <a:endParaRPr lang="en-US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72198"/>
            <a:ext cx="7772400" cy="452596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To discontinue PDN services, providers must: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rovide 21 day notice of discontinuation of services to the participant;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otify BSHCN within 72 hours of initiation of discontinuation.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61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352378" y="6400800"/>
            <a:ext cx="250116" cy="3048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01C670-DC88-4376-AA6B-FD9548DDC9F2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382464" y="418154"/>
            <a:ext cx="7886700" cy="679262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none" baseline="0">
                <a:solidFill>
                  <a:schemeClr val="accent3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b="1" dirty="0" smtClean="0">
                <a:solidFill>
                  <a:srgbClr val="1B587C"/>
                </a:solidFill>
                <a:cs typeface="Calibri" panose="020F0502020204030204" pitchFamily="34" charset="0"/>
              </a:rPr>
              <a:t>Private Duty Nursing</a:t>
            </a:r>
            <a:endParaRPr lang="en-US" b="1" dirty="0">
              <a:solidFill>
                <a:srgbClr val="1B587C"/>
              </a:solidFill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6236" y="4977328"/>
            <a:ext cx="8269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Source: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www.sos.mo.gov/cmsimages/adrules/csr/current/13csr/13c70-95.pdf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436" y="1057419"/>
            <a:ext cx="8011244" cy="391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350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209800"/>
            <a:ext cx="9220200" cy="1828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cs typeface="Calibri" panose="020F0502020204030204" pitchFamily="34" charset="0"/>
              </a:rPr>
              <a:t>Medical Record Documentation</a:t>
            </a:r>
            <a:endParaRPr lang="en-US" sz="4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>
                <a:solidFill>
                  <a:schemeClr val="bg1"/>
                </a:solidFill>
              </a:rPr>
              <a:pPr/>
              <a:t>40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4411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Medical Record Documentation</a:t>
            </a:r>
            <a:endParaRPr lang="en-US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196"/>
            <a:ext cx="8001000" cy="429736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Required medical record documentation includes: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Participant identifying information.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All correspondence with BSHCN.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Signed orders with required original signature.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Parent or legal custodian consent.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Participant POC.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5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Medical Record Documentation</a:t>
            </a:r>
            <a:endParaRPr lang="en-US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001000" cy="429736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Required medical record documentation includes: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Daily documentation of services provided.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Documentation of supervisory visits.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LPN competency demonstration.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Documentation the Participant Bill of Rights was provided.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8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School Based </a:t>
            </a:r>
            <a:br>
              <a:rPr lang="en-US" b="1" dirty="0" smtClean="0">
                <a:cs typeface="Calibri" panose="020F0502020204030204" pitchFamily="34" charset="0"/>
              </a:rPr>
            </a:br>
            <a:r>
              <a:rPr lang="en-US" b="1" dirty="0" smtClean="0">
                <a:cs typeface="Calibri" panose="020F0502020204030204" pitchFamily="34" charset="0"/>
              </a:rPr>
              <a:t>Individualized Education Plan (IEP) PDN</a:t>
            </a:r>
            <a:endParaRPr lang="en-US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1417638"/>
            <a:ext cx="8336280" cy="3733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PDN services included in an IEP are the school district’s responsibility.</a:t>
            </a:r>
          </a:p>
          <a:p>
            <a:pPr marL="6858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school district may contract with a PDN provider to provide IEP PDN.</a:t>
            </a:r>
          </a:p>
          <a:p>
            <a:pPr marL="6858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IEP services are billed by the school district.</a:t>
            </a:r>
          </a:p>
          <a:p>
            <a:pPr marL="6858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IEP services are always Fee-For-Service.</a:t>
            </a:r>
          </a:p>
          <a:p>
            <a:pPr marL="6858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IEP PDN services do not require a PA and do not go through the BSHCN.  The IEP is considered authorization.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46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209800"/>
            <a:ext cx="9220200" cy="1828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cs typeface="Calibri" panose="020F0502020204030204" pitchFamily="34" charset="0"/>
              </a:rPr>
              <a:t>Provider Resources</a:t>
            </a:r>
            <a:endParaRPr lang="en-US" sz="4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>
                <a:solidFill>
                  <a:schemeClr val="bg1"/>
                </a:solidFill>
              </a:rPr>
              <a:pPr/>
              <a:t>44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7492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06679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Provider Resources</a:t>
            </a:r>
            <a:endParaRPr lang="en-US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1219199"/>
            <a:ext cx="8336280" cy="441960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Private Duty Nursing Provider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Manual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MO HealthNet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Division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Fee For Service Provider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Information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MMAC Provider Enrollment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Bureau of Special Health Care Needs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Regional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Map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Constituent Education contact: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MHD.PROVTRAIN@dss.mo.gov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or 573-751-6683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25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209800"/>
            <a:ext cx="9220200" cy="1828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cs typeface="Calibri" panose="020F0502020204030204" pitchFamily="34" charset="0"/>
              </a:rPr>
              <a:t>Managed Care Guidance</a:t>
            </a:r>
            <a:endParaRPr lang="en-US" sz="4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>
                <a:solidFill>
                  <a:schemeClr val="bg1"/>
                </a:solidFill>
              </a:rPr>
              <a:pPr/>
              <a:t>46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953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PDN and Managed Care Billing</a:t>
            </a:r>
            <a:endParaRPr lang="en-US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MHD Managed Care providers: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Managed Care enrolled providers should contact their Managed Care Organization with questions regarding the PDN services billing and reimbursement.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MCO contact information is located on the following slides.</a:t>
            </a:r>
          </a:p>
          <a:p>
            <a:pPr marL="468630" lvl="1" indent="0">
              <a:buNone/>
            </a:pPr>
            <a:endParaRPr lang="en-US" sz="2000" dirty="0" smtClean="0">
              <a:latin typeface="+mj-lt"/>
            </a:endParaRPr>
          </a:p>
          <a:p>
            <a:pPr marL="6858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>
                <a:solidFill>
                  <a:schemeClr val="bg1"/>
                </a:solidFill>
              </a:rPr>
              <a:pPr/>
              <a:t>47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3264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Healthy Blue Contact</a:t>
            </a:r>
            <a:endParaRPr lang="en-US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7924800" cy="3733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Mika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Manager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Provider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Experience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Phone: (816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541-6131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Email: 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Tamika.Fue@healthybluemo.com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6858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James Blackburn, Director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Network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Phone: (573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355-3909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Email: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James.Blackburn@HealthyBlueMO.com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70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91600" cy="11430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United HealthCare Contact</a:t>
            </a:r>
            <a:endParaRPr lang="en-US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Katherine M.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Whitaker (JD, CHC),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Associate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Director of Compliance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– Missouri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Phone: (314) 592-3684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Email: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Katherine_Whitaker@uhc.com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85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209800"/>
            <a:ext cx="9220200" cy="1828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+mj-lt"/>
              </a:rPr>
              <a:t>Participant Eligibility</a:t>
            </a:r>
            <a:endParaRPr lang="en-US" sz="4800" b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023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Home State Contact</a:t>
            </a:r>
            <a:endParaRPr lang="en-US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Bob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Lampe, Compliance Officer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Phone: (314) 369-2018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Email: 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Robert.A.Lampe@homestatehealth.com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Jennifer West, Manager Care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Phone: (636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735-4566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Email: 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Jennifer.L.West@homestatehealth.com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6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91600" cy="11430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Thank you!</a:t>
            </a:r>
            <a:endParaRPr lang="en-US" b="1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Please submit your questions in the Q&amp;A or chat box and we will compile all questions. The responses to the questions will be posted after completion.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50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98596"/>
            <a:ext cx="7886700" cy="108650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cs typeface="Calibri" panose="020F0502020204030204" pitchFamily="34" charset="0"/>
              </a:rPr>
              <a:t>Participant Eligibility</a:t>
            </a:r>
            <a:endParaRPr lang="en-US" b="1" dirty="0">
              <a:cs typeface="Calibri" panose="020F050202020403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398705" cy="3372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To meet PDN eligibility requirements, a participant must: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under the age of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21.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 MO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HealthNet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eligible on date of service.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3101804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Source: Section 13.1.A in Private Duty Nursing Provider Manual </a:t>
            </a:r>
          </a:p>
        </p:txBody>
      </p:sp>
    </p:spTree>
    <p:extLst>
      <p:ext uri="{BB962C8B-B14F-4D97-AF65-F5344CB8AC3E}">
        <p14:creationId xmlns:p14="http://schemas.microsoft.com/office/powerpoint/2010/main" val="277963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209800"/>
            <a:ext cx="9220200" cy="1828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+mj-lt"/>
              </a:rPr>
              <a:t>Primary Caregiver Information</a:t>
            </a:r>
            <a:endParaRPr lang="en-US" sz="4800" b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>
                <a:solidFill>
                  <a:schemeClr val="bg1"/>
                </a:solidFill>
              </a:rPr>
              <a:pPr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523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229601" cy="4038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PDN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services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are not a substitution for the responsibilities of primary caregivers.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PDN services do not include custodial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child care, respite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transportation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services.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600" strike="sngStrik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Font typeface="Wingdings" panose="05000000000000000000" pitchFamily="2" charset="2"/>
              <a:buChar char="§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7886700" cy="94126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1B587C"/>
                </a:solidFill>
                <a:cs typeface="Calibri" panose="020F0502020204030204" pitchFamily="34" charset="0"/>
              </a:rPr>
              <a:t>Primary Caregiver Responsibilities</a:t>
            </a:r>
            <a:endParaRPr lang="en-US" b="1" dirty="0">
              <a:solidFill>
                <a:srgbClr val="1B587C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18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324850" cy="4038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Primary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caregivers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must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appoint a designated individual to provide direct care and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make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medical care decisions in the extended absence of the parent(s) or responsible party(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ies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designated individual shall not be an employee of the provider agency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nor a Bureau of Special Health Care Needs (BSHCN) employee.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600" strike="sngStrik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Font typeface="Wingdings" panose="05000000000000000000" pitchFamily="2" charset="2"/>
              <a:buChar char="§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76275" y="152400"/>
            <a:ext cx="7886700" cy="109366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1B587C"/>
                </a:solidFill>
                <a:cs typeface="Calibri" panose="020F0502020204030204" pitchFamily="34" charset="0"/>
              </a:rPr>
              <a:t>Primary Caregiver Responsibilities</a:t>
            </a:r>
            <a:endParaRPr lang="en-US" b="1" dirty="0">
              <a:solidFill>
                <a:srgbClr val="1B587C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65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116897</TotalTime>
  <Words>2056</Words>
  <Application>Microsoft Office PowerPoint</Application>
  <PresentationFormat>On-screen Show (4:3)</PresentationFormat>
  <Paragraphs>275</Paragraphs>
  <Slides>51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Arial</vt:lpstr>
      <vt:lpstr>Calibri</vt:lpstr>
      <vt:lpstr>Century Gothic</vt:lpstr>
      <vt:lpstr>Palatino Linotype</vt:lpstr>
      <vt:lpstr>Wingdings</vt:lpstr>
      <vt:lpstr>Wingdings 3</vt:lpstr>
      <vt:lpstr>Urban Pop</vt:lpstr>
      <vt:lpstr>   Private Duty Nursing 2021  </vt:lpstr>
      <vt:lpstr>Private Duty Nursing  Overview</vt:lpstr>
      <vt:lpstr>Private Duty Nursing</vt:lpstr>
      <vt:lpstr>PowerPoint Presentation</vt:lpstr>
      <vt:lpstr>Participant Eligibility</vt:lpstr>
      <vt:lpstr>Participant Eligibility</vt:lpstr>
      <vt:lpstr>Primary Caregiver Information</vt:lpstr>
      <vt:lpstr>Primary Caregiver Responsibilities</vt:lpstr>
      <vt:lpstr>Primary Caregiver Responsibilities</vt:lpstr>
      <vt:lpstr>Provider Services Information</vt:lpstr>
      <vt:lpstr>Place of Service</vt:lpstr>
      <vt:lpstr>Plan of Care (POC)</vt:lpstr>
      <vt:lpstr>Prior Authorization Information </vt:lpstr>
      <vt:lpstr>Prior Authorization</vt:lpstr>
      <vt:lpstr>Prior Authorization</vt:lpstr>
      <vt:lpstr>Prior Authorization</vt:lpstr>
      <vt:lpstr>Prior Authorization Process</vt:lpstr>
      <vt:lpstr>Provider Participation</vt:lpstr>
      <vt:lpstr>PowerPoint Presentation</vt:lpstr>
      <vt:lpstr>Provider Participation </vt:lpstr>
      <vt:lpstr>Provider Participation</vt:lpstr>
      <vt:lpstr>Provider Enrollment</vt:lpstr>
      <vt:lpstr>PDN Personnel Qualifications</vt:lpstr>
      <vt:lpstr>Personnel Qualifications</vt:lpstr>
      <vt:lpstr>Personnel Qualifications</vt:lpstr>
      <vt:lpstr>Personnel Qualifications</vt:lpstr>
      <vt:lpstr>Personnel Qualifications</vt:lpstr>
      <vt:lpstr>Supervision Responsibilities</vt:lpstr>
      <vt:lpstr>Supervision Responsibilities</vt:lpstr>
      <vt:lpstr>Supervision Responsibilities</vt:lpstr>
      <vt:lpstr>Supervision Responsibilities</vt:lpstr>
      <vt:lpstr>Multiple PDN Providers </vt:lpstr>
      <vt:lpstr>Emergency, Urgent, or  Unforeseen Circumstances</vt:lpstr>
      <vt:lpstr>Emergency, Urgent, or  Unforeseen Circumstances</vt:lpstr>
      <vt:lpstr>Emergency, Urgent, or  Unforeseen Circumstances</vt:lpstr>
      <vt:lpstr>Reporting Abuse and Neglect</vt:lpstr>
      <vt:lpstr>Discontinuation of PDN</vt:lpstr>
      <vt:lpstr>Discontinuation of PDN</vt:lpstr>
      <vt:lpstr>Discontinuation of PDN</vt:lpstr>
      <vt:lpstr>Medical Record Documentation</vt:lpstr>
      <vt:lpstr>Medical Record Documentation</vt:lpstr>
      <vt:lpstr>Medical Record Documentation</vt:lpstr>
      <vt:lpstr>School Based  Individualized Education Plan (IEP) PDN</vt:lpstr>
      <vt:lpstr>Provider Resources</vt:lpstr>
      <vt:lpstr>Provider Resources</vt:lpstr>
      <vt:lpstr>Managed Care Guidance</vt:lpstr>
      <vt:lpstr>PDN and Managed Care Billing</vt:lpstr>
      <vt:lpstr>Healthy Blue Contact</vt:lpstr>
      <vt:lpstr>United HealthCare Contact</vt:lpstr>
      <vt:lpstr>Home State Contact</vt:lpstr>
      <vt:lpstr>Thank you!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Managed Care and Fee-For-Service</dc:title>
  <dc:creator>parkv1z</dc:creator>
  <cp:lastModifiedBy>Ashley, Nikki</cp:lastModifiedBy>
  <cp:revision>293</cp:revision>
  <cp:lastPrinted>2021-12-07T16:17:16Z</cp:lastPrinted>
  <dcterms:created xsi:type="dcterms:W3CDTF">2014-11-30T21:45:23Z</dcterms:created>
  <dcterms:modified xsi:type="dcterms:W3CDTF">2021-12-22T15:35:50Z</dcterms:modified>
</cp:coreProperties>
</file>