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366" r:id="rId2"/>
    <p:sldId id="307" r:id="rId3"/>
    <p:sldId id="308" r:id="rId4"/>
    <p:sldId id="309" r:id="rId5"/>
    <p:sldId id="283" r:id="rId6"/>
    <p:sldId id="284" r:id="rId7"/>
    <p:sldId id="310" r:id="rId8"/>
    <p:sldId id="311" r:id="rId9"/>
    <p:sldId id="312" r:id="rId10"/>
    <p:sldId id="287" r:id="rId11"/>
    <p:sldId id="288" r:id="rId12"/>
    <p:sldId id="290" r:id="rId13"/>
    <p:sldId id="291" r:id="rId14"/>
    <p:sldId id="292" r:id="rId15"/>
    <p:sldId id="293" r:id="rId16"/>
    <p:sldId id="315" r:id="rId17"/>
    <p:sldId id="316" r:id="rId18"/>
    <p:sldId id="317" r:id="rId19"/>
    <p:sldId id="344" r:id="rId20"/>
    <p:sldId id="345" r:id="rId21"/>
    <p:sldId id="318" r:id="rId22"/>
    <p:sldId id="327" r:id="rId23"/>
    <p:sldId id="264" r:id="rId24"/>
    <p:sldId id="323" r:id="rId25"/>
    <p:sldId id="324" r:id="rId26"/>
    <p:sldId id="325" r:id="rId27"/>
    <p:sldId id="326" r:id="rId28"/>
    <p:sldId id="265" r:id="rId29"/>
    <p:sldId id="320" r:id="rId30"/>
    <p:sldId id="269" r:id="rId31"/>
    <p:sldId id="329" r:id="rId32"/>
    <p:sldId id="330" r:id="rId33"/>
    <p:sldId id="270" r:id="rId34"/>
    <p:sldId id="331" r:id="rId35"/>
    <p:sldId id="332" r:id="rId36"/>
    <p:sldId id="333" r:id="rId37"/>
    <p:sldId id="352" r:id="rId38"/>
    <p:sldId id="348" r:id="rId39"/>
    <p:sldId id="349" r:id="rId40"/>
    <p:sldId id="350" r:id="rId41"/>
    <p:sldId id="351" r:id="rId42"/>
    <p:sldId id="334" r:id="rId43"/>
    <p:sldId id="335" r:id="rId44"/>
    <p:sldId id="336" r:id="rId45"/>
    <p:sldId id="353" r:id="rId46"/>
    <p:sldId id="367" r:id="rId47"/>
    <p:sldId id="337" r:id="rId48"/>
    <p:sldId id="338" r:id="rId49"/>
    <p:sldId id="355" r:id="rId50"/>
    <p:sldId id="356" r:id="rId51"/>
    <p:sldId id="361" r:id="rId52"/>
    <p:sldId id="358" r:id="rId53"/>
    <p:sldId id="360" r:id="rId54"/>
    <p:sldId id="362" r:id="rId55"/>
    <p:sldId id="363" r:id="rId56"/>
    <p:sldId id="364" r:id="rId57"/>
    <p:sldId id="365" r:id="rId58"/>
    <p:sldId id="369" r:id="rId59"/>
    <p:sldId id="340" r:id="rId60"/>
    <p:sldId id="368" r:id="rId61"/>
  </p:sldIdLst>
  <p:sldSz cx="9144000" cy="6858000" type="screen4x3"/>
  <p:notesSz cx="9223375" cy="7004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84605" autoAdjust="0"/>
  </p:normalViewPr>
  <p:slideViewPr>
    <p:cSldViewPr>
      <p:cViewPr varScale="1">
        <p:scale>
          <a:sx n="79" d="100"/>
          <a:sy n="7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34"/>
    </p:cViewPr>
  </p:sorterViewPr>
  <p:notesViewPr>
    <p:cSldViewPr>
      <p:cViewPr varScale="1">
        <p:scale>
          <a:sx n="94" d="100"/>
          <a:sy n="94" d="100"/>
        </p:scale>
        <p:origin x="-1782" y="-102"/>
      </p:cViewPr>
      <p:guideLst>
        <p:guide orient="horz" pos="2206"/>
        <p:guide pos="2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51CCF-C600-479D-BB28-EAA5FA1DCB3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3132ED1-B9C2-49A3-BB18-CAD0618216E4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</a:rPr>
            <a:t>ICD-9 lacks the specificity &amp; granularity needed to accurately reflect care provided</a:t>
          </a:r>
          <a:endParaRPr lang="en-US" sz="2000" dirty="0"/>
        </a:p>
      </dgm:t>
    </dgm:pt>
    <dgm:pt modelId="{D62AA407-F9CF-4228-863F-DA2EA038537A}" type="parTrans" cxnId="{D9D0BE63-0D9B-4FA0-99E2-CF56AE928A91}">
      <dgm:prSet/>
      <dgm:spPr/>
      <dgm:t>
        <a:bodyPr/>
        <a:lstStyle/>
        <a:p>
          <a:endParaRPr lang="en-US"/>
        </a:p>
      </dgm:t>
    </dgm:pt>
    <dgm:pt modelId="{C444F164-1922-44A7-98C8-4780CC407CAB}" type="sibTrans" cxnId="{D9D0BE63-0D9B-4FA0-99E2-CF56AE928A91}">
      <dgm:prSet/>
      <dgm:spPr/>
      <dgm:t>
        <a:bodyPr/>
        <a:lstStyle/>
        <a:p>
          <a:endParaRPr lang="en-US"/>
        </a:p>
      </dgm:t>
    </dgm:pt>
    <dgm:pt modelId="{F7DC3DE7-61CB-43DF-A12F-C73A29D528A6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</a:rPr>
            <a:t>Technology &amp; practice patterns have changed dramatically in 30 years</a:t>
          </a:r>
          <a:endParaRPr lang="en-US" sz="2000" dirty="0"/>
        </a:p>
      </dgm:t>
    </dgm:pt>
    <dgm:pt modelId="{3B419466-0148-4B5E-BAA4-C564C2EC4E90}" type="parTrans" cxnId="{7AD0536F-43B9-4218-9F03-28B9AF4F7E8B}">
      <dgm:prSet/>
      <dgm:spPr/>
      <dgm:t>
        <a:bodyPr/>
        <a:lstStyle/>
        <a:p>
          <a:endParaRPr lang="en-US"/>
        </a:p>
      </dgm:t>
    </dgm:pt>
    <dgm:pt modelId="{280D8A4E-892C-412A-8ABF-49660D4C987C}" type="sibTrans" cxnId="{7AD0536F-43B9-4218-9F03-28B9AF4F7E8B}">
      <dgm:prSet/>
      <dgm:spPr/>
      <dgm:t>
        <a:bodyPr/>
        <a:lstStyle/>
        <a:p>
          <a:endParaRPr lang="en-US"/>
        </a:p>
      </dgm:t>
    </dgm:pt>
    <dgm:pt modelId="{5119B352-8DF3-4BC7-8ECC-47746945AF5C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</a:rPr>
            <a:t>ICD-9 has run out of codes to accurately capture current medical practice</a:t>
          </a:r>
          <a:endParaRPr lang="en-US" sz="2000" dirty="0"/>
        </a:p>
      </dgm:t>
    </dgm:pt>
    <dgm:pt modelId="{029D1C66-8A50-4620-A128-8EF245E8321E}" type="parTrans" cxnId="{ECA9EEBD-09A3-4C99-9D7D-E4C7E060F220}">
      <dgm:prSet/>
      <dgm:spPr/>
      <dgm:t>
        <a:bodyPr/>
        <a:lstStyle/>
        <a:p>
          <a:endParaRPr lang="en-US"/>
        </a:p>
      </dgm:t>
    </dgm:pt>
    <dgm:pt modelId="{F70ED4C2-1D68-437B-9DD6-F961E8A4CCBD}" type="sibTrans" cxnId="{ECA9EEBD-09A3-4C99-9D7D-E4C7E060F220}">
      <dgm:prSet/>
      <dgm:spPr/>
      <dgm:t>
        <a:bodyPr/>
        <a:lstStyle/>
        <a:p>
          <a:endParaRPr lang="en-US"/>
        </a:p>
      </dgm:t>
    </dgm:pt>
    <dgm:pt modelId="{C0C33AE1-3596-4F66-B16B-06FA18531C4D}" type="pres">
      <dgm:prSet presAssocID="{8B651CCF-C600-479D-BB28-EAA5FA1DCB3F}" presName="compositeShape" presStyleCnt="0">
        <dgm:presLayoutVars>
          <dgm:dir/>
          <dgm:resizeHandles/>
        </dgm:presLayoutVars>
      </dgm:prSet>
      <dgm:spPr/>
    </dgm:pt>
    <dgm:pt modelId="{D10BEE90-9010-4FA2-88A8-EDDC30839FCF}" type="pres">
      <dgm:prSet presAssocID="{8B651CCF-C600-479D-BB28-EAA5FA1DCB3F}" presName="pyramid" presStyleLbl="node1" presStyleIdx="0" presStyleCnt="1" custScaleY="86169"/>
      <dgm:spPr/>
    </dgm:pt>
    <dgm:pt modelId="{B708083D-1124-45CD-85D3-FF23D9CC4B9D}" type="pres">
      <dgm:prSet presAssocID="{8B651CCF-C600-479D-BB28-EAA5FA1DCB3F}" presName="theList" presStyleCnt="0"/>
      <dgm:spPr/>
    </dgm:pt>
    <dgm:pt modelId="{6B93A6DC-C8C2-4CA9-98E5-0C9C4097914F}" type="pres">
      <dgm:prSet presAssocID="{43132ED1-B9C2-49A3-BB18-CAD0618216E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909E6-E3E5-4AAA-BD11-5639F3D6BD82}" type="pres">
      <dgm:prSet presAssocID="{43132ED1-B9C2-49A3-BB18-CAD0618216E4}" presName="aSpace" presStyleCnt="0"/>
      <dgm:spPr/>
    </dgm:pt>
    <dgm:pt modelId="{7F151795-8807-479C-AB78-FD19ED019040}" type="pres">
      <dgm:prSet presAssocID="{F7DC3DE7-61CB-43DF-A12F-C73A29D528A6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1988C-9E49-4A0C-B19C-CACF7B125E22}" type="pres">
      <dgm:prSet presAssocID="{F7DC3DE7-61CB-43DF-A12F-C73A29D528A6}" presName="aSpace" presStyleCnt="0"/>
      <dgm:spPr/>
    </dgm:pt>
    <dgm:pt modelId="{45E2D75B-20DE-463E-8F8B-9826B0808CC7}" type="pres">
      <dgm:prSet presAssocID="{5119B352-8DF3-4BC7-8ECC-47746945AF5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82BA7-0F72-4E94-B138-7A427F5CDE9A}" type="pres">
      <dgm:prSet presAssocID="{5119B352-8DF3-4BC7-8ECC-47746945AF5C}" presName="aSpace" presStyleCnt="0"/>
      <dgm:spPr/>
    </dgm:pt>
  </dgm:ptLst>
  <dgm:cxnLst>
    <dgm:cxn modelId="{11963B95-C690-42E4-ADA1-DB38D09FA99A}" type="presOf" srcId="{F7DC3DE7-61CB-43DF-A12F-C73A29D528A6}" destId="{7F151795-8807-479C-AB78-FD19ED019040}" srcOrd="0" destOrd="0" presId="urn:microsoft.com/office/officeart/2005/8/layout/pyramid2"/>
    <dgm:cxn modelId="{5420A710-6091-48C4-982F-899BB7B5F36A}" type="presOf" srcId="{5119B352-8DF3-4BC7-8ECC-47746945AF5C}" destId="{45E2D75B-20DE-463E-8F8B-9826B0808CC7}" srcOrd="0" destOrd="0" presId="urn:microsoft.com/office/officeart/2005/8/layout/pyramid2"/>
    <dgm:cxn modelId="{D9D0BE63-0D9B-4FA0-99E2-CF56AE928A91}" srcId="{8B651CCF-C600-479D-BB28-EAA5FA1DCB3F}" destId="{43132ED1-B9C2-49A3-BB18-CAD0618216E4}" srcOrd="0" destOrd="0" parTransId="{D62AA407-F9CF-4228-863F-DA2EA038537A}" sibTransId="{C444F164-1922-44A7-98C8-4780CC407CAB}"/>
    <dgm:cxn modelId="{ECA9EEBD-09A3-4C99-9D7D-E4C7E060F220}" srcId="{8B651CCF-C600-479D-BB28-EAA5FA1DCB3F}" destId="{5119B352-8DF3-4BC7-8ECC-47746945AF5C}" srcOrd="2" destOrd="0" parTransId="{029D1C66-8A50-4620-A128-8EF245E8321E}" sibTransId="{F70ED4C2-1D68-437B-9DD6-F961E8A4CCBD}"/>
    <dgm:cxn modelId="{670224F3-255C-49C9-8A18-6BCDA021C647}" type="presOf" srcId="{43132ED1-B9C2-49A3-BB18-CAD0618216E4}" destId="{6B93A6DC-C8C2-4CA9-98E5-0C9C4097914F}" srcOrd="0" destOrd="0" presId="urn:microsoft.com/office/officeart/2005/8/layout/pyramid2"/>
    <dgm:cxn modelId="{7AD0536F-43B9-4218-9F03-28B9AF4F7E8B}" srcId="{8B651CCF-C600-479D-BB28-EAA5FA1DCB3F}" destId="{F7DC3DE7-61CB-43DF-A12F-C73A29D528A6}" srcOrd="1" destOrd="0" parTransId="{3B419466-0148-4B5E-BAA4-C564C2EC4E90}" sibTransId="{280D8A4E-892C-412A-8ABF-49660D4C987C}"/>
    <dgm:cxn modelId="{6E486E57-88DD-45B2-9662-3B811E96FFA9}" type="presOf" srcId="{8B651CCF-C600-479D-BB28-EAA5FA1DCB3F}" destId="{C0C33AE1-3596-4F66-B16B-06FA18531C4D}" srcOrd="0" destOrd="0" presId="urn:microsoft.com/office/officeart/2005/8/layout/pyramid2"/>
    <dgm:cxn modelId="{259F4F5E-C78D-4802-BA26-CC60A6DF06A9}" type="presParOf" srcId="{C0C33AE1-3596-4F66-B16B-06FA18531C4D}" destId="{D10BEE90-9010-4FA2-88A8-EDDC30839FCF}" srcOrd="0" destOrd="0" presId="urn:microsoft.com/office/officeart/2005/8/layout/pyramid2"/>
    <dgm:cxn modelId="{B724166F-D42A-4DE8-A1C7-17E2D4F0E035}" type="presParOf" srcId="{C0C33AE1-3596-4F66-B16B-06FA18531C4D}" destId="{B708083D-1124-45CD-85D3-FF23D9CC4B9D}" srcOrd="1" destOrd="0" presId="urn:microsoft.com/office/officeart/2005/8/layout/pyramid2"/>
    <dgm:cxn modelId="{5D2B18E2-B6CA-4AC5-8765-8B1A6834E9A9}" type="presParOf" srcId="{B708083D-1124-45CD-85D3-FF23D9CC4B9D}" destId="{6B93A6DC-C8C2-4CA9-98E5-0C9C4097914F}" srcOrd="0" destOrd="0" presId="urn:microsoft.com/office/officeart/2005/8/layout/pyramid2"/>
    <dgm:cxn modelId="{5CF09D21-C52B-4AEE-999B-CF45E7D28539}" type="presParOf" srcId="{B708083D-1124-45CD-85D3-FF23D9CC4B9D}" destId="{6DA909E6-E3E5-4AAA-BD11-5639F3D6BD82}" srcOrd="1" destOrd="0" presId="urn:microsoft.com/office/officeart/2005/8/layout/pyramid2"/>
    <dgm:cxn modelId="{09908B34-5520-401C-9F22-F1F0BB4D23BA}" type="presParOf" srcId="{B708083D-1124-45CD-85D3-FF23D9CC4B9D}" destId="{7F151795-8807-479C-AB78-FD19ED019040}" srcOrd="2" destOrd="0" presId="urn:microsoft.com/office/officeart/2005/8/layout/pyramid2"/>
    <dgm:cxn modelId="{B477721E-4C68-4B66-9BAD-0F8D4637B31F}" type="presParOf" srcId="{B708083D-1124-45CD-85D3-FF23D9CC4B9D}" destId="{3401988C-9E49-4A0C-B19C-CACF7B125E22}" srcOrd="3" destOrd="0" presId="urn:microsoft.com/office/officeart/2005/8/layout/pyramid2"/>
    <dgm:cxn modelId="{2BDAF202-1AC8-4A17-935E-11535491047C}" type="presParOf" srcId="{B708083D-1124-45CD-85D3-FF23D9CC4B9D}" destId="{45E2D75B-20DE-463E-8F8B-9826B0808CC7}" srcOrd="4" destOrd="0" presId="urn:microsoft.com/office/officeart/2005/8/layout/pyramid2"/>
    <dgm:cxn modelId="{4A4638DB-1DD1-4E66-A17D-AC39068BD702}" type="presParOf" srcId="{B708083D-1124-45CD-85D3-FF23D9CC4B9D}" destId="{7F482BA7-0F72-4E94-B138-7A427F5CDE9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972C9-28D6-49E1-BDEE-782CB6E96F7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12028D4-FFBA-4F83-94DE-FDF6C904C580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chemeClr val="tx1"/>
              </a:solidFill>
            </a:rPr>
            <a:t>Updates terminology &amp;  disease classification consistent with current practice</a:t>
          </a:r>
          <a:endParaRPr lang="en-US" sz="2000" dirty="0"/>
        </a:p>
      </dgm:t>
    </dgm:pt>
    <dgm:pt modelId="{D067AEBF-2A9D-481D-A88D-A7A731EB43DF}" type="parTrans" cxnId="{70E2A62D-F2C2-4652-AFDB-3F85007746DC}">
      <dgm:prSet/>
      <dgm:spPr/>
      <dgm:t>
        <a:bodyPr/>
        <a:lstStyle/>
        <a:p>
          <a:endParaRPr lang="en-US"/>
        </a:p>
      </dgm:t>
    </dgm:pt>
    <dgm:pt modelId="{8933C5A4-0703-4E49-9C85-F08FE3451FC6}" type="sibTrans" cxnId="{70E2A62D-F2C2-4652-AFDB-3F85007746DC}">
      <dgm:prSet/>
      <dgm:spPr/>
      <dgm:t>
        <a:bodyPr/>
        <a:lstStyle/>
        <a:p>
          <a:endParaRPr lang="en-US"/>
        </a:p>
      </dgm:t>
    </dgm:pt>
    <dgm:pt modelId="{95743F05-FEFD-4303-9E40-F3CE78CF6536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Enhances: research, outcomes data captured, reporting</a:t>
          </a:r>
          <a:endParaRPr lang="en-US" dirty="0"/>
        </a:p>
      </dgm:t>
    </dgm:pt>
    <dgm:pt modelId="{961B71BC-689D-4DA0-B736-2F6385E69F19}" type="parTrans" cxnId="{A26E66D6-CBAE-4086-96AC-74E46D67B76E}">
      <dgm:prSet/>
      <dgm:spPr/>
      <dgm:t>
        <a:bodyPr/>
        <a:lstStyle/>
        <a:p>
          <a:endParaRPr lang="en-US"/>
        </a:p>
      </dgm:t>
    </dgm:pt>
    <dgm:pt modelId="{F756D75B-9058-408F-BABB-CCD2072982B2}" type="sibTrans" cxnId="{A26E66D6-CBAE-4086-96AC-74E46D67B76E}">
      <dgm:prSet/>
      <dgm:spPr/>
      <dgm:t>
        <a:bodyPr/>
        <a:lstStyle/>
        <a:p>
          <a:endParaRPr lang="en-US"/>
        </a:p>
      </dgm:t>
    </dgm:pt>
    <dgm:pt modelId="{73C604D5-3CDD-4D38-9E78-E49DF5E616BE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Expands flexibility for future updates  based on technical advances</a:t>
          </a:r>
          <a:endParaRPr lang="en-US" dirty="0"/>
        </a:p>
      </dgm:t>
    </dgm:pt>
    <dgm:pt modelId="{2511FC5A-3ACE-4CE2-B5F9-B63A43860DCB}" type="sibTrans" cxnId="{25311585-D967-469A-BE9B-CCF69DF95B7B}">
      <dgm:prSet/>
      <dgm:spPr/>
      <dgm:t>
        <a:bodyPr/>
        <a:lstStyle/>
        <a:p>
          <a:endParaRPr lang="en-US"/>
        </a:p>
      </dgm:t>
    </dgm:pt>
    <dgm:pt modelId="{568D221B-269F-42BC-A7AE-3DFE0AB6B4BD}" type="parTrans" cxnId="{25311585-D967-469A-BE9B-CCF69DF95B7B}">
      <dgm:prSet/>
      <dgm:spPr/>
      <dgm:t>
        <a:bodyPr/>
        <a:lstStyle/>
        <a:p>
          <a:endParaRPr lang="en-US"/>
        </a:p>
      </dgm:t>
    </dgm:pt>
    <dgm:pt modelId="{7D1DEB09-CEDC-464F-82E3-98E257933F4B}" type="pres">
      <dgm:prSet presAssocID="{3B9972C9-28D6-49E1-BDEE-782CB6E96F7F}" presName="compositeShape" presStyleCnt="0">
        <dgm:presLayoutVars>
          <dgm:dir/>
          <dgm:resizeHandles/>
        </dgm:presLayoutVars>
      </dgm:prSet>
      <dgm:spPr/>
    </dgm:pt>
    <dgm:pt modelId="{6CA140DF-DBCD-4321-BB79-1017D434D7E1}" type="pres">
      <dgm:prSet presAssocID="{3B9972C9-28D6-49E1-BDEE-782CB6E96F7F}" presName="pyramid" presStyleLbl="node1" presStyleIdx="0" presStyleCnt="1" custScaleY="89325"/>
      <dgm:spPr/>
    </dgm:pt>
    <dgm:pt modelId="{A14100FD-959C-4268-90A3-484183D32613}" type="pres">
      <dgm:prSet presAssocID="{3B9972C9-28D6-49E1-BDEE-782CB6E96F7F}" presName="theList" presStyleCnt="0"/>
      <dgm:spPr/>
    </dgm:pt>
    <dgm:pt modelId="{60E777AE-BE7B-483F-AD4C-D1248DCAFF96}" type="pres">
      <dgm:prSet presAssocID="{D12028D4-FFBA-4F83-94DE-FDF6C904C58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3B26F-A0A3-411F-952D-913A39D01EBE}" type="pres">
      <dgm:prSet presAssocID="{D12028D4-FFBA-4F83-94DE-FDF6C904C580}" presName="aSpace" presStyleCnt="0"/>
      <dgm:spPr/>
    </dgm:pt>
    <dgm:pt modelId="{69140A3A-CC50-4344-8842-7353FEDE479D}" type="pres">
      <dgm:prSet presAssocID="{73C604D5-3CDD-4D38-9E78-E49DF5E616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7F9BA-B502-479B-BF6D-5D7D87E1B10C}" type="pres">
      <dgm:prSet presAssocID="{73C604D5-3CDD-4D38-9E78-E49DF5E616BE}" presName="aSpace" presStyleCnt="0"/>
      <dgm:spPr/>
    </dgm:pt>
    <dgm:pt modelId="{4A9C6B55-5890-471E-BAA3-CB3A38C5EAF8}" type="pres">
      <dgm:prSet presAssocID="{95743F05-FEFD-4303-9E40-F3CE78CF653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1859E-F757-4191-96B5-071CB57E5187}" type="pres">
      <dgm:prSet presAssocID="{95743F05-FEFD-4303-9E40-F3CE78CF6536}" presName="aSpace" presStyleCnt="0"/>
      <dgm:spPr/>
    </dgm:pt>
  </dgm:ptLst>
  <dgm:cxnLst>
    <dgm:cxn modelId="{70E2A62D-F2C2-4652-AFDB-3F85007746DC}" srcId="{3B9972C9-28D6-49E1-BDEE-782CB6E96F7F}" destId="{D12028D4-FFBA-4F83-94DE-FDF6C904C580}" srcOrd="0" destOrd="0" parTransId="{D067AEBF-2A9D-481D-A88D-A7A731EB43DF}" sibTransId="{8933C5A4-0703-4E49-9C85-F08FE3451FC6}"/>
    <dgm:cxn modelId="{0C80794A-EF43-4773-9470-AC4387F061D5}" type="presOf" srcId="{95743F05-FEFD-4303-9E40-F3CE78CF6536}" destId="{4A9C6B55-5890-471E-BAA3-CB3A38C5EAF8}" srcOrd="0" destOrd="0" presId="urn:microsoft.com/office/officeart/2005/8/layout/pyramid2"/>
    <dgm:cxn modelId="{A26E66D6-CBAE-4086-96AC-74E46D67B76E}" srcId="{3B9972C9-28D6-49E1-BDEE-782CB6E96F7F}" destId="{95743F05-FEFD-4303-9E40-F3CE78CF6536}" srcOrd="2" destOrd="0" parTransId="{961B71BC-689D-4DA0-B736-2F6385E69F19}" sibTransId="{F756D75B-9058-408F-BABB-CCD2072982B2}"/>
    <dgm:cxn modelId="{FC8226EB-0993-4953-9A0C-702936150557}" type="presOf" srcId="{3B9972C9-28D6-49E1-BDEE-782CB6E96F7F}" destId="{7D1DEB09-CEDC-464F-82E3-98E257933F4B}" srcOrd="0" destOrd="0" presId="urn:microsoft.com/office/officeart/2005/8/layout/pyramid2"/>
    <dgm:cxn modelId="{D829DD7C-5F2C-41A2-B730-385AC1737303}" type="presOf" srcId="{D12028D4-FFBA-4F83-94DE-FDF6C904C580}" destId="{60E777AE-BE7B-483F-AD4C-D1248DCAFF96}" srcOrd="0" destOrd="0" presId="urn:microsoft.com/office/officeart/2005/8/layout/pyramid2"/>
    <dgm:cxn modelId="{BB02A1E0-13E4-4540-B17F-6FD3FFF2A276}" type="presOf" srcId="{73C604D5-3CDD-4D38-9E78-E49DF5E616BE}" destId="{69140A3A-CC50-4344-8842-7353FEDE479D}" srcOrd="0" destOrd="0" presId="urn:microsoft.com/office/officeart/2005/8/layout/pyramid2"/>
    <dgm:cxn modelId="{25311585-D967-469A-BE9B-CCF69DF95B7B}" srcId="{3B9972C9-28D6-49E1-BDEE-782CB6E96F7F}" destId="{73C604D5-3CDD-4D38-9E78-E49DF5E616BE}" srcOrd="1" destOrd="0" parTransId="{568D221B-269F-42BC-A7AE-3DFE0AB6B4BD}" sibTransId="{2511FC5A-3ACE-4CE2-B5F9-B63A43860DCB}"/>
    <dgm:cxn modelId="{82643001-1241-4862-A38A-D1210A804101}" type="presParOf" srcId="{7D1DEB09-CEDC-464F-82E3-98E257933F4B}" destId="{6CA140DF-DBCD-4321-BB79-1017D434D7E1}" srcOrd="0" destOrd="0" presId="urn:microsoft.com/office/officeart/2005/8/layout/pyramid2"/>
    <dgm:cxn modelId="{FAFC2158-B8D1-485C-8060-D5A6D61E0179}" type="presParOf" srcId="{7D1DEB09-CEDC-464F-82E3-98E257933F4B}" destId="{A14100FD-959C-4268-90A3-484183D32613}" srcOrd="1" destOrd="0" presId="urn:microsoft.com/office/officeart/2005/8/layout/pyramid2"/>
    <dgm:cxn modelId="{4D20C5ED-2E7C-47F3-8DF6-BCDC946D0E58}" type="presParOf" srcId="{A14100FD-959C-4268-90A3-484183D32613}" destId="{60E777AE-BE7B-483F-AD4C-D1248DCAFF96}" srcOrd="0" destOrd="0" presId="urn:microsoft.com/office/officeart/2005/8/layout/pyramid2"/>
    <dgm:cxn modelId="{E6A21106-BCF9-4BDD-8914-5FDCB5FE02BD}" type="presParOf" srcId="{A14100FD-959C-4268-90A3-484183D32613}" destId="{95C3B26F-A0A3-411F-952D-913A39D01EBE}" srcOrd="1" destOrd="0" presId="urn:microsoft.com/office/officeart/2005/8/layout/pyramid2"/>
    <dgm:cxn modelId="{61C3C7F3-C843-4460-8880-BC707F608233}" type="presParOf" srcId="{A14100FD-959C-4268-90A3-484183D32613}" destId="{69140A3A-CC50-4344-8842-7353FEDE479D}" srcOrd="2" destOrd="0" presId="urn:microsoft.com/office/officeart/2005/8/layout/pyramid2"/>
    <dgm:cxn modelId="{C6874F39-C5FF-417D-9BA6-7BBE5B354C18}" type="presParOf" srcId="{A14100FD-959C-4268-90A3-484183D32613}" destId="{F277F9BA-B502-479B-BF6D-5D7D87E1B10C}" srcOrd="3" destOrd="0" presId="urn:microsoft.com/office/officeart/2005/8/layout/pyramid2"/>
    <dgm:cxn modelId="{21015B00-B0AB-4E17-BC4E-9A6597F7D494}" type="presParOf" srcId="{A14100FD-959C-4268-90A3-484183D32613}" destId="{4A9C6B55-5890-471E-BAA3-CB3A38C5EAF8}" srcOrd="4" destOrd="0" presId="urn:microsoft.com/office/officeart/2005/8/layout/pyramid2"/>
    <dgm:cxn modelId="{FECFDBC6-0AB1-486D-8BA5-67B647C08F4E}" type="presParOf" srcId="{A14100FD-959C-4268-90A3-484183D32613}" destId="{6401859E-F757-4191-96B5-071CB57E518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BEE90-9010-4FA2-88A8-EDDC30839FCF}">
      <dsp:nvSpPr>
        <dsp:cNvPr id="0" name=""/>
        <dsp:cNvSpPr/>
      </dsp:nvSpPr>
      <dsp:spPr>
        <a:xfrm>
          <a:off x="1460090" y="333982"/>
          <a:ext cx="4829473" cy="41615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3A6DC-C8C2-4CA9-98E5-0C9C4097914F}">
      <dsp:nvSpPr>
        <dsp:cNvPr id="0" name=""/>
        <dsp:cNvSpPr/>
      </dsp:nvSpPr>
      <dsp:spPr>
        <a:xfrm>
          <a:off x="3874827" y="485541"/>
          <a:ext cx="3139157" cy="1143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ICD-9 lacks the specificity &amp; granularity needed to accurately reflect care provided</a:t>
          </a:r>
          <a:endParaRPr lang="en-US" sz="2000" kern="1200" dirty="0"/>
        </a:p>
      </dsp:txBody>
      <dsp:txXfrm>
        <a:off x="3930635" y="541349"/>
        <a:ext cx="3027541" cy="1031610"/>
      </dsp:txXfrm>
    </dsp:sp>
    <dsp:sp modelId="{7F151795-8807-479C-AB78-FD19ED019040}">
      <dsp:nvSpPr>
        <dsp:cNvPr id="0" name=""/>
        <dsp:cNvSpPr/>
      </dsp:nvSpPr>
      <dsp:spPr>
        <a:xfrm>
          <a:off x="3874827" y="1771671"/>
          <a:ext cx="3139157" cy="1143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Technology &amp; practice patterns have changed dramatically in 30 years</a:t>
          </a:r>
          <a:endParaRPr lang="en-US" sz="2000" kern="1200" dirty="0"/>
        </a:p>
      </dsp:txBody>
      <dsp:txXfrm>
        <a:off x="3930635" y="1827479"/>
        <a:ext cx="3027541" cy="1031610"/>
      </dsp:txXfrm>
    </dsp:sp>
    <dsp:sp modelId="{45E2D75B-20DE-463E-8F8B-9826B0808CC7}">
      <dsp:nvSpPr>
        <dsp:cNvPr id="0" name=""/>
        <dsp:cNvSpPr/>
      </dsp:nvSpPr>
      <dsp:spPr>
        <a:xfrm>
          <a:off x="3874827" y="3057801"/>
          <a:ext cx="3139157" cy="1143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ICD-9 has run out of codes to accurately capture current medical practice</a:t>
          </a:r>
          <a:endParaRPr lang="en-US" sz="2000" kern="1200" dirty="0"/>
        </a:p>
      </dsp:txBody>
      <dsp:txXfrm>
        <a:off x="3930635" y="3113609"/>
        <a:ext cx="3027541" cy="1031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140DF-DBCD-4321-BB79-1017D434D7E1}">
      <dsp:nvSpPr>
        <dsp:cNvPr id="0" name=""/>
        <dsp:cNvSpPr/>
      </dsp:nvSpPr>
      <dsp:spPr>
        <a:xfrm>
          <a:off x="1460090" y="257773"/>
          <a:ext cx="4829473" cy="431392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777AE-BE7B-483F-AD4C-D1248DCAFF96}">
      <dsp:nvSpPr>
        <dsp:cNvPr id="0" name=""/>
        <dsp:cNvSpPr/>
      </dsp:nvSpPr>
      <dsp:spPr>
        <a:xfrm>
          <a:off x="3874827" y="485541"/>
          <a:ext cx="3139157" cy="1143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Updates terminology &amp;  disease classification consistent with current practice</a:t>
          </a:r>
          <a:endParaRPr lang="en-US" sz="2000" kern="1200" dirty="0"/>
        </a:p>
      </dsp:txBody>
      <dsp:txXfrm>
        <a:off x="3930635" y="541349"/>
        <a:ext cx="3027541" cy="1031610"/>
      </dsp:txXfrm>
    </dsp:sp>
    <dsp:sp modelId="{69140A3A-CC50-4344-8842-7353FEDE479D}">
      <dsp:nvSpPr>
        <dsp:cNvPr id="0" name=""/>
        <dsp:cNvSpPr/>
      </dsp:nvSpPr>
      <dsp:spPr>
        <a:xfrm>
          <a:off x="3874827" y="1771671"/>
          <a:ext cx="3139157" cy="1143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Expands flexibility for future updates  based on technical advances</a:t>
          </a:r>
          <a:endParaRPr lang="en-US" sz="2100" kern="1200" dirty="0"/>
        </a:p>
      </dsp:txBody>
      <dsp:txXfrm>
        <a:off x="3930635" y="1827479"/>
        <a:ext cx="3027541" cy="1031610"/>
      </dsp:txXfrm>
    </dsp:sp>
    <dsp:sp modelId="{4A9C6B55-5890-471E-BAA3-CB3A38C5EAF8}">
      <dsp:nvSpPr>
        <dsp:cNvPr id="0" name=""/>
        <dsp:cNvSpPr/>
      </dsp:nvSpPr>
      <dsp:spPr>
        <a:xfrm>
          <a:off x="3874827" y="3057801"/>
          <a:ext cx="3139157" cy="11432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Enhances: research, outcomes data captured, reporting</a:t>
          </a:r>
          <a:endParaRPr lang="en-US" sz="2100" kern="1200" dirty="0"/>
        </a:p>
      </dsp:txBody>
      <dsp:txXfrm>
        <a:off x="3930635" y="3113609"/>
        <a:ext cx="3027541" cy="1031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97075" cy="35080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210" y="1"/>
            <a:ext cx="3997075" cy="35080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DF048A7-2998-4CEB-B5E6-DF474D1D7121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2039"/>
            <a:ext cx="3997075" cy="35080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210" y="6652039"/>
            <a:ext cx="3997075" cy="35080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4151EA0-789A-4BCE-8317-6A134832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6795" cy="350203"/>
          </a:xfrm>
          <a:prstGeom prst="rect">
            <a:avLst/>
          </a:prstGeom>
        </p:spPr>
        <p:txBody>
          <a:bodyPr vert="horz" lIns="92709" tIns="46356" rIns="92709" bIns="463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6" y="1"/>
            <a:ext cx="3996795" cy="350203"/>
          </a:xfrm>
          <a:prstGeom prst="rect">
            <a:avLst/>
          </a:prstGeom>
        </p:spPr>
        <p:txBody>
          <a:bodyPr vert="horz" lIns="92709" tIns="46356" rIns="92709" bIns="46356" rtlCol="0"/>
          <a:lstStyle>
            <a:lvl1pPr algn="r">
              <a:defRPr sz="1200"/>
            </a:lvl1pPr>
          </a:lstStyle>
          <a:p>
            <a:fld id="{D5355955-0117-4218-9A05-712F6927CD9F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2263" y="525463"/>
            <a:ext cx="3498850" cy="2625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9" tIns="46356" rIns="92709" bIns="463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26925"/>
            <a:ext cx="7378700" cy="3151823"/>
          </a:xfrm>
          <a:prstGeom prst="rect">
            <a:avLst/>
          </a:prstGeom>
        </p:spPr>
        <p:txBody>
          <a:bodyPr vert="horz" lIns="92709" tIns="46356" rIns="92709" bIns="463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2634"/>
            <a:ext cx="3996795" cy="350203"/>
          </a:xfrm>
          <a:prstGeom prst="rect">
            <a:avLst/>
          </a:prstGeom>
        </p:spPr>
        <p:txBody>
          <a:bodyPr vert="horz" lIns="92709" tIns="46356" rIns="92709" bIns="463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6" y="6652634"/>
            <a:ext cx="3996795" cy="350203"/>
          </a:xfrm>
          <a:prstGeom prst="rect">
            <a:avLst/>
          </a:prstGeom>
        </p:spPr>
        <p:txBody>
          <a:bodyPr vert="horz" lIns="92709" tIns="46356" rIns="92709" bIns="46356" rtlCol="0" anchor="b"/>
          <a:lstStyle>
            <a:lvl1pPr algn="r">
              <a:defRPr sz="1200"/>
            </a:lvl1pPr>
          </a:lstStyle>
          <a:p>
            <a:fld id="{A10DD371-E02A-4692-A451-7A37B3EC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4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49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66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90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22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3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3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15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8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0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58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1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71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13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5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2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53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43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7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9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14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93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843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42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35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76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47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2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3E1A-9E75-43E8-B290-1530E173236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52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0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8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428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27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3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40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423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9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755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3E1A-9E75-43E8-B290-1530E1732361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29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116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3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643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317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929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33E1A-9E75-43E8-B290-1530E173236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415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1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71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0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5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DD371-E02A-4692-A451-7A37B3ECEE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6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9A4420-FACC-440D-8099-EFBEE8B97256}" type="datetimeFigureOut">
              <a:rPr lang="en-US" smtClean="0"/>
              <a:t>2015/10/21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200346-DDCA-45EB-879E-6A3151896F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med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pc.com/" TargetMode="External"/><Relationship Id="rId13" Type="http://schemas.openxmlformats.org/officeDocument/2006/relationships/hyperlink" Target="https://www.aapc.com/icd-10/codes/" TargetMode="External"/><Relationship Id="rId3" Type="http://schemas.openxmlformats.org/officeDocument/2006/relationships/hyperlink" Target="http://www.cms.gov/ICD10" TargetMode="External"/><Relationship Id="rId7" Type="http://schemas.openxmlformats.org/officeDocument/2006/relationships/hyperlink" Target="http://www.icd10watch.com/" TargetMode="External"/><Relationship Id="rId12" Type="http://schemas.openxmlformats.org/officeDocument/2006/relationships/hyperlink" Target="http://www.icd10monitor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hima.org/" TargetMode="External"/><Relationship Id="rId11" Type="http://schemas.openxmlformats.org/officeDocument/2006/relationships/hyperlink" Target="http://www.healthcareitnews.com/" TargetMode="External"/><Relationship Id="rId5" Type="http://schemas.openxmlformats.org/officeDocument/2006/relationships/hyperlink" Target="http://www.cdc.gov/" TargetMode="External"/><Relationship Id="rId10" Type="http://schemas.openxmlformats.org/officeDocument/2006/relationships/hyperlink" Target="http://www.wedi.org/topics/icd-10" TargetMode="External"/><Relationship Id="rId4" Type="http://schemas.openxmlformats.org/officeDocument/2006/relationships/hyperlink" Target="http://www.roadto10.org/" TargetMode="External"/><Relationship Id="rId9" Type="http://schemas.openxmlformats.org/officeDocument/2006/relationships/hyperlink" Target="http://www.wedi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.gov/medicare/coding/icd1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ms.gov/Medicare/Coding/ICD10/2016-ICD-10-CM-and-GEMs.html" TargetMode="External"/><Relationship Id="rId4" Type="http://schemas.openxmlformats.org/officeDocument/2006/relationships/hyperlink" Target="https://www.aapc.com/icd-10/code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s.gov/Medicare/Coding/ICD10/index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Coding/ICD10/2016-ICD-10-CM-and-GEM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ubscriptions.cms.hhs.gov/accounts/USCMS/subscriber/new?topic_id=USCMS_60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govdelivery.com/accounts/MODSS/subscriber/ne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Medicare/Coding/ICD10/2016-ICD-10-CM-and-GEM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pc.com/icd-10/" TargetMode="External"/><Relationship Id="rId5" Type="http://schemas.openxmlformats.org/officeDocument/2006/relationships/hyperlink" Target="http://www.cdc.gov/nchs/icd/icd10cm.htm" TargetMode="External"/><Relationship Id="rId4" Type="http://schemas.openxmlformats.org/officeDocument/2006/relationships/hyperlink" Target="http://www.ama-assn.org/a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tions/icd/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nchs/icd/icd10cm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pc.com/icd-10/code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cd10cmcode.com/icd9to10conversion.php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ss.mo.gov/mhd/provider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ss.mo.gov/mhd/providers/pages/bulletins.ht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manuals.momed.com/manuals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ethelpdesk@momed.co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hyperlink" Target="http://www.emomed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med.com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med.com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MHD.provtrain@dss.mo.gov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ss.mo.gov/mhd/providers/education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clinical.services@dss.mo.gov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beraccessonline.net/cyberaccess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hyperlink" Target="http://dss.mo.gov/cd/info/forms/reference/cyberaccess-helpful-tips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mmac.mo.gov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mac.providerenrollment@dss.mo.gov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CAcQjRxqFQoTCKn7wcjRrsgCFQGFDQodMCQMBQ&amp;url=https://twitter.com/imagineteam&amp;psig=AFQjCNF_nq74Yr2eC5NzHqxuN67JicIv2Q&amp;ust=1444244114889039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N6rg8bSrsgCFQaYgAodWm4I-g&amp;url=http://grabpage.info/t/www.bing.com:80/images/search?q%3DICD-10%20Jokes%26first%3D197%26count%3D28%26FORM%3DIBASEP&amp;psig=AFQjCNGV9_4gVzT-W_62JcEgMwX7frLwBw&amp;ust=1444248201158344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2362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ICD-10 </a:t>
            </a:r>
            <a:b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 HealthNet </a:t>
            </a:r>
            <a:b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Provider Resources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dirty="0">
                <a:latin typeface="+mn-lt"/>
                <a:cs typeface="Times New Roman" panose="02020603050405020304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MO HealthNet Division (MHD)</a:t>
            </a:r>
          </a:p>
          <a:p>
            <a:pPr marL="0" indent="0" algn="ctr">
              <a:buNone/>
            </a:pPr>
            <a:r>
              <a:rPr lang="en-US" sz="1800" dirty="0" smtClean="0"/>
              <a:t>Sara Davenport, MS and Kim Morgan, CPC</a:t>
            </a:r>
          </a:p>
          <a:p>
            <a:pPr marL="0" indent="0" algn="ctr">
              <a:buNone/>
            </a:pPr>
            <a:r>
              <a:rPr lang="en-US" sz="1800" dirty="0" smtClean="0"/>
              <a:t>October 2015</a:t>
            </a:r>
            <a:endParaRPr lang="en-US" sz="1800" dirty="0"/>
          </a:p>
        </p:txBody>
      </p:sp>
      <p:pic>
        <p:nvPicPr>
          <p:cNvPr id="8" name="Picture 2" descr="D:\Users\mcgoypv\AppData\Local\Microsoft\Windows\Temporary Internet Files\Content.IE5\4UCV8B1J\plan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2453640"/>
            <a:ext cx="6019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244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ICD-9 State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964652"/>
              </p:ext>
            </p:extLst>
          </p:nvPr>
        </p:nvGraphicFramePr>
        <p:xfrm>
          <a:off x="346076" y="1342430"/>
          <a:ext cx="8474075" cy="482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2393230"/>
      </p:ext>
    </p:extLst>
  </p:cSld>
  <p:clrMapOvr>
    <a:masterClrMapping/>
  </p:clrMapOvr>
  <p:transition advTm="7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ICD-10 State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158061"/>
              </p:ext>
            </p:extLst>
          </p:nvPr>
        </p:nvGraphicFramePr>
        <p:xfrm>
          <a:off x="346076" y="1342430"/>
          <a:ext cx="8474075" cy="482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362186"/>
      </p:ext>
    </p:extLst>
  </p:cSld>
  <p:clrMapOvr>
    <a:masterClrMapping/>
  </p:clrMapOvr>
  <p:transition advTm="5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ICD-9 vs. ICD-10 Diagnosis Codes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920643"/>
              </p:ext>
            </p:extLst>
          </p:nvPr>
        </p:nvGraphicFramePr>
        <p:xfrm>
          <a:off x="298958" y="1676400"/>
          <a:ext cx="8540242" cy="2846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0121"/>
                <a:gridCol w="4270121"/>
              </a:tblGrid>
              <a:tr h="30698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ICD-9 Diagnosis Codes – 14,000 +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ICD-10 Diagnosis Codes – 75,000 +</a:t>
                      </a:r>
                      <a:endParaRPr lang="en-US" sz="1700" dirty="0"/>
                    </a:p>
                  </a:txBody>
                  <a:tcPr marT="42863" marB="42863"/>
                </a:tc>
              </a:tr>
              <a:tr h="30698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3-5 Characters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3-7 Characters</a:t>
                      </a:r>
                      <a:endParaRPr lang="en-US" sz="1700" dirty="0"/>
                    </a:p>
                  </a:txBody>
                  <a:tcPr marT="42863" marB="42863"/>
                </a:tc>
              </a:tr>
              <a:tr h="53323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Character</a:t>
                      </a:r>
                      <a:r>
                        <a:rPr lang="en-US" sz="1700" baseline="0" dirty="0" smtClean="0"/>
                        <a:t> 1 is numeric or alpha </a:t>
                      </a:r>
                    </a:p>
                    <a:p>
                      <a:r>
                        <a:rPr lang="en-US" sz="1700" baseline="0" dirty="0" smtClean="0"/>
                        <a:t>(E or V)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Character 1 is alpha</a:t>
                      </a:r>
                    </a:p>
                    <a:p>
                      <a:r>
                        <a:rPr lang="en-US" sz="1700" dirty="0" smtClean="0"/>
                        <a:t>Character 2 is numeric</a:t>
                      </a:r>
                    </a:p>
                  </a:txBody>
                  <a:tcPr marT="42863" marB="42863"/>
                </a:tc>
              </a:tr>
              <a:tr h="30698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Use of decimal after 3</a:t>
                      </a:r>
                      <a:r>
                        <a:rPr lang="en-US" sz="1700" baseline="30000" dirty="0" smtClean="0"/>
                        <a:t>rd</a:t>
                      </a:r>
                      <a:r>
                        <a:rPr lang="en-US" sz="1700" dirty="0" smtClean="0"/>
                        <a:t> character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Use of decimal after 3</a:t>
                      </a:r>
                      <a:r>
                        <a:rPr lang="en-US" sz="1700" baseline="30000" dirty="0" smtClean="0"/>
                        <a:t>rd</a:t>
                      </a:r>
                      <a:r>
                        <a:rPr lang="en-US" sz="1700" dirty="0" smtClean="0"/>
                        <a:t> character</a:t>
                      </a:r>
                      <a:endParaRPr lang="en-US" sz="1700" dirty="0"/>
                    </a:p>
                  </a:txBody>
                  <a:tcPr marT="42863" marB="42863"/>
                </a:tc>
              </a:tr>
              <a:tr h="53323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Characters 2-5</a:t>
                      </a:r>
                      <a:r>
                        <a:rPr lang="en-US" sz="1700" baseline="0" dirty="0" smtClean="0"/>
                        <a:t> are numeric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Character</a:t>
                      </a:r>
                      <a:r>
                        <a:rPr lang="en-US" sz="1700" baseline="0" dirty="0" smtClean="0"/>
                        <a:t>s 3-7 can be alpha or numeric</a:t>
                      </a:r>
                      <a:endParaRPr lang="en-US" sz="1700" dirty="0" smtClean="0"/>
                    </a:p>
                    <a:p>
                      <a:r>
                        <a:rPr lang="en-US" sz="1700" baseline="0" dirty="0" smtClean="0"/>
                        <a:t>Letter U is not used</a:t>
                      </a:r>
                      <a:endParaRPr lang="en-US" sz="1700" dirty="0"/>
                    </a:p>
                  </a:txBody>
                  <a:tcPr marT="42863" marB="42863"/>
                </a:tc>
              </a:tr>
              <a:tr h="533236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Use of dummy placeholder “X” for future code expansion</a:t>
                      </a:r>
                      <a:endParaRPr lang="en-US" sz="1700" dirty="0"/>
                    </a:p>
                  </a:txBody>
                  <a:tcPr marT="42863" marB="42863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472440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 codes reference External Causes of Injury &amp; Poisoning in ICD-9.</a:t>
            </a:r>
          </a:p>
          <a:p>
            <a:r>
              <a:rPr lang="en-US" dirty="0" smtClean="0"/>
              <a:t>E references the Endocrine system in ICD-10.</a:t>
            </a:r>
          </a:p>
          <a:p>
            <a:endParaRPr lang="en-US" dirty="0" smtClean="0"/>
          </a:p>
          <a:p>
            <a:r>
              <a:rPr lang="en-US" dirty="0" smtClean="0"/>
              <a:t>V codes reference Health Status &amp; Contact with Health Services in ICD-9.</a:t>
            </a:r>
          </a:p>
          <a:p>
            <a:r>
              <a:rPr lang="en-US" dirty="0" smtClean="0"/>
              <a:t>V – Y codes reference External Causes of Morbidity in ICD-10.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12402"/>
      </p:ext>
    </p:extLst>
  </p:cSld>
  <p:clrMapOvr>
    <a:masterClrMapping/>
  </p:clrMapOvr>
  <p:transition advTm="13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ICD-10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Diagnosis Code Structure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495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S   8   0   </a:t>
            </a:r>
            <a:r>
              <a:rPr lang="en-US" sz="5400" b="1" dirty="0" smtClean="0">
                <a:solidFill>
                  <a:srgbClr val="FF0000"/>
                </a:solidFill>
              </a:rPr>
              <a:t>2   1</a:t>
            </a:r>
            <a:r>
              <a:rPr lang="en-US" sz="5400" b="1" dirty="0" smtClean="0"/>
              <a:t>   </a:t>
            </a:r>
            <a:r>
              <a:rPr lang="en-US" sz="5400" b="1" dirty="0" smtClean="0">
                <a:solidFill>
                  <a:srgbClr val="0070C0"/>
                </a:solidFill>
              </a:rPr>
              <a:t>1   A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3353093"/>
            <a:ext cx="194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Category: 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Superficial injury of knee and lower leg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3366047"/>
            <a:ext cx="21648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Sub-categories: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Other superficial injuries of knee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3353094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Valid code: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Abrasion of the right knee, initial encounter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4372" y="5486400"/>
            <a:ext cx="277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  </a:t>
            </a:r>
            <a:endParaRPr lang="en-US" dirty="0" smtClean="0"/>
          </a:p>
          <a:p>
            <a:r>
              <a:rPr lang="en-US" strike="sngStrike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72463"/>
      </p:ext>
    </p:extLst>
  </p:cSld>
  <p:clrMapOvr>
    <a:masterClrMapping/>
  </p:clrMapOvr>
  <p:transition advTm="8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ICD-9 vs. ICD-10 Procedure Codes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351871"/>
              </p:ext>
            </p:extLst>
          </p:nvPr>
        </p:nvGraphicFramePr>
        <p:xfrm>
          <a:off x="370965" y="1676400"/>
          <a:ext cx="8474076" cy="301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038"/>
                <a:gridCol w="4237038"/>
              </a:tblGrid>
              <a:tr h="347663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ICD-9 Procedure Codes – 4,000 +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ICD-10 Procedure Codes</a:t>
                      </a:r>
                      <a:r>
                        <a:rPr lang="en-US" sz="1700" baseline="0" dirty="0" smtClean="0"/>
                        <a:t> – 87,000 +</a:t>
                      </a:r>
                      <a:endParaRPr lang="en-US" sz="1700" dirty="0"/>
                    </a:p>
                  </a:txBody>
                  <a:tcPr marT="42863" marB="42863"/>
                </a:tc>
              </a:tr>
              <a:tr h="347663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3-4 Characters 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 Characters</a:t>
                      </a:r>
                      <a:endParaRPr lang="en-US" sz="1700" dirty="0"/>
                    </a:p>
                  </a:txBody>
                  <a:tcPr marT="42863" marB="42863"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All characters are numeric</a:t>
                      </a:r>
                      <a:endParaRPr lang="en-US" sz="170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Alpha</a:t>
                      </a:r>
                      <a:r>
                        <a:rPr lang="en-US" sz="1700" baseline="0" dirty="0" smtClean="0"/>
                        <a:t> or numeric </a:t>
                      </a:r>
                    </a:p>
                  </a:txBody>
                  <a:tcPr marT="42863" marB="42863"/>
                </a:tc>
              </a:tr>
              <a:tr h="600075">
                <a:tc>
                  <a:txBody>
                    <a:bodyPr/>
                    <a:lstStyle/>
                    <a:p>
                      <a:r>
                        <a:rPr lang="en-US" sz="1700" b="0" dirty="0" smtClean="0"/>
                        <a:t>All codes have at least 3</a:t>
                      </a:r>
                      <a:r>
                        <a:rPr lang="en-US" sz="1700" b="0" baseline="0" dirty="0" smtClean="0"/>
                        <a:t> characters</a:t>
                      </a:r>
                      <a:endParaRPr lang="en-US" sz="1700" b="0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Numbers 0 -9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700" baseline="0" dirty="0" smtClean="0"/>
                        <a:t>Letters A-H, J-N, P-Z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700" baseline="0" dirty="0" smtClean="0"/>
                        <a:t>Letters O &amp; I are omitted </a:t>
                      </a:r>
                      <a:endParaRPr lang="en-US" sz="1700" dirty="0"/>
                    </a:p>
                  </a:txBody>
                  <a:tcPr marT="42863" marB="42863"/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 smtClean="0"/>
                        <a:t>Example:</a:t>
                      </a:r>
                      <a:r>
                        <a:rPr lang="en-US" sz="1700" b="1" baseline="0" dirty="0" smtClean="0"/>
                        <a:t>  </a:t>
                      </a:r>
                      <a:r>
                        <a:rPr lang="en-US" sz="1700" b="0" baseline="0" dirty="0" smtClean="0"/>
                        <a:t>Angioplasty has 3 codes</a:t>
                      </a:r>
                      <a:endParaRPr lang="en-US" sz="1700" b="1" dirty="0" smtClean="0"/>
                    </a:p>
                    <a:p>
                      <a:endParaRPr lang="en-US" sz="1700" b="1" dirty="0"/>
                    </a:p>
                  </a:txBody>
                  <a:tcPr marT="42863" marB="42863"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Example:  </a:t>
                      </a:r>
                      <a:r>
                        <a:rPr lang="en-US" sz="1700" b="0" dirty="0" smtClean="0"/>
                        <a:t>Angioplasty – 1298 coding combinations</a:t>
                      </a:r>
                      <a:endParaRPr lang="en-US" sz="1700" b="1" dirty="0"/>
                    </a:p>
                  </a:txBody>
                  <a:tcPr marT="42863" marB="42863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10800000" flipV="1">
            <a:off x="1043608" y="504959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increase in the number of procedure codes is driven by the increased specificity, granularity &amp; laterality contained within the ICD-10 codes.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15112"/>
      </p:ext>
    </p:extLst>
  </p:cSld>
  <p:clrMapOvr>
    <a:masterClrMapping/>
  </p:clrMapOvr>
  <p:transition advTm="1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ICD-10 Procedure Code Structure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 descr="Structure of ICD-10 PCS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47527"/>
            <a:ext cx="7992888" cy="482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8149489"/>
      </p:ext>
    </p:extLst>
  </p:cSld>
  <p:clrMapOvr>
    <a:masterClrMapping/>
  </p:clrMapOvr>
  <p:transition advTm="2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When to Use ICD-10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Arial" panose="020B0604020202020204" pitchFamily="34" charset="0"/>
              </a:rPr>
              <a:t>Claims should not span months.  Bill September 2015, on one claim, and bill October 2015, on a separate claim.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anose="020B0604020202020204" pitchFamily="34" charset="0"/>
              </a:rPr>
              <a:t> Not just separate lines, but separate claims.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Arial" panose="020B0604020202020204" pitchFamily="34" charset="0"/>
              </a:rPr>
              <a:t>The date of service (DOS) determines the code, not filing date.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Arial" panose="020B0604020202020204" pitchFamily="34" charset="0"/>
              </a:rPr>
              <a:t>Due to Timely Filing requirements, MHD system allows ICD-9 and ICD-10 claims based off the DOS. </a:t>
            </a:r>
          </a:p>
        </p:txBody>
      </p:sp>
    </p:spTree>
    <p:extLst>
      <p:ext uri="{BB962C8B-B14F-4D97-AF65-F5344CB8AC3E}">
        <p14:creationId xmlns:p14="http://schemas.microsoft.com/office/powerpoint/2010/main" val="41320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ICD-9 or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ICD-10?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3200" dirty="0"/>
              <a:t>ICD-9 and ICD-10 codes may not be billed on same claim </a:t>
            </a:r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3200" dirty="0"/>
              <a:t>DOS prior to </a:t>
            </a:r>
            <a:r>
              <a:rPr lang="en-US" sz="3200" dirty="0" smtClean="0"/>
              <a:t>10/1/15, </a:t>
            </a:r>
            <a:r>
              <a:rPr lang="en-US" sz="3200" dirty="0"/>
              <a:t>use ICD-9 code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On or before </a:t>
            </a:r>
            <a:r>
              <a:rPr lang="en-US" sz="2800" dirty="0" smtClean="0"/>
              <a:t>9/30/15</a:t>
            </a:r>
            <a:endParaRPr lang="en-US" sz="2800" dirty="0"/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3200" dirty="0"/>
              <a:t>DOS on or after </a:t>
            </a:r>
            <a:r>
              <a:rPr lang="en-US" sz="3200" dirty="0" smtClean="0"/>
              <a:t>10/1/15, use </a:t>
            </a:r>
            <a:r>
              <a:rPr lang="en-US" sz="3200" dirty="0"/>
              <a:t>ICD-10 </a:t>
            </a:r>
            <a:r>
              <a:rPr lang="en-US" sz="3200" dirty="0" smtClean="0"/>
              <a:t>code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DAVE5Z0\AppData\Local\Microsoft\Windows\Temporary Internet Files\Content.IE5\CCBB21TM\ethics_cartoon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6" y="4343400"/>
            <a:ext cx="3048000" cy="2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2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Date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Span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on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Claims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SzPct val="100000"/>
              <a:buNone/>
            </a:pPr>
            <a:r>
              <a:rPr lang="en-US" sz="4000" dirty="0" smtClean="0"/>
              <a:t>Medical</a:t>
            </a:r>
            <a:r>
              <a:rPr lang="en-US" sz="4000" dirty="0"/>
              <a:t>, Outpatient, Home Health, Dental, and Professional </a:t>
            </a:r>
            <a:r>
              <a:rPr lang="en-US" sz="4000" dirty="0" smtClean="0"/>
              <a:t>Crossover claim types: </a:t>
            </a:r>
          </a:p>
          <a:p>
            <a:pPr marL="0" lvl="0" indent="0" algn="ctr">
              <a:buSzPct val="100000"/>
              <a:buNone/>
            </a:pPr>
            <a:r>
              <a:rPr lang="en-US" sz="3100" dirty="0" smtClean="0"/>
              <a:t>(Start Date, From Date, Through Date)</a:t>
            </a:r>
          </a:p>
          <a:p>
            <a:pPr marL="0" lvl="0" indent="0" algn="ctr">
              <a:buSzPct val="100000"/>
              <a:buNone/>
            </a:pPr>
            <a:endParaRPr lang="en-US" sz="3100" dirty="0"/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3100" dirty="0" smtClean="0"/>
              <a:t>From and Through Date of </a:t>
            </a:r>
            <a:r>
              <a:rPr lang="en-US" sz="3100" dirty="0"/>
              <a:t>Service will be used to determine whether the diagnosis code set value must be ICD-9 or ICD-10.</a:t>
            </a:r>
          </a:p>
          <a:p>
            <a:pPr marL="0" lvl="0" indent="0">
              <a:buSzPct val="100000"/>
              <a:buNone/>
            </a:pPr>
            <a:endParaRPr lang="en-US" sz="3100" dirty="0" smtClean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3100" dirty="0" smtClean="0"/>
              <a:t>ICD-9 Codes: From </a:t>
            </a:r>
            <a:r>
              <a:rPr lang="en-US" sz="3100" dirty="0"/>
              <a:t>Date of Service and Through Date of Service are prior to October 1, </a:t>
            </a:r>
            <a:r>
              <a:rPr lang="en-US" sz="3100" dirty="0" smtClean="0"/>
              <a:t>2015. (September 30, 2015, and prior) </a:t>
            </a:r>
          </a:p>
          <a:p>
            <a:pPr marL="365760" lvl="1" indent="0">
              <a:buSzPct val="100000"/>
              <a:buNone/>
            </a:pPr>
            <a:endParaRPr lang="en-US" sz="3100" dirty="0" smtClean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3100" dirty="0" smtClean="0"/>
              <a:t>ICD-10 Codes: On and after </a:t>
            </a:r>
            <a:r>
              <a:rPr lang="en-US" sz="3100" dirty="0"/>
              <a:t>October 1, </a:t>
            </a:r>
            <a:r>
              <a:rPr lang="en-US" sz="3100" dirty="0" smtClean="0"/>
              <a:t>2015. </a:t>
            </a:r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61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Date Span 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SzPct val="100000"/>
              <a:buNone/>
            </a:pPr>
            <a:r>
              <a:rPr lang="en-US" sz="3300" dirty="0" smtClean="0"/>
              <a:t>Medical </a:t>
            </a:r>
            <a:r>
              <a:rPr lang="en-US" sz="3300" dirty="0"/>
              <a:t>and for Professional Crossover claim types for Durable Medical Equipment (DME</a:t>
            </a:r>
            <a:r>
              <a:rPr lang="en-US" sz="3300" dirty="0" smtClean="0"/>
              <a:t>):</a:t>
            </a:r>
          </a:p>
          <a:p>
            <a:pPr marL="0" lvl="0" indent="0" algn="ctr">
              <a:buSzPct val="100000"/>
              <a:buNone/>
            </a:pPr>
            <a:r>
              <a:rPr lang="en-US" sz="2800" dirty="0"/>
              <a:t>(Start Date, From </a:t>
            </a:r>
            <a:r>
              <a:rPr lang="en-US" sz="2800" dirty="0" smtClean="0"/>
              <a:t>Date)</a:t>
            </a:r>
            <a:endParaRPr lang="en-US" sz="2800" dirty="0"/>
          </a:p>
          <a:p>
            <a:pPr marL="0" indent="0" algn="ctr">
              <a:buSzPct val="100000"/>
              <a:buNone/>
            </a:pPr>
            <a:endParaRPr lang="en-US" sz="2800" dirty="0"/>
          </a:p>
          <a:p>
            <a:pPr marL="320040" lvl="1" indent="-320040">
              <a:spcBef>
                <a:spcPts val="70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2800" dirty="0"/>
              <a:t>From Date of Service will be used to determine whether the diagnosis code set value must be ICD-9 or ICD-10</a:t>
            </a:r>
            <a:r>
              <a:rPr lang="en-US" sz="2800" dirty="0" smtClean="0"/>
              <a:t>.</a:t>
            </a:r>
          </a:p>
          <a:p>
            <a:pPr marL="365760" lvl="1" indent="0">
              <a:buSzPct val="100000"/>
              <a:buNone/>
            </a:pPr>
            <a:endParaRPr lang="en-US" sz="2800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3100" dirty="0"/>
              <a:t>ICD-9 Codes: From Date of Service </a:t>
            </a:r>
            <a:r>
              <a:rPr lang="en-US" sz="3100" dirty="0" smtClean="0"/>
              <a:t>are </a:t>
            </a:r>
            <a:r>
              <a:rPr lang="en-US" sz="3100" dirty="0"/>
              <a:t>prior to October 1, 2015. </a:t>
            </a:r>
            <a:r>
              <a:rPr lang="en-US" sz="3100" dirty="0" smtClean="0"/>
              <a:t>(</a:t>
            </a:r>
            <a:r>
              <a:rPr lang="en-US" sz="3100" dirty="0"/>
              <a:t>September 30, 2015, and prior) </a:t>
            </a:r>
          </a:p>
          <a:p>
            <a:pPr marL="365760" lvl="1" indent="0">
              <a:buSzPct val="100000"/>
              <a:buNone/>
            </a:pPr>
            <a:endParaRPr lang="en-US" sz="3100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3100" dirty="0"/>
              <a:t>ICD-10 Codes: On and after October 1, 2015.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What is ICD?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International Classification of Diseases (ICD)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A set of codes to record and identify health conditions.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Use the recording of ICD codes to see trends in health, track morbidity, and mortality.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I</a:t>
            </a:r>
            <a:r>
              <a:rPr lang="en-US" sz="3000" dirty="0" smtClean="0"/>
              <a:t>nsurers use ICD codes to classify conditions and determine reimbursement.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Date Span on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Inpatient, Nursing Home, or Institutional Crossover claim </a:t>
            </a:r>
            <a:r>
              <a:rPr lang="en-US" sz="2800" dirty="0" smtClean="0"/>
              <a:t>types: </a:t>
            </a:r>
          </a:p>
          <a:p>
            <a:pPr marL="0" indent="0" algn="ctr">
              <a:buNone/>
            </a:pPr>
            <a:r>
              <a:rPr lang="en-US" sz="2400" dirty="0" smtClean="0"/>
              <a:t>(Discharge Date, End Date, Through Date)</a:t>
            </a:r>
          </a:p>
          <a:p>
            <a:pPr marL="0" indent="0" algn="ctr">
              <a:buNone/>
            </a:pPr>
            <a:endParaRPr lang="en-US" sz="1050" dirty="0" smtClean="0"/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Through </a:t>
            </a:r>
            <a:r>
              <a:rPr lang="en-US" sz="2200" dirty="0"/>
              <a:t>Date of Service will be used to determine whether the diagnosis code set value must be ICD-9 or ICD-10</a:t>
            </a:r>
            <a:r>
              <a:rPr lang="en-US" sz="2200" dirty="0" smtClean="0"/>
              <a:t>.</a:t>
            </a:r>
          </a:p>
          <a:p>
            <a:pPr marL="0" lvl="0" indent="0">
              <a:buSzPct val="100000"/>
              <a:buNone/>
            </a:pPr>
            <a:endParaRPr lang="en-US" sz="1000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ICD-9 </a:t>
            </a:r>
            <a:r>
              <a:rPr lang="en-US" sz="2200" dirty="0"/>
              <a:t>Codes: </a:t>
            </a:r>
            <a:r>
              <a:rPr lang="en-US" sz="2200" dirty="0" smtClean="0"/>
              <a:t>Through </a:t>
            </a:r>
            <a:r>
              <a:rPr lang="en-US" sz="2200" dirty="0"/>
              <a:t>Date of Service </a:t>
            </a:r>
            <a:r>
              <a:rPr lang="en-US" sz="2200" dirty="0" smtClean="0"/>
              <a:t>or Discharge Date is prior </a:t>
            </a:r>
            <a:r>
              <a:rPr lang="en-US" sz="2200" dirty="0"/>
              <a:t>to October 1, 2015. </a:t>
            </a:r>
            <a:r>
              <a:rPr lang="en-US" sz="2200" dirty="0" smtClean="0"/>
              <a:t>(</a:t>
            </a:r>
            <a:r>
              <a:rPr lang="en-US" sz="2200" dirty="0"/>
              <a:t>September 30, 2015, and prior) </a:t>
            </a:r>
            <a:endParaRPr lang="en-US" sz="2200" dirty="0" smtClean="0"/>
          </a:p>
          <a:p>
            <a:pPr marL="365760" lvl="1" indent="0">
              <a:buSzPct val="100000"/>
              <a:buNone/>
            </a:pPr>
            <a:endParaRPr lang="en-US" sz="600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ICD-10 </a:t>
            </a:r>
            <a:r>
              <a:rPr lang="en-US" sz="2200" dirty="0"/>
              <a:t>Codes: </a:t>
            </a:r>
            <a:r>
              <a:rPr lang="en-US" sz="2200" dirty="0" smtClean="0"/>
              <a:t>Through Date of Service or Discharge Date is On </a:t>
            </a:r>
            <a:r>
              <a:rPr lang="en-US" sz="2200" dirty="0"/>
              <a:t>and after October 1, 2015.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3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MHD Outreach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953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200" dirty="0" smtClean="0"/>
              <a:t>Provider </a:t>
            </a:r>
            <a:r>
              <a:rPr lang="en-US" sz="4200" dirty="0"/>
              <a:t>outreach in various areas of the </a:t>
            </a:r>
            <a:r>
              <a:rPr lang="en-US" sz="4200" dirty="0" smtClean="0"/>
              <a:t>state.</a:t>
            </a:r>
            <a:r>
              <a:rPr lang="en-US" sz="4200" dirty="0"/>
              <a:t>  </a:t>
            </a:r>
            <a:endParaRPr lang="en-US" sz="4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200" dirty="0"/>
              <a:t>P</a:t>
            </a:r>
            <a:r>
              <a:rPr lang="en-US" sz="4200" dirty="0" smtClean="0"/>
              <a:t>ublish </a:t>
            </a:r>
            <a:r>
              <a:rPr lang="en-US" sz="4200" dirty="0"/>
              <a:t>bulletins, hot tips, and other outreach </a:t>
            </a:r>
            <a:r>
              <a:rPr lang="en-US" sz="4200" dirty="0" smtClean="0"/>
              <a:t>of </a:t>
            </a:r>
            <a:r>
              <a:rPr lang="en-US" sz="4200" dirty="0"/>
              <a:t>the ICD-10 </a:t>
            </a:r>
            <a:r>
              <a:rPr lang="en-US" sz="4200" dirty="0" smtClean="0"/>
              <a:t>transition.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200" dirty="0"/>
              <a:t>C</a:t>
            </a:r>
            <a:r>
              <a:rPr lang="en-US" sz="4200" dirty="0" smtClean="0"/>
              <a:t>alls </a:t>
            </a:r>
            <a:r>
              <a:rPr lang="en-US" sz="4200" dirty="0"/>
              <a:t>to providers to determine their ICD-10 readiness.  </a:t>
            </a:r>
            <a:endParaRPr lang="en-US" sz="4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200" dirty="0"/>
              <a:t>H</a:t>
            </a:r>
            <a:r>
              <a:rPr lang="en-US" sz="4200" dirty="0" smtClean="0"/>
              <a:t>osting a </a:t>
            </a:r>
            <a:r>
              <a:rPr lang="en-US" sz="4200" dirty="0"/>
              <a:t>test region for the submission of ICD-10 claims.  </a:t>
            </a:r>
            <a:endParaRPr lang="en-US" sz="4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200" dirty="0"/>
              <a:t>R</a:t>
            </a:r>
            <a:r>
              <a:rPr lang="en-US" sz="4200" dirty="0" smtClean="0"/>
              <a:t>eady to accept ICD-10 compliant claims in 837 batches.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4200" dirty="0" smtClean="0"/>
              <a:t>Free</a:t>
            </a:r>
            <a:r>
              <a:rPr lang="en-US" sz="4200" dirty="0"/>
              <a:t>, online, ICD-10 compliant claims billing software </a:t>
            </a:r>
            <a:r>
              <a:rPr lang="en-US" sz="4200" dirty="0" smtClean="0"/>
              <a:t>through </a:t>
            </a:r>
            <a:r>
              <a:rPr lang="en-US" sz="4200" dirty="0"/>
              <a:t>the </a:t>
            </a:r>
            <a:r>
              <a:rPr lang="en-US" sz="4200" u="sng" dirty="0" smtClean="0">
                <a:hlinkClick r:id="rId3"/>
              </a:rPr>
              <a:t>www.eMOMED.com</a:t>
            </a:r>
            <a:r>
              <a:rPr lang="en-US" sz="4200" u="sng" dirty="0" smtClean="0"/>
              <a:t>.</a:t>
            </a:r>
            <a:r>
              <a:rPr lang="en-US" sz="42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42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200" b="1" dirty="0" smtClean="0"/>
              <a:t>REMINDER:  ICD-10 is effective October 1, 2015.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ICD Resources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3"/>
              </a:rPr>
              <a:t>www.CMS.gov/ICD10</a:t>
            </a:r>
            <a:r>
              <a:rPr lang="en-US" sz="2800" dirty="0" smtClean="0"/>
              <a:t>  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4"/>
              </a:rPr>
              <a:t>www.roadto10.org</a:t>
            </a:r>
            <a:endParaRPr lang="en-US" sz="2800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5"/>
              </a:rPr>
              <a:t>www.CDC.gov</a:t>
            </a:r>
            <a:endParaRPr lang="en-US" sz="2800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6"/>
              </a:rPr>
              <a:t>www.AHIMA.org</a:t>
            </a:r>
            <a:endParaRPr lang="en-US" sz="2800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7"/>
              </a:rPr>
              <a:t>www.ICD10watch.com</a:t>
            </a:r>
            <a:endParaRPr lang="en-US" sz="2800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8"/>
              </a:rPr>
              <a:t>www.AAPC.com</a:t>
            </a:r>
            <a:endParaRPr lang="en-US" sz="2800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>
                <a:hlinkClick r:id="rId9"/>
              </a:rPr>
              <a:t>http://www.wedi.org</a:t>
            </a:r>
            <a:r>
              <a:rPr lang="en-US" sz="2800" u="sng" dirty="0" smtClean="0">
                <a:hlinkClick r:id="rId9"/>
              </a:rPr>
              <a:t>/</a:t>
            </a:r>
            <a:endParaRPr lang="en-US" sz="2800" u="sng" dirty="0" smtClean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10"/>
              </a:rPr>
              <a:t>www.wedi.org/topics/icd-10</a:t>
            </a:r>
            <a:endParaRPr lang="en-US" sz="2800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11"/>
              </a:rPr>
              <a:t>www.Healthcareitnews.com</a:t>
            </a:r>
            <a:endParaRPr lang="en-US" sz="2800" dirty="0"/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sz="2800" u="sng" dirty="0" smtClean="0">
                <a:hlinkClick r:id="rId12"/>
              </a:rPr>
              <a:t>www.ICD10Monitor.com</a:t>
            </a:r>
            <a:r>
              <a:rPr lang="en-US" sz="2800" u="sng" dirty="0" smtClean="0"/>
              <a:t>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u="sng" dirty="0">
                <a:hlinkClick r:id="rId13"/>
              </a:rPr>
              <a:t>https://www.aapc.com/icd-10/codes/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9906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National Resources for ICD-10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153400" cy="3962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ICD-10 is a national initiative and has been supported by CMS and many associations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www.cms.gov/medicare/coding/icd10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Translation websites and CMS code lists/GEMS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hlinkClick r:id="rId4"/>
              </a:rPr>
              <a:t>https://www.aapc.com/icd-10/codes/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hlinkClick r:id="rId5"/>
              </a:rPr>
              <a:t>https://www.cms.gov/Medicare/Coding/ICD10/2016-ICD-10-CM-and-GEMs.html</a:t>
            </a:r>
            <a:r>
              <a:rPr lang="en-US" sz="2400" dirty="0" smtClean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FREE List ICD-10 CM/PCS Codes and FAQs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153400" cy="416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6002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hlinkClick r:id="rId4"/>
              </a:rPr>
              <a:t>https://www.cms.gov/Medicare/Coding/ICD10/index.html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0" y="5146812"/>
            <a:ext cx="602974" cy="30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Verify the ICD-10 Code is a Valid, Billable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ode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400" dirty="0">
                <a:hlinkClick r:id="rId3"/>
              </a:rPr>
              <a:t>https://www.cms.gov/Medicare/Coding/ICD10/2016-ICD-10-CM-and-GEMs.html</a:t>
            </a:r>
            <a:r>
              <a:rPr lang="en-US" sz="2400" dirty="0"/>
              <a:t>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76" y="2514600"/>
            <a:ext cx="626922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24678" y="3429000"/>
            <a:ext cx="894522" cy="30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Verify the ICD-10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Code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is a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Valid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Billable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ode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</a:rPr>
              <a:t>Verify the ICD-10 Code is a Valid, Billable Code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9248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8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Ongoing Updates for ICD-10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CMS</a:t>
            </a:r>
          </a:p>
          <a:p>
            <a:pPr marL="640080" lvl="1" indent="-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Sign up for CMS email updates: </a:t>
            </a:r>
            <a:r>
              <a:rPr lang="en-US" dirty="0" smtClean="0">
                <a:hlinkClick r:id="rId3"/>
              </a:rPr>
              <a:t>https://subscriptions.cms.hhs.gov/accounts/USCMS/subscriber/new?topic_id=USCMS_608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MHD</a:t>
            </a:r>
          </a:p>
          <a:p>
            <a:pPr marL="640080" lvl="1" indent="-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Sign up for MHD email updates: </a:t>
            </a:r>
            <a:r>
              <a:rPr lang="en-US" sz="2700" dirty="0" smtClean="0">
                <a:hlinkClick r:id="rId4"/>
              </a:rPr>
              <a:t>https://public.govdelivery.com/accounts/MODSS/subscriber/new</a:t>
            </a:r>
            <a:endParaRPr lang="en-US" sz="27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Guidance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2"/>
              </a:buClr>
              <a:buSzPct val="100000"/>
              <a:buNone/>
            </a:pPr>
            <a:r>
              <a:rPr lang="en-US" sz="2800" dirty="0" smtClean="0"/>
              <a:t>CMS Code </a:t>
            </a:r>
            <a:r>
              <a:rPr lang="en-US" sz="2800" dirty="0"/>
              <a:t>list and </a:t>
            </a:r>
            <a:r>
              <a:rPr lang="en-US" sz="2800" dirty="0" smtClean="0"/>
              <a:t>Guidelines</a:t>
            </a:r>
            <a:r>
              <a:rPr lang="en-US" sz="2800" dirty="0"/>
              <a:t>:  </a:t>
            </a:r>
            <a:endParaRPr lang="en-U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>
                <a:hlinkClick r:id="rId3"/>
              </a:rPr>
              <a:t>https</a:t>
            </a:r>
            <a:r>
              <a:rPr lang="en-US" sz="2400" u="sng" dirty="0">
                <a:hlinkClick r:id="rId3"/>
              </a:rPr>
              <a:t>://</a:t>
            </a:r>
            <a:r>
              <a:rPr lang="en-US" sz="2400" u="sng" dirty="0" smtClean="0">
                <a:hlinkClick r:id="rId3"/>
              </a:rPr>
              <a:t>www.cms.gov/Medicare/Coding/ICD10/2016-ICD-10-CM-and-GEMs.html</a:t>
            </a:r>
            <a:endParaRPr lang="en-US" sz="2400" u="sng" dirty="0"/>
          </a:p>
          <a:p>
            <a:pPr marL="0" indent="0">
              <a:spcBef>
                <a:spcPts val="0"/>
              </a:spcBef>
              <a:buNone/>
            </a:pPr>
            <a:endParaRPr lang="en-US" sz="1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American Medical Association (AMA) </a:t>
            </a:r>
            <a:r>
              <a:rPr lang="en-US" sz="2800" dirty="0"/>
              <a:t>Guidance: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>
                <a:hlinkClick r:id="rId4"/>
              </a:rPr>
              <a:t>http</a:t>
            </a:r>
            <a:r>
              <a:rPr lang="en-US" sz="2400" u="sng" dirty="0">
                <a:hlinkClick r:id="rId4"/>
              </a:rPr>
              <a:t>://</a:t>
            </a:r>
            <a:r>
              <a:rPr lang="en-US" sz="2400" u="sng" dirty="0" smtClean="0">
                <a:hlinkClick r:id="rId4"/>
              </a:rPr>
              <a:t>www.ama-assn.org/ama</a:t>
            </a:r>
            <a:r>
              <a:rPr lang="en-US" sz="2400" u="sng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CDC: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www.cdc.gov/nchs/icd/icd10cm.htm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AAPC: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://www.aapc.com/icd-10</a:t>
            </a:r>
            <a:r>
              <a:rPr lang="en-US" sz="2400" dirty="0" smtClean="0">
                <a:hlinkClick r:id="rId6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3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What is ICD-10?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2200" u="sng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In 1990, the World Health Organization (WHO) recommended the ICD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edition diagnostic and procedure coding system.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diagnosis classification system was developed by the Centers for Disease Control </a:t>
            </a:r>
            <a:r>
              <a:rPr lang="en-US" sz="2200" dirty="0" smtClean="0"/>
              <a:t>(CDC) and </a:t>
            </a:r>
            <a:r>
              <a:rPr lang="en-US" sz="2200" dirty="0"/>
              <a:t>Prevention for use in all United States of America health care treatment settings. </a:t>
            </a:r>
            <a:endParaRPr lang="en-US" sz="2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WHO owns and publishes the classification.</a:t>
            </a:r>
          </a:p>
          <a:p>
            <a:pPr marL="465138" indent="-465138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/>
              <a:t>WHO: </a:t>
            </a:r>
            <a:r>
              <a:rPr lang="en-US" sz="2200" dirty="0">
                <a:hlinkClick r:id="rId3"/>
              </a:rPr>
              <a:t>http://www.who.int/classifications/icd/en</a:t>
            </a:r>
            <a:r>
              <a:rPr lang="en-US" sz="2200" dirty="0" smtClean="0">
                <a:hlinkClick r:id="rId3"/>
              </a:rPr>
              <a:t>/</a:t>
            </a:r>
            <a:r>
              <a:rPr lang="en-US" sz="2200" dirty="0" smtClean="0"/>
              <a:t>. </a:t>
            </a:r>
            <a:endParaRPr lang="en-US" sz="2200" dirty="0"/>
          </a:p>
          <a:p>
            <a:pPr marL="465138" indent="-465138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CDC: </a:t>
            </a: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www.cdc.gov/nchs/icd/icd10cm.htm</a:t>
            </a:r>
            <a:r>
              <a:rPr lang="en-US" sz="2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53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ICD-10 Translation Sites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Translation websites </a:t>
            </a:r>
            <a:r>
              <a:rPr lang="en-US" dirty="0" smtClean="0"/>
              <a:t>may assist in narrowing down the potential ICD-10 codes.  The provider should still verify the selected code reflects the condition of the participant.  </a:t>
            </a:r>
            <a:endParaRPr lang="en-US" dirty="0"/>
          </a:p>
          <a:p>
            <a:pPr marL="640080" lvl="1" indent="-27432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https://www.aapc.com/icd-10/codes/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Be aware of the disclaimers on the site.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84" y="4038600"/>
            <a:ext cx="51244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Example ICD-10 Translation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Type 1 Diabetes Mellitus without complications</a:t>
            </a:r>
          </a:p>
          <a:p>
            <a:pPr marL="640080" lvl="1" indent="-27432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ICD-9: 250.1</a:t>
            </a:r>
          </a:p>
          <a:p>
            <a:pPr marL="640080" lvl="1" indent="-27432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ICD-10: E10.9 (E109)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599"/>
            <a:ext cx="8839199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AAPC Disclaimer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003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3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Google ICD-10 code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4438"/>
          </a:xfrm>
        </p:spPr>
        <p:txBody>
          <a:bodyPr/>
          <a:lstStyle/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Many may have multiple ICD-10 code choices, so choose the most appropriate code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6171498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Web Based Translations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ICD-9 to 10 Bidirectional Crosswalk Tool</a:t>
            </a:r>
          </a:p>
          <a:p>
            <a:pPr marL="640080" lvl="1" indent="-27432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2016 ICD-10 CM Codes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icd10cmcode.com/icd9to10conversion.php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Caution and Disclaimers!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DAVE5Z0\AppData\Local\Microsoft\Windows\Temporary Internet Files\Content.IE5\79F8DRIW\caution_sign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3343275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6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5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Clinician should have Legible and Detailed Documentation to chose the Appropriate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ode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:\Users\DAVE5Z0\AppData\Local\Microsoft\Windows\Temporary Internet Files\Content.IE5\DAFM5QAZ\typeface-for-doctors[1]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600200"/>
            <a:ext cx="337185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1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What codes should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the Provider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U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se?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/>
              <a:t>Access Translation Sites to crosswalk the ICD-9 code to ICD-10 Code. Take the ICD-10 code to the CMS mapping, AAPC coding books, and ALL resources </a:t>
            </a:r>
            <a:r>
              <a:rPr lang="en-US" sz="2000" dirty="0"/>
              <a:t>to determine the family code ranges</a:t>
            </a:r>
            <a:r>
              <a:rPr lang="en-US" sz="2000" dirty="0" smtClean="0"/>
              <a:t>. Find the code that demonstrations the clinician’s documentation of the service rendered.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/>
              <a:t>To determine the appropriate and valid code, follow CMS and coding guidelines, and the clinician’s documentation from the services rendered.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800" dirty="0" smtClean="0"/>
              <a:t>Sign up for CMS and MHD email notifications to receive updates.</a:t>
            </a:r>
          </a:p>
          <a:p>
            <a:pPr marL="640080" lvl="1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Reference MHD Provider Manuals, Bulletins, and Hot Tips.</a:t>
            </a:r>
          </a:p>
          <a:p>
            <a:pPr marL="640080" lvl="1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/>
              <a:t>Remember  these are suggested codes, and the provider needs to ensure they represent the condition/services rendered to the participant. </a:t>
            </a:r>
          </a:p>
        </p:txBody>
      </p:sp>
    </p:spTree>
    <p:extLst>
      <p:ext uri="{BB962C8B-B14F-4D97-AF65-F5344CB8AC3E}">
        <p14:creationId xmlns:p14="http://schemas.microsoft.com/office/powerpoint/2010/main" val="32487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MHD Provider Participant Page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Access Provider and Participant webpage: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://dss.mo.gov/mhd/providers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This page provides links and resources.  Access the provider manuals, hot tips, bulletins, and all program provisions from this page.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800" dirty="0"/>
          </a:p>
        </p:txBody>
      </p:sp>
      <p:pic>
        <p:nvPicPr>
          <p:cNvPr id="5" name="Picture 10" descr="C:\Users\over25a\AppData\Local\Microsoft\Windows\Temporary Internet Files\Content.IE5\W18WL1KB\MP90041181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657600"/>
            <a:ext cx="1854324" cy="2788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5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916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Two Components ICD-10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3200" dirty="0" smtClean="0"/>
              <a:t> ICD-10 CM ~ </a:t>
            </a:r>
            <a:r>
              <a:rPr lang="en-US" sz="3200" dirty="0"/>
              <a:t>(Clinical Modification) </a:t>
            </a:r>
            <a:endParaRPr lang="en-US" sz="3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for diagnosis </a:t>
            </a:r>
            <a:r>
              <a:rPr lang="en-US" dirty="0" smtClean="0"/>
              <a:t>coding.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 Replaces ICD-9 Vol. 1 &amp; 2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3200" dirty="0" smtClean="0"/>
              <a:t>ICD-10 PCS ~ (</a:t>
            </a:r>
            <a:r>
              <a:rPr lang="en-US" sz="3200" dirty="0"/>
              <a:t>Procedure Coding System) </a:t>
            </a:r>
            <a:endParaRPr lang="en-US" sz="3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 Used </a:t>
            </a:r>
            <a:r>
              <a:rPr lang="en-US" dirty="0"/>
              <a:t>in hospital inpatient settings for </a:t>
            </a:r>
            <a:r>
              <a:rPr lang="en-US" dirty="0" smtClean="0"/>
              <a:t>inpatient                                                                   procedure </a:t>
            </a:r>
            <a:r>
              <a:rPr lang="en-US" dirty="0"/>
              <a:t>coding </a:t>
            </a:r>
            <a:r>
              <a:rPr lang="en-US" b="1" dirty="0"/>
              <a:t>ONLY</a:t>
            </a:r>
            <a:r>
              <a:rPr lang="en-US" dirty="0"/>
              <a:t>. 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 Replaces ICD-9 CM Vol. 3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67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819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Bulletin Webpage: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109728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http://dss.mo.gov/mhd/providers/pages/bulletins.htm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Tips Webpage: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  <a:hlinkClick r:id=""/>
            </a:endParaRPr>
          </a:p>
          <a:p>
            <a:pPr marL="109728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"/>
              </a:rPr>
              <a:t>http://dss.mo.gov/mhd/providers/pages/provtips.htm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2600" b="1" dirty="0" smtClean="0">
              <a:latin typeface="+mj-lt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Provider Bulletins and Hot Tips</a:t>
            </a:r>
            <a:endParaRPr lang="en-US" sz="3600" b="1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DAVE5Z0\AppData\Local\Microsoft\Windows\Temporary Internet Files\Content.IE5\LZAL3GPW\internet-service-provid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6" y="4572000"/>
            <a:ext cx="3505199" cy="21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Access this Provider Bulletin for  ICD-10 Information 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75413"/>
            <a:ext cx="8153400" cy="41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Access this Hot Tip for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elpful Links and Resources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19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Updated Provider Manuals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hlinkClick r:id="rId3"/>
              </a:rPr>
              <a:t>http://manuals.momed.com/manuals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1534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3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MHD Changes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6448" cy="4267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/>
              <a:t>Processing </a:t>
            </a:r>
            <a:r>
              <a:rPr lang="en-US" sz="2400" dirty="0"/>
              <a:t>of Part A/C </a:t>
            </a:r>
            <a:r>
              <a:rPr lang="en-US" sz="2400" dirty="0" smtClean="0"/>
              <a:t>Institutional </a:t>
            </a:r>
            <a:r>
              <a:rPr lang="en-US" sz="2400" dirty="0"/>
              <a:t>C</a:t>
            </a:r>
            <a:r>
              <a:rPr lang="en-US" sz="2400" dirty="0" smtClean="0"/>
              <a:t>rossover </a:t>
            </a:r>
            <a:r>
              <a:rPr lang="en-US" sz="2400" dirty="0"/>
              <a:t>C</a:t>
            </a:r>
            <a:r>
              <a:rPr lang="en-US" sz="2400" dirty="0" smtClean="0"/>
              <a:t>laims </a:t>
            </a:r>
            <a:r>
              <a:rPr lang="en-US" sz="2400" dirty="0"/>
              <a:t>will now use the Medicare covered days multiplied by the Medicaid per diem from the pricing file to determine payment.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1029" name="Picture 5" descr="C:\Users\DAVE5Z0\AppData\Local\Microsoft\Windows\Temporary Internet Files\Content.IE5\82LWGZF3\happy-old-man-in-walk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19856"/>
            <a:ext cx="2120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Prior Authorizations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provider should not have obtain another Prior Authorization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Reminders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No Special Checks for providers documenting the incorrect ICD code on the claims.   </a:t>
            </a:r>
          </a:p>
          <a:p>
            <a:pPr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Provider must identify the correct ICD Code </a:t>
            </a:r>
          </a:p>
          <a:p>
            <a:endParaRPr lang="en-US" dirty="0"/>
          </a:p>
        </p:txBody>
      </p:sp>
      <p:pic>
        <p:nvPicPr>
          <p:cNvPr id="5" name="Picture 4" descr="C:\Users\DAVE5Z0\AppData\Local\Microsoft\Windows\Temporary Internet Files\Content.IE5\CGYWIQS6\ist2_7880416-3d-reminder-post-it-300x300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8575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0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5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5904CD-ECEB-4520-90F0-343BC731D23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10400" cy="3657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Resources </a:t>
            </a:r>
            <a:br>
              <a:rPr lang="en-US" sz="53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53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and </a:t>
            </a:r>
            <a:br>
              <a:rPr lang="en-US" sz="53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53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Contact Information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n-lt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n-lt"/>
              </a:rPr>
            </a:br>
            <a:endParaRPr lang="en-US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33" name="Picture 9" title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5105400" cy="33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Transition to ICD-10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19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ICD-9 has </a:t>
            </a:r>
            <a:r>
              <a:rPr lang="en-US" sz="2800" dirty="0"/>
              <a:t>limited </a:t>
            </a:r>
            <a:r>
              <a:rPr lang="en-US" sz="2800" dirty="0" smtClean="0"/>
              <a:t>information </a:t>
            </a:r>
            <a:r>
              <a:rPr lang="en-US" sz="2800" dirty="0"/>
              <a:t>about </a:t>
            </a:r>
            <a:r>
              <a:rPr lang="en-US" sz="2800" dirty="0" smtClean="0"/>
              <a:t>participants’ </a:t>
            </a:r>
            <a:r>
              <a:rPr lang="en-US" sz="2800" dirty="0"/>
              <a:t>medical conditions and hospital inpatient procedures.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ICD-9 &gt; 30 </a:t>
            </a:r>
            <a:r>
              <a:rPr lang="en-US" sz="2800" dirty="0"/>
              <a:t>years old, </a:t>
            </a:r>
            <a:r>
              <a:rPr lang="en-US" sz="2800" dirty="0" smtClean="0"/>
              <a:t>contains </a:t>
            </a:r>
            <a:r>
              <a:rPr lang="en-US" sz="2800" dirty="0"/>
              <a:t>outdated terms, and is inconsistent with current medical practice.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ICD-9 structure limits </a:t>
            </a:r>
            <a:r>
              <a:rPr lang="en-US" sz="2800" dirty="0"/>
              <a:t>the number of new codes that can be created, and many </a:t>
            </a:r>
            <a:r>
              <a:rPr lang="en-US" sz="2800" dirty="0" smtClean="0"/>
              <a:t>ICD-9 </a:t>
            </a:r>
            <a:r>
              <a:rPr lang="en-US" sz="2800" dirty="0"/>
              <a:t>categories </a:t>
            </a:r>
            <a:r>
              <a:rPr lang="en-US" sz="2800" dirty="0" smtClean="0"/>
              <a:t>cannot be expanded.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6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52688" cy="3962400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MHD </a:t>
            </a:r>
            <a:r>
              <a:rPr lang="en-US" sz="2800" dirty="0">
                <a:cs typeface="Times New Roman" panose="02020603050405020304" pitchFamily="18" charset="0"/>
              </a:rPr>
              <a:t>Help Desk, </a:t>
            </a:r>
            <a:r>
              <a:rPr lang="en-US" sz="2800" b="1" dirty="0">
                <a:cs typeface="Times New Roman" panose="02020603050405020304" pitchFamily="18" charset="0"/>
              </a:rPr>
              <a:t>(573) 635-3559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cs typeface="Times New Roman" panose="02020603050405020304" pitchFamily="18" charset="0"/>
              </a:rPr>
              <a:t>Email: </a:t>
            </a:r>
            <a:r>
              <a:rPr lang="en-US" sz="2800" b="1" u="sng" dirty="0">
                <a:cs typeface="Times New Roman" panose="02020603050405020304" pitchFamily="18" charset="0"/>
                <a:hlinkClick r:id="rId3"/>
              </a:rPr>
              <a:t>internethelpdesk@momed.com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cs typeface="Times New Roman" panose="02020603050405020304" pitchFamily="18" charset="0"/>
              </a:rPr>
              <a:t>Technical support and assistance for issues with </a:t>
            </a:r>
            <a:r>
              <a:rPr lang="en-US" sz="2800" dirty="0" smtClean="0">
                <a:cs typeface="Times New Roman" panose="02020603050405020304" pitchFamily="18" charset="0"/>
                <a:hlinkClick r:id="rId4"/>
              </a:rPr>
              <a:t>www.emomed.com</a:t>
            </a:r>
            <a:r>
              <a:rPr lang="en-US" sz="2800" dirty="0" smtClean="0">
                <a:cs typeface="Times New Roman" panose="02020603050405020304" pitchFamily="18" charset="0"/>
              </a:rPr>
              <a:t>. 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Establish required </a:t>
            </a:r>
            <a:r>
              <a:rPr lang="en-US" sz="2800" dirty="0">
                <a:cs typeface="Times New Roman" panose="02020603050405020304" pitchFamily="18" charset="0"/>
              </a:rPr>
              <a:t>electronic claims and RA formats, network communication, HIPAA trading partner </a:t>
            </a:r>
            <a:r>
              <a:rPr lang="en-US" sz="2800" dirty="0" smtClean="0">
                <a:cs typeface="Times New Roman" panose="02020603050405020304" pitchFamily="18" charset="0"/>
              </a:rPr>
              <a:t>agreements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76488" cy="685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Technical Help Desk</a:t>
            </a:r>
            <a:endParaRPr lang="en-US" sz="3600" b="1" dirty="0"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343400"/>
            <a:ext cx="2286000" cy="21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81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MHD Electronic Billing </a:t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dirty="0" smtClean="0">
                <a:latin typeface="+mn-lt"/>
                <a:hlinkClick r:id="rId3"/>
              </a:rPr>
              <a:t>www.emomed.com</a:t>
            </a:r>
            <a:r>
              <a:rPr lang="en-US" sz="3200" dirty="0">
                <a:latin typeface="+mn-lt"/>
              </a:rPr>
              <a:t>. </a:t>
            </a:r>
            <a:br>
              <a:rPr lang="en-US" sz="3200" dirty="0">
                <a:latin typeface="+mn-lt"/>
              </a:rPr>
            </a:b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1295400"/>
            <a:ext cx="9201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0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Provider 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Communications Unit</a:t>
            </a:r>
            <a:r>
              <a:rPr lang="en-US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cs typeface="Times New Roman" panose="02020603050405020304" pitchFamily="18" charset="0"/>
              </a:rPr>
              <a:t>(573) </a:t>
            </a:r>
            <a:r>
              <a:rPr lang="en-US" sz="2800" dirty="0" smtClean="0">
                <a:cs typeface="Times New Roman" panose="02020603050405020304" pitchFamily="18" charset="0"/>
              </a:rPr>
              <a:t>751-2896</a:t>
            </a:r>
          </a:p>
          <a:p>
            <a:pPr marL="0" indent="0" algn="ctr">
              <a:buNone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Times New Roman" panose="02020603050405020304" pitchFamily="18" charset="0"/>
              </a:rPr>
              <a:t>Email through the MHD web portal: </a:t>
            </a:r>
            <a:r>
              <a:rPr lang="en-US" sz="2800" dirty="0" smtClean="0">
                <a:cs typeface="Times New Roman" panose="02020603050405020304" pitchFamily="18" charset="0"/>
                <a:hlinkClick r:id="rId3"/>
              </a:rPr>
              <a:t>www.emomed.com</a:t>
            </a:r>
            <a:r>
              <a:rPr lang="en-US" sz="2800" dirty="0" smtClean="0"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1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Times New Roman" panose="02020603050405020304" pitchFamily="18" charset="0"/>
              </a:rPr>
              <a:t>Contact </a:t>
            </a:r>
            <a:r>
              <a:rPr lang="en-US" sz="2800" dirty="0">
                <a:cs typeface="Times New Roman" panose="02020603050405020304" pitchFamily="18" charset="0"/>
              </a:rPr>
              <a:t>with inquiries, concerns or questions regarding proper </a:t>
            </a:r>
            <a:r>
              <a:rPr lang="en-US" sz="2800" dirty="0" smtClean="0">
                <a:cs typeface="Times New Roman" panose="02020603050405020304" pitchFamily="18" charset="0"/>
              </a:rPr>
              <a:t>claim </a:t>
            </a:r>
            <a:r>
              <a:rPr lang="en-US" sz="2800" dirty="0">
                <a:cs typeface="Times New Roman" panose="02020603050405020304" pitchFamily="18" charset="0"/>
              </a:rPr>
              <a:t>filing, claims resolution and disposition, and participant </a:t>
            </a:r>
            <a:r>
              <a:rPr lang="en-US" sz="2800" dirty="0" smtClean="0">
                <a:cs typeface="Times New Roman" panose="02020603050405020304" pitchFamily="18" charset="0"/>
              </a:rPr>
              <a:t>eligibility </a:t>
            </a:r>
            <a:r>
              <a:rPr lang="en-US" sz="2800" dirty="0">
                <a:cs typeface="Times New Roman" panose="02020603050405020304" pitchFamily="18" charset="0"/>
              </a:rPr>
              <a:t>questions and verification.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Provider </a:t>
            </a:r>
            <a:r>
              <a:rPr lang="en-US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Education</a:t>
            </a:r>
            <a:br>
              <a:rPr lang="en-US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sz="3200" dirty="0" smtClean="0">
                <a:cs typeface="Times New Roman" panose="02020603050405020304" pitchFamily="18" charset="0"/>
              </a:rPr>
              <a:t>(573</a:t>
            </a:r>
            <a:r>
              <a:rPr lang="en-US" sz="3200" dirty="0">
                <a:cs typeface="Times New Roman" panose="02020603050405020304" pitchFamily="18" charset="0"/>
              </a:rPr>
              <a:t>) 751-6683 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endParaRPr lang="en-US" sz="32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cs typeface="Times New Roman" panose="02020603050405020304" pitchFamily="18" charset="0"/>
              </a:rPr>
              <a:t>Email: </a:t>
            </a:r>
            <a:r>
              <a:rPr lang="en-US" sz="3200" b="1" dirty="0" smtClean="0">
                <a:cs typeface="Times New Roman" panose="02020603050405020304" pitchFamily="18" charset="0"/>
                <a:hlinkClick r:id="rId3"/>
              </a:rPr>
              <a:t>MHD.provtrain@dss.mo.gov</a:t>
            </a:r>
            <a:r>
              <a:rPr lang="en-US" sz="3200" b="1" dirty="0" smtClean="0">
                <a:cs typeface="Times New Roman" panose="02020603050405020304" pitchFamily="18" charset="0"/>
              </a:rPr>
              <a:t>. </a:t>
            </a:r>
            <a:endParaRPr lang="en-US" sz="3200" b="1" dirty="0"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cs typeface="Times New Roman" panose="02020603050405020304" pitchFamily="18" charset="0"/>
              </a:rPr>
              <a:t>Inquiries regarding education, training assistance and </a:t>
            </a:r>
            <a:r>
              <a:rPr lang="en-US" sz="3200" dirty="0" smtClean="0">
                <a:cs typeface="Times New Roman" panose="02020603050405020304" pitchFamily="18" charset="0"/>
              </a:rPr>
              <a:t>scheduling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US" sz="1100" dirty="0"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cs typeface="Times New Roman" panose="02020603050405020304" pitchFamily="18" charset="0"/>
              </a:rPr>
              <a:t>Register for Training Today!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200" dirty="0">
                <a:cs typeface="Times New Roman" panose="02020603050405020304" pitchFamily="18" charset="0"/>
                <a:hlinkClick r:id="rId4"/>
              </a:rPr>
              <a:t>http://dss.mo.gov/mhd/providers/education/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09" y="228600"/>
            <a:ext cx="8716963" cy="5943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Clr>
                <a:schemeClr val="accent3"/>
              </a:buClr>
              <a:buFont typeface="Georgia" pitchFamily="18" charset="0"/>
              <a:buNone/>
              <a:defRPr/>
            </a:pPr>
            <a:endParaRPr lang="en-US" sz="3600" b="1" dirty="0" smtClean="0">
              <a:solidFill>
                <a:schemeClr val="accent4"/>
              </a:solidFill>
              <a:latin typeface="Arial Black" pitchFamily="34" charset="0"/>
            </a:endParaRPr>
          </a:p>
          <a:p>
            <a:pPr marL="0" indent="0" algn="ctr"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en-US" sz="14400" b="1" dirty="0" smtClean="0">
                <a:cs typeface="Times New Roman" panose="02020603050405020304" pitchFamily="18" charset="0"/>
              </a:rPr>
              <a:t>Pharmacy &amp; Clinical Services</a:t>
            </a:r>
          </a:p>
          <a:p>
            <a:pPr marL="0" indent="0">
              <a:buFont typeface="Georgia" pitchFamily="18" charset="0"/>
              <a:buNone/>
              <a:defRPr/>
            </a:pPr>
            <a:endParaRPr lang="en-US" sz="9600" dirty="0" smtClean="0">
              <a:cs typeface="Times New Roman" panose="02020603050405020304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9600" dirty="0" smtClean="0">
                <a:cs typeface="Times New Roman" panose="02020603050405020304" pitchFamily="18" charset="0"/>
              </a:rPr>
              <a:t>(573) 751-6963 </a:t>
            </a:r>
          </a:p>
          <a:p>
            <a:pPr marL="0" indent="0" algn="ctr">
              <a:buFont typeface="Georgia" pitchFamily="18" charset="0"/>
              <a:buNone/>
              <a:defRPr/>
            </a:pPr>
            <a:endParaRPr lang="en-US" sz="31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cs typeface="Times New Roman" panose="02020603050405020304" pitchFamily="18" charset="0"/>
              </a:rPr>
              <a:t>Email: </a:t>
            </a:r>
            <a:r>
              <a:rPr lang="en-US" sz="8000" dirty="0" smtClean="0">
                <a:cs typeface="Times New Roman" panose="02020603050405020304" pitchFamily="18" charset="0"/>
                <a:hlinkClick r:id="rId3"/>
              </a:rPr>
              <a:t>clinical.services@dss.mo.gov</a:t>
            </a:r>
            <a:r>
              <a:rPr lang="en-US" sz="8000" dirty="0" smtClean="0">
                <a:cs typeface="Times New Roman" panose="02020603050405020304" pitchFamily="18" charset="0"/>
              </a:rPr>
              <a:t>.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cs typeface="Times New Roman" panose="02020603050405020304" pitchFamily="18" charset="0"/>
              </a:rPr>
              <a:t>Policy </a:t>
            </a:r>
            <a:r>
              <a:rPr lang="en-US" sz="8000" dirty="0">
                <a:cs typeface="Times New Roman" panose="02020603050405020304" pitchFamily="18" charset="0"/>
              </a:rPr>
              <a:t>development, benefit </a:t>
            </a:r>
            <a:r>
              <a:rPr lang="en-US" sz="8000" dirty="0" smtClean="0">
                <a:cs typeface="Times New Roman" panose="02020603050405020304" pitchFamily="18" charset="0"/>
              </a:rPr>
              <a:t>design, coverage decisions, provider </a:t>
            </a:r>
            <a:r>
              <a:rPr lang="en-US" sz="8000" dirty="0">
                <a:cs typeface="Times New Roman" panose="02020603050405020304" pitchFamily="18" charset="0"/>
              </a:rPr>
              <a:t>and </a:t>
            </a:r>
            <a:r>
              <a:rPr lang="en-US" sz="8000" dirty="0" smtClean="0">
                <a:cs typeface="Times New Roman" panose="02020603050405020304" pitchFamily="18" charset="0"/>
              </a:rPr>
              <a:t>program policy inquiries</a:t>
            </a:r>
            <a:endParaRPr lang="en-US" sz="8000" dirty="0"/>
          </a:p>
          <a:p>
            <a:pPr marL="0" indent="0">
              <a:buClr>
                <a:srgbClr val="00B0F0"/>
              </a:buClr>
              <a:buFont typeface="Georgia" pitchFamily="18" charset="0"/>
              <a:buNone/>
              <a:defRPr/>
            </a:pPr>
            <a:endParaRPr lang="en-US" sz="3400" dirty="0" smtClean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8000" dirty="0" smtClean="0">
                <a:cs typeface="Times New Roman" panose="02020603050405020304" pitchFamily="18" charset="0"/>
              </a:rPr>
              <a:t>Pharmacy &amp; Medical Pre-Certification Help Desk </a:t>
            </a:r>
          </a:p>
          <a:p>
            <a:pPr marL="0" indent="0">
              <a:buClr>
                <a:srgbClr val="00B0F0"/>
              </a:buClr>
              <a:buFont typeface="Georgia" pitchFamily="18" charset="0"/>
              <a:buNone/>
              <a:defRPr/>
            </a:pPr>
            <a:endParaRPr lang="en-US" sz="1500" dirty="0" smtClean="0">
              <a:cs typeface="Times New Roman" panose="02020603050405020304" pitchFamily="18" charset="0"/>
            </a:endParaRPr>
          </a:p>
          <a:p>
            <a:pPr marL="0" indent="0" algn="ctr">
              <a:buClr>
                <a:srgbClr val="00B0F0"/>
              </a:buClr>
              <a:buFont typeface="Georgia" pitchFamily="18" charset="0"/>
              <a:buNone/>
              <a:defRPr/>
            </a:pPr>
            <a:r>
              <a:rPr lang="en-US" sz="8000" dirty="0" smtClean="0">
                <a:cs typeface="Times New Roman" panose="02020603050405020304" pitchFamily="18" charset="0"/>
              </a:rPr>
              <a:t>(800) 392-8030</a:t>
            </a:r>
          </a:p>
          <a:p>
            <a:pPr marL="0" indent="0">
              <a:buClr>
                <a:srgbClr val="00B0F0"/>
              </a:buClr>
              <a:buFont typeface="Georgia" pitchFamily="18" charset="0"/>
              <a:buNone/>
              <a:defRPr/>
            </a:pPr>
            <a:endParaRPr lang="en-US" sz="3400" dirty="0" smtClean="0"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8000" dirty="0">
                <a:cs typeface="Times New Roman" panose="02020603050405020304" pitchFamily="18" charset="0"/>
              </a:rPr>
              <a:t>P</a:t>
            </a:r>
            <a:r>
              <a:rPr lang="en-US" sz="8000" dirty="0" smtClean="0">
                <a:cs typeface="Times New Roman" panose="02020603050405020304" pitchFamily="18" charset="0"/>
              </a:rPr>
              <a:t>harmacy Clinical </a:t>
            </a:r>
            <a:r>
              <a:rPr lang="en-US" sz="8000" dirty="0">
                <a:cs typeface="Times New Roman" panose="02020603050405020304" pitchFamily="18" charset="0"/>
              </a:rPr>
              <a:t>A</a:t>
            </a:r>
            <a:r>
              <a:rPr lang="en-US" sz="8000" dirty="0" smtClean="0">
                <a:cs typeface="Times New Roman" panose="02020603050405020304" pitchFamily="18" charset="0"/>
              </a:rPr>
              <a:t>uthorizations, Edit </a:t>
            </a:r>
            <a:r>
              <a:rPr lang="en-US" sz="8000" dirty="0">
                <a:cs typeface="Times New Roman" panose="02020603050405020304" pitchFamily="18" charset="0"/>
              </a:rPr>
              <a:t>O</a:t>
            </a:r>
            <a:r>
              <a:rPr lang="en-US" sz="8000" dirty="0" smtClean="0">
                <a:cs typeface="Times New Roman" panose="02020603050405020304" pitchFamily="18" charset="0"/>
              </a:rPr>
              <a:t>verrides, Medical Pre-Certifications. </a:t>
            </a:r>
            <a:r>
              <a:rPr lang="en-US" sz="8000" dirty="0">
                <a:cs typeface="Times New Roman" panose="02020603050405020304" pitchFamily="18" charset="0"/>
              </a:rPr>
              <a:t> </a:t>
            </a:r>
            <a:endParaRPr lang="en-US" sz="8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52400"/>
            <a:ext cx="7499350" cy="228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05088" cy="44958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Times New Roman" panose="02020603050405020304" pitchFamily="18" charset="0"/>
              </a:rPr>
              <a:t>Account setup or technical questions</a:t>
            </a:r>
          </a:p>
          <a:p>
            <a:pPr lvl="1">
              <a:buSzPct val="68000"/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(888</a:t>
            </a:r>
            <a:r>
              <a:rPr lang="en-US" sz="2400" dirty="0">
                <a:cs typeface="Times New Roman" panose="02020603050405020304" pitchFamily="18" charset="0"/>
              </a:rPr>
              <a:t>) 581-9797</a:t>
            </a:r>
            <a:r>
              <a:rPr lang="en-US" sz="2400" dirty="0" smtClean="0">
                <a:cs typeface="Times New Roman" panose="02020603050405020304" pitchFamily="18" charset="0"/>
              </a:rPr>
              <a:t> or </a:t>
            </a:r>
            <a:r>
              <a:rPr lang="en-US" sz="2400" dirty="0">
                <a:cs typeface="Times New Roman" panose="02020603050405020304" pitchFamily="18" charset="0"/>
              </a:rPr>
              <a:t>(573) 632-9797 </a:t>
            </a:r>
            <a:endParaRPr lang="en-US" sz="2400" b="1" dirty="0">
              <a:solidFill>
                <a:schemeClr val="accent4"/>
              </a:solidFill>
              <a:cs typeface="Times New Roman" panose="02020603050405020304" pitchFamily="18" charset="0"/>
            </a:endParaRPr>
          </a:p>
          <a:p>
            <a:pPr lvl="1">
              <a:buSzPct val="68000"/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Email</a:t>
            </a:r>
            <a:r>
              <a:rPr lang="en-US" sz="2400" dirty="0"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cs typeface="Times New Roman" panose="02020603050405020304" pitchFamily="18" charset="0"/>
              </a:rPr>
              <a:t>cyberaccesshelpdesk@xerox.com</a:t>
            </a:r>
            <a:r>
              <a:rPr lang="en-US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  <a:p>
            <a:pPr marL="393192" lvl="1" indent="0">
              <a:buNone/>
            </a:pPr>
            <a:r>
              <a:rPr lang="en-US" sz="2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  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800" dirty="0" err="1" smtClean="0">
                <a:cs typeface="Times New Roman" panose="02020603050405020304" pitchFamily="18" charset="0"/>
              </a:rPr>
              <a:t>CyberAccess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web address: </a:t>
            </a:r>
            <a:r>
              <a:rPr lang="en-US" sz="2400" dirty="0">
                <a:cs typeface="Times New Roman" panose="02020603050405020304" pitchFamily="18" charset="0"/>
                <a:hlinkClick r:id="rId3"/>
              </a:rPr>
              <a:t>https://www.cyberaccessonline.net/cyberaccess</a:t>
            </a:r>
            <a:r>
              <a:rPr lang="en-US" sz="2400" dirty="0" smtClean="0"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  <a:endParaRPr lang="en-US" sz="3200" dirty="0" smtClean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cs typeface="Times New Roman" panose="02020603050405020304" pitchFamily="18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Times New Roman" panose="02020603050405020304" pitchFamily="18" charset="0"/>
              </a:rPr>
              <a:t>CyberAccess helpful Tips: </a:t>
            </a:r>
          </a:p>
          <a:p>
            <a:pPr marL="109728" indent="0">
              <a:buNone/>
            </a:pPr>
            <a:r>
              <a:rPr lang="en-US" sz="2200" dirty="0">
                <a:cs typeface="Times New Roman" panose="02020603050405020304" pitchFamily="18" charset="0"/>
                <a:hlinkClick r:id="rId4"/>
              </a:rPr>
              <a:t>http://dss.mo.gov/cd/info/forms/reference/cyberaccess-helpful-tips.pdf</a:t>
            </a:r>
            <a:r>
              <a:rPr lang="en-US" sz="2400" dirty="0" smtClean="0">
                <a:cs typeface="Times New Roman" panose="02020603050405020304" pitchFamily="18" charset="0"/>
              </a:rPr>
              <a:t>.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295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CyberAccess</a:t>
            </a:r>
            <a:r>
              <a:rPr lang="en-US" sz="4000" dirty="0" smtClean="0">
                <a:solidFill>
                  <a:schemeClr val="accent5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accent5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1889" y="1828800"/>
            <a:ext cx="2390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56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  <a:buNone/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3"/>
              </a:buClr>
              <a:buNone/>
              <a:defRPr/>
            </a:pPr>
            <a:r>
              <a:rPr lang="en-US" sz="2800" dirty="0">
                <a:cs typeface="Times New Roman" panose="02020603050405020304" pitchFamily="18" charset="0"/>
              </a:rPr>
              <a:t>(573) </a:t>
            </a:r>
            <a:r>
              <a:rPr lang="en-US" sz="2800" dirty="0" smtClean="0">
                <a:cs typeface="Times New Roman" panose="02020603050405020304" pitchFamily="18" charset="0"/>
              </a:rPr>
              <a:t>751-3399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Email: </a:t>
            </a:r>
            <a:r>
              <a:rPr lang="en-US" sz="2800" dirty="0">
                <a:cs typeface="Times New Roman" panose="02020603050405020304" pitchFamily="18" charset="0"/>
                <a:hlinkClick r:id="rId3"/>
              </a:rPr>
              <a:t>http://mmac.mo.gov</a:t>
            </a:r>
            <a:r>
              <a:rPr lang="en-US" sz="2800" dirty="0" smtClean="0">
                <a:cs typeface="Times New Roman" panose="02020603050405020304" pitchFamily="18" charset="0"/>
                <a:hlinkClick r:id="rId3"/>
              </a:rPr>
              <a:t>/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Conducts investigations into allegations of fraud, waste and abuse by providers and participants</a:t>
            </a:r>
          </a:p>
          <a:p>
            <a:pPr>
              <a:buClr>
                <a:schemeClr val="accent3"/>
              </a:buClr>
              <a:buNone/>
              <a:defRPr/>
            </a:pPr>
            <a:endParaRPr lang="en-US" sz="1200" dirty="0" smtClean="0">
              <a:cs typeface="Times New Roman" panose="02020603050405020304" pitchFamily="18" charset="0"/>
            </a:endParaRPr>
          </a:p>
          <a:p>
            <a:pPr algn="ctr">
              <a:buClr>
                <a:schemeClr val="accent3"/>
              </a:buClr>
              <a:buNone/>
              <a:defRPr/>
            </a:pPr>
            <a:r>
              <a:rPr lang="en-US" sz="2800" dirty="0" smtClean="0">
                <a:cs typeface="Times New Roman" panose="02020603050405020304" pitchFamily="18" charset="0"/>
              </a:rPr>
              <a:t>PO </a:t>
            </a:r>
            <a:r>
              <a:rPr lang="en-US" sz="2800" dirty="0">
                <a:cs typeface="Times New Roman" panose="02020603050405020304" pitchFamily="18" charset="0"/>
              </a:rPr>
              <a:t>Box 6500</a:t>
            </a:r>
          </a:p>
          <a:p>
            <a:pPr algn="ctr">
              <a:buClr>
                <a:schemeClr val="accent3"/>
              </a:buClr>
              <a:buNone/>
              <a:defRPr/>
            </a:pPr>
            <a:r>
              <a:rPr lang="en-US" sz="2800" dirty="0">
                <a:cs typeface="Times New Roman" panose="02020603050405020304" pitchFamily="18" charset="0"/>
              </a:rPr>
              <a:t>Jefferson City, MO 65102-6500</a:t>
            </a:r>
          </a:p>
          <a:p>
            <a:pPr>
              <a:buClr>
                <a:schemeClr val="accent3"/>
              </a:buClr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None/>
              <a:defRPr/>
            </a:pP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None/>
              <a:defRPr/>
            </a:pPr>
            <a:endParaRPr lang="en-US" sz="36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Missouri Medicaid Audit and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Compliance (MMAC) </a:t>
            </a:r>
          </a:p>
        </p:txBody>
      </p:sp>
    </p:spTree>
    <p:extLst>
      <p:ext uri="{BB962C8B-B14F-4D97-AF65-F5344CB8AC3E}">
        <p14:creationId xmlns:p14="http://schemas.microsoft.com/office/powerpoint/2010/main" val="18816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mmac.providerenrollment@dss.mo.gov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SzPct val="100000"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within MMAC Division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Inquiries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enrollment applications, changes to Provider Master File (addresses, tax identification, ownership, individual's name, practice name, National Provider Identification (NPI) number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Provider Enrollment Unit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ICD-10 Diagnosis Codes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sz="3200" b="1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3200" b="1" dirty="0"/>
              <a:t>Z56.6 – Other physical &amp; mental strain related to work (ICD-10 CM)</a:t>
            </a:r>
          </a:p>
          <a:p>
            <a:endParaRPr lang="en-US" dirty="0"/>
          </a:p>
        </p:txBody>
      </p:sp>
      <p:pic>
        <p:nvPicPr>
          <p:cNvPr id="7170" name="Picture 2" descr="C:\Users\DAVE5Z0\AppData\Local\Microsoft\Windows\Temporary Internet Files\Content.IE5\82LWGZF3\Screen shot 2013-10-14 at 4.54.52 PM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97572"/>
            <a:ext cx="2095238" cy="23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AVE5Z0\AppData\Local\Microsoft\Windows\Temporary Internet Files\Content.IE5\CGYWIQS6\work-life-balanc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75185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ICD-10 Diagnosis Codes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irc_mi" descr="https://pbs.twimg.com/media/CQPNh3aWoAE_uyn.jpg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57525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461576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ICD-10 for Everyone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305800" cy="4876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/>
              <a:t>Diagnosis and inpatient procedure coding for everyone covered by the Health Insurance Portability and Accountability Act (HIPAA</a:t>
            </a:r>
            <a:r>
              <a:rPr lang="en-US" sz="2200" dirty="0" smtClean="0"/>
              <a:t>)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/>
              <a:t>Not </a:t>
            </a:r>
            <a:r>
              <a:rPr lang="en-US" sz="2200" dirty="0"/>
              <a:t>just those who submit Medicare or Medicaid claims!!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200" dirty="0" smtClean="0"/>
              <a:t>Providers and billing </a:t>
            </a:r>
            <a:r>
              <a:rPr lang="en-US" sz="2200" dirty="0"/>
              <a:t>services must </a:t>
            </a:r>
            <a:r>
              <a:rPr lang="en-US" sz="2200" dirty="0" smtClean="0"/>
              <a:t>comply </a:t>
            </a:r>
            <a:r>
              <a:rPr lang="en-US" sz="2200" dirty="0"/>
              <a:t>with </a:t>
            </a:r>
            <a:r>
              <a:rPr lang="en-US" sz="2200" dirty="0" smtClean="0"/>
              <a:t>ICD-10: </a:t>
            </a:r>
            <a:endParaRPr lang="en-US" sz="22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All electronic transactions must use Version 5010 standards, which accommodates ICD-10 codes.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/>
              <a:t>ICD-10 </a:t>
            </a:r>
            <a:r>
              <a:rPr lang="en-US" sz="2200" dirty="0"/>
              <a:t>diagnosis codes must be used for all health care services provided in the U.S</a:t>
            </a:r>
            <a:r>
              <a:rPr lang="en-US" sz="2200" dirty="0" smtClean="0"/>
              <a:t>. </a:t>
            </a:r>
            <a:r>
              <a:rPr lang="en-US" sz="2200" dirty="0"/>
              <a:t> </a:t>
            </a:r>
            <a:r>
              <a:rPr lang="en-US" sz="2200" dirty="0" smtClean="0"/>
              <a:t>ICD-10 </a:t>
            </a:r>
            <a:r>
              <a:rPr lang="en-US" sz="2200" dirty="0"/>
              <a:t>procedure codes must be used for all hospital inpatient procedures.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366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ICD-10 Diagnosis Codes</a:t>
            </a:r>
            <a:endParaRPr lang="en-US" dirty="0"/>
          </a:p>
        </p:txBody>
      </p:sp>
      <p:pic>
        <p:nvPicPr>
          <p:cNvPr id="4" name="irc_mi" descr="http://www.hipaacartoons.com/wp-content/uploads/2014/03/Cartoon-Patient-tells-doctor-to-give-him-ICD-10-code_icd-021.jpg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85" y="1600200"/>
            <a:ext cx="494538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9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Remember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3200" b="1" dirty="0"/>
              <a:t>Claims with ICD-9 codes for services provided on or after </a:t>
            </a:r>
            <a:r>
              <a:rPr lang="en-US" sz="3200" b="1" dirty="0" smtClean="0"/>
              <a:t>10/1/15, </a:t>
            </a:r>
            <a:r>
              <a:rPr lang="en-US" sz="3200" b="1" dirty="0"/>
              <a:t>cannot be paid! </a:t>
            </a:r>
          </a:p>
          <a:p>
            <a:endParaRPr lang="en-US" dirty="0"/>
          </a:p>
        </p:txBody>
      </p:sp>
      <p:pic>
        <p:nvPicPr>
          <p:cNvPr id="5" name="Picture 4" descr="C:\Users\DAVE5Z0\AppData\Local\Microsoft\Windows\Temporary Internet Files\Content.IE5\82LWGZF3\good-news-bad-news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97436"/>
            <a:ext cx="2324100" cy="294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8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Use the Wrong Code Get… 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:\Users\DAVE5Z0\AppData\Local\Microsoft\Windows\Temporary Internet Files\Content.IE5\CGYWIQS6\Denied-Stamp[1].jp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9431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5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n-lt"/>
              </a:rPr>
              <a:t>A Few Things to Remember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changes </a:t>
            </a:r>
            <a:r>
              <a:rPr lang="en-US" sz="2800" dirty="0" smtClean="0"/>
              <a:t>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Current </a:t>
            </a:r>
            <a:r>
              <a:rPr lang="en-US" sz="2400" dirty="0"/>
              <a:t>Procedural Terminology (CPT) </a:t>
            </a:r>
            <a:endParaRPr lang="en-US" sz="2400" dirty="0" smtClean="0"/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Health Care Procedure Coding System (HCPCS)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/>
              <a:t>Current </a:t>
            </a:r>
            <a:r>
              <a:rPr lang="en-US" sz="2400" smtClean="0"/>
              <a:t>Dental Terminology (CDT)</a:t>
            </a:r>
            <a:endParaRPr lang="en-US" sz="2400" dirty="0" smtClean="0"/>
          </a:p>
          <a:p>
            <a:pPr marL="365760" lvl="1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DAVE5Z0\AppData\Local\Microsoft\Windows\Temporary Internet Files\Content.IE5\CGYWIQS6\light-bulb-person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5146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0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ustom 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1941</Words>
  <Application>Microsoft Office PowerPoint</Application>
  <PresentationFormat>On-screen Show (4:3)</PresentationFormat>
  <Paragraphs>374</Paragraphs>
  <Slides>60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Median</vt:lpstr>
      <vt:lpstr> ICD-10  MO HealthNet  Provider Resources </vt:lpstr>
      <vt:lpstr>What is ICD?</vt:lpstr>
      <vt:lpstr>What is ICD-10?</vt:lpstr>
      <vt:lpstr>Two Components ICD-10</vt:lpstr>
      <vt:lpstr>Transition to ICD-10</vt:lpstr>
      <vt:lpstr>ICD-10 for Everyone</vt:lpstr>
      <vt:lpstr>Remember</vt:lpstr>
      <vt:lpstr>Use the Wrong Code Get… </vt:lpstr>
      <vt:lpstr>A Few Things to Remember</vt:lpstr>
      <vt:lpstr>ICD-9 State</vt:lpstr>
      <vt:lpstr>ICD-10 State</vt:lpstr>
      <vt:lpstr>ICD-9 vs. ICD-10 Diagnosis Codes</vt:lpstr>
      <vt:lpstr>ICD-10 Diagnosis Code Structure</vt:lpstr>
      <vt:lpstr>ICD-9 vs. ICD-10 Procedure Codes</vt:lpstr>
      <vt:lpstr>ICD-10 Procedure Code Structure</vt:lpstr>
      <vt:lpstr>When to Use ICD-10</vt:lpstr>
      <vt:lpstr>ICD-9 or ICD-10?</vt:lpstr>
      <vt:lpstr>Date Span on Claims</vt:lpstr>
      <vt:lpstr>Date Span on Claims</vt:lpstr>
      <vt:lpstr>Date Span on Claims</vt:lpstr>
      <vt:lpstr>MHD Outreach</vt:lpstr>
      <vt:lpstr>ICD Resources</vt:lpstr>
      <vt:lpstr>National Resources for ICD-10</vt:lpstr>
      <vt:lpstr>FREE List ICD-10 CM/PCS Codes and FAQs</vt:lpstr>
      <vt:lpstr>Verify the ICD-10 Code is a Valid, Billable Code</vt:lpstr>
      <vt:lpstr>Verify the ICD-10 Code is a Valid, Billable Code</vt:lpstr>
      <vt:lpstr>Verify the ICD-10 Code is a Valid, Billable Code</vt:lpstr>
      <vt:lpstr>Ongoing Updates for ICD-10</vt:lpstr>
      <vt:lpstr>Guidance</vt:lpstr>
      <vt:lpstr>ICD-10 Translation Sites</vt:lpstr>
      <vt:lpstr>Example ICD-10 Translation</vt:lpstr>
      <vt:lpstr>AAPC Disclaimer</vt:lpstr>
      <vt:lpstr>Google ICD-10 code</vt:lpstr>
      <vt:lpstr>Web Based Translations</vt:lpstr>
      <vt:lpstr>PowerPoint Presentation</vt:lpstr>
      <vt:lpstr>Clinician should have Legible and Detailed Documentation to chose the Appropriate Code</vt:lpstr>
      <vt:lpstr>What codes should the Provider Use?</vt:lpstr>
      <vt:lpstr>MHD Provider Participant Page </vt:lpstr>
      <vt:lpstr>PowerPoint Presentation</vt:lpstr>
      <vt:lpstr>PowerPoint Presentation</vt:lpstr>
      <vt:lpstr>Provider Bulletins and Hot Tips</vt:lpstr>
      <vt:lpstr>Access this Provider Bulletin for  ICD-10 Information  </vt:lpstr>
      <vt:lpstr>Access this Hot Tip for Helpful Links and Resources </vt:lpstr>
      <vt:lpstr>Updated Provider Manuals</vt:lpstr>
      <vt:lpstr>MHD Changes</vt:lpstr>
      <vt:lpstr>Prior Authorizations </vt:lpstr>
      <vt:lpstr>Reminders </vt:lpstr>
      <vt:lpstr>PowerPoint Presentation</vt:lpstr>
      <vt:lpstr>Resources  and  Contact Information   </vt:lpstr>
      <vt:lpstr>Technical Help Desk</vt:lpstr>
      <vt:lpstr> MHD Electronic Billing  www.emomed.com.  </vt:lpstr>
      <vt:lpstr> Provider Communications Unit </vt:lpstr>
      <vt:lpstr> Provider Education </vt:lpstr>
      <vt:lpstr> </vt:lpstr>
      <vt:lpstr>                     CyberAccess </vt:lpstr>
      <vt:lpstr>Missouri Medicaid Audit and  Compliance (MMAC) </vt:lpstr>
      <vt:lpstr> Provider Enrollment Unit </vt:lpstr>
      <vt:lpstr>ICD-10 Diagnosis Codes</vt:lpstr>
      <vt:lpstr>ICD-10 Diagnosis Codes</vt:lpstr>
      <vt:lpstr>ICD-10 Diagnosis Codes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ICD-10</dc:title>
  <dc:creator/>
  <cp:lastModifiedBy/>
  <cp:revision>1</cp:revision>
  <dcterms:created xsi:type="dcterms:W3CDTF">2015-10-21T21:24:46Z</dcterms:created>
  <dcterms:modified xsi:type="dcterms:W3CDTF">2015-10-21T21:27:06Z</dcterms:modified>
</cp:coreProperties>
</file>