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4" r:id="rId5"/>
  </p:sldMasterIdLst>
  <p:notesMasterIdLst>
    <p:notesMasterId r:id="rId31"/>
  </p:notesMasterIdLst>
  <p:sldIdLst>
    <p:sldId id="256" r:id="rId6"/>
    <p:sldId id="309" r:id="rId7"/>
    <p:sldId id="4088" r:id="rId8"/>
    <p:sldId id="4076" r:id="rId9"/>
    <p:sldId id="311" r:id="rId10"/>
    <p:sldId id="312" r:id="rId11"/>
    <p:sldId id="4083" r:id="rId12"/>
    <p:sldId id="4093" r:id="rId13"/>
    <p:sldId id="4092" r:id="rId14"/>
    <p:sldId id="315" r:id="rId15"/>
    <p:sldId id="314" r:id="rId16"/>
    <p:sldId id="318" r:id="rId17"/>
    <p:sldId id="321" r:id="rId18"/>
    <p:sldId id="361" r:id="rId19"/>
    <p:sldId id="4089" r:id="rId20"/>
    <p:sldId id="354" r:id="rId21"/>
    <p:sldId id="323" r:id="rId22"/>
    <p:sldId id="4080" r:id="rId23"/>
    <p:sldId id="4082" r:id="rId24"/>
    <p:sldId id="4084" r:id="rId25"/>
    <p:sldId id="4094" r:id="rId26"/>
    <p:sldId id="4085" r:id="rId27"/>
    <p:sldId id="351" r:id="rId28"/>
    <p:sldId id="352" r:id="rId29"/>
    <p:sldId id="35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Sewell" initials="RS" lastIdx="6" clrIdx="0">
    <p:extLst>
      <p:ext uri="{19B8F6BF-5375-455C-9EA6-DF929625EA0E}">
        <p15:presenceInfo xmlns:p15="http://schemas.microsoft.com/office/powerpoint/2012/main" userId="S::ruths@sandata.com::eb6030e4-b55d-4c41-8881-13a8cfbcc13d" providerId="AD"/>
      </p:ext>
    </p:extLst>
  </p:cmAuthor>
  <p:cmAuthor id="2" name="Julie Allen" initials="JA" lastIdx="9" clrIdx="1">
    <p:extLst>
      <p:ext uri="{19B8F6BF-5375-455C-9EA6-DF929625EA0E}">
        <p15:presenceInfo xmlns:p15="http://schemas.microsoft.com/office/powerpoint/2012/main" userId="S-1-5-21-1417001333-2111687655-725345543-29340" providerId="AD"/>
      </p:ext>
    </p:extLst>
  </p:cmAuthor>
  <p:cmAuthor id="3" name="Kari Bruns" initials="KB" lastIdx="10" clrIdx="2">
    <p:extLst>
      <p:ext uri="{19B8F6BF-5375-455C-9EA6-DF929625EA0E}">
        <p15:presenceInfo xmlns:p15="http://schemas.microsoft.com/office/powerpoint/2012/main" userId="S-1-5-21-1417001333-2111687655-725345543-30695" providerId="AD"/>
      </p:ext>
    </p:extLst>
  </p:cmAuthor>
  <p:cmAuthor id="4" name="Amanda Scanlan" initials="AS" lastIdx="17" clrIdx="3">
    <p:extLst>
      <p:ext uri="{19B8F6BF-5375-455C-9EA6-DF929625EA0E}">
        <p15:presenceInfo xmlns:p15="http://schemas.microsoft.com/office/powerpoint/2012/main" userId="S::amandas@sandata.com::822ee891-821c-4696-bec9-f81c2d031f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818"/>
    <a:srgbClr val="4E6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9E0D8F-A68F-468F-9DB7-75622156B260}" type="doc">
      <dgm:prSet loTypeId="urn:microsoft.com/office/officeart/2005/8/layout/hChevron3" loCatId="process" qsTypeId="urn:microsoft.com/office/officeart/2005/8/quickstyle/simple1" qsCatId="simple" csTypeId="urn:microsoft.com/office/officeart/2005/8/colors/accent1_2" csCatId="accent1" phldr="1"/>
      <dgm:spPr/>
    </dgm:pt>
    <dgm:pt modelId="{9EC8E5F7-5E9F-457A-93AE-9BEF43590466}">
      <dgm:prSet phldrT="[Text]" custT="1"/>
      <dgm:spPr>
        <a:xfrm>
          <a:off x="4772" y="0"/>
          <a:ext cx="1479522" cy="249499"/>
        </a:xfrm>
      </dgm:spPr>
      <dgm:t>
        <a:bodyPr/>
        <a:lstStyle/>
        <a:p>
          <a:pPr>
            <a:buNone/>
          </a:pPr>
          <a:r>
            <a:rPr lang="en-US" sz="1600" b="1" dirty="0">
              <a:latin typeface="Calibri"/>
              <a:ea typeface="+mn-ea"/>
              <a:cs typeface="+mn-cs"/>
            </a:rPr>
            <a:t>June</a:t>
          </a:r>
        </a:p>
      </dgm:t>
    </dgm:pt>
    <dgm:pt modelId="{3D9FBCE8-5554-4241-AD7B-D9D2AAA75194}" type="parTrans" cxnId="{86147B25-778D-4C75-83A7-EA291A50BF3C}">
      <dgm:prSet/>
      <dgm:spPr/>
      <dgm:t>
        <a:bodyPr/>
        <a:lstStyle/>
        <a:p>
          <a:endParaRPr lang="en-US"/>
        </a:p>
      </dgm:t>
    </dgm:pt>
    <dgm:pt modelId="{A1DA1CC4-909B-449C-8454-5580384ABBD1}" type="sibTrans" cxnId="{86147B25-778D-4C75-83A7-EA291A50BF3C}">
      <dgm:prSet/>
      <dgm:spPr/>
      <dgm:t>
        <a:bodyPr/>
        <a:lstStyle/>
        <a:p>
          <a:endParaRPr lang="en-US"/>
        </a:p>
      </dgm:t>
    </dgm:pt>
    <dgm:pt modelId="{508C9B92-F475-4C83-A292-76627CF6D6C0}">
      <dgm:prSet phldrT="[Text]" custT="1"/>
      <dgm:spPr>
        <a:xfrm>
          <a:off x="1188390" y="0"/>
          <a:ext cx="1479522" cy="249499"/>
        </a:xfrm>
      </dgm:spPr>
      <dgm:t>
        <a:bodyPr/>
        <a:lstStyle/>
        <a:p>
          <a:pPr>
            <a:buNone/>
          </a:pPr>
          <a:r>
            <a:rPr lang="en-US" sz="1600" b="1" dirty="0">
              <a:latin typeface="Calibri"/>
              <a:ea typeface="+mn-ea"/>
              <a:cs typeface="+mn-cs"/>
            </a:rPr>
            <a:t>July</a:t>
          </a:r>
        </a:p>
      </dgm:t>
    </dgm:pt>
    <dgm:pt modelId="{C4F7D440-C403-4AF7-A071-5C97207BF769}" type="parTrans" cxnId="{6E238E20-5553-4C5E-8A5B-1934D8DE6449}">
      <dgm:prSet/>
      <dgm:spPr/>
      <dgm:t>
        <a:bodyPr/>
        <a:lstStyle/>
        <a:p>
          <a:endParaRPr lang="en-US"/>
        </a:p>
      </dgm:t>
    </dgm:pt>
    <dgm:pt modelId="{235FFF54-AF0B-4A98-ADF2-730ED3B6954A}" type="sibTrans" cxnId="{6E238E20-5553-4C5E-8A5B-1934D8DE6449}">
      <dgm:prSet/>
      <dgm:spPr/>
      <dgm:t>
        <a:bodyPr/>
        <a:lstStyle/>
        <a:p>
          <a:endParaRPr lang="en-US"/>
        </a:p>
      </dgm:t>
    </dgm:pt>
    <dgm:pt modelId="{F5405924-3B4A-4678-B009-C793AA34D189}">
      <dgm:prSet phldrT="[Text]" custT="1"/>
      <dgm:spPr>
        <a:xfrm>
          <a:off x="2372008" y="0"/>
          <a:ext cx="1479522" cy="249499"/>
        </a:xfrm>
      </dgm:spPr>
      <dgm:t>
        <a:bodyPr/>
        <a:lstStyle/>
        <a:p>
          <a:pPr>
            <a:buNone/>
          </a:pPr>
          <a:r>
            <a:rPr lang="en-US" sz="1600" b="1" dirty="0">
              <a:latin typeface="Calibri"/>
              <a:ea typeface="+mn-ea"/>
              <a:cs typeface="+mn-cs"/>
            </a:rPr>
            <a:t>Aug</a:t>
          </a:r>
        </a:p>
      </dgm:t>
    </dgm:pt>
    <dgm:pt modelId="{7B1439DB-BEF9-4579-9C1C-7195FC8F6F31}" type="parTrans" cxnId="{72828409-F5AF-421B-975E-56FB21903CB5}">
      <dgm:prSet/>
      <dgm:spPr/>
      <dgm:t>
        <a:bodyPr/>
        <a:lstStyle/>
        <a:p>
          <a:endParaRPr lang="en-US"/>
        </a:p>
      </dgm:t>
    </dgm:pt>
    <dgm:pt modelId="{C0022F2C-3E04-4E01-83CA-872D2A1183A8}" type="sibTrans" cxnId="{72828409-F5AF-421B-975E-56FB21903CB5}">
      <dgm:prSet/>
      <dgm:spPr/>
      <dgm:t>
        <a:bodyPr/>
        <a:lstStyle/>
        <a:p>
          <a:endParaRPr lang="en-US"/>
        </a:p>
      </dgm:t>
    </dgm:pt>
    <dgm:pt modelId="{F229C034-27FB-4B0C-9847-05CDA51D76B7}">
      <dgm:prSet phldrT="[Text]" phldr="0" custT="1"/>
      <dgm:spPr>
        <a:xfrm>
          <a:off x="3555627" y="0"/>
          <a:ext cx="1479522" cy="249499"/>
        </a:xfrm>
      </dgm:spPr>
      <dgm:t>
        <a:bodyPr/>
        <a:lstStyle/>
        <a:p>
          <a:pPr>
            <a:buNone/>
          </a:pPr>
          <a:r>
            <a:rPr lang="en-US" sz="1600" b="1" dirty="0">
              <a:latin typeface="Calibri"/>
              <a:ea typeface="+mn-ea"/>
              <a:cs typeface="+mn-cs"/>
            </a:rPr>
            <a:t>Sep</a:t>
          </a:r>
        </a:p>
      </dgm:t>
    </dgm:pt>
    <dgm:pt modelId="{C9F9A1B9-972A-4DD2-B0A9-C56287BA5B2A}" type="parTrans" cxnId="{B70D7911-64C1-439C-AFC0-4DB258FC1470}">
      <dgm:prSet/>
      <dgm:spPr/>
      <dgm:t>
        <a:bodyPr/>
        <a:lstStyle/>
        <a:p>
          <a:endParaRPr lang="en-US"/>
        </a:p>
      </dgm:t>
    </dgm:pt>
    <dgm:pt modelId="{822FDA18-BC6C-4A61-ADA3-CCDF95333F0A}" type="sibTrans" cxnId="{B70D7911-64C1-439C-AFC0-4DB258FC1470}">
      <dgm:prSet/>
      <dgm:spPr/>
      <dgm:t>
        <a:bodyPr/>
        <a:lstStyle/>
        <a:p>
          <a:endParaRPr lang="en-US"/>
        </a:p>
      </dgm:t>
    </dgm:pt>
    <dgm:pt modelId="{35F48D74-D7A8-4E29-9894-5A0DA69EF697}">
      <dgm:prSet phldrT="[Text]" custT="1"/>
      <dgm:spPr>
        <a:xfrm>
          <a:off x="4739245" y="0"/>
          <a:ext cx="1479522" cy="249499"/>
        </a:xfrm>
      </dgm:spPr>
      <dgm:t>
        <a:bodyPr/>
        <a:lstStyle/>
        <a:p>
          <a:pPr>
            <a:buNone/>
          </a:pPr>
          <a:r>
            <a:rPr lang="en-US" sz="1600" b="1" dirty="0">
              <a:latin typeface="Calibri"/>
              <a:ea typeface="+mn-ea"/>
              <a:cs typeface="+mn-cs"/>
            </a:rPr>
            <a:t>Oct</a:t>
          </a:r>
        </a:p>
      </dgm:t>
    </dgm:pt>
    <dgm:pt modelId="{D8106DE8-D138-4D20-8479-D370893015E2}" type="parTrans" cxnId="{01DB88ED-CD11-4FC4-9496-FA5368B9B244}">
      <dgm:prSet/>
      <dgm:spPr/>
      <dgm:t>
        <a:bodyPr/>
        <a:lstStyle/>
        <a:p>
          <a:endParaRPr lang="en-US"/>
        </a:p>
      </dgm:t>
    </dgm:pt>
    <dgm:pt modelId="{90147F64-B667-4891-9A75-268B7559AE57}" type="sibTrans" cxnId="{01DB88ED-CD11-4FC4-9496-FA5368B9B244}">
      <dgm:prSet/>
      <dgm:spPr/>
      <dgm:t>
        <a:bodyPr/>
        <a:lstStyle/>
        <a:p>
          <a:endParaRPr lang="en-US"/>
        </a:p>
      </dgm:t>
    </dgm:pt>
    <dgm:pt modelId="{632AFCE5-6DF7-4602-A25C-07CF987993BA}">
      <dgm:prSet phldrT="[Text]" custT="1"/>
      <dgm:spPr>
        <a:xfrm>
          <a:off x="5922863" y="0"/>
          <a:ext cx="1479522" cy="249499"/>
        </a:xfrm>
      </dgm:spPr>
      <dgm:t>
        <a:bodyPr/>
        <a:lstStyle/>
        <a:p>
          <a:pPr>
            <a:buNone/>
          </a:pPr>
          <a:r>
            <a:rPr lang="en-US" sz="1600" b="1" dirty="0">
              <a:latin typeface="Calibri"/>
              <a:ea typeface="+mn-ea"/>
              <a:cs typeface="+mn-cs"/>
            </a:rPr>
            <a:t>Nov</a:t>
          </a:r>
        </a:p>
      </dgm:t>
    </dgm:pt>
    <dgm:pt modelId="{AE5C88A6-2B5F-4F33-A39D-CE529D60641D}" type="parTrans" cxnId="{C551D12E-CE98-4078-AF4A-743CAAB94603}">
      <dgm:prSet/>
      <dgm:spPr/>
      <dgm:t>
        <a:bodyPr/>
        <a:lstStyle/>
        <a:p>
          <a:endParaRPr lang="en-US"/>
        </a:p>
      </dgm:t>
    </dgm:pt>
    <dgm:pt modelId="{57B9FA97-E6F1-4DF1-AB9A-8B975E256304}" type="sibTrans" cxnId="{C551D12E-CE98-4078-AF4A-743CAAB94603}">
      <dgm:prSet/>
      <dgm:spPr/>
      <dgm:t>
        <a:bodyPr/>
        <a:lstStyle/>
        <a:p>
          <a:endParaRPr lang="en-US"/>
        </a:p>
      </dgm:t>
    </dgm:pt>
    <dgm:pt modelId="{D1E7D600-4264-46D9-AAB6-1A4AC99FD589}">
      <dgm:prSet phldrT="[Text]" custT="1"/>
      <dgm:spPr>
        <a:xfrm>
          <a:off x="8290099" y="0"/>
          <a:ext cx="1479522" cy="249499"/>
        </a:xfrm>
      </dgm:spPr>
      <dgm:t>
        <a:bodyPr/>
        <a:lstStyle/>
        <a:p>
          <a:pPr rtl="0">
            <a:buNone/>
          </a:pPr>
          <a:r>
            <a:rPr lang="en-US" sz="1600" b="1" dirty="0">
              <a:latin typeface="Calibri"/>
              <a:ea typeface="+mn-ea"/>
              <a:cs typeface="+mn-cs"/>
            </a:rPr>
            <a:t>Dec</a:t>
          </a:r>
        </a:p>
      </dgm:t>
    </dgm:pt>
    <dgm:pt modelId="{88B2F2D1-C33B-4C0A-9490-BAE5A93D2455}" type="parTrans" cxnId="{676EA44B-3AF9-41DE-9C90-CBF4D66B8168}">
      <dgm:prSet/>
      <dgm:spPr/>
      <dgm:t>
        <a:bodyPr/>
        <a:lstStyle/>
        <a:p>
          <a:endParaRPr lang="en-US"/>
        </a:p>
      </dgm:t>
    </dgm:pt>
    <dgm:pt modelId="{2F19D137-B9A8-442C-A417-29B149732124}" type="sibTrans" cxnId="{676EA44B-3AF9-41DE-9C90-CBF4D66B8168}">
      <dgm:prSet/>
      <dgm:spPr/>
      <dgm:t>
        <a:bodyPr/>
        <a:lstStyle/>
        <a:p>
          <a:endParaRPr lang="en-US"/>
        </a:p>
      </dgm:t>
    </dgm:pt>
    <dgm:pt modelId="{BC21CE43-AC6F-430E-8A90-7AE489D795D2}">
      <dgm:prSet phldr="0" custT="1"/>
      <dgm:spPr/>
      <dgm:t>
        <a:bodyPr/>
        <a:lstStyle/>
        <a:p>
          <a:r>
            <a:rPr lang="en-US" sz="1600" b="1" dirty="0">
              <a:latin typeface="Calibri"/>
              <a:ea typeface="+mn-ea"/>
              <a:cs typeface="+mn-cs"/>
            </a:rPr>
            <a:t>Jan</a:t>
          </a:r>
        </a:p>
      </dgm:t>
    </dgm:pt>
    <dgm:pt modelId="{27996A11-C5E6-44F4-BFDB-2600D58E2D0C}" type="parTrans" cxnId="{5910B500-956A-41E4-8BA0-343EA092FE90}">
      <dgm:prSet/>
      <dgm:spPr/>
      <dgm:t>
        <a:bodyPr/>
        <a:lstStyle/>
        <a:p>
          <a:endParaRPr lang="en-US"/>
        </a:p>
      </dgm:t>
    </dgm:pt>
    <dgm:pt modelId="{D376BC7D-BFD1-4F66-9AE1-EE4E84DDBF0F}" type="sibTrans" cxnId="{5910B500-956A-41E4-8BA0-343EA092FE90}">
      <dgm:prSet/>
      <dgm:spPr/>
      <dgm:t>
        <a:bodyPr/>
        <a:lstStyle/>
        <a:p>
          <a:endParaRPr lang="en-US"/>
        </a:p>
      </dgm:t>
    </dgm:pt>
    <dgm:pt modelId="{EFD8D5EA-557B-47AA-9579-52256F1B2845}" type="pres">
      <dgm:prSet presAssocID="{189E0D8F-A68F-468F-9DB7-75622156B260}" presName="Name0" presStyleCnt="0">
        <dgm:presLayoutVars>
          <dgm:dir/>
          <dgm:resizeHandles val="exact"/>
        </dgm:presLayoutVars>
      </dgm:prSet>
      <dgm:spPr/>
    </dgm:pt>
    <dgm:pt modelId="{271B6FEE-4B95-4727-AFDE-33A78E28BC8B}" type="pres">
      <dgm:prSet presAssocID="{9EC8E5F7-5E9F-457A-93AE-9BEF43590466}" presName="parTxOnly" presStyleLbl="node1" presStyleIdx="0" presStyleCnt="8" custLinFactNeighborY="-3702">
        <dgm:presLayoutVars>
          <dgm:bulletEnabled val="1"/>
        </dgm:presLayoutVars>
      </dgm:prSet>
      <dgm:spPr>
        <a:prstGeom prst="homePlate">
          <a:avLst/>
        </a:prstGeom>
      </dgm:spPr>
      <dgm:t>
        <a:bodyPr/>
        <a:lstStyle/>
        <a:p>
          <a:endParaRPr lang="en-US"/>
        </a:p>
      </dgm:t>
    </dgm:pt>
    <dgm:pt modelId="{645B1B99-6D6B-4082-965D-2B57300743C1}" type="pres">
      <dgm:prSet presAssocID="{A1DA1CC4-909B-449C-8454-5580384ABBD1}" presName="parSpace" presStyleCnt="0"/>
      <dgm:spPr/>
    </dgm:pt>
    <dgm:pt modelId="{B28ED9EF-7D3D-4BF4-A628-BC25D0BD46FA}" type="pres">
      <dgm:prSet presAssocID="{508C9B92-F475-4C83-A292-76627CF6D6C0}" presName="parTxOnly" presStyleLbl="node1" presStyleIdx="1" presStyleCnt="8">
        <dgm:presLayoutVars>
          <dgm:bulletEnabled val="1"/>
        </dgm:presLayoutVars>
      </dgm:prSet>
      <dgm:spPr>
        <a:prstGeom prst="chevron">
          <a:avLst/>
        </a:prstGeom>
      </dgm:spPr>
      <dgm:t>
        <a:bodyPr/>
        <a:lstStyle/>
        <a:p>
          <a:endParaRPr lang="en-US"/>
        </a:p>
      </dgm:t>
    </dgm:pt>
    <dgm:pt modelId="{6F5AE6DF-A682-4D13-8B78-3D10D8100D80}" type="pres">
      <dgm:prSet presAssocID="{235FFF54-AF0B-4A98-ADF2-730ED3B6954A}" presName="parSpace" presStyleCnt="0"/>
      <dgm:spPr/>
    </dgm:pt>
    <dgm:pt modelId="{8DB81F82-C3AC-41FD-A841-62D534690A96}" type="pres">
      <dgm:prSet presAssocID="{F5405924-3B4A-4678-B009-C793AA34D189}" presName="parTxOnly" presStyleLbl="node1" presStyleIdx="2" presStyleCnt="8">
        <dgm:presLayoutVars>
          <dgm:bulletEnabled val="1"/>
        </dgm:presLayoutVars>
      </dgm:prSet>
      <dgm:spPr>
        <a:prstGeom prst="chevron">
          <a:avLst/>
        </a:prstGeom>
      </dgm:spPr>
      <dgm:t>
        <a:bodyPr/>
        <a:lstStyle/>
        <a:p>
          <a:endParaRPr lang="en-US"/>
        </a:p>
      </dgm:t>
    </dgm:pt>
    <dgm:pt modelId="{1921E520-4E16-486B-970C-27157BD6E0D5}" type="pres">
      <dgm:prSet presAssocID="{C0022F2C-3E04-4E01-83CA-872D2A1183A8}" presName="parSpace" presStyleCnt="0"/>
      <dgm:spPr/>
    </dgm:pt>
    <dgm:pt modelId="{A95D1389-9F24-438C-8C28-897F0506D529}" type="pres">
      <dgm:prSet presAssocID="{F229C034-27FB-4B0C-9847-05CDA51D76B7}" presName="parTxOnly" presStyleLbl="node1" presStyleIdx="3" presStyleCnt="8">
        <dgm:presLayoutVars>
          <dgm:bulletEnabled val="1"/>
        </dgm:presLayoutVars>
      </dgm:prSet>
      <dgm:spPr>
        <a:prstGeom prst="chevron">
          <a:avLst/>
        </a:prstGeom>
      </dgm:spPr>
      <dgm:t>
        <a:bodyPr/>
        <a:lstStyle/>
        <a:p>
          <a:endParaRPr lang="en-US"/>
        </a:p>
      </dgm:t>
    </dgm:pt>
    <dgm:pt modelId="{39510C8A-8FA3-43AA-B2AC-F186B0B0C0C8}" type="pres">
      <dgm:prSet presAssocID="{822FDA18-BC6C-4A61-ADA3-CCDF95333F0A}" presName="parSpace" presStyleCnt="0"/>
      <dgm:spPr/>
    </dgm:pt>
    <dgm:pt modelId="{B643B8F9-2F4F-4C48-BF31-57AA9C54F484}" type="pres">
      <dgm:prSet presAssocID="{35F48D74-D7A8-4E29-9894-5A0DA69EF697}" presName="parTxOnly" presStyleLbl="node1" presStyleIdx="4" presStyleCnt="8">
        <dgm:presLayoutVars>
          <dgm:bulletEnabled val="1"/>
        </dgm:presLayoutVars>
      </dgm:prSet>
      <dgm:spPr>
        <a:prstGeom prst="chevron">
          <a:avLst/>
        </a:prstGeom>
      </dgm:spPr>
      <dgm:t>
        <a:bodyPr/>
        <a:lstStyle/>
        <a:p>
          <a:endParaRPr lang="en-US"/>
        </a:p>
      </dgm:t>
    </dgm:pt>
    <dgm:pt modelId="{91E97178-C17E-4BE9-B8BE-D92D8957DCE8}" type="pres">
      <dgm:prSet presAssocID="{90147F64-B667-4891-9A75-268B7559AE57}" presName="parSpace" presStyleCnt="0"/>
      <dgm:spPr/>
    </dgm:pt>
    <dgm:pt modelId="{A7053370-5F4B-45E7-B884-1DC0307EE36B}" type="pres">
      <dgm:prSet presAssocID="{632AFCE5-6DF7-4602-A25C-07CF987993BA}" presName="parTxOnly" presStyleLbl="node1" presStyleIdx="5" presStyleCnt="8">
        <dgm:presLayoutVars>
          <dgm:bulletEnabled val="1"/>
        </dgm:presLayoutVars>
      </dgm:prSet>
      <dgm:spPr>
        <a:prstGeom prst="chevron">
          <a:avLst/>
        </a:prstGeom>
      </dgm:spPr>
      <dgm:t>
        <a:bodyPr/>
        <a:lstStyle/>
        <a:p>
          <a:endParaRPr lang="en-US"/>
        </a:p>
      </dgm:t>
    </dgm:pt>
    <dgm:pt modelId="{1041AC2E-8532-487A-91EB-555F73EF8E33}" type="pres">
      <dgm:prSet presAssocID="{57B9FA97-E6F1-4DF1-AB9A-8B975E256304}" presName="parSpace" presStyleCnt="0"/>
      <dgm:spPr/>
    </dgm:pt>
    <dgm:pt modelId="{78F7EC10-969F-4B4C-A849-2F694A9D824E}" type="pres">
      <dgm:prSet presAssocID="{D1E7D600-4264-46D9-AAB6-1A4AC99FD589}" presName="parTxOnly" presStyleLbl="node1" presStyleIdx="6" presStyleCnt="8">
        <dgm:presLayoutVars>
          <dgm:bulletEnabled val="1"/>
        </dgm:presLayoutVars>
      </dgm:prSet>
      <dgm:spPr>
        <a:prstGeom prst="chevron">
          <a:avLst/>
        </a:prstGeom>
      </dgm:spPr>
      <dgm:t>
        <a:bodyPr/>
        <a:lstStyle/>
        <a:p>
          <a:endParaRPr lang="en-US"/>
        </a:p>
      </dgm:t>
    </dgm:pt>
    <dgm:pt modelId="{4E3AD756-0AE0-4144-8CCD-4F8E7AE14722}" type="pres">
      <dgm:prSet presAssocID="{2F19D137-B9A8-442C-A417-29B149732124}" presName="parSpace" presStyleCnt="0"/>
      <dgm:spPr/>
    </dgm:pt>
    <dgm:pt modelId="{39B79271-D7F8-4840-827A-91B5E159F3CB}" type="pres">
      <dgm:prSet presAssocID="{BC21CE43-AC6F-430E-8A90-7AE489D795D2}" presName="parTxOnly" presStyleLbl="node1" presStyleIdx="7" presStyleCnt="8">
        <dgm:presLayoutVars>
          <dgm:bulletEnabled val="1"/>
        </dgm:presLayoutVars>
      </dgm:prSet>
      <dgm:spPr/>
      <dgm:t>
        <a:bodyPr/>
        <a:lstStyle/>
        <a:p>
          <a:endParaRPr lang="en-US"/>
        </a:p>
      </dgm:t>
    </dgm:pt>
  </dgm:ptLst>
  <dgm:cxnLst>
    <dgm:cxn modelId="{AE345A1F-55AA-478A-9492-F2A5431F949D}" type="presOf" srcId="{F5405924-3B4A-4678-B009-C793AA34D189}" destId="{8DB81F82-C3AC-41FD-A841-62D534690A96}" srcOrd="0" destOrd="0" presId="urn:microsoft.com/office/officeart/2005/8/layout/hChevron3"/>
    <dgm:cxn modelId="{9E49BB3B-316D-489D-A53D-157B78EDB3A7}" type="presOf" srcId="{632AFCE5-6DF7-4602-A25C-07CF987993BA}" destId="{A7053370-5F4B-45E7-B884-1DC0307EE36B}" srcOrd="0" destOrd="0" presId="urn:microsoft.com/office/officeart/2005/8/layout/hChevron3"/>
    <dgm:cxn modelId="{86147B25-778D-4C75-83A7-EA291A50BF3C}" srcId="{189E0D8F-A68F-468F-9DB7-75622156B260}" destId="{9EC8E5F7-5E9F-457A-93AE-9BEF43590466}" srcOrd="0" destOrd="0" parTransId="{3D9FBCE8-5554-4241-AD7B-D9D2AAA75194}" sibTransId="{A1DA1CC4-909B-449C-8454-5580384ABBD1}"/>
    <dgm:cxn modelId="{540A21BA-894C-4B4E-BE2E-C8C8EE7A6717}" type="presOf" srcId="{9EC8E5F7-5E9F-457A-93AE-9BEF43590466}" destId="{271B6FEE-4B95-4727-AFDE-33A78E28BC8B}" srcOrd="0" destOrd="0" presId="urn:microsoft.com/office/officeart/2005/8/layout/hChevron3"/>
    <dgm:cxn modelId="{676EA44B-3AF9-41DE-9C90-CBF4D66B8168}" srcId="{189E0D8F-A68F-468F-9DB7-75622156B260}" destId="{D1E7D600-4264-46D9-AAB6-1A4AC99FD589}" srcOrd="6" destOrd="0" parTransId="{88B2F2D1-C33B-4C0A-9490-BAE5A93D2455}" sibTransId="{2F19D137-B9A8-442C-A417-29B149732124}"/>
    <dgm:cxn modelId="{C551D12E-CE98-4078-AF4A-743CAAB94603}" srcId="{189E0D8F-A68F-468F-9DB7-75622156B260}" destId="{632AFCE5-6DF7-4602-A25C-07CF987993BA}" srcOrd="5" destOrd="0" parTransId="{AE5C88A6-2B5F-4F33-A39D-CE529D60641D}" sibTransId="{57B9FA97-E6F1-4DF1-AB9A-8B975E256304}"/>
    <dgm:cxn modelId="{01DB88ED-CD11-4FC4-9496-FA5368B9B244}" srcId="{189E0D8F-A68F-468F-9DB7-75622156B260}" destId="{35F48D74-D7A8-4E29-9894-5A0DA69EF697}" srcOrd="4" destOrd="0" parTransId="{D8106DE8-D138-4D20-8479-D370893015E2}" sibTransId="{90147F64-B667-4891-9A75-268B7559AE57}"/>
    <dgm:cxn modelId="{AF7E2351-A3C4-4B93-AADA-0333636F45AA}" type="presOf" srcId="{BC21CE43-AC6F-430E-8A90-7AE489D795D2}" destId="{39B79271-D7F8-4840-827A-91B5E159F3CB}" srcOrd="0" destOrd="0" presId="urn:microsoft.com/office/officeart/2005/8/layout/hChevron3"/>
    <dgm:cxn modelId="{4180CAD7-2F53-48F1-B531-DA3B7A4FA6DD}" type="presOf" srcId="{D1E7D600-4264-46D9-AAB6-1A4AC99FD589}" destId="{78F7EC10-969F-4B4C-A849-2F694A9D824E}" srcOrd="0" destOrd="0" presId="urn:microsoft.com/office/officeart/2005/8/layout/hChevron3"/>
    <dgm:cxn modelId="{5910B500-956A-41E4-8BA0-343EA092FE90}" srcId="{189E0D8F-A68F-468F-9DB7-75622156B260}" destId="{BC21CE43-AC6F-430E-8A90-7AE489D795D2}" srcOrd="7" destOrd="0" parTransId="{27996A11-C5E6-44F4-BFDB-2600D58E2D0C}" sibTransId="{D376BC7D-BFD1-4F66-9AE1-EE4E84DDBF0F}"/>
    <dgm:cxn modelId="{7C3AA9DC-FC06-4BD2-A38C-BD9E1AED1931}" type="presOf" srcId="{35F48D74-D7A8-4E29-9894-5A0DA69EF697}" destId="{B643B8F9-2F4F-4C48-BF31-57AA9C54F484}" srcOrd="0" destOrd="0" presId="urn:microsoft.com/office/officeart/2005/8/layout/hChevron3"/>
    <dgm:cxn modelId="{E8849060-5A58-4C4C-AD3A-692F9A0639F0}" type="presOf" srcId="{189E0D8F-A68F-468F-9DB7-75622156B260}" destId="{EFD8D5EA-557B-47AA-9579-52256F1B2845}" srcOrd="0" destOrd="0" presId="urn:microsoft.com/office/officeart/2005/8/layout/hChevron3"/>
    <dgm:cxn modelId="{2621223A-E868-4A0E-B2DC-6076E7B74284}" type="presOf" srcId="{F229C034-27FB-4B0C-9847-05CDA51D76B7}" destId="{A95D1389-9F24-438C-8C28-897F0506D529}" srcOrd="0" destOrd="0" presId="urn:microsoft.com/office/officeart/2005/8/layout/hChevron3"/>
    <dgm:cxn modelId="{B70D7911-64C1-439C-AFC0-4DB258FC1470}" srcId="{189E0D8F-A68F-468F-9DB7-75622156B260}" destId="{F229C034-27FB-4B0C-9847-05CDA51D76B7}" srcOrd="3" destOrd="0" parTransId="{C9F9A1B9-972A-4DD2-B0A9-C56287BA5B2A}" sibTransId="{822FDA18-BC6C-4A61-ADA3-CCDF95333F0A}"/>
    <dgm:cxn modelId="{6E238E20-5553-4C5E-8A5B-1934D8DE6449}" srcId="{189E0D8F-A68F-468F-9DB7-75622156B260}" destId="{508C9B92-F475-4C83-A292-76627CF6D6C0}" srcOrd="1" destOrd="0" parTransId="{C4F7D440-C403-4AF7-A071-5C97207BF769}" sibTransId="{235FFF54-AF0B-4A98-ADF2-730ED3B6954A}"/>
    <dgm:cxn modelId="{14677266-61B4-4031-988E-615912C1C4CE}" type="presOf" srcId="{508C9B92-F475-4C83-A292-76627CF6D6C0}" destId="{B28ED9EF-7D3D-4BF4-A628-BC25D0BD46FA}" srcOrd="0" destOrd="0" presId="urn:microsoft.com/office/officeart/2005/8/layout/hChevron3"/>
    <dgm:cxn modelId="{72828409-F5AF-421B-975E-56FB21903CB5}" srcId="{189E0D8F-A68F-468F-9DB7-75622156B260}" destId="{F5405924-3B4A-4678-B009-C793AA34D189}" srcOrd="2" destOrd="0" parTransId="{7B1439DB-BEF9-4579-9C1C-7195FC8F6F31}" sibTransId="{C0022F2C-3E04-4E01-83CA-872D2A1183A8}"/>
    <dgm:cxn modelId="{2B751B7D-DE0A-4F78-AC06-2909877C699A}" type="presParOf" srcId="{EFD8D5EA-557B-47AA-9579-52256F1B2845}" destId="{271B6FEE-4B95-4727-AFDE-33A78E28BC8B}" srcOrd="0" destOrd="0" presId="urn:microsoft.com/office/officeart/2005/8/layout/hChevron3"/>
    <dgm:cxn modelId="{D80FBA07-1592-472B-B665-A88F5627CB52}" type="presParOf" srcId="{EFD8D5EA-557B-47AA-9579-52256F1B2845}" destId="{645B1B99-6D6B-4082-965D-2B57300743C1}" srcOrd="1" destOrd="0" presId="urn:microsoft.com/office/officeart/2005/8/layout/hChevron3"/>
    <dgm:cxn modelId="{662554C8-67AB-4E96-BE74-C411436A4F8F}" type="presParOf" srcId="{EFD8D5EA-557B-47AA-9579-52256F1B2845}" destId="{B28ED9EF-7D3D-4BF4-A628-BC25D0BD46FA}" srcOrd="2" destOrd="0" presId="urn:microsoft.com/office/officeart/2005/8/layout/hChevron3"/>
    <dgm:cxn modelId="{C25B17B0-9B6E-4E59-A6F3-EB2436BD8140}" type="presParOf" srcId="{EFD8D5EA-557B-47AA-9579-52256F1B2845}" destId="{6F5AE6DF-A682-4D13-8B78-3D10D8100D80}" srcOrd="3" destOrd="0" presId="urn:microsoft.com/office/officeart/2005/8/layout/hChevron3"/>
    <dgm:cxn modelId="{1B292052-9D5E-4943-AD01-D4977FFD1254}" type="presParOf" srcId="{EFD8D5EA-557B-47AA-9579-52256F1B2845}" destId="{8DB81F82-C3AC-41FD-A841-62D534690A96}" srcOrd="4" destOrd="0" presId="urn:microsoft.com/office/officeart/2005/8/layout/hChevron3"/>
    <dgm:cxn modelId="{466FBBF8-F6CF-4BEA-9255-91D576DA6617}" type="presParOf" srcId="{EFD8D5EA-557B-47AA-9579-52256F1B2845}" destId="{1921E520-4E16-486B-970C-27157BD6E0D5}" srcOrd="5" destOrd="0" presId="urn:microsoft.com/office/officeart/2005/8/layout/hChevron3"/>
    <dgm:cxn modelId="{C5E86C52-0B60-492A-BDD0-7AC750CC0FBC}" type="presParOf" srcId="{EFD8D5EA-557B-47AA-9579-52256F1B2845}" destId="{A95D1389-9F24-438C-8C28-897F0506D529}" srcOrd="6" destOrd="0" presId="urn:microsoft.com/office/officeart/2005/8/layout/hChevron3"/>
    <dgm:cxn modelId="{EE14CD53-2691-4C7F-833E-2919F31CDBA3}" type="presParOf" srcId="{EFD8D5EA-557B-47AA-9579-52256F1B2845}" destId="{39510C8A-8FA3-43AA-B2AC-F186B0B0C0C8}" srcOrd="7" destOrd="0" presId="urn:microsoft.com/office/officeart/2005/8/layout/hChevron3"/>
    <dgm:cxn modelId="{DCD97CFE-A4F0-46E7-B7FF-B0F17C5BA520}" type="presParOf" srcId="{EFD8D5EA-557B-47AA-9579-52256F1B2845}" destId="{B643B8F9-2F4F-4C48-BF31-57AA9C54F484}" srcOrd="8" destOrd="0" presId="urn:microsoft.com/office/officeart/2005/8/layout/hChevron3"/>
    <dgm:cxn modelId="{C56ADC9C-E76A-47C5-83FD-8D4ED59B3416}" type="presParOf" srcId="{EFD8D5EA-557B-47AA-9579-52256F1B2845}" destId="{91E97178-C17E-4BE9-B8BE-D92D8957DCE8}" srcOrd="9" destOrd="0" presId="urn:microsoft.com/office/officeart/2005/8/layout/hChevron3"/>
    <dgm:cxn modelId="{3DA76985-67B3-4644-B15C-8EBA1EDB3725}" type="presParOf" srcId="{EFD8D5EA-557B-47AA-9579-52256F1B2845}" destId="{A7053370-5F4B-45E7-B884-1DC0307EE36B}" srcOrd="10" destOrd="0" presId="urn:microsoft.com/office/officeart/2005/8/layout/hChevron3"/>
    <dgm:cxn modelId="{EFB3D5ED-3482-4A08-964F-8B41F2C31FC1}" type="presParOf" srcId="{EFD8D5EA-557B-47AA-9579-52256F1B2845}" destId="{1041AC2E-8532-487A-91EB-555F73EF8E33}" srcOrd="11" destOrd="0" presId="urn:microsoft.com/office/officeart/2005/8/layout/hChevron3"/>
    <dgm:cxn modelId="{4DF80C10-F5C4-42AD-BFF3-22A6CDF3CD1A}" type="presParOf" srcId="{EFD8D5EA-557B-47AA-9579-52256F1B2845}" destId="{78F7EC10-969F-4B4C-A849-2F694A9D824E}" srcOrd="12" destOrd="0" presId="urn:microsoft.com/office/officeart/2005/8/layout/hChevron3"/>
    <dgm:cxn modelId="{61233C7D-D4DE-420B-A5D0-24757633316F}" type="presParOf" srcId="{EFD8D5EA-557B-47AA-9579-52256F1B2845}" destId="{4E3AD756-0AE0-4144-8CCD-4F8E7AE14722}" srcOrd="13" destOrd="0" presId="urn:microsoft.com/office/officeart/2005/8/layout/hChevron3"/>
    <dgm:cxn modelId="{DF8D3D5B-F780-4D0E-A969-2B70105BEE5A}" type="presParOf" srcId="{EFD8D5EA-557B-47AA-9579-52256F1B2845}" destId="{39B79271-D7F8-4840-827A-91B5E159F3CB}"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B6FEE-4B95-4727-AFDE-33A78E28BC8B}">
      <dsp:nvSpPr>
        <dsp:cNvPr id="0" name=""/>
        <dsp:cNvSpPr/>
      </dsp:nvSpPr>
      <dsp:spPr>
        <a:xfrm>
          <a:off x="4714" y="0"/>
          <a:ext cx="1461364" cy="28005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buNone/>
          </a:pPr>
          <a:r>
            <a:rPr lang="en-US" sz="1600" b="1" kern="1200" dirty="0">
              <a:latin typeface="Calibri"/>
              <a:ea typeface="+mn-ea"/>
              <a:cs typeface="+mn-cs"/>
            </a:rPr>
            <a:t>June</a:t>
          </a:r>
        </a:p>
      </dsp:txBody>
      <dsp:txXfrm>
        <a:off x="4714" y="0"/>
        <a:ext cx="1391351" cy="280051"/>
      </dsp:txXfrm>
    </dsp:sp>
    <dsp:sp modelId="{B28ED9EF-7D3D-4BF4-A628-BC25D0BD46FA}">
      <dsp:nvSpPr>
        <dsp:cNvPr id="0" name=""/>
        <dsp:cNvSpPr/>
      </dsp:nvSpPr>
      <dsp:spPr>
        <a:xfrm>
          <a:off x="1173805" y="0"/>
          <a:ext cx="1461364" cy="2800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buNone/>
          </a:pPr>
          <a:r>
            <a:rPr lang="en-US" sz="1600" b="1" kern="1200" dirty="0">
              <a:latin typeface="Calibri"/>
              <a:ea typeface="+mn-ea"/>
              <a:cs typeface="+mn-cs"/>
            </a:rPr>
            <a:t>July</a:t>
          </a:r>
        </a:p>
      </dsp:txBody>
      <dsp:txXfrm>
        <a:off x="1313831" y="0"/>
        <a:ext cx="1181313" cy="280051"/>
      </dsp:txXfrm>
    </dsp:sp>
    <dsp:sp modelId="{8DB81F82-C3AC-41FD-A841-62D534690A96}">
      <dsp:nvSpPr>
        <dsp:cNvPr id="0" name=""/>
        <dsp:cNvSpPr/>
      </dsp:nvSpPr>
      <dsp:spPr>
        <a:xfrm>
          <a:off x="2342897" y="0"/>
          <a:ext cx="1461364" cy="2800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buNone/>
          </a:pPr>
          <a:r>
            <a:rPr lang="en-US" sz="1600" b="1" kern="1200" dirty="0">
              <a:latin typeface="Calibri"/>
              <a:ea typeface="+mn-ea"/>
              <a:cs typeface="+mn-cs"/>
            </a:rPr>
            <a:t>Aug</a:t>
          </a:r>
        </a:p>
      </dsp:txBody>
      <dsp:txXfrm>
        <a:off x="2482923" y="0"/>
        <a:ext cx="1181313" cy="280051"/>
      </dsp:txXfrm>
    </dsp:sp>
    <dsp:sp modelId="{A95D1389-9F24-438C-8C28-897F0506D529}">
      <dsp:nvSpPr>
        <dsp:cNvPr id="0" name=""/>
        <dsp:cNvSpPr/>
      </dsp:nvSpPr>
      <dsp:spPr>
        <a:xfrm>
          <a:off x="3511989" y="0"/>
          <a:ext cx="1461364" cy="2800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buNone/>
          </a:pPr>
          <a:r>
            <a:rPr lang="en-US" sz="1600" b="1" kern="1200" dirty="0">
              <a:latin typeface="Calibri"/>
              <a:ea typeface="+mn-ea"/>
              <a:cs typeface="+mn-cs"/>
            </a:rPr>
            <a:t>Sep</a:t>
          </a:r>
        </a:p>
      </dsp:txBody>
      <dsp:txXfrm>
        <a:off x="3652015" y="0"/>
        <a:ext cx="1181313" cy="280051"/>
      </dsp:txXfrm>
    </dsp:sp>
    <dsp:sp modelId="{B643B8F9-2F4F-4C48-BF31-57AA9C54F484}">
      <dsp:nvSpPr>
        <dsp:cNvPr id="0" name=""/>
        <dsp:cNvSpPr/>
      </dsp:nvSpPr>
      <dsp:spPr>
        <a:xfrm>
          <a:off x="4681081" y="0"/>
          <a:ext cx="1461364" cy="2800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buNone/>
          </a:pPr>
          <a:r>
            <a:rPr lang="en-US" sz="1600" b="1" kern="1200" dirty="0">
              <a:latin typeface="Calibri"/>
              <a:ea typeface="+mn-ea"/>
              <a:cs typeface="+mn-cs"/>
            </a:rPr>
            <a:t>Oct</a:t>
          </a:r>
        </a:p>
      </dsp:txBody>
      <dsp:txXfrm>
        <a:off x="4821107" y="0"/>
        <a:ext cx="1181313" cy="280051"/>
      </dsp:txXfrm>
    </dsp:sp>
    <dsp:sp modelId="{A7053370-5F4B-45E7-B884-1DC0307EE36B}">
      <dsp:nvSpPr>
        <dsp:cNvPr id="0" name=""/>
        <dsp:cNvSpPr/>
      </dsp:nvSpPr>
      <dsp:spPr>
        <a:xfrm>
          <a:off x="5850173" y="0"/>
          <a:ext cx="1461364" cy="2800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buNone/>
          </a:pPr>
          <a:r>
            <a:rPr lang="en-US" sz="1600" b="1" kern="1200" dirty="0">
              <a:latin typeface="Calibri"/>
              <a:ea typeface="+mn-ea"/>
              <a:cs typeface="+mn-cs"/>
            </a:rPr>
            <a:t>Nov</a:t>
          </a:r>
        </a:p>
      </dsp:txBody>
      <dsp:txXfrm>
        <a:off x="5990199" y="0"/>
        <a:ext cx="1181313" cy="280051"/>
      </dsp:txXfrm>
    </dsp:sp>
    <dsp:sp modelId="{78F7EC10-969F-4B4C-A849-2F694A9D824E}">
      <dsp:nvSpPr>
        <dsp:cNvPr id="0" name=""/>
        <dsp:cNvSpPr/>
      </dsp:nvSpPr>
      <dsp:spPr>
        <a:xfrm>
          <a:off x="7019265" y="0"/>
          <a:ext cx="1461364" cy="2800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buNone/>
          </a:pPr>
          <a:r>
            <a:rPr lang="en-US" sz="1600" b="1" kern="1200" dirty="0">
              <a:latin typeface="Calibri"/>
              <a:ea typeface="+mn-ea"/>
              <a:cs typeface="+mn-cs"/>
            </a:rPr>
            <a:t>Dec</a:t>
          </a:r>
        </a:p>
      </dsp:txBody>
      <dsp:txXfrm>
        <a:off x="7159291" y="0"/>
        <a:ext cx="1181313" cy="280051"/>
      </dsp:txXfrm>
    </dsp:sp>
    <dsp:sp modelId="{39B79271-D7F8-4840-827A-91B5E159F3CB}">
      <dsp:nvSpPr>
        <dsp:cNvPr id="0" name=""/>
        <dsp:cNvSpPr/>
      </dsp:nvSpPr>
      <dsp:spPr>
        <a:xfrm>
          <a:off x="8188357" y="0"/>
          <a:ext cx="1461364" cy="2800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a:latin typeface="Calibri"/>
              <a:ea typeface="+mn-ea"/>
              <a:cs typeface="+mn-cs"/>
            </a:rPr>
            <a:t>Jan</a:t>
          </a:r>
        </a:p>
      </dsp:txBody>
      <dsp:txXfrm>
        <a:off x="8328383" y="0"/>
        <a:ext cx="1181313" cy="28005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92DEB-42D2-AB41-B580-9392614AEC8C}" type="datetimeFigureOut">
              <a:rPr lang="en-US" smtClean="0"/>
              <a:t>7/27/2021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DA9EC-9CDC-224C-93BE-07F6AE1EF4D7}" type="slidenum">
              <a:rPr lang="en-US" smtClean="0"/>
              <a:t>‹#›</a:t>
            </a:fld>
            <a:endParaRPr lang="en-US" dirty="0"/>
          </a:p>
        </p:txBody>
      </p:sp>
    </p:spTree>
    <p:extLst>
      <p:ext uri="{BB962C8B-B14F-4D97-AF65-F5344CB8AC3E}">
        <p14:creationId xmlns:p14="http://schemas.microsoft.com/office/powerpoint/2010/main" val="317634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75DA9EC-9CDC-224C-93BE-07F6AE1EF4D7}" type="slidenum">
              <a:rPr lang="en-US" smtClean="0"/>
              <a:t>2</a:t>
            </a:fld>
            <a:endParaRPr lang="en-US" dirty="0"/>
          </a:p>
        </p:txBody>
      </p:sp>
    </p:spTree>
    <p:extLst>
      <p:ext uri="{BB962C8B-B14F-4D97-AF65-F5344CB8AC3E}">
        <p14:creationId xmlns:p14="http://schemas.microsoft.com/office/powerpoint/2010/main" val="2188299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DE6998-79D6-4B2D-A2DD-F265D49FB955}" type="slidenum">
              <a:rPr lang="en-US" smtClean="0"/>
              <a:t>18</a:t>
            </a:fld>
            <a:endParaRPr lang="en-US" dirty="0"/>
          </a:p>
        </p:txBody>
      </p:sp>
    </p:spTree>
    <p:extLst>
      <p:ext uri="{BB962C8B-B14F-4D97-AF65-F5344CB8AC3E}">
        <p14:creationId xmlns:p14="http://schemas.microsoft.com/office/powerpoint/2010/main" val="295869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5DA9EC-9CDC-224C-93BE-07F6AE1EF4D7}" type="slidenum">
              <a:rPr lang="en-US" smtClean="0"/>
              <a:t>3</a:t>
            </a:fld>
            <a:endParaRPr lang="en-US" dirty="0"/>
          </a:p>
        </p:txBody>
      </p:sp>
    </p:spTree>
    <p:extLst>
      <p:ext uri="{BB962C8B-B14F-4D97-AF65-F5344CB8AC3E}">
        <p14:creationId xmlns:p14="http://schemas.microsoft.com/office/powerpoint/2010/main" val="230711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5DA9EC-9CDC-224C-93BE-07F6AE1EF4D7}" type="slidenum">
              <a:rPr lang="en-US" smtClean="0"/>
              <a:t>4</a:t>
            </a:fld>
            <a:endParaRPr lang="en-US" dirty="0"/>
          </a:p>
        </p:txBody>
      </p:sp>
    </p:spTree>
    <p:extLst>
      <p:ext uri="{BB962C8B-B14F-4D97-AF65-F5344CB8AC3E}">
        <p14:creationId xmlns:p14="http://schemas.microsoft.com/office/powerpoint/2010/main" val="182356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75DA9EC-9CDC-224C-93BE-07F6AE1EF4D7}" type="slidenum">
              <a:rPr lang="en-US" smtClean="0"/>
              <a:t>6</a:t>
            </a:fld>
            <a:endParaRPr lang="en-US" dirty="0"/>
          </a:p>
        </p:txBody>
      </p:sp>
    </p:spTree>
    <p:extLst>
      <p:ext uri="{BB962C8B-B14F-4D97-AF65-F5344CB8AC3E}">
        <p14:creationId xmlns:p14="http://schemas.microsoft.com/office/powerpoint/2010/main" val="262170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75DA9EC-9CDC-224C-93BE-07F6AE1EF4D7}" type="slidenum">
              <a:rPr lang="en-US" smtClean="0"/>
              <a:t>9</a:t>
            </a:fld>
            <a:endParaRPr lang="en-US" dirty="0"/>
          </a:p>
        </p:txBody>
      </p:sp>
    </p:spTree>
    <p:extLst>
      <p:ext uri="{BB962C8B-B14F-4D97-AF65-F5344CB8AC3E}">
        <p14:creationId xmlns:p14="http://schemas.microsoft.com/office/powerpoint/2010/main" val="3286965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75DA9EC-9CDC-224C-93BE-07F6AE1EF4D7}" type="slidenum">
              <a:rPr lang="en-US" smtClean="0"/>
              <a:t>10</a:t>
            </a:fld>
            <a:endParaRPr lang="en-US" dirty="0"/>
          </a:p>
        </p:txBody>
      </p:sp>
    </p:spTree>
    <p:extLst>
      <p:ext uri="{BB962C8B-B14F-4D97-AF65-F5344CB8AC3E}">
        <p14:creationId xmlns:p14="http://schemas.microsoft.com/office/powerpoint/2010/main" val="3607256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75DA9EC-9CDC-224C-93BE-07F6AE1EF4D7}" type="slidenum">
              <a:rPr lang="en-US" smtClean="0"/>
              <a:t>11</a:t>
            </a:fld>
            <a:endParaRPr lang="en-US" dirty="0"/>
          </a:p>
        </p:txBody>
      </p:sp>
    </p:spTree>
    <p:extLst>
      <p:ext uri="{BB962C8B-B14F-4D97-AF65-F5344CB8AC3E}">
        <p14:creationId xmlns:p14="http://schemas.microsoft.com/office/powerpoint/2010/main" val="281539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75DA9EC-9CDC-224C-93BE-07F6AE1EF4D7}" type="slidenum">
              <a:rPr lang="en-US" smtClean="0"/>
              <a:t>13</a:t>
            </a:fld>
            <a:endParaRPr lang="en-US" dirty="0"/>
          </a:p>
        </p:txBody>
      </p:sp>
    </p:spTree>
    <p:extLst>
      <p:ext uri="{BB962C8B-B14F-4D97-AF65-F5344CB8AC3E}">
        <p14:creationId xmlns:p14="http://schemas.microsoft.com/office/powerpoint/2010/main" val="3990705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75DA9EC-9CDC-224C-93BE-07F6AE1EF4D7}" type="slidenum">
              <a:rPr lang="en-US" smtClean="0"/>
              <a:t>16</a:t>
            </a:fld>
            <a:endParaRPr lang="en-US" dirty="0"/>
          </a:p>
        </p:txBody>
      </p:sp>
    </p:spTree>
    <p:extLst>
      <p:ext uri="{BB962C8B-B14F-4D97-AF65-F5344CB8AC3E}">
        <p14:creationId xmlns:p14="http://schemas.microsoft.com/office/powerpoint/2010/main" val="938108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ADE4A9-3154-7149-9B28-8C3FC71F9A49}"/>
              </a:ext>
            </a:extLst>
          </p:cNvPr>
          <p:cNvSpPr>
            <a:spLocks noGrp="1"/>
          </p:cNvSpPr>
          <p:nvPr>
            <p:ph type="title"/>
          </p:nvPr>
        </p:nvSpPr>
        <p:spPr>
          <a:xfrm>
            <a:off x="838200" y="365125"/>
            <a:ext cx="10515600" cy="1325563"/>
          </a:xfrm>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8" name="Content Placeholder 2">
            <a:extLst>
              <a:ext uri="{FF2B5EF4-FFF2-40B4-BE49-F238E27FC236}">
                <a16:creationId xmlns:a16="http://schemas.microsoft.com/office/drawing/2014/main" id="{662FFA23-FDEC-E54C-AA51-5C64952C5AF4}"/>
              </a:ext>
            </a:extLst>
          </p:cNvPr>
          <p:cNvSpPr>
            <a:spLocks noGrp="1"/>
          </p:cNvSpPr>
          <p:nvPr>
            <p:ph idx="1" hasCustomPrompt="1"/>
          </p:nvPr>
        </p:nvSpPr>
        <p:spPr>
          <a:xfrm>
            <a:off x="838200" y="1825625"/>
            <a:ext cx="10515600" cy="4351338"/>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2"/>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9" name="Slide Number Placeholder 5">
            <a:extLst>
              <a:ext uri="{FF2B5EF4-FFF2-40B4-BE49-F238E27FC236}">
                <a16:creationId xmlns:a16="http://schemas.microsoft.com/office/drawing/2014/main" id="{05884172-EE11-3140-90F6-AF005F3DB50D}"/>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Tree>
    <p:extLst>
      <p:ext uri="{BB962C8B-B14F-4D97-AF65-F5344CB8AC3E}">
        <p14:creationId xmlns:p14="http://schemas.microsoft.com/office/powerpoint/2010/main" val="305998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c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481871"/>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340263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ust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Tree>
    <p:extLst>
      <p:ext uri="{BB962C8B-B14F-4D97-AF65-F5344CB8AC3E}">
        <p14:creationId xmlns:p14="http://schemas.microsoft.com/office/powerpoint/2010/main" val="4049232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ustom 1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a:extLst>
              <a:ext uri="{FF2B5EF4-FFF2-40B4-BE49-F238E27FC236}">
                <a16:creationId xmlns:a16="http://schemas.microsoft.com/office/drawing/2014/main" id="{2F064FB3-1BEA-7447-8B4B-A8B6A64727AC}"/>
              </a:ext>
            </a:extLst>
          </p:cNvPr>
          <p:cNvPicPr>
            <a:picLocks noChangeAspect="1"/>
          </p:cNvPicPr>
          <p:nvPr userDrawn="1"/>
        </p:nvPicPr>
        <p:blipFill>
          <a:blip r:embed="rId4"/>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2261014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ust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Tree>
    <p:extLst>
      <p:ext uri="{BB962C8B-B14F-4D97-AF65-F5344CB8AC3E}">
        <p14:creationId xmlns:p14="http://schemas.microsoft.com/office/powerpoint/2010/main" val="31449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ustom 2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a:extLst>
              <a:ext uri="{FF2B5EF4-FFF2-40B4-BE49-F238E27FC236}">
                <a16:creationId xmlns:a16="http://schemas.microsoft.com/office/drawing/2014/main" id="{2F064FB3-1BEA-7447-8B4B-A8B6A64727AC}"/>
              </a:ext>
            </a:extLst>
          </p:cNvPr>
          <p:cNvPicPr>
            <a:picLocks noChangeAspect="1"/>
          </p:cNvPicPr>
          <p:nvPr userDrawn="1"/>
        </p:nvPicPr>
        <p:blipFill>
          <a:blip r:embed="rId4"/>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3009188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perato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8E41295-2EE0-2649-AFF4-6CA77ECD16CB}"/>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8" name="Title 1">
            <a:extLst>
              <a:ext uri="{FF2B5EF4-FFF2-40B4-BE49-F238E27FC236}">
                <a16:creationId xmlns:a16="http://schemas.microsoft.com/office/drawing/2014/main" id="{4272D4F0-960E-9D40-8004-E782FB542816}"/>
              </a:ext>
            </a:extLst>
          </p:cNvPr>
          <p:cNvSpPr>
            <a:spLocks noGrp="1"/>
          </p:cNvSpPr>
          <p:nvPr>
            <p:ph type="title" hasCustomPrompt="1"/>
          </p:nvPr>
        </p:nvSpPr>
        <p:spPr>
          <a:xfrm>
            <a:off x="838200" y="2209634"/>
            <a:ext cx="10515600" cy="1325563"/>
          </a:xfrm>
        </p:spPr>
        <p:txBody>
          <a:bodyPr>
            <a:normAutofit/>
          </a:bodyPr>
          <a:lstStyle>
            <a:lvl1pPr algn="ctr">
              <a:defRPr sz="4000" b="0" i="0">
                <a:solidFill>
                  <a:srgbClr val="4E62B2"/>
                </a:solidFill>
                <a:latin typeface="Scandia" panose="020B0603050000020004" pitchFamily="34" charset="77"/>
              </a:defRPr>
            </a:lvl1pPr>
          </a:lstStyle>
          <a:p>
            <a:r>
              <a:rPr lang="en-US">
                <a:solidFill>
                  <a:srgbClr val="4E62B2"/>
                </a:solidFill>
                <a:latin typeface="Scandia" panose="020B0603050000020004" pitchFamily="34" charset="77"/>
              </a:rPr>
              <a:t>Simple. Compliant. Non-Disruptive. </a:t>
            </a:r>
            <a:br>
              <a:rPr lang="en-US">
                <a:solidFill>
                  <a:srgbClr val="4E62B2"/>
                </a:solidFill>
                <a:latin typeface="Scandia" panose="020B0603050000020004" pitchFamily="34" charset="77"/>
              </a:rPr>
            </a:br>
            <a:r>
              <a:rPr lang="en-US">
                <a:solidFill>
                  <a:srgbClr val="4E62B2"/>
                </a:solidFill>
                <a:latin typeface="Scandia" panose="020B0603050000020004" pitchFamily="34" charset="77"/>
              </a:rPr>
              <a:t>Future-Ready.</a:t>
            </a:r>
            <a:endParaRPr lang="en-US"/>
          </a:p>
        </p:txBody>
      </p:sp>
    </p:spTree>
    <p:extLst>
      <p:ext uri="{BB962C8B-B14F-4D97-AF65-F5344CB8AC3E}">
        <p14:creationId xmlns:p14="http://schemas.microsoft.com/office/powerpoint/2010/main" val="409846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perato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8E41295-2EE0-2649-AFF4-6CA77ECD16CB}"/>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8" name="Title 1">
            <a:extLst>
              <a:ext uri="{FF2B5EF4-FFF2-40B4-BE49-F238E27FC236}">
                <a16:creationId xmlns:a16="http://schemas.microsoft.com/office/drawing/2014/main" id="{4272D4F0-960E-9D40-8004-E782FB542816}"/>
              </a:ext>
            </a:extLst>
          </p:cNvPr>
          <p:cNvSpPr>
            <a:spLocks noGrp="1"/>
          </p:cNvSpPr>
          <p:nvPr>
            <p:ph type="title"/>
          </p:nvPr>
        </p:nvSpPr>
        <p:spPr>
          <a:xfrm>
            <a:off x="4515678" y="2766218"/>
            <a:ext cx="7490791" cy="1325563"/>
          </a:xfrm>
        </p:spPr>
        <p:txBody>
          <a:bodyPr>
            <a:normAutofit/>
          </a:bodyPr>
          <a:lstStyle>
            <a:lvl1pPr algn="l">
              <a:defRPr sz="4000" b="0" i="0">
                <a:solidFill>
                  <a:srgbClr val="4E62B2"/>
                </a:solidFill>
                <a:latin typeface="Scandia" panose="020B0603050000020004" pitchFamily="34" charset="77"/>
              </a:defRPr>
            </a:lvl1pPr>
          </a:lstStyle>
          <a:p>
            <a:r>
              <a:rPr lang="en-US"/>
              <a:t>Click to edit Master title style</a:t>
            </a:r>
          </a:p>
        </p:txBody>
      </p:sp>
    </p:spTree>
    <p:extLst>
      <p:ext uri="{BB962C8B-B14F-4D97-AF65-F5344CB8AC3E}">
        <p14:creationId xmlns:p14="http://schemas.microsoft.com/office/powerpoint/2010/main" val="371715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897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ADE4A9-3154-7149-9B28-8C3FC71F9A49}"/>
              </a:ext>
            </a:extLst>
          </p:cNvPr>
          <p:cNvSpPr>
            <a:spLocks noGrp="1"/>
          </p:cNvSpPr>
          <p:nvPr>
            <p:ph type="title"/>
          </p:nvPr>
        </p:nvSpPr>
        <p:spPr>
          <a:xfrm>
            <a:off x="838200" y="365125"/>
            <a:ext cx="10515600" cy="1325563"/>
          </a:xfrm>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8" name="Content Placeholder 2">
            <a:extLst>
              <a:ext uri="{FF2B5EF4-FFF2-40B4-BE49-F238E27FC236}">
                <a16:creationId xmlns:a16="http://schemas.microsoft.com/office/drawing/2014/main" id="{662FFA23-FDEC-E54C-AA51-5C64952C5AF4}"/>
              </a:ext>
            </a:extLst>
          </p:cNvPr>
          <p:cNvSpPr>
            <a:spLocks noGrp="1"/>
          </p:cNvSpPr>
          <p:nvPr>
            <p:ph idx="1" hasCustomPrompt="1"/>
          </p:nvPr>
        </p:nvSpPr>
        <p:spPr>
          <a:xfrm>
            <a:off x="838200" y="1825625"/>
            <a:ext cx="10515600" cy="4351338"/>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2"/>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9" name="Slide Number Placeholder 5">
            <a:extLst>
              <a:ext uri="{FF2B5EF4-FFF2-40B4-BE49-F238E27FC236}">
                <a16:creationId xmlns:a16="http://schemas.microsoft.com/office/drawing/2014/main" id="{05884172-EE11-3140-90F6-AF005F3DB50D}"/>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Tree>
    <p:extLst>
      <p:ext uri="{BB962C8B-B14F-4D97-AF65-F5344CB8AC3E}">
        <p14:creationId xmlns:p14="http://schemas.microsoft.com/office/powerpoint/2010/main" val="1648059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Logo">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ADE4A9-3154-7149-9B28-8C3FC71F9A49}"/>
              </a:ext>
            </a:extLst>
          </p:cNvPr>
          <p:cNvSpPr>
            <a:spLocks noGrp="1"/>
          </p:cNvSpPr>
          <p:nvPr>
            <p:ph type="title"/>
          </p:nvPr>
        </p:nvSpPr>
        <p:spPr>
          <a:xfrm>
            <a:off x="838200" y="365125"/>
            <a:ext cx="10515600" cy="1325563"/>
          </a:xfrm>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8" name="Content Placeholder 2">
            <a:extLst>
              <a:ext uri="{FF2B5EF4-FFF2-40B4-BE49-F238E27FC236}">
                <a16:creationId xmlns:a16="http://schemas.microsoft.com/office/drawing/2014/main" id="{662FFA23-FDEC-E54C-AA51-5C64952C5AF4}"/>
              </a:ext>
            </a:extLst>
          </p:cNvPr>
          <p:cNvSpPr>
            <a:spLocks noGrp="1"/>
          </p:cNvSpPr>
          <p:nvPr>
            <p:ph idx="1" hasCustomPrompt="1"/>
          </p:nvPr>
        </p:nvSpPr>
        <p:spPr>
          <a:xfrm>
            <a:off x="838200" y="1825625"/>
            <a:ext cx="10515600" cy="4351338"/>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2"/>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9" name="Slide Number Placeholder 5">
            <a:extLst>
              <a:ext uri="{FF2B5EF4-FFF2-40B4-BE49-F238E27FC236}">
                <a16:creationId xmlns:a16="http://schemas.microsoft.com/office/drawing/2014/main" id="{05884172-EE11-3140-90F6-AF005F3DB50D}"/>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a:extLst>
              <a:ext uri="{FF2B5EF4-FFF2-40B4-BE49-F238E27FC236}">
                <a16:creationId xmlns:a16="http://schemas.microsoft.com/office/drawing/2014/main" id="{4F6C5ACA-EA4E-4946-83C4-DDD37D4E02DA}"/>
              </a:ext>
            </a:extLst>
          </p:cNvPr>
          <p:cNvPicPr>
            <a:picLocks noChangeAspect="1"/>
          </p:cNvPicPr>
          <p:nvPr userDrawn="1"/>
        </p:nvPicPr>
        <p:blipFill>
          <a:blip r:embed="rId3"/>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7904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Logo">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ADE4A9-3154-7149-9B28-8C3FC71F9A49}"/>
              </a:ext>
            </a:extLst>
          </p:cNvPr>
          <p:cNvSpPr>
            <a:spLocks noGrp="1"/>
          </p:cNvSpPr>
          <p:nvPr>
            <p:ph type="title"/>
          </p:nvPr>
        </p:nvSpPr>
        <p:spPr>
          <a:xfrm>
            <a:off x="838200" y="365125"/>
            <a:ext cx="10515600" cy="1325563"/>
          </a:xfrm>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8" name="Content Placeholder 2">
            <a:extLst>
              <a:ext uri="{FF2B5EF4-FFF2-40B4-BE49-F238E27FC236}">
                <a16:creationId xmlns:a16="http://schemas.microsoft.com/office/drawing/2014/main" id="{662FFA23-FDEC-E54C-AA51-5C64952C5AF4}"/>
              </a:ext>
            </a:extLst>
          </p:cNvPr>
          <p:cNvSpPr>
            <a:spLocks noGrp="1"/>
          </p:cNvSpPr>
          <p:nvPr>
            <p:ph idx="1" hasCustomPrompt="1"/>
          </p:nvPr>
        </p:nvSpPr>
        <p:spPr>
          <a:xfrm>
            <a:off x="838200" y="1825625"/>
            <a:ext cx="10515600" cy="4351338"/>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2"/>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9" name="Slide Number Placeholder 5">
            <a:extLst>
              <a:ext uri="{FF2B5EF4-FFF2-40B4-BE49-F238E27FC236}">
                <a16:creationId xmlns:a16="http://schemas.microsoft.com/office/drawing/2014/main" id="{05884172-EE11-3140-90F6-AF005F3DB50D}"/>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a:extLst>
              <a:ext uri="{FF2B5EF4-FFF2-40B4-BE49-F238E27FC236}">
                <a16:creationId xmlns:a16="http://schemas.microsoft.com/office/drawing/2014/main" id="{4F6C5ACA-EA4E-4946-83C4-DDD37D4E02DA}"/>
              </a:ext>
            </a:extLst>
          </p:cNvPr>
          <p:cNvPicPr>
            <a:picLocks noChangeAspect="1"/>
          </p:cNvPicPr>
          <p:nvPr userDrawn="1"/>
        </p:nvPicPr>
        <p:blipFill>
          <a:blip r:embed="rId3"/>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2645548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872810"/>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Tree>
    <p:extLst>
      <p:ext uri="{BB962C8B-B14F-4D97-AF65-F5344CB8AC3E}">
        <p14:creationId xmlns:p14="http://schemas.microsoft.com/office/powerpoint/2010/main" val="2371047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mpl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a:extLst>
              <a:ext uri="{FF2B5EF4-FFF2-40B4-BE49-F238E27FC236}">
                <a16:creationId xmlns:a16="http://schemas.microsoft.com/office/drawing/2014/main" id="{97A29AB5-E21B-9D49-8AFC-CD3E65B6221A}"/>
              </a:ext>
            </a:extLst>
          </p:cNvPr>
          <p:cNvPicPr>
            <a:picLocks noChangeAspect="1"/>
          </p:cNvPicPr>
          <p:nvPr userDrawn="1"/>
        </p:nvPicPr>
        <p:blipFill>
          <a:blip r:embed="rId3"/>
          <a:stretch>
            <a:fillRect/>
          </a:stretch>
        </p:blipFill>
        <p:spPr>
          <a:xfrm>
            <a:off x="838200" y="6400881"/>
            <a:ext cx="1189383" cy="255438"/>
          </a:xfrm>
          <a:prstGeom prst="rect">
            <a:avLst/>
          </a:prstGeom>
        </p:spPr>
      </p:pic>
      <p:sp>
        <p:nvSpPr>
          <p:cNvPr id="53" name="Content Placeholder 2">
            <a:extLst>
              <a:ext uri="{FF2B5EF4-FFF2-40B4-BE49-F238E27FC236}">
                <a16:creationId xmlns:a16="http://schemas.microsoft.com/office/drawing/2014/main" id="{AFC5FA2A-13DD-6645-ABD4-769F16C9FDF5}"/>
              </a:ext>
            </a:extLst>
          </p:cNvPr>
          <p:cNvSpPr>
            <a:spLocks noGrp="1"/>
          </p:cNvSpPr>
          <p:nvPr>
            <p:ph idx="1" hasCustomPrompt="1"/>
          </p:nvPr>
        </p:nvSpPr>
        <p:spPr>
          <a:xfrm>
            <a:off x="838200" y="1825625"/>
            <a:ext cx="10515600" cy="3872810"/>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4"/>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Tree>
    <p:extLst>
      <p:ext uri="{BB962C8B-B14F-4D97-AF65-F5344CB8AC3E}">
        <p14:creationId xmlns:p14="http://schemas.microsoft.com/office/powerpoint/2010/main" val="921189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3 Colum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Rectangle 4">
            <a:extLst>
              <a:ext uri="{FF2B5EF4-FFF2-40B4-BE49-F238E27FC236}">
                <a16:creationId xmlns:a16="http://schemas.microsoft.com/office/drawing/2014/main" id="{49416168-CCE1-4A4C-9F5D-730BDB82E1FF}"/>
              </a:ext>
            </a:extLst>
          </p:cNvPr>
          <p:cNvSpPr/>
          <p:nvPr userDrawn="1"/>
        </p:nvSpPr>
        <p:spPr>
          <a:xfrm>
            <a:off x="838200"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7" name="Rectangle 6">
            <a:extLst>
              <a:ext uri="{FF2B5EF4-FFF2-40B4-BE49-F238E27FC236}">
                <a16:creationId xmlns:a16="http://schemas.microsoft.com/office/drawing/2014/main" id="{C031925F-794D-7C46-AFF4-2966B713FB15}"/>
              </a:ext>
            </a:extLst>
          </p:cNvPr>
          <p:cNvSpPr/>
          <p:nvPr userDrawn="1"/>
        </p:nvSpPr>
        <p:spPr>
          <a:xfrm>
            <a:off x="4481026"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8" name="Rectangle 7">
            <a:extLst>
              <a:ext uri="{FF2B5EF4-FFF2-40B4-BE49-F238E27FC236}">
                <a16:creationId xmlns:a16="http://schemas.microsoft.com/office/drawing/2014/main" id="{C48500D6-0E59-E145-AAF5-62263F6C186A}"/>
              </a:ext>
            </a:extLst>
          </p:cNvPr>
          <p:cNvSpPr/>
          <p:nvPr userDrawn="1"/>
        </p:nvSpPr>
        <p:spPr>
          <a:xfrm>
            <a:off x="8123852"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958145"/>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9" name="Content Placeholder 2">
            <a:extLst>
              <a:ext uri="{FF2B5EF4-FFF2-40B4-BE49-F238E27FC236}">
                <a16:creationId xmlns:a16="http://schemas.microsoft.com/office/drawing/2014/main" id="{807932F1-0D2C-364A-ABEF-91E5CEBE1CEA}"/>
              </a:ext>
            </a:extLst>
          </p:cNvPr>
          <p:cNvSpPr>
            <a:spLocks noGrp="1"/>
          </p:cNvSpPr>
          <p:nvPr>
            <p:ph idx="13" hasCustomPrompt="1"/>
          </p:nvPr>
        </p:nvSpPr>
        <p:spPr>
          <a:xfrm>
            <a:off x="4481026" y="1958145"/>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10" name="Content Placeholder 2">
            <a:extLst>
              <a:ext uri="{FF2B5EF4-FFF2-40B4-BE49-F238E27FC236}">
                <a16:creationId xmlns:a16="http://schemas.microsoft.com/office/drawing/2014/main" id="{0E6E5B46-E54D-4649-BA52-85F86E175EF4}"/>
              </a:ext>
            </a:extLst>
          </p:cNvPr>
          <p:cNvSpPr>
            <a:spLocks noGrp="1"/>
          </p:cNvSpPr>
          <p:nvPr>
            <p:ph idx="14" hasCustomPrompt="1"/>
          </p:nvPr>
        </p:nvSpPr>
        <p:spPr>
          <a:xfrm>
            <a:off x="8123852" y="1989103"/>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Tree>
    <p:extLst>
      <p:ext uri="{BB962C8B-B14F-4D97-AF65-F5344CB8AC3E}">
        <p14:creationId xmlns:p14="http://schemas.microsoft.com/office/powerpoint/2010/main" val="259989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 3 Colum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Rectangle 4">
            <a:extLst>
              <a:ext uri="{FF2B5EF4-FFF2-40B4-BE49-F238E27FC236}">
                <a16:creationId xmlns:a16="http://schemas.microsoft.com/office/drawing/2014/main" id="{49416168-CCE1-4A4C-9F5D-730BDB82E1FF}"/>
              </a:ext>
            </a:extLst>
          </p:cNvPr>
          <p:cNvSpPr/>
          <p:nvPr userDrawn="1"/>
        </p:nvSpPr>
        <p:spPr>
          <a:xfrm>
            <a:off x="838200"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7" name="Rectangle 6">
            <a:extLst>
              <a:ext uri="{FF2B5EF4-FFF2-40B4-BE49-F238E27FC236}">
                <a16:creationId xmlns:a16="http://schemas.microsoft.com/office/drawing/2014/main" id="{C031925F-794D-7C46-AFF4-2966B713FB15}"/>
              </a:ext>
            </a:extLst>
          </p:cNvPr>
          <p:cNvSpPr/>
          <p:nvPr userDrawn="1"/>
        </p:nvSpPr>
        <p:spPr>
          <a:xfrm>
            <a:off x="4481026"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8" name="Rectangle 7">
            <a:extLst>
              <a:ext uri="{FF2B5EF4-FFF2-40B4-BE49-F238E27FC236}">
                <a16:creationId xmlns:a16="http://schemas.microsoft.com/office/drawing/2014/main" id="{C48500D6-0E59-E145-AAF5-62263F6C186A}"/>
              </a:ext>
            </a:extLst>
          </p:cNvPr>
          <p:cNvSpPr/>
          <p:nvPr userDrawn="1"/>
        </p:nvSpPr>
        <p:spPr>
          <a:xfrm>
            <a:off x="8123852"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1" name="Content Placeholder 2">
            <a:extLst>
              <a:ext uri="{FF2B5EF4-FFF2-40B4-BE49-F238E27FC236}">
                <a16:creationId xmlns:a16="http://schemas.microsoft.com/office/drawing/2014/main" id="{BD963589-573B-EB49-9B78-19509EB5ADB1}"/>
              </a:ext>
            </a:extLst>
          </p:cNvPr>
          <p:cNvSpPr>
            <a:spLocks noGrp="1"/>
          </p:cNvSpPr>
          <p:nvPr>
            <p:ph idx="15" hasCustomPrompt="1"/>
          </p:nvPr>
        </p:nvSpPr>
        <p:spPr>
          <a:xfrm>
            <a:off x="4481026" y="1851689"/>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2" name="Content Placeholder 2">
            <a:extLst>
              <a:ext uri="{FF2B5EF4-FFF2-40B4-BE49-F238E27FC236}">
                <a16:creationId xmlns:a16="http://schemas.microsoft.com/office/drawing/2014/main" id="{FEF5E34C-5813-AF40-A90C-89E0EA633AA9}"/>
              </a:ext>
            </a:extLst>
          </p:cNvPr>
          <p:cNvSpPr>
            <a:spLocks noGrp="1"/>
          </p:cNvSpPr>
          <p:nvPr>
            <p:ph idx="16" hasCustomPrompt="1"/>
          </p:nvPr>
        </p:nvSpPr>
        <p:spPr>
          <a:xfrm>
            <a:off x="8123852" y="1825625"/>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3" name="Content Placeholder 2">
            <a:extLst>
              <a:ext uri="{FF2B5EF4-FFF2-40B4-BE49-F238E27FC236}">
                <a16:creationId xmlns:a16="http://schemas.microsoft.com/office/drawing/2014/main" id="{732F3302-7415-3046-8F59-3C0D6B13A558}"/>
              </a:ext>
            </a:extLst>
          </p:cNvPr>
          <p:cNvSpPr>
            <a:spLocks noGrp="1"/>
          </p:cNvSpPr>
          <p:nvPr>
            <p:ph idx="17" hasCustomPrompt="1"/>
          </p:nvPr>
        </p:nvSpPr>
        <p:spPr>
          <a:xfrm>
            <a:off x="838199"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14" name="Content Placeholder 2">
            <a:extLst>
              <a:ext uri="{FF2B5EF4-FFF2-40B4-BE49-F238E27FC236}">
                <a16:creationId xmlns:a16="http://schemas.microsoft.com/office/drawing/2014/main" id="{B9CFB542-A562-954F-B7B8-D435E0F2477C}"/>
              </a:ext>
            </a:extLst>
          </p:cNvPr>
          <p:cNvSpPr>
            <a:spLocks noGrp="1"/>
          </p:cNvSpPr>
          <p:nvPr>
            <p:ph idx="18" hasCustomPrompt="1"/>
          </p:nvPr>
        </p:nvSpPr>
        <p:spPr>
          <a:xfrm>
            <a:off x="4481026"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15" name="Content Placeholder 2">
            <a:extLst>
              <a:ext uri="{FF2B5EF4-FFF2-40B4-BE49-F238E27FC236}">
                <a16:creationId xmlns:a16="http://schemas.microsoft.com/office/drawing/2014/main" id="{B9FC2F69-9E57-5244-9A57-4304E2CEBAD4}"/>
              </a:ext>
            </a:extLst>
          </p:cNvPr>
          <p:cNvSpPr>
            <a:spLocks noGrp="1"/>
          </p:cNvSpPr>
          <p:nvPr>
            <p:ph idx="19" hasCustomPrompt="1"/>
          </p:nvPr>
        </p:nvSpPr>
        <p:spPr>
          <a:xfrm>
            <a:off x="8123851"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Tree>
    <p:extLst>
      <p:ext uri="{BB962C8B-B14F-4D97-AF65-F5344CB8AC3E}">
        <p14:creationId xmlns:p14="http://schemas.microsoft.com/office/powerpoint/2010/main" val="98341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481871"/>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3910126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ick 3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
        <p:nvSpPr>
          <p:cNvPr id="7" name="Rectangle 6">
            <a:extLst>
              <a:ext uri="{FF2B5EF4-FFF2-40B4-BE49-F238E27FC236}">
                <a16:creationId xmlns:a16="http://schemas.microsoft.com/office/drawing/2014/main" id="{69261039-2EEE-D345-B0E2-6E45AE90F5E1}"/>
              </a:ext>
            </a:extLst>
          </p:cNvPr>
          <p:cNvSpPr/>
          <p:nvPr userDrawn="1"/>
        </p:nvSpPr>
        <p:spPr>
          <a:xfrm>
            <a:off x="838200" y="2874511"/>
            <a:ext cx="3229947" cy="213784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3E1FCE0-FE2B-3441-93F3-791D70ED4512}"/>
              </a:ext>
            </a:extLst>
          </p:cNvPr>
          <p:cNvSpPr/>
          <p:nvPr userDrawn="1"/>
        </p:nvSpPr>
        <p:spPr>
          <a:xfrm>
            <a:off x="4481026" y="2874511"/>
            <a:ext cx="3229947" cy="213784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3C2BB9A-452D-3045-BFF1-B38A59CA544D}"/>
              </a:ext>
            </a:extLst>
          </p:cNvPr>
          <p:cNvSpPr/>
          <p:nvPr userDrawn="1"/>
        </p:nvSpPr>
        <p:spPr>
          <a:xfrm>
            <a:off x="8123852" y="2874511"/>
            <a:ext cx="3229947" cy="213784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EE2DDA5C-F798-644E-A72E-2304D2970626}"/>
              </a:ext>
            </a:extLst>
          </p:cNvPr>
          <p:cNvSpPr>
            <a:spLocks noGrp="1"/>
          </p:cNvSpPr>
          <p:nvPr>
            <p:ph idx="1" hasCustomPrompt="1"/>
          </p:nvPr>
        </p:nvSpPr>
        <p:spPr>
          <a:xfrm>
            <a:off x="838200" y="2944625"/>
            <a:ext cx="3229947" cy="206773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20" name="Content Placeholder 2">
            <a:extLst>
              <a:ext uri="{FF2B5EF4-FFF2-40B4-BE49-F238E27FC236}">
                <a16:creationId xmlns:a16="http://schemas.microsoft.com/office/drawing/2014/main" id="{4D30793F-0AB9-404A-8731-2345F575636C}"/>
              </a:ext>
            </a:extLst>
          </p:cNvPr>
          <p:cNvSpPr>
            <a:spLocks noGrp="1"/>
          </p:cNvSpPr>
          <p:nvPr>
            <p:ph idx="14" hasCustomPrompt="1"/>
          </p:nvPr>
        </p:nvSpPr>
        <p:spPr>
          <a:xfrm>
            <a:off x="4481026" y="2944625"/>
            <a:ext cx="3229947" cy="206773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21" name="Content Placeholder 2">
            <a:extLst>
              <a:ext uri="{FF2B5EF4-FFF2-40B4-BE49-F238E27FC236}">
                <a16:creationId xmlns:a16="http://schemas.microsoft.com/office/drawing/2014/main" id="{C7CB2B0A-6E26-FC4B-99DE-185774BB7DEA}"/>
              </a:ext>
            </a:extLst>
          </p:cNvPr>
          <p:cNvSpPr>
            <a:spLocks noGrp="1"/>
          </p:cNvSpPr>
          <p:nvPr>
            <p:ph idx="15" hasCustomPrompt="1"/>
          </p:nvPr>
        </p:nvSpPr>
        <p:spPr>
          <a:xfrm>
            <a:off x="8123851" y="2949898"/>
            <a:ext cx="3229947" cy="206773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22" name="Content Placeholder 2">
            <a:extLst>
              <a:ext uri="{FF2B5EF4-FFF2-40B4-BE49-F238E27FC236}">
                <a16:creationId xmlns:a16="http://schemas.microsoft.com/office/drawing/2014/main" id="{37801299-18BC-8D43-B49D-20E7F1643A0C}"/>
              </a:ext>
            </a:extLst>
          </p:cNvPr>
          <p:cNvSpPr>
            <a:spLocks noGrp="1"/>
          </p:cNvSpPr>
          <p:nvPr>
            <p:ph idx="16" hasCustomPrompt="1"/>
          </p:nvPr>
        </p:nvSpPr>
        <p:spPr>
          <a:xfrm>
            <a:off x="838200" y="2251505"/>
            <a:ext cx="3229947" cy="480255"/>
          </a:xfrm>
        </p:spPr>
        <p:txBody>
          <a:bodyPr>
            <a:normAutofit/>
          </a:bodyPr>
          <a:lstStyle>
            <a:lvl1pPr marL="0" indent="0">
              <a:buFont typeface="Arial" panose="020B0604020202020204" pitchFamily="34" charset="0"/>
              <a:buNone/>
              <a:defRPr sz="2200" b="0" i="0">
                <a:solidFill>
                  <a:srgbClr val="4E62B2"/>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25" name="Content Placeholder 2">
            <a:extLst>
              <a:ext uri="{FF2B5EF4-FFF2-40B4-BE49-F238E27FC236}">
                <a16:creationId xmlns:a16="http://schemas.microsoft.com/office/drawing/2014/main" id="{C8F50E81-CCB6-E24B-A504-8E3D6EA7780A}"/>
              </a:ext>
            </a:extLst>
          </p:cNvPr>
          <p:cNvSpPr>
            <a:spLocks noGrp="1"/>
          </p:cNvSpPr>
          <p:nvPr>
            <p:ph idx="17" hasCustomPrompt="1"/>
          </p:nvPr>
        </p:nvSpPr>
        <p:spPr>
          <a:xfrm>
            <a:off x="4495057" y="2251505"/>
            <a:ext cx="3229947" cy="480255"/>
          </a:xfrm>
        </p:spPr>
        <p:txBody>
          <a:bodyPr>
            <a:normAutofit/>
          </a:bodyPr>
          <a:lstStyle>
            <a:lvl1pPr marL="0" indent="0">
              <a:buFont typeface="Arial" panose="020B0604020202020204" pitchFamily="34" charset="0"/>
              <a:buNone/>
              <a:defRPr sz="2200" b="0" i="0">
                <a:solidFill>
                  <a:srgbClr val="4E62B2"/>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26" name="Content Placeholder 2">
            <a:extLst>
              <a:ext uri="{FF2B5EF4-FFF2-40B4-BE49-F238E27FC236}">
                <a16:creationId xmlns:a16="http://schemas.microsoft.com/office/drawing/2014/main" id="{A49C8D7B-A2E3-804E-A505-419C39FC3E78}"/>
              </a:ext>
            </a:extLst>
          </p:cNvPr>
          <p:cNvSpPr>
            <a:spLocks noGrp="1"/>
          </p:cNvSpPr>
          <p:nvPr>
            <p:ph idx="18" hasCustomPrompt="1"/>
          </p:nvPr>
        </p:nvSpPr>
        <p:spPr>
          <a:xfrm>
            <a:off x="8150320" y="2256480"/>
            <a:ext cx="3229947" cy="480255"/>
          </a:xfrm>
        </p:spPr>
        <p:txBody>
          <a:bodyPr>
            <a:normAutofit/>
          </a:bodyPr>
          <a:lstStyle>
            <a:lvl1pPr marL="0" indent="0">
              <a:buFont typeface="Arial" panose="020B0604020202020204" pitchFamily="34" charset="0"/>
              <a:buNone/>
              <a:defRPr sz="2200" b="0" i="0">
                <a:solidFill>
                  <a:srgbClr val="4E62B2"/>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Tree>
    <p:extLst>
      <p:ext uri="{BB962C8B-B14F-4D97-AF65-F5344CB8AC3E}">
        <p14:creationId xmlns:p14="http://schemas.microsoft.com/office/powerpoint/2010/main" val="1269865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imple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7712765" y="1825625"/>
            <a:ext cx="3641034" cy="3872810"/>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descr="Map&#10;&#10;Description automatically generated">
            <a:extLst>
              <a:ext uri="{FF2B5EF4-FFF2-40B4-BE49-F238E27FC236}">
                <a16:creationId xmlns:a16="http://schemas.microsoft.com/office/drawing/2014/main" id="{006BA752-BB9A-0748-B0C0-1B4CC83E3EF9}"/>
              </a:ext>
            </a:extLst>
          </p:cNvPr>
          <p:cNvPicPr>
            <a:picLocks noChangeAspect="1"/>
          </p:cNvPicPr>
          <p:nvPr userDrawn="1"/>
        </p:nvPicPr>
        <p:blipFill>
          <a:blip r:embed="rId4"/>
          <a:stretch>
            <a:fillRect/>
          </a:stretch>
        </p:blipFill>
        <p:spPr>
          <a:xfrm>
            <a:off x="768343" y="1601022"/>
            <a:ext cx="6745639" cy="4646995"/>
          </a:xfrm>
          <a:prstGeom prst="rect">
            <a:avLst/>
          </a:prstGeom>
        </p:spPr>
      </p:pic>
    </p:spTree>
    <p:extLst>
      <p:ext uri="{BB962C8B-B14F-4D97-AF65-F5344CB8AC3E}">
        <p14:creationId xmlns:p14="http://schemas.microsoft.com/office/powerpoint/2010/main" val="421580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ic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481871"/>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1466126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Cust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Tree>
    <p:extLst>
      <p:ext uri="{BB962C8B-B14F-4D97-AF65-F5344CB8AC3E}">
        <p14:creationId xmlns:p14="http://schemas.microsoft.com/office/powerpoint/2010/main" val="1780495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ustom 1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a:extLst>
              <a:ext uri="{FF2B5EF4-FFF2-40B4-BE49-F238E27FC236}">
                <a16:creationId xmlns:a16="http://schemas.microsoft.com/office/drawing/2014/main" id="{2F064FB3-1BEA-7447-8B4B-A8B6A64727AC}"/>
              </a:ext>
            </a:extLst>
          </p:cNvPr>
          <p:cNvPicPr>
            <a:picLocks noChangeAspect="1"/>
          </p:cNvPicPr>
          <p:nvPr userDrawn="1"/>
        </p:nvPicPr>
        <p:blipFill>
          <a:blip r:embed="rId4"/>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319306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872810"/>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Tree>
    <p:extLst>
      <p:ext uri="{BB962C8B-B14F-4D97-AF65-F5344CB8AC3E}">
        <p14:creationId xmlns:p14="http://schemas.microsoft.com/office/powerpoint/2010/main" val="1494407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ust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Tree>
    <p:extLst>
      <p:ext uri="{BB962C8B-B14F-4D97-AF65-F5344CB8AC3E}">
        <p14:creationId xmlns:p14="http://schemas.microsoft.com/office/powerpoint/2010/main" val="2333857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Custom 2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a:extLst>
              <a:ext uri="{FF2B5EF4-FFF2-40B4-BE49-F238E27FC236}">
                <a16:creationId xmlns:a16="http://schemas.microsoft.com/office/drawing/2014/main" id="{2F064FB3-1BEA-7447-8B4B-A8B6A64727AC}"/>
              </a:ext>
            </a:extLst>
          </p:cNvPr>
          <p:cNvPicPr>
            <a:picLocks noChangeAspect="1"/>
          </p:cNvPicPr>
          <p:nvPr userDrawn="1"/>
        </p:nvPicPr>
        <p:blipFill>
          <a:blip r:embed="rId4"/>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3209617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perato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8E41295-2EE0-2649-AFF4-6CA77ECD16CB}"/>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8" name="Title 1">
            <a:extLst>
              <a:ext uri="{FF2B5EF4-FFF2-40B4-BE49-F238E27FC236}">
                <a16:creationId xmlns:a16="http://schemas.microsoft.com/office/drawing/2014/main" id="{4272D4F0-960E-9D40-8004-E782FB542816}"/>
              </a:ext>
            </a:extLst>
          </p:cNvPr>
          <p:cNvSpPr>
            <a:spLocks noGrp="1"/>
          </p:cNvSpPr>
          <p:nvPr>
            <p:ph type="title" hasCustomPrompt="1"/>
          </p:nvPr>
        </p:nvSpPr>
        <p:spPr>
          <a:xfrm>
            <a:off x="838200" y="2209634"/>
            <a:ext cx="10515600" cy="1325563"/>
          </a:xfrm>
        </p:spPr>
        <p:txBody>
          <a:bodyPr>
            <a:normAutofit/>
          </a:bodyPr>
          <a:lstStyle>
            <a:lvl1pPr algn="ctr">
              <a:defRPr sz="4000" b="0" i="0">
                <a:solidFill>
                  <a:srgbClr val="4E62B2"/>
                </a:solidFill>
                <a:latin typeface="Scandia" panose="020B0603050000020004" pitchFamily="34" charset="77"/>
              </a:defRPr>
            </a:lvl1pPr>
          </a:lstStyle>
          <a:p>
            <a:r>
              <a:rPr lang="en-US">
                <a:solidFill>
                  <a:srgbClr val="4E62B2"/>
                </a:solidFill>
                <a:latin typeface="Scandia" panose="020B0603050000020004" pitchFamily="34" charset="77"/>
              </a:rPr>
              <a:t>Simple. Compliant. Non-Disruptive. </a:t>
            </a:r>
            <a:br>
              <a:rPr lang="en-US">
                <a:solidFill>
                  <a:srgbClr val="4E62B2"/>
                </a:solidFill>
                <a:latin typeface="Scandia" panose="020B0603050000020004" pitchFamily="34" charset="77"/>
              </a:rPr>
            </a:br>
            <a:r>
              <a:rPr lang="en-US">
                <a:solidFill>
                  <a:srgbClr val="4E62B2"/>
                </a:solidFill>
                <a:latin typeface="Scandia" panose="020B0603050000020004" pitchFamily="34" charset="77"/>
              </a:rPr>
              <a:t>Future-Ready.</a:t>
            </a:r>
            <a:endParaRPr lang="en-US"/>
          </a:p>
        </p:txBody>
      </p:sp>
    </p:spTree>
    <p:extLst>
      <p:ext uri="{BB962C8B-B14F-4D97-AF65-F5344CB8AC3E}">
        <p14:creationId xmlns:p14="http://schemas.microsoft.com/office/powerpoint/2010/main" val="1469799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perato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8E41295-2EE0-2649-AFF4-6CA77ECD16CB}"/>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8" name="Title 1">
            <a:extLst>
              <a:ext uri="{FF2B5EF4-FFF2-40B4-BE49-F238E27FC236}">
                <a16:creationId xmlns:a16="http://schemas.microsoft.com/office/drawing/2014/main" id="{4272D4F0-960E-9D40-8004-E782FB542816}"/>
              </a:ext>
            </a:extLst>
          </p:cNvPr>
          <p:cNvSpPr>
            <a:spLocks noGrp="1"/>
          </p:cNvSpPr>
          <p:nvPr>
            <p:ph type="title"/>
          </p:nvPr>
        </p:nvSpPr>
        <p:spPr>
          <a:xfrm>
            <a:off x="4515678" y="2766218"/>
            <a:ext cx="7490791" cy="1325563"/>
          </a:xfrm>
        </p:spPr>
        <p:txBody>
          <a:bodyPr>
            <a:normAutofit/>
          </a:bodyPr>
          <a:lstStyle>
            <a:lvl1pPr algn="l">
              <a:defRPr sz="4000" b="0" i="0">
                <a:solidFill>
                  <a:srgbClr val="4E62B2"/>
                </a:solidFill>
                <a:latin typeface="Scandia" panose="020B0603050000020004" pitchFamily="34" charset="77"/>
              </a:defRPr>
            </a:lvl1pPr>
          </a:lstStyle>
          <a:p>
            <a:r>
              <a:rPr lang="en-US"/>
              <a:t>Click to edit Master title style</a:t>
            </a:r>
          </a:p>
        </p:txBody>
      </p:sp>
    </p:spTree>
    <p:extLst>
      <p:ext uri="{BB962C8B-B14F-4D97-AF65-F5344CB8AC3E}">
        <p14:creationId xmlns:p14="http://schemas.microsoft.com/office/powerpoint/2010/main" val="2776172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40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a:extLst>
              <a:ext uri="{FF2B5EF4-FFF2-40B4-BE49-F238E27FC236}">
                <a16:creationId xmlns:a16="http://schemas.microsoft.com/office/drawing/2014/main" id="{97A29AB5-E21B-9D49-8AFC-CD3E65B6221A}"/>
              </a:ext>
            </a:extLst>
          </p:cNvPr>
          <p:cNvPicPr>
            <a:picLocks noChangeAspect="1"/>
          </p:cNvPicPr>
          <p:nvPr userDrawn="1"/>
        </p:nvPicPr>
        <p:blipFill>
          <a:blip r:embed="rId3"/>
          <a:stretch>
            <a:fillRect/>
          </a:stretch>
        </p:blipFill>
        <p:spPr>
          <a:xfrm>
            <a:off x="838200" y="6400881"/>
            <a:ext cx="1189383" cy="255438"/>
          </a:xfrm>
          <a:prstGeom prst="rect">
            <a:avLst/>
          </a:prstGeom>
        </p:spPr>
      </p:pic>
      <p:sp>
        <p:nvSpPr>
          <p:cNvPr id="53" name="Content Placeholder 2">
            <a:extLst>
              <a:ext uri="{FF2B5EF4-FFF2-40B4-BE49-F238E27FC236}">
                <a16:creationId xmlns:a16="http://schemas.microsoft.com/office/drawing/2014/main" id="{AFC5FA2A-13DD-6645-ABD4-769F16C9FDF5}"/>
              </a:ext>
            </a:extLst>
          </p:cNvPr>
          <p:cNvSpPr>
            <a:spLocks noGrp="1"/>
          </p:cNvSpPr>
          <p:nvPr>
            <p:ph idx="1" hasCustomPrompt="1"/>
          </p:nvPr>
        </p:nvSpPr>
        <p:spPr>
          <a:xfrm>
            <a:off x="838200" y="1825625"/>
            <a:ext cx="10515600" cy="3872810"/>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4"/>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Tree>
    <p:extLst>
      <p:ext uri="{BB962C8B-B14F-4D97-AF65-F5344CB8AC3E}">
        <p14:creationId xmlns:p14="http://schemas.microsoft.com/office/powerpoint/2010/main" val="322495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3 Colum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Rectangle 4">
            <a:extLst>
              <a:ext uri="{FF2B5EF4-FFF2-40B4-BE49-F238E27FC236}">
                <a16:creationId xmlns:a16="http://schemas.microsoft.com/office/drawing/2014/main" id="{49416168-CCE1-4A4C-9F5D-730BDB82E1FF}"/>
              </a:ext>
            </a:extLst>
          </p:cNvPr>
          <p:cNvSpPr/>
          <p:nvPr userDrawn="1"/>
        </p:nvSpPr>
        <p:spPr>
          <a:xfrm>
            <a:off x="838200"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7" name="Rectangle 6">
            <a:extLst>
              <a:ext uri="{FF2B5EF4-FFF2-40B4-BE49-F238E27FC236}">
                <a16:creationId xmlns:a16="http://schemas.microsoft.com/office/drawing/2014/main" id="{C031925F-794D-7C46-AFF4-2966B713FB15}"/>
              </a:ext>
            </a:extLst>
          </p:cNvPr>
          <p:cNvSpPr/>
          <p:nvPr userDrawn="1"/>
        </p:nvSpPr>
        <p:spPr>
          <a:xfrm>
            <a:off x="4481026"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8" name="Rectangle 7">
            <a:extLst>
              <a:ext uri="{FF2B5EF4-FFF2-40B4-BE49-F238E27FC236}">
                <a16:creationId xmlns:a16="http://schemas.microsoft.com/office/drawing/2014/main" id="{C48500D6-0E59-E145-AAF5-62263F6C186A}"/>
              </a:ext>
            </a:extLst>
          </p:cNvPr>
          <p:cNvSpPr/>
          <p:nvPr userDrawn="1"/>
        </p:nvSpPr>
        <p:spPr>
          <a:xfrm>
            <a:off x="8123852"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958145"/>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9" name="Content Placeholder 2">
            <a:extLst>
              <a:ext uri="{FF2B5EF4-FFF2-40B4-BE49-F238E27FC236}">
                <a16:creationId xmlns:a16="http://schemas.microsoft.com/office/drawing/2014/main" id="{807932F1-0D2C-364A-ABEF-91E5CEBE1CEA}"/>
              </a:ext>
            </a:extLst>
          </p:cNvPr>
          <p:cNvSpPr>
            <a:spLocks noGrp="1"/>
          </p:cNvSpPr>
          <p:nvPr>
            <p:ph idx="13" hasCustomPrompt="1"/>
          </p:nvPr>
        </p:nvSpPr>
        <p:spPr>
          <a:xfrm>
            <a:off x="4481026" y="1958145"/>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10" name="Content Placeholder 2">
            <a:extLst>
              <a:ext uri="{FF2B5EF4-FFF2-40B4-BE49-F238E27FC236}">
                <a16:creationId xmlns:a16="http://schemas.microsoft.com/office/drawing/2014/main" id="{0E6E5B46-E54D-4649-BA52-85F86E175EF4}"/>
              </a:ext>
            </a:extLst>
          </p:cNvPr>
          <p:cNvSpPr>
            <a:spLocks noGrp="1"/>
          </p:cNvSpPr>
          <p:nvPr>
            <p:ph idx="14" hasCustomPrompt="1"/>
          </p:nvPr>
        </p:nvSpPr>
        <p:spPr>
          <a:xfrm>
            <a:off x="8123852" y="1989103"/>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Tree>
    <p:extLst>
      <p:ext uri="{BB962C8B-B14F-4D97-AF65-F5344CB8AC3E}">
        <p14:creationId xmlns:p14="http://schemas.microsoft.com/office/powerpoint/2010/main" val="208366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3 Colum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Rectangle 4">
            <a:extLst>
              <a:ext uri="{FF2B5EF4-FFF2-40B4-BE49-F238E27FC236}">
                <a16:creationId xmlns:a16="http://schemas.microsoft.com/office/drawing/2014/main" id="{49416168-CCE1-4A4C-9F5D-730BDB82E1FF}"/>
              </a:ext>
            </a:extLst>
          </p:cNvPr>
          <p:cNvSpPr/>
          <p:nvPr userDrawn="1"/>
        </p:nvSpPr>
        <p:spPr>
          <a:xfrm>
            <a:off x="838200"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7" name="Rectangle 6">
            <a:extLst>
              <a:ext uri="{FF2B5EF4-FFF2-40B4-BE49-F238E27FC236}">
                <a16:creationId xmlns:a16="http://schemas.microsoft.com/office/drawing/2014/main" id="{C031925F-794D-7C46-AFF4-2966B713FB15}"/>
              </a:ext>
            </a:extLst>
          </p:cNvPr>
          <p:cNvSpPr/>
          <p:nvPr userDrawn="1"/>
        </p:nvSpPr>
        <p:spPr>
          <a:xfrm>
            <a:off x="4481026"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8" name="Rectangle 7">
            <a:extLst>
              <a:ext uri="{FF2B5EF4-FFF2-40B4-BE49-F238E27FC236}">
                <a16:creationId xmlns:a16="http://schemas.microsoft.com/office/drawing/2014/main" id="{C48500D6-0E59-E145-AAF5-62263F6C186A}"/>
              </a:ext>
            </a:extLst>
          </p:cNvPr>
          <p:cNvSpPr/>
          <p:nvPr userDrawn="1"/>
        </p:nvSpPr>
        <p:spPr>
          <a:xfrm>
            <a:off x="8123852"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E62B2"/>
              </a:solidFill>
            </a:endParaRP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1" name="Content Placeholder 2">
            <a:extLst>
              <a:ext uri="{FF2B5EF4-FFF2-40B4-BE49-F238E27FC236}">
                <a16:creationId xmlns:a16="http://schemas.microsoft.com/office/drawing/2014/main" id="{BD963589-573B-EB49-9B78-19509EB5ADB1}"/>
              </a:ext>
            </a:extLst>
          </p:cNvPr>
          <p:cNvSpPr>
            <a:spLocks noGrp="1"/>
          </p:cNvSpPr>
          <p:nvPr>
            <p:ph idx="15" hasCustomPrompt="1"/>
          </p:nvPr>
        </p:nvSpPr>
        <p:spPr>
          <a:xfrm>
            <a:off x="4481026" y="1851689"/>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2" name="Content Placeholder 2">
            <a:extLst>
              <a:ext uri="{FF2B5EF4-FFF2-40B4-BE49-F238E27FC236}">
                <a16:creationId xmlns:a16="http://schemas.microsoft.com/office/drawing/2014/main" id="{FEF5E34C-5813-AF40-A90C-89E0EA633AA9}"/>
              </a:ext>
            </a:extLst>
          </p:cNvPr>
          <p:cNvSpPr>
            <a:spLocks noGrp="1"/>
          </p:cNvSpPr>
          <p:nvPr>
            <p:ph idx="16" hasCustomPrompt="1"/>
          </p:nvPr>
        </p:nvSpPr>
        <p:spPr>
          <a:xfrm>
            <a:off x="8123852" y="1825625"/>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3" name="Content Placeholder 2">
            <a:extLst>
              <a:ext uri="{FF2B5EF4-FFF2-40B4-BE49-F238E27FC236}">
                <a16:creationId xmlns:a16="http://schemas.microsoft.com/office/drawing/2014/main" id="{732F3302-7415-3046-8F59-3C0D6B13A558}"/>
              </a:ext>
            </a:extLst>
          </p:cNvPr>
          <p:cNvSpPr>
            <a:spLocks noGrp="1"/>
          </p:cNvSpPr>
          <p:nvPr>
            <p:ph idx="17" hasCustomPrompt="1"/>
          </p:nvPr>
        </p:nvSpPr>
        <p:spPr>
          <a:xfrm>
            <a:off x="838199"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14" name="Content Placeholder 2">
            <a:extLst>
              <a:ext uri="{FF2B5EF4-FFF2-40B4-BE49-F238E27FC236}">
                <a16:creationId xmlns:a16="http://schemas.microsoft.com/office/drawing/2014/main" id="{B9CFB542-A562-954F-B7B8-D435E0F2477C}"/>
              </a:ext>
            </a:extLst>
          </p:cNvPr>
          <p:cNvSpPr>
            <a:spLocks noGrp="1"/>
          </p:cNvSpPr>
          <p:nvPr>
            <p:ph idx="18" hasCustomPrompt="1"/>
          </p:nvPr>
        </p:nvSpPr>
        <p:spPr>
          <a:xfrm>
            <a:off x="4481026"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15" name="Content Placeholder 2">
            <a:extLst>
              <a:ext uri="{FF2B5EF4-FFF2-40B4-BE49-F238E27FC236}">
                <a16:creationId xmlns:a16="http://schemas.microsoft.com/office/drawing/2014/main" id="{B9FC2F69-9E57-5244-9A57-4304E2CEBAD4}"/>
              </a:ext>
            </a:extLst>
          </p:cNvPr>
          <p:cNvSpPr>
            <a:spLocks noGrp="1"/>
          </p:cNvSpPr>
          <p:nvPr>
            <p:ph idx="19" hasCustomPrompt="1"/>
          </p:nvPr>
        </p:nvSpPr>
        <p:spPr>
          <a:xfrm>
            <a:off x="8123851"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Tree>
    <p:extLst>
      <p:ext uri="{BB962C8B-B14F-4D97-AF65-F5344CB8AC3E}">
        <p14:creationId xmlns:p14="http://schemas.microsoft.com/office/powerpoint/2010/main" val="3821160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481871"/>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121282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ick 3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
        <p:nvSpPr>
          <p:cNvPr id="7" name="Rectangle 6">
            <a:extLst>
              <a:ext uri="{FF2B5EF4-FFF2-40B4-BE49-F238E27FC236}">
                <a16:creationId xmlns:a16="http://schemas.microsoft.com/office/drawing/2014/main" id="{69261039-2EEE-D345-B0E2-6E45AE90F5E1}"/>
              </a:ext>
            </a:extLst>
          </p:cNvPr>
          <p:cNvSpPr/>
          <p:nvPr userDrawn="1"/>
        </p:nvSpPr>
        <p:spPr>
          <a:xfrm>
            <a:off x="838200" y="2874511"/>
            <a:ext cx="4614746" cy="228528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3C2BB9A-452D-3045-BFF1-B38A59CA544D}"/>
              </a:ext>
            </a:extLst>
          </p:cNvPr>
          <p:cNvSpPr/>
          <p:nvPr userDrawn="1"/>
        </p:nvSpPr>
        <p:spPr>
          <a:xfrm>
            <a:off x="6378500" y="2874510"/>
            <a:ext cx="4975300" cy="2210335"/>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EE2DDA5C-F798-644E-A72E-2304D2970626}"/>
              </a:ext>
            </a:extLst>
          </p:cNvPr>
          <p:cNvSpPr>
            <a:spLocks noGrp="1"/>
          </p:cNvSpPr>
          <p:nvPr>
            <p:ph idx="1" hasCustomPrompt="1"/>
          </p:nvPr>
        </p:nvSpPr>
        <p:spPr>
          <a:xfrm>
            <a:off x="838200" y="2944625"/>
            <a:ext cx="4614746" cy="2210334"/>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21" name="Content Placeholder 2">
            <a:extLst>
              <a:ext uri="{FF2B5EF4-FFF2-40B4-BE49-F238E27FC236}">
                <a16:creationId xmlns:a16="http://schemas.microsoft.com/office/drawing/2014/main" id="{C7CB2B0A-6E26-FC4B-99DE-185774BB7DEA}"/>
              </a:ext>
            </a:extLst>
          </p:cNvPr>
          <p:cNvSpPr>
            <a:spLocks noGrp="1"/>
          </p:cNvSpPr>
          <p:nvPr>
            <p:ph idx="15" hasCustomPrompt="1"/>
          </p:nvPr>
        </p:nvSpPr>
        <p:spPr>
          <a:xfrm>
            <a:off x="6378499" y="2949898"/>
            <a:ext cx="4975300" cy="2137844"/>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22" name="Content Placeholder 2">
            <a:extLst>
              <a:ext uri="{FF2B5EF4-FFF2-40B4-BE49-F238E27FC236}">
                <a16:creationId xmlns:a16="http://schemas.microsoft.com/office/drawing/2014/main" id="{37801299-18BC-8D43-B49D-20E7F1643A0C}"/>
              </a:ext>
            </a:extLst>
          </p:cNvPr>
          <p:cNvSpPr>
            <a:spLocks noGrp="1"/>
          </p:cNvSpPr>
          <p:nvPr>
            <p:ph idx="16" hasCustomPrompt="1"/>
          </p:nvPr>
        </p:nvSpPr>
        <p:spPr>
          <a:xfrm>
            <a:off x="838200" y="2251505"/>
            <a:ext cx="4614746" cy="513376"/>
          </a:xfrm>
        </p:spPr>
        <p:txBody>
          <a:bodyPr>
            <a:normAutofit/>
          </a:bodyPr>
          <a:lstStyle>
            <a:lvl1pPr marL="0" indent="0">
              <a:buFont typeface="Arial" panose="020B0604020202020204" pitchFamily="34" charset="0"/>
              <a:buNone/>
              <a:defRPr sz="2200" b="0" i="0">
                <a:solidFill>
                  <a:srgbClr val="4E62B2"/>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26" name="Content Placeholder 2">
            <a:extLst>
              <a:ext uri="{FF2B5EF4-FFF2-40B4-BE49-F238E27FC236}">
                <a16:creationId xmlns:a16="http://schemas.microsoft.com/office/drawing/2014/main" id="{A49C8D7B-A2E3-804E-A505-419C39FC3E78}"/>
              </a:ext>
            </a:extLst>
          </p:cNvPr>
          <p:cNvSpPr>
            <a:spLocks noGrp="1"/>
          </p:cNvSpPr>
          <p:nvPr>
            <p:ph idx="18" hasCustomPrompt="1"/>
          </p:nvPr>
        </p:nvSpPr>
        <p:spPr>
          <a:xfrm>
            <a:off x="6404968" y="2256480"/>
            <a:ext cx="4975300" cy="496540"/>
          </a:xfrm>
        </p:spPr>
        <p:txBody>
          <a:bodyPr>
            <a:normAutofit/>
          </a:bodyPr>
          <a:lstStyle>
            <a:lvl1pPr marL="0" indent="0">
              <a:buFont typeface="Arial" panose="020B0604020202020204" pitchFamily="34" charset="0"/>
              <a:buNone/>
              <a:defRPr sz="2200" b="0" i="0">
                <a:solidFill>
                  <a:srgbClr val="4E62B2"/>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Tree>
    <p:extLst>
      <p:ext uri="{BB962C8B-B14F-4D97-AF65-F5344CB8AC3E}">
        <p14:creationId xmlns:p14="http://schemas.microsoft.com/office/powerpoint/2010/main" val="394248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imple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7712765" y="1825625"/>
            <a:ext cx="3641034" cy="3872810"/>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dirty="0"/>
              <a:t>2021 Sandata Technologies, LLC - Confidential &amp; Proprietary    |    </a:t>
            </a:r>
            <a:fld id="{B2923776-54BA-0E4D-9E25-9D877C7DFB29}" type="slidenum">
              <a:rPr lang="en-US" smtClean="0"/>
              <a:pPr/>
              <a:t>‹#›</a:t>
            </a:fld>
            <a:endParaRPr lang="en-US" dirty="0"/>
          </a:p>
        </p:txBody>
      </p:sp>
      <p:pic>
        <p:nvPicPr>
          <p:cNvPr id="5" name="Picture 4" descr="Map&#10;&#10;Description automatically generated">
            <a:extLst>
              <a:ext uri="{FF2B5EF4-FFF2-40B4-BE49-F238E27FC236}">
                <a16:creationId xmlns:a16="http://schemas.microsoft.com/office/drawing/2014/main" id="{006BA752-BB9A-0748-B0C0-1B4CC83E3EF9}"/>
              </a:ext>
            </a:extLst>
          </p:cNvPr>
          <p:cNvPicPr>
            <a:picLocks noChangeAspect="1"/>
          </p:cNvPicPr>
          <p:nvPr userDrawn="1"/>
        </p:nvPicPr>
        <p:blipFill>
          <a:blip r:embed="rId4"/>
          <a:stretch>
            <a:fillRect/>
          </a:stretch>
        </p:blipFill>
        <p:spPr>
          <a:xfrm>
            <a:off x="768343" y="1601022"/>
            <a:ext cx="6745639" cy="4646995"/>
          </a:xfrm>
          <a:prstGeom prst="rect">
            <a:avLst/>
          </a:prstGeom>
        </p:spPr>
      </p:pic>
    </p:spTree>
    <p:extLst>
      <p:ext uri="{BB962C8B-B14F-4D97-AF65-F5344CB8AC3E}">
        <p14:creationId xmlns:p14="http://schemas.microsoft.com/office/powerpoint/2010/main" val="362853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858BA6-8860-FC4F-A024-6ACB69B88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585A0B-66EE-7645-9F19-1D9381EB3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03778-3545-9447-8F9B-3D44CAB6E5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F7B64-5773-4149-8AFC-3BECF4DADDDA}" type="datetimeFigureOut">
              <a:rPr lang="en-US" smtClean="0"/>
              <a:t>7/27/2021</a:t>
            </a:fld>
            <a:endParaRPr lang="en-US" dirty="0"/>
          </a:p>
        </p:txBody>
      </p:sp>
      <p:sp>
        <p:nvSpPr>
          <p:cNvPr id="5" name="Footer Placeholder 4">
            <a:extLst>
              <a:ext uri="{FF2B5EF4-FFF2-40B4-BE49-F238E27FC236}">
                <a16:creationId xmlns:a16="http://schemas.microsoft.com/office/drawing/2014/main" id="{BDDE1DCF-1605-E547-93E4-299432DB4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05C55EC-BEC9-6245-84DC-1D19475CA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23776-54BA-0E4D-9E25-9D877C7DFB29}" type="slidenum">
              <a:rPr lang="en-US" smtClean="0"/>
              <a:t>‹#›</a:t>
            </a:fld>
            <a:endParaRPr lang="en-US" dirty="0"/>
          </a:p>
        </p:txBody>
      </p:sp>
    </p:spTree>
    <p:extLst>
      <p:ext uri="{BB962C8B-B14F-4D97-AF65-F5344CB8AC3E}">
        <p14:creationId xmlns:p14="http://schemas.microsoft.com/office/powerpoint/2010/main" val="1770236823"/>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4" r:id="rId4"/>
    <p:sldLayoutId id="2147483669" r:id="rId5"/>
    <p:sldLayoutId id="2147483670" r:id="rId6"/>
    <p:sldLayoutId id="2147483660" r:id="rId7"/>
    <p:sldLayoutId id="2147483677" r:id="rId8"/>
    <p:sldLayoutId id="2147483683" r:id="rId9"/>
    <p:sldLayoutId id="2147483661" r:id="rId10"/>
    <p:sldLayoutId id="2147483662" r:id="rId11"/>
    <p:sldLayoutId id="2147483665" r:id="rId12"/>
    <p:sldLayoutId id="2147483666" r:id="rId13"/>
    <p:sldLayoutId id="2147483679" r:id="rId14"/>
    <p:sldLayoutId id="2147483651" r:id="rId15"/>
    <p:sldLayoutId id="2147483663" r:id="rId16"/>
    <p:sldLayoutId id="214748368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858BA6-8860-FC4F-A024-6ACB69B88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585A0B-66EE-7645-9F19-1D9381EB3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03778-3545-9447-8F9B-3D44CAB6E5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BDDE1DCF-1605-E547-93E4-299432DB4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2021 Sandata Technologies, LLC - Confidential &amp; Proprietary    |    ‹#›</a:t>
            </a:r>
          </a:p>
        </p:txBody>
      </p:sp>
      <p:sp>
        <p:nvSpPr>
          <p:cNvPr id="6" name="Slide Number Placeholder 5">
            <a:extLst>
              <a:ext uri="{FF2B5EF4-FFF2-40B4-BE49-F238E27FC236}">
                <a16:creationId xmlns:a16="http://schemas.microsoft.com/office/drawing/2014/main" id="{E05C55EC-BEC9-6245-84DC-1D19475CA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23776-54BA-0E4D-9E25-9D877C7DFB29}" type="slidenum">
              <a:rPr lang="en-US" smtClean="0"/>
              <a:t>‹#›</a:t>
            </a:fld>
            <a:endParaRPr lang="en-US" dirty="0"/>
          </a:p>
        </p:txBody>
      </p:sp>
    </p:spTree>
    <p:extLst>
      <p:ext uri="{BB962C8B-B14F-4D97-AF65-F5344CB8AC3E}">
        <p14:creationId xmlns:p14="http://schemas.microsoft.com/office/powerpoint/2010/main" val="1245426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forms.office.com/Pages/ResponsePage.aspx?id=Ej8hPjfatUasbRd65AjHGTrmFiezGp5MhDDeS54oGPBUNzRORDQwVE4zT0MwVDFaVlpJWlRETUU3TC4u"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www.sandatalearn.com/?KeyName=MOaltevv" TargetMode="External"/><Relationship Id="rId1" Type="http://schemas.openxmlformats.org/officeDocument/2006/relationships/slideLayout" Target="../slideLayouts/slideLayout15.xml"/><Relationship Id="rId5" Type="http://schemas.openxmlformats.org/officeDocument/2006/relationships/image" Target="../media/image17.emf"/><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EA5318-C5D4-414C-9427-32DF1AE20BB1}"/>
              </a:ext>
            </a:extLst>
          </p:cNvPr>
          <p:cNvSpPr txBox="1">
            <a:spLocks/>
          </p:cNvSpPr>
          <p:nvPr/>
        </p:nvSpPr>
        <p:spPr>
          <a:xfrm>
            <a:off x="671728" y="5257800"/>
            <a:ext cx="7100672" cy="137159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600" dirty="0">
                <a:solidFill>
                  <a:srgbClr val="4E62B2"/>
                </a:solidFill>
                <a:latin typeface="Lato" panose="020F0502020204030203" pitchFamily="34" charset="0"/>
              </a:rPr>
              <a:t>Missouri DSS EVV Aggregator Solution (EAS) Personal Care Service (PCS) Provider Stakeholder Kickoff</a:t>
            </a:r>
          </a:p>
          <a:p>
            <a:pPr algn="l"/>
            <a:r>
              <a:rPr lang="en-US" sz="2100" dirty="0">
                <a:solidFill>
                  <a:srgbClr val="4E62B2"/>
                </a:solidFill>
                <a:latin typeface="Lato" panose="020F0502020204030203" pitchFamily="34" charset="0"/>
                <a:ea typeface="Lato Light" panose="020F0502020204030203" pitchFamily="34" charset="0"/>
                <a:cs typeface="Lato Light" panose="020F0502020204030203" pitchFamily="34" charset="0"/>
              </a:rPr>
              <a:t>July 26, 2021</a:t>
            </a:r>
          </a:p>
        </p:txBody>
      </p:sp>
    </p:spTree>
    <p:extLst>
      <p:ext uri="{BB962C8B-B14F-4D97-AF65-F5344CB8AC3E}">
        <p14:creationId xmlns:p14="http://schemas.microsoft.com/office/powerpoint/2010/main" val="1839379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9403-B64E-4669-B454-130F1A4EA608}"/>
              </a:ext>
            </a:extLst>
          </p:cNvPr>
          <p:cNvSpPr>
            <a:spLocks noGrp="1"/>
          </p:cNvSpPr>
          <p:nvPr>
            <p:ph type="title"/>
          </p:nvPr>
        </p:nvSpPr>
        <p:spPr/>
        <p:txBody>
          <a:bodyPr/>
          <a:lstStyle/>
          <a:p>
            <a:r>
              <a:rPr lang="en-US" dirty="0"/>
              <a:t>EAS Solution </a:t>
            </a:r>
          </a:p>
        </p:txBody>
      </p:sp>
      <p:sp>
        <p:nvSpPr>
          <p:cNvPr id="4" name="Content Placeholder 3">
            <a:extLst>
              <a:ext uri="{FF2B5EF4-FFF2-40B4-BE49-F238E27FC236}">
                <a16:creationId xmlns:a16="http://schemas.microsoft.com/office/drawing/2014/main" id="{1585F74F-82A9-415A-B131-5BCFC1BFC4AE}"/>
              </a:ext>
            </a:extLst>
          </p:cNvPr>
          <p:cNvSpPr>
            <a:spLocks noGrp="1"/>
          </p:cNvSpPr>
          <p:nvPr>
            <p:ph idx="1"/>
          </p:nvPr>
        </p:nvSpPr>
        <p:spPr/>
        <p:txBody>
          <a:bodyPr/>
          <a:lstStyle/>
          <a:p>
            <a:r>
              <a:rPr lang="en-US" dirty="0"/>
              <a:t>Gathers and standardizes all PCS provider visit data against MO-DSS business rules, regardless of the EVV vendor</a:t>
            </a:r>
          </a:p>
        </p:txBody>
      </p:sp>
      <p:sp>
        <p:nvSpPr>
          <p:cNvPr id="6" name="Content Placeholder 5">
            <a:extLst>
              <a:ext uri="{FF2B5EF4-FFF2-40B4-BE49-F238E27FC236}">
                <a16:creationId xmlns:a16="http://schemas.microsoft.com/office/drawing/2014/main" id="{E9447A94-0DEB-4299-B795-54BF5D93A177}"/>
              </a:ext>
            </a:extLst>
          </p:cNvPr>
          <p:cNvSpPr>
            <a:spLocks noGrp="1"/>
          </p:cNvSpPr>
          <p:nvPr>
            <p:ph idx="15"/>
          </p:nvPr>
        </p:nvSpPr>
        <p:spPr/>
        <p:txBody>
          <a:bodyPr/>
          <a:lstStyle/>
          <a:p>
            <a:r>
              <a:rPr lang="en-US" dirty="0"/>
              <a:t>Presents the data for reporting and analysis, providing full transparency into the care of  members</a:t>
            </a:r>
          </a:p>
        </p:txBody>
      </p:sp>
      <p:sp>
        <p:nvSpPr>
          <p:cNvPr id="7" name="Content Placeholder 6">
            <a:extLst>
              <a:ext uri="{FF2B5EF4-FFF2-40B4-BE49-F238E27FC236}">
                <a16:creationId xmlns:a16="http://schemas.microsoft.com/office/drawing/2014/main" id="{E50D3DC8-D847-4250-9197-E59A49519A8C}"/>
              </a:ext>
            </a:extLst>
          </p:cNvPr>
          <p:cNvSpPr>
            <a:spLocks noGrp="1"/>
          </p:cNvSpPr>
          <p:nvPr>
            <p:ph idx="16"/>
          </p:nvPr>
        </p:nvSpPr>
        <p:spPr/>
        <p:txBody>
          <a:bodyPr>
            <a:normAutofit/>
          </a:bodyPr>
          <a:lstStyle/>
          <a:p>
            <a:r>
              <a:rPr lang="en-US" dirty="0"/>
              <a:t>EAS Portal</a:t>
            </a:r>
          </a:p>
        </p:txBody>
      </p:sp>
      <p:sp>
        <p:nvSpPr>
          <p:cNvPr id="9" name="Content Placeholder 8">
            <a:extLst>
              <a:ext uri="{FF2B5EF4-FFF2-40B4-BE49-F238E27FC236}">
                <a16:creationId xmlns:a16="http://schemas.microsoft.com/office/drawing/2014/main" id="{9EBEA69A-BEBA-4540-911B-DB76FDD021F9}"/>
              </a:ext>
            </a:extLst>
          </p:cNvPr>
          <p:cNvSpPr>
            <a:spLocks noGrp="1"/>
          </p:cNvSpPr>
          <p:nvPr>
            <p:ph idx="18"/>
          </p:nvPr>
        </p:nvSpPr>
        <p:spPr/>
        <p:txBody>
          <a:bodyPr/>
          <a:lstStyle/>
          <a:p>
            <a:r>
              <a:rPr lang="en-US" dirty="0"/>
              <a:t>Oversight and Analytics</a:t>
            </a:r>
          </a:p>
        </p:txBody>
      </p:sp>
    </p:spTree>
    <p:extLst>
      <p:ext uri="{BB962C8B-B14F-4D97-AF65-F5344CB8AC3E}">
        <p14:creationId xmlns:p14="http://schemas.microsoft.com/office/powerpoint/2010/main" val="308390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E873-430B-4475-B611-682FE723715E}"/>
              </a:ext>
            </a:extLst>
          </p:cNvPr>
          <p:cNvSpPr>
            <a:spLocks noGrp="1"/>
          </p:cNvSpPr>
          <p:nvPr>
            <p:ph type="title"/>
          </p:nvPr>
        </p:nvSpPr>
        <p:spPr/>
        <p:txBody>
          <a:bodyPr/>
          <a:lstStyle/>
          <a:p>
            <a:r>
              <a:rPr lang="en-US" dirty="0">
                <a:latin typeface="Scandia"/>
              </a:rPr>
              <a:t>EAS Scope</a:t>
            </a:r>
          </a:p>
        </p:txBody>
      </p:sp>
      <p:sp>
        <p:nvSpPr>
          <p:cNvPr id="6" name="Content Placeholder 5">
            <a:extLst>
              <a:ext uri="{FF2B5EF4-FFF2-40B4-BE49-F238E27FC236}">
                <a16:creationId xmlns:a16="http://schemas.microsoft.com/office/drawing/2014/main" id="{13F77DC7-4995-4FC3-B487-D675AE867923}"/>
              </a:ext>
            </a:extLst>
          </p:cNvPr>
          <p:cNvSpPr>
            <a:spLocks noGrp="1"/>
          </p:cNvSpPr>
          <p:nvPr>
            <p:ph idx="4294967295"/>
          </p:nvPr>
        </p:nvSpPr>
        <p:spPr>
          <a:xfrm>
            <a:off x="906250" y="1915293"/>
            <a:ext cx="5322615" cy="3721133"/>
          </a:xfrm>
        </p:spPr>
        <p:txBody>
          <a:bodyPr vert="horz" lIns="91440" tIns="45720" rIns="91440" bIns="45720" rtlCol="0" anchor="t">
            <a:noAutofit/>
          </a:bodyPr>
          <a:lstStyle/>
          <a:p>
            <a:pPr marL="342900" indent="-342900">
              <a:lnSpc>
                <a:spcPct val="100000"/>
              </a:lnSpc>
            </a:pPr>
            <a:r>
              <a:rPr lang="en-US" sz="1800" dirty="0">
                <a:latin typeface="Lato"/>
              </a:rPr>
              <a:t>EAS Implementation</a:t>
            </a:r>
            <a:endParaRPr lang="en-US" sz="1800" dirty="0">
              <a:latin typeface="Lato"/>
              <a:cs typeface="Calibri" panose="020F0502020204030204"/>
            </a:endParaRPr>
          </a:p>
          <a:p>
            <a:pPr marL="342900" indent="-342900">
              <a:lnSpc>
                <a:spcPct val="100000"/>
              </a:lnSpc>
            </a:pPr>
            <a:r>
              <a:rPr lang="en-US" sz="1800" dirty="0">
                <a:latin typeface="Lato"/>
              </a:rPr>
              <a:t>PCS Provider EAS Training</a:t>
            </a:r>
          </a:p>
          <a:p>
            <a:pPr marL="342900" indent="-342900">
              <a:lnSpc>
                <a:spcPct val="100000"/>
              </a:lnSpc>
            </a:pPr>
            <a:r>
              <a:rPr lang="en-US" sz="1800" dirty="0">
                <a:latin typeface="Lato"/>
              </a:rPr>
              <a:t>PCS Provider EAS Support</a:t>
            </a:r>
            <a:endParaRPr lang="en-US" sz="1800" dirty="0">
              <a:latin typeface="Lato"/>
              <a:cs typeface="Calibri" panose="020F0502020204030204"/>
            </a:endParaRPr>
          </a:p>
          <a:p>
            <a:pPr marL="342900" indent="-342900">
              <a:lnSpc>
                <a:spcPct val="100000"/>
              </a:lnSpc>
            </a:pPr>
            <a:r>
              <a:rPr lang="en-US" sz="1800" dirty="0">
                <a:latin typeface="Lato"/>
              </a:rPr>
              <a:t>EVV Vendor Interface </a:t>
            </a:r>
            <a:endParaRPr lang="en-US" sz="1800" dirty="0">
              <a:latin typeface="Lato"/>
              <a:cs typeface="Calibri" panose="020F0502020204030204"/>
            </a:endParaRPr>
          </a:p>
          <a:p>
            <a:pPr marL="800100" lvl="1">
              <a:lnSpc>
                <a:spcPct val="100000"/>
              </a:lnSpc>
            </a:pPr>
            <a:r>
              <a:rPr lang="en-US" sz="1800" dirty="0">
                <a:latin typeface="Lato"/>
              </a:rPr>
              <a:t>EVV Vendor Support</a:t>
            </a:r>
            <a:endParaRPr lang="en-US" sz="1800" dirty="0">
              <a:latin typeface="Lato"/>
              <a:cs typeface="Calibri" panose="020F0502020204030204"/>
            </a:endParaRPr>
          </a:p>
          <a:p>
            <a:pPr marL="800100" lvl="1">
              <a:lnSpc>
                <a:spcPct val="100000"/>
              </a:lnSpc>
            </a:pPr>
            <a:r>
              <a:rPr lang="en-US" sz="1800" dirty="0">
                <a:latin typeface="Lato"/>
              </a:rPr>
              <a:t>Testing Environment</a:t>
            </a:r>
          </a:p>
          <a:p>
            <a:pPr marL="342900">
              <a:lnSpc>
                <a:spcPct val="100000"/>
              </a:lnSpc>
            </a:pPr>
            <a:endParaRPr lang="en-US" sz="2200" dirty="0">
              <a:latin typeface="Lato"/>
            </a:endParaRPr>
          </a:p>
        </p:txBody>
      </p:sp>
    </p:spTree>
    <p:extLst>
      <p:ext uri="{BB962C8B-B14F-4D97-AF65-F5344CB8AC3E}">
        <p14:creationId xmlns:p14="http://schemas.microsoft.com/office/powerpoint/2010/main" val="175596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9576-FDB0-42B4-BCBC-56DCEEEDFCCA}"/>
              </a:ext>
            </a:extLst>
          </p:cNvPr>
          <p:cNvSpPr>
            <a:spLocks noGrp="1"/>
          </p:cNvSpPr>
          <p:nvPr>
            <p:ph type="title"/>
          </p:nvPr>
        </p:nvSpPr>
        <p:spPr>
          <a:xfrm>
            <a:off x="838200" y="1822773"/>
            <a:ext cx="10515600" cy="1325563"/>
          </a:xfrm>
        </p:spPr>
        <p:txBody>
          <a:bodyPr>
            <a:normAutofit/>
          </a:bodyPr>
          <a:lstStyle/>
          <a:p>
            <a:r>
              <a:rPr lang="en-US" dirty="0"/>
              <a:t>Data Flow: EVV Aggregator Solution (EAS)</a:t>
            </a:r>
            <a:br>
              <a:rPr lang="en-US" dirty="0"/>
            </a:br>
            <a:endParaRPr lang="en-US" dirty="0"/>
          </a:p>
        </p:txBody>
      </p:sp>
    </p:spTree>
    <p:extLst>
      <p:ext uri="{BB962C8B-B14F-4D97-AF65-F5344CB8AC3E}">
        <p14:creationId xmlns:p14="http://schemas.microsoft.com/office/powerpoint/2010/main" val="392542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4AB8-A7C5-4FFD-A180-70C079DF602D}"/>
              </a:ext>
            </a:extLst>
          </p:cNvPr>
          <p:cNvSpPr>
            <a:spLocks noGrp="1"/>
          </p:cNvSpPr>
          <p:nvPr>
            <p:ph type="title"/>
          </p:nvPr>
        </p:nvSpPr>
        <p:spPr/>
        <p:txBody>
          <a:bodyPr/>
          <a:lstStyle/>
          <a:p>
            <a:r>
              <a:rPr lang="en-US" dirty="0">
                <a:latin typeface="Scandia"/>
              </a:rPr>
              <a:t>EVV Vendor Interface</a:t>
            </a:r>
          </a:p>
        </p:txBody>
      </p:sp>
      <p:sp>
        <p:nvSpPr>
          <p:cNvPr id="3" name="Content Placeholder 2">
            <a:extLst>
              <a:ext uri="{FF2B5EF4-FFF2-40B4-BE49-F238E27FC236}">
                <a16:creationId xmlns:a16="http://schemas.microsoft.com/office/drawing/2014/main" id="{25E311FB-F2CD-47D2-A9C2-1732457B226A}"/>
              </a:ext>
            </a:extLst>
          </p:cNvPr>
          <p:cNvSpPr>
            <a:spLocks noGrp="1"/>
          </p:cNvSpPr>
          <p:nvPr>
            <p:ph idx="1"/>
          </p:nvPr>
        </p:nvSpPr>
        <p:spPr>
          <a:xfrm>
            <a:off x="838200" y="1825625"/>
            <a:ext cx="10515600" cy="1417447"/>
          </a:xfrm>
        </p:spPr>
        <p:txBody>
          <a:bodyPr vert="horz" lIns="91440" tIns="45720" rIns="91440" bIns="45720" rtlCol="0" anchor="t">
            <a:normAutofit/>
          </a:bodyPr>
          <a:lstStyle/>
          <a:p>
            <a:r>
              <a:rPr lang="en-US" dirty="0">
                <a:latin typeface="Lato" panose="020F0502020204030203" pitchFamily="34" charset="0"/>
              </a:rPr>
              <a:t>The EVV vendor interface is the mechanism by which Sandata will consume EVV visit information from EVV vendors. The data will be stored in EAS, applying the state’s consistent business rules and policy guidelines to every visit performed, regardless of source</a:t>
            </a:r>
            <a:r>
              <a:rPr lang="en-US" dirty="0">
                <a:latin typeface="Lato Light"/>
              </a:rPr>
              <a:t>. </a:t>
            </a:r>
            <a:endParaRPr lang="en-US" dirty="0"/>
          </a:p>
        </p:txBody>
      </p:sp>
      <p:cxnSp>
        <p:nvCxnSpPr>
          <p:cNvPr id="4" name="Connector: Elbow 3">
            <a:extLst>
              <a:ext uri="{FF2B5EF4-FFF2-40B4-BE49-F238E27FC236}">
                <a16:creationId xmlns:a16="http://schemas.microsoft.com/office/drawing/2014/main" id="{8521F818-3D46-4E72-BAA8-D2CD0580B531}"/>
              </a:ext>
            </a:extLst>
          </p:cNvPr>
          <p:cNvCxnSpPr>
            <a:cxnSpLocks/>
            <a:stCxn id="13" idx="2"/>
            <a:endCxn id="6" idx="2"/>
          </p:cNvCxnSpPr>
          <p:nvPr/>
        </p:nvCxnSpPr>
        <p:spPr>
          <a:xfrm rot="10800000">
            <a:off x="3009808" y="4976643"/>
            <a:ext cx="807815" cy="762311"/>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EE984E00-0A70-4F74-8BA8-5897056CAA6B}"/>
              </a:ext>
            </a:extLst>
          </p:cNvPr>
          <p:cNvSpPr/>
          <p:nvPr/>
        </p:nvSpPr>
        <p:spPr>
          <a:xfrm>
            <a:off x="534375" y="3856976"/>
            <a:ext cx="146304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PCS Provider Agencies</a:t>
            </a:r>
          </a:p>
        </p:txBody>
      </p:sp>
      <p:sp>
        <p:nvSpPr>
          <p:cNvPr id="6" name="Rectangle: Rounded Corners 5">
            <a:extLst>
              <a:ext uri="{FF2B5EF4-FFF2-40B4-BE49-F238E27FC236}">
                <a16:creationId xmlns:a16="http://schemas.microsoft.com/office/drawing/2014/main" id="{3AD65E7F-2A27-400A-8B62-71CF4A008EDC}"/>
              </a:ext>
            </a:extLst>
          </p:cNvPr>
          <p:cNvSpPr/>
          <p:nvPr/>
        </p:nvSpPr>
        <p:spPr>
          <a:xfrm>
            <a:off x="2278287" y="4519442"/>
            <a:ext cx="146304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EVV Activity</a:t>
            </a:r>
            <a:endParaRPr lang="en-US" sz="1400" dirty="0"/>
          </a:p>
        </p:txBody>
      </p:sp>
      <p:sp>
        <p:nvSpPr>
          <p:cNvPr id="7" name="Rectangle: Rounded Corners 6">
            <a:extLst>
              <a:ext uri="{FF2B5EF4-FFF2-40B4-BE49-F238E27FC236}">
                <a16:creationId xmlns:a16="http://schemas.microsoft.com/office/drawing/2014/main" id="{2FAF1EC2-B0A5-4287-BA19-F0CEE55B93AC}"/>
              </a:ext>
            </a:extLst>
          </p:cNvPr>
          <p:cNvSpPr/>
          <p:nvPr/>
        </p:nvSpPr>
        <p:spPr>
          <a:xfrm>
            <a:off x="6846894" y="3243072"/>
            <a:ext cx="4059105" cy="2719298"/>
          </a:xfrm>
          <a:prstGeom prst="roundRect">
            <a:avLst>
              <a:gd name="adj" fmla="val 7507"/>
            </a:avLst>
          </a:prstGeom>
          <a:solidFill>
            <a:schemeClr val="bg1">
              <a:lumMod val="95000"/>
            </a:schemeClr>
          </a:solidFill>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pPr algn="ctr"/>
            <a:r>
              <a:rPr lang="en-US" sz="2000" b="1" dirty="0">
                <a:solidFill>
                  <a:schemeClr val="tx1"/>
                </a:solidFill>
              </a:rPr>
              <a:t>       EVV Aggregator Solution (EAS)</a:t>
            </a:r>
          </a:p>
        </p:txBody>
      </p:sp>
      <p:sp>
        <p:nvSpPr>
          <p:cNvPr id="11" name="Flowchart: Multidocument 10">
            <a:extLst>
              <a:ext uri="{FF2B5EF4-FFF2-40B4-BE49-F238E27FC236}">
                <a16:creationId xmlns:a16="http://schemas.microsoft.com/office/drawing/2014/main" id="{4E147925-990D-43B8-8F63-A9DC7BE47AD0}"/>
              </a:ext>
            </a:extLst>
          </p:cNvPr>
          <p:cNvSpPr/>
          <p:nvPr/>
        </p:nvSpPr>
        <p:spPr>
          <a:xfrm>
            <a:off x="4440348" y="4340299"/>
            <a:ext cx="731520" cy="819510"/>
          </a:xfrm>
          <a:prstGeom prst="flowChartMultidocumen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solidFill>
                  <a:srgbClr val="0070C0"/>
                </a:solidFill>
              </a:rPr>
              <a:t>EVV Data</a:t>
            </a:r>
          </a:p>
        </p:txBody>
      </p:sp>
      <p:sp>
        <p:nvSpPr>
          <p:cNvPr id="12" name="Rectangle: Rounded Corners 11">
            <a:extLst>
              <a:ext uri="{FF2B5EF4-FFF2-40B4-BE49-F238E27FC236}">
                <a16:creationId xmlns:a16="http://schemas.microsoft.com/office/drawing/2014/main" id="{1B941205-4199-4E39-A94A-E9A4DEAE2E85}"/>
              </a:ext>
            </a:extLst>
          </p:cNvPr>
          <p:cNvSpPr/>
          <p:nvPr/>
        </p:nvSpPr>
        <p:spPr>
          <a:xfrm>
            <a:off x="5766767" y="4340303"/>
            <a:ext cx="1639014" cy="8229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State</a:t>
            </a:r>
          </a:p>
          <a:p>
            <a:pPr algn="ctr"/>
            <a:r>
              <a:rPr lang="en-US" dirty="0"/>
              <a:t>Program Rules</a:t>
            </a:r>
          </a:p>
        </p:txBody>
      </p:sp>
      <p:sp>
        <p:nvSpPr>
          <p:cNvPr id="13" name="Flowchart: Data 12">
            <a:extLst>
              <a:ext uri="{FF2B5EF4-FFF2-40B4-BE49-F238E27FC236}">
                <a16:creationId xmlns:a16="http://schemas.microsoft.com/office/drawing/2014/main" id="{BA445E0C-856A-44C7-839D-E9AD1B1705B0}"/>
              </a:ext>
            </a:extLst>
          </p:cNvPr>
          <p:cNvSpPr/>
          <p:nvPr/>
        </p:nvSpPr>
        <p:spPr>
          <a:xfrm>
            <a:off x="3615764" y="5510353"/>
            <a:ext cx="2018581" cy="4572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Program Rule Exceptions</a:t>
            </a:r>
          </a:p>
        </p:txBody>
      </p:sp>
      <p:cxnSp>
        <p:nvCxnSpPr>
          <p:cNvPr id="14" name="Connector: Elbow 13">
            <a:extLst>
              <a:ext uri="{FF2B5EF4-FFF2-40B4-BE49-F238E27FC236}">
                <a16:creationId xmlns:a16="http://schemas.microsoft.com/office/drawing/2014/main" id="{BBA81525-0779-43D9-A533-C9963817AC65}"/>
              </a:ext>
            </a:extLst>
          </p:cNvPr>
          <p:cNvCxnSpPr>
            <a:cxnSpLocks/>
            <a:stCxn id="12" idx="2"/>
            <a:endCxn id="13" idx="5"/>
          </p:cNvCxnSpPr>
          <p:nvPr/>
        </p:nvCxnSpPr>
        <p:spPr>
          <a:xfrm rot="5400000">
            <a:off x="5721536" y="4874215"/>
            <a:ext cx="575690" cy="115378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697C4E9F-B130-4322-A47F-AEEA45610745}"/>
              </a:ext>
            </a:extLst>
          </p:cNvPr>
          <p:cNvCxnSpPr>
            <a:stCxn id="6" idx="3"/>
            <a:endCxn id="11" idx="1"/>
          </p:cNvCxnSpPr>
          <p:nvPr/>
        </p:nvCxnSpPr>
        <p:spPr>
          <a:xfrm>
            <a:off x="3741327" y="4748042"/>
            <a:ext cx="699021" cy="201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FB1E126C-4F7B-418F-8DE6-D61B445487B4}"/>
              </a:ext>
            </a:extLst>
          </p:cNvPr>
          <p:cNvCxnSpPr>
            <a:cxnSpLocks/>
            <a:stCxn id="11" idx="3"/>
            <a:endCxn id="12" idx="1"/>
          </p:cNvCxnSpPr>
          <p:nvPr/>
        </p:nvCxnSpPr>
        <p:spPr>
          <a:xfrm>
            <a:off x="5171868" y="4750054"/>
            <a:ext cx="594899" cy="172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F34E0E6A-CB78-424B-8D96-131E5B5DD882}"/>
              </a:ext>
            </a:extLst>
          </p:cNvPr>
          <p:cNvSpPr/>
          <p:nvPr/>
        </p:nvSpPr>
        <p:spPr>
          <a:xfrm>
            <a:off x="7949009" y="4340193"/>
            <a:ext cx="1639014" cy="8229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Store EVV Record Information</a:t>
            </a:r>
          </a:p>
        </p:txBody>
      </p:sp>
      <p:cxnSp>
        <p:nvCxnSpPr>
          <p:cNvPr id="18" name="Connector: Elbow 17">
            <a:extLst>
              <a:ext uri="{FF2B5EF4-FFF2-40B4-BE49-F238E27FC236}">
                <a16:creationId xmlns:a16="http://schemas.microsoft.com/office/drawing/2014/main" id="{C10CDB4D-3FA5-4D45-9808-987E1734DE15}"/>
              </a:ext>
            </a:extLst>
          </p:cNvPr>
          <p:cNvCxnSpPr>
            <a:cxnSpLocks/>
            <a:stCxn id="5" idx="3"/>
            <a:endCxn id="27" idx="1"/>
          </p:cNvCxnSpPr>
          <p:nvPr/>
        </p:nvCxnSpPr>
        <p:spPr>
          <a:xfrm>
            <a:off x="1997415" y="4085576"/>
            <a:ext cx="279306" cy="816"/>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651A0A5D-6972-4660-B10A-B6D43701C6CB}"/>
              </a:ext>
            </a:extLst>
          </p:cNvPr>
          <p:cNvCxnSpPr>
            <a:cxnSpLocks/>
            <a:stCxn id="12" idx="3"/>
            <a:endCxn id="17" idx="1"/>
          </p:cNvCxnSpPr>
          <p:nvPr/>
        </p:nvCxnSpPr>
        <p:spPr>
          <a:xfrm flipV="1">
            <a:off x="7405781" y="4751673"/>
            <a:ext cx="543228" cy="11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FB7FE79C-7F81-4E9F-83E9-9BA47D97C34B}"/>
              </a:ext>
            </a:extLst>
          </p:cNvPr>
          <p:cNvSpPr/>
          <p:nvPr/>
        </p:nvSpPr>
        <p:spPr>
          <a:xfrm>
            <a:off x="9937402" y="4048345"/>
            <a:ext cx="1139110" cy="5486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Data Warehouse</a:t>
            </a:r>
          </a:p>
        </p:txBody>
      </p:sp>
      <p:sp>
        <p:nvSpPr>
          <p:cNvPr id="21" name="Rectangle: Rounded Corners 20">
            <a:extLst>
              <a:ext uri="{FF2B5EF4-FFF2-40B4-BE49-F238E27FC236}">
                <a16:creationId xmlns:a16="http://schemas.microsoft.com/office/drawing/2014/main" id="{BAD4E47E-F981-439F-B5DE-BA450051F820}"/>
              </a:ext>
            </a:extLst>
          </p:cNvPr>
          <p:cNvSpPr/>
          <p:nvPr/>
        </p:nvSpPr>
        <p:spPr>
          <a:xfrm>
            <a:off x="9936090" y="4891348"/>
            <a:ext cx="1139110" cy="5486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Reporting</a:t>
            </a:r>
          </a:p>
        </p:txBody>
      </p:sp>
      <p:cxnSp>
        <p:nvCxnSpPr>
          <p:cNvPr id="22" name="Connector: Elbow 21">
            <a:extLst>
              <a:ext uri="{FF2B5EF4-FFF2-40B4-BE49-F238E27FC236}">
                <a16:creationId xmlns:a16="http://schemas.microsoft.com/office/drawing/2014/main" id="{2817D604-7CA5-414B-ADA0-6EF3DC539CF1}"/>
              </a:ext>
            </a:extLst>
          </p:cNvPr>
          <p:cNvCxnSpPr>
            <a:cxnSpLocks/>
            <a:stCxn id="17" idx="3"/>
            <a:endCxn id="20" idx="1"/>
          </p:cNvCxnSpPr>
          <p:nvPr/>
        </p:nvCxnSpPr>
        <p:spPr>
          <a:xfrm flipV="1">
            <a:off x="9588023" y="4322665"/>
            <a:ext cx="349379" cy="429008"/>
          </a:xfrm>
          <a:prstGeom prst="bentConnector3">
            <a:avLst>
              <a:gd name="adj1" fmla="val 50000"/>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11CA218C-4C30-4DF0-8A45-FABCAFFC8C56}"/>
              </a:ext>
            </a:extLst>
          </p:cNvPr>
          <p:cNvCxnSpPr>
            <a:cxnSpLocks/>
            <a:stCxn id="17" idx="3"/>
            <a:endCxn id="21" idx="1"/>
          </p:cNvCxnSpPr>
          <p:nvPr/>
        </p:nvCxnSpPr>
        <p:spPr>
          <a:xfrm>
            <a:off x="9588023" y="4751673"/>
            <a:ext cx="348067" cy="413995"/>
          </a:xfrm>
          <a:prstGeom prst="bentConnector3">
            <a:avLst>
              <a:gd name="adj1" fmla="val 50000"/>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057E8BF-46F4-4AD2-8738-FF6C6E7871CA}"/>
              </a:ext>
            </a:extLst>
          </p:cNvPr>
          <p:cNvSpPr txBox="1"/>
          <p:nvPr/>
        </p:nvSpPr>
        <p:spPr>
          <a:xfrm>
            <a:off x="3837513" y="5116109"/>
            <a:ext cx="2244085" cy="276999"/>
          </a:xfrm>
          <a:prstGeom prst="rect">
            <a:avLst/>
          </a:prstGeom>
          <a:noFill/>
        </p:spPr>
        <p:txBody>
          <a:bodyPr wrap="square" rtlCol="0">
            <a:spAutoFit/>
          </a:bodyPr>
          <a:lstStyle/>
          <a:p>
            <a:r>
              <a:rPr lang="en-US" sz="1200" i="1" dirty="0">
                <a:solidFill>
                  <a:srgbClr val="0070C0"/>
                </a:solidFill>
              </a:rPr>
              <a:t>Vendor Created Process</a:t>
            </a:r>
          </a:p>
        </p:txBody>
      </p:sp>
      <p:sp>
        <p:nvSpPr>
          <p:cNvPr id="27" name="Rectangle: Rounded Corners 26">
            <a:extLst>
              <a:ext uri="{FF2B5EF4-FFF2-40B4-BE49-F238E27FC236}">
                <a16:creationId xmlns:a16="http://schemas.microsoft.com/office/drawing/2014/main" id="{CB65B37E-E0CD-46D8-B411-550ABE271000}"/>
              </a:ext>
            </a:extLst>
          </p:cNvPr>
          <p:cNvSpPr/>
          <p:nvPr/>
        </p:nvSpPr>
        <p:spPr>
          <a:xfrm>
            <a:off x="2276721" y="3857792"/>
            <a:ext cx="146304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EVV Vendors</a:t>
            </a:r>
          </a:p>
        </p:txBody>
      </p:sp>
      <p:cxnSp>
        <p:nvCxnSpPr>
          <p:cNvPr id="28" name="Connector: Elbow 27">
            <a:extLst>
              <a:ext uri="{FF2B5EF4-FFF2-40B4-BE49-F238E27FC236}">
                <a16:creationId xmlns:a16="http://schemas.microsoft.com/office/drawing/2014/main" id="{4E490C05-87DE-4D70-929B-2A331AE14504}"/>
              </a:ext>
            </a:extLst>
          </p:cNvPr>
          <p:cNvCxnSpPr>
            <a:cxnSpLocks/>
            <a:stCxn id="27" idx="2"/>
            <a:endCxn id="6" idx="0"/>
          </p:cNvCxnSpPr>
          <p:nvPr/>
        </p:nvCxnSpPr>
        <p:spPr>
          <a:xfrm rot="16200000" flipH="1">
            <a:off x="2906799" y="4416434"/>
            <a:ext cx="204450" cy="1566"/>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1E02-AA1C-4401-80A3-B0AE9D0797DC}"/>
              </a:ext>
            </a:extLst>
          </p:cNvPr>
          <p:cNvSpPr>
            <a:spLocks noGrp="1"/>
          </p:cNvSpPr>
          <p:nvPr>
            <p:ph type="title"/>
          </p:nvPr>
        </p:nvSpPr>
        <p:spPr>
          <a:xfrm>
            <a:off x="327259" y="365125"/>
            <a:ext cx="11367435" cy="1325563"/>
          </a:xfrm>
        </p:spPr>
        <p:txBody>
          <a:bodyPr/>
          <a:lstStyle/>
          <a:p>
            <a:r>
              <a:rPr lang="en-US" dirty="0">
                <a:latin typeface="Scandia"/>
              </a:rPr>
              <a:t>Workflow for EVV Vendor Onboarding Process</a:t>
            </a:r>
            <a:endParaRPr lang="en-US" dirty="0"/>
          </a:p>
        </p:txBody>
      </p:sp>
      <p:pic>
        <p:nvPicPr>
          <p:cNvPr id="4" name="Picture 3">
            <a:extLst>
              <a:ext uri="{FF2B5EF4-FFF2-40B4-BE49-F238E27FC236}">
                <a16:creationId xmlns:a16="http://schemas.microsoft.com/office/drawing/2014/main" id="{E08F685D-2DC5-4D47-ACF2-0FC5A80D0901}"/>
              </a:ext>
            </a:extLst>
          </p:cNvPr>
          <p:cNvPicPr>
            <a:picLocks noChangeAspect="1"/>
          </p:cNvPicPr>
          <p:nvPr/>
        </p:nvPicPr>
        <p:blipFill>
          <a:blip r:embed="rId2"/>
          <a:stretch>
            <a:fillRect/>
          </a:stretch>
        </p:blipFill>
        <p:spPr>
          <a:xfrm>
            <a:off x="543619" y="1871857"/>
            <a:ext cx="11104762" cy="3114286"/>
          </a:xfrm>
          <a:prstGeom prst="rect">
            <a:avLst/>
          </a:prstGeom>
        </p:spPr>
      </p:pic>
    </p:spTree>
    <p:extLst>
      <p:ext uri="{BB962C8B-B14F-4D97-AF65-F5344CB8AC3E}">
        <p14:creationId xmlns:p14="http://schemas.microsoft.com/office/powerpoint/2010/main" val="2883843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0349-4F36-4352-8B89-A4F53F53841E}"/>
              </a:ext>
            </a:extLst>
          </p:cNvPr>
          <p:cNvSpPr>
            <a:spLocks noGrp="1"/>
          </p:cNvSpPr>
          <p:nvPr>
            <p:ph type="title"/>
          </p:nvPr>
        </p:nvSpPr>
        <p:spPr/>
        <p:txBody>
          <a:bodyPr/>
          <a:lstStyle/>
          <a:p>
            <a:r>
              <a:rPr lang="en-US" dirty="0"/>
              <a:t>MO Specific Data Requirements</a:t>
            </a:r>
          </a:p>
        </p:txBody>
      </p:sp>
      <p:sp>
        <p:nvSpPr>
          <p:cNvPr id="3" name="Content Placeholder 2">
            <a:extLst>
              <a:ext uri="{FF2B5EF4-FFF2-40B4-BE49-F238E27FC236}">
                <a16:creationId xmlns:a16="http://schemas.microsoft.com/office/drawing/2014/main" id="{438FD107-2633-4CAA-8468-BFFFEB7F0B4A}"/>
              </a:ext>
            </a:extLst>
          </p:cNvPr>
          <p:cNvSpPr>
            <a:spLocks noGrp="1"/>
          </p:cNvSpPr>
          <p:nvPr>
            <p:ph idx="1"/>
          </p:nvPr>
        </p:nvSpPr>
        <p:spPr>
          <a:xfrm>
            <a:off x="757813" y="1533495"/>
            <a:ext cx="10515600" cy="4623371"/>
          </a:xfrm>
        </p:spPr>
        <p:txBody>
          <a:bodyPr>
            <a:normAutofit fontScale="92500" lnSpcReduction="10000"/>
          </a:bodyPr>
          <a:lstStyle/>
          <a:p>
            <a:r>
              <a:rPr lang="en-US" dirty="0">
                <a:latin typeface="Lato" panose="020F0502020204030203" pitchFamily="34" charset="0"/>
              </a:rPr>
              <a:t>PCS Provider Agencies will be required to provide three data transaction sets through their EVV Vendor to support EAS implementation.</a:t>
            </a:r>
          </a:p>
          <a:p>
            <a:endParaRPr lang="en-US" dirty="0">
              <a:latin typeface="Lato" panose="020F0502020204030203" pitchFamily="34" charset="0"/>
            </a:endParaRPr>
          </a:p>
          <a:p>
            <a:r>
              <a:rPr lang="en-US" dirty="0">
                <a:latin typeface="Lato" panose="020F0502020204030203" pitchFamily="34" charset="0"/>
              </a:rPr>
              <a:t>Transactions Sets:</a:t>
            </a:r>
          </a:p>
          <a:p>
            <a:pPr marL="1028700" lvl="1" indent="-342900"/>
            <a:r>
              <a:rPr lang="en-US" dirty="0">
                <a:latin typeface="Lato" panose="020F0502020204030203" pitchFamily="34" charset="0"/>
              </a:rPr>
              <a:t>Client (Member) Data</a:t>
            </a:r>
          </a:p>
          <a:p>
            <a:pPr marL="1485900" lvl="2" indent="-342900"/>
            <a:r>
              <a:rPr lang="en-US" dirty="0">
                <a:latin typeface="Lato" panose="020F0502020204030203" pitchFamily="34" charset="0"/>
              </a:rPr>
              <a:t>Client DCN (Departmental Client Number) - Required</a:t>
            </a:r>
          </a:p>
          <a:p>
            <a:pPr marL="1485900" lvl="2" indent="-342900"/>
            <a:r>
              <a:rPr lang="en-US" dirty="0">
                <a:latin typeface="Lato" panose="020F0502020204030203" pitchFamily="34" charset="0"/>
              </a:rPr>
              <a:t>Client Address - Required</a:t>
            </a:r>
          </a:p>
          <a:p>
            <a:pPr marL="1485900" lvl="2" indent="-342900"/>
            <a:r>
              <a:rPr lang="en-US" dirty="0">
                <a:latin typeface="Lato" panose="020F0502020204030203" pitchFamily="34" charset="0"/>
              </a:rPr>
              <a:t>Client Phone Number  - Optional but recommended</a:t>
            </a:r>
          </a:p>
          <a:p>
            <a:pPr marL="1028700" lvl="1" indent="-342900"/>
            <a:r>
              <a:rPr lang="en-US" dirty="0">
                <a:latin typeface="Lato" panose="020F0502020204030203" pitchFamily="34" charset="0"/>
              </a:rPr>
              <a:t>Employee (Caregivers)</a:t>
            </a:r>
          </a:p>
          <a:p>
            <a:pPr marL="1485900" lvl="2" indent="-342900"/>
            <a:r>
              <a:rPr lang="en-US">
                <a:latin typeface="Lato" panose="020F0502020204030203" pitchFamily="34" charset="0"/>
              </a:rPr>
              <a:t>Family Care Safety Register (FCSR) number - Required</a:t>
            </a:r>
          </a:p>
          <a:p>
            <a:pPr marL="1028700" lvl="1" indent="-342900"/>
            <a:r>
              <a:rPr lang="en-US">
                <a:latin typeface="Lato" panose="020F0502020204030203" pitchFamily="34" charset="0"/>
              </a:rPr>
              <a:t>Visit </a:t>
            </a:r>
            <a:r>
              <a:rPr lang="en-US" dirty="0">
                <a:latin typeface="Lato" panose="020F0502020204030203" pitchFamily="34" charset="0"/>
              </a:rPr>
              <a:t>Data (Schedules)</a:t>
            </a:r>
          </a:p>
          <a:p>
            <a:pPr marL="1485900" lvl="2" indent="-342900"/>
            <a:r>
              <a:rPr lang="en-US" dirty="0">
                <a:latin typeface="Lato" panose="020F0502020204030203" pitchFamily="34" charset="0"/>
              </a:rPr>
              <a:t>Matching Client DCN</a:t>
            </a:r>
          </a:p>
          <a:p>
            <a:pPr marL="1485900" lvl="2" indent="-342900"/>
            <a:r>
              <a:rPr lang="en-US" dirty="0">
                <a:latin typeface="Lato" panose="020F0502020204030203" pitchFamily="34" charset="0"/>
              </a:rPr>
              <a:t>Matching Employee Identifier</a:t>
            </a:r>
          </a:p>
          <a:p>
            <a:pPr marL="1485900" lvl="2" indent="-342900"/>
            <a:r>
              <a:rPr lang="en-US" dirty="0">
                <a:latin typeface="Lato" panose="020F0502020204030203" pitchFamily="34" charset="0"/>
              </a:rPr>
              <a:t>Tasks completed at time of visit (if applicable)</a:t>
            </a:r>
          </a:p>
          <a:p>
            <a:pPr marL="1485900" lvl="2" indent="-342900"/>
            <a:r>
              <a:rPr lang="en-US" dirty="0">
                <a:latin typeface="Lato" panose="020F0502020204030203" pitchFamily="34" charset="0"/>
              </a:rPr>
              <a:t>Visit Change – only required when updating/changing existing record</a:t>
            </a:r>
          </a:p>
          <a:p>
            <a:pPr marL="1028700" lvl="1" indent="-342900"/>
            <a:endParaRPr lang="en-US" dirty="0"/>
          </a:p>
          <a:p>
            <a:pPr marL="1485900" lvl="2" indent="-342900"/>
            <a:endParaRPr lang="en-US" dirty="0"/>
          </a:p>
        </p:txBody>
      </p:sp>
    </p:spTree>
    <p:extLst>
      <p:ext uri="{BB962C8B-B14F-4D97-AF65-F5344CB8AC3E}">
        <p14:creationId xmlns:p14="http://schemas.microsoft.com/office/powerpoint/2010/main" val="3785219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9576-FDB0-42B4-BCBC-56DCEEEDFCCA}"/>
              </a:ext>
            </a:extLst>
          </p:cNvPr>
          <p:cNvSpPr>
            <a:spLocks noGrp="1"/>
          </p:cNvSpPr>
          <p:nvPr>
            <p:ph type="title"/>
          </p:nvPr>
        </p:nvSpPr>
        <p:spPr/>
        <p:txBody>
          <a:bodyPr/>
          <a:lstStyle/>
          <a:p>
            <a:r>
              <a:rPr lang="en-US" dirty="0"/>
              <a:t>EAS Demonstration</a:t>
            </a:r>
          </a:p>
        </p:txBody>
      </p:sp>
    </p:spTree>
    <p:extLst>
      <p:ext uri="{BB962C8B-B14F-4D97-AF65-F5344CB8AC3E}">
        <p14:creationId xmlns:p14="http://schemas.microsoft.com/office/powerpoint/2010/main" val="2064779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9576-FDB0-42B4-BCBC-56DCEEEDFCCA}"/>
              </a:ext>
            </a:extLst>
          </p:cNvPr>
          <p:cNvSpPr>
            <a:spLocks noGrp="1"/>
          </p:cNvSpPr>
          <p:nvPr>
            <p:ph type="title"/>
          </p:nvPr>
        </p:nvSpPr>
        <p:spPr>
          <a:xfrm>
            <a:off x="838200" y="1545172"/>
            <a:ext cx="10515600" cy="1325563"/>
          </a:xfrm>
        </p:spPr>
        <p:txBody>
          <a:bodyPr/>
          <a:lstStyle/>
          <a:p>
            <a:r>
              <a:rPr lang="en-US" dirty="0">
                <a:latin typeface="Scandia"/>
              </a:rPr>
              <a:t>EAS Implementation Timeline &amp; Activities</a:t>
            </a:r>
            <a:endParaRPr lang="en-US" dirty="0"/>
          </a:p>
        </p:txBody>
      </p:sp>
    </p:spTree>
    <p:extLst>
      <p:ext uri="{BB962C8B-B14F-4D97-AF65-F5344CB8AC3E}">
        <p14:creationId xmlns:p14="http://schemas.microsoft.com/office/powerpoint/2010/main" val="4205624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D9416-A7B1-4889-BC61-4EC0CCC6090D}"/>
              </a:ext>
            </a:extLst>
          </p:cNvPr>
          <p:cNvSpPr>
            <a:spLocks noGrp="1"/>
          </p:cNvSpPr>
          <p:nvPr>
            <p:ph type="title"/>
          </p:nvPr>
        </p:nvSpPr>
        <p:spPr>
          <a:xfrm>
            <a:off x="3654361" y="338782"/>
            <a:ext cx="5279158" cy="1325563"/>
          </a:xfrm>
        </p:spPr>
        <p:txBody>
          <a:bodyPr/>
          <a:lstStyle/>
          <a:p>
            <a:r>
              <a:rPr lang="en-US" dirty="0">
                <a:latin typeface="Scandia"/>
              </a:rPr>
              <a:t>EAS Work Plan</a:t>
            </a:r>
            <a:br>
              <a:rPr lang="en-US" dirty="0">
                <a:latin typeface="Scandia"/>
              </a:rPr>
            </a:br>
            <a:endParaRPr lang="en-US" dirty="0"/>
          </a:p>
        </p:txBody>
      </p:sp>
      <p:sp>
        <p:nvSpPr>
          <p:cNvPr id="4" name="Rounded Rectangle 6">
            <a:extLst>
              <a:ext uri="{FF2B5EF4-FFF2-40B4-BE49-F238E27FC236}">
                <a16:creationId xmlns:a16="http://schemas.microsoft.com/office/drawing/2014/main" id="{56265910-E45A-4B47-8B1B-1C94769CB515}"/>
              </a:ext>
            </a:extLst>
          </p:cNvPr>
          <p:cNvSpPr/>
          <p:nvPr/>
        </p:nvSpPr>
        <p:spPr>
          <a:xfrm>
            <a:off x="9118794" y="1704136"/>
            <a:ext cx="1217288" cy="3360325"/>
          </a:xfrm>
          <a:prstGeom prst="roundRect">
            <a:avLst>
              <a:gd name="adj" fmla="val 0"/>
            </a:avLst>
          </a:prstGeom>
          <a:noFill/>
          <a:ln w="25400" cap="flat" cmpd="sng" algn="ctr">
            <a:solidFill>
              <a:sysClr val="window" lastClr="FFFFFF">
                <a:lumMod val="85000"/>
              </a:sysClr>
            </a:solidFill>
            <a:prstDash val="sys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Rounded Rectangle 6">
            <a:extLst>
              <a:ext uri="{FF2B5EF4-FFF2-40B4-BE49-F238E27FC236}">
                <a16:creationId xmlns:a16="http://schemas.microsoft.com/office/drawing/2014/main" id="{7048CEEC-68B4-4141-A8AE-8A1078949C5F}"/>
              </a:ext>
            </a:extLst>
          </p:cNvPr>
          <p:cNvSpPr/>
          <p:nvPr/>
        </p:nvSpPr>
        <p:spPr>
          <a:xfrm>
            <a:off x="6751895" y="1714587"/>
            <a:ext cx="1179543" cy="3368348"/>
          </a:xfrm>
          <a:prstGeom prst="roundRect">
            <a:avLst>
              <a:gd name="adj" fmla="val 0"/>
            </a:avLst>
          </a:prstGeom>
          <a:noFill/>
          <a:ln w="25400" cap="flat" cmpd="sng" algn="ctr">
            <a:solidFill>
              <a:sysClr val="window" lastClr="FFFFFF">
                <a:lumMod val="85000"/>
              </a:sysClr>
            </a:solidFill>
            <a:prstDash val="sys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6" name="Rounded Rectangle 6">
            <a:extLst>
              <a:ext uri="{FF2B5EF4-FFF2-40B4-BE49-F238E27FC236}">
                <a16:creationId xmlns:a16="http://schemas.microsoft.com/office/drawing/2014/main" id="{77CA3DAD-E47B-4EC8-81AE-76401BF7444A}"/>
              </a:ext>
            </a:extLst>
          </p:cNvPr>
          <p:cNvSpPr/>
          <p:nvPr/>
        </p:nvSpPr>
        <p:spPr>
          <a:xfrm>
            <a:off x="4384257" y="1720177"/>
            <a:ext cx="1171979" cy="3346033"/>
          </a:xfrm>
          <a:prstGeom prst="roundRect">
            <a:avLst>
              <a:gd name="adj" fmla="val 0"/>
            </a:avLst>
          </a:prstGeom>
          <a:noFill/>
          <a:ln w="25400" cap="flat" cmpd="sng" algn="ctr">
            <a:solidFill>
              <a:sysClr val="window" lastClr="FFFFFF">
                <a:lumMod val="85000"/>
              </a:sysClr>
            </a:solidFill>
            <a:prstDash val="sys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7" name="Rounded Rectangle 6">
            <a:extLst>
              <a:ext uri="{FF2B5EF4-FFF2-40B4-BE49-F238E27FC236}">
                <a16:creationId xmlns:a16="http://schemas.microsoft.com/office/drawing/2014/main" id="{4B07AD8D-4485-4F86-AAF3-D11322ED2300}"/>
              </a:ext>
            </a:extLst>
          </p:cNvPr>
          <p:cNvSpPr/>
          <p:nvPr/>
        </p:nvSpPr>
        <p:spPr>
          <a:xfrm>
            <a:off x="2012130" y="1712157"/>
            <a:ext cx="1203639" cy="3362074"/>
          </a:xfrm>
          <a:prstGeom prst="roundRect">
            <a:avLst>
              <a:gd name="adj" fmla="val 0"/>
            </a:avLst>
          </a:prstGeom>
          <a:noFill/>
          <a:ln w="25400" cap="flat" cmpd="sng" algn="ctr">
            <a:solidFill>
              <a:sysClr val="window" lastClr="FFFFFF">
                <a:lumMod val="85000"/>
              </a:sysClr>
            </a:solidFill>
            <a:prstDash val="sys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lumMod val="50000"/>
                  <a:lumOff val="50000"/>
                </a:prstClr>
              </a:solidFill>
              <a:effectLst/>
              <a:uLnTx/>
              <a:uFillTx/>
              <a:latin typeface="Calibri"/>
              <a:ea typeface="+mn-ea"/>
              <a:cs typeface="+mn-cs"/>
            </a:endParaRPr>
          </a:p>
        </p:txBody>
      </p:sp>
      <p:graphicFrame>
        <p:nvGraphicFramePr>
          <p:cNvPr id="8" name="Diagram 7">
            <a:extLst>
              <a:ext uri="{FF2B5EF4-FFF2-40B4-BE49-F238E27FC236}">
                <a16:creationId xmlns:a16="http://schemas.microsoft.com/office/drawing/2014/main" id="{8CFE73FD-F9E3-4FBA-96C5-71CA6B7E9BA0}"/>
              </a:ext>
            </a:extLst>
          </p:cNvPr>
          <p:cNvGraphicFramePr/>
          <p:nvPr>
            <p:extLst>
              <p:ext uri="{D42A27DB-BD31-4B8C-83A1-F6EECF244321}">
                <p14:modId xmlns:p14="http://schemas.microsoft.com/office/powerpoint/2010/main" val="3789202038"/>
              </p:ext>
            </p:extLst>
          </p:nvPr>
        </p:nvGraphicFramePr>
        <p:xfrm>
          <a:off x="2060937" y="5164801"/>
          <a:ext cx="9654436" cy="280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a:extLst>
              <a:ext uri="{FF2B5EF4-FFF2-40B4-BE49-F238E27FC236}">
                <a16:creationId xmlns:a16="http://schemas.microsoft.com/office/drawing/2014/main" id="{D62A4A22-EB58-4519-90BD-EABBF2650652}"/>
              </a:ext>
            </a:extLst>
          </p:cNvPr>
          <p:cNvCxnSpPr>
            <a:cxnSpLocks/>
            <a:stCxn id="66" idx="1"/>
          </p:cNvCxnSpPr>
          <p:nvPr/>
        </p:nvCxnSpPr>
        <p:spPr>
          <a:xfrm>
            <a:off x="5823551" y="2377296"/>
            <a:ext cx="24046" cy="2792291"/>
          </a:xfrm>
          <a:prstGeom prst="straightConnector1">
            <a:avLst/>
          </a:prstGeom>
          <a:noFill/>
          <a:ln w="19050" cap="flat" cmpd="sng" algn="ctr">
            <a:solidFill>
              <a:sysClr val="windowText" lastClr="000000">
                <a:lumMod val="65000"/>
                <a:lumOff val="35000"/>
              </a:sysClr>
            </a:solidFill>
            <a:prstDash val="solid"/>
            <a:headEnd type="none" w="med" len="med"/>
            <a:tailEnd type="oval" w="med" len="med"/>
          </a:ln>
          <a:effectLst/>
        </p:spPr>
      </p:cxnSp>
      <p:cxnSp>
        <p:nvCxnSpPr>
          <p:cNvPr id="10" name="Straight Arrow Connector 9">
            <a:extLst>
              <a:ext uri="{FF2B5EF4-FFF2-40B4-BE49-F238E27FC236}">
                <a16:creationId xmlns:a16="http://schemas.microsoft.com/office/drawing/2014/main" id="{BAE78953-A429-49AC-8170-F7CC05950D91}"/>
              </a:ext>
            </a:extLst>
          </p:cNvPr>
          <p:cNvCxnSpPr>
            <a:cxnSpLocks/>
            <a:stCxn id="56" idx="1"/>
          </p:cNvCxnSpPr>
          <p:nvPr/>
        </p:nvCxnSpPr>
        <p:spPr>
          <a:xfrm>
            <a:off x="4124403" y="2391982"/>
            <a:ext cx="11124" cy="2789338"/>
          </a:xfrm>
          <a:prstGeom prst="straightConnector1">
            <a:avLst/>
          </a:prstGeom>
          <a:noFill/>
          <a:ln w="19050" cap="flat" cmpd="sng" algn="ctr">
            <a:solidFill>
              <a:sysClr val="windowText" lastClr="000000">
                <a:lumMod val="65000"/>
                <a:lumOff val="35000"/>
              </a:sysClr>
            </a:solidFill>
            <a:prstDash val="solid"/>
            <a:headEnd type="none" w="med" len="med"/>
            <a:tailEnd type="oval" w="med" len="med"/>
          </a:ln>
          <a:effectLst/>
        </p:spPr>
      </p:cxnSp>
      <p:cxnSp>
        <p:nvCxnSpPr>
          <p:cNvPr id="13" name="Straight Arrow Connector 12">
            <a:extLst>
              <a:ext uri="{FF2B5EF4-FFF2-40B4-BE49-F238E27FC236}">
                <a16:creationId xmlns:a16="http://schemas.microsoft.com/office/drawing/2014/main" id="{82524488-932C-4D77-AE46-B5159888A78D}"/>
              </a:ext>
            </a:extLst>
          </p:cNvPr>
          <p:cNvCxnSpPr>
            <a:cxnSpLocks/>
            <a:stCxn id="21" idx="1"/>
          </p:cNvCxnSpPr>
          <p:nvPr/>
        </p:nvCxnSpPr>
        <p:spPr>
          <a:xfrm>
            <a:off x="8136147" y="2382665"/>
            <a:ext cx="16724" cy="2789418"/>
          </a:xfrm>
          <a:prstGeom prst="straightConnector1">
            <a:avLst/>
          </a:prstGeom>
          <a:ln w="28575" cap="flat" cmpd="sng" algn="ctr">
            <a:solidFill>
              <a:schemeClr val="accent6"/>
            </a:solidFill>
            <a:prstDash val="solid"/>
            <a:headEnd type="none" w="med" len="med"/>
            <a:tailEnd type="oval" w="med" len="med"/>
          </a:ln>
        </p:spPr>
        <p:style>
          <a:lnRef idx="3">
            <a:schemeClr val="accent6"/>
          </a:lnRef>
          <a:fillRef idx="0">
            <a:schemeClr val="accent6"/>
          </a:fillRef>
          <a:effectRef idx="2">
            <a:schemeClr val="accent6"/>
          </a:effectRef>
          <a:fontRef idx="minor">
            <a:schemeClr val="tx1"/>
          </a:fontRef>
        </p:style>
      </p:cxnSp>
      <p:sp>
        <p:nvSpPr>
          <p:cNvPr id="15" name="Rounded Rectangle 6">
            <a:extLst>
              <a:ext uri="{FF2B5EF4-FFF2-40B4-BE49-F238E27FC236}">
                <a16:creationId xmlns:a16="http://schemas.microsoft.com/office/drawing/2014/main" id="{B4FF82E0-359A-427A-A5AB-4D54BD34801D}"/>
              </a:ext>
            </a:extLst>
          </p:cNvPr>
          <p:cNvSpPr/>
          <p:nvPr/>
        </p:nvSpPr>
        <p:spPr>
          <a:xfrm>
            <a:off x="498434" y="1688074"/>
            <a:ext cx="11286033" cy="1380751"/>
          </a:xfrm>
          <a:prstGeom prst="roundRect">
            <a:avLst/>
          </a:prstGeom>
          <a:noFill/>
          <a:ln w="25400" cap="flat" cmpd="sng" algn="ctr">
            <a:solidFill>
              <a:sysClr val="window" lastClr="FFFFFF">
                <a:lumMod val="50000"/>
              </a:sysClr>
            </a:solid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Lato" panose="020F0502020204030203" pitchFamily="34" charset="0"/>
              </a:rPr>
              <a:t>Project</a:t>
            </a:r>
          </a:p>
          <a:p>
            <a:pPr>
              <a:defRPr/>
            </a:pPr>
            <a:r>
              <a:rPr lang="en-US" sz="1600" b="1" kern="0" dirty="0">
                <a:latin typeface="Lato" panose="020F0502020204030203" pitchFamily="34" charset="0"/>
                <a:cs typeface="Calibri"/>
              </a:rPr>
              <a:t>Milestones</a:t>
            </a:r>
          </a:p>
        </p:txBody>
      </p:sp>
      <p:sp>
        <p:nvSpPr>
          <p:cNvPr id="20" name="Rounded Rectangle 18">
            <a:extLst>
              <a:ext uri="{FF2B5EF4-FFF2-40B4-BE49-F238E27FC236}">
                <a16:creationId xmlns:a16="http://schemas.microsoft.com/office/drawing/2014/main" id="{1C807D04-4BB5-4F59-8581-F94B4A860417}"/>
              </a:ext>
            </a:extLst>
          </p:cNvPr>
          <p:cNvSpPr/>
          <p:nvPr/>
        </p:nvSpPr>
        <p:spPr>
          <a:xfrm>
            <a:off x="2979023" y="2234769"/>
            <a:ext cx="752121" cy="334274"/>
          </a:xfrm>
          <a:prstGeom prst="roundRect">
            <a:avLst/>
          </a:prstGeom>
          <a:solidFill>
            <a:sysClr val="windowText" lastClr="000000">
              <a:lumMod val="50000"/>
              <a:lumOff val="50000"/>
            </a:sysClr>
          </a:solidFill>
          <a:ln w="28575" cap="flat" cmpd="sng" algn="ctr">
            <a:solidFill>
              <a:sysClr val="windowText" lastClr="000000">
                <a:lumMod val="65000"/>
                <a:lumOff val="35000"/>
              </a:sysClr>
            </a:solidFill>
            <a:prstDash val="solid"/>
          </a:ln>
          <a:effectLst/>
        </p:spPr>
        <p:txBody>
          <a:bodyPr lIns="0" tIns="45720" rIns="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7E6E6"/>
                </a:solidFill>
                <a:effectLst/>
                <a:uLnTx/>
                <a:uFillTx/>
                <a:latin typeface="Calibri"/>
                <a:ea typeface="+mn-ea"/>
                <a:cs typeface="+mn-cs"/>
              </a:rPr>
              <a:t>Kick-Off</a:t>
            </a:r>
            <a:endParaRPr lang="en-US" sz="1200" b="0" i="0" u="none" strike="noStrike" kern="0" cap="none" spc="0" normalizeH="0" baseline="0" noProof="0" dirty="0">
              <a:ln>
                <a:noFill/>
              </a:ln>
              <a:solidFill>
                <a:srgbClr val="E7E6E6"/>
              </a:solidFill>
              <a:effectLst/>
              <a:uLnTx/>
              <a:uFillTx/>
              <a:latin typeface="Calibri"/>
              <a:cs typeface="Calibri"/>
            </a:endParaRPr>
          </a:p>
        </p:txBody>
      </p:sp>
      <p:sp>
        <p:nvSpPr>
          <p:cNvPr id="21" name="Rounded Rectangle 23">
            <a:extLst>
              <a:ext uri="{FF2B5EF4-FFF2-40B4-BE49-F238E27FC236}">
                <a16:creationId xmlns:a16="http://schemas.microsoft.com/office/drawing/2014/main" id="{BCFFC7C8-8A5F-4C3A-925B-CDAFDFB303A2}"/>
              </a:ext>
            </a:extLst>
          </p:cNvPr>
          <p:cNvSpPr/>
          <p:nvPr/>
        </p:nvSpPr>
        <p:spPr>
          <a:xfrm>
            <a:off x="8136147" y="2202760"/>
            <a:ext cx="1594745" cy="359810"/>
          </a:xfrm>
          <a:prstGeom prst="roundRect">
            <a:avLst/>
          </a:prstGeom>
          <a:solidFill>
            <a:schemeClr val="accent6"/>
          </a:solidFill>
          <a:ln w="28575" cap="flat" cmpd="sng" algn="ctr">
            <a:solidFill>
              <a:sysClr val="windowText" lastClr="000000">
                <a:lumMod val="65000"/>
                <a:lumOff val="35000"/>
              </a:sysClr>
            </a:solidFill>
            <a:prstDash val="solid"/>
          </a:ln>
          <a:effectLst/>
        </p:spPr>
        <p:txBody>
          <a:bodyPr lIns="0" tIns="45720" rIns="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a:ea typeface="+mn-ea"/>
                <a:cs typeface="+mn-cs"/>
              </a:rPr>
              <a:t>Full Program Go-Live</a:t>
            </a:r>
            <a:endParaRPr lang="en-US" sz="1400" b="1" i="0" u="none" strike="noStrike" kern="0" cap="none" spc="0" normalizeH="0" baseline="0" noProof="0" dirty="0">
              <a:ln>
                <a:noFill/>
              </a:ln>
              <a:solidFill>
                <a:srgbClr val="FFFFFF"/>
              </a:solidFill>
              <a:effectLst/>
              <a:uLnTx/>
              <a:uFillTx/>
              <a:latin typeface="Calibri"/>
              <a:cs typeface="Calibri"/>
            </a:endParaRPr>
          </a:p>
        </p:txBody>
      </p:sp>
      <p:sp>
        <p:nvSpPr>
          <p:cNvPr id="49" name="Rounded Rectangle 9">
            <a:extLst>
              <a:ext uri="{FF2B5EF4-FFF2-40B4-BE49-F238E27FC236}">
                <a16:creationId xmlns:a16="http://schemas.microsoft.com/office/drawing/2014/main" id="{DCED4F2A-2F45-4899-8CE8-37F59E280079}"/>
              </a:ext>
            </a:extLst>
          </p:cNvPr>
          <p:cNvSpPr/>
          <p:nvPr/>
        </p:nvSpPr>
        <p:spPr>
          <a:xfrm>
            <a:off x="498435" y="3233368"/>
            <a:ext cx="11284600" cy="1531815"/>
          </a:xfrm>
          <a:prstGeom prst="roundRect">
            <a:avLst/>
          </a:prstGeom>
          <a:noFill/>
          <a:ln w="25400" cap="flat" cmpd="sng" algn="ctr">
            <a:solidFill>
              <a:sysClr val="window" lastClr="FFFFFF">
                <a:lumMod val="50000"/>
              </a:sysClr>
            </a:solidFill>
            <a:prstDash val="solid"/>
          </a:ln>
          <a:effectLst/>
        </p:spPr>
        <p:txBody>
          <a:bodyPr lIns="91440" tIns="45720" rIns="91440" bIns="45720" rtlCol="0" anchor="ctr"/>
          <a:lstStyle/>
          <a:p>
            <a:pPr>
              <a:defRPr/>
            </a:pPr>
            <a:r>
              <a:rPr lang="en-US" sz="1600" b="1" dirty="0">
                <a:latin typeface="Lato" panose="020F0502020204030203" pitchFamily="34" charset="0"/>
              </a:rPr>
              <a:t>EVV Vendor</a:t>
            </a:r>
          </a:p>
          <a:p>
            <a:pPr>
              <a:defRPr/>
            </a:pPr>
            <a:r>
              <a:rPr lang="en-US" sz="1600" b="1" dirty="0">
                <a:latin typeface="Lato" panose="020F0502020204030203" pitchFamily="34" charset="0"/>
              </a:rPr>
              <a:t>Milestones</a:t>
            </a:r>
          </a:p>
        </p:txBody>
      </p:sp>
      <p:sp>
        <p:nvSpPr>
          <p:cNvPr id="50" name="Rounded Rectangle 21">
            <a:extLst>
              <a:ext uri="{FF2B5EF4-FFF2-40B4-BE49-F238E27FC236}">
                <a16:creationId xmlns:a16="http://schemas.microsoft.com/office/drawing/2014/main" id="{F86986EF-B2F9-499B-A73D-826F961FB6C4}"/>
              </a:ext>
            </a:extLst>
          </p:cNvPr>
          <p:cNvSpPr/>
          <p:nvPr/>
        </p:nvSpPr>
        <p:spPr>
          <a:xfrm>
            <a:off x="4159607" y="3774668"/>
            <a:ext cx="1623406" cy="351213"/>
          </a:xfrm>
          <a:prstGeom prst="roundRect">
            <a:avLst/>
          </a:prstGeom>
          <a:gradFill rotWithShape="1">
            <a:gsLst>
              <a:gs pos="0">
                <a:srgbClr val="A9E7ED"/>
              </a:gs>
              <a:gs pos="50000">
                <a:srgbClr val="8ADDE6"/>
              </a:gs>
              <a:gs pos="100000">
                <a:srgbClr val="6AD5E0"/>
              </a:gs>
            </a:gsLst>
            <a:lin ang="16200000" scaled="1"/>
          </a:gradFill>
          <a:ln w="28575" cap="flat" cmpd="sng" algn="ctr">
            <a:solidFill>
              <a:srgbClr val="28B3C2"/>
            </a:solidFill>
            <a:prstDash val="solid"/>
          </a:ln>
          <a:effectLst>
            <a:outerShdw blurRad="40000" dist="20000" dir="5400000" rotWithShape="0">
              <a:srgbClr val="000000">
                <a:alpha val="38000"/>
              </a:srgbClr>
            </a:outerShdw>
          </a:effectLst>
        </p:spPr>
        <p:txBody>
          <a:bodyPr lIns="0" tIns="45720" rIns="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595959"/>
                </a:solidFill>
                <a:effectLst/>
                <a:uLnTx/>
                <a:uFillTx/>
                <a:latin typeface="Calibri"/>
                <a:ea typeface="+mn-ea"/>
                <a:cs typeface="+mn-cs"/>
              </a:rPr>
              <a:t>PCS provider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595959"/>
                </a:solidFill>
                <a:effectLst/>
                <a:uLnTx/>
                <a:uFillTx/>
                <a:latin typeface="Calibri"/>
                <a:ea typeface="+mn-ea"/>
                <a:cs typeface="+mn-cs"/>
              </a:rPr>
              <a:t>registration </a:t>
            </a:r>
            <a:r>
              <a:rPr lang="en-US" sz="1200" kern="0" dirty="0">
                <a:solidFill>
                  <a:srgbClr val="595959"/>
                </a:solidFill>
                <a:latin typeface="Calibri"/>
              </a:rPr>
              <a:t>o</a:t>
            </a:r>
            <a:r>
              <a:rPr kumimoji="0" lang="en-US" sz="1200" i="0" u="none" strike="noStrike" kern="0" cap="none" spc="0" normalizeH="0" baseline="0" noProof="0" dirty="0">
                <a:ln>
                  <a:noFill/>
                </a:ln>
                <a:solidFill>
                  <a:srgbClr val="595959"/>
                </a:solidFill>
                <a:effectLst/>
                <a:uLnTx/>
                <a:uFillTx/>
                <a:latin typeface="Calibri"/>
                <a:ea typeface="+mn-ea"/>
                <a:cs typeface="+mn-cs"/>
              </a:rPr>
              <a:t>pens</a:t>
            </a:r>
            <a:endParaRPr lang="en-US" sz="1200" i="0" u="none" strike="noStrike" kern="0" cap="none" spc="0" normalizeH="0" baseline="0" noProof="0" dirty="0">
              <a:ln>
                <a:noFill/>
              </a:ln>
              <a:solidFill>
                <a:srgbClr val="595959"/>
              </a:solidFill>
              <a:effectLst/>
              <a:uLnTx/>
              <a:uFillTx/>
              <a:latin typeface="Calibri"/>
              <a:cs typeface="Calibri"/>
            </a:endParaRPr>
          </a:p>
        </p:txBody>
      </p:sp>
      <p:sp>
        <p:nvSpPr>
          <p:cNvPr id="51" name="Rounded Rectangle 21">
            <a:extLst>
              <a:ext uri="{FF2B5EF4-FFF2-40B4-BE49-F238E27FC236}">
                <a16:creationId xmlns:a16="http://schemas.microsoft.com/office/drawing/2014/main" id="{E3C395E9-9177-44B6-9CC8-DC133E13FDC8}"/>
              </a:ext>
            </a:extLst>
          </p:cNvPr>
          <p:cNvSpPr/>
          <p:nvPr/>
        </p:nvSpPr>
        <p:spPr>
          <a:xfrm>
            <a:off x="5852752" y="3774793"/>
            <a:ext cx="2119594" cy="353167"/>
          </a:xfrm>
          <a:prstGeom prst="roundRect">
            <a:avLst/>
          </a:prstGeom>
          <a:gradFill rotWithShape="1">
            <a:gsLst>
              <a:gs pos="0">
                <a:srgbClr val="A9E7ED"/>
              </a:gs>
              <a:gs pos="50000">
                <a:srgbClr val="8ADDE6"/>
              </a:gs>
              <a:gs pos="100000">
                <a:srgbClr val="6AD5E0"/>
              </a:gs>
            </a:gsLst>
            <a:lin ang="16200000" scaled="1"/>
          </a:gradFill>
          <a:ln w="9525" cap="flat" cmpd="sng" algn="ctr">
            <a:solidFill>
              <a:srgbClr val="28B3C2"/>
            </a:solidFill>
            <a:prstDash val="solid"/>
          </a:ln>
          <a:effectLst>
            <a:outerShdw blurRad="40000" dist="20000" dir="5400000" rotWithShape="0">
              <a:srgbClr val="000000">
                <a:alpha val="38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65000"/>
                    <a:lumOff val="35000"/>
                  </a:prstClr>
                </a:solidFill>
                <a:effectLst/>
                <a:uLnTx/>
                <a:uFillTx/>
                <a:latin typeface="Calibri"/>
                <a:ea typeface="+mn-ea"/>
                <a:cs typeface="+mn-cs"/>
              </a:rPr>
              <a:t>EVV Testing (for Go-Live)</a:t>
            </a:r>
          </a:p>
        </p:txBody>
      </p:sp>
      <p:sp>
        <p:nvSpPr>
          <p:cNvPr id="53" name="Rounded Rectangle 21">
            <a:extLst>
              <a:ext uri="{FF2B5EF4-FFF2-40B4-BE49-F238E27FC236}">
                <a16:creationId xmlns:a16="http://schemas.microsoft.com/office/drawing/2014/main" id="{8FD5D47A-53D5-488E-81DE-FB6F0EE43165}"/>
              </a:ext>
            </a:extLst>
          </p:cNvPr>
          <p:cNvSpPr/>
          <p:nvPr/>
        </p:nvSpPr>
        <p:spPr>
          <a:xfrm>
            <a:off x="8190177" y="3770057"/>
            <a:ext cx="3461761" cy="369224"/>
          </a:xfrm>
          <a:prstGeom prst="roundRect">
            <a:avLst/>
          </a:prstGeom>
          <a:gradFill rotWithShape="1">
            <a:gsLst>
              <a:gs pos="0">
                <a:srgbClr val="A9E7ED"/>
              </a:gs>
              <a:gs pos="50000">
                <a:srgbClr val="8ADDE6"/>
              </a:gs>
              <a:gs pos="100000">
                <a:srgbClr val="6AD5E0"/>
              </a:gs>
            </a:gsLst>
            <a:lin ang="16200000" scaled="1"/>
          </a:gradFill>
          <a:ln w="9525" cap="flat" cmpd="sng" algn="ctr">
            <a:solidFill>
              <a:srgbClr val="28B3C2"/>
            </a:solidFill>
            <a:prstDash val="solid"/>
          </a:ln>
          <a:effectLst>
            <a:outerShdw blurRad="40000" dist="20000" dir="5400000" rotWithShape="0">
              <a:srgbClr val="000000">
                <a:alpha val="38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595959"/>
                </a:solidFill>
                <a:effectLst/>
                <a:uLnTx/>
                <a:uFillTx/>
                <a:latin typeface="Calibri"/>
                <a:ea typeface="+mn-ea"/>
                <a:cs typeface="+mn-cs"/>
              </a:rPr>
              <a:t>Ongoing EVV Testing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595959"/>
                </a:solidFill>
                <a:effectLst/>
                <a:uLnTx/>
                <a:uFillTx/>
                <a:latin typeface="Calibri"/>
                <a:ea typeface="+mn-ea"/>
                <a:cs typeface="+mn-cs"/>
              </a:rPr>
              <a:t>(Post Go-Live)</a:t>
            </a:r>
          </a:p>
        </p:txBody>
      </p:sp>
      <p:sp>
        <p:nvSpPr>
          <p:cNvPr id="54" name="Rounded Rectangle 21">
            <a:extLst>
              <a:ext uri="{FF2B5EF4-FFF2-40B4-BE49-F238E27FC236}">
                <a16:creationId xmlns:a16="http://schemas.microsoft.com/office/drawing/2014/main" id="{3EFCD6B8-A497-41F0-BC87-E9B91D685142}"/>
              </a:ext>
            </a:extLst>
          </p:cNvPr>
          <p:cNvSpPr/>
          <p:nvPr/>
        </p:nvSpPr>
        <p:spPr>
          <a:xfrm>
            <a:off x="3065126" y="3770079"/>
            <a:ext cx="1011084" cy="365760"/>
          </a:xfrm>
          <a:prstGeom prst="roundRect">
            <a:avLst/>
          </a:prstGeom>
          <a:gradFill rotWithShape="1">
            <a:gsLst>
              <a:gs pos="0">
                <a:srgbClr val="A9E7ED"/>
              </a:gs>
              <a:gs pos="50000">
                <a:srgbClr val="8ADDE6"/>
              </a:gs>
              <a:gs pos="100000">
                <a:srgbClr val="6AD5E0"/>
              </a:gs>
            </a:gsLst>
            <a:lin ang="16200000" scaled="1"/>
          </a:gradFill>
          <a:ln w="9525" cap="flat" cmpd="sng" algn="ctr">
            <a:solidFill>
              <a:srgbClr val="28B3C2"/>
            </a:solidFill>
            <a:prstDash val="solid"/>
          </a:ln>
          <a:effectLst>
            <a:outerShdw blurRad="40000" dist="20000" dir="5400000" rotWithShape="0">
              <a:srgbClr val="000000">
                <a:alpha val="38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65000"/>
                    <a:lumOff val="35000"/>
                  </a:prstClr>
                </a:solidFill>
                <a:effectLst/>
                <a:uLnTx/>
                <a:uFillTx/>
                <a:latin typeface="Calibri"/>
                <a:ea typeface="+mn-ea"/>
                <a:cs typeface="+mn-cs"/>
              </a:rPr>
              <a:t>Review Specs &amp; Policies</a:t>
            </a:r>
          </a:p>
        </p:txBody>
      </p:sp>
      <p:sp>
        <p:nvSpPr>
          <p:cNvPr id="56" name="Rounded Rectangle 18">
            <a:extLst>
              <a:ext uri="{FF2B5EF4-FFF2-40B4-BE49-F238E27FC236}">
                <a16:creationId xmlns:a16="http://schemas.microsoft.com/office/drawing/2014/main" id="{CFAB6503-97EE-4507-AC3B-68D269CBFFCF}"/>
              </a:ext>
            </a:extLst>
          </p:cNvPr>
          <p:cNvSpPr/>
          <p:nvPr/>
        </p:nvSpPr>
        <p:spPr>
          <a:xfrm>
            <a:off x="4124403" y="2234769"/>
            <a:ext cx="1241621" cy="314425"/>
          </a:xfrm>
          <a:prstGeom prst="roundRect">
            <a:avLst/>
          </a:prstGeom>
          <a:solidFill>
            <a:sysClr val="windowText" lastClr="000000">
              <a:lumMod val="50000"/>
              <a:lumOff val="50000"/>
            </a:sysClr>
          </a:solidFill>
          <a:ln w="28575" cap="flat" cmpd="sng" algn="ctr">
            <a:solidFill>
              <a:sysClr val="windowText" lastClr="000000">
                <a:lumMod val="65000"/>
                <a:lumOff val="35000"/>
              </a:sysClr>
            </a:solidFill>
            <a:prstDash val="solid"/>
          </a:ln>
          <a:effectLst/>
        </p:spPr>
        <p:txBody>
          <a:bodyPr lIns="0" tIns="45720" rIns="0" bIns="45720" rtlCol="0" anchor="ctr"/>
          <a:lstStyle/>
          <a:p>
            <a:pPr algn="ctr">
              <a:defRPr/>
            </a:pPr>
            <a:r>
              <a:rPr kumimoji="0" lang="en-US" sz="1100" b="0" i="0" u="none" strike="noStrike" kern="0" cap="none" spc="0" normalizeH="0" baseline="0" noProof="0" dirty="0">
                <a:ln>
                  <a:noFill/>
                </a:ln>
                <a:solidFill>
                  <a:srgbClr val="E7E6E6"/>
                </a:solidFill>
                <a:effectLst/>
                <a:uLnTx/>
                <a:uFillTx/>
                <a:latin typeface="Calibri"/>
                <a:ea typeface="+mn-ea"/>
                <a:cs typeface="+mn-cs"/>
              </a:rPr>
              <a:t>Approved BRD</a:t>
            </a:r>
            <a:r>
              <a:rPr lang="en-US" sz="1100" kern="0" dirty="0">
                <a:solidFill>
                  <a:srgbClr val="E7E6E6"/>
                </a:solidFill>
                <a:latin typeface="Calibri"/>
              </a:rPr>
              <a:t> &amp; Interface Specs</a:t>
            </a:r>
            <a:endParaRPr lang="en-US" sz="1100" b="0" i="0" u="none" strike="noStrike" kern="0" cap="none" spc="0" normalizeH="0" baseline="0" noProof="0" dirty="0">
              <a:ln>
                <a:noFill/>
              </a:ln>
              <a:solidFill>
                <a:srgbClr val="E7E6E6"/>
              </a:solidFill>
              <a:effectLst/>
              <a:uLnTx/>
              <a:uFillTx/>
              <a:latin typeface="Calibri"/>
              <a:cs typeface="Calibri"/>
            </a:endParaRPr>
          </a:p>
        </p:txBody>
      </p:sp>
      <p:sp>
        <p:nvSpPr>
          <p:cNvPr id="66" name="Rounded Rectangle 45">
            <a:extLst>
              <a:ext uri="{FF2B5EF4-FFF2-40B4-BE49-F238E27FC236}">
                <a16:creationId xmlns:a16="http://schemas.microsoft.com/office/drawing/2014/main" id="{E5FDA808-505E-40B7-9551-78291F0C90FB}"/>
              </a:ext>
            </a:extLst>
          </p:cNvPr>
          <p:cNvSpPr/>
          <p:nvPr/>
        </p:nvSpPr>
        <p:spPr>
          <a:xfrm>
            <a:off x="5816624" y="2222018"/>
            <a:ext cx="1219021" cy="310555"/>
          </a:xfrm>
          <a:prstGeom prst="roundRect">
            <a:avLst/>
          </a:prstGeom>
          <a:solidFill>
            <a:schemeClr val="tx1">
              <a:lumMod val="50000"/>
              <a:lumOff val="50000"/>
            </a:schemeClr>
          </a:solidFill>
          <a:ln w="28575" cap="flat" cmpd="sng" algn="ctr">
            <a:solidFill>
              <a:sysClr val="windowText" lastClr="000000">
                <a:lumMod val="65000"/>
                <a:lumOff val="35000"/>
              </a:sysClr>
            </a:solidFill>
            <a:prstDash val="solid"/>
          </a:ln>
          <a:effectLst/>
        </p:spPr>
        <p:txBody>
          <a:bodyPr lIns="0" tIns="45720" rIns="0" bIns="45720" rtlCol="0" anchor="ctr"/>
          <a:lstStyle/>
          <a:p>
            <a:pPr algn="ctr">
              <a:defRPr/>
            </a:pPr>
            <a:r>
              <a:rPr kumimoji="0" lang="en-US" sz="1100" b="0" i="0" u="none" strike="noStrike" kern="0" cap="none" spc="0" normalizeH="0" baseline="0" noProof="0" dirty="0">
                <a:ln>
                  <a:noFill/>
                </a:ln>
                <a:solidFill>
                  <a:srgbClr val="E7E6E6"/>
                </a:solidFill>
                <a:effectLst/>
                <a:uLnTx/>
                <a:uFillTx/>
                <a:latin typeface="Calibri"/>
                <a:ea typeface="+mn-ea"/>
                <a:cs typeface="+mn-cs"/>
              </a:rPr>
              <a:t>System Ready</a:t>
            </a:r>
            <a:r>
              <a:rPr lang="en-US" sz="1100" kern="0" dirty="0">
                <a:solidFill>
                  <a:srgbClr val="E7E6E6"/>
                </a:solidFill>
                <a:latin typeface="Calibri"/>
              </a:rPr>
              <a:t> (8.1.44)</a:t>
            </a:r>
            <a:endParaRPr kumimoji="0" lang="en-US" sz="1100" b="0" i="0" u="none" strike="noStrike" kern="0" cap="none" spc="0" normalizeH="0" baseline="0" noProof="0" dirty="0">
              <a:ln>
                <a:noFill/>
              </a:ln>
              <a:solidFill>
                <a:srgbClr val="E7E6E6"/>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id="{CB7365A5-8DC5-41F7-B126-20D0360172C3}"/>
              </a:ext>
            </a:extLst>
          </p:cNvPr>
          <p:cNvCxnSpPr>
            <a:cxnSpLocks/>
            <a:stCxn id="20" idx="1"/>
          </p:cNvCxnSpPr>
          <p:nvPr/>
        </p:nvCxnSpPr>
        <p:spPr>
          <a:xfrm>
            <a:off x="2979023" y="2401906"/>
            <a:ext cx="83" cy="2790774"/>
          </a:xfrm>
          <a:prstGeom prst="straightConnector1">
            <a:avLst/>
          </a:prstGeom>
          <a:noFill/>
          <a:ln w="19050" cap="flat" cmpd="sng" algn="ctr">
            <a:solidFill>
              <a:sysClr val="windowText" lastClr="000000">
                <a:lumMod val="65000"/>
                <a:lumOff val="35000"/>
              </a:sysClr>
            </a:solidFill>
            <a:prstDash val="solid"/>
            <a:headEnd type="none" w="med" len="med"/>
            <a:tailEnd type="oval" w="med" len="med"/>
          </a:ln>
          <a:effectLst/>
        </p:spPr>
      </p:cxnSp>
    </p:spTree>
    <p:extLst>
      <p:ext uri="{BB962C8B-B14F-4D97-AF65-F5344CB8AC3E}">
        <p14:creationId xmlns:p14="http://schemas.microsoft.com/office/powerpoint/2010/main" val="3238897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3CD68-510F-40E1-BCE2-CE3FE74C098D}"/>
              </a:ext>
            </a:extLst>
          </p:cNvPr>
          <p:cNvSpPr>
            <a:spLocks noGrp="1"/>
          </p:cNvSpPr>
          <p:nvPr>
            <p:ph type="title"/>
          </p:nvPr>
        </p:nvSpPr>
        <p:spPr>
          <a:xfrm>
            <a:off x="389824" y="184581"/>
            <a:ext cx="10515600" cy="691318"/>
          </a:xfrm>
        </p:spPr>
        <p:txBody>
          <a:bodyPr>
            <a:normAutofit/>
          </a:bodyPr>
          <a:lstStyle/>
          <a:p>
            <a:r>
              <a:rPr lang="en-US" dirty="0">
                <a:latin typeface="Lato" panose="020F0502020204030203" pitchFamily="34" charset="0"/>
              </a:rPr>
              <a:t>Key Dates for PCS Providers and EVV Vendors:</a:t>
            </a:r>
          </a:p>
        </p:txBody>
      </p:sp>
      <p:graphicFrame>
        <p:nvGraphicFramePr>
          <p:cNvPr id="6" name="Table 6">
            <a:extLst>
              <a:ext uri="{FF2B5EF4-FFF2-40B4-BE49-F238E27FC236}">
                <a16:creationId xmlns:a16="http://schemas.microsoft.com/office/drawing/2014/main" id="{2ACE8BE3-2F43-4AAA-8DFB-ADF8A1D7E541}"/>
              </a:ext>
            </a:extLst>
          </p:cNvPr>
          <p:cNvGraphicFramePr>
            <a:graphicFrameLocks noGrp="1"/>
          </p:cNvGraphicFramePr>
          <p:nvPr>
            <p:ph idx="1"/>
            <p:extLst>
              <p:ext uri="{D42A27DB-BD31-4B8C-83A1-F6EECF244321}">
                <p14:modId xmlns:p14="http://schemas.microsoft.com/office/powerpoint/2010/main" val="3539333995"/>
              </p:ext>
            </p:extLst>
          </p:nvPr>
        </p:nvGraphicFramePr>
        <p:xfrm>
          <a:off x="125130" y="875899"/>
          <a:ext cx="10780294" cy="5948988"/>
        </p:xfrm>
        <a:graphic>
          <a:graphicData uri="http://schemas.openxmlformats.org/drawingml/2006/table">
            <a:tbl>
              <a:tblPr firstRow="1" bandRow="1">
                <a:tableStyleId>{5C22544A-7EE6-4342-B048-85BDC9FD1C3A}</a:tableStyleId>
              </a:tblPr>
              <a:tblGrid>
                <a:gridCol w="665284">
                  <a:extLst>
                    <a:ext uri="{9D8B030D-6E8A-4147-A177-3AD203B41FA5}">
                      <a16:colId xmlns:a16="http://schemas.microsoft.com/office/drawing/2014/main" val="3870027233"/>
                    </a:ext>
                  </a:extLst>
                </a:gridCol>
                <a:gridCol w="4869241">
                  <a:extLst>
                    <a:ext uri="{9D8B030D-6E8A-4147-A177-3AD203B41FA5}">
                      <a16:colId xmlns:a16="http://schemas.microsoft.com/office/drawing/2014/main" val="2579808124"/>
                    </a:ext>
                  </a:extLst>
                </a:gridCol>
                <a:gridCol w="5245769">
                  <a:extLst>
                    <a:ext uri="{9D8B030D-6E8A-4147-A177-3AD203B41FA5}">
                      <a16:colId xmlns:a16="http://schemas.microsoft.com/office/drawing/2014/main" val="3274869998"/>
                    </a:ext>
                  </a:extLst>
                </a:gridCol>
              </a:tblGrid>
              <a:tr h="329400">
                <a:tc>
                  <a:txBody>
                    <a:bodyPr/>
                    <a:lstStyle/>
                    <a:p>
                      <a:pPr algn="ctr"/>
                      <a:r>
                        <a:rPr lang="en-US" sz="1600" dirty="0">
                          <a:latin typeface="Lato Light" panose="020F0302020204030203" pitchFamily="34" charset="0"/>
                        </a:rPr>
                        <a:t>Date</a:t>
                      </a:r>
                    </a:p>
                  </a:txBody>
                  <a:tcPr/>
                </a:tc>
                <a:tc>
                  <a:txBody>
                    <a:bodyPr/>
                    <a:lstStyle/>
                    <a:p>
                      <a:r>
                        <a:rPr lang="en-US" sz="1600" dirty="0">
                          <a:latin typeface="Lato Light" panose="020F0302020204030203" pitchFamily="34" charset="0"/>
                        </a:rPr>
                        <a:t>PCS Providers</a:t>
                      </a:r>
                    </a:p>
                  </a:txBody>
                  <a:tcPr/>
                </a:tc>
                <a:tc>
                  <a:txBody>
                    <a:bodyPr/>
                    <a:lstStyle/>
                    <a:p>
                      <a:r>
                        <a:rPr lang="en-US" sz="1600" dirty="0">
                          <a:latin typeface="Lato Light" panose="020F0302020204030203" pitchFamily="34" charset="0"/>
                        </a:rPr>
                        <a:t>EVV Vendors</a:t>
                      </a:r>
                    </a:p>
                  </a:txBody>
                  <a:tcPr/>
                </a:tc>
                <a:extLst>
                  <a:ext uri="{0D108BD9-81ED-4DB2-BD59-A6C34878D82A}">
                    <a16:rowId xmlns:a16="http://schemas.microsoft.com/office/drawing/2014/main" val="4210247031"/>
                  </a:ext>
                </a:extLst>
              </a:tr>
              <a:tr h="633588">
                <a:tc>
                  <a:txBody>
                    <a:bodyPr/>
                    <a:lstStyle/>
                    <a:p>
                      <a:pPr algn="ctr"/>
                      <a:r>
                        <a:rPr lang="en-US" sz="1200" b="1" dirty="0">
                          <a:latin typeface="Lato Light" panose="020F0302020204030203" pitchFamily="34" charset="0"/>
                        </a:rPr>
                        <a:t>07/19</a:t>
                      </a:r>
                    </a:p>
                  </a:txBody>
                  <a:tcPr anchor="ctr">
                    <a:solidFill>
                      <a:schemeClr val="bg1"/>
                    </a:solidFill>
                  </a:tcPr>
                </a:tc>
                <a:tc>
                  <a:txBody>
                    <a:bodyPr/>
                    <a:lstStyle/>
                    <a:p>
                      <a:pPr marL="171450" indent="-171450">
                        <a:buFont typeface="Arial" panose="020B0604020202020204" pitchFamily="34" charset="0"/>
                        <a:buChar char="•"/>
                      </a:pPr>
                      <a:r>
                        <a:rPr lang="en-US" sz="1200" dirty="0">
                          <a:latin typeface="Lato Light" panose="020F0302020204030203" pitchFamily="34" charset="0"/>
                        </a:rPr>
                        <a:t>EAS communication to PCS providers including:</a:t>
                      </a:r>
                    </a:p>
                    <a:p>
                      <a:pPr marL="742950" lvl="1" indent="-285750">
                        <a:buFont typeface="Arial" panose="020B0604020202020204" pitchFamily="34" charset="0"/>
                        <a:buChar char="•"/>
                      </a:pPr>
                      <a:r>
                        <a:rPr lang="en-US" sz="1200" dirty="0">
                          <a:latin typeface="Lato Light" panose="020F0302020204030203" pitchFamily="34" charset="0"/>
                        </a:rPr>
                        <a:t>Link to provider’s online EVV vendor registration</a:t>
                      </a:r>
                    </a:p>
                  </a:txBody>
                  <a:tcPr/>
                </a:tc>
                <a:tc>
                  <a:txBody>
                    <a:bodyPr/>
                    <a:lstStyle/>
                    <a:p>
                      <a:pPr marL="171450" indent="-171450">
                        <a:buFont typeface="Arial" panose="020B0604020202020204" pitchFamily="34" charset="0"/>
                        <a:buChar char="•"/>
                      </a:pPr>
                      <a:endParaRPr lang="en-US" sz="1200" dirty="0">
                        <a:latin typeface="Lato Light" panose="020F0302020204030203" pitchFamily="34" charset="0"/>
                      </a:endParaRPr>
                    </a:p>
                  </a:txBody>
                  <a:tcPr/>
                </a:tc>
                <a:extLst>
                  <a:ext uri="{0D108BD9-81ED-4DB2-BD59-A6C34878D82A}">
                    <a16:rowId xmlns:a16="http://schemas.microsoft.com/office/drawing/2014/main" val="4283404917"/>
                  </a:ext>
                </a:extLst>
              </a:tr>
              <a:tr h="593658">
                <a:tc>
                  <a:txBody>
                    <a:bodyPr/>
                    <a:lstStyle/>
                    <a:p>
                      <a:pPr algn="ctr"/>
                      <a:r>
                        <a:rPr lang="en-US" sz="1200" b="1" dirty="0">
                          <a:latin typeface="Lato Light" panose="020F0302020204030203" pitchFamily="34" charset="0"/>
                        </a:rPr>
                        <a:t>07/23</a:t>
                      </a:r>
                    </a:p>
                  </a:txBody>
                  <a:tcPr anchor="ctr">
                    <a:solidFill>
                      <a:schemeClr val="bg1"/>
                    </a:solidFill>
                  </a:tcPr>
                </a:tc>
                <a:tc>
                  <a:txBody>
                    <a:bodyPr/>
                    <a:lstStyle/>
                    <a:p>
                      <a:pPr marL="742950" lvl="1" indent="-285750">
                        <a:buFont typeface="Arial" panose="020B0604020202020204" pitchFamily="34" charset="0"/>
                        <a:buChar char="•"/>
                      </a:pPr>
                      <a:endParaRPr lang="en-US" sz="1200" dirty="0">
                        <a:latin typeface="Lato Light" panose="020F0302020204030203" pitchFamily="34" charset="0"/>
                      </a:endParaRPr>
                    </a:p>
                  </a:txBody>
                  <a:tcPr/>
                </a:tc>
                <a:tc>
                  <a:txBody>
                    <a:bodyPr/>
                    <a:lstStyle/>
                    <a:p>
                      <a:pPr marL="171450" indent="-171450">
                        <a:buFont typeface="Arial" panose="020B0604020202020204" pitchFamily="34" charset="0"/>
                        <a:buChar char="•"/>
                      </a:pPr>
                      <a:r>
                        <a:rPr lang="en-US" sz="1200" dirty="0">
                          <a:latin typeface="Lato Light" panose="020F0302020204030203" pitchFamily="34" charset="0"/>
                        </a:rPr>
                        <a:t>EAS communication including:</a:t>
                      </a:r>
                    </a:p>
                    <a:p>
                      <a:pPr marL="628650" lvl="1" indent="-171450">
                        <a:buFont typeface="Arial" panose="020B0604020202020204" pitchFamily="34" charset="0"/>
                        <a:buChar char="•"/>
                      </a:pPr>
                      <a:r>
                        <a:rPr lang="en-US" sz="1200" dirty="0">
                          <a:latin typeface="Lato Light" panose="020F0302020204030203" pitchFamily="34" charset="0"/>
                        </a:rPr>
                        <a:t>Notice that EVV </a:t>
                      </a:r>
                      <a:r>
                        <a:rPr lang="en-US" sz="1200">
                          <a:latin typeface="Lato Light" panose="020F0302020204030203" pitchFamily="34" charset="0"/>
                        </a:rPr>
                        <a:t>vendor technical Town </a:t>
                      </a:r>
                      <a:r>
                        <a:rPr lang="en-US" sz="1200" dirty="0">
                          <a:latin typeface="Lato Light" panose="020F0302020204030203" pitchFamily="34" charset="0"/>
                        </a:rPr>
                        <a:t>Hall </a:t>
                      </a:r>
                      <a:r>
                        <a:rPr lang="en-US" sz="1200" baseline="0" dirty="0">
                          <a:latin typeface="Lato Light" panose="020F0302020204030203" pitchFamily="34" charset="0"/>
                        </a:rPr>
                        <a:t> is</a:t>
                      </a:r>
                      <a:r>
                        <a:rPr lang="en-US" sz="1200" dirty="0">
                          <a:latin typeface="Lato Light" panose="020F0302020204030203" pitchFamily="34" charset="0"/>
                        </a:rPr>
                        <a:t> upcoming on 08/05</a:t>
                      </a:r>
                    </a:p>
                  </a:txBody>
                  <a:tcPr/>
                </a:tc>
                <a:extLst>
                  <a:ext uri="{0D108BD9-81ED-4DB2-BD59-A6C34878D82A}">
                    <a16:rowId xmlns:a16="http://schemas.microsoft.com/office/drawing/2014/main" val="4023992548"/>
                  </a:ext>
                </a:extLst>
              </a:tr>
              <a:tr h="449182">
                <a:tc>
                  <a:txBody>
                    <a:bodyPr/>
                    <a:lstStyle/>
                    <a:p>
                      <a:pPr algn="ctr"/>
                      <a:r>
                        <a:rPr lang="en-US" sz="1200" b="1" dirty="0">
                          <a:latin typeface="Lato Light" panose="020F0302020204030203" pitchFamily="34" charset="0"/>
                        </a:rPr>
                        <a:t>07/26</a:t>
                      </a:r>
                    </a:p>
                  </a:txBody>
                  <a:tcPr anchor="ctr">
                    <a:solidFill>
                      <a:schemeClr val="bg1"/>
                    </a:solidFill>
                  </a:tcPr>
                </a:tc>
                <a:tc>
                  <a:txBody>
                    <a:bodyPr/>
                    <a:lstStyle/>
                    <a:p>
                      <a:pPr marL="171450" indent="-171450">
                        <a:buFont typeface="Arial" panose="020B0604020202020204" pitchFamily="34" charset="0"/>
                        <a:buChar char="•"/>
                      </a:pPr>
                      <a:r>
                        <a:rPr lang="en-US" sz="1200" dirty="0">
                          <a:latin typeface="Lato Light" panose="020F0302020204030203" pitchFamily="34" charset="0"/>
                        </a:rPr>
                        <a:t>Missouri DSS EVV Aggregator Solution (EAS) Personal Care Service (PCS) Provider Stakeholder Kickoff</a:t>
                      </a:r>
                    </a:p>
                  </a:txBody>
                  <a:tcPr/>
                </a:tc>
                <a:tc>
                  <a:txBody>
                    <a:bodyPr/>
                    <a:lstStyle/>
                    <a:p>
                      <a:endParaRPr lang="en-US" sz="1200" dirty="0">
                        <a:latin typeface="Lato Light" panose="020F0302020204030203" pitchFamily="34" charset="0"/>
                      </a:endParaRPr>
                    </a:p>
                  </a:txBody>
                  <a:tcPr/>
                </a:tc>
                <a:extLst>
                  <a:ext uri="{0D108BD9-81ED-4DB2-BD59-A6C34878D82A}">
                    <a16:rowId xmlns:a16="http://schemas.microsoft.com/office/drawing/2014/main" val="1896857958"/>
                  </a:ext>
                </a:extLst>
              </a:tr>
              <a:tr h="1003182">
                <a:tc>
                  <a:txBody>
                    <a:bodyPr/>
                    <a:lstStyle/>
                    <a:p>
                      <a:pPr algn="ctr"/>
                      <a:r>
                        <a:rPr lang="en-US" sz="1200" b="1" dirty="0">
                          <a:latin typeface="Lato Light" panose="020F0302020204030203" pitchFamily="34" charset="0"/>
                        </a:rPr>
                        <a:t>08/05</a:t>
                      </a:r>
                    </a:p>
                  </a:txBody>
                  <a:tcPr anchor="ctr">
                    <a:solidFill>
                      <a:schemeClr val="bg1"/>
                    </a:solidFill>
                  </a:tcPr>
                </a:tc>
                <a:tc>
                  <a:txBody>
                    <a:bodyPr/>
                    <a:lstStyle/>
                    <a:p>
                      <a:pPr marL="171450" indent="-171450">
                        <a:buFont typeface="Arial" panose="020B0604020202020204" pitchFamily="34" charset="0"/>
                        <a:buChar char="•"/>
                      </a:pPr>
                      <a:r>
                        <a:rPr lang="en-US" sz="1200" dirty="0">
                          <a:latin typeface="Lato Light" panose="020F0302020204030203" pitchFamily="34" charset="0"/>
                        </a:rPr>
                        <a:t>Implementation Update</a:t>
                      </a:r>
                    </a:p>
                    <a:p>
                      <a:pPr marL="457200" lvl="1" indent="0">
                        <a:buFont typeface="Arial" panose="020B0604020202020204" pitchFamily="34" charset="0"/>
                        <a:buNone/>
                      </a:pPr>
                      <a:r>
                        <a:rPr lang="en-US" sz="1200" dirty="0">
                          <a:latin typeface="Lato Light" panose="020F0302020204030203" pitchFamily="34" charset="0"/>
                        </a:rPr>
                        <a:t>Inform Stakeholders of upcoming requirements (i.e., technology interfaces to existing EVV), training requirements or other project updates.</a:t>
                      </a:r>
                    </a:p>
                  </a:txBody>
                  <a:tcPr/>
                </a:tc>
                <a:tc>
                  <a:txBody>
                    <a:bodyPr/>
                    <a:lstStyle/>
                    <a:p>
                      <a:pPr marL="176213" indent="-176213">
                        <a:buFont typeface="Arial" panose="020B0604020202020204" pitchFamily="34" charset="0"/>
                        <a:buChar char="•"/>
                      </a:pPr>
                      <a:r>
                        <a:rPr lang="en-US" sz="1200" dirty="0">
                          <a:latin typeface="Lato Light" panose="020F0302020204030203" pitchFamily="34" charset="0"/>
                        </a:rPr>
                        <a:t>MO State EVV vendor interface published.</a:t>
                      </a:r>
                    </a:p>
                    <a:p>
                      <a:pPr marL="176213" indent="-176213">
                        <a:buFont typeface="Arial" panose="020B0604020202020204" pitchFamily="34" charset="0"/>
                        <a:buChar char="•"/>
                      </a:pPr>
                      <a:r>
                        <a:rPr lang="en-US" sz="1200" dirty="0">
                          <a:latin typeface="Lato Light" panose="020F0302020204030203" pitchFamily="34" charset="0"/>
                        </a:rPr>
                        <a:t>EVV</a:t>
                      </a:r>
                      <a:r>
                        <a:rPr lang="en-US" sz="1200" baseline="0" dirty="0">
                          <a:latin typeface="Lato Light" panose="020F0302020204030203" pitchFamily="34" charset="0"/>
                        </a:rPr>
                        <a:t> Vendor </a:t>
                      </a:r>
                      <a:r>
                        <a:rPr lang="en-US" sz="1200" dirty="0">
                          <a:latin typeface="Lato Light" panose="020F0302020204030203" pitchFamily="34" charset="0"/>
                        </a:rPr>
                        <a:t>Town Hall with focus on testing</a:t>
                      </a:r>
                    </a:p>
                    <a:p>
                      <a:pPr marL="633413" lvl="1" indent="-176213">
                        <a:buFont typeface="Arial" panose="020B0604020202020204" pitchFamily="34" charset="0"/>
                        <a:buChar char="•"/>
                      </a:pPr>
                      <a:r>
                        <a:rPr lang="en-US" sz="1200" dirty="0">
                          <a:latin typeface="Lato Light" panose="020F0302020204030203" pitchFamily="34" charset="0"/>
                        </a:rPr>
                        <a:t>Development approach / examples</a:t>
                      </a:r>
                    </a:p>
                    <a:p>
                      <a:pPr marL="633413" lvl="1" indent="-176213">
                        <a:buFont typeface="Arial" panose="020B0604020202020204" pitchFamily="34" charset="0"/>
                        <a:buChar char="•"/>
                      </a:pPr>
                      <a:r>
                        <a:rPr lang="en-US" sz="1200" dirty="0">
                          <a:latin typeface="Lato Light" panose="020F0302020204030203" pitchFamily="34" charset="0"/>
                        </a:rPr>
                        <a:t>Testing overview, support channels</a:t>
                      </a:r>
                    </a:p>
                    <a:p>
                      <a:pPr marL="633413" lvl="1" indent="-176213">
                        <a:buFont typeface="Arial" panose="020B0604020202020204" pitchFamily="34" charset="0"/>
                        <a:buChar char="•"/>
                      </a:pPr>
                      <a:r>
                        <a:rPr lang="en-US" sz="1200" dirty="0">
                          <a:latin typeface="Lato Light" panose="020F0302020204030203" pitchFamily="34" charset="0"/>
                        </a:rPr>
                        <a:t>Common issues / solutions</a:t>
                      </a:r>
                    </a:p>
                  </a:txBody>
                  <a:tcPr/>
                </a:tc>
                <a:extLst>
                  <a:ext uri="{0D108BD9-81ED-4DB2-BD59-A6C34878D82A}">
                    <a16:rowId xmlns:a16="http://schemas.microsoft.com/office/drawing/2014/main" val="3446065747"/>
                  </a:ext>
                </a:extLst>
              </a:tr>
              <a:tr h="1003182">
                <a:tc>
                  <a:txBody>
                    <a:bodyPr/>
                    <a:lstStyle/>
                    <a:p>
                      <a:pPr algn="ctr"/>
                      <a:r>
                        <a:rPr lang="en-US" sz="1200" b="1" dirty="0">
                          <a:latin typeface="Lato Light" panose="020F0302020204030203" pitchFamily="34" charset="0"/>
                        </a:rPr>
                        <a:t>09/07</a:t>
                      </a:r>
                    </a:p>
                  </a:txBody>
                  <a:tcPr anchor="c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ato Light" panose="020F0302020204030203" pitchFamily="34" charset="0"/>
                        </a:rPr>
                        <a:t>Notice on what comes next as EVV vendors complete testing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ato Light" panose="020F0302020204030203" pitchFamily="34" charset="0"/>
                        </a:rPr>
                        <a:t>LMS Training (with dates)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ato Light" panose="020F0302020204030203" pitchFamily="34" charset="0"/>
                        </a:rPr>
                        <a:t>How PCS providers become aware their EVV vendor is ready</a:t>
                      </a:r>
                    </a:p>
                  </a:txBody>
                  <a:tcPr/>
                </a:tc>
                <a:tc>
                  <a:txBody>
                    <a:bodyPr/>
                    <a:lstStyle/>
                    <a:p>
                      <a:pPr marL="176213" indent="-176213">
                        <a:buFont typeface="Arial" panose="020B0604020202020204" pitchFamily="34" charset="0"/>
                        <a:buChar char="•"/>
                      </a:pPr>
                      <a:r>
                        <a:rPr lang="en-US" sz="1200" dirty="0">
                          <a:latin typeface="Lato Light" panose="020F0302020204030203" pitchFamily="34" charset="0"/>
                        </a:rPr>
                        <a:t>Notification to EVV Vendor that testing</a:t>
                      </a:r>
                      <a:r>
                        <a:rPr lang="en-US" sz="1200" baseline="0" dirty="0">
                          <a:latin typeface="Lato Light" panose="020F0302020204030203" pitchFamily="34" charset="0"/>
                        </a:rPr>
                        <a:t> access will be </a:t>
                      </a:r>
                      <a:r>
                        <a:rPr lang="en-US" sz="1200" dirty="0">
                          <a:latin typeface="Lato Light" panose="020F0302020204030203" pitchFamily="34" charset="0"/>
                        </a:rPr>
                        <a:t>available</a:t>
                      </a:r>
                    </a:p>
                    <a:p>
                      <a:pPr marL="633413" lvl="1" indent="-176213">
                        <a:buFont typeface="Arial" panose="020B0604020202020204" pitchFamily="34" charset="0"/>
                        <a:buChar char="•"/>
                      </a:pPr>
                      <a:r>
                        <a:rPr lang="en-US" sz="1200" dirty="0">
                          <a:latin typeface="Lato Light" panose="020F0302020204030203" pitchFamily="34" charset="0"/>
                        </a:rPr>
                        <a:t>Testing access opens 9/13 </a:t>
                      </a:r>
                    </a:p>
                    <a:p>
                      <a:pPr marL="633413" lvl="1" indent="-176213">
                        <a:buFont typeface="Arial" panose="020B0604020202020204" pitchFamily="34" charset="0"/>
                        <a:buChar char="•"/>
                      </a:pPr>
                      <a:r>
                        <a:rPr lang="en-US" sz="1200" dirty="0">
                          <a:latin typeface="Lato Light" panose="020F0302020204030203" pitchFamily="34" charset="0"/>
                        </a:rPr>
                        <a:t>Reminder on access, support, next steps</a:t>
                      </a:r>
                    </a:p>
                  </a:txBody>
                  <a:tcPr/>
                </a:tc>
                <a:extLst>
                  <a:ext uri="{0D108BD9-81ED-4DB2-BD59-A6C34878D82A}">
                    <a16:rowId xmlns:a16="http://schemas.microsoft.com/office/drawing/2014/main" val="4114736060"/>
                  </a:ext>
                </a:extLst>
              </a:tr>
              <a:tr h="633588">
                <a:tc>
                  <a:txBody>
                    <a:bodyPr/>
                    <a:lstStyle/>
                    <a:p>
                      <a:pPr algn="ctr"/>
                      <a:r>
                        <a:rPr lang="en-US" sz="1200" b="1" dirty="0">
                          <a:latin typeface="Lato Light" panose="020F0302020204030203" pitchFamily="34" charset="0"/>
                        </a:rPr>
                        <a:t>09/13</a:t>
                      </a:r>
                    </a:p>
                  </a:txBody>
                  <a:tcPr anchor="c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ato Light" panose="020F0302020204030203" pitchFamily="34" charset="0"/>
                        </a:rPr>
                        <a:t>PCS Provider Training LMS becomes available for 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Lato Light" panose="020F0302020204030203" pitchFamily="34" charset="0"/>
                      </a:endParaRPr>
                    </a:p>
                  </a:txBody>
                  <a:tcPr/>
                </a:tc>
                <a:tc>
                  <a:txBody>
                    <a:bodyPr/>
                    <a:lstStyle/>
                    <a:p>
                      <a:pPr marL="171450" lvl="0" indent="-171450">
                        <a:buFont typeface="Arial" panose="020B0604020202020204" pitchFamily="34" charset="0"/>
                        <a:buChar char="•"/>
                      </a:pPr>
                      <a:r>
                        <a:rPr lang="en-US" sz="1200" dirty="0">
                          <a:latin typeface="Lato Light" panose="020F0302020204030203" pitchFamily="34" charset="0"/>
                        </a:rPr>
                        <a:t>EVV Vendor receives:</a:t>
                      </a:r>
                    </a:p>
                    <a:p>
                      <a:pPr marL="628650" lvl="1" indent="-171450">
                        <a:buFont typeface="Arial" panose="020B0604020202020204" pitchFamily="34" charset="0"/>
                        <a:buChar char="•"/>
                      </a:pPr>
                      <a:r>
                        <a:rPr lang="en-US" sz="1200" dirty="0">
                          <a:latin typeface="Lato Light" panose="020F0302020204030203" pitchFamily="34" charset="0"/>
                        </a:rPr>
                        <a:t>Testing credentials</a:t>
                      </a:r>
                    </a:p>
                    <a:p>
                      <a:pPr marL="628650" lvl="1" indent="-171450">
                        <a:buFont typeface="Arial" panose="020B0604020202020204" pitchFamily="34" charset="0"/>
                        <a:buChar char="•"/>
                      </a:pPr>
                      <a:r>
                        <a:rPr lang="en-US" sz="1200" dirty="0">
                          <a:latin typeface="Lato Light" panose="020F0302020204030203" pitchFamily="34" charset="0"/>
                        </a:rPr>
                        <a:t>Testing checklist</a:t>
                      </a:r>
                    </a:p>
                  </a:txBody>
                  <a:tcPr/>
                </a:tc>
                <a:extLst>
                  <a:ext uri="{0D108BD9-81ED-4DB2-BD59-A6C34878D82A}">
                    <a16:rowId xmlns:a16="http://schemas.microsoft.com/office/drawing/2014/main" val="48171545"/>
                  </a:ext>
                </a:extLst>
              </a:tr>
              <a:tr h="449182">
                <a:tc>
                  <a:txBody>
                    <a:bodyPr/>
                    <a:lstStyle/>
                    <a:p>
                      <a:pPr algn="ctr"/>
                      <a:r>
                        <a:rPr lang="en-US" sz="1200" b="1" dirty="0">
                          <a:latin typeface="Lato Light" panose="020F0302020204030203" pitchFamily="34" charset="0"/>
                        </a:rPr>
                        <a:t>10/26</a:t>
                      </a:r>
                    </a:p>
                  </a:txBody>
                  <a:tcPr anchor="c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ato Light" panose="020F0302020204030203" pitchFamily="34" charset="0"/>
                        </a:rPr>
                        <a:t>Notification of upcoming program launch</a:t>
                      </a:r>
                    </a:p>
                    <a:p>
                      <a:pPr marL="0" indent="0">
                        <a:buFont typeface="Arial" panose="020B0604020202020204" pitchFamily="34" charset="0"/>
                        <a:buNone/>
                      </a:pPr>
                      <a:endParaRPr lang="en-US" sz="1200" dirty="0">
                        <a:latin typeface="Lato Light" panose="020F0302020204030203" pitchFamily="34" charset="0"/>
                      </a:endParaRPr>
                    </a:p>
                  </a:txBody>
                  <a:tcPr/>
                </a:tc>
                <a:tc>
                  <a:txBody>
                    <a:bodyPr/>
                    <a:lstStyle/>
                    <a:p>
                      <a:pPr marL="171450" indent="-171450">
                        <a:buFont typeface="Arial" panose="020B0604020202020204" pitchFamily="34" charset="0"/>
                        <a:buChar char="•"/>
                      </a:pPr>
                      <a:r>
                        <a:rPr lang="en-US" sz="1200" dirty="0">
                          <a:latin typeface="Lato Light" panose="020F0302020204030203" pitchFamily="34" charset="0"/>
                        </a:rPr>
                        <a:t>EVV Vendors notified of Town Hall with focus on production readiness</a:t>
                      </a:r>
                    </a:p>
                  </a:txBody>
                  <a:tcPr/>
                </a:tc>
                <a:extLst>
                  <a:ext uri="{0D108BD9-81ED-4DB2-BD59-A6C34878D82A}">
                    <a16:rowId xmlns:a16="http://schemas.microsoft.com/office/drawing/2014/main" val="3624705050"/>
                  </a:ext>
                </a:extLst>
              </a:tr>
              <a:tr h="808528">
                <a:tc>
                  <a:txBody>
                    <a:bodyPr/>
                    <a:lstStyle/>
                    <a:p>
                      <a:pPr algn="ctr"/>
                      <a:r>
                        <a:rPr lang="en-US" sz="1200" b="1" dirty="0">
                          <a:latin typeface="Lato Light" panose="020F0302020204030203" pitchFamily="34" charset="0"/>
                        </a:rPr>
                        <a:t>11/16</a:t>
                      </a:r>
                    </a:p>
                  </a:txBody>
                  <a:tcPr anchor="ctr">
                    <a:solidFill>
                      <a:schemeClr val="bg1"/>
                    </a:solidFill>
                  </a:tcPr>
                </a:tc>
                <a:tc>
                  <a:txBody>
                    <a:bodyPr/>
                    <a:lstStyle/>
                    <a:p>
                      <a:pPr marL="171450" indent="-171450">
                        <a:buFont typeface="Arial" panose="020B0604020202020204" pitchFamily="34" charset="0"/>
                        <a:buChar char="•"/>
                      </a:pPr>
                      <a:endParaRPr lang="en-US" sz="1200" dirty="0">
                        <a:latin typeface="Lato Light" panose="020F0302020204030203" pitchFamily="34" charset="0"/>
                      </a:endParaRPr>
                    </a:p>
                  </a:txBody>
                  <a:tcPr/>
                </a:tc>
                <a:tc>
                  <a:txBody>
                    <a:bodyPr/>
                    <a:lstStyle/>
                    <a:p>
                      <a:pPr marL="171450" indent="-171450">
                        <a:buFont typeface="Arial" panose="020B0604020202020204" pitchFamily="34" charset="0"/>
                        <a:buChar char="•"/>
                      </a:pPr>
                      <a:r>
                        <a:rPr lang="en-US" sz="1200" dirty="0">
                          <a:latin typeface="Lato Light" panose="020F0302020204030203" pitchFamily="34" charset="0"/>
                        </a:rPr>
                        <a:t>EVV Vendor Town Hall for production</a:t>
                      </a:r>
                      <a:r>
                        <a:rPr lang="en-US" sz="1200" baseline="0" dirty="0">
                          <a:latin typeface="Lato Light" panose="020F0302020204030203" pitchFamily="34" charset="0"/>
                        </a:rPr>
                        <a:t> readiness</a:t>
                      </a:r>
                    </a:p>
                    <a:p>
                      <a:pPr marL="628650" lvl="1" indent="-171450">
                        <a:buFont typeface="Arial" panose="020B0604020202020204" pitchFamily="34" charset="0"/>
                        <a:buChar char="•"/>
                      </a:pPr>
                      <a:r>
                        <a:rPr lang="en-US" sz="1200" dirty="0">
                          <a:latin typeface="Lato Light" panose="020F0302020204030203" pitchFamily="34" charset="0"/>
                        </a:rPr>
                        <a:t>Live readiness notice</a:t>
                      </a:r>
                    </a:p>
                    <a:p>
                      <a:pPr marL="628650" lvl="1" indent="-171450">
                        <a:buFont typeface="Arial" panose="020B0604020202020204" pitchFamily="34" charset="0"/>
                        <a:buChar char="•"/>
                      </a:pPr>
                      <a:r>
                        <a:rPr lang="en-US" sz="1200" dirty="0">
                          <a:latin typeface="Lato Light" panose="020F0302020204030203" pitchFamily="34" charset="0"/>
                        </a:rPr>
                        <a:t>Issue responses and support issues </a:t>
                      </a:r>
                    </a:p>
                    <a:p>
                      <a:pPr marL="628650" lvl="1" indent="-171450">
                        <a:buFont typeface="Arial" panose="020B0604020202020204" pitchFamily="34" charset="0"/>
                        <a:buChar char="•"/>
                      </a:pPr>
                      <a:r>
                        <a:rPr lang="en-US" sz="1200" dirty="0">
                          <a:latin typeface="Lato Light" panose="020F0302020204030203" pitchFamily="34" charset="0"/>
                        </a:rPr>
                        <a:t>Review of production credential delivery</a:t>
                      </a:r>
                    </a:p>
                  </a:txBody>
                  <a:tcPr/>
                </a:tc>
                <a:extLst>
                  <a:ext uri="{0D108BD9-81ED-4DB2-BD59-A6C34878D82A}">
                    <a16:rowId xmlns:a16="http://schemas.microsoft.com/office/drawing/2014/main" val="749550532"/>
                  </a:ext>
                </a:extLst>
              </a:tr>
            </a:tbl>
          </a:graphicData>
        </a:graphic>
      </p:graphicFrame>
    </p:spTree>
    <p:extLst>
      <p:ext uri="{BB962C8B-B14F-4D97-AF65-F5344CB8AC3E}">
        <p14:creationId xmlns:p14="http://schemas.microsoft.com/office/powerpoint/2010/main" val="1493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F4F4-D03A-4012-8D17-7F19ABED8EB0}"/>
              </a:ext>
            </a:extLst>
          </p:cNvPr>
          <p:cNvSpPr>
            <a:spLocks noGrp="1"/>
          </p:cNvSpPr>
          <p:nvPr>
            <p:ph type="title"/>
          </p:nvPr>
        </p:nvSpPr>
        <p:spPr>
          <a:xfrm>
            <a:off x="838200" y="59375"/>
            <a:ext cx="10515600" cy="1325563"/>
          </a:xfrm>
        </p:spPr>
        <p:txBody>
          <a:bodyPr/>
          <a:lstStyle/>
          <a:p>
            <a:r>
              <a:rPr lang="en-US" dirty="0">
                <a:latin typeface="Lato" panose="020F0502020204030203" pitchFamily="34" charset="0"/>
              </a:rPr>
              <a:t>Agenda </a:t>
            </a:r>
          </a:p>
        </p:txBody>
      </p:sp>
      <p:graphicFrame>
        <p:nvGraphicFramePr>
          <p:cNvPr id="4" name="Content Placeholder 5">
            <a:extLst>
              <a:ext uri="{FF2B5EF4-FFF2-40B4-BE49-F238E27FC236}">
                <a16:creationId xmlns:a16="http://schemas.microsoft.com/office/drawing/2014/main" id="{0AB4DD78-27CC-4749-8696-A66465D4995C}"/>
              </a:ext>
            </a:extLst>
          </p:cNvPr>
          <p:cNvGraphicFramePr>
            <a:graphicFrameLocks/>
          </p:cNvGraphicFramePr>
          <p:nvPr>
            <p:extLst>
              <p:ext uri="{D42A27DB-BD31-4B8C-83A1-F6EECF244321}">
                <p14:modId xmlns:p14="http://schemas.microsoft.com/office/powerpoint/2010/main" val="171642485"/>
              </p:ext>
            </p:extLst>
          </p:nvPr>
        </p:nvGraphicFramePr>
        <p:xfrm>
          <a:off x="838200" y="1086554"/>
          <a:ext cx="11086322" cy="5189322"/>
        </p:xfrm>
        <a:graphic>
          <a:graphicData uri="http://schemas.openxmlformats.org/drawingml/2006/table">
            <a:tbl>
              <a:tblPr firstRow="1" bandRow="1">
                <a:tableStyleId>{F5AB1C69-6EDB-4FF4-983F-18BD219EF322}</a:tableStyleId>
              </a:tblPr>
              <a:tblGrid>
                <a:gridCol w="3987324">
                  <a:extLst>
                    <a:ext uri="{9D8B030D-6E8A-4147-A177-3AD203B41FA5}">
                      <a16:colId xmlns:a16="http://schemas.microsoft.com/office/drawing/2014/main" val="20000"/>
                    </a:ext>
                  </a:extLst>
                </a:gridCol>
                <a:gridCol w="1141469">
                  <a:extLst>
                    <a:ext uri="{9D8B030D-6E8A-4147-A177-3AD203B41FA5}">
                      <a16:colId xmlns:a16="http://schemas.microsoft.com/office/drawing/2014/main" val="1182911578"/>
                    </a:ext>
                  </a:extLst>
                </a:gridCol>
                <a:gridCol w="5957529">
                  <a:extLst>
                    <a:ext uri="{9D8B030D-6E8A-4147-A177-3AD203B41FA5}">
                      <a16:colId xmlns:a16="http://schemas.microsoft.com/office/drawing/2014/main" val="3759750263"/>
                    </a:ext>
                  </a:extLst>
                </a:gridCol>
              </a:tblGrid>
              <a:tr h="489693">
                <a:tc>
                  <a:txBody>
                    <a:bodyPr/>
                    <a:lstStyle/>
                    <a:p>
                      <a:pPr marL="0" marR="0" algn="l">
                        <a:lnSpc>
                          <a:spcPct val="107000"/>
                        </a:lnSpc>
                        <a:spcBef>
                          <a:spcPts val="0"/>
                        </a:spcBef>
                        <a:spcAft>
                          <a:spcPts val="1000"/>
                        </a:spcAft>
                      </a:pPr>
                      <a:r>
                        <a:rPr lang="en-US" sz="1500" b="1" kern="1200" dirty="0">
                          <a:solidFill>
                            <a:schemeClr val="bg1"/>
                          </a:solidFill>
                          <a:latin typeface="Lato" panose="020F0502020204030203" pitchFamily="34" charset="0"/>
                          <a:ea typeface="Lato" panose="020F0502020204030203" pitchFamily="34" charset="0"/>
                          <a:cs typeface="Lato" panose="020F0502020204030203" pitchFamily="34" charset="0"/>
                        </a:rPr>
                        <a:t>Agenda Item</a:t>
                      </a:r>
                    </a:p>
                  </a:txBody>
                  <a:tcPr marL="68580" marR="68580" marT="0" marB="0" anchor="ctr">
                    <a:solidFill>
                      <a:srgbClr val="4E62B2"/>
                    </a:solidFill>
                  </a:tcPr>
                </a:tc>
                <a:tc>
                  <a:txBody>
                    <a:bodyPr/>
                    <a:lstStyle/>
                    <a:p>
                      <a:pPr marL="0" marR="0" algn="l">
                        <a:lnSpc>
                          <a:spcPct val="107000"/>
                        </a:lnSpc>
                        <a:spcBef>
                          <a:spcPts val="0"/>
                        </a:spcBef>
                        <a:spcAft>
                          <a:spcPts val="1000"/>
                        </a:spcAft>
                      </a:pPr>
                      <a:r>
                        <a:rPr lang="en-US" sz="1500" b="1" kern="1200" dirty="0">
                          <a:solidFill>
                            <a:schemeClr val="bg1"/>
                          </a:solidFill>
                          <a:latin typeface="Lato" panose="020F0502020204030203" pitchFamily="34" charset="0"/>
                          <a:ea typeface="Lato" panose="020F0502020204030203" pitchFamily="34" charset="0"/>
                          <a:cs typeface="Lato" panose="020F0502020204030203" pitchFamily="34" charset="0"/>
                        </a:rPr>
                        <a:t>Lead</a:t>
                      </a:r>
                    </a:p>
                  </a:txBody>
                  <a:tcPr marL="68580" marR="68580" marT="0" marB="0" anchor="ctr">
                    <a:solidFill>
                      <a:srgbClr val="4E62B2"/>
                    </a:solidFill>
                  </a:tcPr>
                </a:tc>
                <a:tc>
                  <a:txBody>
                    <a:bodyPr/>
                    <a:lstStyle/>
                    <a:p>
                      <a:pPr marL="0" marR="0" algn="l">
                        <a:lnSpc>
                          <a:spcPct val="107000"/>
                        </a:lnSpc>
                        <a:spcBef>
                          <a:spcPts val="0"/>
                        </a:spcBef>
                        <a:spcAft>
                          <a:spcPts val="1000"/>
                        </a:spcAft>
                      </a:pPr>
                      <a:r>
                        <a:rPr lang="en-US" sz="1500" b="1" kern="1200" dirty="0">
                          <a:solidFill>
                            <a:schemeClr val="bg1"/>
                          </a:solidFill>
                          <a:latin typeface="Lato" panose="020F0502020204030203" pitchFamily="34" charset="0"/>
                          <a:ea typeface="Lato" panose="020F0502020204030203" pitchFamily="34" charset="0"/>
                          <a:cs typeface="Lato" panose="020F0502020204030203" pitchFamily="34" charset="0"/>
                        </a:rPr>
                        <a:t>Description</a:t>
                      </a:r>
                    </a:p>
                  </a:txBody>
                  <a:tcPr marL="68580" marR="68580" marT="0" marB="0" anchor="ctr">
                    <a:solidFill>
                      <a:srgbClr val="4E62B2"/>
                    </a:solidFill>
                  </a:tcPr>
                </a:tc>
                <a:extLst>
                  <a:ext uri="{0D108BD9-81ED-4DB2-BD59-A6C34878D82A}">
                    <a16:rowId xmlns:a16="http://schemas.microsoft.com/office/drawing/2014/main" val="2666315543"/>
                  </a:ext>
                </a:extLst>
              </a:tr>
              <a:tr h="489693">
                <a:tc>
                  <a:txBody>
                    <a:bodyPr/>
                    <a:lstStyle/>
                    <a:p>
                      <a:pPr marL="0" marR="0" algn="l">
                        <a:lnSpc>
                          <a:spcPct val="107000"/>
                        </a:lnSpc>
                        <a:spcBef>
                          <a:spcPts val="0"/>
                        </a:spcBef>
                        <a:spcAft>
                          <a:spcPts val="1000"/>
                        </a:spcAft>
                      </a:pPr>
                      <a:r>
                        <a:rPr lang="en-US" sz="1300" b="1" kern="1200" dirty="0">
                          <a:solidFill>
                            <a:schemeClr val="tx1"/>
                          </a:solidFill>
                          <a:latin typeface="Lato" panose="020F0502020204030203" pitchFamily="34" charset="0"/>
                          <a:ea typeface="Lato" panose="020F0502020204030203" pitchFamily="34" charset="0"/>
                          <a:cs typeface="Lato" panose="020F0502020204030203" pitchFamily="34" charset="0"/>
                        </a:rPr>
                        <a:t>Introductions</a:t>
                      </a:r>
                    </a:p>
                  </a:txBody>
                  <a:tcPr marL="68580" marR="68580" marT="0" marB="0" anchor="ctr">
                    <a:solidFill>
                      <a:srgbClr val="414F8C">
                        <a:alpha val="9020"/>
                      </a:srgbClr>
                    </a:solidFill>
                  </a:tcPr>
                </a:tc>
                <a:tc>
                  <a:txBody>
                    <a:bodyPr/>
                    <a:lstStyle/>
                    <a:p>
                      <a:pPr marL="0" marR="0" algn="l">
                        <a:lnSpc>
                          <a:spcPct val="107000"/>
                        </a:lnSpc>
                        <a:spcBef>
                          <a:spcPts val="0"/>
                        </a:spcBef>
                        <a:spcAft>
                          <a:spcPts val="1000"/>
                        </a:spcAft>
                      </a:pPr>
                      <a:r>
                        <a:rPr kumimoji="0" lang="en-US" sz="13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Ruth Sewell</a:t>
                      </a:r>
                      <a:r>
                        <a:rPr lang="en-US" sz="13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 </a:t>
                      </a:r>
                      <a:endPar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marL="68580" marR="68580" marT="0" marB="0" anchor="ctr">
                    <a:solidFill>
                      <a:srgbClr val="414F8C">
                        <a:alpha val="9020"/>
                      </a:srgbClr>
                    </a:solidFill>
                  </a:tcPr>
                </a:tc>
                <a:tc>
                  <a:txBody>
                    <a:bodyPr/>
                    <a:lstStyle/>
                    <a:p>
                      <a:pPr marL="0" marR="0" algn="l">
                        <a:lnSpc>
                          <a:spcPct val="107000"/>
                        </a:lnSpc>
                        <a:spcBef>
                          <a:spcPts val="0"/>
                        </a:spcBef>
                        <a:spcAft>
                          <a:spcPts val="1000"/>
                        </a:spcAft>
                      </a:pPr>
                      <a:r>
                        <a:rPr lang="en-US" sz="1300" b="1" kern="1200" dirty="0">
                          <a:solidFill>
                            <a:schemeClr val="tx1"/>
                          </a:solidFill>
                          <a:latin typeface="Lato" panose="020F0502020204030203" pitchFamily="34" charset="0"/>
                          <a:ea typeface="Lato" panose="020F0502020204030203" pitchFamily="34" charset="0"/>
                          <a:cs typeface="Lato" panose="020F0502020204030203" pitchFamily="34" charset="0"/>
                        </a:rPr>
                        <a:t>State and Sandata introductions</a:t>
                      </a:r>
                    </a:p>
                  </a:txBody>
                  <a:tcPr marL="68580" marR="68580" marT="0" marB="0" anchor="ctr">
                    <a:solidFill>
                      <a:srgbClr val="414F8C">
                        <a:alpha val="9020"/>
                      </a:srgbClr>
                    </a:solidFill>
                  </a:tcPr>
                </a:tc>
                <a:extLst>
                  <a:ext uri="{0D108BD9-81ED-4DB2-BD59-A6C34878D82A}">
                    <a16:rowId xmlns:a16="http://schemas.microsoft.com/office/drawing/2014/main" val="10004"/>
                  </a:ext>
                </a:extLst>
              </a:tr>
              <a:tr h="489693">
                <a:tc>
                  <a:txBody>
                    <a:bodyPr/>
                    <a:lstStyle/>
                    <a:p>
                      <a:pPr marL="0" marR="0" algn="l">
                        <a:lnSpc>
                          <a:spcPct val="107000"/>
                        </a:lnSpc>
                        <a:spcBef>
                          <a:spcPts val="0"/>
                        </a:spcBef>
                        <a:spcAft>
                          <a:spcPts val="1000"/>
                        </a:spcAft>
                      </a:pPr>
                      <a:r>
                        <a:rPr lang="en-US" sz="1300" b="1" kern="1200" dirty="0">
                          <a:solidFill>
                            <a:schemeClr val="tx1"/>
                          </a:solidFill>
                          <a:latin typeface="Lato" panose="020F0502020204030203" pitchFamily="34" charset="0"/>
                          <a:ea typeface="Lato" panose="020F0502020204030203" pitchFamily="34" charset="0"/>
                          <a:cs typeface="Lato" panose="020F0502020204030203" pitchFamily="34" charset="0"/>
                        </a:rPr>
                        <a:t>EVV Background</a:t>
                      </a:r>
                    </a:p>
                  </a:txBody>
                  <a:tcPr marL="68580" marR="68580" marT="0" marB="0" anchor="ctr">
                    <a:solidFill>
                      <a:srgbClr val="414F8C">
                        <a:alpha val="9020"/>
                      </a:srgbClr>
                    </a:solidFill>
                  </a:tcPr>
                </a:tc>
                <a:tc>
                  <a:txBody>
                    <a:bodyPr/>
                    <a:lstStyle/>
                    <a:p>
                      <a:pPr marL="0" marR="0" algn="l">
                        <a:lnSpc>
                          <a:spcPct val="107000"/>
                        </a:lnSpc>
                        <a:spcBef>
                          <a:spcPts val="0"/>
                        </a:spcBef>
                        <a:spcAft>
                          <a:spcPts val="1000"/>
                        </a:spcAft>
                      </a:pPr>
                      <a:r>
                        <a:rPr kumimoji="0" lang="en-US" sz="13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John Kalivas</a:t>
                      </a:r>
                      <a:endParaRPr lang="en-US" sz="1300" b="1" kern="1200" dirty="0">
                        <a:latin typeface="Lato" panose="020F0502020204030203" pitchFamily="34" charset="0"/>
                        <a:ea typeface="Lato" panose="020F0502020204030203" pitchFamily="34" charset="0"/>
                        <a:cs typeface="Lato" panose="020F0502020204030203" pitchFamily="34" charset="0"/>
                      </a:endParaRPr>
                    </a:p>
                  </a:txBody>
                  <a:tcPr marL="68580" marR="68580" marT="0" marB="0" anchor="ctr">
                    <a:solidFill>
                      <a:srgbClr val="414F8C">
                        <a:alpha val="9020"/>
                      </a:srgbClr>
                    </a:solidFill>
                  </a:tcPr>
                </a:tc>
                <a:tc>
                  <a:txBody>
                    <a:bodyPr/>
                    <a:lstStyle/>
                    <a:p>
                      <a:pPr marL="0" marR="0" algn="l">
                        <a:lnSpc>
                          <a:spcPct val="107000"/>
                        </a:lnSpc>
                        <a:spcBef>
                          <a:spcPts val="0"/>
                        </a:spcBef>
                        <a:spcAft>
                          <a:spcPts val="1000"/>
                        </a:spcAft>
                      </a:pPr>
                      <a:r>
                        <a:rPr lang="en-US" sz="1300" b="1" kern="1200" dirty="0">
                          <a:solidFill>
                            <a:schemeClr val="tx1"/>
                          </a:solidFill>
                          <a:latin typeface="Lato" panose="020F0502020204030203" pitchFamily="34" charset="0"/>
                          <a:ea typeface="Lato" panose="020F0502020204030203" pitchFamily="34" charset="0"/>
                          <a:cs typeface="Lato" panose="020F0502020204030203" pitchFamily="34" charset="0"/>
                        </a:rPr>
                        <a:t>21st Century Cures Act, EVV Systems must verify, Services subject to EVV </a:t>
                      </a:r>
                    </a:p>
                  </a:txBody>
                  <a:tcPr marL="68580" marR="68580" marT="0" marB="0" anchor="ctr">
                    <a:solidFill>
                      <a:srgbClr val="414F8C">
                        <a:alpha val="9020"/>
                      </a:srgbClr>
                    </a:solidFill>
                  </a:tcPr>
                </a:tc>
                <a:extLst>
                  <a:ext uri="{0D108BD9-81ED-4DB2-BD59-A6C34878D82A}">
                    <a16:rowId xmlns:a16="http://schemas.microsoft.com/office/drawing/2014/main" val="3336421724"/>
                  </a:ext>
                </a:extLst>
              </a:tr>
              <a:tr h="489693">
                <a:tc>
                  <a:txBody>
                    <a:bodyPr/>
                    <a:lstStyle/>
                    <a:p>
                      <a:pPr marL="0" marR="0" lvl="0" indent="0" algn="l" defTabSz="914400" rtl="0" eaLnBrk="1" fontAlgn="auto" latinLnBrk="0" hangingPunct="1">
                        <a:lnSpc>
                          <a:spcPct val="107000"/>
                        </a:lnSpc>
                        <a:spcBef>
                          <a:spcPts val="0"/>
                        </a:spcBef>
                        <a:spcAft>
                          <a:spcPts val="1000"/>
                        </a:spcAft>
                        <a:buClrTx/>
                        <a:buSzTx/>
                        <a:buFontTx/>
                        <a:buNone/>
                        <a:tabLst/>
                        <a:defRPr/>
                      </a:pPr>
                      <a:r>
                        <a:rPr lang="en-US" sz="1300" b="1" kern="1200" dirty="0">
                          <a:solidFill>
                            <a:schemeClr val="tx1"/>
                          </a:solidFill>
                          <a:latin typeface="Lato" panose="020F0502020204030203" pitchFamily="34" charset="0"/>
                          <a:ea typeface="Lato" panose="020F0502020204030203" pitchFamily="34" charset="0"/>
                          <a:cs typeface="Lato" panose="020F0502020204030203" pitchFamily="34" charset="0"/>
                        </a:rPr>
                        <a:t>EAS Implementation Goals and Scope</a:t>
                      </a:r>
                    </a:p>
                  </a:txBody>
                  <a:tcPr marL="68580" marR="68580" marT="0" marB="0" anchor="ctr">
                    <a:solidFill>
                      <a:srgbClr val="414F8C">
                        <a:alpha val="9020"/>
                      </a:srgbClr>
                    </a:solidFill>
                  </a:tcPr>
                </a:tc>
                <a:tc>
                  <a:txBody>
                    <a:bodyPr/>
                    <a:lstStyle/>
                    <a:p>
                      <a:pPr marL="0" marR="0" algn="l">
                        <a:lnSpc>
                          <a:spcPct val="107000"/>
                        </a:lnSpc>
                        <a:spcBef>
                          <a:spcPts val="0"/>
                        </a:spcBef>
                        <a:spcAft>
                          <a:spcPts val="1000"/>
                        </a:spcAft>
                      </a:pPr>
                      <a:r>
                        <a:rPr kumimoji="0" lang="en-US" sz="13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John Kalivas</a:t>
                      </a:r>
                      <a:endParaRPr lang="en-US" sz="1300" b="1" kern="1200" dirty="0">
                        <a:latin typeface="Lato" panose="020F0502020204030203" pitchFamily="34" charset="0"/>
                        <a:ea typeface="Lato" panose="020F0502020204030203" pitchFamily="34" charset="0"/>
                        <a:cs typeface="Lato" panose="020F0502020204030203" pitchFamily="34" charset="0"/>
                      </a:endParaRPr>
                    </a:p>
                  </a:txBody>
                  <a:tcPr marL="68580" marR="68580" marT="0" marB="0" anchor="ctr">
                    <a:solidFill>
                      <a:srgbClr val="414F8C">
                        <a:alpha val="9020"/>
                      </a:srgbClr>
                    </a:solidFill>
                  </a:tcPr>
                </a:tc>
                <a:tc>
                  <a:txBody>
                    <a:bodyPr/>
                    <a:lstStyle/>
                    <a:p>
                      <a:pPr marL="0" marR="0" lvl="0" indent="0" algn="l" defTabSz="914400" rtl="0" eaLnBrk="1" fontAlgn="auto" latinLnBrk="0" hangingPunct="1">
                        <a:lnSpc>
                          <a:spcPct val="107000"/>
                        </a:lnSpc>
                        <a:spcBef>
                          <a:spcPts val="0"/>
                        </a:spcBef>
                        <a:spcAft>
                          <a:spcPts val="1000"/>
                        </a:spcAft>
                        <a:buClrTx/>
                        <a:buSzTx/>
                        <a:buFontTx/>
                        <a:buNone/>
                        <a:tabLst/>
                        <a:defRPr/>
                      </a:pPr>
                      <a:r>
                        <a:rPr lang="en-US" sz="1300" b="1" kern="1200" dirty="0">
                          <a:solidFill>
                            <a:schemeClr val="tx1"/>
                          </a:solidFill>
                          <a:latin typeface="Lato" panose="020F0502020204030203" pitchFamily="34" charset="0"/>
                          <a:ea typeface="Lato" panose="020F0502020204030203" pitchFamily="34" charset="0"/>
                          <a:cs typeface="Lato" panose="020F0502020204030203" pitchFamily="34" charset="0"/>
                        </a:rPr>
                        <a:t>Review program goals and scope</a:t>
                      </a:r>
                    </a:p>
                  </a:txBody>
                  <a:tcPr marL="68580" marR="68580" marT="0" marB="0" anchor="ctr">
                    <a:solidFill>
                      <a:srgbClr val="414F8C">
                        <a:alpha val="9020"/>
                      </a:srgbClr>
                    </a:solidFill>
                  </a:tcPr>
                </a:tc>
                <a:extLst>
                  <a:ext uri="{0D108BD9-81ED-4DB2-BD59-A6C34878D82A}">
                    <a16:rowId xmlns:a16="http://schemas.microsoft.com/office/drawing/2014/main" val="3649769204"/>
                  </a:ext>
                </a:extLst>
              </a:tr>
              <a:tr h="489693">
                <a:tc>
                  <a:txBody>
                    <a:bodyPr/>
                    <a:lstStyle/>
                    <a:p>
                      <a:pPr marL="0" marR="0" algn="l">
                        <a:lnSpc>
                          <a:spcPct val="107000"/>
                        </a:lnSpc>
                        <a:spcBef>
                          <a:spcPts val="0"/>
                        </a:spcBef>
                        <a:spcAft>
                          <a:spcPts val="0"/>
                        </a:spcAft>
                      </a:pPr>
                      <a:r>
                        <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rPr>
                        <a:t>Data Flow: EVV Aggregator Solution (EAS)</a:t>
                      </a:r>
                    </a:p>
                  </a:txBody>
                  <a:tcPr marL="68580" marR="68580" marT="0" marB="0" anchor="ctr">
                    <a:solidFill>
                      <a:srgbClr val="414F8C">
                        <a:alpha val="9020"/>
                      </a:srgbClr>
                    </a:solidFill>
                  </a:tcPr>
                </a:tc>
                <a:tc>
                  <a:txBody>
                    <a:bodyPr/>
                    <a:lstStyle/>
                    <a:p>
                      <a:pPr marL="0" marR="0" algn="l">
                        <a:lnSpc>
                          <a:spcPct val="107000"/>
                        </a:lnSpc>
                        <a:spcBef>
                          <a:spcPts val="0"/>
                        </a:spcBef>
                        <a:spcAft>
                          <a:spcPts val="0"/>
                        </a:spcAft>
                      </a:pPr>
                      <a:r>
                        <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rPr>
                        <a:t>John Kalivas / Clella Newcomb</a:t>
                      </a:r>
                    </a:p>
                  </a:txBody>
                  <a:tcPr marL="68580" marR="68580" marT="0" marB="0" anchor="ctr">
                    <a:solidFill>
                      <a:srgbClr val="414F8C">
                        <a:alpha val="9020"/>
                      </a:srgbClr>
                    </a:solidFill>
                  </a:tcPr>
                </a:tc>
                <a:tc>
                  <a:txBody>
                    <a:bodyPr/>
                    <a:lstStyle/>
                    <a:p>
                      <a:pPr marL="0" marR="0" lvl="0" indent="0" algn="l" rtl="0" eaLnBrk="1" fontAlgn="auto" latinLnBrk="0" hangingPunct="1">
                        <a:lnSpc>
                          <a:spcPct val="107000"/>
                        </a:lnSpc>
                        <a:spcBef>
                          <a:spcPts val="0"/>
                        </a:spcBef>
                        <a:spcAft>
                          <a:spcPts val="0"/>
                        </a:spcAft>
                        <a:buClrTx/>
                        <a:buSzTx/>
                        <a:buFontTx/>
                        <a:buNone/>
                      </a:pPr>
                      <a:r>
                        <a:rPr lang="en-US" sz="1300" b="1" kern="1200" dirty="0">
                          <a:solidFill>
                            <a:schemeClr val="tx1"/>
                          </a:solidFill>
                          <a:latin typeface="Lato" panose="020F0502020204030203" pitchFamily="34" charset="0"/>
                          <a:ea typeface="Lato" panose="020F0502020204030203" pitchFamily="34" charset="0"/>
                          <a:cs typeface="Lato" panose="020F0502020204030203" pitchFamily="34" charset="0"/>
                        </a:rPr>
                        <a:t>Review data sources, data flow and review of Sandata EAS, Missouri specifics</a:t>
                      </a:r>
                    </a:p>
                  </a:txBody>
                  <a:tcPr marL="68580" marR="68580" marT="0" marB="0" anchor="ctr">
                    <a:solidFill>
                      <a:srgbClr val="414F8C">
                        <a:alpha val="9020"/>
                      </a:srgbClr>
                    </a:solidFill>
                  </a:tcPr>
                </a:tc>
                <a:extLst>
                  <a:ext uri="{0D108BD9-81ED-4DB2-BD59-A6C34878D82A}">
                    <a16:rowId xmlns:a16="http://schemas.microsoft.com/office/drawing/2014/main" val="1721643903"/>
                  </a:ext>
                </a:extLst>
              </a:tr>
              <a:tr h="489693">
                <a:tc>
                  <a:txBody>
                    <a:bodyPr/>
                    <a:lstStyle/>
                    <a:p>
                      <a:pPr marL="0" marR="0" algn="l">
                        <a:lnSpc>
                          <a:spcPct val="107000"/>
                        </a:lnSpc>
                        <a:spcBef>
                          <a:spcPts val="0"/>
                        </a:spcBef>
                        <a:spcAft>
                          <a:spcPts val="0"/>
                        </a:spcAft>
                      </a:pPr>
                      <a:r>
                        <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rPr>
                        <a:t>Demo of EVV Aggregator Solution (EAS)</a:t>
                      </a:r>
                    </a:p>
                  </a:txBody>
                  <a:tcPr marL="68580" marR="68580" marT="0" marB="0" anchor="ctr">
                    <a:solidFill>
                      <a:srgbClr val="414F8C">
                        <a:alpha val="9020"/>
                      </a:srgbClr>
                    </a:solidFill>
                  </a:tcPr>
                </a:tc>
                <a:tc>
                  <a:txBody>
                    <a:bodyPr/>
                    <a:lstStyle/>
                    <a:p>
                      <a:pPr marL="0" marR="0" algn="l">
                        <a:lnSpc>
                          <a:spcPct val="107000"/>
                        </a:lnSpc>
                        <a:spcBef>
                          <a:spcPts val="0"/>
                        </a:spcBef>
                        <a:spcAft>
                          <a:spcPts val="0"/>
                        </a:spcAft>
                      </a:pPr>
                      <a:r>
                        <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rPr>
                        <a:t>John Kalivas </a:t>
                      </a:r>
                    </a:p>
                  </a:txBody>
                  <a:tcPr marL="68580" marR="68580" marT="0" marB="0" anchor="ctr">
                    <a:solidFill>
                      <a:srgbClr val="414F8C">
                        <a:alpha val="9020"/>
                      </a:srgbClr>
                    </a:solidFill>
                  </a:tcPr>
                </a:tc>
                <a:tc>
                  <a:txBody>
                    <a:bodyPr/>
                    <a:lstStyle/>
                    <a:p>
                      <a:pPr marL="0" marR="0" lvl="0" indent="0" algn="l" rtl="0" eaLnBrk="1" fontAlgn="auto" latinLnBrk="0" hangingPunct="1">
                        <a:lnSpc>
                          <a:spcPct val="107000"/>
                        </a:lnSpc>
                        <a:spcBef>
                          <a:spcPts val="0"/>
                        </a:spcBef>
                        <a:spcAft>
                          <a:spcPts val="0"/>
                        </a:spcAft>
                        <a:buClrTx/>
                        <a:buSzTx/>
                        <a:buFontTx/>
                        <a:buNone/>
                      </a:pPr>
                      <a:r>
                        <a:rPr lang="en-US" sz="1300" b="1" kern="1200" dirty="0">
                          <a:solidFill>
                            <a:schemeClr val="tx1"/>
                          </a:solidFill>
                          <a:latin typeface="Lato" panose="020F0502020204030203" pitchFamily="34" charset="0"/>
                          <a:ea typeface="Lato" panose="020F0502020204030203" pitchFamily="34" charset="0"/>
                          <a:cs typeface="Lato" panose="020F0502020204030203" pitchFamily="34" charset="0"/>
                        </a:rPr>
                        <a:t>Demonstration of the EAS </a:t>
                      </a:r>
                    </a:p>
                  </a:txBody>
                  <a:tcPr marL="68580" marR="68580" marT="0" marB="0" anchor="ctr">
                    <a:solidFill>
                      <a:srgbClr val="414F8C">
                        <a:alpha val="9020"/>
                      </a:srgbClr>
                    </a:solidFill>
                  </a:tcPr>
                </a:tc>
                <a:extLst>
                  <a:ext uri="{0D108BD9-81ED-4DB2-BD59-A6C34878D82A}">
                    <a16:rowId xmlns:a16="http://schemas.microsoft.com/office/drawing/2014/main" val="1972319066"/>
                  </a:ext>
                </a:extLst>
              </a:tr>
              <a:tr h="489693">
                <a:tc>
                  <a:txBody>
                    <a:bodyPr/>
                    <a:lstStyle/>
                    <a:p>
                      <a:pPr marL="0" marR="0" algn="l">
                        <a:lnSpc>
                          <a:spcPct val="107000"/>
                        </a:lnSpc>
                        <a:spcBef>
                          <a:spcPts val="0"/>
                        </a:spcBef>
                        <a:spcAft>
                          <a:spcPts val="1000"/>
                        </a:spcAft>
                      </a:pPr>
                      <a:r>
                        <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rPr>
                        <a:t>EAS Implementation Timeline &amp; Activities</a:t>
                      </a:r>
                    </a:p>
                  </a:txBody>
                  <a:tcPr marL="68580" marR="68580" marT="0" marB="0" anchor="ctr">
                    <a:solidFill>
                      <a:srgbClr val="414F8C">
                        <a:alpha val="9020"/>
                      </a:srgbClr>
                    </a:solidFill>
                  </a:tcPr>
                </a:tc>
                <a:tc>
                  <a:txBody>
                    <a:bodyPr/>
                    <a:lstStyle/>
                    <a:p>
                      <a:pPr marL="0" marR="0" algn="l">
                        <a:lnSpc>
                          <a:spcPct val="107000"/>
                        </a:lnSpc>
                        <a:spcBef>
                          <a:spcPts val="0"/>
                        </a:spcBef>
                        <a:spcAft>
                          <a:spcPts val="1000"/>
                        </a:spcAft>
                      </a:pPr>
                      <a:r>
                        <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rPr>
                        <a:t>Ruth Sewell / Amanda Scanlan</a:t>
                      </a:r>
                    </a:p>
                  </a:txBody>
                  <a:tcPr marL="68580" marR="68580" marT="0" marB="0" anchor="ctr">
                    <a:solidFill>
                      <a:srgbClr val="414F8C">
                        <a:alpha val="9020"/>
                      </a:srgbClr>
                    </a:solidFill>
                  </a:tcPr>
                </a:tc>
                <a:tc>
                  <a:txBody>
                    <a:bodyPr/>
                    <a:lstStyle/>
                    <a:p>
                      <a:pPr marL="0" marR="0" algn="l">
                        <a:lnSpc>
                          <a:spcPct val="107000"/>
                        </a:lnSpc>
                        <a:spcBef>
                          <a:spcPts val="0"/>
                        </a:spcBef>
                        <a:spcAft>
                          <a:spcPts val="1000"/>
                        </a:spcAft>
                      </a:pPr>
                      <a:r>
                        <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rPr>
                        <a:t>Review high-level timeline</a:t>
                      </a:r>
                    </a:p>
                  </a:txBody>
                  <a:tcPr marL="68580" marR="68580" marT="0" marB="0" anchor="ctr">
                    <a:solidFill>
                      <a:srgbClr val="414F8C">
                        <a:alpha val="9020"/>
                      </a:srgbClr>
                    </a:solidFill>
                  </a:tcPr>
                </a:tc>
                <a:extLst>
                  <a:ext uri="{0D108BD9-81ED-4DB2-BD59-A6C34878D82A}">
                    <a16:rowId xmlns:a16="http://schemas.microsoft.com/office/drawing/2014/main" val="2621478935"/>
                  </a:ext>
                </a:extLst>
              </a:tr>
              <a:tr h="489693">
                <a:tc>
                  <a:txBody>
                    <a:bodyPr/>
                    <a:lstStyle/>
                    <a:p>
                      <a:pPr marL="0" marR="0" algn="l">
                        <a:lnSpc>
                          <a:spcPct val="107000"/>
                        </a:lnSpc>
                        <a:spcBef>
                          <a:spcPts val="0"/>
                        </a:spcBef>
                        <a:spcAft>
                          <a:spcPts val="1000"/>
                        </a:spcAft>
                      </a:pPr>
                      <a:r>
                        <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rPr>
                        <a:t>EAS Training </a:t>
                      </a:r>
                    </a:p>
                  </a:txBody>
                  <a:tcPr marL="68580" marR="68580" marT="0" marB="0" anchor="ctr">
                    <a:solidFill>
                      <a:srgbClr val="414F8C">
                        <a:alpha val="9020"/>
                      </a:srgbClr>
                    </a:solidFill>
                  </a:tcPr>
                </a:tc>
                <a:tc>
                  <a:txBody>
                    <a:bodyPr/>
                    <a:lstStyle/>
                    <a:p>
                      <a:pPr marL="0" marR="0" algn="l">
                        <a:lnSpc>
                          <a:spcPct val="107000"/>
                        </a:lnSpc>
                        <a:spcBef>
                          <a:spcPts val="0"/>
                        </a:spcBef>
                        <a:spcAft>
                          <a:spcPts val="1000"/>
                        </a:spcAft>
                      </a:pPr>
                      <a:r>
                        <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rPr>
                        <a:t>Chad Carr / Angie Lowry</a:t>
                      </a:r>
                    </a:p>
                  </a:txBody>
                  <a:tcPr marL="68580" marR="68580" marT="0" marB="0" anchor="ctr">
                    <a:solidFill>
                      <a:srgbClr val="414F8C">
                        <a:alpha val="9020"/>
                      </a:srgbClr>
                    </a:solidFill>
                  </a:tcPr>
                </a:tc>
                <a:tc>
                  <a:txBody>
                    <a:bodyPr/>
                    <a:lstStyle/>
                    <a:p>
                      <a:pPr marL="0" marR="0" algn="l">
                        <a:lnSpc>
                          <a:spcPct val="107000"/>
                        </a:lnSpc>
                        <a:spcBef>
                          <a:spcPts val="0"/>
                        </a:spcBef>
                        <a:spcAft>
                          <a:spcPts val="1000"/>
                        </a:spcAft>
                      </a:pPr>
                      <a:r>
                        <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rPr>
                        <a:t>Review training registration</a:t>
                      </a:r>
                    </a:p>
                  </a:txBody>
                  <a:tcPr marL="68580" marR="68580" marT="0" marB="0" anchor="ctr">
                    <a:solidFill>
                      <a:srgbClr val="414F8C">
                        <a:alpha val="9020"/>
                      </a:srgbClr>
                    </a:solidFill>
                  </a:tcPr>
                </a:tc>
                <a:extLst>
                  <a:ext uri="{0D108BD9-81ED-4DB2-BD59-A6C34878D82A}">
                    <a16:rowId xmlns:a16="http://schemas.microsoft.com/office/drawing/2014/main" val="3553709474"/>
                  </a:ext>
                </a:extLst>
              </a:tr>
              <a:tr h="489693">
                <a:tc>
                  <a:txBody>
                    <a:bodyPr/>
                    <a:lstStyle/>
                    <a:p>
                      <a:pPr marL="0" marR="0" algn="l">
                        <a:lnSpc>
                          <a:spcPct val="107000"/>
                        </a:lnSpc>
                        <a:spcBef>
                          <a:spcPts val="0"/>
                        </a:spcBef>
                        <a:spcAft>
                          <a:spcPts val="1000"/>
                        </a:spcAft>
                      </a:pPr>
                      <a:r>
                        <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rPr>
                        <a:t>Next Steps</a:t>
                      </a:r>
                    </a:p>
                  </a:txBody>
                  <a:tcPr marL="68580" marR="68580" marT="0" marB="0" anchor="ctr">
                    <a:solidFill>
                      <a:srgbClr val="414F8C">
                        <a:alpha val="9020"/>
                      </a:srgbClr>
                    </a:solidFill>
                  </a:tcPr>
                </a:tc>
                <a:tc>
                  <a:txBody>
                    <a:bodyPr/>
                    <a:lstStyle/>
                    <a:p>
                      <a:pPr marL="0" marR="0" algn="l">
                        <a:lnSpc>
                          <a:spcPct val="107000"/>
                        </a:lnSpc>
                        <a:spcBef>
                          <a:spcPts val="0"/>
                        </a:spcBef>
                        <a:spcAft>
                          <a:spcPts val="1000"/>
                        </a:spcAft>
                      </a:pPr>
                      <a:r>
                        <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rPr>
                        <a:t> All</a:t>
                      </a:r>
                    </a:p>
                  </a:txBody>
                  <a:tcPr marL="68580" marR="68580" marT="0" marB="0" anchor="ctr">
                    <a:solidFill>
                      <a:srgbClr val="414F8C">
                        <a:alpha val="9020"/>
                      </a:srgbClr>
                    </a:solidFill>
                  </a:tcPr>
                </a:tc>
                <a:tc>
                  <a:txBody>
                    <a:bodyPr/>
                    <a:lstStyle/>
                    <a:p>
                      <a:pPr marL="0" marR="0" lvl="0" indent="0" algn="l" defTabSz="685800" rtl="0" eaLnBrk="1" fontAlgn="auto" latinLnBrk="0" hangingPunct="1">
                        <a:lnSpc>
                          <a:spcPct val="107000"/>
                        </a:lnSpc>
                        <a:spcBef>
                          <a:spcPts val="0"/>
                        </a:spcBef>
                        <a:spcAft>
                          <a:spcPts val="1000"/>
                        </a:spcAft>
                        <a:buClrTx/>
                        <a:buSzTx/>
                        <a:buFontTx/>
                        <a:buNone/>
                        <a:tabLst/>
                        <a:defRPr/>
                      </a:pPr>
                      <a:r>
                        <a:rPr lang="en-US" sz="1300" b="1" kern="1200" dirty="0">
                          <a:solidFill>
                            <a:schemeClr val="tx1"/>
                          </a:solidFill>
                          <a:latin typeface="Lato" panose="020F0502020204030203" pitchFamily="34" charset="0"/>
                          <a:ea typeface="Lato" panose="020F0502020204030203" pitchFamily="34" charset="0"/>
                          <a:cs typeface="Lato" panose="020F0502020204030203" pitchFamily="34" charset="0"/>
                        </a:rPr>
                        <a:t>Review next steps</a:t>
                      </a:r>
                    </a:p>
                  </a:txBody>
                  <a:tcPr marL="68580" marR="68580" marT="0" marB="0" anchor="ctr">
                    <a:solidFill>
                      <a:srgbClr val="414F8C">
                        <a:alpha val="9020"/>
                      </a:srgbClr>
                    </a:solidFill>
                  </a:tcPr>
                </a:tc>
                <a:extLst>
                  <a:ext uri="{0D108BD9-81ED-4DB2-BD59-A6C34878D82A}">
                    <a16:rowId xmlns:a16="http://schemas.microsoft.com/office/drawing/2014/main" val="1770276001"/>
                  </a:ext>
                </a:extLst>
              </a:tr>
              <a:tr h="489693">
                <a:tc>
                  <a:txBody>
                    <a:bodyPr/>
                    <a:lstStyle/>
                    <a:p>
                      <a:pPr marL="0" marR="0" algn="l">
                        <a:lnSpc>
                          <a:spcPct val="107000"/>
                        </a:lnSpc>
                        <a:spcBef>
                          <a:spcPts val="0"/>
                        </a:spcBef>
                        <a:spcAft>
                          <a:spcPts val="1000"/>
                        </a:spcAft>
                      </a:pPr>
                      <a:r>
                        <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rPr>
                        <a:t>Questions</a:t>
                      </a:r>
                    </a:p>
                  </a:txBody>
                  <a:tcPr marL="68580" marR="68580" marT="0" marB="0" anchor="ctr">
                    <a:solidFill>
                      <a:srgbClr val="414F8C">
                        <a:alpha val="9020"/>
                      </a:srgbClr>
                    </a:solidFill>
                  </a:tcPr>
                </a:tc>
                <a:tc>
                  <a:txBody>
                    <a:bodyPr/>
                    <a:lstStyle/>
                    <a:p>
                      <a:pPr marL="0" marR="0" algn="l">
                        <a:lnSpc>
                          <a:spcPct val="107000"/>
                        </a:lnSpc>
                        <a:spcBef>
                          <a:spcPts val="0"/>
                        </a:spcBef>
                        <a:spcAft>
                          <a:spcPts val="1000"/>
                        </a:spcAft>
                      </a:pPr>
                      <a:r>
                        <a:rPr lang="en-US" sz="1300" b="1" kern="1200" dirty="0">
                          <a:solidFill>
                            <a:schemeClr val="dk1"/>
                          </a:solidFill>
                          <a:latin typeface="Lato" panose="020F0502020204030203" pitchFamily="34" charset="0"/>
                          <a:ea typeface="Lato" panose="020F0502020204030203" pitchFamily="34" charset="0"/>
                          <a:cs typeface="Lato" panose="020F0502020204030203" pitchFamily="34" charset="0"/>
                        </a:rPr>
                        <a:t>All</a:t>
                      </a:r>
                    </a:p>
                  </a:txBody>
                  <a:tcPr marL="68580" marR="68580" marT="0" marB="0" anchor="ctr">
                    <a:solidFill>
                      <a:srgbClr val="414F8C">
                        <a:alpha val="9020"/>
                      </a:srgbClr>
                    </a:solidFill>
                  </a:tcPr>
                </a:tc>
                <a:tc>
                  <a:txBody>
                    <a:bodyPr/>
                    <a:lstStyle/>
                    <a:p>
                      <a:pPr marL="0" marR="0" lvl="0" indent="0" algn="l" defTabSz="685800" rtl="0" eaLnBrk="1" fontAlgn="auto" latinLnBrk="0" hangingPunct="1">
                        <a:lnSpc>
                          <a:spcPct val="107000"/>
                        </a:lnSpc>
                        <a:spcBef>
                          <a:spcPts val="0"/>
                        </a:spcBef>
                        <a:spcAft>
                          <a:spcPts val="1000"/>
                        </a:spcAft>
                        <a:buClrTx/>
                        <a:buSzTx/>
                        <a:buFontTx/>
                        <a:buNone/>
                        <a:tabLst/>
                        <a:defRPr/>
                      </a:pPr>
                      <a:r>
                        <a:rPr lang="en-US" sz="1300" b="1" kern="1200" dirty="0">
                          <a:solidFill>
                            <a:schemeClr val="tx1"/>
                          </a:solidFill>
                          <a:latin typeface="Lato" panose="020F0502020204030203" pitchFamily="34" charset="0"/>
                          <a:ea typeface="Lato" panose="020F0502020204030203" pitchFamily="34" charset="0"/>
                          <a:cs typeface="Lato" panose="020F0502020204030203" pitchFamily="34" charset="0"/>
                        </a:rPr>
                        <a:t>Q&amp;A</a:t>
                      </a:r>
                    </a:p>
                  </a:txBody>
                  <a:tcPr marL="68580" marR="68580" marT="0" marB="0" anchor="ctr">
                    <a:solidFill>
                      <a:srgbClr val="414F8C">
                        <a:alpha val="9020"/>
                      </a:srgbClr>
                    </a:solidFill>
                  </a:tcPr>
                </a:tc>
                <a:extLst>
                  <a:ext uri="{0D108BD9-81ED-4DB2-BD59-A6C34878D82A}">
                    <a16:rowId xmlns:a16="http://schemas.microsoft.com/office/drawing/2014/main" val="2781420324"/>
                  </a:ext>
                </a:extLst>
              </a:tr>
            </a:tbl>
          </a:graphicData>
        </a:graphic>
      </p:graphicFrame>
    </p:spTree>
    <p:extLst>
      <p:ext uri="{BB962C8B-B14F-4D97-AF65-F5344CB8AC3E}">
        <p14:creationId xmlns:p14="http://schemas.microsoft.com/office/powerpoint/2010/main" val="2843321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5EF9C9D-C707-4A45-8174-3FF808BDDB4C}"/>
              </a:ext>
            </a:extLst>
          </p:cNvPr>
          <p:cNvSpPr txBox="1"/>
          <p:nvPr/>
        </p:nvSpPr>
        <p:spPr>
          <a:xfrm>
            <a:off x="2288036" y="4092065"/>
            <a:ext cx="7255854" cy="2246769"/>
          </a:xfrm>
          <a:prstGeom prst="rect">
            <a:avLst/>
          </a:prstGeom>
          <a:noFill/>
        </p:spPr>
        <p:txBody>
          <a:bodyPr wrap="square" rtlCol="0">
            <a:spAutoFit/>
          </a:bodyPr>
          <a:lstStyle/>
          <a:p>
            <a:pPr algn="ctr"/>
            <a:r>
              <a:rPr lang="en-US" sz="3200" dirty="0">
                <a:latin typeface="Lato" panose="020F0502020204030203" pitchFamily="34" charset="0"/>
              </a:rPr>
              <a:t>Please complete</a:t>
            </a:r>
          </a:p>
          <a:p>
            <a:pPr algn="ctr"/>
            <a:r>
              <a:rPr lang="en-US" dirty="0">
                <a:latin typeface="Lato" panose="020F0502020204030203" pitchFamily="34" charset="0"/>
                <a:hlinkClick r:id="rId2"/>
              </a:rPr>
              <a:t>PCS Provider Online EVV Registration</a:t>
            </a:r>
            <a:endParaRPr lang="en-US" dirty="0">
              <a:latin typeface="Lato" panose="020F0502020204030203" pitchFamily="34" charset="0"/>
            </a:endParaRPr>
          </a:p>
          <a:p>
            <a:endParaRPr lang="en-US" dirty="0">
              <a:latin typeface="Lato" panose="020F0502020204030203" pitchFamily="34" charset="0"/>
            </a:endParaRPr>
          </a:p>
          <a:p>
            <a:pPr algn="ctr"/>
            <a:r>
              <a:rPr lang="en-US" dirty="0">
                <a:latin typeface="Lato" panose="020F0502020204030203" pitchFamily="34" charset="0"/>
              </a:rPr>
              <a:t>Completing registration starts the process for Sandata and your EVV Vendor to develop a data interface to EAS. </a:t>
            </a:r>
          </a:p>
          <a:p>
            <a:pPr algn="ctr"/>
            <a:endParaRPr lang="en-US" dirty="0">
              <a:latin typeface="Lato" panose="020F0502020204030203" pitchFamily="34" charset="0"/>
            </a:endParaRPr>
          </a:p>
          <a:p>
            <a:pPr algn="ctr"/>
            <a:r>
              <a:rPr lang="en-US" dirty="0">
                <a:latin typeface="Lato" panose="020F0502020204030203" pitchFamily="34" charset="0"/>
              </a:rPr>
              <a:t>Completion Due Date: July 30, 2021</a:t>
            </a:r>
          </a:p>
        </p:txBody>
      </p:sp>
      <p:pic>
        <p:nvPicPr>
          <p:cNvPr id="3" name="Picture 2">
            <a:extLst>
              <a:ext uri="{FF2B5EF4-FFF2-40B4-BE49-F238E27FC236}">
                <a16:creationId xmlns:a16="http://schemas.microsoft.com/office/drawing/2014/main" id="{49FACA96-F538-4553-9DD5-247DFAEB59CF}"/>
              </a:ext>
            </a:extLst>
          </p:cNvPr>
          <p:cNvPicPr>
            <a:picLocks noChangeAspect="1"/>
          </p:cNvPicPr>
          <p:nvPr/>
        </p:nvPicPr>
        <p:blipFill>
          <a:blip r:embed="rId3"/>
          <a:stretch>
            <a:fillRect/>
          </a:stretch>
        </p:blipFill>
        <p:spPr>
          <a:xfrm>
            <a:off x="1926978" y="1027464"/>
            <a:ext cx="8338044" cy="2899425"/>
          </a:xfrm>
          <a:prstGeom prst="rect">
            <a:avLst/>
          </a:prstGeom>
        </p:spPr>
      </p:pic>
    </p:spTree>
    <p:extLst>
      <p:ext uri="{BB962C8B-B14F-4D97-AF65-F5344CB8AC3E}">
        <p14:creationId xmlns:p14="http://schemas.microsoft.com/office/powerpoint/2010/main" val="330810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9576-FDB0-42B4-BCBC-56DCEEEDFCCA}"/>
              </a:ext>
            </a:extLst>
          </p:cNvPr>
          <p:cNvSpPr>
            <a:spLocks noGrp="1"/>
          </p:cNvSpPr>
          <p:nvPr>
            <p:ph type="title"/>
          </p:nvPr>
        </p:nvSpPr>
        <p:spPr>
          <a:xfrm>
            <a:off x="838200" y="1997559"/>
            <a:ext cx="10515600" cy="1325563"/>
          </a:xfrm>
        </p:spPr>
        <p:txBody>
          <a:bodyPr/>
          <a:lstStyle/>
          <a:p>
            <a:r>
              <a:rPr lang="en-US" dirty="0">
                <a:latin typeface="Lato" panose="020F0502020204030203" pitchFamily="34" charset="0"/>
              </a:rPr>
              <a:t>EVV Aggregator Solution (EAS)</a:t>
            </a:r>
            <a:r>
              <a:rPr lang="en-US" dirty="0">
                <a:latin typeface="Scandia"/>
              </a:rPr>
              <a:t> Training</a:t>
            </a:r>
            <a:endParaRPr lang="en-US" dirty="0"/>
          </a:p>
        </p:txBody>
      </p:sp>
    </p:spTree>
    <p:extLst>
      <p:ext uri="{BB962C8B-B14F-4D97-AF65-F5344CB8AC3E}">
        <p14:creationId xmlns:p14="http://schemas.microsoft.com/office/powerpoint/2010/main" val="290966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C815-A5A0-44B7-A3C9-2CF0482A783C}"/>
              </a:ext>
            </a:extLst>
          </p:cNvPr>
          <p:cNvSpPr>
            <a:spLocks noGrp="1"/>
          </p:cNvSpPr>
          <p:nvPr>
            <p:ph type="title"/>
          </p:nvPr>
        </p:nvSpPr>
        <p:spPr>
          <a:xfrm>
            <a:off x="269507" y="202131"/>
            <a:ext cx="10870778" cy="958362"/>
          </a:xfrm>
        </p:spPr>
        <p:txBody>
          <a:bodyPr>
            <a:normAutofit fontScale="90000"/>
          </a:bodyPr>
          <a:lstStyle/>
          <a:p>
            <a:r>
              <a:rPr lang="en-US" dirty="0">
                <a:latin typeface="Lato" panose="020F0502020204030203" pitchFamily="34" charset="0"/>
              </a:rPr>
              <a:t>PCS Provider EVV Aggregator Solution (EAS) Training</a:t>
            </a:r>
          </a:p>
        </p:txBody>
      </p:sp>
      <p:sp>
        <p:nvSpPr>
          <p:cNvPr id="6" name="TextBox 5">
            <a:extLst>
              <a:ext uri="{FF2B5EF4-FFF2-40B4-BE49-F238E27FC236}">
                <a16:creationId xmlns:a16="http://schemas.microsoft.com/office/drawing/2014/main" id="{95DEAD9B-57BF-4548-8DDB-E17670B6E76B}"/>
              </a:ext>
            </a:extLst>
          </p:cNvPr>
          <p:cNvSpPr txBox="1"/>
          <p:nvPr/>
        </p:nvSpPr>
        <p:spPr>
          <a:xfrm>
            <a:off x="1497624" y="1073351"/>
            <a:ext cx="9020906" cy="2031325"/>
          </a:xfrm>
          <a:prstGeom prst="rect">
            <a:avLst/>
          </a:prstGeom>
          <a:noFill/>
        </p:spPr>
        <p:txBody>
          <a:bodyPr wrap="square">
            <a:spAutoFit/>
          </a:bodyPr>
          <a:lstStyle/>
          <a:p>
            <a:pPr marL="285750" indent="-285750">
              <a:buFont typeface="Arial" panose="020B0604020202020204" pitchFamily="34" charset="0"/>
              <a:buChar char="•"/>
            </a:pPr>
            <a:r>
              <a:rPr lang="en-US" dirty="0">
                <a:latin typeface="Lato" panose="020F0502020204030203" pitchFamily="34" charset="0"/>
              </a:rPr>
              <a:t>Self-Paced Online Webinar hosted via Sandata’s Learning Management System (LMS)</a:t>
            </a:r>
          </a:p>
          <a:p>
            <a:pPr marL="742950" lvl="1" indent="-285750">
              <a:buFont typeface="Wingdings" panose="05000000000000000000" pitchFamily="2" charset="2"/>
              <a:buChar char="Ø"/>
            </a:pPr>
            <a:r>
              <a:rPr lang="en-US" dirty="0">
                <a:latin typeface="Lato" panose="020F0502020204030203" pitchFamily="34" charset="0"/>
              </a:rPr>
              <a:t>Duration: 30 minutes</a:t>
            </a:r>
          </a:p>
          <a:p>
            <a:pPr lvl="1"/>
            <a:endParaRPr lang="en-US" dirty="0">
              <a:latin typeface="Lato" panose="020F0502020204030203" pitchFamily="34" charset="0"/>
            </a:endParaRPr>
          </a:p>
          <a:p>
            <a:pPr marL="285750" indent="-285750">
              <a:buFont typeface="Arial" panose="020B0604020202020204" pitchFamily="34" charset="0"/>
              <a:buChar char="•"/>
            </a:pPr>
            <a:r>
              <a:rPr lang="en-US" dirty="0">
                <a:latin typeface="Lato" panose="020F0502020204030203" pitchFamily="34" charset="0"/>
              </a:rPr>
              <a:t>Training Registration Process Opens: 9/13/21</a:t>
            </a:r>
          </a:p>
          <a:p>
            <a:pPr marL="742950" lvl="1" indent="-285750">
              <a:buFont typeface="Wingdings" panose="05000000000000000000" pitchFamily="2" charset="2"/>
              <a:buChar char="Ø"/>
            </a:pPr>
            <a:r>
              <a:rPr lang="en-US" dirty="0">
                <a:latin typeface="Lato" panose="020F0502020204030203" pitchFamily="34" charset="0"/>
              </a:rPr>
              <a:t>Self-Paced Learning Registration Quick Reference Guide</a:t>
            </a:r>
          </a:p>
          <a:p>
            <a:pPr marL="742950" lvl="1" indent="-285750">
              <a:buFont typeface="Wingdings" panose="05000000000000000000" pitchFamily="2" charset="2"/>
              <a:buChar char="Ø"/>
            </a:pPr>
            <a:r>
              <a:rPr lang="en-US" sz="1800" b="0" i="0" u="none" strike="noStrike" baseline="0" dirty="0">
                <a:solidFill>
                  <a:srgbClr val="000000"/>
                </a:solidFill>
                <a:latin typeface="Calibri" panose="020F0502020204030204" pitchFamily="34" charset="0"/>
                <a:hlinkClick r:id="rId2"/>
              </a:rPr>
              <a:t>https://www.sandatalearn.com?KeyName=MOaltevv </a:t>
            </a:r>
            <a:endParaRPr lang="en-US" sz="1800" b="0" i="0" u="none" strike="noStrike" baseline="0" dirty="0">
              <a:solidFill>
                <a:srgbClr val="000000"/>
              </a:solidFill>
              <a:latin typeface="Calibri" panose="020F0502020204030204" pitchFamily="34" charset="0"/>
            </a:endParaRPr>
          </a:p>
          <a:p>
            <a:pPr lvl="1"/>
            <a:endParaRPr lang="en-US" dirty="0">
              <a:latin typeface="Lato" panose="020F0502020204030203" pitchFamily="34" charset="0"/>
            </a:endParaRPr>
          </a:p>
        </p:txBody>
      </p:sp>
      <p:pic>
        <p:nvPicPr>
          <p:cNvPr id="8" name="Picture 7">
            <a:extLst>
              <a:ext uri="{FF2B5EF4-FFF2-40B4-BE49-F238E27FC236}">
                <a16:creationId xmlns:a16="http://schemas.microsoft.com/office/drawing/2014/main" id="{E89A8DDB-6149-4CB5-863D-597647D0618E}"/>
              </a:ext>
            </a:extLst>
          </p:cNvPr>
          <p:cNvPicPr>
            <a:picLocks noChangeAspect="1"/>
          </p:cNvPicPr>
          <p:nvPr/>
        </p:nvPicPr>
        <p:blipFill>
          <a:blip r:embed="rId3"/>
          <a:stretch>
            <a:fillRect/>
          </a:stretch>
        </p:blipFill>
        <p:spPr>
          <a:xfrm>
            <a:off x="2134111" y="2988785"/>
            <a:ext cx="2067328" cy="3793020"/>
          </a:xfrm>
          <a:prstGeom prst="rect">
            <a:avLst/>
          </a:prstGeom>
        </p:spPr>
      </p:pic>
      <p:pic>
        <p:nvPicPr>
          <p:cNvPr id="10" name="Picture 9">
            <a:extLst>
              <a:ext uri="{FF2B5EF4-FFF2-40B4-BE49-F238E27FC236}">
                <a16:creationId xmlns:a16="http://schemas.microsoft.com/office/drawing/2014/main" id="{4951D23E-0475-4CD1-9840-34F151BA0334}"/>
              </a:ext>
            </a:extLst>
          </p:cNvPr>
          <p:cNvPicPr>
            <a:picLocks noChangeAspect="1"/>
          </p:cNvPicPr>
          <p:nvPr/>
        </p:nvPicPr>
        <p:blipFill>
          <a:blip r:embed="rId4"/>
          <a:stretch>
            <a:fillRect/>
          </a:stretch>
        </p:blipFill>
        <p:spPr>
          <a:xfrm>
            <a:off x="4461396" y="2920122"/>
            <a:ext cx="5288779" cy="2334197"/>
          </a:xfrm>
          <a:prstGeom prst="rect">
            <a:avLst/>
          </a:prstGeom>
        </p:spPr>
      </p:pic>
      <p:pic>
        <p:nvPicPr>
          <p:cNvPr id="12" name="Picture 11">
            <a:extLst>
              <a:ext uri="{FF2B5EF4-FFF2-40B4-BE49-F238E27FC236}">
                <a16:creationId xmlns:a16="http://schemas.microsoft.com/office/drawing/2014/main" id="{8859DB50-C3C7-4DD6-9362-4E38D8C63013}"/>
              </a:ext>
            </a:extLst>
          </p:cNvPr>
          <p:cNvPicPr>
            <a:picLocks noChangeAspect="1"/>
          </p:cNvPicPr>
          <p:nvPr/>
        </p:nvPicPr>
        <p:blipFill>
          <a:blip r:embed="rId5"/>
          <a:stretch>
            <a:fillRect/>
          </a:stretch>
        </p:blipFill>
        <p:spPr>
          <a:xfrm>
            <a:off x="4681360" y="5383098"/>
            <a:ext cx="4848850" cy="1398707"/>
          </a:xfrm>
          <a:prstGeom prst="rect">
            <a:avLst/>
          </a:prstGeom>
        </p:spPr>
      </p:pic>
    </p:spTree>
    <p:extLst>
      <p:ext uri="{BB962C8B-B14F-4D97-AF65-F5344CB8AC3E}">
        <p14:creationId xmlns:p14="http://schemas.microsoft.com/office/powerpoint/2010/main" val="3605786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9576-FDB0-42B4-BCBC-56DCEEEDFCCA}"/>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3716299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733D-05AE-47BF-ADA9-BEE8BAB22AF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4B6BC47C-6219-458C-9663-2786B2549C0D}"/>
              </a:ext>
            </a:extLst>
          </p:cNvPr>
          <p:cNvSpPr>
            <a:spLocks noGrp="1"/>
          </p:cNvSpPr>
          <p:nvPr>
            <p:ph idx="1"/>
          </p:nvPr>
        </p:nvSpPr>
        <p:spPr>
          <a:xfrm>
            <a:off x="750277" y="1388675"/>
            <a:ext cx="10515600" cy="4080650"/>
          </a:xfrm>
        </p:spPr>
        <p:txBody>
          <a:bodyPr vert="horz" lIns="91440" tIns="45720" rIns="91440" bIns="45720" rtlCol="0" anchor="t">
            <a:normAutofit/>
          </a:bodyPr>
          <a:lstStyle/>
          <a:p>
            <a:pPr marL="176213" indent="-176213">
              <a:buFont typeface="Arial" panose="020B0604020202020204" pitchFamily="34" charset="0"/>
              <a:buChar char="•"/>
            </a:pPr>
            <a:r>
              <a:rPr lang="en-US" sz="1400" dirty="0">
                <a:latin typeface="Lato" panose="020F0502020204030203" pitchFamily="34" charset="0"/>
              </a:rPr>
              <a:t>PCS Providers and EVV Vendors attend EVV Vendor Town Hall with focus on testing – August 5</a:t>
            </a:r>
            <a:r>
              <a:rPr lang="en-US" sz="1400" baseline="30000" dirty="0">
                <a:latin typeface="Lato" panose="020F0502020204030203" pitchFamily="34" charset="0"/>
              </a:rPr>
              <a:t>th</a:t>
            </a:r>
            <a:r>
              <a:rPr lang="en-US" sz="1400" dirty="0">
                <a:latin typeface="Lato" panose="020F0502020204030203" pitchFamily="34" charset="0"/>
              </a:rPr>
              <a:t> </a:t>
            </a:r>
          </a:p>
          <a:p>
            <a:pPr marL="862013" lvl="1" indent="-176213">
              <a:buFont typeface="Arial" panose="020B0604020202020204" pitchFamily="34" charset="0"/>
              <a:buChar char="•"/>
            </a:pPr>
            <a:r>
              <a:rPr lang="en-US" sz="1400" dirty="0">
                <a:latin typeface="Lato" panose="020F0502020204030203" pitchFamily="34" charset="0"/>
              </a:rPr>
              <a:t>Review the published MO State EVV vendor interface</a:t>
            </a:r>
          </a:p>
          <a:p>
            <a:pPr marL="862013" lvl="1" indent="-176213">
              <a:buFont typeface="Arial" panose="020B0604020202020204" pitchFamily="34" charset="0"/>
              <a:buChar char="•"/>
            </a:pPr>
            <a:r>
              <a:rPr lang="en-US" sz="1400" dirty="0">
                <a:latin typeface="Lato" panose="020F0502020204030203" pitchFamily="34" charset="0"/>
              </a:rPr>
              <a:t>Development approach / example</a:t>
            </a:r>
          </a:p>
          <a:p>
            <a:pPr marL="862013" lvl="1" indent="-176213">
              <a:buFont typeface="Arial" panose="020B0604020202020204" pitchFamily="34" charset="0"/>
              <a:buChar char="•"/>
            </a:pPr>
            <a:r>
              <a:rPr lang="en-US" sz="1400" dirty="0">
                <a:latin typeface="Lato" panose="020F0502020204030203" pitchFamily="34" charset="0"/>
              </a:rPr>
              <a:t>Testing overview, support channels</a:t>
            </a:r>
          </a:p>
          <a:p>
            <a:pPr marL="862013" lvl="1" indent="-176213">
              <a:buFont typeface="Arial" panose="020B0604020202020204" pitchFamily="34" charset="0"/>
              <a:buChar char="•"/>
            </a:pPr>
            <a:r>
              <a:rPr lang="en-US" sz="1400" dirty="0">
                <a:latin typeface="Lato" panose="020F0502020204030203" pitchFamily="34" charset="0"/>
              </a:rPr>
              <a:t>Common issues / solutions</a:t>
            </a:r>
          </a:p>
          <a:p>
            <a:pPr marL="176213" indent="-176213">
              <a:buFont typeface="Arial" panose="020B0604020202020204" pitchFamily="34" charset="0"/>
              <a:buChar char="•"/>
            </a:pPr>
            <a:r>
              <a:rPr lang="en-US" sz="1400" dirty="0">
                <a:latin typeface="Lato" panose="020F0502020204030203" pitchFamily="34" charset="0"/>
              </a:rPr>
              <a:t>Test credentials received – September 13</a:t>
            </a:r>
            <a:r>
              <a:rPr lang="en-US" sz="1400" baseline="30000" dirty="0">
                <a:latin typeface="Lato" panose="020F0502020204030203" pitchFamily="34" charset="0"/>
              </a:rPr>
              <a:t>th</a:t>
            </a:r>
            <a:r>
              <a:rPr lang="en-US" sz="1400" dirty="0">
                <a:latin typeface="Lato" panose="020F0502020204030203" pitchFamily="34" charset="0"/>
              </a:rPr>
              <a:t> </a:t>
            </a:r>
          </a:p>
          <a:p>
            <a:pPr marL="862013" lvl="1" indent="-176213">
              <a:buFont typeface="Arial" panose="020B0604020202020204" pitchFamily="34" charset="0"/>
              <a:buChar char="•"/>
            </a:pPr>
            <a:r>
              <a:rPr lang="en-US" sz="1400" dirty="0">
                <a:latin typeface="Lato" panose="020F0502020204030203" pitchFamily="34" charset="0"/>
              </a:rPr>
              <a:t>EVV vendors who have been registered by their PCS Provider</a:t>
            </a:r>
          </a:p>
          <a:p>
            <a:pPr marL="176213" indent="-176213">
              <a:buFont typeface="Arial" panose="020B0604020202020204" pitchFamily="34" charset="0"/>
              <a:buChar char="•"/>
            </a:pPr>
            <a:r>
              <a:rPr lang="en-US" sz="1400" dirty="0">
                <a:latin typeface="Lato" panose="020F0502020204030203" pitchFamily="34" charset="0"/>
              </a:rPr>
              <a:t>EVV Vendors attend Town Hall for production readiness – November 8</a:t>
            </a:r>
            <a:r>
              <a:rPr lang="en-US" sz="1400" baseline="30000" dirty="0">
                <a:latin typeface="Lato" panose="020F0502020204030203" pitchFamily="34" charset="0"/>
              </a:rPr>
              <a:t>th</a:t>
            </a:r>
            <a:r>
              <a:rPr lang="en-US" sz="1400" dirty="0">
                <a:latin typeface="Lato" panose="020F0502020204030203" pitchFamily="34" charset="0"/>
              </a:rPr>
              <a:t> </a:t>
            </a:r>
          </a:p>
          <a:p>
            <a:pPr marL="862013" lvl="1" indent="-176213">
              <a:buFont typeface="Arial" panose="020B0604020202020204" pitchFamily="34" charset="0"/>
              <a:buChar char="•"/>
            </a:pPr>
            <a:r>
              <a:rPr lang="en-US" sz="1400" dirty="0">
                <a:latin typeface="Lato" panose="020F0502020204030203" pitchFamily="34" charset="0"/>
              </a:rPr>
              <a:t>Refresh of previous Town Hall</a:t>
            </a:r>
          </a:p>
          <a:p>
            <a:pPr marL="862013" lvl="1" indent="-176213">
              <a:buFont typeface="Arial" panose="020B0604020202020204" pitchFamily="34" charset="0"/>
              <a:buChar char="•"/>
            </a:pPr>
            <a:r>
              <a:rPr lang="en-US" sz="1400" dirty="0">
                <a:latin typeface="Lato" panose="020F0502020204030203" pitchFamily="34" charset="0"/>
              </a:rPr>
              <a:t>Best practices</a:t>
            </a:r>
          </a:p>
          <a:p>
            <a:pPr marL="862013" lvl="1" indent="-176213">
              <a:buFont typeface="Arial" panose="020B0604020202020204" pitchFamily="34" charset="0"/>
              <a:buChar char="•"/>
            </a:pPr>
            <a:r>
              <a:rPr lang="en-US" sz="1400" dirty="0">
                <a:latin typeface="Lato" panose="020F0502020204030203" pitchFamily="34" charset="0"/>
              </a:rPr>
              <a:t>Push for compliance</a:t>
            </a:r>
          </a:p>
          <a:p>
            <a:endParaRPr lang="en-US" sz="1400" dirty="0">
              <a:latin typeface="Lato Light" panose="020F0302020204030203" pitchFamily="34" charset="0"/>
            </a:endParaRPr>
          </a:p>
          <a:p>
            <a:pPr marL="176213" indent="-176213">
              <a:buFont typeface="Arial" panose="020B0604020202020204" pitchFamily="34" charset="0"/>
              <a:buChar char="•"/>
            </a:pPr>
            <a:endParaRPr lang="en-US" sz="1400" dirty="0">
              <a:latin typeface="Lato Light" panose="020F0302020204030203" pitchFamily="34" charset="0"/>
            </a:endParaRPr>
          </a:p>
          <a:p>
            <a:pPr marL="342900" indent="-342900">
              <a:buFontTx/>
              <a:buChar char="-"/>
            </a:pPr>
            <a:endParaRPr lang="en-US" dirty="0"/>
          </a:p>
        </p:txBody>
      </p:sp>
    </p:spTree>
    <p:extLst>
      <p:ext uri="{BB962C8B-B14F-4D97-AF65-F5344CB8AC3E}">
        <p14:creationId xmlns:p14="http://schemas.microsoft.com/office/powerpoint/2010/main" val="4213565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9576-FDB0-42B4-BCBC-56DCEEEDFCCA}"/>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94959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1E9E019-8891-4B9E-87BD-C34AFA89FEEF}"/>
              </a:ext>
            </a:extLst>
          </p:cNvPr>
          <p:cNvSpPr>
            <a:spLocks noGrp="1"/>
          </p:cNvSpPr>
          <p:nvPr>
            <p:ph type="title"/>
          </p:nvPr>
        </p:nvSpPr>
        <p:spPr/>
        <p:txBody>
          <a:bodyPr anchor="b">
            <a:normAutofit/>
          </a:bodyPr>
          <a:lstStyle/>
          <a:p>
            <a:pPr algn="ctr"/>
            <a:r>
              <a:rPr lang="en-US" dirty="0">
                <a:latin typeface="Lato" panose="020F0502020204030203" pitchFamily="34" charset="0"/>
              </a:rPr>
              <a:t>Missouri State Team Introductions</a:t>
            </a:r>
          </a:p>
        </p:txBody>
      </p:sp>
      <p:graphicFrame>
        <p:nvGraphicFramePr>
          <p:cNvPr id="3" name="Table 3">
            <a:extLst>
              <a:ext uri="{FF2B5EF4-FFF2-40B4-BE49-F238E27FC236}">
                <a16:creationId xmlns:a16="http://schemas.microsoft.com/office/drawing/2014/main" id="{A46EAA0B-6692-42CA-8CBE-2595DD3AC381}"/>
              </a:ext>
            </a:extLst>
          </p:cNvPr>
          <p:cNvGraphicFramePr>
            <a:graphicFrameLocks noGrp="1"/>
          </p:cNvGraphicFramePr>
          <p:nvPr>
            <p:ph idx="1"/>
            <p:extLst>
              <p:ext uri="{D42A27DB-BD31-4B8C-83A1-F6EECF244321}">
                <p14:modId xmlns:p14="http://schemas.microsoft.com/office/powerpoint/2010/main" val="1566383159"/>
              </p:ext>
            </p:extLst>
          </p:nvPr>
        </p:nvGraphicFramePr>
        <p:xfrm>
          <a:off x="2186354" y="1835394"/>
          <a:ext cx="7815564" cy="3619494"/>
        </p:xfrm>
        <a:graphic>
          <a:graphicData uri="http://schemas.openxmlformats.org/drawingml/2006/table">
            <a:tbl>
              <a:tblPr firstRow="1" bandRow="1">
                <a:tableStyleId>{5C22544A-7EE6-4342-B048-85BDC9FD1C3A}</a:tableStyleId>
              </a:tblPr>
              <a:tblGrid>
                <a:gridCol w="3907782">
                  <a:extLst>
                    <a:ext uri="{9D8B030D-6E8A-4147-A177-3AD203B41FA5}">
                      <a16:colId xmlns:a16="http://schemas.microsoft.com/office/drawing/2014/main" val="1169541120"/>
                    </a:ext>
                  </a:extLst>
                </a:gridCol>
                <a:gridCol w="3907782">
                  <a:extLst>
                    <a:ext uri="{9D8B030D-6E8A-4147-A177-3AD203B41FA5}">
                      <a16:colId xmlns:a16="http://schemas.microsoft.com/office/drawing/2014/main" val="3316234445"/>
                    </a:ext>
                  </a:extLst>
                </a:gridCol>
              </a:tblGrid>
              <a:tr h="454465">
                <a:tc>
                  <a:txBody>
                    <a:bodyPr/>
                    <a:lstStyle/>
                    <a:p>
                      <a:r>
                        <a:rPr lang="en-US" dirty="0">
                          <a:latin typeface="Lato" panose="020F0502020204030203" pitchFamily="34" charset="0"/>
                        </a:rPr>
                        <a:t>Team Member</a:t>
                      </a:r>
                    </a:p>
                  </a:txBody>
                  <a:tcPr/>
                </a:tc>
                <a:tc>
                  <a:txBody>
                    <a:bodyPr/>
                    <a:lstStyle/>
                    <a:p>
                      <a:r>
                        <a:rPr lang="en-US" dirty="0">
                          <a:latin typeface="Lato" panose="020F0502020204030203" pitchFamily="34" charset="0"/>
                        </a:rPr>
                        <a:t>Role</a:t>
                      </a:r>
                    </a:p>
                  </a:txBody>
                  <a:tcPr/>
                </a:tc>
                <a:extLst>
                  <a:ext uri="{0D108BD9-81ED-4DB2-BD59-A6C34878D82A}">
                    <a16:rowId xmlns:a16="http://schemas.microsoft.com/office/drawing/2014/main" val="1606470799"/>
                  </a:ext>
                </a:extLst>
              </a:tr>
              <a:tr h="438234">
                <a:tc>
                  <a:txBody>
                    <a:bodyPr/>
                    <a:lstStyle/>
                    <a:p>
                      <a:r>
                        <a:rPr lang="en-US" dirty="0">
                          <a:latin typeface="Lato" panose="020F0502020204030203" pitchFamily="34" charset="0"/>
                        </a:rPr>
                        <a:t>Terri Woodward</a:t>
                      </a:r>
                    </a:p>
                  </a:txBody>
                  <a:tcPr/>
                </a:tc>
                <a:tc>
                  <a:txBody>
                    <a:bodyPr/>
                    <a:lstStyle/>
                    <a:p>
                      <a:r>
                        <a:rPr lang="en-US" dirty="0">
                          <a:latin typeface="Lato" panose="020F0502020204030203" pitchFamily="34" charset="0"/>
                        </a:rPr>
                        <a:t>DSS/MHD</a:t>
                      </a:r>
                    </a:p>
                  </a:txBody>
                  <a:tcPr/>
                </a:tc>
                <a:extLst>
                  <a:ext uri="{0D108BD9-81ED-4DB2-BD59-A6C34878D82A}">
                    <a16:rowId xmlns:a16="http://schemas.microsoft.com/office/drawing/2014/main" val="3478382051"/>
                  </a:ext>
                </a:extLst>
              </a:tr>
              <a:tr h="454466">
                <a:tc>
                  <a:txBody>
                    <a:bodyPr/>
                    <a:lstStyle/>
                    <a:p>
                      <a:r>
                        <a:rPr lang="en-US" dirty="0">
                          <a:latin typeface="Lato" panose="020F0502020204030203" pitchFamily="34" charset="0"/>
                        </a:rPr>
                        <a:t>Dale Carr</a:t>
                      </a:r>
                    </a:p>
                  </a:txBody>
                  <a:tcPr/>
                </a:tc>
                <a:tc>
                  <a:txBody>
                    <a:bodyPr/>
                    <a:lstStyle/>
                    <a:p>
                      <a:r>
                        <a:rPr lang="en-US" dirty="0">
                          <a:latin typeface="Lato" panose="020F0502020204030203" pitchFamily="34" charset="0"/>
                        </a:rPr>
                        <a:t>DSS/MMAC</a:t>
                      </a:r>
                    </a:p>
                  </a:txBody>
                  <a:tcPr/>
                </a:tc>
                <a:extLst>
                  <a:ext uri="{0D108BD9-81ED-4DB2-BD59-A6C34878D82A}">
                    <a16:rowId xmlns:a16="http://schemas.microsoft.com/office/drawing/2014/main" val="3942711973"/>
                  </a:ext>
                </a:extLst>
              </a:tr>
              <a:tr h="454465">
                <a:tc>
                  <a:txBody>
                    <a:bodyPr/>
                    <a:lstStyle/>
                    <a:p>
                      <a:pPr lvl="0">
                        <a:buNone/>
                      </a:pPr>
                      <a:r>
                        <a:rPr lang="en-US" dirty="0">
                          <a:latin typeface="Lato" panose="020F0502020204030203" pitchFamily="34" charset="0"/>
                        </a:rPr>
                        <a:t>Linda Nilges</a:t>
                      </a:r>
                    </a:p>
                  </a:txBody>
                  <a:tcPr/>
                </a:tc>
                <a:tc>
                  <a:txBody>
                    <a:bodyPr/>
                    <a:lstStyle/>
                    <a:p>
                      <a:pPr lvl="0">
                        <a:buNone/>
                      </a:pPr>
                      <a:r>
                        <a:rPr lang="en-US" dirty="0">
                          <a:latin typeface="Lato" panose="020F0502020204030203" pitchFamily="34" charset="0"/>
                        </a:rPr>
                        <a:t>DSS/MMAC</a:t>
                      </a:r>
                    </a:p>
                  </a:txBody>
                  <a:tcPr/>
                </a:tc>
                <a:extLst>
                  <a:ext uri="{0D108BD9-81ED-4DB2-BD59-A6C34878D82A}">
                    <a16:rowId xmlns:a16="http://schemas.microsoft.com/office/drawing/2014/main" val="2374582848"/>
                  </a:ext>
                </a:extLst>
              </a:tr>
              <a:tr h="454466">
                <a:tc>
                  <a:txBody>
                    <a:bodyPr/>
                    <a:lstStyle/>
                    <a:p>
                      <a:r>
                        <a:rPr lang="en-US" dirty="0">
                          <a:latin typeface="Lato" panose="020F0502020204030203" pitchFamily="34" charset="0"/>
                        </a:rPr>
                        <a:t>Travis West</a:t>
                      </a:r>
                    </a:p>
                  </a:txBody>
                  <a:tcPr/>
                </a:tc>
                <a:tc>
                  <a:txBody>
                    <a:bodyPr/>
                    <a:lstStyle/>
                    <a:p>
                      <a:r>
                        <a:rPr lang="en-US" dirty="0">
                          <a:latin typeface="Lato" panose="020F0502020204030203" pitchFamily="34" charset="0"/>
                        </a:rPr>
                        <a:t>DHSS/DSDS</a:t>
                      </a:r>
                    </a:p>
                  </a:txBody>
                  <a:tcPr/>
                </a:tc>
                <a:extLst>
                  <a:ext uri="{0D108BD9-81ED-4DB2-BD59-A6C34878D82A}">
                    <a16:rowId xmlns:a16="http://schemas.microsoft.com/office/drawing/2014/main" val="2757944588"/>
                  </a:ext>
                </a:extLst>
              </a:tr>
              <a:tr h="454466">
                <a:tc>
                  <a:txBody>
                    <a:bodyPr/>
                    <a:lstStyle/>
                    <a:p>
                      <a:r>
                        <a:rPr lang="en-US" dirty="0">
                          <a:latin typeface="Lato" panose="020F0502020204030203" pitchFamily="34" charset="0"/>
                        </a:rPr>
                        <a:t>Leslie Woods</a:t>
                      </a:r>
                    </a:p>
                  </a:txBody>
                  <a:tcPr/>
                </a:tc>
                <a:tc>
                  <a:txBody>
                    <a:bodyPr/>
                    <a:lstStyle/>
                    <a:p>
                      <a:r>
                        <a:rPr lang="en-US" dirty="0">
                          <a:latin typeface="Lato" panose="020F0502020204030203" pitchFamily="34" charset="0"/>
                        </a:rPr>
                        <a:t>DHSS/BSHCN</a:t>
                      </a:r>
                    </a:p>
                  </a:txBody>
                  <a:tcPr/>
                </a:tc>
                <a:extLst>
                  <a:ext uri="{0D108BD9-81ED-4DB2-BD59-A6C34878D82A}">
                    <a16:rowId xmlns:a16="http://schemas.microsoft.com/office/drawing/2014/main" val="1205784990"/>
                  </a:ext>
                </a:extLst>
              </a:tr>
              <a:tr h="454466">
                <a:tc>
                  <a:txBody>
                    <a:bodyPr/>
                    <a:lstStyle/>
                    <a:p>
                      <a:r>
                        <a:rPr lang="en-US" dirty="0">
                          <a:latin typeface="Lato" panose="020F0502020204030203" pitchFamily="34" charset="0"/>
                        </a:rPr>
                        <a:t>Kaitlin Taube</a:t>
                      </a:r>
                    </a:p>
                  </a:txBody>
                  <a:tcPr/>
                </a:tc>
                <a:tc>
                  <a:txBody>
                    <a:bodyPr/>
                    <a:lstStyle/>
                    <a:p>
                      <a:r>
                        <a:rPr lang="en-US" dirty="0">
                          <a:latin typeface="Lato" panose="020F0502020204030203" pitchFamily="34" charset="0"/>
                        </a:rPr>
                        <a:t>DHSS/DCPH</a:t>
                      </a:r>
                    </a:p>
                  </a:txBody>
                  <a:tcPr/>
                </a:tc>
                <a:extLst>
                  <a:ext uri="{0D108BD9-81ED-4DB2-BD59-A6C34878D82A}">
                    <a16:rowId xmlns:a16="http://schemas.microsoft.com/office/drawing/2014/main" val="2759239192"/>
                  </a:ext>
                </a:extLst>
              </a:tr>
              <a:tr h="454466">
                <a:tc>
                  <a:txBody>
                    <a:bodyPr/>
                    <a:lstStyle/>
                    <a:p>
                      <a:r>
                        <a:rPr lang="en-US" dirty="0">
                          <a:latin typeface="Lato" panose="020F0502020204030203" pitchFamily="34" charset="0"/>
                        </a:rPr>
                        <a:t>Shelly</a:t>
                      </a:r>
                      <a:r>
                        <a:rPr lang="en-US" baseline="0" dirty="0">
                          <a:latin typeface="Lato" panose="020F0502020204030203" pitchFamily="34" charset="0"/>
                        </a:rPr>
                        <a:t> Summers</a:t>
                      </a:r>
                      <a:endParaRPr lang="en-US" dirty="0">
                        <a:latin typeface="Lato" panose="020F0502020204030203" pitchFamily="34" charset="0"/>
                      </a:endParaRPr>
                    </a:p>
                  </a:txBody>
                  <a:tcPr/>
                </a:tc>
                <a:tc>
                  <a:txBody>
                    <a:bodyPr/>
                    <a:lstStyle/>
                    <a:p>
                      <a:r>
                        <a:rPr lang="en-US" dirty="0">
                          <a:latin typeface="Lato" panose="020F0502020204030203" pitchFamily="34" charset="0"/>
                        </a:rPr>
                        <a:t>DMH/DD</a:t>
                      </a:r>
                    </a:p>
                  </a:txBody>
                  <a:tcPr/>
                </a:tc>
                <a:extLst>
                  <a:ext uri="{0D108BD9-81ED-4DB2-BD59-A6C34878D82A}">
                    <a16:rowId xmlns:a16="http://schemas.microsoft.com/office/drawing/2014/main" val="1236953264"/>
                  </a:ext>
                </a:extLst>
              </a:tr>
            </a:tbl>
          </a:graphicData>
        </a:graphic>
      </p:graphicFrame>
    </p:spTree>
    <p:extLst>
      <p:ext uri="{BB962C8B-B14F-4D97-AF65-F5344CB8AC3E}">
        <p14:creationId xmlns:p14="http://schemas.microsoft.com/office/powerpoint/2010/main" val="104405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1E9E019-8891-4B9E-87BD-C34AFA89FEEF}"/>
              </a:ext>
            </a:extLst>
          </p:cNvPr>
          <p:cNvSpPr>
            <a:spLocks noGrp="1"/>
          </p:cNvSpPr>
          <p:nvPr>
            <p:ph type="title"/>
          </p:nvPr>
        </p:nvSpPr>
        <p:spPr/>
        <p:txBody>
          <a:bodyPr anchor="b">
            <a:normAutofit/>
          </a:bodyPr>
          <a:lstStyle/>
          <a:p>
            <a:pPr algn="ctr"/>
            <a:r>
              <a:rPr lang="en-US" dirty="0">
                <a:latin typeface="Lato" panose="020F0502020204030203" pitchFamily="34" charset="0"/>
              </a:rPr>
              <a:t>Sandata Team Introductions</a:t>
            </a:r>
          </a:p>
        </p:txBody>
      </p:sp>
      <p:graphicFrame>
        <p:nvGraphicFramePr>
          <p:cNvPr id="3" name="Table 3">
            <a:extLst>
              <a:ext uri="{FF2B5EF4-FFF2-40B4-BE49-F238E27FC236}">
                <a16:creationId xmlns:a16="http://schemas.microsoft.com/office/drawing/2014/main" id="{A46EAA0B-6692-42CA-8CBE-2595DD3AC381}"/>
              </a:ext>
            </a:extLst>
          </p:cNvPr>
          <p:cNvGraphicFramePr>
            <a:graphicFrameLocks noGrp="1"/>
          </p:cNvGraphicFramePr>
          <p:nvPr>
            <p:ph idx="1"/>
            <p:extLst>
              <p:ext uri="{D42A27DB-BD31-4B8C-83A1-F6EECF244321}">
                <p14:modId xmlns:p14="http://schemas.microsoft.com/office/powerpoint/2010/main" val="2026004330"/>
              </p:ext>
            </p:extLst>
          </p:nvPr>
        </p:nvGraphicFramePr>
        <p:xfrm>
          <a:off x="2186354" y="1835394"/>
          <a:ext cx="7815564" cy="2710563"/>
        </p:xfrm>
        <a:graphic>
          <a:graphicData uri="http://schemas.openxmlformats.org/drawingml/2006/table">
            <a:tbl>
              <a:tblPr firstRow="1" bandRow="1">
                <a:tableStyleId>{5C22544A-7EE6-4342-B048-85BDC9FD1C3A}</a:tableStyleId>
              </a:tblPr>
              <a:tblGrid>
                <a:gridCol w="3907782">
                  <a:extLst>
                    <a:ext uri="{9D8B030D-6E8A-4147-A177-3AD203B41FA5}">
                      <a16:colId xmlns:a16="http://schemas.microsoft.com/office/drawing/2014/main" val="1169541120"/>
                    </a:ext>
                  </a:extLst>
                </a:gridCol>
                <a:gridCol w="3907782">
                  <a:extLst>
                    <a:ext uri="{9D8B030D-6E8A-4147-A177-3AD203B41FA5}">
                      <a16:colId xmlns:a16="http://schemas.microsoft.com/office/drawing/2014/main" val="3316234445"/>
                    </a:ext>
                  </a:extLst>
                </a:gridCol>
              </a:tblGrid>
              <a:tr h="454466">
                <a:tc>
                  <a:txBody>
                    <a:bodyPr/>
                    <a:lstStyle/>
                    <a:p>
                      <a:r>
                        <a:rPr lang="en-US" dirty="0">
                          <a:latin typeface="Lato" panose="020F0502020204030203" pitchFamily="34" charset="0"/>
                        </a:rPr>
                        <a:t>Team Member</a:t>
                      </a:r>
                    </a:p>
                  </a:txBody>
                  <a:tcPr/>
                </a:tc>
                <a:tc>
                  <a:txBody>
                    <a:bodyPr/>
                    <a:lstStyle/>
                    <a:p>
                      <a:r>
                        <a:rPr lang="en-US" dirty="0">
                          <a:latin typeface="Lato" panose="020F0502020204030203" pitchFamily="34" charset="0"/>
                        </a:rPr>
                        <a:t>Role</a:t>
                      </a:r>
                    </a:p>
                  </a:txBody>
                  <a:tcPr/>
                </a:tc>
                <a:extLst>
                  <a:ext uri="{0D108BD9-81ED-4DB2-BD59-A6C34878D82A}">
                    <a16:rowId xmlns:a16="http://schemas.microsoft.com/office/drawing/2014/main" val="1606470799"/>
                  </a:ext>
                </a:extLst>
              </a:tr>
              <a:tr h="438234">
                <a:tc>
                  <a:txBody>
                    <a:bodyPr/>
                    <a:lstStyle/>
                    <a:p>
                      <a:r>
                        <a:rPr lang="en-US" dirty="0">
                          <a:latin typeface="Lato" panose="020F0502020204030203" pitchFamily="34" charset="0"/>
                        </a:rPr>
                        <a:t>Ruth Sewell</a:t>
                      </a:r>
                    </a:p>
                  </a:txBody>
                  <a:tcPr/>
                </a:tc>
                <a:tc>
                  <a:txBody>
                    <a:bodyPr/>
                    <a:lstStyle/>
                    <a:p>
                      <a:r>
                        <a:rPr lang="en-US" dirty="0">
                          <a:latin typeface="Lato" panose="020F0502020204030203" pitchFamily="34" charset="0"/>
                        </a:rPr>
                        <a:t>Lead Implementation Director</a:t>
                      </a:r>
                    </a:p>
                  </a:txBody>
                  <a:tcPr/>
                </a:tc>
                <a:extLst>
                  <a:ext uri="{0D108BD9-81ED-4DB2-BD59-A6C34878D82A}">
                    <a16:rowId xmlns:a16="http://schemas.microsoft.com/office/drawing/2014/main" val="3478382051"/>
                  </a:ext>
                </a:extLst>
              </a:tr>
              <a:tr h="454466">
                <a:tc>
                  <a:txBody>
                    <a:bodyPr/>
                    <a:lstStyle/>
                    <a:p>
                      <a:r>
                        <a:rPr lang="en-US" dirty="0">
                          <a:latin typeface="Lato" panose="020F0502020204030203" pitchFamily="34" charset="0"/>
                        </a:rPr>
                        <a:t>Carlos Rojas</a:t>
                      </a:r>
                    </a:p>
                  </a:txBody>
                  <a:tcPr/>
                </a:tc>
                <a:tc>
                  <a:txBody>
                    <a:bodyPr/>
                    <a:lstStyle/>
                    <a:p>
                      <a:r>
                        <a:rPr lang="en-US" dirty="0">
                          <a:latin typeface="Lato" panose="020F0502020204030203" pitchFamily="34" charset="0"/>
                        </a:rPr>
                        <a:t>Project Manager</a:t>
                      </a:r>
                    </a:p>
                  </a:txBody>
                  <a:tcPr/>
                </a:tc>
                <a:extLst>
                  <a:ext uri="{0D108BD9-81ED-4DB2-BD59-A6C34878D82A}">
                    <a16:rowId xmlns:a16="http://schemas.microsoft.com/office/drawing/2014/main" val="3942711973"/>
                  </a:ext>
                </a:extLst>
              </a:tr>
              <a:tr h="454465">
                <a:tc>
                  <a:txBody>
                    <a:bodyPr/>
                    <a:lstStyle/>
                    <a:p>
                      <a:pPr lvl="0">
                        <a:buNone/>
                      </a:pPr>
                      <a:r>
                        <a:rPr lang="en-US" dirty="0">
                          <a:latin typeface="Lato" panose="020F0502020204030203" pitchFamily="34" charset="0"/>
                        </a:rPr>
                        <a:t>John Kalivas</a:t>
                      </a:r>
                    </a:p>
                  </a:txBody>
                  <a:tcPr/>
                </a:tc>
                <a:tc>
                  <a:txBody>
                    <a:bodyPr/>
                    <a:lstStyle/>
                    <a:p>
                      <a:pPr lvl="0">
                        <a:buNone/>
                      </a:pPr>
                      <a:r>
                        <a:rPr lang="en-US" dirty="0">
                          <a:latin typeface="Lato" panose="020F0502020204030203" pitchFamily="34" charset="0"/>
                        </a:rPr>
                        <a:t>Technical Manager</a:t>
                      </a:r>
                    </a:p>
                  </a:txBody>
                  <a:tcPr/>
                </a:tc>
                <a:extLst>
                  <a:ext uri="{0D108BD9-81ED-4DB2-BD59-A6C34878D82A}">
                    <a16:rowId xmlns:a16="http://schemas.microsoft.com/office/drawing/2014/main" val="2374582848"/>
                  </a:ext>
                </a:extLst>
              </a:tr>
              <a:tr h="454466">
                <a:tc>
                  <a:txBody>
                    <a:bodyPr/>
                    <a:lstStyle/>
                    <a:p>
                      <a:r>
                        <a:rPr lang="en-US" dirty="0">
                          <a:latin typeface="Lato" panose="020F0502020204030203" pitchFamily="34" charset="0"/>
                        </a:rPr>
                        <a:t>Amanda Scanlan</a:t>
                      </a:r>
                    </a:p>
                  </a:txBody>
                  <a:tcPr/>
                </a:tc>
                <a:tc>
                  <a:txBody>
                    <a:bodyPr/>
                    <a:lstStyle/>
                    <a:p>
                      <a:r>
                        <a:rPr lang="en-US" dirty="0">
                          <a:latin typeface="Lato" panose="020F0502020204030203" pitchFamily="34" charset="0"/>
                        </a:rPr>
                        <a:t>Outreach Lead </a:t>
                      </a:r>
                    </a:p>
                  </a:txBody>
                  <a:tcPr/>
                </a:tc>
                <a:extLst>
                  <a:ext uri="{0D108BD9-81ED-4DB2-BD59-A6C34878D82A}">
                    <a16:rowId xmlns:a16="http://schemas.microsoft.com/office/drawing/2014/main" val="2757944588"/>
                  </a:ext>
                </a:extLst>
              </a:tr>
              <a:tr h="454466">
                <a:tc>
                  <a:txBody>
                    <a:bodyPr/>
                    <a:lstStyle/>
                    <a:p>
                      <a:r>
                        <a:rPr lang="en-US" dirty="0">
                          <a:latin typeface="Lato" panose="020F0502020204030203" pitchFamily="34" charset="0"/>
                        </a:rPr>
                        <a:t>Chad Carr</a:t>
                      </a:r>
                    </a:p>
                  </a:txBody>
                  <a:tcPr/>
                </a:tc>
                <a:tc>
                  <a:txBody>
                    <a:bodyPr/>
                    <a:lstStyle/>
                    <a:p>
                      <a:r>
                        <a:rPr lang="en-US" dirty="0">
                          <a:latin typeface="Lato" panose="020F0502020204030203" pitchFamily="34" charset="0"/>
                        </a:rPr>
                        <a:t>Training Lead </a:t>
                      </a:r>
                    </a:p>
                  </a:txBody>
                  <a:tcPr/>
                </a:tc>
                <a:extLst>
                  <a:ext uri="{0D108BD9-81ED-4DB2-BD59-A6C34878D82A}">
                    <a16:rowId xmlns:a16="http://schemas.microsoft.com/office/drawing/2014/main" val="2108973591"/>
                  </a:ext>
                </a:extLst>
              </a:tr>
            </a:tbl>
          </a:graphicData>
        </a:graphic>
      </p:graphicFrame>
    </p:spTree>
    <p:extLst>
      <p:ext uri="{BB962C8B-B14F-4D97-AF65-F5344CB8AC3E}">
        <p14:creationId xmlns:p14="http://schemas.microsoft.com/office/powerpoint/2010/main" val="283817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9576-FDB0-42B4-BCBC-56DCEEEDFCCA}"/>
              </a:ext>
            </a:extLst>
          </p:cNvPr>
          <p:cNvSpPr>
            <a:spLocks noGrp="1"/>
          </p:cNvSpPr>
          <p:nvPr>
            <p:ph type="title"/>
          </p:nvPr>
        </p:nvSpPr>
        <p:spPr/>
        <p:txBody>
          <a:bodyPr/>
          <a:lstStyle/>
          <a:p>
            <a:r>
              <a:rPr lang="en-US" dirty="0"/>
              <a:t>EVV Background</a:t>
            </a:r>
          </a:p>
        </p:txBody>
      </p:sp>
    </p:spTree>
    <p:extLst>
      <p:ext uri="{BB962C8B-B14F-4D97-AF65-F5344CB8AC3E}">
        <p14:creationId xmlns:p14="http://schemas.microsoft.com/office/powerpoint/2010/main" val="301873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55E-AC3A-43FE-A6B7-0BE2547B2F48}"/>
              </a:ext>
            </a:extLst>
          </p:cNvPr>
          <p:cNvSpPr>
            <a:spLocks noGrp="1"/>
          </p:cNvSpPr>
          <p:nvPr>
            <p:ph type="title"/>
          </p:nvPr>
        </p:nvSpPr>
        <p:spPr/>
        <p:txBody>
          <a:bodyPr/>
          <a:lstStyle/>
          <a:p>
            <a:r>
              <a:rPr lang="en-US" dirty="0">
                <a:latin typeface="Scandia"/>
              </a:rPr>
              <a:t>21st Century Cures Act</a:t>
            </a:r>
            <a:endParaRPr lang="en-US" dirty="0"/>
          </a:p>
        </p:txBody>
      </p:sp>
      <p:sp>
        <p:nvSpPr>
          <p:cNvPr id="3" name="Content Placeholder 2">
            <a:extLst>
              <a:ext uri="{FF2B5EF4-FFF2-40B4-BE49-F238E27FC236}">
                <a16:creationId xmlns:a16="http://schemas.microsoft.com/office/drawing/2014/main" id="{1D6CF8C8-BAEB-465A-A6DB-3BD5E732754F}"/>
              </a:ext>
            </a:extLst>
          </p:cNvPr>
          <p:cNvSpPr>
            <a:spLocks noGrp="1"/>
          </p:cNvSpPr>
          <p:nvPr>
            <p:ph idx="1"/>
          </p:nvPr>
        </p:nvSpPr>
        <p:spPr>
          <a:xfrm>
            <a:off x="3231662" y="1532549"/>
            <a:ext cx="8659445" cy="4273348"/>
          </a:xfrm>
        </p:spPr>
        <p:txBody>
          <a:bodyPr vert="horz" lIns="91440" tIns="45720" rIns="91440" bIns="45720" rtlCol="0" anchor="t">
            <a:normAutofit/>
          </a:bodyPr>
          <a:lstStyle/>
          <a:p>
            <a:pPr algn="just"/>
            <a:r>
              <a:rPr lang="en-US" dirty="0">
                <a:latin typeface="Lato"/>
              </a:rPr>
              <a:t>The 21</a:t>
            </a:r>
            <a:r>
              <a:rPr lang="en-US" baseline="30000" dirty="0">
                <a:latin typeface="Lato"/>
              </a:rPr>
              <a:t>st</a:t>
            </a:r>
            <a:r>
              <a:rPr lang="en-US" dirty="0">
                <a:latin typeface="Lato"/>
              </a:rPr>
              <a:t> Century Cures Act, passed in late 2016, directs States to require the use of an Electronic Visit Verification (“EVV”) system for Medicaid-provided personal care services (PCS) and home health services.</a:t>
            </a:r>
          </a:p>
          <a:p>
            <a:pPr lvl="1" algn="just">
              <a:buFont typeface="Arial" panose="020B0604020202020204" pitchFamily="34" charset="0"/>
              <a:buChar char="•"/>
            </a:pPr>
            <a:r>
              <a:rPr lang="en-US" dirty="0">
                <a:latin typeface="Lato"/>
              </a:rPr>
              <a:t> The Cures Act requires that EVV capture six data elements about each visit:  </a:t>
            </a:r>
          </a:p>
          <a:p>
            <a:pPr lvl="2">
              <a:buFont typeface="Arial" panose="020B0604020202020204" pitchFamily="34" charset="0"/>
              <a:buChar char="•"/>
            </a:pPr>
            <a:r>
              <a:rPr lang="en-US" dirty="0">
                <a:latin typeface="Lato"/>
              </a:rPr>
              <a:t> WHO:  Member receiving the services</a:t>
            </a:r>
          </a:p>
          <a:p>
            <a:pPr lvl="2">
              <a:buFont typeface="Arial" panose="020B0604020202020204" pitchFamily="34" charset="0"/>
              <a:buChar char="•"/>
            </a:pPr>
            <a:r>
              <a:rPr lang="en-US" dirty="0">
                <a:latin typeface="Lato"/>
              </a:rPr>
              <a:t> WHO:  Caregiver providing the service</a:t>
            </a:r>
          </a:p>
          <a:p>
            <a:pPr lvl="2">
              <a:buFont typeface="Arial" panose="020B0604020202020204" pitchFamily="34" charset="0"/>
              <a:buChar char="•"/>
            </a:pPr>
            <a:r>
              <a:rPr lang="en-US" dirty="0">
                <a:latin typeface="Lato"/>
              </a:rPr>
              <a:t> WHAT:  Type of Service</a:t>
            </a:r>
          </a:p>
          <a:p>
            <a:pPr lvl="2">
              <a:buFont typeface="Arial" panose="020B0604020202020204" pitchFamily="34" charset="0"/>
              <a:buChar char="•"/>
            </a:pPr>
            <a:r>
              <a:rPr lang="en-US" dirty="0">
                <a:latin typeface="Lato"/>
              </a:rPr>
              <a:t> WHERE:  Location of the service delivery</a:t>
            </a:r>
          </a:p>
          <a:p>
            <a:pPr lvl="2">
              <a:buFont typeface="Arial" panose="020B0604020202020204" pitchFamily="34" charset="0"/>
              <a:buChar char="•"/>
            </a:pPr>
            <a:r>
              <a:rPr lang="en-US" dirty="0">
                <a:latin typeface="Lato"/>
              </a:rPr>
              <a:t> WHEN:   Date &amp; time the service begins</a:t>
            </a:r>
          </a:p>
          <a:p>
            <a:pPr lvl="2">
              <a:buFont typeface="Arial" panose="020B0604020202020204" pitchFamily="34" charset="0"/>
              <a:buChar char="•"/>
            </a:pPr>
            <a:r>
              <a:rPr lang="en-US" dirty="0">
                <a:latin typeface="Lato"/>
              </a:rPr>
              <a:t> WHEN:  Date &amp; time the service ends</a:t>
            </a:r>
          </a:p>
          <a:p>
            <a:pPr marL="342900" indent="-342900">
              <a:buFont typeface="Arial" panose="020B0604020202020204" pitchFamily="34" charset="0"/>
              <a:buChar char="•"/>
            </a:pPr>
            <a:endParaRPr lang="en-US" dirty="0"/>
          </a:p>
        </p:txBody>
      </p:sp>
      <p:pic>
        <p:nvPicPr>
          <p:cNvPr id="4" name="Picture 4" descr="Icon&#10;&#10;Description automatically generated">
            <a:extLst>
              <a:ext uri="{FF2B5EF4-FFF2-40B4-BE49-F238E27FC236}">
                <a16:creationId xmlns:a16="http://schemas.microsoft.com/office/drawing/2014/main" id="{AA4741AF-A308-4FA8-8670-E272DA6905E3}"/>
              </a:ext>
            </a:extLst>
          </p:cNvPr>
          <p:cNvPicPr>
            <a:picLocks noChangeAspect="1"/>
          </p:cNvPicPr>
          <p:nvPr/>
        </p:nvPicPr>
        <p:blipFill>
          <a:blip r:embed="rId3"/>
          <a:stretch>
            <a:fillRect/>
          </a:stretch>
        </p:blipFill>
        <p:spPr>
          <a:xfrm>
            <a:off x="308707" y="2330229"/>
            <a:ext cx="2450124" cy="2011927"/>
          </a:xfrm>
          <a:prstGeom prst="rect">
            <a:avLst/>
          </a:prstGeom>
        </p:spPr>
      </p:pic>
    </p:spTree>
    <p:extLst>
      <p:ext uri="{BB962C8B-B14F-4D97-AF65-F5344CB8AC3E}">
        <p14:creationId xmlns:p14="http://schemas.microsoft.com/office/powerpoint/2010/main" val="254193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D743-9930-4D56-9B37-7D20B87A6240}"/>
              </a:ext>
            </a:extLst>
          </p:cNvPr>
          <p:cNvSpPr>
            <a:spLocks noGrp="1"/>
          </p:cNvSpPr>
          <p:nvPr>
            <p:ph type="title"/>
          </p:nvPr>
        </p:nvSpPr>
        <p:spPr/>
        <p:txBody>
          <a:bodyPr/>
          <a:lstStyle/>
          <a:p>
            <a:r>
              <a:rPr lang="en-US" dirty="0"/>
              <a:t>EVV Related Services</a:t>
            </a:r>
          </a:p>
        </p:txBody>
      </p:sp>
      <p:sp>
        <p:nvSpPr>
          <p:cNvPr id="3" name="Content Placeholder 2">
            <a:extLst>
              <a:ext uri="{FF2B5EF4-FFF2-40B4-BE49-F238E27FC236}">
                <a16:creationId xmlns:a16="http://schemas.microsoft.com/office/drawing/2014/main" id="{F3C3FA14-7327-4F0D-A6DD-E49D61500BC4}"/>
              </a:ext>
            </a:extLst>
          </p:cNvPr>
          <p:cNvSpPr>
            <a:spLocks noGrp="1"/>
          </p:cNvSpPr>
          <p:nvPr>
            <p:ph idx="1"/>
          </p:nvPr>
        </p:nvSpPr>
        <p:spPr>
          <a:xfrm>
            <a:off x="581346" y="1424933"/>
            <a:ext cx="10515600" cy="4351338"/>
          </a:xfrm>
        </p:spPr>
        <p:txBody>
          <a:bodyPr>
            <a:normAutofit/>
          </a:bodyPr>
          <a:lstStyle/>
          <a:p>
            <a:pPr>
              <a:lnSpc>
                <a:spcPct val="110000"/>
              </a:lnSpc>
            </a:pPr>
            <a:r>
              <a:rPr lang="en-US" sz="1800" dirty="0">
                <a:latin typeface="Lato"/>
                <a:ea typeface="+mn-ea"/>
                <a:cs typeface="+mn-cs"/>
              </a:rPr>
              <a:t>The following PCS services authorized by the Department of Health and Senior Services (DHSS) and/or the Department of Mental Health (DMH) must be verified through use of an EVV system in order to comply with the Cures Act and to comply with State regulations:</a:t>
            </a:r>
          </a:p>
          <a:p>
            <a:pPr marL="342900" indent="-342900">
              <a:lnSpc>
                <a:spcPct val="110000"/>
              </a:lnSpc>
              <a:buFont typeface="Arial" panose="020B0604020202020204" pitchFamily="34" charset="0"/>
              <a:buChar char="•"/>
            </a:pPr>
            <a:r>
              <a:rPr lang="en-US" sz="1800" dirty="0">
                <a:latin typeface="Lato"/>
                <a:ea typeface="+mn-ea"/>
                <a:cs typeface="+mn-cs"/>
              </a:rPr>
              <a:t>Advanced Personal Care</a:t>
            </a:r>
          </a:p>
          <a:p>
            <a:pPr marL="342900" indent="-342900">
              <a:lnSpc>
                <a:spcPct val="110000"/>
              </a:lnSpc>
              <a:buFont typeface="Arial" panose="020B0604020202020204" pitchFamily="34" charset="0"/>
              <a:buChar char="•"/>
            </a:pPr>
            <a:r>
              <a:rPr lang="en-US" sz="1800" dirty="0">
                <a:latin typeface="Lato"/>
                <a:ea typeface="+mn-ea"/>
                <a:cs typeface="+mn-cs"/>
              </a:rPr>
              <a:t>Chore</a:t>
            </a:r>
          </a:p>
          <a:p>
            <a:pPr marL="342900" indent="-342900">
              <a:lnSpc>
                <a:spcPct val="110000"/>
              </a:lnSpc>
              <a:buFont typeface="Arial" panose="020B0604020202020204" pitchFamily="34" charset="0"/>
              <a:buChar char="•"/>
            </a:pPr>
            <a:r>
              <a:rPr lang="en-US" sz="1800" dirty="0">
                <a:latin typeface="Lato"/>
                <a:ea typeface="+mn-ea"/>
                <a:cs typeface="+mn-cs"/>
              </a:rPr>
              <a:t>Consumer-Directed Personal Care</a:t>
            </a:r>
          </a:p>
          <a:p>
            <a:pPr marL="342900" indent="-342900">
              <a:lnSpc>
                <a:spcPct val="110000"/>
              </a:lnSpc>
              <a:buFont typeface="Arial" panose="020B0604020202020204" pitchFamily="34" charset="0"/>
              <a:buChar char="•"/>
            </a:pPr>
            <a:r>
              <a:rPr lang="en-US" sz="1800" dirty="0">
                <a:latin typeface="Lato"/>
                <a:ea typeface="+mn-ea"/>
                <a:cs typeface="+mn-cs"/>
              </a:rPr>
              <a:t>Homemaker</a:t>
            </a:r>
          </a:p>
          <a:p>
            <a:pPr marL="342900" indent="-342900">
              <a:lnSpc>
                <a:spcPct val="110000"/>
              </a:lnSpc>
              <a:buFont typeface="Arial" panose="020B0604020202020204" pitchFamily="34" charset="0"/>
              <a:buChar char="•"/>
            </a:pPr>
            <a:r>
              <a:rPr lang="en-US" sz="1800" dirty="0">
                <a:latin typeface="Lato"/>
                <a:ea typeface="+mn-ea"/>
                <a:cs typeface="+mn-cs"/>
              </a:rPr>
              <a:t>In-Home Respite authorized by the Division of Senior and Disability Services (DSDS)</a:t>
            </a:r>
          </a:p>
          <a:p>
            <a:pPr marL="342900" indent="-342900">
              <a:lnSpc>
                <a:spcPct val="110000"/>
              </a:lnSpc>
              <a:buFont typeface="Arial" panose="020B0604020202020204" pitchFamily="34" charset="0"/>
              <a:buChar char="•"/>
            </a:pPr>
            <a:r>
              <a:rPr lang="en-US" sz="1800" dirty="0">
                <a:latin typeface="Lato"/>
                <a:ea typeface="+mn-ea"/>
                <a:cs typeface="+mn-cs"/>
              </a:rPr>
              <a:t>Personal Care</a:t>
            </a:r>
          </a:p>
          <a:p>
            <a:pPr marL="342900" indent="-342900">
              <a:lnSpc>
                <a:spcPct val="110000"/>
              </a:lnSpc>
              <a:buFont typeface="Arial" panose="020B0604020202020204" pitchFamily="34" charset="0"/>
              <a:buChar char="•"/>
            </a:pPr>
            <a:r>
              <a:rPr lang="en-US" sz="1800" dirty="0">
                <a:latin typeface="Lato"/>
                <a:ea typeface="+mn-ea"/>
                <a:cs typeface="+mn-cs"/>
              </a:rPr>
              <a:t>Any of the above services reimbursed by a Managed Care Organization (MCO)</a:t>
            </a:r>
          </a:p>
          <a:p>
            <a:endParaRPr lang="en-US" dirty="0"/>
          </a:p>
        </p:txBody>
      </p:sp>
    </p:spTree>
    <p:extLst>
      <p:ext uri="{BB962C8B-B14F-4D97-AF65-F5344CB8AC3E}">
        <p14:creationId xmlns:p14="http://schemas.microsoft.com/office/powerpoint/2010/main" val="297128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9576-FDB0-42B4-BCBC-56DCEEEDFCCA}"/>
              </a:ext>
            </a:extLst>
          </p:cNvPr>
          <p:cNvSpPr>
            <a:spLocks noGrp="1"/>
          </p:cNvSpPr>
          <p:nvPr>
            <p:ph type="title"/>
          </p:nvPr>
        </p:nvSpPr>
        <p:spPr/>
        <p:txBody>
          <a:bodyPr/>
          <a:lstStyle/>
          <a:p>
            <a:r>
              <a:rPr lang="en-US" dirty="0"/>
              <a:t>EAS Implementation</a:t>
            </a:r>
            <a:r>
              <a:rPr lang="en-US" sz="4000" b="0" kern="1200" dirty="0">
                <a:solidFill>
                  <a:schemeClr val="tx1"/>
                </a:solidFill>
                <a:latin typeface="Lato" panose="020F0502020204030203" pitchFamily="34" charset="0"/>
                <a:ea typeface="Lato" panose="020F0502020204030203" pitchFamily="34" charset="0"/>
                <a:cs typeface="Lato" panose="020F0502020204030203" pitchFamily="34" charset="0"/>
              </a:rPr>
              <a:t/>
            </a:r>
            <a:br>
              <a:rPr lang="en-US" sz="4000" b="0" kern="1200" dirty="0">
                <a:solidFill>
                  <a:schemeClr val="tx1"/>
                </a:solidFill>
                <a:latin typeface="Lato" panose="020F0502020204030203" pitchFamily="34" charset="0"/>
                <a:ea typeface="Lato" panose="020F0502020204030203" pitchFamily="34" charset="0"/>
                <a:cs typeface="Lato" panose="020F0502020204030203" pitchFamily="34" charset="0"/>
              </a:rPr>
            </a:br>
            <a:r>
              <a:rPr lang="en-US" dirty="0"/>
              <a:t>Goals &amp; Scope</a:t>
            </a:r>
          </a:p>
        </p:txBody>
      </p:sp>
    </p:spTree>
    <p:extLst>
      <p:ext uri="{BB962C8B-B14F-4D97-AF65-F5344CB8AC3E}">
        <p14:creationId xmlns:p14="http://schemas.microsoft.com/office/powerpoint/2010/main" val="119371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55E-AC3A-43FE-A6B7-0BE2547B2F48}"/>
              </a:ext>
            </a:extLst>
          </p:cNvPr>
          <p:cNvSpPr>
            <a:spLocks noGrp="1"/>
          </p:cNvSpPr>
          <p:nvPr>
            <p:ph type="title"/>
          </p:nvPr>
        </p:nvSpPr>
        <p:spPr/>
        <p:txBody>
          <a:bodyPr/>
          <a:lstStyle/>
          <a:p>
            <a:r>
              <a:rPr lang="en-US" dirty="0"/>
              <a:t>EAS Implementation Goals</a:t>
            </a:r>
          </a:p>
        </p:txBody>
      </p:sp>
      <p:sp>
        <p:nvSpPr>
          <p:cNvPr id="3" name="Content Placeholder 2">
            <a:extLst>
              <a:ext uri="{FF2B5EF4-FFF2-40B4-BE49-F238E27FC236}">
                <a16:creationId xmlns:a16="http://schemas.microsoft.com/office/drawing/2014/main" id="{1D6CF8C8-BAEB-465A-A6DB-3BD5E732754F}"/>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n-US" dirty="0">
                <a:latin typeface="Lato"/>
              </a:rPr>
              <a:t>CMS, Cures Act, and State regulation compliance</a:t>
            </a:r>
          </a:p>
          <a:p>
            <a:pPr marL="342900" indent="-342900">
              <a:buFont typeface="Arial" panose="020B0604020202020204" pitchFamily="34" charset="0"/>
              <a:buChar char="•"/>
            </a:pPr>
            <a:r>
              <a:rPr lang="en-US" dirty="0">
                <a:latin typeface="Lato"/>
              </a:rPr>
              <a:t>Vendor-neutral EVV Aggregator</a:t>
            </a:r>
          </a:p>
          <a:p>
            <a:pPr marL="342900" indent="-342900">
              <a:buFont typeface="Arial" panose="020B0604020202020204" pitchFamily="34" charset="0"/>
              <a:buChar char="•"/>
            </a:pPr>
            <a:r>
              <a:rPr lang="en-US" dirty="0">
                <a:latin typeface="Lato"/>
              </a:rPr>
              <a:t>Improve services to participants through increased ability to monitor and deliver care </a:t>
            </a:r>
          </a:p>
          <a:p>
            <a:pPr marL="342900" indent="-342900">
              <a:buFont typeface="Arial" panose="020B0604020202020204" pitchFamily="34" charset="0"/>
              <a:buChar char="•"/>
            </a:pPr>
            <a:r>
              <a:rPr lang="en-US" dirty="0">
                <a:latin typeface="Lato"/>
              </a:rPr>
              <a:t>Data aggregation and program oversight</a:t>
            </a:r>
          </a:p>
          <a:p>
            <a:pPr marL="342900" indent="-342900">
              <a:buFont typeface="Arial" panose="020B0604020202020204" pitchFamily="34" charset="0"/>
              <a:buChar char="•"/>
            </a:pPr>
            <a:r>
              <a:rPr lang="en-US" dirty="0">
                <a:latin typeface="Lato"/>
              </a:rPr>
              <a:t>Target and reduce Fraud, Waste, and Abuse (FWA) through identification of duplicated or unauthorized services</a:t>
            </a:r>
          </a:p>
          <a:p>
            <a:pPr marL="342900" indent="-342900">
              <a:buFont typeface="Arial" panose="020B0604020202020204" pitchFamily="34" charset="0"/>
              <a:buChar char="•"/>
            </a:pPr>
            <a:r>
              <a:rPr lang="en-US" dirty="0">
                <a:latin typeface="Lato"/>
              </a:rPr>
              <a:t>Enhance program integrity and efficient data exchange </a:t>
            </a:r>
          </a:p>
        </p:txBody>
      </p:sp>
    </p:spTree>
    <p:extLst>
      <p:ext uri="{BB962C8B-B14F-4D97-AF65-F5344CB8AC3E}">
        <p14:creationId xmlns:p14="http://schemas.microsoft.com/office/powerpoint/2010/main" val="2053541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afe1a7df-f916-4324-bdbf-d405bfc4a123">v1.0</Status>
    <Meeting_x0020_Date xmlns="afe1a7df-f916-4324-bdbf-d405bfc4a123">2021-07-26T05:00:00+00:00</Meeting_x0020_Date>
    <EVV_x0020_Documentation_x0020_Subject xmlns="afe1a7df-f916-4324-bdbf-d405bfc4a123">Artifacts</EVV_x0020_Documentation_x0020_Subject>
    <EVV_x0020_Document_x0020_Type xmlns="afe1a7df-f916-4324-bdbf-d405bfc4a123">Artifact</EVV_x0020_Document_x0020_Type>
    <EVV_x0020_Workstream xmlns="afe1a7df-f916-4324-bdbf-d405bfc4a123">Governance and Communication</EVV_x0020_Workstrea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02CC28DF50B74F95A220E8A06B5411" ma:contentTypeVersion="8" ma:contentTypeDescription="Create a new document." ma:contentTypeScope="" ma:versionID="c45c9852be71de0d3d3fd54f757337f9">
  <xsd:schema xmlns:xsd="http://www.w3.org/2001/XMLSchema" xmlns:xs="http://www.w3.org/2001/XMLSchema" xmlns:p="http://schemas.microsoft.com/office/2006/metadata/properties" xmlns:ns2="afe1a7df-f916-4324-bdbf-d405bfc4a123" xmlns:ns3="1b389597-1110-412b-a6ba-1ef57892dc55" targetNamespace="http://schemas.microsoft.com/office/2006/metadata/properties" ma:root="true" ma:fieldsID="65d488b4f4df23b4c30ecf3bcf4f3dc4" ns2:_="" ns3:_="">
    <xsd:import namespace="afe1a7df-f916-4324-bdbf-d405bfc4a123"/>
    <xsd:import namespace="1b389597-1110-412b-a6ba-1ef57892dc55"/>
    <xsd:element name="properties">
      <xsd:complexType>
        <xsd:sequence>
          <xsd:element name="documentManagement">
            <xsd:complexType>
              <xsd:all>
                <xsd:element ref="ns2:EVV_x0020_Workstream"/>
                <xsd:element ref="ns2:EVV_x0020_Documentation_x0020_Subject"/>
                <xsd:element ref="ns2:Status"/>
                <xsd:element ref="ns2:EVV_x0020_Document_x0020_Type"/>
                <xsd:element ref="ns2:Meeting_x0020_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1a7df-f916-4324-bdbf-d405bfc4a123" elementFormDefault="qualified">
    <xsd:import namespace="http://schemas.microsoft.com/office/2006/documentManagement/types"/>
    <xsd:import namespace="http://schemas.microsoft.com/office/infopath/2007/PartnerControls"/>
    <xsd:element name="EVV_x0020_Workstream" ma:index="8" ma:displayName="EVV Workstream" ma:format="Dropdown" ma:internalName="EVV_x0020_Workstream">
      <xsd:simpleType>
        <xsd:restriction base="dms:Choice">
          <xsd:enumeration value="Data and ETL"/>
          <xsd:enumeration value="Dashboards"/>
          <xsd:enumeration value="Deliverable"/>
          <xsd:enumeration value="Reporting"/>
          <xsd:enumeration value="Infrastructure"/>
          <xsd:enumeration value="Security"/>
          <xsd:enumeration value="Testing"/>
          <xsd:enumeration value="Training"/>
          <xsd:enumeration value="Project Startup"/>
          <xsd:enumeration value="RFP"/>
          <xsd:enumeration value="Governance and Communication"/>
        </xsd:restriction>
      </xsd:simpleType>
    </xsd:element>
    <xsd:element name="EVV_x0020_Documentation_x0020_Subject" ma:index="9" ma:displayName="EVV Documentation Subject" ma:format="Dropdown" ma:internalName="EVV_x0020_Documentation_x0020_Subject">
      <xsd:simpleType>
        <xsd:restriction base="dms:Choice">
          <xsd:enumeration value="Artifacts"/>
          <xsd:enumeration value="Action Items"/>
          <xsd:enumeration value="Certification"/>
          <xsd:enumeration value="Change Management"/>
          <xsd:enumeration value="Data Acquisition"/>
          <xsd:enumeration value="Data Extract"/>
          <xsd:enumeration value="Data Governance"/>
          <xsd:enumeration value="Data Load"/>
          <xsd:enumeration value="Data Mapping"/>
          <xsd:enumeration value="Decisions"/>
          <xsd:enumeration value="Deliverable"/>
          <xsd:enumeration value="Deliverable Tracking"/>
          <xsd:enumeration value="DEMO"/>
          <xsd:enumeration value="Exit and Entrance"/>
          <xsd:enumeration value="Implementation"/>
          <xsd:enumeration value="Lessons Learned"/>
          <xsd:enumeration value="Operations"/>
          <xsd:enumeration value="Planning"/>
          <xsd:enumeration value="Plans and DEDs"/>
          <xsd:enumeration value="Privacy and Security"/>
          <xsd:enumeration value="Quality"/>
          <xsd:enumeration value="RAS"/>
          <xsd:enumeration value="Requirements"/>
          <xsd:enumeration value="Reporting"/>
          <xsd:enumeration value="Risks and Issues"/>
          <xsd:enumeration value="RTM"/>
          <xsd:enumeration value="Schedule"/>
          <xsd:enumeration value="Security"/>
          <xsd:enumeration value="SharePoint"/>
          <xsd:enumeration value="Staffing"/>
          <xsd:enumeration value="Testing CUT"/>
          <xsd:enumeration value="Testing SIT"/>
          <xsd:enumeration value="Testing UAT"/>
        </xsd:restriction>
      </xsd:simpleType>
    </xsd:element>
    <xsd:element name="Status" ma:index="10" ma:displayName="Status" ma:format="Dropdown" ma:internalName="Status">
      <xsd:simpleType>
        <xsd:restriction base="dms:Choice">
          <xsd:enumeration value="Draft"/>
          <xsd:enumeration value="C1.0"/>
          <xsd:enumeration value="C2.0"/>
          <xsd:enumeration value="C3.0"/>
          <xsd:enumeration value="C4.0"/>
          <xsd:enumeration value="D1.0"/>
          <xsd:enumeration value="D2.0"/>
          <xsd:enumeration value="D3.0"/>
          <xsd:enumeration value="D4.0"/>
          <xsd:enumeration value="Final"/>
          <xsd:enumeration value="F1.0"/>
          <xsd:enumeration value="F2.0"/>
          <xsd:enumeration value="F3.0"/>
          <xsd:enumeration value="F4.0"/>
          <xsd:enumeration value="v1.0"/>
          <xsd:enumeration value="v2.0"/>
          <xsd:enumeration value="v3.0"/>
          <xsd:enumeration value="v4.0"/>
          <xsd:enumeration value="v5.0"/>
          <xsd:enumeration value="On-Going"/>
        </xsd:restriction>
      </xsd:simpleType>
    </xsd:element>
    <xsd:element name="EVV_x0020_Document_x0020_Type" ma:index="11" ma:displayName="EVV Document Type" ma:format="Dropdown" ma:internalName="EVV_x0020_Document_x0020_Type">
      <xsd:simpleType>
        <xsd:restriction base="dms:Choice">
          <xsd:enumeration value="Agenda"/>
          <xsd:enumeration value="Artifact"/>
          <xsd:enumeration value="Comment Log"/>
          <xsd:enumeration value="DED"/>
          <xsd:enumeration value="Appendix A"/>
          <xsd:enumeration value="ICD"/>
          <xsd:enumeration value="Interface Checklist"/>
          <xsd:enumeration value="Job Aid"/>
          <xsd:enumeration value="Requirements"/>
          <xsd:enumeration value="Minutes"/>
          <xsd:enumeration value="Metrics"/>
          <xsd:enumeration value="Models"/>
          <xsd:enumeration value="Plan"/>
          <xsd:enumeration value="Policy"/>
          <xsd:enumeration value="RAD"/>
          <xsd:enumeration value="RAS"/>
          <xsd:enumeration value="RTM"/>
          <xsd:enumeration value="Schedule"/>
          <xsd:enumeration value="SDLC"/>
          <xsd:enumeration value="Test Cases"/>
          <xsd:enumeration value="WSR"/>
          <xsd:enumeration value="Deliverables"/>
          <xsd:enumeration value="Deliverable Tracking"/>
        </xsd:restriction>
      </xsd:simpleType>
    </xsd:element>
    <xsd:element name="Meeting_x0020_Date" ma:index="12" nillable="true" ma:displayName="Meeting Date" ma:default="[today]" ma:format="DateOnly" ma:internalName="Meeting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b389597-1110-412b-a6ba-1ef57892dc5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E97460-B2CD-4705-B5AB-A9FF8D71117D}">
  <ds:schemaRefs>
    <ds:schemaRef ds:uri="1b389597-1110-412b-a6ba-1ef57892dc55"/>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afe1a7df-f916-4324-bdbf-d405bfc4a123"/>
    <ds:schemaRef ds:uri="http://schemas.microsoft.com/office/2006/metadata/properties"/>
    <ds:schemaRef ds:uri="http://purl.org/dc/terms/"/>
    <ds:schemaRef ds:uri="http://www.w3.org/XML/1998/namespace"/>
    <ds:schemaRef ds:uri="http://purl.org/dc/elements/1.1/"/>
  </ds:schemaRefs>
</ds:datastoreItem>
</file>

<file path=customXml/itemProps2.xml><?xml version="1.0" encoding="utf-8"?>
<ds:datastoreItem xmlns:ds="http://schemas.openxmlformats.org/officeDocument/2006/customXml" ds:itemID="{8B952A02-ED54-4387-B958-2BB8A7D438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e1a7df-f916-4324-bdbf-d405bfc4a123"/>
    <ds:schemaRef ds:uri="1b389597-1110-412b-a6ba-1ef57892dc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E6BFFA-1553-4773-9454-9DE6DFC1EC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603</TotalTime>
  <Words>1178</Words>
  <Application>Microsoft Office PowerPoint</Application>
  <PresentationFormat>Widescreen</PresentationFormat>
  <Paragraphs>237</Paragraphs>
  <Slides>25</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Calibri</vt:lpstr>
      <vt:lpstr>Calibri Light</vt:lpstr>
      <vt:lpstr>Lato</vt:lpstr>
      <vt:lpstr>Lato Light</vt:lpstr>
      <vt:lpstr>Lato Medium</vt:lpstr>
      <vt:lpstr>Scandia</vt:lpstr>
      <vt:lpstr>Wingdings</vt:lpstr>
      <vt:lpstr>Office Theme</vt:lpstr>
      <vt:lpstr>1_Office Theme</vt:lpstr>
      <vt:lpstr>PowerPoint Presentation</vt:lpstr>
      <vt:lpstr>Agenda </vt:lpstr>
      <vt:lpstr>Missouri State Team Introductions</vt:lpstr>
      <vt:lpstr>Sandata Team Introductions</vt:lpstr>
      <vt:lpstr>EVV Background</vt:lpstr>
      <vt:lpstr>21st Century Cures Act</vt:lpstr>
      <vt:lpstr>EVV Related Services</vt:lpstr>
      <vt:lpstr>EAS Implementation Goals &amp; Scope</vt:lpstr>
      <vt:lpstr>EAS Implementation Goals</vt:lpstr>
      <vt:lpstr>EAS Solution </vt:lpstr>
      <vt:lpstr>EAS Scope</vt:lpstr>
      <vt:lpstr>Data Flow: EVV Aggregator Solution (EAS) </vt:lpstr>
      <vt:lpstr>EVV Vendor Interface</vt:lpstr>
      <vt:lpstr>Workflow for EVV Vendor Onboarding Process</vt:lpstr>
      <vt:lpstr>MO Specific Data Requirements</vt:lpstr>
      <vt:lpstr>EAS Demonstration</vt:lpstr>
      <vt:lpstr>EAS Implementation Timeline &amp; Activities</vt:lpstr>
      <vt:lpstr>EAS Work Plan </vt:lpstr>
      <vt:lpstr>Key Dates for PCS Providers and EVV Vendors:</vt:lpstr>
      <vt:lpstr>PowerPoint Presentation</vt:lpstr>
      <vt:lpstr>EVV Aggregator Solution (EAS) Training</vt:lpstr>
      <vt:lpstr>PCS Provider EVV Aggregator Solution (EAS) Training</vt:lpstr>
      <vt:lpstr>Next Steps</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MO-DSS.Sandata EVV Aggregator Stakeholder.Kick-Off.v01_072621_v1.1c</dc:title>
  <dc:creator>Hoyden Creative Group</dc:creator>
  <cp:lastModifiedBy>Julie Allen</cp:lastModifiedBy>
  <cp:revision>43</cp:revision>
  <dcterms:created xsi:type="dcterms:W3CDTF">2021-01-25T20:43:13Z</dcterms:created>
  <dcterms:modified xsi:type="dcterms:W3CDTF">2021-07-27T19:28:14Z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0x010100D802CC28DF50B74F95A220E8A06B5411</vt:lpwstr>
  </property>
</Properties>
</file>