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4"/>
  </p:notesMasterIdLst>
  <p:sldIdLst>
    <p:sldId id="256" r:id="rId5"/>
    <p:sldId id="4095" r:id="rId6"/>
    <p:sldId id="4129" r:id="rId7"/>
    <p:sldId id="4096" r:id="rId8"/>
    <p:sldId id="4105" r:id="rId9"/>
    <p:sldId id="342" r:id="rId10"/>
    <p:sldId id="365" r:id="rId11"/>
    <p:sldId id="366" r:id="rId12"/>
    <p:sldId id="347" r:id="rId13"/>
    <p:sldId id="362" r:id="rId14"/>
    <p:sldId id="4090" r:id="rId15"/>
    <p:sldId id="352" r:id="rId16"/>
    <p:sldId id="363" r:id="rId17"/>
    <p:sldId id="4091" r:id="rId18"/>
    <p:sldId id="348" r:id="rId19"/>
    <p:sldId id="356" r:id="rId20"/>
    <p:sldId id="343" r:id="rId21"/>
    <p:sldId id="4128" r:id="rId22"/>
    <p:sldId id="4121" r:id="rId23"/>
    <p:sldId id="4122" r:id="rId24"/>
    <p:sldId id="4124" r:id="rId25"/>
    <p:sldId id="4123" r:id="rId26"/>
    <p:sldId id="4125" r:id="rId27"/>
    <p:sldId id="4126" r:id="rId28"/>
    <p:sldId id="4127" r:id="rId29"/>
    <p:sldId id="4134" r:id="rId30"/>
    <p:sldId id="4117" r:id="rId31"/>
    <p:sldId id="4131" r:id="rId32"/>
    <p:sldId id="353" r:id="rId33"/>
    <p:sldId id="4114" r:id="rId34"/>
    <p:sldId id="367" r:id="rId35"/>
    <p:sldId id="354" r:id="rId36"/>
    <p:sldId id="4133" r:id="rId37"/>
    <p:sldId id="4130" r:id="rId38"/>
    <p:sldId id="355" r:id="rId39"/>
    <p:sldId id="4085" r:id="rId40"/>
    <p:sldId id="4086" r:id="rId41"/>
    <p:sldId id="4087" r:id="rId42"/>
    <p:sldId id="323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7936C1E-A16D-88A3-FDAB-82D5F89C7E90}" name="Shandia Benke" initials="SB" userId="S::sbenke@berrydunn.com::80f6d4f8-ee3a-4a62-9920-500e46a5b7a9" providerId="AD"/>
  <p188:author id="{EA67AE4B-DAAD-3C24-FE1C-2213E894485D}" name="Clella Newcomb" initials="CN" userId="Clella Newcomb" providerId="None"/>
  <p188:author id="{72351557-DBBD-36C7-7968-2B0A6B4EC872}" name="Kari Bruns" initials="KB" userId="S::kbruns@berrydunn.com::4c543f43-bd1a-409b-9d23-cb38c0388da3" providerId="AD"/>
  <p188:author id="{E4777866-1486-24BD-AEBD-87DE08805752}" name="cds\benkqf2" initials="c" userId="cds\benkqf2" providerId="None"/>
  <p188:author id="{36E0388F-9F92-41B5-F1BB-B41E2045A000}" name="Annemarie Hull" initials="AH" userId="S::AnnemarieH@sandata.com::5a71a261-9577-4628-a4b7-17df1aab1aa7" providerId="AD"/>
  <p188:author id="{0F03AAE1-8779-4F70-2E99-8EDE77CEDF72}" name="Debra DeFilippo" initials="DD" userId="S::Debrad@sandata.com::f6658583-8409-4a0c-aa51-d329dd8754f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Caitlin Phillips" initials="CP" lastIdx="7" clrIdx="6">
    <p:extLst>
      <p:ext uri="{19B8F6BF-5375-455C-9EA6-DF929625EA0E}">
        <p15:presenceInfo xmlns:p15="http://schemas.microsoft.com/office/powerpoint/2012/main" userId="S-1-5-21-1417001333-2111687655-725345543-29373" providerId="AD"/>
      </p:ext>
    </p:extLst>
  </p:cmAuthor>
  <p:cmAuthor id="1" name="Clella Newcomb" initials="CN" lastIdx="10" clrIdx="0">
    <p:extLst>
      <p:ext uri="{19B8F6BF-5375-455C-9EA6-DF929625EA0E}">
        <p15:presenceInfo xmlns:p15="http://schemas.microsoft.com/office/powerpoint/2012/main" userId="Clella Newcomb" providerId="None"/>
      </p:ext>
    </p:extLst>
  </p:cmAuthor>
  <p:cmAuthor id="2" name="Angel Newsom" initials="AN" lastIdx="12" clrIdx="1">
    <p:extLst>
      <p:ext uri="{19B8F6BF-5375-455C-9EA6-DF929625EA0E}">
        <p15:presenceInfo xmlns:p15="http://schemas.microsoft.com/office/powerpoint/2012/main" userId="S::AngelN@sandata.com::fdeb0ec5-bd46-48c5-845c-240ef1735dab" providerId="AD"/>
      </p:ext>
    </p:extLst>
  </p:cmAuthor>
  <p:cmAuthor id="3" name="Amanda Scanlan" initials="AS" lastIdx="79" clrIdx="2">
    <p:extLst>
      <p:ext uri="{19B8F6BF-5375-455C-9EA6-DF929625EA0E}">
        <p15:presenceInfo xmlns:p15="http://schemas.microsoft.com/office/powerpoint/2012/main" userId="S::amandas@sandata.com::822ee891-821c-4696-bec9-f81c2d031f52" providerId="AD"/>
      </p:ext>
    </p:extLst>
  </p:cmAuthor>
  <p:cmAuthor id="4" name="Clella Newcomb" initials="CN [2]" lastIdx="22" clrIdx="3">
    <p:extLst>
      <p:ext uri="{19B8F6BF-5375-455C-9EA6-DF929625EA0E}">
        <p15:presenceInfo xmlns:p15="http://schemas.microsoft.com/office/powerpoint/2012/main" userId="S::clellan@sandata.com::0871ec00-66e2-46c8-abb8-e23ce6ff17c7" providerId="AD"/>
      </p:ext>
    </p:extLst>
  </p:cmAuthor>
  <p:cmAuthor id="5" name="Kari Bruns" initials="KB" lastIdx="16" clrIdx="4">
    <p:extLst>
      <p:ext uri="{19B8F6BF-5375-455C-9EA6-DF929625EA0E}">
        <p15:presenceInfo xmlns:p15="http://schemas.microsoft.com/office/powerpoint/2012/main" userId="S-1-5-21-1417001333-2111687655-725345543-30695" providerId="AD"/>
      </p:ext>
    </p:extLst>
  </p:cmAuthor>
  <p:cmAuthor id="6" name="Julie Allen" initials="JA" lastIdx="13" clrIdx="5">
    <p:extLst>
      <p:ext uri="{19B8F6BF-5375-455C-9EA6-DF929625EA0E}">
        <p15:presenceInfo xmlns:p15="http://schemas.microsoft.com/office/powerpoint/2012/main" userId="S-1-5-21-1417001333-2111687655-725345543-293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62B2"/>
    <a:srgbClr val="4964A2"/>
    <a:srgbClr val="FAA81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2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commentAuthors" Target="commentAuthors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ra DeFilippo" userId="f6658583-8409-4a0c-aa51-d329dd8754fc" providerId="ADAL" clId="{37A071F4-544A-44BF-B616-D73889BFF1E7}"/>
    <pc:docChg chg="modSld">
      <pc:chgData name="Debra DeFilippo" userId="f6658583-8409-4a0c-aa51-d329dd8754fc" providerId="ADAL" clId="{37A071F4-544A-44BF-B616-D73889BFF1E7}" dt="2023-05-02T18:42:06.683" v="17" actId="6549"/>
      <pc:docMkLst>
        <pc:docMk/>
      </pc:docMkLst>
      <pc:sldChg chg="modSp mod">
        <pc:chgData name="Debra DeFilippo" userId="f6658583-8409-4a0c-aa51-d329dd8754fc" providerId="ADAL" clId="{37A071F4-544A-44BF-B616-D73889BFF1E7}" dt="2023-05-02T18:42:06.683" v="17" actId="6549"/>
        <pc:sldMkLst>
          <pc:docMk/>
          <pc:sldMk cId="1409655418" sldId="4127"/>
        </pc:sldMkLst>
        <pc:spChg chg="mod">
          <ac:chgData name="Debra DeFilippo" userId="f6658583-8409-4a0c-aa51-d329dd8754fc" providerId="ADAL" clId="{37A071F4-544A-44BF-B616-D73889BFF1E7}" dt="2023-05-02T18:42:06.683" v="17" actId="6549"/>
          <ac:spMkLst>
            <pc:docMk/>
            <pc:sldMk cId="1409655418" sldId="4127"/>
            <ac:spMk id="3" creationId="{B6DB2ECD-E92F-4B8B-9616-EB0CC96C419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92DEB-42D2-AB41-B580-9392614AEC8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5DA9EC-9CDC-224C-93BE-07F6AE1EF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45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If we don’t get through the questions during the town hall, we can state we will address them via another form of communication. </a:t>
            </a:r>
          </a:p>
          <a:p>
            <a:r>
              <a:rPr lang="en-US"/>
              <a:t>This presentation and recording will be shared (added bullet)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239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10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kern="1200" dirty="0">
                <a:solidFill>
                  <a:schemeClr val="tx1"/>
                </a:solidFill>
                <a:latin typeface="Lato  "/>
                <a:ea typeface="+mn-ea"/>
                <a:cs typeface="+mn-cs"/>
              </a:rPr>
              <a:t>Complete an online EVV vendor registration form.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b="0" i="0" kern="1200" dirty="0">
                <a:solidFill>
                  <a:schemeClr val="tx1"/>
                </a:solidFill>
                <a:latin typeface="Lato  "/>
                <a:ea typeface="+mn-ea"/>
                <a:cs typeface="+mn-cs"/>
              </a:rPr>
              <a:t>Confirmation of receipt is provided by </a:t>
            </a:r>
            <a:r>
              <a:rPr lang="en-US" sz="1800" b="0" i="0" kern="1200" dirty="0" err="1">
                <a:solidFill>
                  <a:schemeClr val="tx1"/>
                </a:solidFill>
                <a:latin typeface="Lato  "/>
                <a:ea typeface="+mn-ea"/>
                <a:cs typeface="+mn-cs"/>
              </a:rPr>
              <a:t>Sandata</a:t>
            </a:r>
            <a:r>
              <a:rPr lang="en-US" sz="1800" b="0" i="0" kern="1200" dirty="0">
                <a:solidFill>
                  <a:schemeClr val="tx1"/>
                </a:solidFill>
                <a:latin typeface="Lato  "/>
                <a:ea typeface="+mn-ea"/>
                <a:cs typeface="+mn-cs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b="0" i="0" kern="1200" dirty="0" err="1">
                <a:solidFill>
                  <a:schemeClr val="tx1"/>
                </a:solidFill>
                <a:latin typeface="Lato  "/>
                <a:ea typeface="+mn-ea"/>
                <a:cs typeface="+mn-cs"/>
              </a:rPr>
              <a:t>Sandata</a:t>
            </a:r>
            <a:r>
              <a:rPr lang="en-US" sz="1800" b="0" i="0" kern="1200" dirty="0">
                <a:solidFill>
                  <a:schemeClr val="tx1"/>
                </a:solidFill>
                <a:latin typeface="Lato  "/>
                <a:ea typeface="+mn-ea"/>
                <a:cs typeface="+mn-cs"/>
              </a:rPr>
              <a:t> reviews registration responses.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b="0" i="0" kern="1200" dirty="0">
                <a:solidFill>
                  <a:schemeClr val="tx1"/>
                </a:solidFill>
                <a:latin typeface="Lato  "/>
                <a:ea typeface="+mn-ea"/>
                <a:cs typeface="+mn-cs"/>
              </a:rPr>
              <a:t>Communicate with the EVV vendor about the requirements to interface with EAS and to the MO DSS website for implementation updates.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b="0" i="0" kern="1200" dirty="0">
                <a:solidFill>
                  <a:schemeClr val="tx1"/>
                </a:solidFill>
                <a:latin typeface="Lato  "/>
                <a:ea typeface="+mn-ea"/>
                <a:cs typeface="+mn-cs"/>
              </a:rPr>
              <a:t>Complete EAS training prior to the release of EAS credentials.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2909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28700" lvl="1" indent="-342900">
              <a:buClr>
                <a:srgbClr val="4964A2"/>
              </a:buClr>
            </a:pPr>
            <a:r>
              <a:rPr lang="en-US" sz="20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needs to complete the online vendor registration form?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 Health Care Service (HHCS) providers who have not registered their EVV vendor with </a:t>
            </a:r>
            <a:r>
              <a:rPr lang="en-US" dirty="0" err="1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Sandata</a:t>
            </a:r>
            <a:r>
              <a:rPr lang="en-US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PCS and HHCS provider that has already registered their EVV vendor for PCS services, must complete this form to register their EVV vendor for HHCS services.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provider has multiple state issued provider Medicaid ID’s, provider must complete this form for each state issued provider Medicaid ID.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400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28700" lvl="1" indent="-342900">
              <a:buClr>
                <a:srgbClr val="4964A2"/>
              </a:buClr>
            </a:pPr>
            <a:r>
              <a:rPr lang="en-US" sz="20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needs to complete the online vendor registration form?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 Health Care Service (HHCS) providers who have not registered their EVV vendor with </a:t>
            </a:r>
            <a:r>
              <a:rPr lang="en-US" dirty="0" err="1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Sandata</a:t>
            </a:r>
            <a:r>
              <a:rPr lang="en-US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PCS and HHCS provider that has already registered their EVV vendor for PCS services, must complete this form to register their EVV vendor for HHCS services.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provider has multiple state issued provider Medicaid ID’s, provider must complete this form for each state issued provider Medicaid ID.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182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28700" lvl="1" indent="-342900">
              <a:buClr>
                <a:srgbClr val="4964A2"/>
              </a:buClr>
            </a:pPr>
            <a:r>
              <a:rPr lang="en-US" sz="20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needs to complete the online vendor registration form?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 Health Care Service (HHCS) providers who have not registered their EVV vendor with </a:t>
            </a:r>
            <a:r>
              <a:rPr lang="en-US" dirty="0" err="1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Sandata</a:t>
            </a:r>
            <a:r>
              <a:rPr lang="en-US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PCS and HHCS provider that has already registered their EVV vendor for PCS services, must complete this form to register their EVV vendor for HHCS services.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provider has multiple state issued provider Medicaid ID’s, provider must complete this form for each state issued provider Medicaid ID.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476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17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5DA9EC-9CDC-224C-93BE-07F6AE1EF4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721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5DA9EC-9CDC-224C-93BE-07F6AE1EF4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075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5DA9EC-9CDC-224C-93BE-07F6AE1EF4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44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458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EAS integration process begins with the provider and completing the EVV vendor registration form. The secured email has an expiration date to open. The testing credentials do not expire.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9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491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918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CADE4A9-3154-7149-9B28-8C3FC71F9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2FFA23-FDEC-E54C-AA51-5C64952C5AF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5884172-EE11-3140-90F6-AF005F3DB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86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ck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481871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E91B5C-E93F-304C-9276-8DE67D8D9A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8322" y="5705475"/>
            <a:ext cx="9339263" cy="49688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2639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ustom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232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ustom 1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064FB3-1BEA-7447-8B4B-A8B6A64727A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8200" y="6400881"/>
            <a:ext cx="1189383" cy="25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14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ustom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9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ustom 2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064FB3-1BEA-7447-8B4B-A8B6A64727A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8200" y="6400881"/>
            <a:ext cx="1189383" cy="25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88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erato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8E41295-2EE0-2649-AFF4-6CA77ECD1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272D4F0-960E-9D40-8004-E782FB5428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09634"/>
            <a:ext cx="10515600" cy="1325563"/>
          </a:xfrm>
        </p:spPr>
        <p:txBody>
          <a:bodyPr>
            <a:normAutofit/>
          </a:bodyPr>
          <a:lstStyle>
            <a:lvl1pPr algn="ctr"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>
                <a:solidFill>
                  <a:srgbClr val="4E62B2"/>
                </a:solidFill>
                <a:latin typeface="Scandia" panose="020B0603050000020004" pitchFamily="34" charset="77"/>
              </a:rPr>
              <a:t>Simple. Compliant. Non-Disruptive. </a:t>
            </a:r>
            <a:br>
              <a:rPr lang="en-US">
                <a:solidFill>
                  <a:srgbClr val="4E62B2"/>
                </a:solidFill>
                <a:latin typeface="Scandia" panose="020B0603050000020004" pitchFamily="34" charset="77"/>
              </a:rPr>
            </a:br>
            <a:r>
              <a:rPr lang="en-US">
                <a:solidFill>
                  <a:srgbClr val="4E62B2"/>
                </a:solidFill>
                <a:latin typeface="Scandia" panose="020B0603050000020004" pitchFamily="34" charset="77"/>
              </a:rPr>
              <a:t>Future-Ready.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4682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erator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8E41295-2EE0-2649-AFF4-6CA77ECD1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272D4F0-960E-9D40-8004-E782FB542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678" y="2766218"/>
            <a:ext cx="7490791" cy="1325563"/>
          </a:xfrm>
        </p:spPr>
        <p:txBody>
          <a:bodyPr>
            <a:normAutofit/>
          </a:bodyPr>
          <a:lstStyle>
            <a:lvl1pPr algn="l"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1715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589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CADE4A9-3154-7149-9B28-8C3FC71F9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2FFA23-FDEC-E54C-AA51-5C64952C5AF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5884172-EE11-3140-90F6-AF005F3DB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6C5ACA-EA4E-4946-83C4-DDD37D4E02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6400881"/>
            <a:ext cx="1189383" cy="25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54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m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872810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07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A29AB5-E21B-9D49-8AFC-CD3E65B622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6400881"/>
            <a:ext cx="1189383" cy="255438"/>
          </a:xfrm>
          <a:prstGeom prst="rect">
            <a:avLst/>
          </a:prstGeom>
        </p:spPr>
      </p:pic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AFC5FA2A-13DD-6645-ABD4-769F16C9FD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872810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4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24958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3 Column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416168-CCE1-4A4C-9F5D-730BDB82E1FF}"/>
              </a:ext>
            </a:extLst>
          </p:cNvPr>
          <p:cNvSpPr/>
          <p:nvPr userDrawn="1"/>
        </p:nvSpPr>
        <p:spPr>
          <a:xfrm>
            <a:off x="838200" y="1825625"/>
            <a:ext cx="3229947" cy="3144834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E62B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31925F-794D-7C46-AFF4-2966B713FB15}"/>
              </a:ext>
            </a:extLst>
          </p:cNvPr>
          <p:cNvSpPr/>
          <p:nvPr userDrawn="1"/>
        </p:nvSpPr>
        <p:spPr>
          <a:xfrm>
            <a:off x="4481026" y="1825625"/>
            <a:ext cx="3229947" cy="3144834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E62B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8500D6-0E59-E145-AAF5-62263F6C186A}"/>
              </a:ext>
            </a:extLst>
          </p:cNvPr>
          <p:cNvSpPr/>
          <p:nvPr userDrawn="1"/>
        </p:nvSpPr>
        <p:spPr>
          <a:xfrm>
            <a:off x="8123852" y="1825625"/>
            <a:ext cx="3229947" cy="3144834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E62B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58145"/>
            <a:ext cx="3229947" cy="2825890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Bullet text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07932F1-0D2C-364A-ABEF-91E5CEBE1CE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81026" y="1958145"/>
            <a:ext cx="3229947" cy="2825890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Bullet text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E6E5B46-E54D-4649-BA52-85F86E175EF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852" y="1989103"/>
            <a:ext cx="3229947" cy="2825890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Bullet text</a:t>
            </a:r>
          </a:p>
        </p:txBody>
      </p:sp>
    </p:spTree>
    <p:extLst>
      <p:ext uri="{BB962C8B-B14F-4D97-AF65-F5344CB8AC3E}">
        <p14:creationId xmlns:p14="http://schemas.microsoft.com/office/powerpoint/2010/main" val="208366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3 Column 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416168-CCE1-4A4C-9F5D-730BDB82E1FF}"/>
              </a:ext>
            </a:extLst>
          </p:cNvPr>
          <p:cNvSpPr/>
          <p:nvPr userDrawn="1"/>
        </p:nvSpPr>
        <p:spPr>
          <a:xfrm>
            <a:off x="838200" y="1706357"/>
            <a:ext cx="3229947" cy="599523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E62B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31925F-794D-7C46-AFF4-2966B713FB15}"/>
              </a:ext>
            </a:extLst>
          </p:cNvPr>
          <p:cNvSpPr/>
          <p:nvPr userDrawn="1"/>
        </p:nvSpPr>
        <p:spPr>
          <a:xfrm>
            <a:off x="4481026" y="1706357"/>
            <a:ext cx="3229947" cy="599523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E62B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8500D6-0E59-E145-AAF5-62263F6C186A}"/>
              </a:ext>
            </a:extLst>
          </p:cNvPr>
          <p:cNvSpPr/>
          <p:nvPr userDrawn="1"/>
        </p:nvSpPr>
        <p:spPr>
          <a:xfrm>
            <a:off x="8123852" y="1706357"/>
            <a:ext cx="3229947" cy="599523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E62B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3229947" cy="48025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Scandia" panose="020B0603050000020004" pitchFamily="34" charset="77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D963589-573B-EB49-9B78-19509EB5ADB1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481026" y="1851689"/>
            <a:ext cx="3229947" cy="48025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Scandia" panose="020B0603050000020004" pitchFamily="34" charset="77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EF5E34C-5813-AF40-A90C-89E0EA633AA9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123852" y="1825625"/>
            <a:ext cx="3229947" cy="48025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Scandia" panose="020B0603050000020004" pitchFamily="34" charset="77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32F3302-7415-3046-8F59-3C0D6B13A55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38199" y="2506662"/>
            <a:ext cx="3229947" cy="3231529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9CFB542-A562-954F-B7B8-D435E0F2477C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81026" y="2506662"/>
            <a:ext cx="3229947" cy="3231529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9FC2F69-9E57-5244-9A57-4304E2CEBAD4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123851" y="2506662"/>
            <a:ext cx="3229947" cy="3231529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116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481871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E91B5C-E93F-304C-9276-8DE67D8D9A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8322" y="5705475"/>
            <a:ext cx="9339263" cy="49688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2827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ck 3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E91B5C-E93F-304C-9276-8DE67D8D9A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8322" y="5705475"/>
            <a:ext cx="9339263" cy="49688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261039-2EEE-D345-B0E2-6E45AE90F5E1}"/>
              </a:ext>
            </a:extLst>
          </p:cNvPr>
          <p:cNvSpPr/>
          <p:nvPr userDrawn="1"/>
        </p:nvSpPr>
        <p:spPr>
          <a:xfrm>
            <a:off x="838200" y="2874511"/>
            <a:ext cx="3229947" cy="2137844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E1FCE0-FE2B-3441-93F3-791D70ED4512}"/>
              </a:ext>
            </a:extLst>
          </p:cNvPr>
          <p:cNvSpPr/>
          <p:nvPr userDrawn="1"/>
        </p:nvSpPr>
        <p:spPr>
          <a:xfrm>
            <a:off x="4481026" y="2874511"/>
            <a:ext cx="3229947" cy="2137844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C2BB9A-452D-3045-BFF1-B38A59CA544D}"/>
              </a:ext>
            </a:extLst>
          </p:cNvPr>
          <p:cNvSpPr/>
          <p:nvPr userDrawn="1"/>
        </p:nvSpPr>
        <p:spPr>
          <a:xfrm>
            <a:off x="8123852" y="2874511"/>
            <a:ext cx="3229947" cy="2137844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E2DDA5C-F798-644E-A72E-2304D297062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944625"/>
            <a:ext cx="3229947" cy="2067730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Bullet text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4D30793F-0AB9-404A-8731-2345F575636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481026" y="2944625"/>
            <a:ext cx="3229947" cy="2067730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Bullet text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C7CB2B0A-6E26-FC4B-99DE-185774BB7DE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23851" y="2949898"/>
            <a:ext cx="3229947" cy="2067730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Bullet text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7801299-18BC-8D43-B49D-20E7F1643A0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38200" y="2251505"/>
            <a:ext cx="3229947" cy="48025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200" b="0" i="0">
                <a:solidFill>
                  <a:srgbClr val="4E62B2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C8F50E81-CCB6-E24B-A504-8E3D6EA7780A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95057" y="2251505"/>
            <a:ext cx="3229947" cy="48025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200" b="0" i="0">
                <a:solidFill>
                  <a:srgbClr val="4E62B2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A49C8D7B-A2E3-804E-A505-419C39FC3E7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150320" y="2256480"/>
            <a:ext cx="3229947" cy="48025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200" b="0" i="0">
                <a:solidFill>
                  <a:srgbClr val="4E62B2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942488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mple Ma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12765" y="1825625"/>
            <a:ext cx="3641034" cy="3872810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006BA752-BB9A-0748-B0C0-1B4CC83E3E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8343" y="1601022"/>
            <a:ext cx="6745639" cy="464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0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858BA6-8860-FC4F-A024-6ACB69B88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85A0B-66EE-7645-9F19-1D9381EB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D03778-3545-9447-8F9B-3D44CAB6E5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F7B64-5773-4149-8AFC-3BECF4DADDDA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E1DCF-1605-E547-93E4-299432DB46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C55EC-BEC9-6245-84DC-1D19475CA9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23776-54BA-0E4D-9E25-9D877C7D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23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0" r:id="rId3"/>
    <p:sldLayoutId id="2147483664" r:id="rId4"/>
    <p:sldLayoutId id="2147483669" r:id="rId5"/>
    <p:sldLayoutId id="2147483670" r:id="rId6"/>
    <p:sldLayoutId id="2147483660" r:id="rId7"/>
    <p:sldLayoutId id="2147483677" r:id="rId8"/>
    <p:sldLayoutId id="2147483683" r:id="rId9"/>
    <p:sldLayoutId id="2147483661" r:id="rId10"/>
    <p:sldLayoutId id="2147483662" r:id="rId11"/>
    <p:sldLayoutId id="2147483665" r:id="rId12"/>
    <p:sldLayoutId id="2147483666" r:id="rId13"/>
    <p:sldLayoutId id="2147483679" r:id="rId14"/>
    <p:sldLayoutId id="2147483651" r:id="rId15"/>
    <p:sldLayoutId id="2147483663" r:id="rId16"/>
    <p:sldLayoutId id="214748368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moaltevv@sandata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moaltevv@sandata.co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dss.mo.gov/mhd/providers/electronic-visit-verification.htm" TargetMode="External"/><Relationship Id="rId4" Type="http://schemas.openxmlformats.org/officeDocument/2006/relationships/hyperlink" Target="https://sandata.zendesk.com/hc/en-us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dss.mo.gov/mhd/providers/pdf/evv-vendor-specification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dss.mo.gov/mhd/providers/pdf/eas-interface-process-quick-reference-guide.pdf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dss.mo.gov/mhd/providers/pdf/eas-interface-process-quick-reference-guide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dss.mo.gov/mhd/providers/pdf/eas-interface-process-quick-reference-guide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ss.mo.gov/mhd/providers/files/evv-townhall-022123.ppt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dss.mo.gov/mhd/providers/pdf/evv-vendor-town-hall-2-presentation-030323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ss.mo.gov/mhd/providers/pdf/evv-vendor-specification.pdf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EA5318-C5D4-414C-9427-32DF1AE20BB1}"/>
              </a:ext>
            </a:extLst>
          </p:cNvPr>
          <p:cNvSpPr txBox="1">
            <a:spLocks/>
          </p:cNvSpPr>
          <p:nvPr/>
        </p:nvSpPr>
        <p:spPr>
          <a:xfrm>
            <a:off x="671728" y="5257800"/>
            <a:ext cx="6828040" cy="13715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300" dirty="0">
                <a:solidFill>
                  <a:srgbClr val="4E62B2"/>
                </a:solidFill>
                <a:latin typeface="Lato  "/>
              </a:rPr>
              <a:t>HHCS EVV Town Hall</a:t>
            </a:r>
          </a:p>
          <a:p>
            <a:pPr algn="l"/>
            <a:r>
              <a:rPr lang="en-US" sz="2500" dirty="0">
                <a:solidFill>
                  <a:srgbClr val="4964A2"/>
                </a:solidFill>
                <a:latin typeface="Lato  "/>
                <a:ea typeface="Lato Light" panose="020F0502020204030203" pitchFamily="34" charset="0"/>
                <a:cs typeface="Lato Light" panose="020F0502020204030203" pitchFamily="34" charset="0"/>
              </a:rPr>
              <a:t>Wednesday, May 17, 2023</a:t>
            </a:r>
          </a:p>
          <a:p>
            <a:pPr algn="l"/>
            <a:r>
              <a:rPr lang="en-US" sz="2500" dirty="0">
                <a:solidFill>
                  <a:srgbClr val="4964A2"/>
                </a:solidFill>
                <a:latin typeface="Lato  "/>
                <a:ea typeface="Lato Light" panose="020F0502020204030203" pitchFamily="34" charset="0"/>
                <a:cs typeface="Lato Light" panose="020F0502020204030203" pitchFamily="34" charset="0"/>
              </a:rPr>
              <a:t>9:30a – 10:30a CST</a:t>
            </a:r>
          </a:p>
        </p:txBody>
      </p:sp>
    </p:spTree>
    <p:extLst>
      <p:ext uri="{BB962C8B-B14F-4D97-AF65-F5344CB8AC3E}">
        <p14:creationId xmlns:p14="http://schemas.microsoft.com/office/powerpoint/2010/main" val="183937910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22" y="158403"/>
            <a:ext cx="10906956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Employee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89339"/>
            <a:ext cx="12082509" cy="4878086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lvl="1" indent="0">
              <a:buNone/>
            </a:pPr>
            <a:endParaRPr lang="en-US" sz="2600" i="1"/>
          </a:p>
          <a:p>
            <a:pPr marL="1028700" lvl="1" indent="-342900">
              <a:buClr>
                <a:srgbClr val="4964A2"/>
              </a:buClr>
            </a:pPr>
            <a:r>
              <a:rPr lang="en-US" sz="2600">
                <a:latin typeface="Lato  "/>
                <a:ea typeface="+mn-ea"/>
                <a:cs typeface="+mn-cs"/>
              </a:rPr>
              <a:t>One required segment for Employee (Person providing service in the home):</a:t>
            </a:r>
            <a:endParaRPr lang="en-US" sz="2600" strike="sngStrike">
              <a:latin typeface="Lato  "/>
              <a:ea typeface="+mn-ea"/>
              <a:cs typeface="+mn-cs"/>
            </a:endParaRPr>
          </a:p>
          <a:p>
            <a:pPr marL="1600200" lvl="2" indent="-457200">
              <a:buClr>
                <a:srgbClr val="4964A2"/>
              </a:buClr>
            </a:pPr>
            <a:r>
              <a:rPr lang="en-US" sz="2600">
                <a:latin typeface="Lato  "/>
                <a:ea typeface="+mn-ea"/>
                <a:cs typeface="+mn-cs"/>
              </a:rPr>
              <a:t>Employee General</a:t>
            </a:r>
          </a:p>
          <a:p>
            <a:pPr marL="457200" indent="-457200">
              <a:buClr>
                <a:srgbClr val="4964A2"/>
              </a:buClr>
              <a:buFont typeface="Arial" panose="020B0604020202020204" pitchFamily="34" charset="0"/>
              <a:buChar char="•"/>
            </a:pPr>
            <a:endParaRPr lang="en-US" sz="2600"/>
          </a:p>
          <a:p>
            <a:pPr marL="1028700" lvl="1" indent="-342900">
              <a:buClr>
                <a:srgbClr val="4964A2"/>
              </a:buClr>
            </a:pPr>
            <a:r>
              <a:rPr lang="en-US" sz="2600">
                <a:latin typeface="Lato  "/>
                <a:ea typeface="+mn-ea"/>
                <a:cs typeface="+mn-cs"/>
              </a:rPr>
              <a:t>Identifiers used for matching logic:</a:t>
            </a:r>
          </a:p>
          <a:p>
            <a:pPr marL="1600200" lvl="2" indent="-457200">
              <a:lnSpc>
                <a:spcPct val="110000"/>
              </a:lnSpc>
              <a:buClr>
                <a:srgbClr val="4964A2"/>
              </a:buClr>
            </a:pPr>
            <a:r>
              <a:rPr lang="en-US" sz="2600" err="1">
                <a:latin typeface="Lato  "/>
                <a:ea typeface="+mn-ea"/>
                <a:cs typeface="+mn-cs"/>
              </a:rPr>
              <a:t>ProviderID</a:t>
            </a:r>
            <a:r>
              <a:rPr lang="en-US" sz="2600">
                <a:latin typeface="Lato  "/>
                <a:ea typeface="+mn-ea"/>
                <a:cs typeface="+mn-cs"/>
              </a:rPr>
              <a:t> value: 9-Digits Medicaid ID</a:t>
            </a:r>
          </a:p>
          <a:p>
            <a:pPr marL="1600200" lvl="2" indent="-457200">
              <a:lnSpc>
                <a:spcPct val="110000"/>
              </a:lnSpc>
              <a:buClr>
                <a:srgbClr val="4964A2"/>
              </a:buClr>
            </a:pPr>
            <a:r>
              <a:rPr lang="en-US" sz="2600" err="1">
                <a:latin typeface="Lato  "/>
                <a:ea typeface="+mn-ea"/>
                <a:cs typeface="+mn-cs"/>
              </a:rPr>
              <a:t>EmployeeIdentifier</a:t>
            </a:r>
            <a:r>
              <a:rPr lang="en-US" sz="2600">
                <a:latin typeface="Lato  "/>
                <a:ea typeface="+mn-ea"/>
                <a:cs typeface="+mn-cs"/>
              </a:rPr>
              <a:t>: 8-Digits exactly including leading zeros Family Care Safety Registry (FCSR) Number</a:t>
            </a:r>
          </a:p>
          <a:p>
            <a:pPr lvl="2" indent="0">
              <a:buClr>
                <a:srgbClr val="4964A2"/>
              </a:buClr>
              <a:buNone/>
            </a:pPr>
            <a:endParaRPr lang="en-US" sz="2600">
              <a:latin typeface="Lato  "/>
              <a:ea typeface="+mn-ea"/>
              <a:cs typeface="+mn-cs"/>
            </a:endParaRPr>
          </a:p>
          <a:p>
            <a:pPr marL="1028700" lvl="1" indent="-342900">
              <a:buClr>
                <a:srgbClr val="4964A2"/>
              </a:buClr>
            </a:pPr>
            <a:r>
              <a:rPr lang="en-US" sz="2600">
                <a:latin typeface="Lato  "/>
                <a:ea typeface="+mn-ea"/>
                <a:cs typeface="+mn-cs"/>
              </a:rPr>
              <a:t>Employee Validation:</a:t>
            </a:r>
          </a:p>
          <a:p>
            <a:pPr marL="1600200" lvl="2" indent="-457200">
              <a:lnSpc>
                <a:spcPct val="120000"/>
              </a:lnSpc>
              <a:buClr>
                <a:srgbClr val="4964A2"/>
              </a:buClr>
            </a:pPr>
            <a:r>
              <a:rPr lang="en-US" sz="2600" err="1">
                <a:latin typeface="Lato  "/>
                <a:ea typeface="+mn-ea"/>
                <a:cs typeface="+mn-cs"/>
              </a:rPr>
              <a:t>EmployeeIdentifier</a:t>
            </a:r>
            <a:r>
              <a:rPr lang="en-US" sz="2600">
                <a:latin typeface="Lato  "/>
                <a:ea typeface="+mn-ea"/>
                <a:cs typeface="+mn-cs"/>
              </a:rPr>
              <a:t> length check</a:t>
            </a:r>
          </a:p>
          <a:p>
            <a:pPr marL="1600200" lvl="2" indent="-457200">
              <a:lnSpc>
                <a:spcPct val="120000"/>
              </a:lnSpc>
              <a:buClr>
                <a:srgbClr val="4964A2"/>
              </a:buClr>
            </a:pPr>
            <a:r>
              <a:rPr lang="en-US" sz="2600" err="1">
                <a:latin typeface="Lato  "/>
                <a:ea typeface="+mn-ea"/>
                <a:cs typeface="+mn-cs"/>
              </a:rPr>
              <a:t>EmployeeIdentifier</a:t>
            </a:r>
            <a:r>
              <a:rPr lang="en-US" sz="2600">
                <a:latin typeface="Lato  "/>
                <a:ea typeface="+mn-ea"/>
                <a:cs typeface="+mn-cs"/>
              </a:rPr>
              <a:t> will be matched to existing records:</a:t>
            </a:r>
          </a:p>
          <a:p>
            <a:pPr marL="2057400" lvl="3" indent="-457200">
              <a:lnSpc>
                <a:spcPct val="120000"/>
              </a:lnSpc>
              <a:buClr>
                <a:srgbClr val="4964A2"/>
              </a:buClr>
            </a:pPr>
            <a:r>
              <a:rPr lang="en-US" sz="2600">
                <a:latin typeface="Lato  "/>
                <a:ea typeface="+mn-ea"/>
                <a:cs typeface="+mn-cs"/>
              </a:rPr>
              <a:t>No Match = Insert new record</a:t>
            </a:r>
          </a:p>
          <a:p>
            <a:pPr marL="2057400" lvl="3" indent="-457200">
              <a:lnSpc>
                <a:spcPct val="120000"/>
              </a:lnSpc>
              <a:buClr>
                <a:srgbClr val="4964A2"/>
              </a:buClr>
            </a:pPr>
            <a:r>
              <a:rPr lang="en-US" sz="2600">
                <a:latin typeface="Lato  "/>
                <a:ea typeface="+mn-ea"/>
                <a:cs typeface="+mn-cs"/>
              </a:rPr>
              <a:t>Yes Match = Update existing</a:t>
            </a:r>
          </a:p>
          <a:p>
            <a:pPr lvl="2" indent="0">
              <a:buNone/>
            </a:pPr>
            <a:endParaRPr lang="en-US" i="1"/>
          </a:p>
          <a:p>
            <a:endParaRPr lang="en-US" sz="2400">
              <a:latin typeface="Lato Light" panose="020F0502020204030203" pitchFamily="34" charset="0"/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2295805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038" y="57631"/>
            <a:ext cx="10515600" cy="1325563"/>
          </a:xfrm>
        </p:spPr>
        <p:txBody>
          <a:bodyPr/>
          <a:lstStyle/>
          <a:p>
            <a:r>
              <a:rPr lang="en-US">
                <a:latin typeface="Lato"/>
                <a:ea typeface="Lato"/>
                <a:cs typeface="Lato"/>
              </a:rPr>
              <a:t>Employee Overview: JSON</a:t>
            </a:r>
            <a:endParaRPr lang="en-US">
              <a:solidFill>
                <a:srgbClr val="FF0000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383" y="1098184"/>
            <a:ext cx="8117933" cy="11445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Lato" panose="020F0502020204030203" pitchFamily="34" charset="0"/>
              </a:rPr>
              <a:t>EVV  vendor data is sent via RESTful API / JSON transmissions</a:t>
            </a:r>
          </a:p>
          <a:p>
            <a:pPr marL="1028700" lvl="1" indent="-342900">
              <a:buClr>
                <a:srgbClr val="4964A2"/>
              </a:buClr>
              <a:buFont typeface="Arial" panose="020B0604020202020204" pitchFamily="34" charset="0"/>
              <a:buChar char="•"/>
            </a:pPr>
            <a:r>
              <a:rPr lang="en-US" sz="2000">
                <a:latin typeface="Lato" panose="020F0502020204030203" pitchFamily="34" charset="0"/>
              </a:rPr>
              <a:t>Example: Missouri Employee API</a:t>
            </a:r>
          </a:p>
          <a:p>
            <a:pPr lvl="1" indent="0">
              <a:buClr>
                <a:srgbClr val="4964A2"/>
              </a:buClr>
              <a:buNone/>
            </a:pPr>
            <a:endParaRPr lang="en-US"/>
          </a:p>
          <a:p>
            <a:pPr marL="1485900" lvl="2" indent="-342900"/>
            <a:endParaRPr lang="en-US" i="1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5889D1BE-5F59-F968-831B-EC149526FF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95" r="3046" b="2267"/>
          <a:stretch/>
        </p:blipFill>
        <p:spPr>
          <a:xfrm>
            <a:off x="414176" y="2976564"/>
            <a:ext cx="9568024" cy="3141932"/>
          </a:xfrm>
          <a:prstGeom prst="rect">
            <a:avLst/>
          </a:prstGeom>
        </p:spPr>
      </p:pic>
      <p:pic>
        <p:nvPicPr>
          <p:cNvPr id="8" name="Picture 9" descr="Text, letter&#10;&#10;Description automatically generated">
            <a:extLst>
              <a:ext uri="{FF2B5EF4-FFF2-40B4-BE49-F238E27FC236}">
                <a16:creationId xmlns:a16="http://schemas.microsoft.com/office/drawing/2014/main" id="{62E544F0-49E3-728F-3E33-B91897A932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765" y="451231"/>
            <a:ext cx="3804862" cy="2574163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721E882-BE38-4531-BA3E-2260BBAC1A99}"/>
              </a:ext>
            </a:extLst>
          </p:cNvPr>
          <p:cNvCxnSpPr>
            <a:cxnSpLocks/>
          </p:cNvCxnSpPr>
          <p:nvPr/>
        </p:nvCxnSpPr>
        <p:spPr>
          <a:xfrm flipH="1">
            <a:off x="7072313" y="1013615"/>
            <a:ext cx="1243012" cy="30467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E046C89-408D-4785-BF70-8A4E1C51F70D}"/>
              </a:ext>
            </a:extLst>
          </p:cNvPr>
          <p:cNvCxnSpPr>
            <a:cxnSpLocks/>
          </p:cNvCxnSpPr>
          <p:nvPr/>
        </p:nvCxnSpPr>
        <p:spPr>
          <a:xfrm flipV="1">
            <a:off x="7556692" y="1738313"/>
            <a:ext cx="801496" cy="322701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954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348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Visit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431" y="1411550"/>
            <a:ext cx="11745157" cy="467835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lvl="1" indent="0">
              <a:buNone/>
            </a:pPr>
            <a:endParaRPr lang="en-US" i="1"/>
          </a:p>
          <a:p>
            <a:pPr marL="1028700" lvl="1" indent="-342900"/>
            <a:r>
              <a:rPr lang="en-US" sz="2400">
                <a:latin typeface="Lato  "/>
                <a:ea typeface="+mn-ea"/>
                <a:cs typeface="+mn-cs"/>
              </a:rPr>
              <a:t>One required segment for Visit Records: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>
                <a:latin typeface="Lato  "/>
                <a:ea typeface="+mn-ea"/>
                <a:cs typeface="+mn-cs"/>
              </a:rPr>
              <a:t>Visit General</a:t>
            </a:r>
          </a:p>
          <a:p>
            <a:pPr marL="914400" lvl="2" indent="0">
              <a:buNone/>
            </a:pPr>
            <a:endParaRPr lang="en-US" sz="2200">
              <a:latin typeface="Lato  "/>
              <a:ea typeface="+mn-ea"/>
              <a:cs typeface="+mn-cs"/>
            </a:endParaRPr>
          </a:p>
          <a:p>
            <a:pPr marL="1028700" lvl="1" indent="-342900"/>
            <a:r>
              <a:rPr lang="en-US" sz="2600">
                <a:latin typeface="Lato  "/>
                <a:ea typeface="+mn-ea"/>
                <a:cs typeface="+mn-cs"/>
              </a:rPr>
              <a:t> </a:t>
            </a:r>
            <a:r>
              <a:rPr lang="en-US" sz="2400">
                <a:latin typeface="Lato  "/>
                <a:ea typeface="+mn-ea"/>
                <a:cs typeface="+mn-cs"/>
              </a:rPr>
              <a:t>Three conditional segments for Visit Records</a:t>
            </a:r>
            <a:r>
              <a:rPr lang="en-US" sz="2600">
                <a:latin typeface="Lato  "/>
                <a:ea typeface="+mn-ea"/>
                <a:cs typeface="+mn-cs"/>
              </a:rPr>
              <a:t>: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>
                <a:latin typeface="Lato  "/>
                <a:ea typeface="+mn-ea"/>
                <a:cs typeface="+mn-cs"/>
              </a:rPr>
              <a:t>Calls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>
                <a:latin typeface="Lato  "/>
                <a:ea typeface="+mn-ea"/>
                <a:cs typeface="+mn-cs"/>
              </a:rPr>
              <a:t>Visit Changes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>
                <a:latin typeface="Lato  "/>
                <a:ea typeface="+mn-ea"/>
                <a:cs typeface="+mn-cs"/>
              </a:rPr>
              <a:t>Visit Tasks</a:t>
            </a:r>
          </a:p>
          <a:p>
            <a:pPr marL="1028700" lvl="1" indent="-342900"/>
            <a:endParaRPr lang="en-US">
              <a:latin typeface="Lato  "/>
              <a:ea typeface="+mn-ea"/>
              <a:cs typeface="+mn-cs"/>
            </a:endParaRPr>
          </a:p>
          <a:p>
            <a:pPr marL="1028700" lvl="1" indent="-342900"/>
            <a:r>
              <a:rPr lang="en-US" sz="2400">
                <a:latin typeface="Lato  "/>
                <a:ea typeface="+mn-ea"/>
                <a:cs typeface="+mn-cs"/>
              </a:rPr>
              <a:t>Identifiers used for matching logic</a:t>
            </a:r>
            <a:r>
              <a:rPr lang="en-US" sz="2600">
                <a:latin typeface="Lato  "/>
                <a:ea typeface="+mn-ea"/>
                <a:cs typeface="+mn-cs"/>
              </a:rPr>
              <a:t>: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 err="1">
                <a:latin typeface="Lato  "/>
                <a:ea typeface="+mn-ea"/>
                <a:cs typeface="+mn-cs"/>
              </a:rPr>
              <a:t>ProviderID</a:t>
            </a:r>
            <a:r>
              <a:rPr lang="en-US" sz="2200">
                <a:latin typeface="Lato  "/>
                <a:ea typeface="+mn-ea"/>
                <a:cs typeface="+mn-cs"/>
              </a:rPr>
              <a:t> value: 9-Digits Medicaid ID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 err="1">
                <a:latin typeface="Lato  "/>
                <a:ea typeface="+mn-ea"/>
                <a:cs typeface="+mn-cs"/>
              </a:rPr>
              <a:t>VisitOtherID</a:t>
            </a:r>
            <a:r>
              <a:rPr lang="en-US" sz="2200">
                <a:latin typeface="Lato  "/>
                <a:ea typeface="+mn-ea"/>
                <a:cs typeface="+mn-cs"/>
              </a:rPr>
              <a:t> value: ID from EVV vendor system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 err="1">
                <a:latin typeface="Lato  "/>
                <a:ea typeface="+mn-ea"/>
                <a:cs typeface="+mn-cs"/>
              </a:rPr>
              <a:t>ClientIdentifier</a:t>
            </a:r>
            <a:r>
              <a:rPr lang="en-US" sz="2200">
                <a:latin typeface="Lato  "/>
                <a:ea typeface="+mn-ea"/>
                <a:cs typeface="+mn-cs"/>
              </a:rPr>
              <a:t>:  8-Digits Departmental Client Number (DCN)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 err="1">
                <a:latin typeface="Lato  "/>
                <a:ea typeface="+mn-ea"/>
                <a:cs typeface="+mn-cs"/>
              </a:rPr>
              <a:t>EmployeeIdentifier</a:t>
            </a:r>
            <a:r>
              <a:rPr lang="en-US" sz="2200">
                <a:latin typeface="Lato  "/>
                <a:ea typeface="+mn-ea"/>
                <a:cs typeface="+mn-cs"/>
              </a:rPr>
              <a:t>: 8-Digits Family Care Safety Registry (FCSR) Number</a:t>
            </a:r>
          </a:p>
          <a:p>
            <a:pPr lvl="2" indent="0">
              <a:buNone/>
            </a:pP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2825656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Visit Overview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C445D1-560C-41C0-936E-CD37591A2A04}"/>
              </a:ext>
            </a:extLst>
          </p:cNvPr>
          <p:cNvSpPr txBox="1">
            <a:spLocks/>
          </p:cNvSpPr>
          <p:nvPr/>
        </p:nvSpPr>
        <p:spPr>
          <a:xfrm>
            <a:off x="304800" y="990600"/>
            <a:ext cx="11332142" cy="503150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E62B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sz="2600">
                <a:latin typeface="Lato  "/>
                <a:ea typeface="+mn-ea"/>
                <a:cs typeface="+mn-cs"/>
              </a:rPr>
              <a:t>Procedure code validation.</a:t>
            </a:r>
            <a:endParaRPr lang="en-US" sz="2400">
              <a:latin typeface="Lato  "/>
              <a:ea typeface="+mn-ea"/>
              <a:cs typeface="+mn-cs"/>
            </a:endParaRPr>
          </a:p>
          <a:p>
            <a:pPr marL="1485900" lvl="2" indent="-342900">
              <a:lnSpc>
                <a:spcPct val="120000"/>
              </a:lnSpc>
              <a:defRPr/>
            </a:pPr>
            <a:r>
              <a:rPr lang="en-US" sz="2400" err="1">
                <a:latin typeface="Lato  "/>
                <a:ea typeface="+mn-ea"/>
                <a:cs typeface="+mn-cs"/>
              </a:rPr>
              <a:t>PayerID</a:t>
            </a:r>
            <a:r>
              <a:rPr lang="en-US" sz="2400">
                <a:latin typeface="Lato  "/>
                <a:ea typeface="+mn-ea"/>
                <a:cs typeface="+mn-cs"/>
              </a:rPr>
              <a:t>, </a:t>
            </a:r>
            <a:r>
              <a:rPr lang="en-US" sz="2400" err="1">
                <a:latin typeface="Lato  "/>
                <a:ea typeface="+mn-ea"/>
                <a:cs typeface="+mn-cs"/>
              </a:rPr>
              <a:t>PayerProgram</a:t>
            </a:r>
            <a:r>
              <a:rPr lang="en-US" sz="2400">
                <a:latin typeface="Lato  "/>
                <a:ea typeface="+mn-ea"/>
                <a:cs typeface="+mn-cs"/>
              </a:rPr>
              <a:t>, &amp; </a:t>
            </a:r>
            <a:r>
              <a:rPr lang="en-US" sz="2400" err="1">
                <a:latin typeface="Lato  "/>
                <a:ea typeface="+mn-ea"/>
                <a:cs typeface="+mn-cs"/>
              </a:rPr>
              <a:t>ProcedureCode</a:t>
            </a:r>
            <a:r>
              <a:rPr lang="en-US" sz="2400">
                <a:latin typeface="Lato  "/>
                <a:ea typeface="+mn-ea"/>
                <a:cs typeface="+mn-cs"/>
              </a:rPr>
              <a:t> must match to a valid record as listed in the specification.</a:t>
            </a:r>
            <a:endParaRPr lang="en-US" sz="2200">
              <a:latin typeface="Lato  "/>
              <a:ea typeface="+mn-ea"/>
              <a:cs typeface="+mn-cs"/>
            </a:endParaRPr>
          </a:p>
          <a:p>
            <a:pPr marL="1485900" marR="0" lvl="2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E62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400">
              <a:latin typeface="Lato  "/>
              <a:ea typeface="+mn-ea"/>
              <a:cs typeface="+mn-cs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sz="2600" err="1">
                <a:latin typeface="Lato  "/>
                <a:ea typeface="+mn-ea"/>
                <a:cs typeface="+mn-cs"/>
              </a:rPr>
              <a:t>ClientIdentifier</a:t>
            </a:r>
            <a:r>
              <a:rPr lang="en-US" sz="2600">
                <a:latin typeface="Lato  "/>
                <a:ea typeface="+mn-ea"/>
                <a:cs typeface="+mn-cs"/>
              </a:rPr>
              <a:t> must match to existing client record.</a:t>
            </a:r>
            <a:endParaRPr lang="en-US" sz="2400">
              <a:latin typeface="Lato  "/>
              <a:ea typeface="+mn-ea"/>
              <a:cs typeface="+mn-cs"/>
            </a:endParaRPr>
          </a:p>
          <a:p>
            <a:pPr marL="1943100" lvl="3" indent="-342900">
              <a:lnSpc>
                <a:spcPct val="120000"/>
              </a:lnSpc>
              <a:buClr>
                <a:srgbClr val="4964A2"/>
              </a:buClr>
            </a:pPr>
            <a:r>
              <a:rPr lang="en-US" sz="2400">
                <a:latin typeface="Lato  "/>
              </a:rPr>
              <a:t>Error Message: “</a:t>
            </a:r>
            <a:r>
              <a:rPr lang="en-US" sz="2400" err="1">
                <a:latin typeface="Lato  "/>
              </a:rPr>
              <a:t>Client_ID</a:t>
            </a:r>
            <a:r>
              <a:rPr lang="en-US" sz="2400">
                <a:latin typeface="Lato  "/>
              </a:rPr>
              <a:t> Not Found” will post if an initial match with the MMIS </a:t>
            </a:r>
            <a:r>
              <a:rPr lang="en-US" sz="2400" err="1">
                <a:latin typeface="Lato  "/>
              </a:rPr>
              <a:t>ClientIdentifier</a:t>
            </a:r>
            <a:r>
              <a:rPr lang="en-US" sz="2400">
                <a:latin typeface="Lato  "/>
              </a:rPr>
              <a:t> loaded to Sandata is not made.</a:t>
            </a:r>
          </a:p>
          <a:p>
            <a:pPr marL="1943100" lvl="3" indent="-342900">
              <a:lnSpc>
                <a:spcPct val="120000"/>
              </a:lnSpc>
              <a:buClr>
                <a:srgbClr val="4964A2"/>
              </a:buClr>
            </a:pPr>
            <a:r>
              <a:rPr lang="en-US" sz="2400">
                <a:latin typeface="Lato  "/>
              </a:rPr>
              <a:t>EVV vendors may need to resubmit after 24 hours to obtain </a:t>
            </a:r>
            <a:r>
              <a:rPr lang="en-US" sz="2400" err="1">
                <a:latin typeface="Lato  "/>
              </a:rPr>
              <a:t>ClientIdentifier</a:t>
            </a:r>
            <a:r>
              <a:rPr lang="en-US" sz="2400">
                <a:latin typeface="Lato  "/>
              </a:rPr>
              <a:t> match.</a:t>
            </a:r>
            <a:endParaRPr lang="en-US" sz="2600">
              <a:latin typeface="Lato  "/>
            </a:endParaRPr>
          </a:p>
          <a:p>
            <a:pPr lvl="3" indent="0">
              <a:buClr>
                <a:srgbClr val="4964A2"/>
              </a:buClr>
              <a:buNone/>
            </a:pPr>
            <a:endParaRPr lang="en-US">
              <a:latin typeface="Lato  "/>
              <a:ea typeface="+mn-ea"/>
              <a:cs typeface="+mn-cs"/>
            </a:endParaRPr>
          </a:p>
          <a:p>
            <a:pPr marL="1028700" lvl="1" indent="-342900">
              <a:defRPr/>
            </a:pPr>
            <a:r>
              <a:rPr lang="en-US" sz="2600" err="1">
                <a:latin typeface="Lato  "/>
                <a:ea typeface="+mn-ea"/>
                <a:cs typeface="+mn-cs"/>
              </a:rPr>
              <a:t>EmployeeIdentifier</a:t>
            </a:r>
            <a:r>
              <a:rPr lang="en-US" sz="2600">
                <a:latin typeface="Lato  "/>
                <a:ea typeface="+mn-ea"/>
                <a:cs typeface="+mn-cs"/>
              </a:rPr>
              <a:t> must match to existing employee record.</a:t>
            </a:r>
            <a:endParaRPr lang="en-US" sz="2400">
              <a:latin typeface="Lato  "/>
              <a:ea typeface="+mn-ea"/>
              <a:cs typeface="+mn-cs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lang="en-US">
              <a:latin typeface="Lato  "/>
              <a:ea typeface="+mn-ea"/>
              <a:cs typeface="+mn-cs"/>
            </a:endParaRPr>
          </a:p>
          <a:p>
            <a:pPr marL="1028700" lvl="1" indent="-342900">
              <a:defRPr/>
            </a:pPr>
            <a:r>
              <a:rPr lang="en-US" sz="2600">
                <a:latin typeface="Lato  "/>
                <a:ea typeface="+mn-ea"/>
                <a:cs typeface="+mn-cs"/>
              </a:rPr>
              <a:t>Optional segments are required based on the condition for the segment.</a:t>
            </a:r>
            <a:r>
              <a:rPr lang="en-US" sz="2400">
                <a:latin typeface="Lato  "/>
                <a:ea typeface="+mn-ea"/>
                <a:cs typeface="+mn-cs"/>
              </a:rPr>
              <a:t> </a:t>
            </a:r>
            <a:r>
              <a:rPr lang="en-US" sz="2600">
                <a:latin typeface="Lato  "/>
                <a:ea typeface="+mn-ea"/>
                <a:cs typeface="+mn-cs"/>
              </a:rPr>
              <a:t> </a:t>
            </a:r>
          </a:p>
          <a:p>
            <a:pPr marL="1485900" marR="0" lvl="2" indent="-342900" fontAlgn="auto">
              <a:lnSpc>
                <a:spcPct val="120000"/>
              </a:lnSpc>
              <a:spcAft>
                <a:spcPts val="0"/>
              </a:spcAft>
              <a:buSzTx/>
              <a:tabLst/>
              <a:defRPr/>
            </a:pPr>
            <a:r>
              <a:rPr lang="en-US" sz="2400">
                <a:latin typeface="Lato  "/>
                <a:ea typeface="+mn-ea"/>
                <a:cs typeface="+mn-cs"/>
              </a:rPr>
              <a:t>Example: When a change is required for a visit previously sent to the EAS, the updated visit will require the </a:t>
            </a:r>
            <a:r>
              <a:rPr lang="en-US" sz="2400" err="1">
                <a:latin typeface="Lato  "/>
                <a:ea typeface="+mn-ea"/>
                <a:cs typeface="+mn-cs"/>
              </a:rPr>
              <a:t>VisitChange</a:t>
            </a:r>
            <a:r>
              <a:rPr lang="en-US" sz="2400">
                <a:latin typeface="Lato  "/>
                <a:ea typeface="+mn-ea"/>
                <a:cs typeface="+mn-cs"/>
              </a:rPr>
              <a:t> Segment.</a:t>
            </a:r>
          </a:p>
          <a:p>
            <a:pPr marR="0" lvl="2" indent="0" fontAlgn="auto">
              <a:spcAft>
                <a:spcPts val="0"/>
              </a:spcAft>
              <a:buSzTx/>
              <a:buNone/>
              <a:tabLst/>
              <a:defRPr/>
            </a:pPr>
            <a:endParaRPr lang="en-US" sz="2400">
              <a:latin typeface="Lato  "/>
              <a:ea typeface="+mn-ea"/>
              <a:cs typeface="+mn-cs"/>
            </a:endParaRPr>
          </a:p>
          <a:p>
            <a:pPr marL="1028700" lvl="1" indent="-342900">
              <a:lnSpc>
                <a:spcPct val="120000"/>
              </a:lnSpc>
              <a:defRPr/>
            </a:pPr>
            <a:r>
              <a:rPr lang="en-US" sz="2600">
                <a:latin typeface="Lato  "/>
              </a:rPr>
              <a:t>Visits performed without electronic call data (manual calls) will require the ‘</a:t>
            </a:r>
            <a:r>
              <a:rPr lang="en-US" sz="2600" err="1">
                <a:latin typeface="Lato  "/>
              </a:rPr>
              <a:t>VisitChanges</a:t>
            </a:r>
            <a:r>
              <a:rPr lang="en-US" sz="2600">
                <a:latin typeface="Lato  "/>
              </a:rPr>
              <a:t>’ segment to be included in the ‘Visit’ transmission.</a:t>
            </a:r>
          </a:p>
          <a:p>
            <a:pPr marR="0" lvl="2" indent="0" fontAlgn="auto">
              <a:spcAft>
                <a:spcPts val="0"/>
              </a:spcAft>
              <a:buSzTx/>
              <a:buNone/>
              <a:tabLst/>
              <a:defRPr/>
            </a:pPr>
            <a:endParaRPr lang="en-US" sz="2200">
              <a:latin typeface="Lato  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392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038" y="57631"/>
            <a:ext cx="10515600" cy="1325563"/>
          </a:xfrm>
        </p:spPr>
        <p:txBody>
          <a:bodyPr/>
          <a:lstStyle/>
          <a:p>
            <a:r>
              <a:rPr lang="en-US">
                <a:latin typeface="Lato"/>
                <a:ea typeface="Lato"/>
                <a:cs typeface="Lato"/>
              </a:rPr>
              <a:t>Visit Overview: JSON</a:t>
            </a:r>
            <a:endParaRPr lang="en-US">
              <a:solidFill>
                <a:srgbClr val="FF0000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383" y="918387"/>
            <a:ext cx="7840663" cy="132436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Lato" panose="020F0502020204030203" pitchFamily="34" charset="0"/>
              </a:rPr>
              <a:t>EVV  vendor data is sent via RESTful API / JSON transmissions</a:t>
            </a:r>
          </a:p>
          <a:p>
            <a:pPr marL="1028700" lvl="1" indent="-342900">
              <a:buClr>
                <a:srgbClr val="4964A2"/>
              </a:buClr>
              <a:buFont typeface="Arial" panose="020B0604020202020204" pitchFamily="34" charset="0"/>
              <a:buChar char="•"/>
            </a:pPr>
            <a:r>
              <a:rPr lang="en-US" sz="2000">
                <a:latin typeface="Lato" panose="020F0502020204030203" pitchFamily="34" charset="0"/>
              </a:rPr>
              <a:t>Example: Missouri Visit API</a:t>
            </a:r>
          </a:p>
          <a:p>
            <a:pPr lvl="1" indent="0">
              <a:buClr>
                <a:srgbClr val="4964A2"/>
              </a:buClr>
              <a:buNone/>
            </a:pPr>
            <a:endParaRPr lang="en-US"/>
          </a:p>
          <a:p>
            <a:pPr marL="1485900" lvl="2" indent="-342900"/>
            <a:endParaRPr lang="en-US" i="1"/>
          </a:p>
        </p:txBody>
      </p:sp>
      <p:pic>
        <p:nvPicPr>
          <p:cNvPr id="7" name="Picture 7" descr="Text&#10;&#10;Description automatically generated">
            <a:extLst>
              <a:ext uri="{FF2B5EF4-FFF2-40B4-BE49-F238E27FC236}">
                <a16:creationId xmlns:a16="http://schemas.microsoft.com/office/drawing/2014/main" id="{237FAE0F-8E00-56DF-F5D3-E72D835782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32" b="27499"/>
          <a:stretch/>
        </p:blipFill>
        <p:spPr>
          <a:xfrm>
            <a:off x="8482013" y="16748"/>
            <a:ext cx="3230896" cy="4879102"/>
          </a:xfrm>
          <a:prstGeom prst="rect">
            <a:avLst/>
          </a:prstGeom>
        </p:spPr>
      </p:pic>
      <p:pic>
        <p:nvPicPr>
          <p:cNvPr id="4" name="Picture 5" descr="Table&#10;&#10;Description automatically generated">
            <a:extLst>
              <a:ext uri="{FF2B5EF4-FFF2-40B4-BE49-F238E27FC236}">
                <a16:creationId xmlns:a16="http://schemas.microsoft.com/office/drawing/2014/main" id="{814EB15E-5D27-A97D-7E70-530257231C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8588"/>
          <a:stretch/>
        </p:blipFill>
        <p:spPr>
          <a:xfrm>
            <a:off x="412878" y="1981200"/>
            <a:ext cx="8187803" cy="3886993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721E882-BE38-4531-BA3E-2260BBAC1A99}"/>
              </a:ext>
            </a:extLst>
          </p:cNvPr>
          <p:cNvCxnSpPr>
            <a:cxnSpLocks/>
          </p:cNvCxnSpPr>
          <p:nvPr/>
        </p:nvCxnSpPr>
        <p:spPr>
          <a:xfrm flipH="1">
            <a:off x="6581775" y="720412"/>
            <a:ext cx="1797067" cy="22561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696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17A53-92A3-4CE2-B684-2B45D2603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050" y="7959"/>
            <a:ext cx="10548918" cy="674688"/>
          </a:xfrm>
        </p:spPr>
        <p:txBody>
          <a:bodyPr>
            <a:normAutofit fontScale="90000"/>
          </a:bodyPr>
          <a:lstStyle/>
          <a:p>
            <a:r>
              <a:rPr lang="en-US" sz="4200">
                <a:latin typeface="Lato  "/>
                <a:ea typeface="+mn-ea"/>
                <a:cs typeface="+mn-cs"/>
              </a:rPr>
              <a:t>Services and Modifiers – Sample of Appendix 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3B91B3-D3F4-46A8-A8AC-412DC3554A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799"/>
          <a:stretch/>
        </p:blipFill>
        <p:spPr>
          <a:xfrm>
            <a:off x="1450414" y="813028"/>
            <a:ext cx="9576174" cy="529927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242918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Visit Exceptions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C445D1-560C-41C0-936E-CD37591A2A04}"/>
              </a:ext>
            </a:extLst>
          </p:cNvPr>
          <p:cNvSpPr txBox="1">
            <a:spLocks/>
          </p:cNvSpPr>
          <p:nvPr/>
        </p:nvSpPr>
        <p:spPr>
          <a:xfrm>
            <a:off x="223787" y="1423988"/>
            <a:ext cx="6266047" cy="42465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E62B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28700" lvl="1" indent="-342900">
              <a:lnSpc>
                <a:spcPct val="100000"/>
              </a:lnSpc>
              <a:defRPr/>
            </a:pPr>
            <a:r>
              <a:rPr lang="en-US" sz="2000">
                <a:latin typeface="Lato  "/>
              </a:rPr>
              <a:t>Exceptions ensure data aligns to program definition for the Missouri EAS program.</a:t>
            </a:r>
          </a:p>
          <a:p>
            <a:pPr marL="10287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sz="2000">
                <a:latin typeface="Lato  "/>
              </a:rPr>
              <a:t>The Missouri exceptions will cause incomplete visit status; and therefore, are not acknowledgeable via the API.</a:t>
            </a:r>
          </a:p>
          <a:p>
            <a:pPr marL="10287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sz="2000">
                <a:latin typeface="Lato  "/>
              </a:rPr>
              <a:t>On error, correct the missing or incorrect data and resubmit the transaction.</a:t>
            </a:r>
          </a:p>
          <a:p>
            <a:pPr marL="10287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sz="2000">
                <a:latin typeface="Lato  "/>
              </a:rPr>
              <a:t>For Missing Task Exception, Exception Code 10, tasks are required for some services and if the visit does not include a task, the visit will be set to incomplete. (This exception only applies to personal care services.)</a:t>
            </a:r>
          </a:p>
          <a:p>
            <a:pPr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US">
              <a:latin typeface="Lato" panose="020F050202020403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B35EBA6-8886-40E9-90BC-DF4721FFEF61}"/>
              </a:ext>
            </a:extLst>
          </p:cNvPr>
          <p:cNvGraphicFramePr>
            <a:graphicFrameLocks noGrp="1"/>
          </p:cNvGraphicFramePr>
          <p:nvPr/>
        </p:nvGraphicFramePr>
        <p:xfrm>
          <a:off x="7223329" y="1690688"/>
          <a:ext cx="3945384" cy="2786063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007598">
                  <a:extLst>
                    <a:ext uri="{9D8B030D-6E8A-4147-A177-3AD203B41FA5}">
                      <a16:colId xmlns:a16="http://schemas.microsoft.com/office/drawing/2014/main" val="543246061"/>
                    </a:ext>
                  </a:extLst>
                </a:gridCol>
                <a:gridCol w="2937786">
                  <a:extLst>
                    <a:ext uri="{9D8B030D-6E8A-4147-A177-3AD203B41FA5}">
                      <a16:colId xmlns:a16="http://schemas.microsoft.com/office/drawing/2014/main" val="806048673"/>
                    </a:ext>
                  </a:extLst>
                </a:gridCol>
              </a:tblGrid>
              <a:tr h="56000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Lato" panose="020F0502020204030203" pitchFamily="34" charset="0"/>
                        </a:rPr>
                        <a:t>Exception Code</a:t>
                      </a:r>
                      <a:endParaRPr lang="en-US" sz="1400" b="1" i="0" u="none" strike="noStrike">
                        <a:solidFill>
                          <a:srgbClr val="FFFFFF"/>
                        </a:solidFill>
                        <a:effectLst/>
                        <a:latin typeface="Lato" panose="020F0502020204030203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Lato" panose="020F0502020204030203" pitchFamily="34" charset="0"/>
                        </a:rPr>
                        <a:t>  Exception Name</a:t>
                      </a:r>
                      <a:endParaRPr lang="en-US" sz="1400" b="1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80286655"/>
                  </a:ext>
                </a:extLst>
              </a:tr>
              <a:tr h="30004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>
                          <a:effectLst/>
                          <a:latin typeface="Lato" panose="020F0502020204030203" pitchFamily="34" charset="0"/>
                        </a:rPr>
                        <a:t>  0</a:t>
                      </a:r>
                      <a:endParaRPr lang="en-US" sz="1200" b="1" i="0" u="none" strike="noStrike">
                        <a:solidFill>
                          <a:srgbClr val="305496"/>
                        </a:solidFill>
                        <a:effectLst/>
                        <a:latin typeface="Lato" panose="020F050202020403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 Unknown Clients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274185"/>
                  </a:ext>
                </a:extLst>
              </a:tr>
              <a:tr h="30004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>
                          <a:effectLst/>
                          <a:latin typeface="Lato" panose="020F0502020204030203" pitchFamily="34" charset="0"/>
                        </a:rPr>
                        <a:t>  1</a:t>
                      </a:r>
                      <a:endParaRPr lang="en-US" sz="1200" b="1" i="0" u="none" strike="noStrike">
                        <a:solidFill>
                          <a:srgbClr val="305496"/>
                        </a:solidFill>
                        <a:effectLst/>
                        <a:latin typeface="Lato" panose="020F050202020403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 Unknown Employees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699131"/>
                  </a:ext>
                </a:extLst>
              </a:tr>
              <a:tr h="30004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>
                          <a:effectLst/>
                          <a:latin typeface="Lato" panose="020F0502020204030203" pitchFamily="34" charset="0"/>
                        </a:rPr>
                        <a:t>  2</a:t>
                      </a:r>
                      <a:endParaRPr lang="en-US" sz="1200" b="1" i="0" u="none" strike="noStrike">
                        <a:solidFill>
                          <a:srgbClr val="305496"/>
                        </a:solidFill>
                        <a:effectLst/>
                        <a:latin typeface="Lato" panose="020F050202020403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 Visits Without Any Calls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6768296"/>
                  </a:ext>
                </a:extLst>
              </a:tr>
              <a:tr h="30004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200" b="1" u="none" strike="noStrike" kern="1200">
                          <a:solidFill>
                            <a:schemeClr val="dk1"/>
                          </a:solidFill>
                          <a:effectLst/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  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 Visits Without In-Calls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37548653"/>
                  </a:ext>
                </a:extLst>
              </a:tr>
              <a:tr h="30004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>
                          <a:effectLst/>
                          <a:latin typeface="Lato" panose="020F0502020204030203" pitchFamily="34" charset="0"/>
                        </a:rPr>
                        <a:t>  4</a:t>
                      </a:r>
                      <a:endParaRPr lang="en-US" sz="1200" b="1" i="0" u="none" strike="noStrike">
                        <a:solidFill>
                          <a:srgbClr val="305496"/>
                        </a:solidFill>
                        <a:effectLst/>
                        <a:latin typeface="Lato" panose="020F050202020403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 Visits Without Out-Calls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8490759"/>
                  </a:ext>
                </a:extLst>
              </a:tr>
              <a:tr h="425791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200" b="1" u="none" strike="noStrike" kern="1200">
                          <a:solidFill>
                            <a:schemeClr val="dk1"/>
                          </a:solidFill>
                          <a:effectLst/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  10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</a:rPr>
                        <a:t>Missing Task Exception *</a:t>
                      </a:r>
                      <a:endParaRPr lang="en-US" sz="1400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0253067"/>
                  </a:ext>
                </a:extLst>
              </a:tr>
              <a:tr h="30004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200" b="1" u="none" strike="noStrike" kern="1200">
                          <a:solidFill>
                            <a:schemeClr val="dk1"/>
                          </a:solidFill>
                          <a:effectLst/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  23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 Missing Service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64227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3405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D586-DF6D-4E5D-A341-7B89ECF3C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328" y="2701563"/>
            <a:ext cx="7453745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4964A2"/>
                </a:solidFill>
                <a:latin typeface="Lato  "/>
                <a:ea typeface="+mn-ea"/>
                <a:cs typeface="+mn-cs"/>
              </a:rPr>
              <a:t>Issuance of Production Credentials</a:t>
            </a:r>
          </a:p>
        </p:txBody>
      </p:sp>
    </p:spTree>
    <p:extLst>
      <p:ext uri="{BB962C8B-B14F-4D97-AF65-F5344CB8AC3E}">
        <p14:creationId xmlns:p14="http://schemas.microsoft.com/office/powerpoint/2010/main" val="3985756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Distribution of Production Credentials</a:t>
            </a:r>
            <a:endParaRPr lang="en-US">
              <a:solidFill>
                <a:srgbClr val="4964A2"/>
              </a:solidFill>
              <a:latin typeface="Lato  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C445D1-560C-41C0-936E-CD37591A2A04}"/>
              </a:ext>
            </a:extLst>
          </p:cNvPr>
          <p:cNvSpPr txBox="1">
            <a:spLocks/>
          </p:cNvSpPr>
          <p:nvPr/>
        </p:nvSpPr>
        <p:spPr>
          <a:xfrm>
            <a:off x="304800" y="1000225"/>
            <a:ext cx="11332142" cy="5031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E62B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sz="2600">
                <a:latin typeface="Lato  "/>
                <a:ea typeface="+mn-ea"/>
                <a:cs typeface="+mn-cs"/>
              </a:rPr>
              <a:t>Testing Complete?</a:t>
            </a:r>
          </a:p>
          <a:p>
            <a:pPr marL="1485900" lvl="2" indent="-342900">
              <a:buClrTx/>
              <a:defRPr/>
            </a:pPr>
            <a:r>
              <a:rPr lang="en-US" sz="2400">
                <a:latin typeface="Lato  "/>
                <a:ea typeface="+mn-ea"/>
                <a:cs typeface="+mn-cs"/>
              </a:rPr>
              <a:t>Submit completed checklist to Sandata at </a:t>
            </a:r>
            <a:r>
              <a:rPr lang="en-US" sz="2400">
                <a:latin typeface="Lato  "/>
                <a:ea typeface="+mn-ea"/>
                <a:cs typeface="+mn-cs"/>
                <a:hlinkClick r:id="rId3"/>
              </a:rPr>
              <a:t>moaltevv@sandata.com</a:t>
            </a:r>
            <a:r>
              <a:rPr lang="en-US" sz="2400">
                <a:latin typeface="Lato  "/>
                <a:ea typeface="+mn-ea"/>
                <a:cs typeface="+mn-cs"/>
              </a:rPr>
              <a:t>.</a:t>
            </a:r>
          </a:p>
          <a:p>
            <a:pPr marL="1485900" lvl="2" indent="-342900">
              <a:buClrTx/>
              <a:defRPr/>
            </a:pPr>
            <a:r>
              <a:rPr lang="en-US" sz="2400">
                <a:latin typeface="Lato  "/>
                <a:ea typeface="+mn-ea"/>
                <a:cs typeface="+mn-cs"/>
              </a:rPr>
              <a:t>Sandata will validate the testing checklist.</a:t>
            </a:r>
          </a:p>
          <a:p>
            <a:pPr marL="1485900" lvl="2" indent="-342900">
              <a:buClrTx/>
              <a:defRPr/>
            </a:pPr>
            <a:r>
              <a:rPr lang="en-US" sz="2400">
                <a:latin typeface="Lato  "/>
                <a:ea typeface="+mn-ea"/>
                <a:cs typeface="+mn-cs"/>
              </a:rPr>
              <a:t>Upon successful testing and validated testing checklist, provider agencies will need to complete LMS training for production credentials to be issued. </a:t>
            </a:r>
          </a:p>
          <a:p>
            <a:pPr marL="1485900" lvl="2" indent="-342900">
              <a:buClrTx/>
              <a:defRPr/>
            </a:pPr>
            <a:r>
              <a:rPr lang="en-US" sz="2400">
                <a:latin typeface="Lato  "/>
                <a:ea typeface="+mn-ea"/>
                <a:cs typeface="+mn-cs"/>
              </a:rPr>
              <a:t>Sandata Support will send encrypted email to the provider and vendor with a link to the production credentials which will be used to transmit visit data to the EVV Aggregator. </a:t>
            </a: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lang="en-US" sz="2600">
              <a:latin typeface="Lato  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059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D586-DF6D-4E5D-A341-7B89ECF3C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328" y="2701563"/>
            <a:ext cx="7453745" cy="1325563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Unsuccessful Testing - Common EVV Vendor Support </a:t>
            </a:r>
            <a:b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</a:br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Issues</a:t>
            </a:r>
          </a:p>
        </p:txBody>
      </p:sp>
    </p:spTree>
    <p:extLst>
      <p:ext uri="{BB962C8B-B14F-4D97-AF65-F5344CB8AC3E}">
        <p14:creationId xmlns:p14="http://schemas.microsoft.com/office/powerpoint/2010/main" val="2664043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F99EB1C1-C4A3-4068-8ABA-D81BF656D8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7645702"/>
              </p:ext>
            </p:extLst>
          </p:nvPr>
        </p:nvGraphicFramePr>
        <p:xfrm>
          <a:off x="1160191" y="206555"/>
          <a:ext cx="9871617" cy="58053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871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26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b="1" kern="1200">
                          <a:solidFill>
                            <a:schemeClr val="bg1"/>
                          </a:solidFill>
                          <a:latin typeface="Lato  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Discussion Topics</a:t>
                      </a:r>
                    </a:p>
                  </a:txBody>
                  <a:tcPr marL="68580" marR="68580" marT="0" marB="0" anchor="ctr">
                    <a:solidFill>
                      <a:srgbClr val="4E62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315543"/>
                  </a:ext>
                </a:extLst>
              </a:tr>
              <a:tr h="5626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200" b="0" kern="120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Welcome and Town Hall Guidelines</a:t>
                      </a:r>
                      <a:endParaRPr lang="en-US" sz="2200" b="0" kern="1200">
                        <a:solidFill>
                          <a:schemeClr val="dk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312239"/>
                  </a:ext>
                </a:extLst>
              </a:tr>
              <a:tr h="562648">
                <a:tc>
                  <a:txBody>
                    <a:bodyPr/>
                    <a:lstStyle/>
                    <a:p>
                      <a:pPr marL="0" marR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tabLst/>
                        <a:defRPr/>
                      </a:pPr>
                      <a:r>
                        <a:rPr lang="en-US" sz="2200" b="0" strike="noStrike" kern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Integration Testing Process</a:t>
                      </a: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049178"/>
                  </a:ext>
                </a:extLst>
              </a:tr>
              <a:tr h="5626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200" b="0" strike="noStrike" kern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EVV Vendor Specification and JSON</a:t>
                      </a: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2786"/>
                  </a:ext>
                </a:extLst>
              </a:tr>
              <a:tr h="562648">
                <a:tc>
                  <a:txBody>
                    <a:bodyPr/>
                    <a:lstStyle/>
                    <a:p>
                      <a:pPr marL="0" marR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tabLst/>
                        <a:defRPr/>
                      </a:pPr>
                      <a:r>
                        <a:rPr lang="en-US" sz="2200" b="0" strike="noStrike" kern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Issuance of Production Credentials</a:t>
                      </a:r>
                      <a:endParaRPr lang="en-US" sz="2200" b="0" strike="sngStrike" kern="12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6877687"/>
                  </a:ext>
                </a:extLst>
              </a:tr>
              <a:tr h="789795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kern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Unsuccessful Testing, Common EVV Vendor Support Issues (Errors and troubleshooting steps)</a:t>
                      </a: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287744"/>
                  </a:ext>
                </a:extLst>
              </a:tr>
              <a:tr h="514353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kern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Overview of the Quick Reference Guide</a:t>
                      </a: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3042"/>
                  </a:ext>
                </a:extLst>
              </a:tr>
              <a:tr h="5626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strike="noStrike" kern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EVV Vendor and Provider Agency Resources</a:t>
                      </a: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643831"/>
                  </a:ext>
                </a:extLst>
              </a:tr>
              <a:tr h="5626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strike="noStrike" kern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State Expectations</a:t>
                      </a: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658144"/>
                  </a:ext>
                </a:extLst>
              </a:tr>
              <a:tr h="5626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strike="noStrike" kern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Thank You</a:t>
                      </a: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37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21632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996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Common EVV Vendor Support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6375"/>
            <a:ext cx="10515600" cy="460851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80000"/>
              </a:lnSpc>
              <a:spcBef>
                <a:spcPts val="500"/>
              </a:spcBef>
              <a:spcAft>
                <a:spcPts val="1200"/>
              </a:spcAft>
            </a:pPr>
            <a:r>
              <a:rPr lang="en-US" sz="2400" b="1">
                <a:latin typeface="Lato"/>
                <a:ea typeface="Lato Light"/>
                <a:cs typeface="Lato Light"/>
              </a:rPr>
              <a:t>Invalid Credentials</a:t>
            </a:r>
          </a:p>
          <a:p>
            <a:pPr marL="1028700" lvl="1" indent="0">
              <a:lnSpc>
                <a:spcPct val="80000"/>
              </a:lnSpc>
              <a:spcAft>
                <a:spcPts val="600"/>
              </a:spcAft>
            </a:pPr>
            <a:r>
              <a:rPr lang="en-US" sz="2400" b="1">
                <a:latin typeface="Lato"/>
                <a:ea typeface="Lato Light"/>
                <a:cs typeface="Lato Light"/>
              </a:rPr>
              <a:t>Error Message: Error Message: “Request contains the following providers that are not authorized for the given Account &amp; Credentials: [</a:t>
            </a:r>
            <a:r>
              <a:rPr lang="en-US" sz="2400" b="1" err="1">
                <a:latin typeface="Lato"/>
                <a:ea typeface="Lato Light"/>
                <a:cs typeface="Lato Light"/>
              </a:rPr>
              <a:t>ProviderID</a:t>
            </a:r>
            <a:r>
              <a:rPr lang="en-US" sz="2400" b="1">
                <a:latin typeface="Lato"/>
                <a:ea typeface="Lato Light"/>
                <a:cs typeface="Lato Light"/>
              </a:rPr>
              <a:t>]”.</a:t>
            </a:r>
          </a:p>
          <a:p>
            <a:pPr marL="1028700" lvl="1" indent="0">
              <a:lnSpc>
                <a:spcPct val="80000"/>
              </a:lnSpc>
              <a:spcAft>
                <a:spcPts val="600"/>
              </a:spcAft>
            </a:pPr>
            <a:endParaRPr lang="en-US" sz="2400">
              <a:latin typeface="Lato"/>
              <a:ea typeface="Lato Light"/>
              <a:cs typeface="Lato Light"/>
            </a:endParaRPr>
          </a:p>
          <a:p>
            <a:pPr marL="1028700" lvl="1" indent="0">
              <a:lnSpc>
                <a:spcPct val="80000"/>
              </a:lnSpc>
              <a:spcAft>
                <a:spcPts val="600"/>
              </a:spcAft>
            </a:pPr>
            <a:r>
              <a:rPr lang="en-US" sz="2400">
                <a:latin typeface="Lato"/>
                <a:ea typeface="Lato Light"/>
                <a:cs typeface="Lato Light"/>
              </a:rPr>
              <a:t>Root Cause:</a:t>
            </a:r>
          </a:p>
          <a:p>
            <a:pPr marL="1600200" lvl="2" indent="0">
              <a:lnSpc>
                <a:spcPct val="80000"/>
              </a:lnSpc>
              <a:spcAft>
                <a:spcPts val="600"/>
              </a:spcAft>
            </a:pPr>
            <a:r>
              <a:rPr lang="en-US" sz="2400">
                <a:latin typeface="Lato"/>
                <a:ea typeface="Lato Light"/>
                <a:cs typeface="Lato Light"/>
              </a:rPr>
              <a:t>Provider does not have valid credentials.</a:t>
            </a:r>
          </a:p>
          <a:p>
            <a:pPr marL="1600200" lvl="2" indent="0">
              <a:lnSpc>
                <a:spcPct val="80000"/>
              </a:lnSpc>
              <a:spcAft>
                <a:spcPts val="600"/>
              </a:spcAft>
            </a:pPr>
            <a:endParaRPr lang="en-US" sz="2400">
              <a:latin typeface="Lato"/>
              <a:ea typeface="Lato Light"/>
              <a:cs typeface="Lato Light"/>
            </a:endParaRPr>
          </a:p>
          <a:p>
            <a:pPr marL="1028700" lvl="1" indent="0">
              <a:lnSpc>
                <a:spcPct val="80000"/>
              </a:lnSpc>
              <a:spcAft>
                <a:spcPts val="600"/>
              </a:spcAft>
            </a:pPr>
            <a:r>
              <a:rPr lang="en-US" sz="2400">
                <a:latin typeface="Lato"/>
                <a:ea typeface="Lato Light"/>
                <a:cs typeface="Lato Light"/>
              </a:rPr>
              <a:t>What can we do to troubleshoot?</a:t>
            </a:r>
          </a:p>
          <a:p>
            <a:pPr marL="1655763" lvl="2" indent="0">
              <a:lnSpc>
                <a:spcPct val="80000"/>
              </a:lnSpc>
              <a:spcAft>
                <a:spcPts val="600"/>
              </a:spcAft>
            </a:pPr>
            <a:r>
              <a:rPr lang="en-US" sz="2400">
                <a:latin typeface="Lato"/>
                <a:ea typeface="Lato Light"/>
                <a:cs typeface="Lato Light"/>
              </a:rPr>
              <a:t>Contact Sandata Support</a:t>
            </a:r>
          </a:p>
        </p:txBody>
      </p:sp>
    </p:spTree>
    <p:extLst>
      <p:ext uri="{BB962C8B-B14F-4D97-AF65-F5344CB8AC3E}">
        <p14:creationId xmlns:p14="http://schemas.microsoft.com/office/powerpoint/2010/main" val="3278870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911"/>
            <a:ext cx="10515600" cy="62736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Common EVV Vendor Support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9271"/>
            <a:ext cx="10398550" cy="537410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80000"/>
              </a:lnSpc>
              <a:spcBef>
                <a:spcPts val="500"/>
              </a:spcBef>
              <a:spcAft>
                <a:spcPts val="1200"/>
              </a:spcAft>
            </a:pPr>
            <a:r>
              <a:rPr lang="en-US" sz="2000" b="1" dirty="0">
                <a:latin typeface="Lato" panose="020F0502020204030203" pitchFamily="34" charset="0"/>
                <a:ea typeface="Lato Light"/>
                <a:cs typeface="Lato Light"/>
              </a:rPr>
              <a:t>Client Not Found – Error Code -1021 (Visit Record)</a:t>
            </a:r>
            <a:endParaRPr lang="en-US" sz="2000" b="1" dirty="0">
              <a:latin typeface="Lato" panose="020F0502020204030203" pitchFamily="34" charset="0"/>
            </a:endParaRPr>
          </a:p>
          <a:p>
            <a:pPr marL="1028700" lvl="1" indent="0">
              <a:lnSpc>
                <a:spcPct val="80000"/>
              </a:lnSpc>
              <a:spcAft>
                <a:spcPts val="600"/>
              </a:spcAft>
            </a:pPr>
            <a:r>
              <a:rPr lang="en-US" sz="2000" b="1" dirty="0">
                <a:latin typeface="Lato" panose="020F0502020204030203" pitchFamily="34" charset="0"/>
                <a:ea typeface="Lato Light"/>
                <a:cs typeface="Lato Light"/>
              </a:rPr>
              <a:t>Error Message: “Client Not Found” (Client Record)</a:t>
            </a:r>
          </a:p>
          <a:p>
            <a:pPr marL="1028700" lvl="1" indent="0">
              <a:lnSpc>
                <a:spcPct val="80000"/>
              </a:lnSpc>
              <a:spcAft>
                <a:spcPts val="600"/>
              </a:spcAft>
            </a:pPr>
            <a:r>
              <a:rPr lang="en-US" sz="2000" dirty="0">
                <a:latin typeface="Lato" panose="020F0502020204030203" pitchFamily="34" charset="0"/>
                <a:ea typeface="Lato Light"/>
                <a:cs typeface="Lato Light"/>
              </a:rPr>
              <a:t>Root Cause 1:</a:t>
            </a:r>
          </a:p>
          <a:p>
            <a:pPr marL="1485900" lvl="2" indent="0">
              <a:lnSpc>
                <a:spcPct val="80000"/>
              </a:lnSpc>
              <a:spcAft>
                <a:spcPts val="600"/>
              </a:spcAft>
            </a:pPr>
            <a:r>
              <a:rPr lang="en-US" dirty="0">
                <a:latin typeface="Lato" panose="020F0502020204030203" pitchFamily="34" charset="0"/>
                <a:ea typeface="Lato Light"/>
                <a:cs typeface="Lato Light"/>
              </a:rPr>
              <a:t>Client does not exist in State-provided client/member file feed.</a:t>
            </a:r>
          </a:p>
          <a:p>
            <a:pPr marL="1943100" lvl="3" indent="0">
              <a:lnSpc>
                <a:spcPct val="80000"/>
              </a:lnSpc>
              <a:spcAft>
                <a:spcPts val="600"/>
              </a:spcAft>
              <a:buClr>
                <a:srgbClr val="4964A2"/>
              </a:buClr>
            </a:pPr>
            <a:r>
              <a:rPr lang="en-US" sz="2000" dirty="0">
                <a:latin typeface="Lato" panose="020F0502020204030203" pitchFamily="34" charset="0"/>
                <a:ea typeface="Lato Light"/>
                <a:cs typeface="Lato Light"/>
              </a:rPr>
              <a:t>Error Message: “Client Not Found. Clients must have been previously received from Payer to be updated via Alt-EVV” will post if an initial match with the MMIS  </a:t>
            </a:r>
            <a:r>
              <a:rPr lang="en-US" sz="2000" dirty="0" err="1">
                <a:latin typeface="Lato" panose="020F0502020204030203" pitchFamily="34" charset="0"/>
                <a:ea typeface="Lato Light"/>
                <a:cs typeface="Lato Light"/>
              </a:rPr>
              <a:t>ClientIdentifier</a:t>
            </a:r>
            <a:r>
              <a:rPr lang="en-US" sz="2000" dirty="0">
                <a:latin typeface="Lato" panose="020F0502020204030203" pitchFamily="34" charset="0"/>
                <a:ea typeface="Lato Light"/>
                <a:cs typeface="Lato Light"/>
              </a:rPr>
              <a:t> and </a:t>
            </a:r>
            <a:r>
              <a:rPr lang="en-US" sz="2000" dirty="0" err="1">
                <a:latin typeface="Lato" panose="020F0502020204030203" pitchFamily="34" charset="0"/>
                <a:ea typeface="Lato Light"/>
                <a:cs typeface="Lato Light"/>
              </a:rPr>
              <a:t>ClientBirthDate</a:t>
            </a:r>
            <a:r>
              <a:rPr lang="en-US" sz="2000" dirty="0">
                <a:latin typeface="Lato" panose="020F0502020204030203" pitchFamily="34" charset="0"/>
                <a:ea typeface="Lato Light"/>
                <a:cs typeface="Lato Light"/>
              </a:rPr>
              <a:t> loaded to Sandata is not made.</a:t>
            </a:r>
          </a:p>
          <a:p>
            <a:pPr marL="1943100" lvl="3" indent="0">
              <a:lnSpc>
                <a:spcPct val="80000"/>
              </a:lnSpc>
              <a:spcAft>
                <a:spcPts val="600"/>
              </a:spcAft>
              <a:buClr>
                <a:srgbClr val="4964A2"/>
              </a:buClr>
            </a:pPr>
            <a:r>
              <a:rPr lang="en-US" sz="2000" dirty="0">
                <a:latin typeface="Lato" panose="020F0502020204030203" pitchFamily="34" charset="0"/>
                <a:ea typeface="Lato Light"/>
                <a:cs typeface="Lato Light"/>
              </a:rPr>
              <a:t>EVV vendors may need to resubmit after 24 hours to obtain </a:t>
            </a:r>
            <a:r>
              <a:rPr lang="en-US" sz="2000" dirty="0" err="1">
                <a:latin typeface="Lato" panose="020F0502020204030203" pitchFamily="34" charset="0"/>
                <a:ea typeface="Lato Light"/>
                <a:cs typeface="Lato Light"/>
              </a:rPr>
              <a:t>ClientIdentifier</a:t>
            </a:r>
            <a:r>
              <a:rPr lang="en-US" sz="2000" dirty="0">
                <a:latin typeface="Lato" panose="020F0502020204030203" pitchFamily="34" charset="0"/>
                <a:ea typeface="Lato Light"/>
                <a:cs typeface="Lato Light"/>
              </a:rPr>
              <a:t> match.</a:t>
            </a:r>
          </a:p>
          <a:p>
            <a:pPr marL="1028700" lvl="1" indent="0">
              <a:lnSpc>
                <a:spcPct val="80000"/>
              </a:lnSpc>
              <a:spcAft>
                <a:spcPts val="600"/>
              </a:spcAft>
            </a:pPr>
            <a:r>
              <a:rPr lang="en-US" sz="2000" dirty="0">
                <a:latin typeface="Lato" panose="020F0502020204030203" pitchFamily="34" charset="0"/>
                <a:ea typeface="Lato Light"/>
                <a:cs typeface="Lato Light"/>
              </a:rPr>
              <a:t>What can we do to troubleshoot?</a:t>
            </a:r>
          </a:p>
          <a:p>
            <a:pPr marL="1485900" lvl="2" indent="0">
              <a:lnSpc>
                <a:spcPct val="80000"/>
              </a:lnSpc>
              <a:spcAft>
                <a:spcPts val="600"/>
              </a:spcAft>
            </a:pPr>
            <a:r>
              <a:rPr lang="en-US" dirty="0">
                <a:latin typeface="Lato" panose="020F0502020204030203" pitchFamily="34" charset="0"/>
                <a:ea typeface="Lato Light"/>
                <a:cs typeface="Lato Light"/>
              </a:rPr>
              <a:t>Check EAS to ensure Client record was successfully added to the provider account.</a:t>
            </a:r>
          </a:p>
          <a:p>
            <a:pPr marL="1485900" lvl="2" indent="0">
              <a:lnSpc>
                <a:spcPct val="80000"/>
              </a:lnSpc>
              <a:spcAft>
                <a:spcPts val="600"/>
              </a:spcAft>
            </a:pPr>
            <a:r>
              <a:rPr lang="en-US" dirty="0">
                <a:latin typeface="Lato" panose="020F0502020204030203" pitchFamily="34" charset="0"/>
                <a:ea typeface="Lato Light"/>
                <a:cs typeface="Lato Light"/>
              </a:rPr>
              <a:t>Access the </a:t>
            </a:r>
            <a:r>
              <a:rPr lang="en-US" dirty="0" err="1">
                <a:latin typeface="Lato" panose="020F0502020204030203" pitchFamily="34" charset="0"/>
                <a:ea typeface="Lato Light"/>
                <a:cs typeface="Lato Light"/>
              </a:rPr>
              <a:t>eMOMED</a:t>
            </a:r>
            <a:r>
              <a:rPr lang="en-US" dirty="0">
                <a:latin typeface="Lato" panose="020F0502020204030203" pitchFamily="34" charset="0"/>
                <a:ea typeface="Lato Light"/>
                <a:cs typeface="Lato Light"/>
              </a:rPr>
              <a:t> portal (eligibility and billing) to check member dates of birth. </a:t>
            </a:r>
          </a:p>
          <a:p>
            <a:pPr marL="1485900" lvl="2" indent="0">
              <a:lnSpc>
                <a:spcPct val="80000"/>
              </a:lnSpc>
              <a:spcAft>
                <a:spcPts val="600"/>
              </a:spcAft>
            </a:pPr>
            <a:r>
              <a:rPr lang="en-US" dirty="0">
                <a:latin typeface="Lato" panose="020F0502020204030203" pitchFamily="34" charset="0"/>
                <a:ea typeface="Lato Light"/>
                <a:cs typeface="Lato Light"/>
              </a:rPr>
              <a:t>If failed on 24 hour resubmit, contact Sandata for support.</a:t>
            </a:r>
          </a:p>
        </p:txBody>
      </p:sp>
    </p:spTree>
    <p:extLst>
      <p:ext uri="{BB962C8B-B14F-4D97-AF65-F5344CB8AC3E}">
        <p14:creationId xmlns:p14="http://schemas.microsoft.com/office/powerpoint/2010/main" val="1352876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911"/>
            <a:ext cx="10515600" cy="62736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Common EVV Vendor Support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930" y="1020439"/>
            <a:ext cx="10233061" cy="502102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70000"/>
              </a:lnSpc>
              <a:spcBef>
                <a:spcPts val="500"/>
              </a:spcBef>
              <a:spcAft>
                <a:spcPts val="1200"/>
              </a:spcAft>
            </a:pPr>
            <a:r>
              <a:rPr lang="en-US" sz="2000" b="1">
                <a:latin typeface="Lato"/>
                <a:ea typeface="Lato Light"/>
                <a:cs typeface="Lato Light"/>
              </a:rPr>
              <a:t>Client Not Found – Error Code -1021 (Visit Record)</a:t>
            </a:r>
            <a:endParaRPr lang="en-US" sz="2000" b="1"/>
          </a:p>
          <a:p>
            <a:pPr marL="1028700" lvl="1" indent="0">
              <a:lnSpc>
                <a:spcPct val="70000"/>
              </a:lnSpc>
              <a:spcAft>
                <a:spcPts val="600"/>
              </a:spcAft>
            </a:pPr>
            <a:r>
              <a:rPr lang="en-US" sz="2000" b="1">
                <a:latin typeface="Lato"/>
                <a:ea typeface="Lato Light"/>
                <a:cs typeface="Lato Light"/>
              </a:rPr>
              <a:t>Error Message: “Client Not Found” (Visit Record)</a:t>
            </a:r>
          </a:p>
          <a:p>
            <a:pPr marL="1028700" lvl="1" indent="0">
              <a:lnSpc>
                <a:spcPct val="70000"/>
              </a:lnSpc>
              <a:spcAft>
                <a:spcPts val="600"/>
              </a:spcAft>
            </a:pPr>
            <a:r>
              <a:rPr lang="en-US" sz="2000">
                <a:latin typeface="Lato"/>
                <a:ea typeface="Lato Light"/>
                <a:cs typeface="Lato Light"/>
              </a:rPr>
              <a:t>Root Cause 2:</a:t>
            </a:r>
          </a:p>
          <a:p>
            <a:pPr marL="1600200" lvl="2" indent="0">
              <a:lnSpc>
                <a:spcPct val="70000"/>
              </a:lnSpc>
              <a:spcAft>
                <a:spcPts val="600"/>
              </a:spcAft>
            </a:pPr>
            <a:r>
              <a:rPr lang="en-US">
                <a:latin typeface="Lato"/>
                <a:ea typeface="Lato Light"/>
                <a:cs typeface="Lato Light"/>
              </a:rPr>
              <a:t>Client does not exist in provider account.</a:t>
            </a:r>
          </a:p>
          <a:p>
            <a:pPr marL="1943100" lvl="3" indent="0">
              <a:lnSpc>
                <a:spcPct val="70000"/>
              </a:lnSpc>
              <a:spcAft>
                <a:spcPts val="600"/>
              </a:spcAft>
              <a:buClr>
                <a:srgbClr val="4E62B2"/>
              </a:buClr>
            </a:pPr>
            <a:r>
              <a:rPr lang="en-US" sz="2000">
                <a:latin typeface="Lato"/>
                <a:ea typeface="Lato Light"/>
                <a:cs typeface="Lato Light"/>
              </a:rPr>
              <a:t>Client JSON failed to be created.</a:t>
            </a:r>
          </a:p>
          <a:p>
            <a:pPr marL="1943100" lvl="3" indent="0">
              <a:lnSpc>
                <a:spcPct val="70000"/>
              </a:lnSpc>
              <a:spcAft>
                <a:spcPts val="600"/>
              </a:spcAft>
              <a:buClr>
                <a:srgbClr val="4E62B2"/>
              </a:buClr>
            </a:pPr>
            <a:r>
              <a:rPr lang="en-US" sz="2000">
                <a:latin typeface="Lato"/>
                <a:ea typeface="Lato Light"/>
                <a:cs typeface="Lato Light"/>
              </a:rPr>
              <a:t>Transmission of visit with incorrectly formatted </a:t>
            </a:r>
            <a:r>
              <a:rPr lang="en-US" sz="2000" err="1">
                <a:latin typeface="Lato"/>
                <a:ea typeface="Lato Light"/>
                <a:cs typeface="Lato Light"/>
              </a:rPr>
              <a:t>ClientIdentifier</a:t>
            </a:r>
            <a:r>
              <a:rPr lang="en-US" sz="2000">
                <a:latin typeface="Lato"/>
                <a:ea typeface="Lato Light"/>
                <a:cs typeface="Lato Light"/>
              </a:rPr>
              <a:t> – format requires leading 0s and must be exactly 8 digits. </a:t>
            </a:r>
          </a:p>
          <a:p>
            <a:pPr marL="1028700" lvl="1" indent="0">
              <a:lnSpc>
                <a:spcPct val="70000"/>
              </a:lnSpc>
              <a:spcAft>
                <a:spcPts val="600"/>
              </a:spcAft>
            </a:pPr>
            <a:r>
              <a:rPr lang="en-US" sz="2000">
                <a:latin typeface="Lato"/>
                <a:ea typeface="Lato Light"/>
                <a:cs typeface="Lato Light"/>
              </a:rPr>
              <a:t>What can we do to troubleshoot?</a:t>
            </a:r>
          </a:p>
          <a:p>
            <a:pPr marL="1485900" lvl="2" indent="0">
              <a:lnSpc>
                <a:spcPct val="70000"/>
              </a:lnSpc>
              <a:spcAft>
                <a:spcPts val="600"/>
              </a:spcAft>
            </a:pPr>
            <a:r>
              <a:rPr lang="en-US">
                <a:latin typeface="Lato"/>
                <a:ea typeface="Lato Light"/>
                <a:cs typeface="Lato Light"/>
              </a:rPr>
              <a:t>Check EAS to ensure Client record was successfully added to the provider account.</a:t>
            </a:r>
          </a:p>
          <a:p>
            <a:pPr marL="1485900" lvl="2" indent="0">
              <a:lnSpc>
                <a:spcPct val="70000"/>
              </a:lnSpc>
              <a:spcAft>
                <a:spcPts val="600"/>
              </a:spcAft>
            </a:pPr>
            <a:r>
              <a:rPr lang="en-US">
                <a:latin typeface="Lato"/>
                <a:ea typeface="Lato Light"/>
                <a:cs typeface="Lato Light"/>
              </a:rPr>
              <a:t>Check the EVV vendor specification for the format and ensure the correct value is in the correct field.</a:t>
            </a:r>
          </a:p>
          <a:p>
            <a:pPr marL="1485900" lvl="2" indent="0">
              <a:lnSpc>
                <a:spcPct val="70000"/>
              </a:lnSpc>
              <a:spcAft>
                <a:spcPts val="600"/>
              </a:spcAft>
            </a:pPr>
            <a:r>
              <a:rPr lang="en-US">
                <a:latin typeface="Lato"/>
                <a:ea typeface="Lato Light"/>
                <a:cs typeface="Lato Light"/>
              </a:rPr>
              <a:t>Ensure Visit Client Identifier matches Client Identifier on Client record.</a:t>
            </a:r>
          </a:p>
          <a:p>
            <a:pPr marL="1485900" lvl="2" indent="0">
              <a:lnSpc>
                <a:spcPct val="70000"/>
              </a:lnSpc>
              <a:spcAft>
                <a:spcPts val="600"/>
              </a:spcAft>
            </a:pPr>
            <a:r>
              <a:rPr lang="en-US">
                <a:latin typeface="Lato"/>
                <a:ea typeface="Lato Light"/>
                <a:cs typeface="Lato Light"/>
              </a:rPr>
              <a:t>Contact Sandata for support.</a:t>
            </a:r>
          </a:p>
          <a:p>
            <a:pPr lvl="2" indent="0">
              <a:lnSpc>
                <a:spcPct val="80000"/>
              </a:lnSpc>
              <a:spcAft>
                <a:spcPts val="600"/>
              </a:spcAft>
              <a:buNone/>
            </a:pPr>
            <a:endParaRPr lang="en-US" sz="1400">
              <a:latin typeface="Lato"/>
              <a:ea typeface="Lato Light"/>
              <a:cs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25311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38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4964A2"/>
                </a:solidFill>
                <a:latin typeface="Lato  "/>
                <a:ea typeface="+mn-ea"/>
                <a:cs typeface="+mn-cs"/>
              </a:rPr>
              <a:t>Common EVV Vendor Support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827" y="1262207"/>
            <a:ext cx="10515600" cy="525727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80000"/>
              </a:lnSpc>
              <a:spcBef>
                <a:spcPts val="500"/>
              </a:spcBef>
              <a:spcAft>
                <a:spcPts val="1200"/>
              </a:spcAft>
            </a:pPr>
            <a:r>
              <a:rPr lang="en-US" sz="1800" b="1" dirty="0">
                <a:latin typeface="Lato"/>
                <a:ea typeface="Lato Light"/>
                <a:cs typeface="Lato Light"/>
              </a:rPr>
              <a:t>Worker Not Found – Error Code -1031 (Visit Record)</a:t>
            </a:r>
          </a:p>
          <a:p>
            <a:pPr marL="1028700" lvl="1" indent="0">
              <a:lnSpc>
                <a:spcPct val="80000"/>
              </a:lnSpc>
              <a:spcAft>
                <a:spcPts val="600"/>
              </a:spcAft>
            </a:pPr>
            <a:r>
              <a:rPr lang="en-US" sz="1800" b="1" dirty="0">
                <a:latin typeface="Lato"/>
                <a:ea typeface="Lato Light"/>
                <a:cs typeface="Lato Light"/>
              </a:rPr>
              <a:t>Error Message: “Worker Not Found”</a:t>
            </a:r>
          </a:p>
          <a:p>
            <a:pPr marL="1028700" lvl="1" indent="0">
              <a:lnSpc>
                <a:spcPct val="80000"/>
              </a:lnSpc>
              <a:spcAft>
                <a:spcPts val="600"/>
              </a:spcAft>
            </a:pPr>
            <a:r>
              <a:rPr lang="en-US" sz="1800" dirty="0">
                <a:latin typeface="Lato"/>
                <a:ea typeface="Lato Light"/>
                <a:cs typeface="Lato Light"/>
              </a:rPr>
              <a:t>Root Cause:</a:t>
            </a:r>
          </a:p>
          <a:p>
            <a:pPr marL="1600200" lvl="2" indent="0">
              <a:lnSpc>
                <a:spcPct val="80000"/>
              </a:lnSpc>
              <a:spcAft>
                <a:spcPts val="600"/>
              </a:spcAft>
            </a:pPr>
            <a:r>
              <a:rPr lang="en-US" sz="1800" dirty="0">
                <a:latin typeface="Lato"/>
                <a:ea typeface="Lato Light"/>
                <a:cs typeface="Lato Light"/>
              </a:rPr>
              <a:t>Employee not properly specified.</a:t>
            </a:r>
          </a:p>
          <a:p>
            <a:pPr marL="2057400" lvl="3" indent="0">
              <a:lnSpc>
                <a:spcPct val="80000"/>
              </a:lnSpc>
              <a:spcAft>
                <a:spcPts val="600"/>
              </a:spcAft>
              <a:buClr>
                <a:srgbClr val="4E62B2"/>
              </a:buClr>
            </a:pPr>
            <a:r>
              <a:rPr lang="en-US" dirty="0">
                <a:latin typeface="Lato"/>
                <a:ea typeface="Lato Light"/>
                <a:cs typeface="Lato Light"/>
              </a:rPr>
              <a:t>Employee Identifier is not correctly formatted. For example: the Payer program may require an ID that is padded with leading zeroes.</a:t>
            </a:r>
          </a:p>
          <a:p>
            <a:pPr marL="2057400" lvl="3" indent="0">
              <a:lnSpc>
                <a:spcPct val="80000"/>
              </a:lnSpc>
              <a:spcAft>
                <a:spcPts val="600"/>
              </a:spcAft>
              <a:buClr>
                <a:srgbClr val="4E62B2"/>
              </a:buClr>
            </a:pPr>
            <a:r>
              <a:rPr lang="en-US" dirty="0">
                <a:latin typeface="Lato"/>
                <a:ea typeface="Lato Light"/>
                <a:cs typeface="Lato Light"/>
              </a:rPr>
              <a:t>Improper transmission format where a valid Employee Identifier is in the wrong JSON field.</a:t>
            </a:r>
          </a:p>
          <a:p>
            <a:pPr marL="1028700" lvl="1" indent="0">
              <a:lnSpc>
                <a:spcPct val="80000"/>
              </a:lnSpc>
              <a:spcAft>
                <a:spcPts val="600"/>
              </a:spcAft>
            </a:pPr>
            <a:r>
              <a:rPr lang="en-US" sz="1800" dirty="0">
                <a:latin typeface="Lato"/>
                <a:ea typeface="Lato Light"/>
                <a:cs typeface="Lato Light"/>
              </a:rPr>
              <a:t>What can we do to troubleshoot?</a:t>
            </a:r>
          </a:p>
          <a:p>
            <a:pPr marL="1485900" lvl="2" indent="0">
              <a:lnSpc>
                <a:spcPct val="80000"/>
              </a:lnSpc>
              <a:spcAft>
                <a:spcPts val="600"/>
              </a:spcAft>
            </a:pPr>
            <a:r>
              <a:rPr lang="en-US" sz="1800" dirty="0">
                <a:latin typeface="Lato"/>
                <a:ea typeface="Lato Light"/>
                <a:cs typeface="Lato Light"/>
              </a:rPr>
              <a:t>Check the EVV vendor specification for the format and ensure the correct value in the correct field.</a:t>
            </a:r>
          </a:p>
          <a:p>
            <a:pPr marL="1485900" lvl="2" indent="0">
              <a:lnSpc>
                <a:spcPct val="80000"/>
              </a:lnSpc>
              <a:spcAft>
                <a:spcPts val="600"/>
              </a:spcAft>
            </a:pPr>
            <a:r>
              <a:rPr lang="en-US" sz="1800" dirty="0">
                <a:latin typeface="Lato"/>
                <a:ea typeface="Lato Light"/>
                <a:cs typeface="Lato Light"/>
              </a:rPr>
              <a:t>Possible Next Steps: </a:t>
            </a:r>
          </a:p>
          <a:p>
            <a:pPr marL="1943100" lvl="3" indent="0">
              <a:lnSpc>
                <a:spcPct val="80000"/>
              </a:lnSpc>
              <a:spcAft>
                <a:spcPts val="600"/>
              </a:spcAft>
              <a:buClr>
                <a:srgbClr val="4964A2"/>
              </a:buClr>
            </a:pPr>
            <a:r>
              <a:rPr lang="en-US" dirty="0">
                <a:latin typeface="Lato"/>
                <a:ea typeface="Lato Light"/>
                <a:cs typeface="Lato Light"/>
              </a:rPr>
              <a:t>May need to involve Sandata EVV vendor support for additional troubleshooting.</a:t>
            </a:r>
          </a:p>
          <a:p>
            <a:pPr marL="1943100" lvl="3" indent="0">
              <a:lnSpc>
                <a:spcPct val="80000"/>
              </a:lnSpc>
              <a:spcAft>
                <a:spcPts val="600"/>
              </a:spcAft>
              <a:buClr>
                <a:srgbClr val="4964A2"/>
              </a:buClr>
            </a:pPr>
            <a:r>
              <a:rPr lang="en-US" dirty="0">
                <a:latin typeface="Lato"/>
                <a:ea typeface="Lato Light"/>
                <a:cs typeface="Lato Light"/>
              </a:rPr>
              <a:t>Retransmit Employee data to EAS.</a:t>
            </a:r>
          </a:p>
        </p:txBody>
      </p:sp>
    </p:spTree>
    <p:extLst>
      <p:ext uri="{BB962C8B-B14F-4D97-AF65-F5344CB8AC3E}">
        <p14:creationId xmlns:p14="http://schemas.microsoft.com/office/powerpoint/2010/main" val="11357805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367"/>
            <a:ext cx="10515600" cy="1325563"/>
          </a:xfrm>
        </p:spPr>
        <p:txBody>
          <a:bodyPr/>
          <a:lstStyle/>
          <a:p>
            <a:r>
              <a:rPr lang="en-US" dirty="0">
                <a:latin typeface="Lato"/>
              </a:rPr>
              <a:t>Common EVV Vendor Support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202" y="1186618"/>
            <a:ext cx="10515600" cy="477352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80000"/>
              </a:lnSpc>
              <a:spcBef>
                <a:spcPts val="500"/>
              </a:spcBef>
              <a:spcAft>
                <a:spcPts val="1200"/>
              </a:spcAft>
            </a:pPr>
            <a:r>
              <a:rPr lang="en-US" sz="2000" b="1" dirty="0">
                <a:latin typeface="Lato"/>
                <a:ea typeface="Lato Light"/>
                <a:cs typeface="Lato Light"/>
              </a:rPr>
              <a:t>Service ID – Error Code -553 (Visit Record)</a:t>
            </a:r>
          </a:p>
          <a:p>
            <a:pPr marL="1028700" lvl="1" indent="0">
              <a:lnSpc>
                <a:spcPct val="80000"/>
              </a:lnSpc>
              <a:spcAft>
                <a:spcPts val="600"/>
              </a:spcAft>
            </a:pPr>
            <a:r>
              <a:rPr lang="en-US" sz="2000" b="1" dirty="0">
                <a:latin typeface="Lato"/>
                <a:ea typeface="Lato Light"/>
                <a:cs typeface="Lato Light"/>
              </a:rPr>
              <a:t>Error Message: “Error during retrieving service </a:t>
            </a:r>
            <a:r>
              <a:rPr lang="en-US" sz="2000" b="1" dirty="0" err="1">
                <a:latin typeface="Lato"/>
                <a:ea typeface="Lato Light"/>
                <a:cs typeface="Lato Light"/>
              </a:rPr>
              <a:t>service_id</a:t>
            </a:r>
            <a:r>
              <a:rPr lang="en-US" sz="2000" b="1" dirty="0">
                <a:latin typeface="Lato"/>
                <a:ea typeface="Lato Light"/>
                <a:cs typeface="Lato Light"/>
              </a:rPr>
              <a:t> entered”.</a:t>
            </a:r>
          </a:p>
          <a:p>
            <a:pPr marL="1028700" lvl="1" indent="0">
              <a:lnSpc>
                <a:spcPct val="80000"/>
              </a:lnSpc>
              <a:spcAft>
                <a:spcPts val="600"/>
              </a:spcAft>
            </a:pPr>
            <a:r>
              <a:rPr lang="en-US" sz="2000" dirty="0">
                <a:latin typeface="Lato"/>
                <a:ea typeface="Lato Light"/>
                <a:cs typeface="Lato Light"/>
              </a:rPr>
              <a:t>Root Cause 1:</a:t>
            </a:r>
          </a:p>
          <a:p>
            <a:pPr marL="1600200" lvl="2" indent="0">
              <a:lnSpc>
                <a:spcPct val="80000"/>
              </a:lnSpc>
              <a:spcAft>
                <a:spcPts val="600"/>
              </a:spcAft>
            </a:pPr>
            <a:r>
              <a:rPr lang="en-US" dirty="0">
                <a:latin typeface="Lato"/>
                <a:ea typeface="Lato Light"/>
                <a:cs typeface="Lato Light"/>
              </a:rPr>
              <a:t>Missing service in visit.</a:t>
            </a:r>
          </a:p>
          <a:p>
            <a:pPr marL="1943100" lvl="3" indent="0">
              <a:lnSpc>
                <a:spcPct val="80000"/>
              </a:lnSpc>
              <a:spcAft>
                <a:spcPts val="600"/>
              </a:spcAft>
              <a:buClr>
                <a:srgbClr val="4E62B2"/>
              </a:buClr>
            </a:pPr>
            <a:r>
              <a:rPr lang="en-US" sz="2000" dirty="0">
                <a:latin typeface="Lato"/>
                <a:ea typeface="Lato Light"/>
                <a:cs typeface="Lato Light"/>
              </a:rPr>
              <a:t>All visits must include the service provided to the member to be verified. </a:t>
            </a:r>
          </a:p>
          <a:p>
            <a:pPr marL="1028700" lvl="1" indent="0">
              <a:lnSpc>
                <a:spcPct val="80000"/>
              </a:lnSpc>
              <a:spcAft>
                <a:spcPts val="600"/>
              </a:spcAft>
            </a:pPr>
            <a:r>
              <a:rPr lang="en-US" sz="2000" dirty="0">
                <a:latin typeface="Lato"/>
                <a:ea typeface="Lato Light"/>
                <a:cs typeface="Lato Light"/>
              </a:rPr>
              <a:t>What can we do to troubleshoot?</a:t>
            </a:r>
          </a:p>
          <a:p>
            <a:pPr marL="1485900" lvl="2" indent="0">
              <a:lnSpc>
                <a:spcPct val="80000"/>
              </a:lnSpc>
              <a:spcAft>
                <a:spcPts val="600"/>
              </a:spcAft>
            </a:pPr>
            <a:r>
              <a:rPr lang="en-US" dirty="0">
                <a:latin typeface="Lato"/>
                <a:ea typeface="Lato Light"/>
                <a:cs typeface="Lato Light"/>
              </a:rPr>
              <a:t>Check the EVV vendor specification for the valid service, if applicable, modifier field combinations and order to ensure the provider has the correctly formatted value in the correct field.</a:t>
            </a:r>
          </a:p>
          <a:p>
            <a:pPr marL="1485900" lvl="2" indent="0">
              <a:lnSpc>
                <a:spcPct val="80000"/>
              </a:lnSpc>
              <a:spcAft>
                <a:spcPts val="600"/>
              </a:spcAft>
            </a:pPr>
            <a:r>
              <a:rPr lang="en-US" dirty="0">
                <a:latin typeface="Lato"/>
                <a:ea typeface="Lato Light"/>
                <a:cs typeface="Lato Light"/>
              </a:rPr>
              <a:t>Possible Next Steps: </a:t>
            </a:r>
          </a:p>
          <a:p>
            <a:pPr marL="1943100" lvl="3" indent="0">
              <a:lnSpc>
                <a:spcPct val="80000"/>
              </a:lnSpc>
              <a:spcAft>
                <a:spcPts val="600"/>
              </a:spcAft>
              <a:buClr>
                <a:srgbClr val="4E62B2"/>
              </a:buClr>
            </a:pPr>
            <a:r>
              <a:rPr lang="en-US" sz="2000" dirty="0">
                <a:latin typeface="Lato"/>
                <a:ea typeface="Lato Light"/>
                <a:cs typeface="Lato Light"/>
              </a:rPr>
              <a:t>May require investigation of service code and visit processing with </a:t>
            </a:r>
            <a:r>
              <a:rPr lang="en-US" sz="2000" dirty="0" err="1">
                <a:latin typeface="Lato"/>
                <a:ea typeface="Lato Light"/>
                <a:cs typeface="Lato Light"/>
              </a:rPr>
              <a:t>Sandata’s</a:t>
            </a:r>
            <a:r>
              <a:rPr lang="en-US" sz="2000" dirty="0">
                <a:latin typeface="Lato"/>
                <a:ea typeface="Lato Light"/>
                <a:cs typeface="Lato Light"/>
              </a:rPr>
              <a:t> Engineering team.</a:t>
            </a:r>
          </a:p>
          <a:p>
            <a:pPr marL="1943100" lvl="3" indent="0">
              <a:lnSpc>
                <a:spcPct val="80000"/>
              </a:lnSpc>
              <a:spcAft>
                <a:spcPts val="600"/>
              </a:spcAft>
              <a:buClr>
                <a:srgbClr val="4E62B2"/>
              </a:buClr>
            </a:pPr>
            <a:r>
              <a:rPr lang="en-US" sz="2000" dirty="0">
                <a:latin typeface="Lato"/>
                <a:ea typeface="Lato Light"/>
                <a:cs typeface="Lato Light"/>
              </a:rPr>
              <a:t>Retransmit with corrected visit data to EAS.</a:t>
            </a:r>
          </a:p>
        </p:txBody>
      </p:sp>
    </p:spTree>
    <p:extLst>
      <p:ext uri="{BB962C8B-B14F-4D97-AF65-F5344CB8AC3E}">
        <p14:creationId xmlns:p14="http://schemas.microsoft.com/office/powerpoint/2010/main" val="10166226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564" y="228525"/>
            <a:ext cx="10515600" cy="842602"/>
          </a:xfrm>
        </p:spPr>
        <p:txBody>
          <a:bodyPr/>
          <a:lstStyle/>
          <a:p>
            <a:r>
              <a:rPr lang="en-US" dirty="0">
                <a:latin typeface="Lato"/>
              </a:rPr>
              <a:t>Common EVV Vendor Support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6" y="1071127"/>
            <a:ext cx="11877964" cy="548796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70000"/>
              </a:lnSpc>
              <a:spcBef>
                <a:spcPts val="500"/>
              </a:spcBef>
              <a:spcAft>
                <a:spcPts val="1200"/>
              </a:spcAft>
            </a:pPr>
            <a:r>
              <a:rPr lang="en-US" sz="1800" b="1" dirty="0">
                <a:latin typeface="Lato"/>
                <a:ea typeface="Lato Light"/>
                <a:cs typeface="Lato Light"/>
              </a:rPr>
              <a:t>Service ID – Error Code -553 (Visit Record)</a:t>
            </a:r>
            <a:endParaRPr lang="en-US" sz="1800" b="1" dirty="0">
              <a:ea typeface="Lato Light"/>
              <a:cs typeface="Lato Light"/>
            </a:endParaRPr>
          </a:p>
          <a:p>
            <a:pPr marL="1028700" lvl="1" indent="0">
              <a:lnSpc>
                <a:spcPct val="70000"/>
              </a:lnSpc>
              <a:spcAft>
                <a:spcPts val="600"/>
              </a:spcAft>
            </a:pPr>
            <a:r>
              <a:rPr lang="en-US" sz="1800" b="1" dirty="0">
                <a:latin typeface="Lato"/>
                <a:ea typeface="Lato Light"/>
                <a:cs typeface="Lato Light"/>
              </a:rPr>
              <a:t>Error Message: “Error during retrieving service </a:t>
            </a:r>
            <a:r>
              <a:rPr lang="en-US" sz="1800" b="1" dirty="0" err="1">
                <a:latin typeface="Lato"/>
                <a:ea typeface="Lato Light"/>
                <a:cs typeface="Lato Light"/>
              </a:rPr>
              <a:t>service_id</a:t>
            </a:r>
            <a:r>
              <a:rPr lang="en-US" sz="1800" b="1" dirty="0">
                <a:latin typeface="Lato"/>
                <a:ea typeface="Lato Light"/>
                <a:cs typeface="Lato Light"/>
              </a:rPr>
              <a:t> entered”</a:t>
            </a:r>
          </a:p>
          <a:p>
            <a:pPr marL="1028700" lvl="1" indent="0">
              <a:lnSpc>
                <a:spcPct val="70000"/>
              </a:lnSpc>
              <a:spcAft>
                <a:spcPts val="600"/>
              </a:spcAft>
            </a:pPr>
            <a:r>
              <a:rPr lang="en-US" sz="1800" dirty="0">
                <a:latin typeface="Lato"/>
                <a:ea typeface="Lato Light"/>
                <a:cs typeface="Lato Light"/>
              </a:rPr>
              <a:t>Root Cause 2:</a:t>
            </a:r>
          </a:p>
          <a:p>
            <a:pPr marL="1600200" lvl="2" indent="0">
              <a:lnSpc>
                <a:spcPct val="70000"/>
              </a:lnSpc>
              <a:spcAft>
                <a:spcPts val="600"/>
              </a:spcAft>
            </a:pPr>
            <a:r>
              <a:rPr lang="en-US" sz="1800" dirty="0">
                <a:latin typeface="Lato"/>
                <a:ea typeface="Lato Light"/>
                <a:cs typeface="Lato Light"/>
              </a:rPr>
              <a:t>Incorrectly formatted service in visit.</a:t>
            </a:r>
          </a:p>
          <a:p>
            <a:pPr marL="1943100" lvl="3" indent="0">
              <a:lnSpc>
                <a:spcPct val="70000"/>
              </a:lnSpc>
              <a:spcAft>
                <a:spcPts val="600"/>
              </a:spcAft>
              <a:buClr>
                <a:srgbClr val="4E62B2"/>
              </a:buClr>
            </a:pPr>
            <a:r>
              <a:rPr lang="en-US" dirty="0">
                <a:latin typeface="Lato"/>
                <a:ea typeface="Lato Light"/>
                <a:cs typeface="Lato Light"/>
              </a:rPr>
              <a:t>All services and modifiers are case sensitive and must use capital letters.</a:t>
            </a:r>
          </a:p>
          <a:p>
            <a:pPr marL="2400300" lvl="4" indent="0">
              <a:lnSpc>
                <a:spcPct val="70000"/>
              </a:lnSpc>
              <a:spcAft>
                <a:spcPts val="600"/>
              </a:spcAft>
              <a:buClr>
                <a:srgbClr val="4E62B2"/>
              </a:buClr>
            </a:pPr>
            <a:r>
              <a:rPr lang="en-US" dirty="0">
                <a:latin typeface="Lato"/>
                <a:ea typeface="Lato Light"/>
                <a:cs typeface="Lato Light"/>
              </a:rPr>
              <a:t>For example: </a:t>
            </a:r>
            <a:r>
              <a:rPr lang="en-US">
                <a:latin typeface="Lato"/>
                <a:ea typeface="Lato Light"/>
                <a:cs typeface="Lato Light"/>
              </a:rPr>
              <a:t>g0153  ep </a:t>
            </a:r>
            <a:r>
              <a:rPr lang="en-US" dirty="0">
                <a:latin typeface="Lato"/>
                <a:ea typeface="Lato Light"/>
                <a:cs typeface="Lato Light"/>
              </a:rPr>
              <a:t>is a valid service code with modifiers but will fail due to the lower-case letters.</a:t>
            </a:r>
          </a:p>
          <a:p>
            <a:pPr marL="1028700" lvl="1" indent="0">
              <a:lnSpc>
                <a:spcPct val="70000"/>
              </a:lnSpc>
              <a:spcAft>
                <a:spcPts val="600"/>
              </a:spcAft>
            </a:pPr>
            <a:r>
              <a:rPr lang="en-US" sz="1800" dirty="0">
                <a:latin typeface="Lato"/>
                <a:ea typeface="Lato Light"/>
                <a:cs typeface="Lato Light"/>
              </a:rPr>
              <a:t>What can we do to troubleshoot?</a:t>
            </a:r>
          </a:p>
          <a:p>
            <a:pPr marL="1485900" lvl="2" indent="0">
              <a:lnSpc>
                <a:spcPct val="70000"/>
              </a:lnSpc>
              <a:spcAft>
                <a:spcPts val="600"/>
              </a:spcAft>
            </a:pPr>
            <a:r>
              <a:rPr lang="en-US" sz="1800" dirty="0">
                <a:latin typeface="Lato"/>
                <a:ea typeface="Lato Light"/>
                <a:cs typeface="Lato Light"/>
              </a:rPr>
              <a:t>Check the EVV vendor specification for the valid service, if applicable, modifier field combinations and order to ensure the provider has the correctly formatted value in the correct field.</a:t>
            </a:r>
          </a:p>
          <a:p>
            <a:pPr marL="1485900" lvl="2" indent="0">
              <a:lnSpc>
                <a:spcPct val="70000"/>
              </a:lnSpc>
              <a:spcAft>
                <a:spcPts val="600"/>
              </a:spcAft>
            </a:pPr>
            <a:r>
              <a:rPr lang="en-US" sz="1800" dirty="0">
                <a:latin typeface="Lato"/>
                <a:ea typeface="Lato Light"/>
                <a:cs typeface="Lato Light"/>
              </a:rPr>
              <a:t>Possible Next Steps: </a:t>
            </a:r>
          </a:p>
          <a:p>
            <a:pPr marL="1943100" lvl="3" indent="0">
              <a:lnSpc>
                <a:spcPct val="70000"/>
              </a:lnSpc>
              <a:spcAft>
                <a:spcPts val="600"/>
              </a:spcAft>
              <a:buClr>
                <a:srgbClr val="4E62B2"/>
              </a:buClr>
            </a:pPr>
            <a:r>
              <a:rPr lang="en-US" dirty="0">
                <a:latin typeface="Lato"/>
                <a:ea typeface="Lato Light"/>
                <a:cs typeface="Lato Light"/>
              </a:rPr>
              <a:t>May require additional investigation of service code and visit processing with </a:t>
            </a:r>
            <a:r>
              <a:rPr lang="en-US" dirty="0" err="1">
                <a:latin typeface="Lato"/>
                <a:ea typeface="Lato Light"/>
                <a:cs typeface="Lato Light"/>
              </a:rPr>
              <a:t>Sandata’s</a:t>
            </a:r>
            <a:r>
              <a:rPr lang="en-US" dirty="0">
                <a:latin typeface="Lato"/>
                <a:ea typeface="Lato Light"/>
                <a:cs typeface="Lato Light"/>
              </a:rPr>
              <a:t> Engineering team</a:t>
            </a:r>
          </a:p>
          <a:p>
            <a:pPr marL="1943100" lvl="3" indent="0">
              <a:lnSpc>
                <a:spcPct val="70000"/>
              </a:lnSpc>
              <a:spcAft>
                <a:spcPts val="600"/>
              </a:spcAft>
              <a:buClr>
                <a:srgbClr val="4E62B2"/>
              </a:buClr>
            </a:pPr>
            <a:r>
              <a:rPr lang="en-US" dirty="0">
                <a:latin typeface="Lato"/>
                <a:ea typeface="Lato Light"/>
                <a:cs typeface="Lato Light"/>
              </a:rPr>
              <a:t>Retransmit with corrected visit data to EAS.</a:t>
            </a:r>
          </a:p>
        </p:txBody>
      </p:sp>
    </p:spTree>
    <p:extLst>
      <p:ext uri="{BB962C8B-B14F-4D97-AF65-F5344CB8AC3E}">
        <p14:creationId xmlns:p14="http://schemas.microsoft.com/office/powerpoint/2010/main" val="14096554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564" y="228525"/>
            <a:ext cx="10515600" cy="842602"/>
          </a:xfrm>
        </p:spPr>
        <p:txBody>
          <a:bodyPr>
            <a:normAutofit/>
          </a:bodyPr>
          <a:lstStyle/>
          <a:p>
            <a:r>
              <a:rPr lang="en-US" dirty="0">
                <a:latin typeface="Lato"/>
              </a:rPr>
              <a:t>Auto Verified Visit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888" y="1071127"/>
            <a:ext cx="10981186" cy="484161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>
              <a:lnSpc>
                <a:spcPct val="80000"/>
              </a:lnSpc>
              <a:spcAft>
                <a:spcPts val="600"/>
              </a:spcAft>
            </a:pPr>
            <a:r>
              <a:rPr lang="en-US" sz="2400" dirty="0">
                <a:latin typeface="Lato"/>
                <a:ea typeface="Lato Light"/>
                <a:cs typeface="Lato Light"/>
              </a:rPr>
              <a:t>Auto Verified Visit Requirements:</a:t>
            </a:r>
          </a:p>
          <a:p>
            <a:pPr marL="685800" indent="-34290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Lato"/>
                <a:ea typeface="Lato Light"/>
                <a:cs typeface="Lato Light"/>
              </a:rPr>
              <a:t>All visits must have a Call In and Call Out time that originates in the field. </a:t>
            </a:r>
          </a:p>
          <a:p>
            <a:pPr marL="685800" indent="-34290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Lato"/>
                <a:ea typeface="Lato Light"/>
                <a:cs typeface="Lato Light"/>
              </a:rPr>
              <a:t>All visits must include data verifying the location of service delivery. </a:t>
            </a:r>
          </a:p>
          <a:p>
            <a:pPr marL="685800" indent="-342900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Lato"/>
                <a:ea typeface="Lato Light"/>
                <a:cs typeface="Lato Light"/>
              </a:rPr>
              <a:t>All visits with adjustments are considered manual regardless of when the adjustment is made. </a:t>
            </a:r>
          </a:p>
          <a:p>
            <a:pPr marL="342900">
              <a:lnSpc>
                <a:spcPct val="80000"/>
              </a:lnSpc>
              <a:spcAft>
                <a:spcPts val="600"/>
              </a:spcAft>
            </a:pPr>
            <a:r>
              <a:rPr lang="en-US" sz="2400" dirty="0">
                <a:latin typeface="Lato"/>
                <a:ea typeface="Lato Light"/>
                <a:cs typeface="Lato Light"/>
              </a:rPr>
              <a:t>CMS and the state require a high auto verification rate for visits in EAS.  </a:t>
            </a:r>
          </a:p>
        </p:txBody>
      </p:sp>
    </p:spTree>
    <p:extLst>
      <p:ext uri="{BB962C8B-B14F-4D97-AF65-F5344CB8AC3E}">
        <p14:creationId xmlns:p14="http://schemas.microsoft.com/office/powerpoint/2010/main" val="24560004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263" y="0"/>
            <a:ext cx="10515600" cy="1028669"/>
          </a:xfrm>
        </p:spPr>
        <p:txBody>
          <a:bodyPr/>
          <a:lstStyle/>
          <a:p>
            <a:r>
              <a:rPr lang="en-US" dirty="0">
                <a:latin typeface="Lato"/>
              </a:rPr>
              <a:t>Integration Best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42" y="933652"/>
            <a:ext cx="11367732" cy="550565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200150" lvl="1" indent="-514350">
              <a:lnSpc>
                <a:spcPct val="6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Lato"/>
              </a:rPr>
              <a:t>Send Client (Member) Records </a:t>
            </a:r>
            <a:r>
              <a:rPr lang="en-US" sz="2000" b="1" dirty="0">
                <a:latin typeface="Lato"/>
              </a:rPr>
              <a:t>First.</a:t>
            </a:r>
          </a:p>
          <a:p>
            <a:pPr marL="1600200" lvl="2" indent="-457200">
              <a:lnSpc>
                <a:spcPct val="60000"/>
              </a:lnSpc>
              <a:spcAft>
                <a:spcPts val="600"/>
              </a:spcAft>
            </a:pPr>
            <a:r>
              <a:rPr lang="en-US" sz="1800" dirty="0">
                <a:latin typeface="Lato"/>
              </a:rPr>
              <a:t>Send all Clients as soon as possible.</a:t>
            </a:r>
          </a:p>
          <a:p>
            <a:pPr marL="1600200" lvl="2" indent="-457200">
              <a:lnSpc>
                <a:spcPct val="60000"/>
              </a:lnSpc>
              <a:spcAft>
                <a:spcPts val="600"/>
              </a:spcAft>
            </a:pPr>
            <a:r>
              <a:rPr lang="en-US" sz="1800" dirty="0">
                <a:latin typeface="Lato"/>
              </a:rPr>
              <a:t>Check status to ensure Client loaded successfully.</a:t>
            </a:r>
          </a:p>
          <a:p>
            <a:pPr marL="1600200" lvl="2" indent="-457200">
              <a:lnSpc>
                <a:spcPct val="60000"/>
              </a:lnSpc>
              <a:spcAft>
                <a:spcPts val="600"/>
              </a:spcAft>
              <a:buFont typeface="+mj-lt"/>
              <a:buAutoNum type="arabicPeriod"/>
            </a:pPr>
            <a:endParaRPr lang="en-US" sz="400" dirty="0">
              <a:latin typeface="Lato"/>
            </a:endParaRPr>
          </a:p>
          <a:p>
            <a:pPr marL="1200150" lvl="1" indent="-514350">
              <a:lnSpc>
                <a:spcPct val="6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Lato"/>
              </a:rPr>
              <a:t>Send Employee (Caregiver) Records </a:t>
            </a:r>
            <a:r>
              <a:rPr lang="en-US" sz="2000" b="1" dirty="0">
                <a:latin typeface="Lato"/>
              </a:rPr>
              <a:t>Second.</a:t>
            </a:r>
          </a:p>
          <a:p>
            <a:pPr marL="1600200" lvl="2" indent="-457200">
              <a:lnSpc>
                <a:spcPct val="60000"/>
              </a:lnSpc>
              <a:spcAft>
                <a:spcPts val="600"/>
              </a:spcAft>
            </a:pPr>
            <a:r>
              <a:rPr lang="en-US" sz="1800" dirty="0">
                <a:latin typeface="Lato"/>
              </a:rPr>
              <a:t>Send all Caregivers as soon as possible.</a:t>
            </a:r>
          </a:p>
          <a:p>
            <a:pPr marL="1600200" lvl="2" indent="-457200">
              <a:lnSpc>
                <a:spcPct val="60000"/>
              </a:lnSpc>
              <a:spcAft>
                <a:spcPts val="600"/>
              </a:spcAft>
            </a:pPr>
            <a:r>
              <a:rPr lang="en-US" sz="1800" dirty="0">
                <a:latin typeface="Lato"/>
              </a:rPr>
              <a:t>Check status to ensure Employee loaded successfully.</a:t>
            </a:r>
          </a:p>
          <a:p>
            <a:pPr marL="1600200" lvl="2" indent="-457200">
              <a:lnSpc>
                <a:spcPct val="60000"/>
              </a:lnSpc>
              <a:spcAft>
                <a:spcPts val="600"/>
              </a:spcAft>
              <a:buFont typeface="+mj-lt"/>
              <a:buAutoNum type="arabicPeriod"/>
            </a:pPr>
            <a:endParaRPr lang="en-US" sz="400" dirty="0">
              <a:latin typeface="Lato"/>
            </a:endParaRPr>
          </a:p>
          <a:p>
            <a:pPr marL="1200150" lvl="1" indent="-514350">
              <a:lnSpc>
                <a:spcPct val="6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Lato"/>
              </a:rPr>
              <a:t>Send Visits </a:t>
            </a:r>
            <a:r>
              <a:rPr lang="en-US" sz="2000" b="1" u="sng" dirty="0">
                <a:latin typeface="Lato"/>
              </a:rPr>
              <a:t>after</a:t>
            </a:r>
            <a:r>
              <a:rPr lang="en-US" sz="2000" dirty="0">
                <a:latin typeface="Lato"/>
              </a:rPr>
              <a:t> verifying that Clients and Employees have loaded successfully.</a:t>
            </a:r>
          </a:p>
          <a:p>
            <a:pPr marL="1200150" lvl="1" indent="-514350">
              <a:lnSpc>
                <a:spcPct val="60000"/>
              </a:lnSpc>
              <a:spcAft>
                <a:spcPts val="600"/>
              </a:spcAft>
              <a:buFont typeface="+mj-lt"/>
              <a:buAutoNum type="arabicPeriod"/>
            </a:pPr>
            <a:endParaRPr lang="en-US" sz="400" dirty="0">
              <a:latin typeface="Lato"/>
            </a:endParaRPr>
          </a:p>
          <a:p>
            <a:pPr marL="1200150" lvl="1" indent="-514350">
              <a:lnSpc>
                <a:spcPct val="6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Lato"/>
              </a:rPr>
              <a:t>Continue to send visits at a minimum, once daily in alignment to the Missouri DSS requirement.</a:t>
            </a:r>
          </a:p>
          <a:p>
            <a:pPr marL="1200150" lvl="1" indent="-514350">
              <a:lnSpc>
                <a:spcPct val="60000"/>
              </a:lnSpc>
              <a:spcAft>
                <a:spcPts val="600"/>
              </a:spcAft>
              <a:buFont typeface="+mj-lt"/>
              <a:buAutoNum type="arabicPeriod"/>
            </a:pPr>
            <a:endParaRPr lang="en-US" sz="400" dirty="0">
              <a:latin typeface="Lato"/>
            </a:endParaRPr>
          </a:p>
          <a:p>
            <a:pPr marL="1200150" lvl="1" indent="-514350">
              <a:lnSpc>
                <a:spcPct val="6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Lato"/>
              </a:rPr>
              <a:t>Send new clients as they are identified, or an existing record is updated.</a:t>
            </a:r>
          </a:p>
          <a:p>
            <a:pPr marL="1200150" lvl="1" indent="-514350">
              <a:lnSpc>
                <a:spcPct val="60000"/>
              </a:lnSpc>
              <a:spcAft>
                <a:spcPts val="600"/>
              </a:spcAft>
              <a:buFont typeface="+mj-lt"/>
              <a:buAutoNum type="arabicPeriod"/>
            </a:pPr>
            <a:endParaRPr lang="en-US" sz="400" dirty="0">
              <a:latin typeface="Lato"/>
            </a:endParaRPr>
          </a:p>
          <a:p>
            <a:pPr marL="1200150" lvl="1" indent="-514350">
              <a:lnSpc>
                <a:spcPct val="6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Lato"/>
              </a:rPr>
              <a:t>Send new employees as they are identified, or an existing record is updated.</a:t>
            </a:r>
          </a:p>
          <a:p>
            <a:pPr marL="1200150" lvl="1" indent="-514350">
              <a:lnSpc>
                <a:spcPct val="60000"/>
              </a:lnSpc>
              <a:spcAft>
                <a:spcPts val="600"/>
              </a:spcAft>
              <a:buFont typeface="+mj-lt"/>
              <a:buAutoNum type="arabicPeriod"/>
            </a:pPr>
            <a:endParaRPr lang="en-US" sz="2000" dirty="0">
              <a:latin typeface="Lato"/>
            </a:endParaRPr>
          </a:p>
          <a:p>
            <a:pPr marL="1200150" lvl="1" indent="-514350">
              <a:lnSpc>
                <a:spcPct val="6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Lato"/>
              </a:rPr>
              <a:t>Send data elements in alignment with the MO DSS vendor specifications. If it states, “Do Not Send”, don’t send the data. </a:t>
            </a:r>
          </a:p>
        </p:txBody>
      </p:sp>
    </p:spTree>
    <p:extLst>
      <p:ext uri="{BB962C8B-B14F-4D97-AF65-F5344CB8AC3E}">
        <p14:creationId xmlns:p14="http://schemas.microsoft.com/office/powerpoint/2010/main" val="23307699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D586-DF6D-4E5D-A341-7B89ECF3C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328" y="2701563"/>
            <a:ext cx="7453745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4964A2"/>
                </a:solidFill>
                <a:latin typeface="Lato  "/>
                <a:ea typeface="+mn-ea"/>
                <a:cs typeface="+mn-cs"/>
              </a:rPr>
              <a:t>Overview of the Quick Reference Guide</a:t>
            </a:r>
          </a:p>
        </p:txBody>
      </p:sp>
    </p:spTree>
    <p:extLst>
      <p:ext uri="{BB962C8B-B14F-4D97-AF65-F5344CB8AC3E}">
        <p14:creationId xmlns:p14="http://schemas.microsoft.com/office/powerpoint/2010/main" val="25496190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263" y="0"/>
            <a:ext cx="10515600" cy="1028669"/>
          </a:xfrm>
        </p:spPr>
        <p:txBody>
          <a:bodyPr>
            <a:normAutofit/>
          </a:bodyPr>
          <a:lstStyle/>
          <a:p>
            <a:r>
              <a:rPr lang="en-US">
                <a:latin typeface="Lato"/>
              </a:rPr>
              <a:t>Quick Reference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43" y="1255730"/>
            <a:ext cx="11367732" cy="4517541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1" indent="0">
              <a:lnSpc>
                <a:spcPct val="80000"/>
              </a:lnSpc>
              <a:spcAft>
                <a:spcPts val="1200"/>
              </a:spcAft>
              <a:buNone/>
            </a:pPr>
            <a:r>
              <a:rPr lang="en-US" sz="2000" dirty="0">
                <a:latin typeface="Lato"/>
              </a:rPr>
              <a:t>The </a:t>
            </a:r>
            <a:r>
              <a:rPr lang="en-US" sz="2000" b="1" dirty="0">
                <a:latin typeface="Lato"/>
              </a:rPr>
              <a:t>EAS Interface Process Quick Reference Guide </a:t>
            </a:r>
            <a:r>
              <a:rPr lang="en-US" sz="2000" dirty="0">
                <a:latin typeface="Lato"/>
              </a:rPr>
              <a:t>describes the process for interfacing with EVV Aggregator Solution (EAS) and covers the following steps: </a:t>
            </a:r>
          </a:p>
          <a:p>
            <a:pPr marL="1485900" lvl="2" indent="-342900">
              <a:lnSpc>
                <a:spcPct val="100000"/>
              </a:lnSpc>
              <a:spcAft>
                <a:spcPts val="600"/>
              </a:spcAft>
            </a:pPr>
            <a:r>
              <a:rPr lang="en-US" dirty="0">
                <a:latin typeface="Lato"/>
              </a:rPr>
              <a:t>Registration</a:t>
            </a:r>
          </a:p>
          <a:p>
            <a:pPr marL="1485900" lvl="2" indent="-342900">
              <a:lnSpc>
                <a:spcPct val="100000"/>
              </a:lnSpc>
              <a:spcAft>
                <a:spcPts val="600"/>
              </a:spcAft>
            </a:pPr>
            <a:r>
              <a:rPr lang="en-US" dirty="0">
                <a:latin typeface="Lato"/>
              </a:rPr>
              <a:t>Testing Process</a:t>
            </a:r>
          </a:p>
          <a:p>
            <a:pPr marL="1485900" lvl="2" indent="-342900">
              <a:lnSpc>
                <a:spcPct val="100000"/>
              </a:lnSpc>
              <a:spcAft>
                <a:spcPts val="600"/>
              </a:spcAft>
            </a:pPr>
            <a:r>
              <a:rPr lang="en-US" dirty="0">
                <a:latin typeface="Lato"/>
              </a:rPr>
              <a:t>Provider Training</a:t>
            </a:r>
          </a:p>
          <a:p>
            <a:pPr marL="1485900" lvl="2" indent="-342900">
              <a:lnSpc>
                <a:spcPct val="100000"/>
              </a:lnSpc>
              <a:spcAft>
                <a:spcPts val="600"/>
              </a:spcAft>
            </a:pPr>
            <a:r>
              <a:rPr lang="en-US" dirty="0">
                <a:latin typeface="Lato"/>
              </a:rPr>
              <a:t>Data Validation</a:t>
            </a:r>
          </a:p>
          <a:p>
            <a:pPr lvl="1" indent="0">
              <a:lnSpc>
                <a:spcPct val="80000"/>
              </a:lnSpc>
              <a:spcAft>
                <a:spcPts val="600"/>
              </a:spcAft>
              <a:buNone/>
            </a:pPr>
            <a:endParaRPr lang="en-US" sz="2000" dirty="0">
              <a:latin typeface="Lato"/>
            </a:endParaRPr>
          </a:p>
          <a:p>
            <a:pPr marL="1600200" lvl="2" indent="-457200">
              <a:lnSpc>
                <a:spcPct val="80000"/>
              </a:lnSpc>
              <a:spcAft>
                <a:spcPts val="600"/>
              </a:spcAft>
              <a:buFont typeface="+mj-lt"/>
              <a:buAutoNum type="arabicPeriod"/>
            </a:pPr>
            <a:endParaRPr lang="en-US" sz="400" dirty="0"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446728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C3C06-FE10-420F-9D98-2B13DBAE4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accent1"/>
                </a:solidFill>
              </a:rPr>
              <a:t>Welcome and Town Hall Guidelines</a:t>
            </a:r>
          </a:p>
        </p:txBody>
      </p:sp>
    </p:spTree>
    <p:extLst>
      <p:ext uri="{BB962C8B-B14F-4D97-AF65-F5344CB8AC3E}">
        <p14:creationId xmlns:p14="http://schemas.microsoft.com/office/powerpoint/2010/main" val="7085887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D586-DF6D-4E5D-A341-7B89ECF3C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328" y="2701563"/>
            <a:ext cx="7453745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4964A2"/>
                </a:solidFill>
                <a:latin typeface="Lato  "/>
                <a:ea typeface="+mn-ea"/>
                <a:cs typeface="+mn-cs"/>
              </a:rPr>
              <a:t>EVV Vendor And Provider Agency Resources</a:t>
            </a:r>
          </a:p>
        </p:txBody>
      </p:sp>
    </p:spTree>
    <p:extLst>
      <p:ext uri="{BB962C8B-B14F-4D97-AF65-F5344CB8AC3E}">
        <p14:creationId xmlns:p14="http://schemas.microsoft.com/office/powerpoint/2010/main" val="20032722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05188-4C98-42EA-AEF1-F11DAEF84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942" y="-8543"/>
            <a:ext cx="10515600" cy="1325563"/>
          </a:xfrm>
        </p:spPr>
        <p:txBody>
          <a:bodyPr/>
          <a:lstStyle/>
          <a:p>
            <a:r>
              <a:rPr lang="en-US">
                <a:latin typeface="Lato" panose="020F0502020204030203" pitchFamily="34" charset="0"/>
              </a:rPr>
              <a:t>Working with Sandata Customer Support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42B1295-F3F7-4EBD-938D-E8BDA7AF2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3591"/>
            <a:ext cx="10515600" cy="760396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The following information will be collected by our support team to help expedite resolution of your case: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19B1B21-63E2-4D3A-8C08-AF0D341EF7A1}"/>
              </a:ext>
            </a:extLst>
          </p:cNvPr>
          <p:cNvSpPr txBox="1">
            <a:spLocks/>
          </p:cNvSpPr>
          <p:nvPr/>
        </p:nvSpPr>
        <p:spPr>
          <a:xfrm>
            <a:off x="739942" y="1823987"/>
            <a:ext cx="10712116" cy="437977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E62B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Provider name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EAS account number (referred to as your STX #)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Provider contact name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EVV vendor contact information</a:t>
            </a:r>
          </a:p>
          <a:p>
            <a:pPr marL="1143000" lvl="1" indent="-457200">
              <a:buFont typeface="+mj-lt"/>
              <a:buAutoNum type="alphaLcPeriod"/>
            </a:pPr>
            <a:r>
              <a:rPr lang="en-US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Vendor contact email address</a:t>
            </a:r>
          </a:p>
          <a:p>
            <a:pPr marL="1143000" lvl="1" indent="-457200">
              <a:buFontTx/>
              <a:buAutoNum type="alphaLcPeriod"/>
            </a:pPr>
            <a:r>
              <a:rPr lang="en-US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Vendor contact direct phone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Description of issue</a:t>
            </a:r>
          </a:p>
          <a:p>
            <a:pPr marL="1143000" lvl="1" indent="-457200">
              <a:buFont typeface="+mj-lt"/>
              <a:buAutoNum type="alphaLcPeriod"/>
            </a:pPr>
            <a:r>
              <a:rPr lang="en-US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Please provide a brief description of the issue and when it started.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Please include:</a:t>
            </a:r>
          </a:p>
          <a:p>
            <a:pPr marL="1143000" lvl="1" indent="-457200">
              <a:buFont typeface="+mj-lt"/>
              <a:buAutoNum type="alphaLcPeriod"/>
            </a:pPr>
            <a:r>
              <a:rPr lang="en-US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Screenshots </a:t>
            </a:r>
          </a:p>
          <a:p>
            <a:pPr marL="1143000" lvl="1" indent="-457200">
              <a:buFontTx/>
              <a:buAutoNum type="alphaLcPeriod"/>
            </a:pPr>
            <a:r>
              <a:rPr lang="en-US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JSON files </a:t>
            </a:r>
          </a:p>
          <a:p>
            <a:pPr marL="1143000" lvl="1" indent="-457200">
              <a:buFontTx/>
              <a:buAutoNum type="alphaLcPeriod"/>
            </a:pPr>
            <a:r>
              <a:rPr lang="en-US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UUIDs</a:t>
            </a:r>
          </a:p>
          <a:p>
            <a:r>
              <a:rPr lang="en-US" sz="2900" b="1" dirty="0">
                <a:solidFill>
                  <a:srgbClr val="4E62B2"/>
                </a:solidFill>
                <a:latin typeface="Lato" panose="020F0502020204030203" pitchFamily="34" charset="0"/>
              </a:rPr>
              <a:t>IMPORTANT</a:t>
            </a:r>
            <a:r>
              <a:rPr lang="en-US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: JSONs and screenshots should be sent </a:t>
            </a:r>
            <a:r>
              <a:rPr lang="en-US" sz="29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securely</a:t>
            </a:r>
            <a:r>
              <a:rPr lang="en-US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 and are required to investigate any errors received during transmission (e.g., Client Not Found).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9470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92" y="307374"/>
            <a:ext cx="11641311" cy="1325563"/>
          </a:xfrm>
        </p:spPr>
        <p:txBody>
          <a:bodyPr>
            <a:normAutofit/>
          </a:bodyPr>
          <a:lstStyle/>
          <a:p>
            <a:r>
              <a:rPr lang="en-US" sz="3600">
                <a:latin typeface="Lato"/>
              </a:rPr>
              <a:t>EVV Support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0792"/>
            <a:ext cx="11942767" cy="43605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028700" lvl="1" indent="-342900"/>
            <a:r>
              <a:rPr lang="en-US" sz="2400" dirty="0">
                <a:latin typeface="Lato"/>
              </a:rPr>
              <a:t>Sandata MO DSS EVV Vendor Support:</a:t>
            </a:r>
          </a:p>
          <a:p>
            <a:pPr marL="1485900" lvl="2" indent="-342900"/>
            <a:r>
              <a:rPr lang="en-US" sz="2200" dirty="0">
                <a:latin typeface="Lato"/>
              </a:rPr>
              <a:t>Email: </a:t>
            </a:r>
            <a:r>
              <a:rPr lang="en-US" sz="2200" dirty="0">
                <a:latin typeface="Lato"/>
                <a:hlinkClick r:id="rId3"/>
              </a:rPr>
              <a:t>moaltevv@sandata.com</a:t>
            </a:r>
            <a:endParaRPr lang="en-US" sz="2200" dirty="0">
              <a:latin typeface="Lato"/>
            </a:endParaRPr>
          </a:p>
          <a:p>
            <a:pPr marL="1485900" lvl="2" indent="-342900"/>
            <a:r>
              <a:rPr lang="en-US" sz="2200" dirty="0">
                <a:latin typeface="Lato" panose="020F0502020204030203" pitchFamily="34" charset="0"/>
              </a:rPr>
              <a:t>Phone: 1-</a:t>
            </a:r>
            <a:r>
              <a:rPr lang="en-US" sz="2200" b="0" i="0" dirty="0">
                <a:effectLst/>
                <a:latin typeface="Lato" panose="020F0502020204030203" pitchFamily="34" charset="0"/>
              </a:rPr>
              <a:t>833-350-5844</a:t>
            </a:r>
          </a:p>
          <a:p>
            <a:pPr lvl="1" indent="0">
              <a:buNone/>
            </a:pPr>
            <a:endParaRPr lang="en-US" sz="2400" dirty="0">
              <a:latin typeface="Lato"/>
            </a:endParaRPr>
          </a:p>
          <a:p>
            <a:pPr marL="1028700" lvl="1" indent="-342900"/>
            <a:r>
              <a:rPr lang="en-US" sz="2400" dirty="0">
                <a:latin typeface="Lato"/>
              </a:rPr>
              <a:t>Sandata Resource Website Sandata-On-Demand (SOD):</a:t>
            </a:r>
          </a:p>
          <a:p>
            <a:pPr marL="1485900" lvl="2" indent="-342900"/>
            <a:r>
              <a:rPr lang="en-US" sz="2200" dirty="0">
                <a:latin typeface="Lato"/>
              </a:rPr>
              <a:t>Link: </a:t>
            </a:r>
            <a:r>
              <a:rPr lang="en-US" sz="22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https://sandata.zendesk.com/hc/en-us</a:t>
            </a:r>
            <a:endParaRPr lang="en-US" sz="2200" dirty="0">
              <a:effectLst/>
              <a:latin typeface="Lato" panose="020F050202020403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endParaRPr lang="en-US" sz="2400" dirty="0">
              <a:latin typeface="Lato"/>
            </a:endParaRPr>
          </a:p>
          <a:p>
            <a:pPr marL="1028700" lvl="1" indent="-342900"/>
            <a:r>
              <a:rPr lang="en-US" sz="2400" dirty="0">
                <a:latin typeface="Lato"/>
              </a:rPr>
              <a:t>Missouri EVV Website:</a:t>
            </a:r>
          </a:p>
          <a:p>
            <a:pPr marL="1485900" lvl="2" indent="-342900"/>
            <a:r>
              <a:rPr lang="en-US" sz="2200" dirty="0">
                <a:latin typeface="Lato"/>
              </a:rPr>
              <a:t>Resources for the EVV vendors</a:t>
            </a:r>
            <a:endParaRPr lang="en-US" sz="2200" dirty="0">
              <a:latin typeface="Lato" panose="020F0502020204030203" pitchFamily="34" charset="0"/>
            </a:endParaRPr>
          </a:p>
          <a:p>
            <a:pPr marL="1943100" lvl="3" indent="-342900"/>
            <a:r>
              <a:rPr lang="en-US" sz="2000" dirty="0">
                <a:latin typeface="Lato"/>
              </a:rPr>
              <a:t>Link for EVV vendors: </a:t>
            </a:r>
            <a:r>
              <a:rPr lang="en-US" sz="2200" dirty="0">
                <a:latin typeface="Lato"/>
                <a:hlinkClick r:id="rId5"/>
              </a:rPr>
              <a:t>https://dss.mo.gov/mhd/providers/electronic-visit-verification.htm</a:t>
            </a:r>
            <a:endParaRPr lang="en-US" sz="2200" dirty="0">
              <a:latin typeface="Lato"/>
            </a:endParaRPr>
          </a:p>
          <a:p>
            <a:pPr marL="1943100" lvl="3" indent="-342900"/>
            <a:endParaRPr lang="en-US" dirty="0">
              <a:latin typeface="Lato"/>
            </a:endParaRPr>
          </a:p>
          <a:p>
            <a:pPr marL="1485900" lvl="2" indent="-342900">
              <a:lnSpc>
                <a:spcPct val="80000"/>
              </a:lnSpc>
            </a:pPr>
            <a:endParaRPr lang="en-US" sz="2200" dirty="0">
              <a:latin typeface="Lato"/>
            </a:endParaRPr>
          </a:p>
          <a:p>
            <a:pPr marL="1485900" lvl="2" indent="-342900">
              <a:lnSpc>
                <a:spcPct val="80000"/>
              </a:lnSpc>
            </a:pPr>
            <a:endParaRPr lang="en-US" sz="2200" dirty="0">
              <a:latin typeface="Lato"/>
            </a:endParaRPr>
          </a:p>
          <a:p>
            <a:pPr lvl="1" indent="0">
              <a:lnSpc>
                <a:spcPct val="80000"/>
              </a:lnSpc>
              <a:buNone/>
            </a:pPr>
            <a:endParaRPr lang="en-US" sz="2400" dirty="0">
              <a:latin typeface="Lato"/>
            </a:endParaRPr>
          </a:p>
          <a:p>
            <a:pPr marL="1028700" lvl="1" indent="-342900">
              <a:lnSpc>
                <a:spcPct val="80000"/>
              </a:lnSpc>
            </a:pPr>
            <a:endParaRPr lang="en-US" sz="2400" dirty="0"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0479878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92" y="307374"/>
            <a:ext cx="11641311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Lato"/>
              </a:rPr>
              <a:t>EVV Support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0792"/>
            <a:ext cx="11942767" cy="43605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028700" lvl="1" indent="-342900">
              <a:buClr>
                <a:srgbClr val="4964A2"/>
              </a:buClr>
            </a:pPr>
            <a:r>
              <a:rPr lang="en-US" dirty="0">
                <a:latin typeface="Lato" panose="020F0502020204030203" pitchFamily="34" charset="0"/>
                <a:ea typeface="+mn-ea"/>
                <a:cs typeface="+mn-cs"/>
              </a:rPr>
              <a:t>The EVV vendor specification is housed on the Missouri EVV website.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EVV vendor specification: </a:t>
            </a:r>
            <a:r>
              <a:rPr lang="en-US" sz="2200" dirty="0">
                <a:latin typeface="Lato" panose="020F0502020204030203" pitchFamily="34" charset="0"/>
                <a:ea typeface="+mn-ea"/>
                <a:cs typeface="+mn-cs"/>
                <a:hlinkClick r:id="rId3"/>
              </a:rPr>
              <a:t>https://dss.mo.gov/mhd/providers/pdf/evv-vendor-specification.pdf</a:t>
            </a:r>
            <a:endParaRPr lang="en-US" sz="2200" dirty="0">
              <a:latin typeface="Lato" panose="020F0502020204030203" pitchFamily="34" charset="0"/>
              <a:ea typeface="+mn-ea"/>
              <a:cs typeface="+mn-cs"/>
            </a:endParaRPr>
          </a:p>
          <a:p>
            <a:pPr marL="1028700" lvl="1" indent="-342900"/>
            <a:endParaRPr lang="en-US" sz="2400" dirty="0">
              <a:latin typeface="Lato"/>
            </a:endParaRPr>
          </a:p>
          <a:p>
            <a:pPr marL="1028700" lvl="1" indent="-342900"/>
            <a:r>
              <a:rPr lang="en-US" sz="2400" dirty="0">
                <a:latin typeface="Lato"/>
              </a:rPr>
              <a:t>Provider Vendor Interface Quick Reference Guide </a:t>
            </a:r>
          </a:p>
          <a:p>
            <a:pPr marL="1485900" lvl="2" indent="-342900"/>
            <a:r>
              <a:rPr lang="en-US" sz="2200" dirty="0">
                <a:latin typeface="Lato"/>
              </a:rPr>
              <a:t>Link: </a:t>
            </a:r>
            <a:r>
              <a:rPr lang="en-US" sz="2200" dirty="0">
                <a:latin typeface="Lato"/>
                <a:hlinkClick r:id="rId4"/>
              </a:rPr>
              <a:t>https://dss.mo.gov/mhd/providers/pdf/eas-interface-process-quick-reference-guide.pdf</a:t>
            </a:r>
            <a:endParaRPr lang="en-US" sz="2200" dirty="0">
              <a:latin typeface="Lato"/>
            </a:endParaRPr>
          </a:p>
          <a:p>
            <a:pPr lvl="2" indent="0">
              <a:buNone/>
            </a:pPr>
            <a:endParaRPr lang="en-US" sz="2200" dirty="0">
              <a:latin typeface="Lato"/>
            </a:endParaRPr>
          </a:p>
          <a:p>
            <a:pPr marL="1485900" lvl="2" indent="-342900">
              <a:lnSpc>
                <a:spcPct val="80000"/>
              </a:lnSpc>
            </a:pPr>
            <a:endParaRPr lang="en-US" sz="2200" dirty="0">
              <a:latin typeface="Lato"/>
            </a:endParaRPr>
          </a:p>
          <a:p>
            <a:pPr marL="1485900" lvl="2" indent="-342900">
              <a:lnSpc>
                <a:spcPct val="80000"/>
              </a:lnSpc>
            </a:pPr>
            <a:endParaRPr lang="en-US" sz="2200" dirty="0">
              <a:latin typeface="Lato"/>
            </a:endParaRPr>
          </a:p>
          <a:p>
            <a:pPr lvl="1" indent="0">
              <a:lnSpc>
                <a:spcPct val="80000"/>
              </a:lnSpc>
              <a:buNone/>
            </a:pPr>
            <a:endParaRPr lang="en-US" sz="2400" dirty="0">
              <a:latin typeface="Lato"/>
            </a:endParaRPr>
          </a:p>
          <a:p>
            <a:pPr marL="1028700" lvl="1" indent="-342900">
              <a:lnSpc>
                <a:spcPct val="80000"/>
              </a:lnSpc>
            </a:pPr>
            <a:endParaRPr lang="en-US" sz="2400" dirty="0"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8100528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D586-DF6D-4E5D-A341-7B89ECF3C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328" y="2701563"/>
            <a:ext cx="7453745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4964A2"/>
                </a:solidFill>
                <a:latin typeface="Lato  "/>
                <a:ea typeface="+mn-ea"/>
                <a:cs typeface="+mn-cs"/>
              </a:rPr>
              <a:t>State Expectations</a:t>
            </a:r>
          </a:p>
        </p:txBody>
      </p:sp>
    </p:spTree>
    <p:extLst>
      <p:ext uri="{BB962C8B-B14F-4D97-AF65-F5344CB8AC3E}">
        <p14:creationId xmlns:p14="http://schemas.microsoft.com/office/powerpoint/2010/main" val="18574240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9B22C-CD47-4F1E-803D-8D870E76A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4964A2"/>
                </a:solidFill>
                <a:latin typeface="Lato  "/>
                <a:ea typeface="+mn-ea"/>
                <a:cs typeface="+mn-cs"/>
              </a:rPr>
              <a:t>Provider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31C62-83CA-B9A0-1EE1-C13065AC7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kern="1200" dirty="0">
                <a:solidFill>
                  <a:schemeClr val="tx1"/>
                </a:solidFill>
                <a:latin typeface="Lato  "/>
                <a:ea typeface="+mn-ea"/>
                <a:cs typeface="+mn-cs"/>
              </a:rPr>
              <a:t>Complete an online EVV vendor registration form.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Lato  "/>
                <a:ea typeface="+mn-ea"/>
                <a:cs typeface="+mn-cs"/>
              </a:rPr>
              <a:t>Complete EAS training prior to the release of EAS credentials.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b="0" i="0" kern="1200" dirty="0">
                <a:solidFill>
                  <a:schemeClr val="tx1"/>
                </a:solidFill>
                <a:latin typeface="Lato  "/>
                <a:ea typeface="+mn-ea"/>
                <a:cs typeface="+mn-cs"/>
              </a:rPr>
              <a:t>Log in to the Aggregator to verify that data has been transmitted and is accurate.</a:t>
            </a:r>
          </a:p>
          <a:p>
            <a:pPr lvl="0"/>
            <a:endParaRPr lang="en-US" sz="1800" b="0" i="0" kern="1200" dirty="0">
              <a:solidFill>
                <a:schemeClr val="tx1"/>
              </a:solidFill>
              <a:latin typeface="Lato  "/>
              <a:ea typeface="+mn-ea"/>
              <a:cs typeface="+mn-cs"/>
            </a:endParaRPr>
          </a:p>
          <a:p>
            <a:pPr lvl="0" algn="ctr"/>
            <a:r>
              <a:rPr lang="en-US" sz="1800" b="0" i="0" kern="1200" dirty="0">
                <a:solidFill>
                  <a:schemeClr val="tx1"/>
                </a:solidFill>
                <a:latin typeface="Lato  "/>
                <a:ea typeface="+mn-ea"/>
                <a:cs typeface="+mn-cs"/>
              </a:rPr>
              <a:t>Communicate frequently with your EVV vendor and check the MO DSS website for updates.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5307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7FC41-2B90-4FCE-2796-BBDC34A4B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EVV Vendor Registration Form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0B9FE7-12D8-63DD-6618-3E16FADAB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spcBef>
                <a:spcPts val="1000"/>
              </a:spcBef>
              <a:buClr>
                <a:srgbClr val="4964A2"/>
              </a:buClr>
              <a:buNone/>
            </a:pPr>
            <a:r>
              <a:rPr lang="en-US" sz="2400" dirty="0">
                <a:latin typeface="Lato  "/>
                <a:ea typeface="+mn-ea"/>
                <a:cs typeface="+mn-cs"/>
              </a:rPr>
              <a:t>Who Needs to Register?</a:t>
            </a:r>
          </a:p>
          <a:p>
            <a:pPr marL="285750" lvl="2" indent="-285750">
              <a:spcBef>
                <a:spcPts val="1000"/>
              </a:spcBef>
              <a:buClr>
                <a:srgbClr val="4964A2"/>
              </a:buClr>
            </a:pPr>
            <a:r>
              <a:rPr lang="en-US" sz="1800" dirty="0">
                <a:latin typeface="Lato  "/>
                <a:ea typeface="+mn-ea"/>
                <a:cs typeface="+mn-cs"/>
              </a:rPr>
              <a:t>Home Health Care Service (HHCS) providers who have not registered their EVV vendor with Sandata</a:t>
            </a:r>
          </a:p>
          <a:p>
            <a:pPr marL="285750" lvl="2" indent="-285750">
              <a:spcBef>
                <a:spcPts val="1000"/>
              </a:spcBef>
              <a:buClr>
                <a:srgbClr val="4964A2"/>
              </a:buClr>
            </a:pPr>
            <a:r>
              <a:rPr lang="en-US" sz="1800" dirty="0">
                <a:latin typeface="Lato  "/>
                <a:ea typeface="+mn-ea"/>
                <a:cs typeface="+mn-cs"/>
              </a:rPr>
              <a:t>A PCS and HHCS provider that has already registered their EVV vendor for PCS services, must complete this form to register their EVV vendor for HHCS services</a:t>
            </a:r>
          </a:p>
          <a:p>
            <a:pPr marL="285750" lvl="2" indent="-285750">
              <a:spcBef>
                <a:spcPts val="1000"/>
              </a:spcBef>
              <a:buClr>
                <a:srgbClr val="4964A2"/>
              </a:buClr>
            </a:pPr>
            <a:r>
              <a:rPr lang="en-US" sz="1800" dirty="0">
                <a:latin typeface="Lato  "/>
                <a:ea typeface="+mn-ea"/>
                <a:cs typeface="+mn-cs"/>
              </a:rPr>
              <a:t>If provider has multiple state issued provider Medicaid ID’s, provider must complete this form for each state issued provider Medicaid ID  </a:t>
            </a:r>
          </a:p>
          <a:p>
            <a:endParaRPr lang="en-US" dirty="0"/>
          </a:p>
          <a:p>
            <a:pPr algn="ctr"/>
            <a:r>
              <a:rPr lang="en-US" sz="1800" dirty="0">
                <a:latin typeface="Lato  "/>
                <a:ea typeface="+mn-ea"/>
                <a:cs typeface="+mn-cs"/>
              </a:rPr>
              <a:t>Refer to the Registration section of the  </a:t>
            </a:r>
            <a:r>
              <a:rPr lang="en-US" sz="1800" dirty="0">
                <a:latin typeface="Lato  "/>
                <a:ea typeface="+mn-ea"/>
                <a:cs typeface="+mn-cs"/>
                <a:hlinkClick r:id="rId3"/>
              </a:rPr>
              <a:t>Quick Reference Guide </a:t>
            </a:r>
            <a:r>
              <a:rPr lang="en-US" sz="1800" dirty="0">
                <a:latin typeface="Lato  "/>
                <a:ea typeface="+mn-ea"/>
                <a:cs typeface="+mn-cs"/>
              </a:rPr>
              <a:t>for instructions on how to register.</a:t>
            </a:r>
          </a:p>
        </p:txBody>
      </p:sp>
    </p:spTree>
    <p:extLst>
      <p:ext uri="{BB962C8B-B14F-4D97-AF65-F5344CB8AC3E}">
        <p14:creationId xmlns:p14="http://schemas.microsoft.com/office/powerpoint/2010/main" val="27194543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7FC41-2B90-4FCE-2796-BBDC34A4B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Provider Training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0B9FE7-12D8-63DD-6618-3E16FADAB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ato  "/>
                <a:ea typeface="+mn-ea"/>
                <a:cs typeface="+mn-cs"/>
              </a:rPr>
              <a:t>At least one individual from the provider agency must complete the free self-paced EAS Learning Management System (LMS) Training.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ato  "/>
                <a:ea typeface="+mn-ea"/>
                <a:cs typeface="+mn-cs"/>
              </a:rPr>
              <a:t>Training is available to all applicable staff.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ato  "/>
                <a:ea typeface="+mn-ea"/>
                <a:cs typeface="+mn-cs"/>
              </a:rPr>
              <a:t>Training can be taken as often as needed.</a:t>
            </a:r>
          </a:p>
          <a:p>
            <a:endParaRPr lang="en-US" sz="2400" dirty="0"/>
          </a:p>
          <a:p>
            <a:r>
              <a:rPr lang="en-US" sz="2000" dirty="0">
                <a:latin typeface="Lato  "/>
                <a:ea typeface="+mn-ea"/>
                <a:cs typeface="+mn-cs"/>
              </a:rPr>
              <a:t>Refer to the Provider Training section of the  </a:t>
            </a:r>
            <a:r>
              <a:rPr lang="en-US" sz="2000" dirty="0">
                <a:latin typeface="Lato  "/>
                <a:ea typeface="+mn-ea"/>
                <a:cs typeface="+mn-cs"/>
                <a:hlinkClick r:id="rId3"/>
              </a:rPr>
              <a:t>Quick Reference Guide </a:t>
            </a:r>
            <a:r>
              <a:rPr lang="en-US" sz="2000" dirty="0">
                <a:latin typeface="Lato  "/>
                <a:ea typeface="+mn-ea"/>
                <a:cs typeface="+mn-cs"/>
              </a:rPr>
              <a:t>for instructions on how to access EAS training. </a:t>
            </a:r>
          </a:p>
        </p:txBody>
      </p:sp>
    </p:spTree>
    <p:extLst>
      <p:ext uri="{BB962C8B-B14F-4D97-AF65-F5344CB8AC3E}">
        <p14:creationId xmlns:p14="http://schemas.microsoft.com/office/powerpoint/2010/main" val="27602643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7FC41-2B90-4FCE-2796-BBDC34A4B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Provider Responsibilities Post Go Live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0B9FE7-12D8-63DD-6618-3E16FADAB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  <a:latin typeface="Lato  "/>
                <a:ea typeface="+mn-ea"/>
                <a:cs typeface="+mn-cs"/>
              </a:rPr>
              <a:t>Log in to EAS a minimum of once a week to verify visit data is being transmitted successfully to EAS.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ato  "/>
                <a:ea typeface="+mn-ea"/>
                <a:cs typeface="+mn-cs"/>
              </a:rPr>
              <a:t>Communicate often with EVV vendor.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ato  "/>
                <a:ea typeface="+mn-ea"/>
                <a:cs typeface="+mn-cs"/>
              </a:rPr>
              <a:t>Providers visit data must be submitted to the EVV vendor at a minimum of once daily. </a:t>
            </a:r>
          </a:p>
        </p:txBody>
      </p:sp>
    </p:spTree>
    <p:extLst>
      <p:ext uri="{BB962C8B-B14F-4D97-AF65-F5344CB8AC3E}">
        <p14:creationId xmlns:p14="http://schemas.microsoft.com/office/powerpoint/2010/main" val="13516978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D586-DF6D-4E5D-A341-7B89ECF3C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Lato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421827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4F7D9C-4998-4498-8834-82043CBEE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ato  "/>
              </a:rPr>
              <a:t>Welcome and Town Hall Guidelines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3FEB396-B8CC-445D-A1E3-71EA8B1C6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446" y="1594619"/>
            <a:ext cx="10979567" cy="387281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buClr>
                <a:srgbClr val="4E62B2"/>
              </a:buClr>
            </a:pPr>
            <a:r>
              <a:rPr lang="en-US" sz="2600" dirty="0">
                <a:latin typeface="Lato" panose="020F0502020204030203" pitchFamily="34" charset="0"/>
              </a:rPr>
              <a:t>Purpose:</a:t>
            </a:r>
          </a:p>
          <a:p>
            <a:pPr marL="342900" indent="-342900">
              <a:buClr>
                <a:srgbClr val="4E62B2"/>
              </a:buClr>
              <a:buFont typeface="Arial" panose="020B0604020202020204" pitchFamily="34" charset="0"/>
              <a:buChar char="•"/>
            </a:pPr>
            <a:r>
              <a:rPr lang="en-US" sz="2600" dirty="0">
                <a:latin typeface="Lato" panose="020F0502020204030203" pitchFamily="34" charset="0"/>
              </a:rPr>
              <a:t>This town hall is a follow-up to the </a:t>
            </a:r>
            <a:r>
              <a:rPr lang="en-US" sz="2600" u="sng" dirty="0">
                <a:solidFill>
                  <a:schemeClr val="accent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February 21, 2023</a:t>
            </a:r>
            <a:r>
              <a:rPr lang="en-US" sz="2600" u="sng" dirty="0">
                <a:solidFill>
                  <a:schemeClr val="accent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600" dirty="0">
                <a:solidFill>
                  <a:schemeClr val="accent1"/>
                </a:solidFill>
                <a:latin typeface="Lato" panose="020F0502020204030203" pitchFamily="34" charset="0"/>
              </a:rPr>
              <a:t> </a:t>
            </a:r>
            <a:r>
              <a:rPr lang="en-US" sz="2600" dirty="0">
                <a:latin typeface="Lato" panose="020F0502020204030203" pitchFamily="34" charset="0"/>
              </a:rPr>
              <a:t>town hall that addressed the registration of EVV vendors and the posting of EVV vendor specifications and to the </a:t>
            </a:r>
            <a:r>
              <a:rPr lang="en-US" sz="2600" u="sng" dirty="0">
                <a:solidFill>
                  <a:srgbClr val="0563C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March 6, </a:t>
            </a:r>
            <a:r>
              <a:rPr lang="en-US" sz="2600" u="sng" dirty="0">
                <a:solidFill>
                  <a:schemeClr val="accent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2023</a:t>
            </a:r>
            <a:r>
              <a:rPr lang="en-US" sz="2600" u="sng" dirty="0">
                <a:solidFill>
                  <a:srgbClr val="FF0000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town hall that addressed the Electronic Visit Verification Aggregator Solution (EAS) vendor testing process. The focus of this town hall is to announce the EAS go-live and the delivery of production credentials, along with detailing the process required for successful completion.</a:t>
            </a:r>
          </a:p>
          <a:p>
            <a:pPr>
              <a:buClr>
                <a:srgbClr val="4E62B2"/>
              </a:buClr>
            </a:pPr>
            <a:r>
              <a:rPr lang="en-US" sz="2600" dirty="0">
                <a:latin typeface="Lato" panose="020F0502020204030203" pitchFamily="34" charset="0"/>
              </a:rPr>
              <a:t>Guidelines:</a:t>
            </a:r>
          </a:p>
          <a:p>
            <a:pPr marL="342900" indent="-342900">
              <a:buClr>
                <a:srgbClr val="4E62B2"/>
              </a:buClr>
              <a:buFont typeface="Arial" panose="020B0604020202020204" pitchFamily="34" charset="0"/>
              <a:buChar char="•"/>
            </a:pPr>
            <a:r>
              <a:rPr lang="en-US" sz="2600" dirty="0">
                <a:latin typeface="Lato" panose="020F0502020204030203" pitchFamily="34" charset="0"/>
              </a:rPr>
              <a:t>All participants have been placed on mute.</a:t>
            </a:r>
          </a:p>
          <a:p>
            <a:pPr marL="342900" indent="-342900">
              <a:buClr>
                <a:srgbClr val="4E62B2"/>
              </a:buClr>
              <a:buFont typeface="Arial" panose="020B0604020202020204" pitchFamily="34" charset="0"/>
              <a:buChar char="•"/>
            </a:pPr>
            <a:r>
              <a:rPr lang="en-US" sz="2600" dirty="0">
                <a:latin typeface="Lato" panose="020F0502020204030203" pitchFamily="34" charset="0"/>
              </a:rPr>
              <a:t>Post presentation specific questions using the Q&amp;A feature. Questions will be answered during the presentation as time permits.</a:t>
            </a:r>
          </a:p>
          <a:p>
            <a:pPr marL="342900" indent="-342900">
              <a:buClr>
                <a:srgbClr val="4E62B2"/>
              </a:buClr>
              <a:buFont typeface="Arial" panose="020B0604020202020204" pitchFamily="34" charset="0"/>
              <a:buChar char="•"/>
            </a:pPr>
            <a:r>
              <a:rPr lang="en-US" sz="2600" dirty="0">
                <a:latin typeface="Lato" panose="020F0502020204030203" pitchFamily="34" charset="0"/>
              </a:rPr>
              <a:t>This presentation and recording will be shared with MO DSS to be published to the MO DSS EVV website. </a:t>
            </a:r>
          </a:p>
          <a:p>
            <a:pPr marL="342900" indent="-342900">
              <a:buClr>
                <a:srgbClr val="4E62B2"/>
              </a:buClr>
              <a:buFont typeface="Arial" panose="020B0604020202020204" pitchFamily="34" charset="0"/>
              <a:buChar char="•"/>
            </a:pPr>
            <a:r>
              <a:rPr lang="en-US" sz="2600" dirty="0">
                <a:latin typeface="Lato" panose="020F0502020204030203" pitchFamily="34" charset="0"/>
              </a:rPr>
              <a:t>Sandata will be distributing a survey to collect feedback.  Participation is encouraged. </a:t>
            </a:r>
          </a:p>
          <a:p>
            <a:pPr lvl="1" indent="0">
              <a:buClr>
                <a:srgbClr val="4E62B2"/>
              </a:buCl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758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C3C06-FE10-420F-9D98-2B13DBAE4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Integration Testing Process</a:t>
            </a:r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21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D586-DF6D-4E5D-A341-7B89ECF3C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7177" y="2766218"/>
            <a:ext cx="7907835" cy="1325563"/>
          </a:xfrm>
        </p:spPr>
        <p:txBody>
          <a:bodyPr/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EVV Vendor Specification and JSON</a:t>
            </a:r>
          </a:p>
        </p:txBody>
      </p:sp>
    </p:spTree>
    <p:extLst>
      <p:ext uri="{BB962C8B-B14F-4D97-AF65-F5344CB8AC3E}">
        <p14:creationId xmlns:p14="http://schemas.microsoft.com/office/powerpoint/2010/main" val="2766240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947" y="158403"/>
            <a:ext cx="10906956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Understanding the EVV Vendor Specification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89339"/>
            <a:ext cx="12082509" cy="44793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 indent="0">
              <a:buNone/>
            </a:pPr>
            <a:endParaRPr lang="en-US" i="1" dirty="0"/>
          </a:p>
          <a:p>
            <a:pPr marL="1028700" lvl="1" indent="-342900">
              <a:buClr>
                <a:srgbClr val="4964A2"/>
              </a:buClr>
            </a:pPr>
            <a:r>
              <a:rPr lang="en-US" dirty="0">
                <a:latin typeface="Lato" panose="020F0502020204030203" pitchFamily="34" charset="0"/>
                <a:ea typeface="+mn-ea"/>
                <a:cs typeface="+mn-cs"/>
              </a:rPr>
              <a:t>The EVV vendor specification is housed on the Missouri EVV website.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EVV vendor specification: </a:t>
            </a:r>
            <a:r>
              <a:rPr lang="en-US" sz="2200" dirty="0">
                <a:latin typeface="Lato" panose="020F0502020204030203" pitchFamily="34" charset="0"/>
                <a:ea typeface="+mn-ea"/>
                <a:cs typeface="+mn-cs"/>
                <a:hlinkClick r:id="rId2"/>
              </a:rPr>
              <a:t>https://dss.mo.gov/mhd/providers/pdf/evv-vendor-specification.pdf</a:t>
            </a:r>
            <a:endParaRPr lang="en-US" sz="2200" dirty="0">
              <a:latin typeface="Lato" panose="020F0502020204030203" pitchFamily="34" charset="0"/>
              <a:ea typeface="+mn-ea"/>
              <a:cs typeface="+mn-cs"/>
            </a:endParaRPr>
          </a:p>
          <a:p>
            <a:pPr lvl="2" indent="0">
              <a:buClr>
                <a:srgbClr val="4964A2"/>
              </a:buClr>
              <a:buNone/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 </a:t>
            </a:r>
            <a:endParaRPr lang="en-US" sz="2200" dirty="0">
              <a:latin typeface="Lato" panose="020F0502020204030203" pitchFamily="34" charset="0"/>
            </a:endParaRPr>
          </a:p>
          <a:p>
            <a:pPr marL="1028700" lvl="1" indent="-342900">
              <a:buClr>
                <a:srgbClr val="4964A2"/>
              </a:buClr>
            </a:pPr>
            <a:r>
              <a:rPr lang="en-US" dirty="0">
                <a:latin typeface="Lato" panose="020F0502020204030203" pitchFamily="34" charset="0"/>
                <a:ea typeface="+mn-ea"/>
                <a:cs typeface="+mn-cs"/>
              </a:rPr>
              <a:t>The EVV vendor specification contains three sections: 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Client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Employee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Visit</a:t>
            </a:r>
          </a:p>
          <a:p>
            <a:pPr lvl="2" indent="0">
              <a:buNone/>
            </a:pPr>
            <a:endParaRPr lang="en-US" i="1" dirty="0"/>
          </a:p>
          <a:p>
            <a:endParaRPr lang="en-US" sz="2400" dirty="0">
              <a:latin typeface="Lato Light" panose="020F0502020204030203" pitchFamily="34" charset="0"/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53907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897" y="19050"/>
            <a:ext cx="10906956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Client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850" y="1012233"/>
            <a:ext cx="11450053" cy="5140917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pPr lvl="1" indent="0">
              <a:buNone/>
            </a:pPr>
            <a:endParaRPr lang="en-US" i="1"/>
          </a:p>
          <a:p>
            <a:pPr marL="1028700" lvl="1" indent="-342900">
              <a:buClr>
                <a:srgbClr val="4964A2"/>
              </a:buClr>
            </a:pPr>
            <a:r>
              <a:rPr lang="en-US" sz="3500">
                <a:latin typeface="Lato  "/>
                <a:ea typeface="+mn-ea"/>
                <a:cs typeface="+mn-cs"/>
              </a:rPr>
              <a:t>Three Segments for client records: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>
                <a:latin typeface="Lato  "/>
                <a:ea typeface="+mn-ea"/>
                <a:cs typeface="+mn-cs"/>
              </a:rPr>
              <a:t>Client General – Required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>
                <a:latin typeface="Lato  "/>
                <a:ea typeface="+mn-ea"/>
                <a:cs typeface="+mn-cs"/>
              </a:rPr>
              <a:t>Client Address – Required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>
                <a:latin typeface="Lato  "/>
                <a:ea typeface="+mn-ea"/>
                <a:cs typeface="+mn-cs"/>
              </a:rPr>
              <a:t>Client Phone – Recommended </a:t>
            </a:r>
          </a:p>
          <a:p>
            <a:pPr marL="1943100" lvl="3" indent="-342900">
              <a:lnSpc>
                <a:spcPct val="120000"/>
              </a:lnSpc>
              <a:buClr>
                <a:srgbClr val="4964A2"/>
              </a:buClr>
            </a:pPr>
            <a:r>
              <a:rPr lang="en-US" sz="2900">
                <a:latin typeface="Lato  "/>
                <a:ea typeface="+mn-ea"/>
                <a:cs typeface="+mn-cs"/>
              </a:rPr>
              <a:t>Client payer segments are not required and should </a:t>
            </a:r>
            <a:r>
              <a:rPr lang="en-US" sz="2900" u="sng">
                <a:latin typeface="Lato  "/>
                <a:ea typeface="+mn-ea"/>
                <a:cs typeface="+mn-cs"/>
              </a:rPr>
              <a:t>not</a:t>
            </a:r>
            <a:r>
              <a:rPr lang="en-US" sz="2900">
                <a:latin typeface="Lato  "/>
                <a:ea typeface="+mn-ea"/>
                <a:cs typeface="+mn-cs"/>
              </a:rPr>
              <a:t> be sent.</a:t>
            </a:r>
          </a:p>
          <a:p>
            <a:pPr marL="457200" indent="-457200">
              <a:buClr>
                <a:srgbClr val="4964A2"/>
              </a:buClr>
              <a:buFont typeface="Arial" panose="020B0604020202020204" pitchFamily="34" charset="0"/>
              <a:buChar char="•"/>
            </a:pPr>
            <a:endParaRPr lang="en-US" sz="2900"/>
          </a:p>
          <a:p>
            <a:pPr marL="1028700" lvl="1" indent="-342900">
              <a:buClr>
                <a:srgbClr val="4964A2"/>
              </a:buClr>
            </a:pPr>
            <a:r>
              <a:rPr lang="en-US" sz="3500">
                <a:latin typeface="Lato  "/>
                <a:ea typeface="+mn-ea"/>
                <a:cs typeface="+mn-cs"/>
              </a:rPr>
              <a:t>Identifiers are used for matching logic: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 err="1">
                <a:latin typeface="Lato  "/>
                <a:ea typeface="+mn-ea"/>
                <a:cs typeface="+mn-cs"/>
              </a:rPr>
              <a:t>ProviderID</a:t>
            </a:r>
            <a:r>
              <a:rPr lang="en-US" sz="3200">
                <a:latin typeface="Lato  "/>
                <a:ea typeface="+mn-ea"/>
                <a:cs typeface="+mn-cs"/>
              </a:rPr>
              <a:t> value:  9-Digits Medicaid ID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 err="1">
                <a:latin typeface="Lato  "/>
                <a:ea typeface="+mn-ea"/>
                <a:cs typeface="+mn-cs"/>
              </a:rPr>
              <a:t>ClientBirthDate</a:t>
            </a:r>
            <a:r>
              <a:rPr lang="en-US" sz="3200">
                <a:latin typeface="Lato  "/>
                <a:ea typeface="+mn-ea"/>
                <a:cs typeface="+mn-cs"/>
              </a:rPr>
              <a:t>: YYYY-MM-DD (Required)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 err="1">
                <a:latin typeface="Lato  "/>
                <a:ea typeface="+mn-ea"/>
                <a:cs typeface="+mn-cs"/>
              </a:rPr>
              <a:t>ClientIdentifier</a:t>
            </a:r>
            <a:r>
              <a:rPr lang="en-US" sz="3200">
                <a:latin typeface="Lato  "/>
                <a:ea typeface="+mn-ea"/>
                <a:cs typeface="+mn-cs"/>
              </a:rPr>
              <a:t>: 8-Digits exactly including leading zeros Departmental Client Number (DCN)</a:t>
            </a:r>
          </a:p>
          <a:p>
            <a:pPr marL="1943100" lvl="3" indent="-342900">
              <a:lnSpc>
                <a:spcPct val="120000"/>
              </a:lnSpc>
              <a:buClr>
                <a:srgbClr val="4964A2"/>
              </a:buClr>
            </a:pPr>
            <a:r>
              <a:rPr lang="en-US" sz="2900">
                <a:latin typeface="Lato  "/>
                <a:ea typeface="+mn-ea"/>
                <a:cs typeface="+mn-cs"/>
              </a:rPr>
              <a:t>Error Message: “</a:t>
            </a:r>
            <a:r>
              <a:rPr lang="en-US" sz="2900" err="1">
                <a:latin typeface="Lato  "/>
                <a:ea typeface="+mn-ea"/>
                <a:cs typeface="+mn-cs"/>
              </a:rPr>
              <a:t>Client_ID</a:t>
            </a:r>
            <a:r>
              <a:rPr lang="en-US" sz="2900">
                <a:latin typeface="Lato  "/>
                <a:ea typeface="+mn-ea"/>
                <a:cs typeface="+mn-cs"/>
              </a:rPr>
              <a:t> Not Found” will post if an initial match with the MMIS </a:t>
            </a:r>
            <a:r>
              <a:rPr lang="en-US" sz="2900" err="1">
                <a:latin typeface="Lato  "/>
                <a:ea typeface="+mn-ea"/>
                <a:cs typeface="+mn-cs"/>
              </a:rPr>
              <a:t>ClientIdentifier</a:t>
            </a:r>
            <a:r>
              <a:rPr lang="en-US" sz="2900">
                <a:latin typeface="Lato  "/>
                <a:ea typeface="+mn-ea"/>
                <a:cs typeface="+mn-cs"/>
              </a:rPr>
              <a:t> loaded to Sandata is not made.</a:t>
            </a:r>
          </a:p>
          <a:p>
            <a:pPr marL="1943100" lvl="3" indent="-342900">
              <a:lnSpc>
                <a:spcPct val="120000"/>
              </a:lnSpc>
              <a:buClr>
                <a:srgbClr val="4964A2"/>
              </a:buClr>
            </a:pPr>
            <a:r>
              <a:rPr lang="en-US" sz="2900">
                <a:latin typeface="Lato  "/>
                <a:ea typeface="+mn-ea"/>
                <a:cs typeface="+mn-cs"/>
              </a:rPr>
              <a:t>EVV vendors may need to resubmit after 24 hours to obtain </a:t>
            </a:r>
            <a:r>
              <a:rPr lang="en-US" sz="2900" err="1">
                <a:latin typeface="Lato  "/>
                <a:ea typeface="+mn-ea"/>
                <a:cs typeface="+mn-cs"/>
              </a:rPr>
              <a:t>ClientIdentifier</a:t>
            </a:r>
            <a:r>
              <a:rPr lang="en-US" sz="2900">
                <a:latin typeface="Lato  "/>
                <a:ea typeface="+mn-ea"/>
                <a:cs typeface="+mn-cs"/>
              </a:rPr>
              <a:t> match.</a:t>
            </a:r>
          </a:p>
          <a:p>
            <a:pPr lvl="2" indent="0">
              <a:buClr>
                <a:srgbClr val="4964A2"/>
              </a:buClr>
              <a:buNone/>
            </a:pPr>
            <a:endParaRPr lang="en-US" sz="2900">
              <a:latin typeface="Lato  "/>
              <a:ea typeface="+mn-ea"/>
              <a:cs typeface="+mn-cs"/>
            </a:endParaRPr>
          </a:p>
          <a:p>
            <a:pPr marL="1028700" lvl="1" indent="-342900">
              <a:buClr>
                <a:srgbClr val="4964A2"/>
              </a:buClr>
            </a:pPr>
            <a:r>
              <a:rPr lang="en-US" sz="3500">
                <a:latin typeface="Lato  "/>
                <a:ea typeface="+mn-ea"/>
                <a:cs typeface="+mn-cs"/>
              </a:rPr>
              <a:t>Client Validation: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 err="1">
                <a:latin typeface="Lato  "/>
                <a:ea typeface="+mn-ea"/>
                <a:cs typeface="+mn-cs"/>
              </a:rPr>
              <a:t>ClientIdentifier</a:t>
            </a:r>
            <a:r>
              <a:rPr lang="en-US" sz="3200">
                <a:latin typeface="Lato  "/>
                <a:ea typeface="+mn-ea"/>
                <a:cs typeface="+mn-cs"/>
              </a:rPr>
              <a:t> and </a:t>
            </a:r>
            <a:r>
              <a:rPr lang="en-US" sz="3200" err="1">
                <a:latin typeface="Lato  "/>
                <a:ea typeface="+mn-ea"/>
                <a:cs typeface="+mn-cs"/>
              </a:rPr>
              <a:t>ClientBirthDate</a:t>
            </a:r>
            <a:r>
              <a:rPr lang="en-US" sz="3200">
                <a:latin typeface="Lato  "/>
                <a:ea typeface="+mn-ea"/>
                <a:cs typeface="+mn-cs"/>
              </a:rPr>
              <a:t> match to State MMIS data.</a:t>
            </a:r>
            <a:endParaRPr lang="en-US" sz="3200" strike="sngStrike">
              <a:latin typeface="Lato  "/>
              <a:ea typeface="+mn-ea"/>
              <a:cs typeface="+mn-cs"/>
            </a:endParaRP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 err="1">
                <a:latin typeface="Lato  "/>
                <a:ea typeface="+mn-ea"/>
                <a:cs typeface="+mn-cs"/>
              </a:rPr>
              <a:t>ClientAddress</a:t>
            </a:r>
            <a:r>
              <a:rPr lang="en-US" sz="3200">
                <a:latin typeface="Lato  "/>
                <a:ea typeface="+mn-ea"/>
                <a:cs typeface="+mn-cs"/>
              </a:rPr>
              <a:t> segment is required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 err="1">
                <a:latin typeface="Lato  "/>
                <a:ea typeface="+mn-ea"/>
                <a:cs typeface="+mn-cs"/>
              </a:rPr>
              <a:t>ClientPhone</a:t>
            </a:r>
            <a:r>
              <a:rPr lang="en-US" sz="3200">
                <a:latin typeface="Lato  "/>
                <a:ea typeface="+mn-ea"/>
                <a:cs typeface="+mn-cs"/>
              </a:rPr>
              <a:t> segment is recommended</a:t>
            </a:r>
          </a:p>
          <a:p>
            <a:pPr lvl="2" indent="0">
              <a:buNone/>
            </a:pPr>
            <a:endParaRPr lang="en-US" i="1"/>
          </a:p>
          <a:p>
            <a:endParaRPr lang="en-US" sz="2400">
              <a:latin typeface="Lato Light" panose="020F0502020204030203" pitchFamily="34" charset="0"/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1978595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038" y="57631"/>
            <a:ext cx="10515600" cy="1325563"/>
          </a:xfrm>
        </p:spPr>
        <p:txBody>
          <a:bodyPr/>
          <a:lstStyle/>
          <a:p>
            <a:r>
              <a:rPr lang="en-US">
                <a:latin typeface="Lato"/>
                <a:ea typeface="Lato"/>
                <a:cs typeface="Lato"/>
              </a:rPr>
              <a:t>Client Overview: JSON</a:t>
            </a:r>
            <a:endParaRPr lang="en-US">
              <a:solidFill>
                <a:srgbClr val="FF0000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383" y="1098184"/>
            <a:ext cx="8023754" cy="11445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Lato" panose="020F0502020204030203" pitchFamily="34" charset="0"/>
              </a:rPr>
              <a:t>EVV  vendor data is sent via RESTful API / JSON transmissions</a:t>
            </a:r>
          </a:p>
          <a:p>
            <a:pPr marL="1028700" lvl="1" indent="-342900">
              <a:buClr>
                <a:srgbClr val="4964A2"/>
              </a:buClr>
              <a:buFont typeface="Arial" panose="020B0604020202020204" pitchFamily="34" charset="0"/>
              <a:buChar char="•"/>
            </a:pPr>
            <a:r>
              <a:rPr lang="en-US" sz="2000">
                <a:latin typeface="Lato" panose="020F0502020204030203" pitchFamily="34" charset="0"/>
              </a:rPr>
              <a:t>Example: Missouri Client API</a:t>
            </a:r>
          </a:p>
          <a:p>
            <a:pPr lvl="1" indent="0">
              <a:buClr>
                <a:srgbClr val="4964A2"/>
              </a:buClr>
              <a:buNone/>
            </a:pPr>
            <a:endParaRPr lang="en-US"/>
          </a:p>
          <a:p>
            <a:pPr marL="1485900" lvl="2" indent="-342900"/>
            <a:endParaRPr lang="en-US" i="1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C527A50-2966-4ABD-85EB-C7D64FA63C82}"/>
              </a:ext>
            </a:extLst>
          </p:cNvPr>
          <p:cNvCxnSpPr>
            <a:cxnSpLocks/>
          </p:cNvCxnSpPr>
          <p:nvPr/>
        </p:nvCxnSpPr>
        <p:spPr>
          <a:xfrm flipV="1">
            <a:off x="7037382" y="3122975"/>
            <a:ext cx="1395883" cy="165808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E046C89-408D-4785-BF70-8A4E1C51F70D}"/>
              </a:ext>
            </a:extLst>
          </p:cNvPr>
          <p:cNvCxnSpPr>
            <a:cxnSpLocks/>
          </p:cNvCxnSpPr>
          <p:nvPr/>
        </p:nvCxnSpPr>
        <p:spPr>
          <a:xfrm flipV="1">
            <a:off x="6684812" y="2057400"/>
            <a:ext cx="1897213" cy="185128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721E882-BE38-4531-BA3E-2260BBAC1A99}"/>
              </a:ext>
            </a:extLst>
          </p:cNvPr>
          <p:cNvCxnSpPr>
            <a:cxnSpLocks/>
          </p:cNvCxnSpPr>
          <p:nvPr/>
        </p:nvCxnSpPr>
        <p:spPr>
          <a:xfrm flipH="1">
            <a:off x="6758574" y="1176792"/>
            <a:ext cx="1723697" cy="157618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A84BAF77-376B-40D4-859E-BBC6D878BC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" r="1168"/>
          <a:stretch/>
        </p:blipFill>
        <p:spPr>
          <a:xfrm>
            <a:off x="323849" y="2186522"/>
            <a:ext cx="6329081" cy="12049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1B594A-A3DE-4118-AC33-55DB7F3CF8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57"/>
          <a:stretch/>
        </p:blipFill>
        <p:spPr>
          <a:xfrm>
            <a:off x="342901" y="3391501"/>
            <a:ext cx="6310030" cy="13266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90BBB5C-57E5-48B6-9B3D-7B7618FC98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68" t="29828" r="5298" b="7781"/>
          <a:stretch/>
        </p:blipFill>
        <p:spPr>
          <a:xfrm>
            <a:off x="3748088" y="4952445"/>
            <a:ext cx="5857876" cy="1610279"/>
          </a:xfrm>
          <a:prstGeom prst="rect">
            <a:avLst/>
          </a:prstGeom>
        </p:spPr>
      </p:pic>
      <p:pic>
        <p:nvPicPr>
          <p:cNvPr id="6" name="Picture 6" descr="Text&#10;&#10;Description automatically generated">
            <a:extLst>
              <a:ext uri="{FF2B5EF4-FFF2-40B4-BE49-F238E27FC236}">
                <a16:creationId xmlns:a16="http://schemas.microsoft.com/office/drawing/2014/main" id="{1F14827A-E28A-2F6C-7699-457B240EA4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8781" y="819758"/>
            <a:ext cx="3359649" cy="40540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105148B-1EA2-1A73-69BD-7B761FB5E60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356" t="-2478" r="356" b="92989"/>
          <a:stretch/>
        </p:blipFill>
        <p:spPr>
          <a:xfrm>
            <a:off x="3603559" y="4718461"/>
            <a:ext cx="6329081" cy="24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55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02CC28DF50B74F95A220E8A06B5411" ma:contentTypeVersion="10" ma:contentTypeDescription="Create a new document." ma:contentTypeScope="" ma:versionID="e1623c89506d5a7d2bbb3d6cf4c4965b">
  <xsd:schema xmlns:xsd="http://www.w3.org/2001/XMLSchema" xmlns:xs="http://www.w3.org/2001/XMLSchema" xmlns:p="http://schemas.microsoft.com/office/2006/metadata/properties" xmlns:ns2="afe1a7df-f916-4324-bdbf-d405bfc4a123" xmlns:ns3="1b389597-1110-412b-a6ba-1ef57892dc55" targetNamespace="http://schemas.microsoft.com/office/2006/metadata/properties" ma:root="true" ma:fieldsID="80c5fa6b842ab16a2eade2ff6f921809" ns2:_="" ns3:_="">
    <xsd:import namespace="afe1a7df-f916-4324-bdbf-d405bfc4a123"/>
    <xsd:import namespace="1b389597-1110-412b-a6ba-1ef57892dc55"/>
    <xsd:element name="properties">
      <xsd:complexType>
        <xsd:sequence>
          <xsd:element name="documentManagement">
            <xsd:complexType>
              <xsd:all>
                <xsd:element ref="ns2:EVV_x0020_Workstream"/>
                <xsd:element ref="ns2:EVV_x0020_Documentation_x0020_Subject" minOccurs="0"/>
                <xsd:element ref="ns2:Status"/>
                <xsd:element ref="ns2:EVV_x0020_Document_x0020_Type" minOccurs="0"/>
                <xsd:element ref="ns2:Meeting_x0020_Date" minOccurs="0"/>
                <xsd:element ref="ns3:SharedWithUsers" minOccurs="0"/>
                <xsd:element ref="ns2:Program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e1a7df-f916-4324-bdbf-d405bfc4a123" elementFormDefault="qualified">
    <xsd:import namespace="http://schemas.microsoft.com/office/2006/documentManagement/types"/>
    <xsd:import namespace="http://schemas.microsoft.com/office/infopath/2007/PartnerControls"/>
    <xsd:element name="EVV_x0020_Workstream" ma:index="8" ma:displayName="EVV Workstream" ma:format="Dropdown" ma:internalName="EVV_x0020_Workstream">
      <xsd:simpleType>
        <xsd:restriction base="dms:Choice">
          <xsd:enumeration value="Certification"/>
          <xsd:enumeration value="Data Interfaces"/>
          <xsd:enumeration value="Deliverables"/>
          <xsd:enumeration value="Entrance &amp; Exit"/>
          <xsd:enumeration value="Operations"/>
          <xsd:enumeration value="Outreach/Training"/>
          <xsd:enumeration value="Project Management"/>
          <xsd:enumeration value="Project Start up"/>
          <xsd:enumeration value="Schedule"/>
          <xsd:enumeration value="System Configuration"/>
          <xsd:enumeration value="Third Party EVV"/>
          <xsd:enumeration value="Testing"/>
          <xsd:enumeration value="WSR"/>
        </xsd:restriction>
      </xsd:simpleType>
    </xsd:element>
    <xsd:element name="EVV_x0020_Documentation_x0020_Subject" ma:index="9" nillable="true" ma:displayName="EVV Documentation Subject" ma:format="Dropdown" ma:internalName="EVV_x0020_Documentation_x0020_Subject">
      <xsd:simpleType>
        <xsd:restriction base="dms:Choice">
          <xsd:enumeration value="Certification"/>
          <xsd:enumeration value="Data Acquisition"/>
          <xsd:enumeration value="Data Extract / Load"/>
          <xsd:enumeration value="Entrance and Exit"/>
          <xsd:enumeration value="Lessons Learned"/>
          <xsd:enumeration value="Operations"/>
          <xsd:enumeration value="Plans and DEDs"/>
          <xsd:enumeration value="Privacy and Security"/>
          <xsd:enumeration value="Project Standards"/>
          <xsd:enumeration value="Requirements"/>
          <xsd:enumeration value="Reporting"/>
          <xsd:enumeration value="RTM"/>
          <xsd:enumeration value="Schedule"/>
          <xsd:enumeration value="Staffing"/>
          <xsd:enumeration value="Testing SIT"/>
          <xsd:enumeration value="Testing UAT"/>
          <xsd:enumeration value="WSR"/>
        </xsd:restriction>
      </xsd:simpleType>
    </xsd:element>
    <xsd:element name="Status" ma:index="10" ma:displayName="Status" ma:format="Dropdown" ma:internalName="Status">
      <xsd:simpleType>
        <xsd:restriction base="dms:Choice">
          <xsd:enumeration value="Draft"/>
          <xsd:enumeration value="C1.0"/>
          <xsd:enumeration value="C2.0"/>
          <xsd:enumeration value="C3.0"/>
          <xsd:enumeration value="C4.0"/>
          <xsd:enumeration value="C5.0"/>
          <xsd:enumeration value="C6.0"/>
          <xsd:enumeration value="C7.0"/>
          <xsd:enumeration value="C8.0"/>
          <xsd:enumeration value="D1.0"/>
          <xsd:enumeration value="D2.0"/>
          <xsd:enumeration value="D3.0"/>
          <xsd:enumeration value="D4.0"/>
          <xsd:enumeration value="D5.0"/>
          <xsd:enumeration value="D6.0"/>
          <xsd:enumeration value="D7.0"/>
          <xsd:enumeration value="D8.0"/>
          <xsd:enumeration value="Final"/>
          <xsd:enumeration value="F1.0"/>
          <xsd:enumeration value="F2.0"/>
          <xsd:enumeration value="F3.0"/>
          <xsd:enumeration value="F4.0"/>
          <xsd:enumeration value="F5.0"/>
          <xsd:enumeration value="F6.0"/>
          <xsd:enumeration value="F7.0"/>
          <xsd:enumeration value="F8.0"/>
          <xsd:enumeration value="v1.0"/>
          <xsd:enumeration value="v2.0"/>
          <xsd:enumeration value="v3.0"/>
          <xsd:enumeration value="v4.0"/>
          <xsd:enumeration value="v5.0"/>
          <xsd:enumeration value="v6.0"/>
          <xsd:enumeration value="v7.0"/>
          <xsd:enumeration value="v8.0"/>
          <xsd:enumeration value="On-Going"/>
        </xsd:restriction>
      </xsd:simpleType>
    </xsd:element>
    <xsd:element name="EVV_x0020_Document_x0020_Type" ma:index="11" nillable="true" ma:displayName="EVV Document Type" ma:format="Dropdown" ma:internalName="EVV_x0020_Document_x0020_Type">
      <xsd:simpleType>
        <xsd:restriction base="dms:Choice">
          <xsd:enumeration value="Action Item"/>
          <xsd:enumeration value="Agenda"/>
          <xsd:enumeration value="Artifact"/>
          <xsd:enumeration value="Comment Log"/>
          <xsd:enumeration value="DED"/>
          <xsd:enumeration value="ICD"/>
          <xsd:enumeration value="Interface Checklist"/>
          <xsd:enumeration value="Minutes"/>
          <xsd:enumeration value="Metrics"/>
          <xsd:enumeration value="Plan"/>
          <xsd:enumeration value="Policy"/>
          <xsd:enumeration value="RAD"/>
          <xsd:enumeration value="Recording"/>
          <xsd:enumeration value="Report"/>
          <xsd:enumeration value="RTM"/>
          <xsd:enumeration value="Schedule"/>
          <xsd:enumeration value="Scheduling Call Workbook"/>
          <xsd:enumeration value="Test Cases"/>
          <xsd:enumeration value="Template"/>
          <xsd:enumeration value="WSR"/>
        </xsd:restriction>
      </xsd:simpleType>
    </xsd:element>
    <xsd:element name="Meeting_x0020_Date" ma:index="12" nillable="true" ma:displayName="Meeting Date" ma:default="[today]" ma:format="DateOnly" ma:internalName="Meeting_x0020_Date">
      <xsd:simpleType>
        <xsd:restriction base="dms:DateTime"/>
      </xsd:simpleType>
    </xsd:element>
    <xsd:element name="Program" ma:index="14" ma:displayName="Program" ma:description="PCS or HHCS" ma:format="Dropdown" ma:internalName="Program">
      <xsd:simpleType>
        <xsd:restriction base="dms:Choice">
          <xsd:enumeration value="HHCS"/>
          <xsd:enumeration value="PC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389597-1110-412b-a6ba-1ef57892dc5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afe1a7df-f916-4324-bdbf-d405bfc4a123">F3.0</Status>
    <Meeting_x0020_Date xmlns="afe1a7df-f916-4324-bdbf-d405bfc4a123">2023-05-17T05:00:00+00:00</Meeting_x0020_Date>
    <EVV_x0020_Documentation_x0020_Subject xmlns="afe1a7df-f916-4324-bdbf-d405bfc4a123">Reporting</EVV_x0020_Documentation_x0020_Subject>
    <EVV_x0020_Document_x0020_Type xmlns="afe1a7df-f916-4324-bdbf-d405bfc4a123">Artifact</EVV_x0020_Document_x0020_Type>
    <Program xmlns="afe1a7df-f916-4324-bdbf-d405bfc4a123">HHCS</Program>
    <EVV_x0020_Workstream xmlns="afe1a7df-f916-4324-bdbf-d405bfc4a123">Third Party EVV</EVV_x0020_Workstream>
  </documentManagement>
</p:properties>
</file>

<file path=customXml/itemProps1.xml><?xml version="1.0" encoding="utf-8"?>
<ds:datastoreItem xmlns:ds="http://schemas.openxmlformats.org/officeDocument/2006/customXml" ds:itemID="{B5E6BFFA-1553-4773-9454-9DE6DFC1EC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796D79-C2A6-436C-A7C5-645D3F34E3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e1a7df-f916-4324-bdbf-d405bfc4a123"/>
    <ds:schemaRef ds:uri="1b389597-1110-412b-a6ba-1ef57892dc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8E97460-B2CD-4705-B5AB-A9FF8D71117D}">
  <ds:schemaRefs>
    <ds:schemaRef ds:uri="afe1a7df-f916-4324-bdbf-d405bfc4a123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1b389597-1110-412b-a6ba-1ef57892dc5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3516</TotalTime>
  <Words>2743</Words>
  <Application>Microsoft Office PowerPoint</Application>
  <PresentationFormat>Widescreen</PresentationFormat>
  <Paragraphs>341</Paragraphs>
  <Slides>39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Arial</vt:lpstr>
      <vt:lpstr>Calibri</vt:lpstr>
      <vt:lpstr>Calibri Light</vt:lpstr>
      <vt:lpstr>Lato</vt:lpstr>
      <vt:lpstr>Lato  </vt:lpstr>
      <vt:lpstr>Lato Light</vt:lpstr>
      <vt:lpstr>Lato Medium</vt:lpstr>
      <vt:lpstr>Scandia</vt:lpstr>
      <vt:lpstr>Times New Roman</vt:lpstr>
      <vt:lpstr>Office Theme</vt:lpstr>
      <vt:lpstr>PowerPoint Presentation</vt:lpstr>
      <vt:lpstr>PowerPoint Presentation</vt:lpstr>
      <vt:lpstr>Welcome and Town Hall Guidelines</vt:lpstr>
      <vt:lpstr>Welcome and Town Hall Guidelines</vt:lpstr>
      <vt:lpstr>Integration Testing Process</vt:lpstr>
      <vt:lpstr>EVV Vendor Specification and JSON</vt:lpstr>
      <vt:lpstr>Understanding the EVV Vendor Specification</vt:lpstr>
      <vt:lpstr>Client Overview</vt:lpstr>
      <vt:lpstr>Client Overview: JSON</vt:lpstr>
      <vt:lpstr>Employee Overview</vt:lpstr>
      <vt:lpstr>Employee Overview: JSON</vt:lpstr>
      <vt:lpstr>Visit Overview</vt:lpstr>
      <vt:lpstr>Visit Overview</vt:lpstr>
      <vt:lpstr>Visit Overview: JSON</vt:lpstr>
      <vt:lpstr>Services and Modifiers – Sample of Appendix 2</vt:lpstr>
      <vt:lpstr>Visit Exceptions</vt:lpstr>
      <vt:lpstr>Issuance of Production Credentials</vt:lpstr>
      <vt:lpstr>Distribution of Production Credentials</vt:lpstr>
      <vt:lpstr>Unsuccessful Testing - Common EVV Vendor Support  Issues</vt:lpstr>
      <vt:lpstr>Common EVV Vendor Support Issues</vt:lpstr>
      <vt:lpstr>Common EVV Vendor Support Issues</vt:lpstr>
      <vt:lpstr>Common EVV Vendor Support Issues</vt:lpstr>
      <vt:lpstr>Common EVV Vendor Support Issues</vt:lpstr>
      <vt:lpstr>Common EVV Vendor Support Issues</vt:lpstr>
      <vt:lpstr>Common EVV Vendor Support Issues</vt:lpstr>
      <vt:lpstr>Auto Verified Visit Requirements</vt:lpstr>
      <vt:lpstr>Integration Best Practices</vt:lpstr>
      <vt:lpstr>Overview of the Quick Reference Guide</vt:lpstr>
      <vt:lpstr>Quick Reference Guide</vt:lpstr>
      <vt:lpstr>EVV Vendor And Provider Agency Resources</vt:lpstr>
      <vt:lpstr>Working with Sandata Customer Support</vt:lpstr>
      <vt:lpstr>EVV Support Resources</vt:lpstr>
      <vt:lpstr>EVV Support Resources</vt:lpstr>
      <vt:lpstr>State Expectations</vt:lpstr>
      <vt:lpstr>Provider Responsibilities</vt:lpstr>
      <vt:lpstr>Online EVV Vendor Registration Form</vt:lpstr>
      <vt:lpstr>Provider Training</vt:lpstr>
      <vt:lpstr>Provider Responsibilities Post Go Live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EVV_Vendor_Town_Hall_3_PRESENTATION_20230517_May_F3.0</dc:title>
  <dc:creator>Hoyden Creative Group</dc:creator>
  <cp:lastModifiedBy>Woodward, Terri</cp:lastModifiedBy>
  <cp:revision>8</cp:revision>
  <cp:lastPrinted>2021-08-05T16:02:53Z</cp:lastPrinted>
  <dcterms:created xsi:type="dcterms:W3CDTF">2021-01-25T20:43:13Z</dcterms:created>
  <dcterms:modified xsi:type="dcterms:W3CDTF">2023-05-24T17:36:25Z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0x010100D802CC28DF50B74F95A220E8A06B5411</vt:lpwstr>
  </property>
  <property fmtid="{D5CDD505-2E9C-101B-9397-08002B2CF9AE}" pid="3" name="MediaServiceImageTags">
    <vt:lpwstr/>
  </property>
</Properties>
</file>