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4" r:id="rId1"/>
  </p:sldMasterIdLst>
  <p:notesMasterIdLst>
    <p:notesMasterId r:id="rId14"/>
  </p:notesMasterIdLst>
  <p:handoutMasterIdLst>
    <p:handoutMasterId r:id="rId15"/>
  </p:handoutMasterIdLst>
  <p:sldIdLst>
    <p:sldId id="256" r:id="rId2"/>
    <p:sldId id="972" r:id="rId3"/>
    <p:sldId id="971" r:id="rId4"/>
    <p:sldId id="973" r:id="rId5"/>
    <p:sldId id="974" r:id="rId6"/>
    <p:sldId id="975" r:id="rId7"/>
    <p:sldId id="976" r:id="rId8"/>
    <p:sldId id="878" r:id="rId9"/>
    <p:sldId id="945" r:id="rId10"/>
    <p:sldId id="977" r:id="rId11"/>
    <p:sldId id="980" r:id="rId12"/>
    <p:sldId id="979"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y Ludlam" initials="J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E264AF"/>
    <a:srgbClr val="CC0066"/>
    <a:srgbClr val="0099CC"/>
    <a:srgbClr val="0083C4"/>
    <a:srgbClr val="0075B0"/>
    <a:srgbClr val="005782"/>
    <a:srgbClr val="004568"/>
    <a:srgbClr val="006699"/>
    <a:srgbClr val="004D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67" autoAdjust="0"/>
    <p:restoredTop sz="86441" autoAdjust="0"/>
  </p:normalViewPr>
  <p:slideViewPr>
    <p:cSldViewPr>
      <p:cViewPr varScale="1">
        <p:scale>
          <a:sx n="95" d="100"/>
          <a:sy n="95" d="100"/>
        </p:scale>
        <p:origin x="978" y="96"/>
      </p:cViewPr>
      <p:guideLst>
        <p:guide orient="horz" pos="2160"/>
        <p:guide pos="2880"/>
      </p:guideLst>
    </p:cSldViewPr>
  </p:slideViewPr>
  <p:outlineViewPr>
    <p:cViewPr>
      <p:scale>
        <a:sx n="20" d="100"/>
        <a:sy n="20"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SSRVU49.cds.state.mo.us\MH-Common\MH-PharmacyAdministration\FY27%20Pharmacy%20Fiscal\Table%2021%20report%20w%20wout%20duals\Master_08-26%20w%20%20wout%20dual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RVU49.cds.state.mo.us\MH-Common\MH-PharmacyAdministration\Elizabeth%20S\PA%20DUR%20Worksheets\PA%20DUR%20Powerpoint%20worksheets\%25%20of%20Pharmacy%20Spend%20Total%20fytd%2027%20Table%20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SSRVU49.cds.state.mo.us\MH-Common\MH-PharmacyAdministration\Elizabeth%20S\PA%20DUR%20Worksheets\PA%20DUR%20Powerpoint%20worksheets\%25%20of%20Pharmacy%20Spend%20Total%20fytd%2027%20Table%202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SSRVU49.cds.state.mo.us\MH-Common\MH-PharmacyAdministration\Elizabeth%20S\PA%20DUR%20Worksheets\PA%20DUR%20Powerpoint%20worksheets\PUPM%20Large%20Eligibility.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SSRVU49.cds.state.mo.us\MH-Common\MH-PharmacyAdministration\Elizabeth%20S\PA%20DUR%20Worksheets\Monthly%20paid%20amount,%20claim%20count%20ing%20cost%20and%20disp%20fees%20by%20drug%20type.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SSRVU49.cds.state.mo.us\MH-Common\MH-Budget\fy27supp%20projections\Pharmacy\Hep%20C%20Expenditures.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file:///\\SSRVU49.cds.state.mo.us\MH-Common\MH-PharmacyAdministration\Elizabeth%20S\PA%20DUR%20Worksheets\PA%20DUR%20Powerpoint%20worksheets\FY19-FYTD27%20Rare%20Disease%20Pharmacy%20Spend.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file:///\\SSRVU49.cds.state.mo.us\MH-Common\MH-Budget\fy27supp%20projections\Pharmacy\Cell%20&amp;%20Gene%20Therapies\FY2027%20Cell%20&amp;%20Gene%20Therapies.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file:///\\SSRVU49.cds.state.mo.us\MH-Common\MH-PharmacyAdministration\Elizabeth%20S\PA%20DUR%20Worksheets\PA%20DUR%20Powerpoint%20worksheets\FY19%20thru%20FY26%20Participant%20count%20for%20Rare%20Disease%20Medicaitons.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sz="2400" b="1" baseline="0" dirty="0">
                <a:solidFill>
                  <a:schemeClr val="tx1"/>
                </a:solidFill>
              </a:rPr>
              <a:t>July 2026-Aug 2026 </a:t>
            </a:r>
            <a:r>
              <a:rPr lang="en-US" sz="2400" b="1" dirty="0">
                <a:solidFill>
                  <a:schemeClr val="tx1"/>
                </a:solidFill>
              </a:rPr>
              <a:t>Enrollees and Expenditures</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en-US"/>
        </a:p>
      </c:txPr>
    </c:title>
    <c:autoTitleDeleted val="0"/>
    <c:plotArea>
      <c:layout/>
      <c:barChart>
        <c:barDir val="col"/>
        <c:grouping val="percentStacked"/>
        <c:varyColors val="0"/>
        <c:ser>
          <c:idx val="0"/>
          <c:order val="0"/>
          <c:tx>
            <c:strRef>
              <c:f>'New Chart'!$J$2</c:f>
              <c:strCache>
                <c:ptCount val="1"/>
                <c:pt idx="0">
                  <c:v>Disabled</c:v>
                </c:pt>
              </c:strCache>
            </c:strRef>
          </c:tx>
          <c:spPr>
            <a:solidFill>
              <a:schemeClr val="accent1"/>
            </a:solidFill>
            <a:ln>
              <a:noFill/>
            </a:ln>
            <a:effectLst/>
          </c:spPr>
          <c:invertIfNegative val="0"/>
          <c:dLbls>
            <c:dLbl>
              <c:idx val="0"/>
              <c:tx>
                <c:rich>
                  <a:bodyPr/>
                  <a:lstStyle/>
                  <a:p>
                    <a:r>
                      <a:rPr lang="en-US" dirty="0"/>
                      <a:t>Disabled</a:t>
                    </a:r>
                    <a:r>
                      <a:rPr lang="en-US" baseline="0" dirty="0"/>
                      <a:t> </a:t>
                    </a:r>
                    <a:fld id="{00FAEF97-E38D-4704-A005-55EC9C2538B5}" type="VALUE">
                      <a:rPr lang="en-US"/>
                      <a:pPr/>
                      <a:t>[VALUE]</a:t>
                    </a:fld>
                    <a:endParaRPr lang="en-US" baseline="0" dirty="0"/>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ED5-4FD8-829B-4FF014BA664A}"/>
                </c:ext>
              </c:extLst>
            </c:dLbl>
            <c:dLbl>
              <c:idx val="1"/>
              <c:layout>
                <c:manualLayout>
                  <c:x val="-5.2910052910053879E-3"/>
                  <c:y val="0"/>
                </c:manualLayout>
              </c:layout>
              <c:tx>
                <c:rich>
                  <a:bodyPr/>
                  <a:lstStyle/>
                  <a:p>
                    <a:r>
                      <a:rPr lang="en-US" dirty="0"/>
                      <a:t>Disabled 23%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ED5-4FD8-829B-4FF014BA664A}"/>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Chart'!$K$1:$L$1</c:f>
              <c:strCache>
                <c:ptCount val="2"/>
                <c:pt idx="0">
                  <c:v>Aug 2026 Enrollees
Total=1,256,699</c:v>
                </c:pt>
                <c:pt idx="1">
                  <c:v>Aug 2026 Expenditures
Total=$440,161,628</c:v>
                </c:pt>
              </c:strCache>
            </c:strRef>
          </c:cat>
          <c:val>
            <c:numRef>
              <c:f>'New Chart'!$K$2:$L$2</c:f>
              <c:numCache>
                <c:formatCode>0%</c:formatCode>
                <c:ptCount val="2"/>
                <c:pt idx="0">
                  <c:v>8.8757132774037378E-2</c:v>
                </c:pt>
                <c:pt idx="1">
                  <c:v>0.23024490449221985</c:v>
                </c:pt>
              </c:numCache>
            </c:numRef>
          </c:val>
          <c:extLst>
            <c:ext xmlns:c16="http://schemas.microsoft.com/office/drawing/2014/chart" uri="{C3380CC4-5D6E-409C-BE32-E72D297353CC}">
              <c16:uniqueId val="{00000002-EED5-4FD8-829B-4FF014BA664A}"/>
            </c:ext>
          </c:extLst>
        </c:ser>
        <c:ser>
          <c:idx val="1"/>
          <c:order val="1"/>
          <c:tx>
            <c:strRef>
              <c:f>'New Chart'!$J$3</c:f>
              <c:strCache>
                <c:ptCount val="1"/>
                <c:pt idx="0">
                  <c:v>Elderly</c:v>
                </c:pt>
              </c:strCache>
            </c:strRef>
          </c:tx>
          <c:spPr>
            <a:solidFill>
              <a:schemeClr val="accent2"/>
            </a:solidFill>
            <a:ln>
              <a:noFill/>
            </a:ln>
            <a:effectLst/>
          </c:spPr>
          <c:invertIfNegative val="0"/>
          <c:dLbls>
            <c:dLbl>
              <c:idx val="0"/>
              <c:tx>
                <c:rich>
                  <a:bodyPr/>
                  <a:lstStyle/>
                  <a:p>
                    <a:r>
                      <a:rPr lang="en-US" dirty="0"/>
                      <a:t>Elderly 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ED5-4FD8-829B-4FF014BA664A}"/>
                </c:ext>
              </c:extLst>
            </c:dLbl>
            <c:dLbl>
              <c:idx val="1"/>
              <c:tx>
                <c:rich>
                  <a:bodyPr/>
                  <a:lstStyle/>
                  <a:p>
                    <a:r>
                      <a:rPr lang="en-US" dirty="0"/>
                      <a:t>Elderly 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EED5-4FD8-829B-4FF014BA664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Chart'!$K$1:$L$1</c:f>
              <c:strCache>
                <c:ptCount val="2"/>
                <c:pt idx="0">
                  <c:v>Aug 2026 Enrollees
Total=1,256,699</c:v>
                </c:pt>
                <c:pt idx="1">
                  <c:v>Aug 2026 Expenditures
Total=$440,161,628</c:v>
                </c:pt>
              </c:strCache>
            </c:strRef>
          </c:cat>
          <c:val>
            <c:numRef>
              <c:f>'New Chart'!$K$3:$L$3</c:f>
              <c:numCache>
                <c:formatCode>0%</c:formatCode>
                <c:ptCount val="2"/>
                <c:pt idx="0">
                  <c:v>6.7947853861585E-2</c:v>
                </c:pt>
                <c:pt idx="1">
                  <c:v>2.1962173404175066E-2</c:v>
                </c:pt>
              </c:numCache>
            </c:numRef>
          </c:val>
          <c:extLst>
            <c:ext xmlns:c16="http://schemas.microsoft.com/office/drawing/2014/chart" uri="{C3380CC4-5D6E-409C-BE32-E72D297353CC}">
              <c16:uniqueId val="{00000005-EED5-4FD8-829B-4FF014BA664A}"/>
            </c:ext>
          </c:extLst>
        </c:ser>
        <c:ser>
          <c:idx val="2"/>
          <c:order val="2"/>
          <c:tx>
            <c:strRef>
              <c:f>'New Chart'!$J$4</c:f>
              <c:strCache>
                <c:ptCount val="1"/>
                <c:pt idx="0">
                  <c:v>AEG</c:v>
                </c:pt>
              </c:strCache>
            </c:strRef>
          </c:tx>
          <c:spPr>
            <a:solidFill>
              <a:schemeClr val="accent3"/>
            </a:solidFill>
            <a:ln>
              <a:noFill/>
            </a:ln>
            <a:effectLst/>
          </c:spPr>
          <c:invertIfNegative val="0"/>
          <c:dLbls>
            <c:dLbl>
              <c:idx val="0"/>
              <c:tx>
                <c:rich>
                  <a:bodyPr/>
                  <a:lstStyle/>
                  <a:p>
                    <a:r>
                      <a:rPr lang="en-US" dirty="0"/>
                      <a:t>AEG</a:t>
                    </a:r>
                  </a:p>
                  <a:p>
                    <a:fld id="{95BEA4A4-68D0-49C6-A50C-8A6B22DA6DBB}" type="VALUE">
                      <a:rPr lang="en-US"/>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EED5-4FD8-829B-4FF014BA664A}"/>
                </c:ext>
              </c:extLst>
            </c:dLbl>
            <c:dLbl>
              <c:idx val="1"/>
              <c:tx>
                <c:rich>
                  <a:bodyPr/>
                  <a:lstStyle/>
                  <a:p>
                    <a:r>
                      <a:rPr lang="en-US" dirty="0"/>
                      <a:t>AEG</a:t>
                    </a:r>
                  </a:p>
                  <a:p>
                    <a:r>
                      <a:rPr lang="en-US" dirty="0"/>
                      <a:t>50%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EED5-4FD8-829B-4FF014BA664A}"/>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Chart'!$K$1:$L$1</c:f>
              <c:strCache>
                <c:ptCount val="2"/>
                <c:pt idx="0">
                  <c:v>Aug 2026 Enrollees
Total=1,256,699</c:v>
                </c:pt>
                <c:pt idx="1">
                  <c:v>Aug 2026 Expenditures
Total=$440,161,628</c:v>
                </c:pt>
              </c:strCache>
            </c:strRef>
          </c:cat>
          <c:val>
            <c:numRef>
              <c:f>'New Chart'!$K$4:$L$4</c:f>
              <c:numCache>
                <c:formatCode>0%</c:formatCode>
                <c:ptCount val="2"/>
                <c:pt idx="0">
                  <c:v>0.28862997424204206</c:v>
                </c:pt>
                <c:pt idx="1">
                  <c:v>0.49897501742246375</c:v>
                </c:pt>
              </c:numCache>
            </c:numRef>
          </c:val>
          <c:extLst>
            <c:ext xmlns:c16="http://schemas.microsoft.com/office/drawing/2014/chart" uri="{C3380CC4-5D6E-409C-BE32-E72D297353CC}">
              <c16:uniqueId val="{00000008-EED5-4FD8-829B-4FF014BA664A}"/>
            </c:ext>
          </c:extLst>
        </c:ser>
        <c:ser>
          <c:idx val="3"/>
          <c:order val="3"/>
          <c:tx>
            <c:strRef>
              <c:f>'New Chart'!$J$5</c:f>
              <c:strCache>
                <c:ptCount val="1"/>
                <c:pt idx="0">
                  <c:v>Other(children, custodial parents, pregnant women)</c:v>
                </c:pt>
              </c:strCache>
            </c:strRef>
          </c:tx>
          <c:spPr>
            <a:solidFill>
              <a:schemeClr val="accent4"/>
            </a:solidFill>
            <a:ln>
              <a:noFill/>
            </a:ln>
            <a:effectLst/>
          </c:spPr>
          <c:invertIfNegative val="0"/>
          <c:dLbls>
            <c:dLbl>
              <c:idx val="0"/>
              <c:tx>
                <c:rich>
                  <a:bodyPr/>
                  <a:lstStyle/>
                  <a:p>
                    <a:r>
                      <a:rPr lang="en-US" sz="1400" dirty="0"/>
                      <a:t>Other</a:t>
                    </a:r>
                  </a:p>
                  <a:p>
                    <a:r>
                      <a:rPr lang="en-US" sz="1400" dirty="0"/>
                      <a:t>(Children, Custodial</a:t>
                    </a:r>
                    <a:r>
                      <a:rPr lang="en-US" sz="1400" baseline="0" dirty="0"/>
                      <a:t> Parents, Pregnant Women)</a:t>
                    </a:r>
                    <a:endParaRPr lang="en-US" sz="1400" dirty="0"/>
                  </a:p>
                  <a:p>
                    <a:r>
                      <a:rPr lang="en-US" sz="1400" dirty="0"/>
                      <a:t>55%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EED5-4FD8-829B-4FF014BA664A}"/>
                </c:ext>
              </c:extLst>
            </c:dLbl>
            <c:dLbl>
              <c:idx val="1"/>
              <c:layout>
                <c:manualLayout>
                  <c:x val="0"/>
                  <c:y val="-7.575757575757576E-3"/>
                </c:manualLayout>
              </c:layout>
              <c:tx>
                <c:rich>
                  <a:bodyPr/>
                  <a:lstStyle/>
                  <a:p>
                    <a:r>
                      <a:rPr lang="en-US" sz="1400" dirty="0"/>
                      <a:t>Other</a:t>
                    </a:r>
                  </a:p>
                  <a:p>
                    <a:r>
                      <a:rPr lang="en-US" sz="1400" dirty="0"/>
                      <a:t>(Children,</a:t>
                    </a:r>
                    <a:r>
                      <a:rPr lang="en-US" sz="1400" baseline="0" dirty="0"/>
                      <a:t> Custodial Parents, Pregnant Women)</a:t>
                    </a:r>
                    <a:endParaRPr lang="en-US" sz="1400" dirty="0"/>
                  </a:p>
                  <a:p>
                    <a:r>
                      <a:rPr lang="en-US" sz="1400" dirty="0"/>
                      <a:t>25%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EED5-4FD8-829B-4FF014BA664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Chart'!$K$1:$L$1</c:f>
              <c:strCache>
                <c:ptCount val="2"/>
                <c:pt idx="0">
                  <c:v>Aug 2026 Enrollees
Total=1,256,699</c:v>
                </c:pt>
                <c:pt idx="1">
                  <c:v>Aug 2026 Expenditures
Total=$440,161,628</c:v>
                </c:pt>
              </c:strCache>
            </c:strRef>
          </c:cat>
          <c:val>
            <c:numRef>
              <c:f>'New Chart'!$K$5:$L$5</c:f>
              <c:numCache>
                <c:formatCode>0%</c:formatCode>
                <c:ptCount val="2"/>
                <c:pt idx="0">
                  <c:v>0.55466503912233556</c:v>
                </c:pt>
                <c:pt idx="1">
                  <c:v>0.24881790468114134</c:v>
                </c:pt>
              </c:numCache>
            </c:numRef>
          </c:val>
          <c:extLst>
            <c:ext xmlns:c16="http://schemas.microsoft.com/office/drawing/2014/chart" uri="{C3380CC4-5D6E-409C-BE32-E72D297353CC}">
              <c16:uniqueId val="{0000000B-EED5-4FD8-829B-4FF014BA664A}"/>
            </c:ext>
          </c:extLst>
        </c:ser>
        <c:dLbls>
          <c:dLblPos val="ctr"/>
          <c:showLegendKey val="0"/>
          <c:showVal val="1"/>
          <c:showCatName val="0"/>
          <c:showSerName val="0"/>
          <c:showPercent val="0"/>
          <c:showBubbleSize val="0"/>
        </c:dLbls>
        <c:gapWidth val="150"/>
        <c:overlap val="100"/>
        <c:axId val="543814976"/>
        <c:axId val="543813336"/>
      </c:barChart>
      <c:catAx>
        <c:axId val="54381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543813336"/>
        <c:crosses val="autoZero"/>
        <c:auto val="1"/>
        <c:lblAlgn val="ctr"/>
        <c:lblOffset val="100"/>
        <c:noMultiLvlLbl val="0"/>
      </c:catAx>
      <c:valAx>
        <c:axId val="543813336"/>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543814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2400" b="1" i="0" u="none" strike="noStrike" cap="all" baseline="0" dirty="0">
                <a:solidFill>
                  <a:schemeClr val="tx1"/>
                </a:solidFill>
                <a:effectLst/>
              </a:rPr>
              <a:t>July-Aug 2026 MO HealthNet </a:t>
            </a:r>
            <a:br>
              <a:rPr lang="en-US" sz="2400" b="1" i="0" u="none" strike="noStrike" cap="all" baseline="0" dirty="0">
                <a:solidFill>
                  <a:schemeClr val="tx1"/>
                </a:solidFill>
                <a:effectLst/>
              </a:rPr>
            </a:br>
            <a:r>
              <a:rPr lang="en-US" sz="2400" b="1" i="0" u="none" strike="noStrike" cap="all" baseline="0" dirty="0">
                <a:solidFill>
                  <a:schemeClr val="tx1"/>
                </a:solidFill>
                <a:effectLst/>
              </a:rPr>
              <a:t>Expenditures by Service</a:t>
            </a:r>
            <a:endParaRPr lang="en-US" sz="2400" b="1" dirty="0">
              <a:solidFill>
                <a:schemeClr val="tx1"/>
              </a:solidFill>
            </a:endParaRPr>
          </a:p>
        </c:rich>
      </c:tx>
      <c:layout>
        <c:manualLayout>
          <c:xMode val="edge"/>
          <c:yMode val="edge"/>
          <c:x val="0.22107260838084897"/>
          <c:y val="2.2547591033879384E-2"/>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4A41-4498-ACB6-7EA7B6212E25}"/>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4A41-4498-ACB6-7EA7B6212E25}"/>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4A41-4498-ACB6-7EA7B6212E25}"/>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4A41-4498-ACB6-7EA7B6212E25}"/>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4A41-4498-ACB6-7EA7B6212E25}"/>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4A41-4498-ACB6-7EA7B6212E25}"/>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4A41-4498-ACB6-7EA7B6212E25}"/>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F-4A41-4498-ACB6-7EA7B6212E25}"/>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1-4A41-4498-ACB6-7EA7B6212E25}"/>
              </c:ext>
            </c:extLst>
          </c:dPt>
          <c:dPt>
            <c:idx val="9"/>
            <c:bubble3D val="0"/>
            <c:spPr>
              <a:solidFill>
                <a:schemeClr val="accent4">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3-4A41-4498-ACB6-7EA7B6212E25}"/>
              </c:ext>
            </c:extLst>
          </c:dPt>
          <c:dPt>
            <c:idx val="10"/>
            <c:bubble3D val="0"/>
            <c:spPr>
              <a:solidFill>
                <a:schemeClr val="accent5">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5-4A41-4498-ACB6-7EA7B6212E25}"/>
              </c:ext>
            </c:extLst>
          </c:dPt>
          <c:dPt>
            <c:idx val="11"/>
            <c:bubble3D val="0"/>
            <c:spPr>
              <a:solidFill>
                <a:schemeClr val="accent6">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7-4A41-4498-ACB6-7EA7B6212E25}"/>
              </c:ext>
            </c:extLst>
          </c:dPt>
          <c:dPt>
            <c:idx val="12"/>
            <c:bubble3D val="0"/>
            <c:spPr>
              <a:solidFill>
                <a:schemeClr val="accent1">
                  <a:lumMod val="80000"/>
                  <a:lumOff val="2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9-4A41-4498-ACB6-7EA7B6212E25}"/>
              </c:ext>
            </c:extLst>
          </c:dPt>
          <c:dPt>
            <c:idx val="13"/>
            <c:bubble3D val="0"/>
            <c:spPr>
              <a:solidFill>
                <a:schemeClr val="accent2">
                  <a:lumMod val="80000"/>
                  <a:lumOff val="2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B-4A41-4498-ACB6-7EA7B6212E25}"/>
              </c:ext>
            </c:extLst>
          </c:dPt>
          <c:dLbls>
            <c:dLbl>
              <c:idx val="0"/>
              <c:layout>
                <c:manualLayout>
                  <c:x val="-4.183007110014185E-2"/>
                  <c:y val="5.157962604771092E-3"/>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A41-4498-ACB6-7EA7B6212E25}"/>
                </c:ext>
              </c:extLst>
            </c:dLbl>
            <c:dLbl>
              <c:idx val="1"/>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4A41-4498-ACB6-7EA7B6212E25}"/>
                </c:ext>
              </c:extLst>
            </c:dLbl>
            <c:dLbl>
              <c:idx val="2"/>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4A41-4498-ACB6-7EA7B6212E25}"/>
                </c:ext>
              </c:extLst>
            </c:dLbl>
            <c:dLbl>
              <c:idx val="3"/>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4A41-4498-ACB6-7EA7B6212E25}"/>
                </c:ext>
              </c:extLst>
            </c:dLbl>
            <c:dLbl>
              <c:idx val="4"/>
              <c:layout>
                <c:manualLayout>
                  <c:x val="0"/>
                  <c:y val="-2.321083172147002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5"/>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4A41-4498-ACB6-7EA7B6212E25}"/>
                </c:ext>
              </c:extLst>
            </c:dLbl>
            <c:dLbl>
              <c:idx val="5"/>
              <c:layout>
                <c:manualLayout>
                  <c:x val="-1.0457517775035462E-2"/>
                  <c:y val="7.7369439071566732E-3"/>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6"/>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4A41-4498-ACB6-7EA7B6212E25}"/>
                </c:ext>
              </c:extLst>
            </c:dLbl>
            <c:dLbl>
              <c:idx val="6"/>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D-4A41-4498-ACB6-7EA7B6212E25}"/>
                </c:ext>
              </c:extLst>
            </c:dLbl>
            <c:dLbl>
              <c:idx val="7"/>
              <c:tx>
                <c:rich>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r>
                      <a:rPr lang="en-US" sz="1400" b="1" dirty="0"/>
                      <a:t> </a:t>
                    </a:r>
                    <a:fld id="{EA6AC64B-A1AA-4FB3-A5AE-95779B988C75}" type="CATEGORYNAME">
                      <a:rPr lang="en-US" sz="1400" b="1"/>
                      <a:pPr>
                        <a:defRPr sz="1400">
                          <a:solidFill>
                            <a:schemeClr val="accent1"/>
                          </a:solidFill>
                        </a:defRPr>
                      </a:pPr>
                      <a:t>[CATEGORY NAME]</a:t>
                    </a:fld>
                    <a:r>
                      <a:rPr lang="en-US" sz="1400" b="1" baseline="0" dirty="0"/>
                      <a:t>
</a:t>
                    </a:r>
                    <a:fld id="{17833D13-21D7-407D-A372-EED24A4D37EC}" type="PERCENTAGE">
                      <a:rPr lang="en-US" sz="1400" b="1" baseline="0"/>
                      <a:pPr>
                        <a:defRPr sz="1400">
                          <a:solidFill>
                            <a:schemeClr val="accent1"/>
                          </a:solidFill>
                        </a:defRPr>
                      </a:pPr>
                      <a:t>[PERCENTAGE]</a:t>
                    </a:fld>
                    <a:endParaRPr lang="en-US" sz="1400" b="1" baseline="0" dirty="0"/>
                  </a:p>
                </c:rich>
              </c:tx>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4A41-4498-ACB6-7EA7B6212E25}"/>
                </c:ext>
              </c:extLst>
            </c:dLbl>
            <c:dLbl>
              <c:idx val="8"/>
              <c:layout>
                <c:manualLayout>
                  <c:x val="-9.5154425739885959E-2"/>
                  <c:y val="0"/>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3">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4A41-4498-ACB6-7EA7B6212E25}"/>
                </c:ext>
              </c:extLst>
            </c:dLbl>
            <c:dLbl>
              <c:idx val="9"/>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4">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3-4A41-4498-ACB6-7EA7B6212E25}"/>
                </c:ext>
              </c:extLst>
            </c:dLbl>
            <c:dLbl>
              <c:idx val="10"/>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5">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5-4A41-4498-ACB6-7EA7B6212E25}"/>
                </c:ext>
              </c:extLst>
            </c:dLbl>
            <c:dLbl>
              <c:idx val="11"/>
              <c:layout>
                <c:manualLayout>
                  <c:x val="-1.1006961086385941E-2"/>
                  <c:y val="-4.7107679775938438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6">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7-4A41-4498-ACB6-7EA7B6212E25}"/>
                </c:ext>
              </c:extLst>
            </c:dLbl>
            <c:dLbl>
              <c:idx val="12"/>
              <c:layout>
                <c:manualLayout>
                  <c:x val="5.5773428133522464E-2"/>
                  <c:y val="-7.7369439071566732E-3"/>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lumMod val="80000"/>
                          <a:lumOff val="2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9-4A41-4498-ACB6-7EA7B6212E25}"/>
                </c:ext>
              </c:extLst>
            </c:dLbl>
            <c:dLbl>
              <c:idx val="13"/>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lumMod val="80000"/>
                          <a:lumOff val="2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B-4A41-4498-ACB6-7EA7B6212E25}"/>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'ExpendFYTD27 Table 21'!$A$30:$A$42</c:f>
              <c:strCache>
                <c:ptCount val="13"/>
                <c:pt idx="0">
                  <c:v>Nursing Facilities</c:v>
                </c:pt>
                <c:pt idx="1">
                  <c:v>Hospitals</c:v>
                </c:pt>
                <c:pt idx="2">
                  <c:v>Dental Services</c:v>
                </c:pt>
                <c:pt idx="3">
                  <c:v>Pharmacy</c:v>
                </c:pt>
                <c:pt idx="4">
                  <c:v>Part D Copays</c:v>
                </c:pt>
                <c:pt idx="5">
                  <c:v>Physician Related</c:v>
                </c:pt>
                <c:pt idx="6">
                  <c:v>In-Home Services</c:v>
                </c:pt>
                <c:pt idx="7">
                  <c:v>Rehab &amp; Spec Svcs</c:v>
                </c:pt>
                <c:pt idx="8">
                  <c:v>Buy-In Premiums</c:v>
                </c:pt>
                <c:pt idx="9">
                  <c:v>Mental Health Services</c:v>
                </c:pt>
                <c:pt idx="10">
                  <c:v>State Institutions</c:v>
                </c:pt>
                <c:pt idx="11">
                  <c:v>EPSDT Services</c:v>
                </c:pt>
                <c:pt idx="12">
                  <c:v>Managed Care Premiums</c:v>
                </c:pt>
              </c:strCache>
            </c:strRef>
          </c:cat>
          <c:val>
            <c:numRef>
              <c:f>'ExpendFYTD27 Table 21'!$B$30:$B$42</c:f>
              <c:numCache>
                <c:formatCode>"$"#,##0</c:formatCode>
                <c:ptCount val="13"/>
                <c:pt idx="0">
                  <c:v>304927660.87</c:v>
                </c:pt>
                <c:pt idx="1">
                  <c:v>253122859.24000001</c:v>
                </c:pt>
                <c:pt idx="2">
                  <c:v>4070947.12</c:v>
                </c:pt>
                <c:pt idx="3">
                  <c:v>440161628.40999997</c:v>
                </c:pt>
                <c:pt idx="4">
                  <c:v>402314.06</c:v>
                </c:pt>
                <c:pt idx="5">
                  <c:v>79695060.819999993</c:v>
                </c:pt>
                <c:pt idx="6">
                  <c:v>247280959.66</c:v>
                </c:pt>
                <c:pt idx="7">
                  <c:v>62055412.43</c:v>
                </c:pt>
                <c:pt idx="8">
                  <c:v>66878565.899999999</c:v>
                </c:pt>
                <c:pt idx="9">
                  <c:v>441893184.23000002</c:v>
                </c:pt>
                <c:pt idx="10">
                  <c:v>20450424.229999997</c:v>
                </c:pt>
                <c:pt idx="11">
                  <c:v>48119709.390000001</c:v>
                </c:pt>
                <c:pt idx="12">
                  <c:v>897595799.3900001</c:v>
                </c:pt>
              </c:numCache>
            </c:numRef>
          </c:val>
          <c:extLst>
            <c:ext xmlns:c16="http://schemas.microsoft.com/office/drawing/2014/chart" uri="{C3380CC4-5D6E-409C-BE32-E72D297353CC}">
              <c16:uniqueId val="{0000001C-4A41-4498-ACB6-7EA7B6212E25}"/>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b="1"/>
            </a:pPr>
            <a:r>
              <a:rPr lang="en-US" sz="2400" b="1" dirty="0"/>
              <a:t>FY</a:t>
            </a:r>
            <a:r>
              <a:rPr lang="en-US" sz="2400" b="1" baseline="0" dirty="0"/>
              <a:t>27</a:t>
            </a:r>
            <a:r>
              <a:rPr lang="en-US" sz="2400" b="1" dirty="0"/>
              <a:t> Pharmacy Spend vs Total Medicaid Spend</a:t>
            </a:r>
          </a:p>
          <a:p>
            <a:pPr>
              <a:defRPr sz="2400" b="1"/>
            </a:pPr>
            <a:r>
              <a:rPr lang="en-US" sz="2400" b="1" dirty="0"/>
              <a:t>Total Spend $2,866,654,526</a:t>
            </a:r>
          </a:p>
          <a:p>
            <a:pPr>
              <a:defRPr sz="2400" b="1"/>
            </a:pPr>
            <a:r>
              <a:rPr lang="en-US" sz="2400" b="1" dirty="0"/>
              <a:t>July-Aug</a:t>
            </a:r>
            <a:r>
              <a:rPr lang="en-US" sz="2400" b="1" baseline="0" dirty="0"/>
              <a:t> 2026</a:t>
            </a:r>
            <a:endParaRPr lang="en-US" sz="2400" b="1" dirty="0"/>
          </a:p>
        </c:rich>
      </c:tx>
      <c:layout>
        <c:manualLayout>
          <c:xMode val="edge"/>
          <c:yMode val="edge"/>
          <c:x val="0.13261060688024684"/>
          <c:y val="5.1500041712389871E-3"/>
        </c:manualLayout>
      </c:layout>
      <c:overlay val="0"/>
    </c:title>
    <c:autoTitleDeleted val="0"/>
    <c:plotArea>
      <c:layout/>
      <c:pieChart>
        <c:varyColors val="1"/>
        <c:ser>
          <c:idx val="0"/>
          <c:order val="0"/>
          <c:dLbls>
            <c:dLbl>
              <c:idx val="0"/>
              <c:tx>
                <c:rich>
                  <a:bodyPr/>
                  <a:lstStyle/>
                  <a:p>
                    <a:r>
                      <a:rPr lang="en-US" b="1" baseline="0" dirty="0"/>
                      <a:t>$2.4 </a:t>
                    </a:r>
                    <a:r>
                      <a:rPr lang="en-US" b="1" dirty="0"/>
                      <a:t>b</a:t>
                    </a:r>
                    <a:endParaRPr lang="en-US" b="1" baseline="0" dirty="0"/>
                  </a:p>
                  <a:p>
                    <a:r>
                      <a:rPr lang="en-US" b="1" baseline="0" dirty="0"/>
                      <a:t>84.65%</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3A0-41A0-A52B-484D71AF19C4}"/>
                </c:ext>
              </c:extLst>
            </c:dLbl>
            <c:dLbl>
              <c:idx val="1"/>
              <c:tx>
                <c:rich>
                  <a:bodyPr/>
                  <a:lstStyle/>
                  <a:p>
                    <a:r>
                      <a:rPr lang="en-US" b="1" dirty="0"/>
                      <a:t>$440.2m</a:t>
                    </a:r>
                    <a:endParaRPr lang="en-US" b="1" baseline="0" dirty="0"/>
                  </a:p>
                  <a:p>
                    <a:r>
                      <a:rPr lang="en-US" b="1" baseline="0" dirty="0"/>
                      <a:t>15.35%</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3A0-41A0-A52B-484D71AF19C4}"/>
                </c:ext>
              </c:extLst>
            </c:dLbl>
            <c:spPr>
              <a:noFill/>
              <a:ln>
                <a:noFill/>
              </a:ln>
              <a:effectLst/>
            </c:spPr>
            <c:txPr>
              <a:bodyPr/>
              <a:lstStyle/>
              <a:p>
                <a:pPr>
                  <a:defRPr sz="2800" b="1"/>
                </a:pPr>
                <a:endParaRPr lang="en-US"/>
              </a:p>
            </c:txPr>
            <c:dLblPos val="inEnd"/>
            <c:showLegendKey val="0"/>
            <c:showVal val="0"/>
            <c:showCatName val="0"/>
            <c:showSerName val="0"/>
            <c:showPercent val="0"/>
            <c:showBubbleSize val="0"/>
            <c:extLst>
              <c:ext xmlns:c15="http://schemas.microsoft.com/office/drawing/2012/chart" uri="{CE6537A1-D6FC-4f65-9D91-7224C49458BB}"/>
            </c:extLst>
          </c:dLbls>
          <c:cat>
            <c:strRef>
              <c:f>'FYTD 27 % of pharmacy'!$B$4:$B$5</c:f>
              <c:strCache>
                <c:ptCount val="2"/>
                <c:pt idx="0">
                  <c:v>All Other Spend</c:v>
                </c:pt>
                <c:pt idx="1">
                  <c:v>TOTAL PHARMACY SPEND</c:v>
                </c:pt>
              </c:strCache>
            </c:strRef>
          </c:cat>
          <c:val>
            <c:numRef>
              <c:f>'FYTD 27 % of pharmacy'!$C$4:$C$5</c:f>
              <c:numCache>
                <c:formatCode>"$"#,##0</c:formatCode>
                <c:ptCount val="2"/>
                <c:pt idx="0">
                  <c:v>2426492897.3400002</c:v>
                </c:pt>
                <c:pt idx="1">
                  <c:v>440161628.40999997</c:v>
                </c:pt>
              </c:numCache>
            </c:numRef>
          </c:val>
          <c:extLst>
            <c:ext xmlns:c16="http://schemas.microsoft.com/office/drawing/2014/chart" uri="{C3380CC4-5D6E-409C-BE32-E72D297353CC}">
              <c16:uniqueId val="{00000002-73A0-41A0-A52B-484D71AF19C4}"/>
            </c:ext>
          </c:extLst>
        </c:ser>
        <c:dLbls>
          <c:showLegendKey val="0"/>
          <c:showVal val="0"/>
          <c:showCatName val="0"/>
          <c:showSerName val="0"/>
          <c:showPercent val="0"/>
          <c:showBubbleSize val="0"/>
          <c:showLeaderLines val="1"/>
        </c:dLbls>
        <c:firstSliceAng val="0"/>
      </c:pieChart>
    </c:plotArea>
    <c:legend>
      <c:legendPos val="r"/>
      <c:overlay val="0"/>
      <c:txPr>
        <a:bodyPr/>
        <a:lstStyle/>
        <a:p>
          <a:pPr>
            <a:defRPr sz="1400" b="1"/>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sz="2400" b="1" dirty="0">
                <a:solidFill>
                  <a:schemeClr val="tx1"/>
                </a:solidFill>
              </a:rPr>
              <a:t>CY2026</a:t>
            </a:r>
            <a:r>
              <a:rPr lang="en-US" sz="2400" b="1" baseline="0" dirty="0">
                <a:solidFill>
                  <a:schemeClr val="tx1"/>
                </a:solidFill>
              </a:rPr>
              <a:t> PUPM Drug Claim Reimbursement</a:t>
            </a:r>
            <a:endParaRPr lang="en-US" sz="2400" b="1" dirty="0">
              <a:solidFill>
                <a:schemeClr val="tx1"/>
              </a:solidFill>
            </a:endParaRPr>
          </a:p>
        </c:rich>
      </c:tx>
      <c:overlay val="0"/>
      <c:spPr>
        <a:noFill/>
        <a:ln>
          <a:noFill/>
        </a:ln>
        <a:effectLst/>
      </c:spPr>
    </c:title>
    <c:autoTitleDeleted val="0"/>
    <c:plotArea>
      <c:layout/>
      <c:lineChart>
        <c:grouping val="standard"/>
        <c:varyColors val="0"/>
        <c:ser>
          <c:idx val="7"/>
          <c:order val="0"/>
          <c:tx>
            <c:strRef>
              <c:f>'CY26 Large Elgibility PUPM'!$C$7</c:f>
              <c:strCache>
                <c:ptCount val="1"/>
                <c:pt idx="0">
                  <c:v>Children</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PUPM'!$D$7:$O$7</c:f>
              <c:numCache>
                <c:formatCode>"$"#,##0</c:formatCode>
                <c:ptCount val="12"/>
                <c:pt idx="0">
                  <c:v>265</c:v>
                </c:pt>
                <c:pt idx="1">
                  <c:v>266</c:v>
                </c:pt>
                <c:pt idx="2">
                  <c:v>303</c:v>
                </c:pt>
                <c:pt idx="3">
                  <c:v>280</c:v>
                </c:pt>
                <c:pt idx="4">
                  <c:v>328</c:v>
                </c:pt>
                <c:pt idx="5">
                  <c:v>271</c:v>
                </c:pt>
                <c:pt idx="6">
                  <c:v>292</c:v>
                </c:pt>
                <c:pt idx="7">
                  <c:v>290</c:v>
                </c:pt>
              </c:numCache>
            </c:numRef>
          </c:val>
          <c:smooth val="0"/>
          <c:extLst>
            <c:ext xmlns:c16="http://schemas.microsoft.com/office/drawing/2014/chart" uri="{C3380CC4-5D6E-409C-BE32-E72D297353CC}">
              <c16:uniqueId val="{00000000-D5D4-41DD-8B08-C21FC500ECAB}"/>
            </c:ext>
          </c:extLst>
        </c:ser>
        <c:ser>
          <c:idx val="8"/>
          <c:order val="1"/>
          <c:tx>
            <c:strRef>
              <c:f>'CY26 Large Elgibility PUPM'!$C$8</c:f>
              <c:strCache>
                <c:ptCount val="1"/>
                <c:pt idx="0">
                  <c:v>Custodial Parents</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PUPM'!$D$8:$O$8</c:f>
              <c:numCache>
                <c:formatCode>"$"#,##0</c:formatCode>
                <c:ptCount val="12"/>
                <c:pt idx="0">
                  <c:v>614</c:v>
                </c:pt>
                <c:pt idx="1">
                  <c:v>626</c:v>
                </c:pt>
                <c:pt idx="2">
                  <c:v>752</c:v>
                </c:pt>
                <c:pt idx="3">
                  <c:v>655</c:v>
                </c:pt>
                <c:pt idx="4">
                  <c:v>786</c:v>
                </c:pt>
                <c:pt idx="5">
                  <c:v>611</c:v>
                </c:pt>
                <c:pt idx="6">
                  <c:v>740</c:v>
                </c:pt>
                <c:pt idx="7">
                  <c:v>679</c:v>
                </c:pt>
              </c:numCache>
            </c:numRef>
          </c:val>
          <c:smooth val="0"/>
          <c:extLst>
            <c:ext xmlns:c16="http://schemas.microsoft.com/office/drawing/2014/chart" uri="{C3380CC4-5D6E-409C-BE32-E72D297353CC}">
              <c16:uniqueId val="{00000001-D5D4-41DD-8B08-C21FC500ECAB}"/>
            </c:ext>
          </c:extLst>
        </c:ser>
        <c:ser>
          <c:idx val="9"/>
          <c:order val="2"/>
          <c:tx>
            <c:strRef>
              <c:f>'CY26 Large Elgibility PUPM'!$C$9</c:f>
              <c:strCache>
                <c:ptCount val="1"/>
                <c:pt idx="0">
                  <c:v>Elderly</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PUPM'!$D$9:$O$9</c:f>
              <c:numCache>
                <c:formatCode>"$"#,##0</c:formatCode>
                <c:ptCount val="12"/>
                <c:pt idx="0">
                  <c:v>170</c:v>
                </c:pt>
                <c:pt idx="1">
                  <c:v>150</c:v>
                </c:pt>
                <c:pt idx="2">
                  <c:v>179</c:v>
                </c:pt>
                <c:pt idx="3">
                  <c:v>150</c:v>
                </c:pt>
                <c:pt idx="4">
                  <c:v>194</c:v>
                </c:pt>
                <c:pt idx="5">
                  <c:v>133</c:v>
                </c:pt>
                <c:pt idx="6">
                  <c:v>187</c:v>
                </c:pt>
                <c:pt idx="7">
                  <c:v>162</c:v>
                </c:pt>
              </c:numCache>
            </c:numRef>
          </c:val>
          <c:smooth val="0"/>
          <c:extLst>
            <c:ext xmlns:c16="http://schemas.microsoft.com/office/drawing/2014/chart" uri="{C3380CC4-5D6E-409C-BE32-E72D297353CC}">
              <c16:uniqueId val="{00000002-D5D4-41DD-8B08-C21FC500ECAB}"/>
            </c:ext>
          </c:extLst>
        </c:ser>
        <c:ser>
          <c:idx val="10"/>
          <c:order val="3"/>
          <c:tx>
            <c:strRef>
              <c:f>'CY26 Large Elgibility PUPM'!$C$10</c:f>
              <c:strCache>
                <c:ptCount val="1"/>
                <c:pt idx="0">
                  <c:v>Indep Foster Care Child</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PUPM'!$D$10:$O$10</c:f>
              <c:numCache>
                <c:formatCode>"$"#,##0</c:formatCode>
                <c:ptCount val="12"/>
                <c:pt idx="0">
                  <c:v>731</c:v>
                </c:pt>
                <c:pt idx="1">
                  <c:v>579</c:v>
                </c:pt>
                <c:pt idx="2">
                  <c:v>717</c:v>
                </c:pt>
                <c:pt idx="3">
                  <c:v>537</c:v>
                </c:pt>
                <c:pt idx="4">
                  <c:v>727</c:v>
                </c:pt>
                <c:pt idx="5">
                  <c:v>572</c:v>
                </c:pt>
                <c:pt idx="6">
                  <c:v>545</c:v>
                </c:pt>
                <c:pt idx="7">
                  <c:v>479</c:v>
                </c:pt>
              </c:numCache>
            </c:numRef>
          </c:val>
          <c:smooth val="0"/>
          <c:extLst>
            <c:ext xmlns:c16="http://schemas.microsoft.com/office/drawing/2014/chart" uri="{C3380CC4-5D6E-409C-BE32-E72D297353CC}">
              <c16:uniqueId val="{00000003-D5D4-41DD-8B08-C21FC500ECAB}"/>
            </c:ext>
          </c:extLst>
        </c:ser>
        <c:ser>
          <c:idx val="11"/>
          <c:order val="4"/>
          <c:tx>
            <c:strRef>
              <c:f>'CY26 Large Elgibility PUPM'!$C$11</c:f>
              <c:strCache>
                <c:ptCount val="1"/>
                <c:pt idx="0">
                  <c:v>Persons with Disabilities</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PUPM'!$D$11:$O$11</c:f>
              <c:numCache>
                <c:formatCode>"$"#,##0</c:formatCode>
                <c:ptCount val="12"/>
                <c:pt idx="0">
                  <c:v>744</c:v>
                </c:pt>
                <c:pt idx="1">
                  <c:v>722</c:v>
                </c:pt>
                <c:pt idx="2">
                  <c:v>903</c:v>
                </c:pt>
                <c:pt idx="3">
                  <c:v>741</c:v>
                </c:pt>
                <c:pt idx="4">
                  <c:v>908</c:v>
                </c:pt>
                <c:pt idx="5">
                  <c:v>697</c:v>
                </c:pt>
                <c:pt idx="6">
                  <c:v>944</c:v>
                </c:pt>
                <c:pt idx="7">
                  <c:v>793</c:v>
                </c:pt>
              </c:numCache>
            </c:numRef>
          </c:val>
          <c:smooth val="0"/>
          <c:extLst>
            <c:ext xmlns:c16="http://schemas.microsoft.com/office/drawing/2014/chart" uri="{C3380CC4-5D6E-409C-BE32-E72D297353CC}">
              <c16:uniqueId val="{00000004-D5D4-41DD-8B08-C21FC500ECAB}"/>
            </c:ext>
          </c:extLst>
        </c:ser>
        <c:ser>
          <c:idx val="12"/>
          <c:order val="5"/>
          <c:tx>
            <c:strRef>
              <c:f>'CY26 Large Elgibility PUPM'!$C$12</c:f>
              <c:strCache>
                <c:ptCount val="1"/>
                <c:pt idx="0">
                  <c:v>Pregnant Women</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PUPM'!$D$12:$O$12</c:f>
              <c:numCache>
                <c:formatCode>"$"#,##0</c:formatCode>
                <c:ptCount val="12"/>
                <c:pt idx="0">
                  <c:v>209</c:v>
                </c:pt>
                <c:pt idx="1">
                  <c:v>213</c:v>
                </c:pt>
                <c:pt idx="2">
                  <c:v>253</c:v>
                </c:pt>
                <c:pt idx="3">
                  <c:v>213</c:v>
                </c:pt>
                <c:pt idx="4">
                  <c:v>255</c:v>
                </c:pt>
                <c:pt idx="5">
                  <c:v>202</c:v>
                </c:pt>
                <c:pt idx="6">
                  <c:v>243</c:v>
                </c:pt>
                <c:pt idx="7">
                  <c:v>237</c:v>
                </c:pt>
              </c:numCache>
            </c:numRef>
          </c:val>
          <c:smooth val="0"/>
          <c:extLst>
            <c:ext xmlns:c16="http://schemas.microsoft.com/office/drawing/2014/chart" uri="{C3380CC4-5D6E-409C-BE32-E72D297353CC}">
              <c16:uniqueId val="{00000005-D5D4-41DD-8B08-C21FC500ECAB}"/>
            </c:ext>
          </c:extLst>
        </c:ser>
        <c:ser>
          <c:idx val="13"/>
          <c:order val="6"/>
          <c:tx>
            <c:strRef>
              <c:f>'CY26 Large Elgibility PUPM'!$C$13</c:f>
              <c:strCache>
                <c:ptCount val="1"/>
                <c:pt idx="0">
                  <c:v>Expansion</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PUPM'!$D$13:$O$13</c:f>
              <c:numCache>
                <c:formatCode>"$"#,##0</c:formatCode>
                <c:ptCount val="12"/>
                <c:pt idx="0">
                  <c:v>644</c:v>
                </c:pt>
                <c:pt idx="1">
                  <c:v>659</c:v>
                </c:pt>
                <c:pt idx="2">
                  <c:v>808</c:v>
                </c:pt>
                <c:pt idx="3">
                  <c:v>691</c:v>
                </c:pt>
                <c:pt idx="4">
                  <c:v>818</c:v>
                </c:pt>
                <c:pt idx="5">
                  <c:v>630</c:v>
                </c:pt>
                <c:pt idx="6">
                  <c:v>799</c:v>
                </c:pt>
                <c:pt idx="7">
                  <c:v>721</c:v>
                </c:pt>
              </c:numCache>
            </c:numRef>
          </c:val>
          <c:smooth val="0"/>
          <c:extLst>
            <c:ext xmlns:c16="http://schemas.microsoft.com/office/drawing/2014/chart" uri="{C3380CC4-5D6E-409C-BE32-E72D297353CC}">
              <c16:uniqueId val="{00000006-D5D4-41DD-8B08-C21FC500ECAB}"/>
            </c:ext>
          </c:extLst>
        </c:ser>
        <c:dLbls>
          <c:showLegendKey val="0"/>
          <c:showVal val="0"/>
          <c:showCatName val="0"/>
          <c:showSerName val="0"/>
          <c:showPercent val="0"/>
          <c:showBubbleSize val="0"/>
        </c:dLbls>
        <c:marker val="1"/>
        <c:smooth val="0"/>
        <c:axId val="2115531608"/>
        <c:axId val="2115531968"/>
      </c:lineChart>
      <c:catAx>
        <c:axId val="211553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2115531968"/>
        <c:crosses val="autoZero"/>
        <c:auto val="1"/>
        <c:lblAlgn val="ctr"/>
        <c:lblOffset val="100"/>
        <c:noMultiLvlLbl val="0"/>
      </c:catAx>
      <c:valAx>
        <c:axId val="211553196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n-US"/>
          </a:p>
        </c:txPr>
        <c:crossAx val="2115531608"/>
        <c:crosses val="autoZero"/>
        <c:crossBetween val="between"/>
      </c:valAx>
    </c:plotArea>
    <c:legend>
      <c:legendPos val="r"/>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showDLblsOverMax val="0"/>
    <c:extLst/>
  </c:chart>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b="1" i="0" baseline="0" dirty="0">
                <a:solidFill>
                  <a:schemeClr val="tx1"/>
                </a:solidFill>
                <a:effectLst/>
              </a:rPr>
              <a:t>PHARMACY SPECIALTY AND NON-SPECIALTY</a:t>
            </a:r>
            <a:endParaRPr lang="en-US" sz="2000" b="1" dirty="0">
              <a:solidFill>
                <a:schemeClr val="tx1"/>
              </a:solidFill>
              <a:effectLst/>
            </a:endParaRPr>
          </a:p>
          <a:p>
            <a:pPr>
              <a:defRPr/>
            </a:pPr>
            <a:r>
              <a:rPr lang="en-US" sz="2000" b="1" i="0" baseline="0" dirty="0">
                <a:solidFill>
                  <a:schemeClr val="tx1"/>
                </a:solidFill>
                <a:effectLst/>
              </a:rPr>
              <a:t>JULY-SEPT 2026</a:t>
            </a:r>
            <a:endParaRPr lang="en-US" sz="2000" b="1" dirty="0">
              <a:solidFill>
                <a:schemeClr val="tx1"/>
              </a:solidFill>
              <a:effectLst/>
            </a:endParaRPr>
          </a:p>
        </c:rich>
      </c:tx>
      <c:layout>
        <c:manualLayout>
          <c:xMode val="edge"/>
          <c:yMode val="edge"/>
          <c:x val="0.2229069540966373"/>
          <c:y val="1.608363150669433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357883066340847"/>
          <c:y val="0.15918936857030802"/>
          <c:w val="0.84494292927165482"/>
          <c:h val="0.62163838477835887"/>
        </c:manualLayout>
      </c:layout>
      <c:lineChart>
        <c:grouping val="standard"/>
        <c:varyColors val="0"/>
        <c:ser>
          <c:idx val="0"/>
          <c:order val="0"/>
          <c:tx>
            <c:strRef>
              <c:f>'FY2027'!$B$18</c:f>
              <c:strCache>
                <c:ptCount val="1"/>
                <c:pt idx="0">
                  <c:v>Non-Specialty Paid Amount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5.7172029142908858E-2"/>
                  <c:y val="5.0784384710531871E-2"/>
                </c:manualLayout>
              </c:layout>
              <c:tx>
                <c:rich>
                  <a:bodyPr/>
                  <a:lstStyle/>
                  <a:p>
                    <a:fld id="{0614D92F-FBD9-41D0-A455-34CA1544AE9C}" type="VALUE">
                      <a:rPr lang="en-US"/>
                      <a:pPr/>
                      <a:t>[VALUE]</a:t>
                    </a:fld>
                    <a:endParaRPr lang="en-US" dirty="0"/>
                  </a:p>
                  <a:p>
                    <a:r>
                      <a:rPr lang="en-US" dirty="0"/>
                      <a:t>32</a:t>
                    </a:r>
                    <a:r>
                      <a:rPr lang="en-US" baseline="0" dirty="0"/>
                      <a:t>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93F-4ACD-AF58-E7EC6E36055E}"/>
                </c:ext>
              </c:extLst>
            </c:dLbl>
            <c:dLbl>
              <c:idx val="1"/>
              <c:layout>
                <c:manualLayout>
                  <c:x val="-5.8155489184541616E-2"/>
                  <c:y val="-6.1555646061483692E-2"/>
                </c:manualLayout>
              </c:layout>
              <c:tx>
                <c:rich>
                  <a:bodyPr/>
                  <a:lstStyle/>
                  <a:p>
                    <a:fld id="{018ED8DE-8B84-46F9-B8D0-9D55F2734253}"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93F-4ACD-AF58-E7EC6E36055E}"/>
                </c:ext>
              </c:extLst>
            </c:dLbl>
            <c:dLbl>
              <c:idx val="2"/>
              <c:layout>
                <c:manualLayout>
                  <c:x val="-2.6319689564666484E-2"/>
                  <c:y val="-2.5843967779889617E-2"/>
                </c:manualLayout>
              </c:layout>
              <c:tx>
                <c:rich>
                  <a:bodyPr/>
                  <a:lstStyle/>
                  <a:p>
                    <a:fld id="{28CA72D5-D10E-49F2-A1DA-DFF673200EE3}"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93F-4ACD-AF58-E7EC6E36055E}"/>
                </c:ext>
              </c:extLst>
            </c:dLbl>
            <c:dLbl>
              <c:idx val="3"/>
              <c:layout>
                <c:manualLayout>
                  <c:x val="-7.1465021690317376E-2"/>
                  <c:y val="-5.3109701797718387E-2"/>
                </c:manualLayout>
              </c:layout>
              <c:tx>
                <c:rich>
                  <a:bodyPr/>
                  <a:lstStyle/>
                  <a:p>
                    <a:fld id="{4FC23951-5E3B-47C2-9A7E-A8BB2CF637D2}"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93F-4ACD-AF58-E7EC6E36055E}"/>
                </c:ext>
              </c:extLst>
            </c:dLbl>
            <c:dLbl>
              <c:idx val="4"/>
              <c:layout>
                <c:manualLayout>
                  <c:x val="-5.7172017352253905E-2"/>
                  <c:y val="-4.192871194556707E-2"/>
                </c:manualLayout>
              </c:layout>
              <c:tx>
                <c:rich>
                  <a:bodyPr/>
                  <a:lstStyle/>
                  <a:p>
                    <a:fld id="{8FB8C565-218E-4A15-90BF-0AB78A9BDD12}"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93F-4ACD-AF58-E7EC6E36055E}"/>
                </c:ext>
              </c:extLst>
            </c:dLbl>
            <c:dLbl>
              <c:idx val="5"/>
              <c:layout>
                <c:manualLayout>
                  <c:x val="-7.9632452740639362E-2"/>
                  <c:y val="5.0314454334680479E-2"/>
                </c:manualLayout>
              </c:layout>
              <c:tx>
                <c:rich>
                  <a:bodyPr/>
                  <a:lstStyle/>
                  <a:p>
                    <a:fld id="{7C4B09EE-28D3-498E-A68B-BF48703FD986}" type="VALUE">
                      <a:rPr lang="en-US"/>
                      <a:pPr/>
                      <a:t>[VALUE]</a:t>
                    </a:fld>
                    <a:endParaRPr lang="en-US" dirty="0"/>
                  </a:p>
                  <a:p>
                    <a:r>
                      <a:rPr lang="en-US" baseline="0"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93F-4ACD-AF58-E7EC6E36055E}"/>
                </c:ext>
              </c:extLst>
            </c:dLbl>
            <c:dLbl>
              <c:idx val="6"/>
              <c:layout>
                <c:manualLayout>
                  <c:x val="-1.8376719863224544E-2"/>
                  <c:y val="-3.6338217019491456E-2"/>
                </c:manualLayout>
              </c:layout>
              <c:tx>
                <c:rich>
                  <a:bodyPr/>
                  <a:lstStyle/>
                  <a:p>
                    <a:fld id="{A9218586-2BF9-4AC0-B326-F1FA06E9C7E3}"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D93F-4ACD-AF58-E7EC6E36055E}"/>
                </c:ext>
              </c:extLst>
            </c:dLbl>
            <c:dLbl>
              <c:idx val="7"/>
              <c:layout>
                <c:manualLayout>
                  <c:x val="-6.9423163927736967E-2"/>
                  <c:y val="3.6338217019491456E-2"/>
                </c:manualLayout>
              </c:layout>
              <c:tx>
                <c:rich>
                  <a:bodyPr/>
                  <a:lstStyle/>
                  <a:p>
                    <a:fld id="{E8E57020-E83A-4680-BC20-41C7E6C95E56}" type="VALUE">
                      <a:rPr lang="en-US"/>
                      <a:pPr/>
                      <a:t>[VALUE]</a:t>
                    </a:fld>
                    <a:endParaRPr lang="en-US" dirty="0"/>
                  </a:p>
                  <a:p>
                    <a:r>
                      <a:rPr lang="en-US" dirty="0"/>
                      <a:t>28</a:t>
                    </a:r>
                    <a:r>
                      <a:rPr lang="en-US" baseline="0" dirty="0"/>
                      <a:t>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D93F-4ACD-AF58-E7EC6E36055E}"/>
                </c:ext>
              </c:extLst>
            </c:dLbl>
            <c:dLbl>
              <c:idx val="8"/>
              <c:layout>
                <c:manualLayout>
                  <c:x val="-4.5045038900115283E-2"/>
                  <c:y val="-4.5995661196683968E-2"/>
                </c:manualLayout>
              </c:layout>
              <c:tx>
                <c:rich>
                  <a:bodyPr/>
                  <a:lstStyle/>
                  <a:p>
                    <a:fld id="{A0D558A6-8399-43C5-A239-40CB63541A15}"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D93F-4ACD-AF58-E7EC6E36055E}"/>
                </c:ext>
              </c:extLst>
            </c:dLbl>
            <c:dLbl>
              <c:idx val="9"/>
              <c:layout>
                <c:manualLayout>
                  <c:x val="-4.6777540396273694E-2"/>
                  <c:y val="2.4350644162950335E-2"/>
                </c:manualLayout>
              </c:layout>
              <c:tx>
                <c:rich>
                  <a:bodyPr/>
                  <a:lstStyle/>
                  <a:p>
                    <a:fld id="{676887E5-8C87-4C9E-9331-B87CBD738E68}"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D93F-4ACD-AF58-E7EC6E36055E}"/>
                </c:ext>
              </c:extLst>
            </c:dLbl>
            <c:dLbl>
              <c:idx val="10"/>
              <c:layout>
                <c:manualLayout>
                  <c:x val="-5.1975044884748408E-3"/>
                  <c:y val="-2.9761898421383742E-2"/>
                </c:manualLayout>
              </c:layout>
              <c:tx>
                <c:rich>
                  <a:bodyPr/>
                  <a:lstStyle/>
                  <a:p>
                    <a:fld id="{F8CC8154-5940-45A7-A08F-D7FE3F816F28}" type="VALUE">
                      <a:rPr lang="en-US"/>
                      <a:pPr/>
                      <a:t>[VALUE]</a:t>
                    </a:fld>
                    <a:endParaRPr lang="en-US" dirty="0"/>
                  </a:p>
                  <a:p>
                    <a:r>
                      <a:rPr lang="en-US" dirty="0"/>
                      <a:t>35</a:t>
                    </a:r>
                    <a:r>
                      <a:rPr lang="en-US" baseline="0" dirty="0"/>
                      <a:t>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D93F-4ACD-AF58-E7EC6E36055E}"/>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'FY2027'!$A$19:$A$30</c:f>
              <c:strCache>
                <c:ptCount val="12"/>
                <c:pt idx="0">
                  <c:v>July</c:v>
                </c:pt>
                <c:pt idx="1">
                  <c:v>August</c:v>
                </c:pt>
                <c:pt idx="2">
                  <c:v>September</c:v>
                </c:pt>
                <c:pt idx="3">
                  <c:v>October</c:v>
                </c:pt>
                <c:pt idx="4">
                  <c:v>November</c:v>
                </c:pt>
                <c:pt idx="5">
                  <c:v>December</c:v>
                </c:pt>
                <c:pt idx="6">
                  <c:v>January</c:v>
                </c:pt>
                <c:pt idx="7">
                  <c:v>February</c:v>
                </c:pt>
                <c:pt idx="8">
                  <c:v>March</c:v>
                </c:pt>
                <c:pt idx="9">
                  <c:v>April</c:v>
                </c:pt>
                <c:pt idx="10">
                  <c:v>May</c:v>
                </c:pt>
                <c:pt idx="11">
                  <c:v>June</c:v>
                </c:pt>
              </c:strCache>
            </c:strRef>
          </c:cat>
          <c:val>
            <c:numRef>
              <c:f>'FY2027'!$B$19:$B$30</c:f>
              <c:numCache>
                <c:formatCode>"$"#,##0</c:formatCode>
                <c:ptCount val="12"/>
                <c:pt idx="0">
                  <c:v>104854939.40000001</c:v>
                </c:pt>
                <c:pt idx="1">
                  <c:v>91516792.620000005</c:v>
                </c:pt>
                <c:pt idx="2">
                  <c:v>116987484.3</c:v>
                </c:pt>
              </c:numCache>
            </c:numRef>
          </c:val>
          <c:smooth val="0"/>
          <c:extLst>
            <c:ext xmlns:c16="http://schemas.microsoft.com/office/drawing/2014/chart" uri="{C3380CC4-5D6E-409C-BE32-E72D297353CC}">
              <c16:uniqueId val="{0000000B-D93F-4ACD-AF58-E7EC6E36055E}"/>
            </c:ext>
          </c:extLst>
        </c:ser>
        <c:ser>
          <c:idx val="1"/>
          <c:order val="1"/>
          <c:tx>
            <c:strRef>
              <c:f>'FY2027'!$C$18</c:f>
              <c:strCache>
                <c:ptCount val="1"/>
                <c:pt idx="0">
                  <c:v>Specialty Paid Amount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5.6726513711648115E-2"/>
                  <c:y val="-6.3450538510272464E-2"/>
                </c:manualLayout>
              </c:layout>
              <c:tx>
                <c:rich>
                  <a:bodyPr/>
                  <a:lstStyle/>
                  <a:p>
                    <a:fld id="{CC80A166-BF0D-454C-A2A3-7CF153D6C721}" type="VALUE">
                      <a:rPr lang="en-US"/>
                      <a:pPr/>
                      <a:t>[VALUE]</a:t>
                    </a:fld>
                    <a:endParaRPr lang="en-US" dirty="0"/>
                  </a:p>
                  <a:p>
                    <a:r>
                      <a:rPr lang="en-US" dirty="0"/>
                      <a:t>32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D93F-4ACD-AF58-E7EC6E36055E}"/>
                </c:ext>
              </c:extLst>
            </c:dLbl>
            <c:dLbl>
              <c:idx val="1"/>
              <c:layout>
                <c:manualLayout>
                  <c:x val="-5.7934202190243464E-2"/>
                  <c:y val="-7.3151868947416057E-2"/>
                </c:manualLayout>
              </c:layout>
              <c:tx>
                <c:rich>
                  <a:bodyPr/>
                  <a:lstStyle/>
                  <a:p>
                    <a:fld id="{75592047-E069-43D3-96CD-9EFC9916BB10}"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D93F-4ACD-AF58-E7EC6E36055E}"/>
                </c:ext>
              </c:extLst>
            </c:dLbl>
            <c:dLbl>
              <c:idx val="2"/>
              <c:layout>
                <c:manualLayout>
                  <c:x val="-3.5002941442664491E-2"/>
                  <c:y val="-2.7870998883760219E-2"/>
                </c:manualLayout>
              </c:layout>
              <c:tx>
                <c:rich>
                  <a:bodyPr/>
                  <a:lstStyle/>
                  <a:p>
                    <a:fld id="{15282C9C-0336-4655-AD19-B24528A35FA5}"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D93F-4ACD-AF58-E7EC6E36055E}"/>
                </c:ext>
              </c:extLst>
            </c:dLbl>
            <c:dLbl>
              <c:idx val="3"/>
              <c:layout>
                <c:manualLayout>
                  <c:x val="-1.5468373594439953E-3"/>
                  <c:y val="2.4350644162950335E-2"/>
                </c:manualLayout>
              </c:layout>
              <c:tx>
                <c:rich>
                  <a:bodyPr/>
                  <a:lstStyle/>
                  <a:p>
                    <a:fld id="{1A2B1519-C180-4ACB-9C68-B81EF30E6AFF}" type="VALUE">
                      <a:rPr lang="en-US"/>
                      <a:pPr/>
                      <a:t>[VALUE]</a:t>
                    </a:fld>
                    <a:endParaRPr lang="en-US" dirty="0"/>
                  </a:p>
                  <a:p>
                    <a:r>
                      <a:rPr lang="en-US" dirty="0"/>
                      <a:t>28 day</a:t>
                    </a:r>
                    <a:r>
                      <a:rPr lang="en-US" baseline="0" dirty="0"/>
                      <a:t>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D93F-4ACD-AF58-E7EC6E36055E}"/>
                </c:ext>
              </c:extLst>
            </c:dLbl>
            <c:dLbl>
              <c:idx val="4"/>
              <c:layout>
                <c:manualLayout>
                  <c:x val="-7.8681552365762963E-2"/>
                  <c:y val="-3.1670617596993168E-2"/>
                </c:manualLayout>
              </c:layout>
              <c:tx>
                <c:rich>
                  <a:bodyPr/>
                  <a:lstStyle/>
                  <a:p>
                    <a:fld id="{C3B5B2BE-9C0F-4BD5-9F2B-4EA42B80AED7}"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D93F-4ACD-AF58-E7EC6E36055E}"/>
                </c:ext>
              </c:extLst>
            </c:dLbl>
            <c:dLbl>
              <c:idx val="5"/>
              <c:layout>
                <c:manualLayout>
                  <c:x val="-2.5987522442374202E-2"/>
                  <c:y val="-5.9523796842767485E-2"/>
                </c:manualLayout>
              </c:layout>
              <c:tx>
                <c:rich>
                  <a:bodyPr/>
                  <a:lstStyle/>
                  <a:p>
                    <a:fld id="{4AE036AF-E44B-442D-B30F-E77EAA5EE014}" type="VALUE">
                      <a:rPr lang="en-US"/>
                      <a:pPr/>
                      <a:t>[VALUE]</a:t>
                    </a:fld>
                    <a:endParaRPr lang="en-US" dirty="0"/>
                  </a:p>
                  <a:p>
                    <a:r>
                      <a:rPr lang="en-US" dirty="0"/>
                      <a:t>28 day</a:t>
                    </a:r>
                    <a:r>
                      <a:rPr lang="en-US" baseline="0" dirty="0"/>
                      <a:t>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D93F-4ACD-AF58-E7EC6E36055E}"/>
                </c:ext>
              </c:extLst>
            </c:dLbl>
            <c:dLbl>
              <c:idx val="6"/>
              <c:layout>
                <c:manualLayout>
                  <c:x val="-6.5922381711855479E-2"/>
                  <c:y val="3.1670617596993196E-2"/>
                </c:manualLayout>
              </c:layout>
              <c:tx>
                <c:rich>
                  <a:bodyPr/>
                  <a:lstStyle/>
                  <a:p>
                    <a:fld id="{1043291B-D0AC-45FB-9DD4-E0DB2D3A7074}"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D93F-4ACD-AF58-E7EC6E36055E}"/>
                </c:ext>
              </c:extLst>
            </c:dLbl>
            <c:dLbl>
              <c:idx val="7"/>
              <c:layout>
                <c:manualLayout>
                  <c:x val="-7.0175438596491307E-2"/>
                  <c:y val="-3.8004741116391821E-2"/>
                </c:manualLayout>
              </c:layout>
              <c:tx>
                <c:rich>
                  <a:bodyPr/>
                  <a:lstStyle/>
                  <a:p>
                    <a:fld id="{1EB9E3F9-B1CE-4513-807C-E972B68684C9}"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D93F-4ACD-AF58-E7EC6E36055E}"/>
                </c:ext>
              </c:extLst>
            </c:dLbl>
            <c:dLbl>
              <c:idx val="8"/>
              <c:tx>
                <c:rich>
                  <a:bodyPr/>
                  <a:lstStyle/>
                  <a:p>
                    <a:fld id="{D9D9AE05-7C9B-4889-ADDC-7577E52AE1CF}"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4-D93F-4ACD-AF58-E7EC6E36055E}"/>
                </c:ext>
              </c:extLst>
            </c:dLbl>
            <c:dLbl>
              <c:idx val="9"/>
              <c:layout>
                <c:manualLayout>
                  <c:x val="-3.2917528427007327E-2"/>
                  <c:y val="2.9761898421383742E-2"/>
                </c:manualLayout>
              </c:layout>
              <c:tx>
                <c:rich>
                  <a:bodyPr/>
                  <a:lstStyle/>
                  <a:p>
                    <a:fld id="{5AF7B7AE-C94B-48B8-BF90-6C3E162FCF19}"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5-D93F-4ACD-AF58-E7EC6E36055E}"/>
                </c:ext>
              </c:extLst>
            </c:dLbl>
            <c:dLbl>
              <c:idx val="10"/>
              <c:tx>
                <c:rich>
                  <a:bodyPr/>
                  <a:lstStyle/>
                  <a:p>
                    <a:fld id="{10C858E9-65FC-4725-B32C-67E4D2C509CA}"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6-D93F-4ACD-AF58-E7EC6E36055E}"/>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'FY2027'!$A$19:$A$30</c:f>
              <c:strCache>
                <c:ptCount val="12"/>
                <c:pt idx="0">
                  <c:v>July</c:v>
                </c:pt>
                <c:pt idx="1">
                  <c:v>August</c:v>
                </c:pt>
                <c:pt idx="2">
                  <c:v>September</c:v>
                </c:pt>
                <c:pt idx="3">
                  <c:v>October</c:v>
                </c:pt>
                <c:pt idx="4">
                  <c:v>November</c:v>
                </c:pt>
                <c:pt idx="5">
                  <c:v>December</c:v>
                </c:pt>
                <c:pt idx="6">
                  <c:v>January</c:v>
                </c:pt>
                <c:pt idx="7">
                  <c:v>February</c:v>
                </c:pt>
                <c:pt idx="8">
                  <c:v>March</c:v>
                </c:pt>
                <c:pt idx="9">
                  <c:v>April</c:v>
                </c:pt>
                <c:pt idx="10">
                  <c:v>May</c:v>
                </c:pt>
                <c:pt idx="11">
                  <c:v>June</c:v>
                </c:pt>
              </c:strCache>
            </c:strRef>
          </c:cat>
          <c:val>
            <c:numRef>
              <c:f>'FY2027'!$C$19:$C$30</c:f>
              <c:numCache>
                <c:formatCode>"$"#,##0</c:formatCode>
                <c:ptCount val="12"/>
                <c:pt idx="0">
                  <c:v>132452726.90000001</c:v>
                </c:pt>
                <c:pt idx="1">
                  <c:v>115690132.90000001</c:v>
                </c:pt>
                <c:pt idx="2">
                  <c:v>146281938.19999999</c:v>
                </c:pt>
              </c:numCache>
            </c:numRef>
          </c:val>
          <c:smooth val="0"/>
          <c:extLst>
            <c:ext xmlns:c16="http://schemas.microsoft.com/office/drawing/2014/chart" uri="{C3380CC4-5D6E-409C-BE32-E72D297353CC}">
              <c16:uniqueId val="{00000017-D93F-4ACD-AF58-E7EC6E36055E}"/>
            </c:ext>
          </c:extLst>
        </c:ser>
        <c:dLbls>
          <c:showLegendKey val="0"/>
          <c:showVal val="0"/>
          <c:showCatName val="0"/>
          <c:showSerName val="0"/>
          <c:showPercent val="0"/>
          <c:showBubbleSize val="0"/>
        </c:dLbls>
        <c:marker val="1"/>
        <c:smooth val="0"/>
        <c:axId val="499558176"/>
        <c:axId val="499556864"/>
      </c:lineChart>
      <c:catAx>
        <c:axId val="49955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499556864"/>
        <c:crosses val="autoZero"/>
        <c:auto val="1"/>
        <c:lblAlgn val="ctr"/>
        <c:lblOffset val="100"/>
        <c:noMultiLvlLbl val="0"/>
      </c:catAx>
      <c:valAx>
        <c:axId val="49955686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49955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dirty="0"/>
              <a:t>MAVYRET EXPENDITURES</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5"/>
          <c:order val="5"/>
          <c:tx>
            <c:strRef>
              <c:f>Mavyret!$B$43</c:f>
              <c:strCache>
                <c:ptCount val="1"/>
                <c:pt idx="0">
                  <c:v>FY24 Total Spend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Mavyret!$C$37:$N$37</c:f>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f>Mavyret!$C$43:$N$43</c:f>
              <c:numCache>
                <c:formatCode>"$"#,##0</c:formatCode>
                <c:ptCount val="12"/>
                <c:pt idx="0">
                  <c:v>3274608</c:v>
                </c:pt>
                <c:pt idx="1">
                  <c:v>3985351</c:v>
                </c:pt>
                <c:pt idx="2">
                  <c:v>3019800</c:v>
                </c:pt>
                <c:pt idx="3">
                  <c:v>3125686</c:v>
                </c:pt>
                <c:pt idx="4">
                  <c:v>3573548</c:v>
                </c:pt>
                <c:pt idx="5">
                  <c:v>3685595</c:v>
                </c:pt>
                <c:pt idx="6">
                  <c:v>1876669</c:v>
                </c:pt>
                <c:pt idx="7">
                  <c:v>2044059</c:v>
                </c:pt>
                <c:pt idx="8">
                  <c:v>3027912</c:v>
                </c:pt>
                <c:pt idx="9">
                  <c:v>3693860</c:v>
                </c:pt>
                <c:pt idx="10">
                  <c:v>3251263</c:v>
                </c:pt>
                <c:pt idx="11">
                  <c:v>2902668.91</c:v>
                </c:pt>
              </c:numCache>
            </c:numRef>
          </c:val>
          <c:smooth val="0"/>
          <c:extLst>
            <c:ext xmlns:c16="http://schemas.microsoft.com/office/drawing/2014/chart" uri="{C3380CC4-5D6E-409C-BE32-E72D297353CC}">
              <c16:uniqueId val="{00000000-46BB-4395-A1AB-25E540EC2B45}"/>
            </c:ext>
          </c:extLst>
        </c:ser>
        <c:ser>
          <c:idx val="6"/>
          <c:order val="6"/>
          <c:tx>
            <c:strRef>
              <c:f>Mavyret!$B$44</c:f>
              <c:strCache>
                <c:ptCount val="1"/>
                <c:pt idx="0">
                  <c:v>FY25 Total Spend</c:v>
                </c:pt>
              </c:strCache>
            </c:strRef>
          </c:tx>
          <c:spPr>
            <a:ln w="28575" cap="rnd">
              <a:solidFill>
                <a:srgbClr val="FFC000"/>
              </a:solidFill>
              <a:round/>
            </a:ln>
            <a:effectLst/>
          </c:spPr>
          <c:marker>
            <c:symbol val="circle"/>
            <c:size val="5"/>
            <c:spPr>
              <a:solidFill>
                <a:schemeClr val="accent1">
                  <a:lumMod val="60000"/>
                </a:schemeClr>
              </a:solidFill>
              <a:ln w="9525">
                <a:solidFill>
                  <a:srgbClr val="FFC000"/>
                </a:solidFill>
              </a:ln>
              <a:effectLst/>
            </c:spPr>
          </c:marker>
          <c:cat>
            <c:strRef>
              <c:f>Mavyret!$C$37:$N$37</c:f>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f>Mavyret!$C$44:$N$44</c:f>
              <c:numCache>
                <c:formatCode>"$"#,##0</c:formatCode>
                <c:ptCount val="12"/>
                <c:pt idx="0">
                  <c:v>3460678</c:v>
                </c:pt>
                <c:pt idx="1">
                  <c:v>3708219</c:v>
                </c:pt>
                <c:pt idx="2">
                  <c:v>2876278</c:v>
                </c:pt>
                <c:pt idx="3">
                  <c:v>2648554</c:v>
                </c:pt>
                <c:pt idx="4">
                  <c:v>3812182</c:v>
                </c:pt>
                <c:pt idx="5">
                  <c:v>2237919</c:v>
                </c:pt>
                <c:pt idx="6">
                  <c:v>2390201</c:v>
                </c:pt>
                <c:pt idx="7">
                  <c:v>2774015</c:v>
                </c:pt>
                <c:pt idx="8">
                  <c:v>3427010</c:v>
                </c:pt>
                <c:pt idx="9">
                  <c:v>2883397</c:v>
                </c:pt>
                <c:pt idx="10">
                  <c:v>4441497</c:v>
                </c:pt>
                <c:pt idx="11">
                  <c:v>2285780.48</c:v>
                </c:pt>
              </c:numCache>
            </c:numRef>
          </c:val>
          <c:smooth val="0"/>
          <c:extLst>
            <c:ext xmlns:c16="http://schemas.microsoft.com/office/drawing/2014/chart" uri="{C3380CC4-5D6E-409C-BE32-E72D297353CC}">
              <c16:uniqueId val="{00000001-46BB-4395-A1AB-25E540EC2B45}"/>
            </c:ext>
          </c:extLst>
        </c:ser>
        <c:ser>
          <c:idx val="7"/>
          <c:order val="7"/>
          <c:tx>
            <c:strRef>
              <c:f>Mavyret!$B$45</c:f>
              <c:strCache>
                <c:ptCount val="1"/>
                <c:pt idx="0">
                  <c:v>FY26 Total Spend</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Mavyret!$C$37:$N$37</c:f>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f>Mavyret!$C$45:$N$45</c:f>
              <c:numCache>
                <c:formatCode>"$"#,##0</c:formatCode>
                <c:ptCount val="12"/>
                <c:pt idx="0">
                  <c:v>3959804</c:v>
                </c:pt>
                <c:pt idx="1">
                  <c:v>3633333</c:v>
                </c:pt>
                <c:pt idx="2">
                  <c:v>2984705</c:v>
                </c:pt>
                <c:pt idx="3">
                  <c:v>3158988</c:v>
                </c:pt>
                <c:pt idx="4">
                  <c:v>3959642</c:v>
                </c:pt>
                <c:pt idx="5">
                  <c:v>2855389</c:v>
                </c:pt>
                <c:pt idx="6">
                  <c:v>2572548</c:v>
                </c:pt>
                <c:pt idx="7">
                  <c:v>3036246</c:v>
                </c:pt>
                <c:pt idx="8">
                  <c:v>4025354</c:v>
                </c:pt>
                <c:pt idx="9">
                  <c:v>3648806</c:v>
                </c:pt>
                <c:pt idx="10">
                  <c:v>3746214</c:v>
                </c:pt>
                <c:pt idx="11">
                  <c:v>2078907</c:v>
                </c:pt>
              </c:numCache>
            </c:numRef>
          </c:val>
          <c:smooth val="0"/>
          <c:extLst>
            <c:ext xmlns:c16="http://schemas.microsoft.com/office/drawing/2014/chart" uri="{C3380CC4-5D6E-409C-BE32-E72D297353CC}">
              <c16:uniqueId val="{00000002-46BB-4395-A1AB-25E540EC2B45}"/>
            </c:ext>
          </c:extLst>
        </c:ser>
        <c:ser>
          <c:idx val="8"/>
          <c:order val="8"/>
          <c:tx>
            <c:strRef>
              <c:f>Mavyret!$B$46</c:f>
              <c:strCache>
                <c:ptCount val="1"/>
                <c:pt idx="0">
                  <c:v>FY27 Total Spend</c:v>
                </c:pt>
              </c:strCache>
            </c:strRef>
          </c:tx>
          <c:spPr>
            <a:ln w="28575" cap="rnd">
              <a:solidFill>
                <a:srgbClr val="92D050"/>
              </a:solidFill>
              <a:round/>
            </a:ln>
            <a:effectLst/>
          </c:spPr>
          <c:marker>
            <c:symbol val="circle"/>
            <c:size val="5"/>
            <c:spPr>
              <a:solidFill>
                <a:schemeClr val="accent3">
                  <a:lumMod val="60000"/>
                </a:schemeClr>
              </a:solidFill>
              <a:ln w="9525">
                <a:solidFill>
                  <a:srgbClr val="92D050"/>
                </a:solidFill>
              </a:ln>
              <a:effectLst/>
            </c:spPr>
          </c:marker>
          <c:val>
            <c:numRef>
              <c:f>Mavyret!$C$46:$N$46</c:f>
              <c:numCache>
                <c:formatCode>"$"#,##0</c:formatCode>
                <c:ptCount val="12"/>
                <c:pt idx="0">
                  <c:v>3314375</c:v>
                </c:pt>
                <c:pt idx="1">
                  <c:v>3112193</c:v>
                </c:pt>
                <c:pt idx="2">
                  <c:v>2947119</c:v>
                </c:pt>
              </c:numCache>
            </c:numRef>
          </c:val>
          <c:smooth val="0"/>
          <c:extLst>
            <c:ext xmlns:c16="http://schemas.microsoft.com/office/drawing/2014/chart" uri="{C3380CC4-5D6E-409C-BE32-E72D297353CC}">
              <c16:uniqueId val="{00000003-46BB-4395-A1AB-25E540EC2B45}"/>
            </c:ext>
          </c:extLst>
        </c:ser>
        <c:dLbls>
          <c:showLegendKey val="0"/>
          <c:showVal val="0"/>
          <c:showCatName val="0"/>
          <c:showSerName val="0"/>
          <c:showPercent val="0"/>
          <c:showBubbleSize val="0"/>
        </c:dLbls>
        <c:marker val="1"/>
        <c:smooth val="0"/>
        <c:axId val="936622624"/>
        <c:axId val="936626224"/>
        <c:extLst>
          <c:ext xmlns:c15="http://schemas.microsoft.com/office/drawing/2012/chart" uri="{02D57815-91ED-43cb-92C2-25804820EDAC}">
            <c15:filteredLineSeries>
              <c15:ser>
                <c:idx val="0"/>
                <c:order val="0"/>
                <c:tx>
                  <c:strRef>
                    <c:extLst>
                      <c:ext uri="{02D57815-91ED-43cb-92C2-25804820EDAC}">
                        <c15:formulaRef>
                          <c15:sqref>Mavyret!$B$38</c15:sqref>
                        </c15:formulaRef>
                      </c:ext>
                    </c:extLst>
                    <c:strCache>
                      <c:ptCount val="1"/>
                      <c:pt idx="0">
                        <c:v> FY19 Total Spend</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extLst>
                      <c:ex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c:ext uri="{02D57815-91ED-43cb-92C2-25804820EDAC}">
                        <c15:formulaRef>
                          <c15:sqref>Mavyret!$C$38:$N$38</c15:sqref>
                        </c15:formulaRef>
                      </c:ext>
                    </c:extLst>
                    <c:numCache>
                      <c:formatCode>"$"#,##0</c:formatCode>
                      <c:ptCount val="12"/>
                      <c:pt idx="0">
                        <c:v>2440910.52</c:v>
                      </c:pt>
                      <c:pt idx="1">
                        <c:v>2646620.9700000002</c:v>
                      </c:pt>
                      <c:pt idx="2">
                        <c:v>2145263.61</c:v>
                      </c:pt>
                      <c:pt idx="3">
                        <c:v>2276855.21</c:v>
                      </c:pt>
                      <c:pt idx="4">
                        <c:v>2790156.44</c:v>
                      </c:pt>
                      <c:pt idx="5">
                        <c:v>1947874.18</c:v>
                      </c:pt>
                      <c:pt idx="6">
                        <c:v>2093385.87</c:v>
                      </c:pt>
                      <c:pt idx="7">
                        <c:v>1517087.12</c:v>
                      </c:pt>
                      <c:pt idx="8">
                        <c:v>1714943.75</c:v>
                      </c:pt>
                      <c:pt idx="9">
                        <c:v>1564539.05</c:v>
                      </c:pt>
                      <c:pt idx="10">
                        <c:v>1841461.78</c:v>
                      </c:pt>
                      <c:pt idx="11">
                        <c:v>1328177.56</c:v>
                      </c:pt>
                    </c:numCache>
                  </c:numRef>
                </c:val>
                <c:smooth val="0"/>
                <c:extLst>
                  <c:ext xmlns:c16="http://schemas.microsoft.com/office/drawing/2014/chart" uri="{C3380CC4-5D6E-409C-BE32-E72D297353CC}">
                    <c16:uniqueId val="{00000004-46BB-4395-A1AB-25E540EC2B45}"/>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Mavyret!$B$39</c15:sqref>
                        </c15:formulaRef>
                      </c:ext>
                    </c:extLst>
                    <c:strCache>
                      <c:ptCount val="1"/>
                      <c:pt idx="0">
                        <c:v>FY20 Total Spend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extLst xmlns:c15="http://schemas.microsoft.com/office/drawing/2012/chart">
                      <c:ext xmlns:c15="http://schemas.microsoft.com/office/drawing/2012/char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xmlns:c15="http://schemas.microsoft.com/office/drawing/2012/chart">
                      <c:ext xmlns:c15="http://schemas.microsoft.com/office/drawing/2012/chart" uri="{02D57815-91ED-43cb-92C2-25804820EDAC}">
                        <c15:formulaRef>
                          <c15:sqref>Mavyret!$C$39:$N$39</c15:sqref>
                        </c15:formulaRef>
                      </c:ext>
                    </c:extLst>
                    <c:numCache>
                      <c:formatCode>"$"#,##0</c:formatCode>
                      <c:ptCount val="12"/>
                      <c:pt idx="0">
                        <c:v>1547042.64</c:v>
                      </c:pt>
                      <c:pt idx="1">
                        <c:v>1100707.21</c:v>
                      </c:pt>
                      <c:pt idx="2">
                        <c:v>1409301.72</c:v>
                      </c:pt>
                      <c:pt idx="3">
                        <c:v>887266.98</c:v>
                      </c:pt>
                      <c:pt idx="4">
                        <c:v>983387.76</c:v>
                      </c:pt>
                      <c:pt idx="5">
                        <c:v>1285788.02</c:v>
                      </c:pt>
                      <c:pt idx="6">
                        <c:v>858816.33</c:v>
                      </c:pt>
                      <c:pt idx="7">
                        <c:v>942952.1</c:v>
                      </c:pt>
                      <c:pt idx="8">
                        <c:v>1158047.26</c:v>
                      </c:pt>
                      <c:pt idx="9">
                        <c:v>1015586.41</c:v>
                      </c:pt>
                      <c:pt idx="10">
                        <c:v>680664.79</c:v>
                      </c:pt>
                      <c:pt idx="11">
                        <c:v>521927.08</c:v>
                      </c:pt>
                    </c:numCache>
                  </c:numRef>
                </c:val>
                <c:smooth val="0"/>
                <c:extLst xmlns:c15="http://schemas.microsoft.com/office/drawing/2012/chart">
                  <c:ext xmlns:c16="http://schemas.microsoft.com/office/drawing/2014/chart" uri="{C3380CC4-5D6E-409C-BE32-E72D297353CC}">
                    <c16:uniqueId val="{00000005-46BB-4395-A1AB-25E540EC2B45}"/>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Mavyret!$B$40</c15:sqref>
                        </c15:formulaRef>
                      </c:ext>
                    </c:extLst>
                    <c:strCache>
                      <c:ptCount val="1"/>
                      <c:pt idx="0">
                        <c:v>FY21 Total Spend</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extLst xmlns:c15="http://schemas.microsoft.com/office/drawing/2012/chart">
                      <c:ext xmlns:c15="http://schemas.microsoft.com/office/drawing/2012/char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xmlns:c15="http://schemas.microsoft.com/office/drawing/2012/chart">
                      <c:ext xmlns:c15="http://schemas.microsoft.com/office/drawing/2012/chart" uri="{02D57815-91ED-43cb-92C2-25804820EDAC}">
                        <c15:formulaRef>
                          <c15:sqref>Mavyret!$C$40:$N$40</c15:sqref>
                        </c15:formulaRef>
                      </c:ext>
                    </c:extLst>
                    <c:numCache>
                      <c:formatCode>"$"#,##0</c:formatCode>
                      <c:ptCount val="12"/>
                      <c:pt idx="0">
                        <c:v>790287.74</c:v>
                      </c:pt>
                      <c:pt idx="1">
                        <c:v>748965.92</c:v>
                      </c:pt>
                      <c:pt idx="2">
                        <c:v>1060548.3400000001</c:v>
                      </c:pt>
                      <c:pt idx="3">
                        <c:v>1044232.12</c:v>
                      </c:pt>
                      <c:pt idx="4">
                        <c:v>628462.06000000006</c:v>
                      </c:pt>
                      <c:pt idx="5">
                        <c:v>663738.36</c:v>
                      </c:pt>
                      <c:pt idx="6">
                        <c:v>583471.92000000004</c:v>
                      </c:pt>
                      <c:pt idx="7">
                        <c:v>556545.04</c:v>
                      </c:pt>
                      <c:pt idx="8">
                        <c:v>999145.96</c:v>
                      </c:pt>
                      <c:pt idx="9">
                        <c:v>995306.4</c:v>
                      </c:pt>
                      <c:pt idx="10">
                        <c:v>798410.8</c:v>
                      </c:pt>
                      <c:pt idx="11">
                        <c:v>752602.4</c:v>
                      </c:pt>
                    </c:numCache>
                  </c:numRef>
                </c:val>
                <c:smooth val="0"/>
                <c:extLst xmlns:c15="http://schemas.microsoft.com/office/drawing/2012/chart">
                  <c:ext xmlns:c16="http://schemas.microsoft.com/office/drawing/2014/chart" uri="{C3380CC4-5D6E-409C-BE32-E72D297353CC}">
                    <c16:uniqueId val="{00000006-46BB-4395-A1AB-25E540EC2B45}"/>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Mavyret!$B$41</c15:sqref>
                        </c15:formulaRef>
                      </c:ext>
                    </c:extLst>
                    <c:strCache>
                      <c:ptCount val="1"/>
                      <c:pt idx="0">
                        <c:v>FY22 Total Spend</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extLst xmlns:c15="http://schemas.microsoft.com/office/drawing/2012/chart">
                      <c:ext xmlns:c15="http://schemas.microsoft.com/office/drawing/2012/char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xmlns:c15="http://schemas.microsoft.com/office/drawing/2012/chart">
                      <c:ext xmlns:c15="http://schemas.microsoft.com/office/drawing/2012/chart" uri="{02D57815-91ED-43cb-92C2-25804820EDAC}">
                        <c15:formulaRef>
                          <c15:sqref>Mavyret!$C$41:$N$41</c15:sqref>
                        </c15:formulaRef>
                      </c:ext>
                    </c:extLst>
                    <c:numCache>
                      <c:formatCode>"$"#,##0</c:formatCode>
                      <c:ptCount val="12"/>
                      <c:pt idx="0">
                        <c:v>1388654.72</c:v>
                      </c:pt>
                      <c:pt idx="1">
                        <c:v>932688.65</c:v>
                      </c:pt>
                      <c:pt idx="2">
                        <c:v>1034603.96</c:v>
                      </c:pt>
                      <c:pt idx="3">
                        <c:v>1616867.15</c:v>
                      </c:pt>
                      <c:pt idx="4">
                        <c:v>1413924.19</c:v>
                      </c:pt>
                      <c:pt idx="5">
                        <c:v>1679432.21</c:v>
                      </c:pt>
                      <c:pt idx="6">
                        <c:v>1552907.94</c:v>
                      </c:pt>
                      <c:pt idx="7">
                        <c:v>1925691</c:v>
                      </c:pt>
                      <c:pt idx="8">
                        <c:v>2393538</c:v>
                      </c:pt>
                      <c:pt idx="9">
                        <c:v>2249027</c:v>
                      </c:pt>
                      <c:pt idx="10">
                        <c:v>3553521</c:v>
                      </c:pt>
                      <c:pt idx="11">
                        <c:v>2319785</c:v>
                      </c:pt>
                    </c:numCache>
                  </c:numRef>
                </c:val>
                <c:smooth val="0"/>
                <c:extLst xmlns:c15="http://schemas.microsoft.com/office/drawing/2012/chart">
                  <c:ext xmlns:c16="http://schemas.microsoft.com/office/drawing/2014/chart" uri="{C3380CC4-5D6E-409C-BE32-E72D297353CC}">
                    <c16:uniqueId val="{00000007-46BB-4395-A1AB-25E540EC2B45}"/>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Mavyret!$B$42</c15:sqref>
                        </c15:formulaRef>
                      </c:ext>
                    </c:extLst>
                    <c:strCache>
                      <c:ptCount val="1"/>
                      <c:pt idx="0">
                        <c:v>FY23 Total Spend</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extLst xmlns:c15="http://schemas.microsoft.com/office/drawing/2012/chart">
                      <c:ext xmlns:c15="http://schemas.microsoft.com/office/drawing/2012/char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xmlns:c15="http://schemas.microsoft.com/office/drawing/2012/chart">
                      <c:ext xmlns:c15="http://schemas.microsoft.com/office/drawing/2012/chart" uri="{02D57815-91ED-43cb-92C2-25804820EDAC}">
                        <c15:formulaRef>
                          <c15:sqref>Mavyret!$C$42:$N$42</c15:sqref>
                        </c15:formulaRef>
                      </c:ext>
                    </c:extLst>
                    <c:numCache>
                      <c:formatCode>"$"#,##0</c:formatCode>
                      <c:ptCount val="12"/>
                      <c:pt idx="0">
                        <c:v>2808204</c:v>
                      </c:pt>
                      <c:pt idx="1">
                        <c:v>2870792</c:v>
                      </c:pt>
                      <c:pt idx="2">
                        <c:v>3185833</c:v>
                      </c:pt>
                      <c:pt idx="3">
                        <c:v>3442647</c:v>
                      </c:pt>
                      <c:pt idx="4">
                        <c:v>4026382</c:v>
                      </c:pt>
                      <c:pt idx="5">
                        <c:v>2512664</c:v>
                      </c:pt>
                      <c:pt idx="6">
                        <c:v>3171031</c:v>
                      </c:pt>
                      <c:pt idx="7">
                        <c:v>3406514</c:v>
                      </c:pt>
                      <c:pt idx="8">
                        <c:v>4192774</c:v>
                      </c:pt>
                      <c:pt idx="9">
                        <c:v>3593274</c:v>
                      </c:pt>
                      <c:pt idx="10">
                        <c:v>4790669</c:v>
                      </c:pt>
                      <c:pt idx="11">
                        <c:v>3122934</c:v>
                      </c:pt>
                    </c:numCache>
                  </c:numRef>
                </c:val>
                <c:smooth val="0"/>
                <c:extLst xmlns:c15="http://schemas.microsoft.com/office/drawing/2012/chart">
                  <c:ext xmlns:c16="http://schemas.microsoft.com/office/drawing/2014/chart" uri="{C3380CC4-5D6E-409C-BE32-E72D297353CC}">
                    <c16:uniqueId val="{00000008-46BB-4395-A1AB-25E540EC2B45}"/>
                  </c:ext>
                </c:extLst>
              </c15:ser>
            </c15:filteredLineSeries>
          </c:ext>
        </c:extLst>
      </c:lineChart>
      <c:catAx>
        <c:axId val="93662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936626224"/>
        <c:crosses val="autoZero"/>
        <c:auto val="1"/>
        <c:lblAlgn val="ctr"/>
        <c:lblOffset val="100"/>
        <c:noMultiLvlLbl val="0"/>
      </c:catAx>
      <c:valAx>
        <c:axId val="93662622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93662262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b="1">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1" i="0" u="none" strike="noStrike" kern="1200" spc="0" baseline="0">
                <a:solidFill>
                  <a:schemeClr val="tx1"/>
                </a:solidFill>
                <a:latin typeface="+mn-lt"/>
                <a:ea typeface="+mn-ea"/>
                <a:cs typeface="+mn-cs"/>
              </a:defRPr>
            </a:pPr>
            <a:r>
              <a:rPr lang="en-US" sz="2000" b="1" i="0" baseline="0" dirty="0">
                <a:solidFill>
                  <a:schemeClr val="tx1"/>
                </a:solidFill>
                <a:effectLst/>
              </a:rPr>
              <a:t>FY2025-FYTD2027 Rare Disease Expenditures Per Day</a:t>
            </a:r>
            <a:endParaRPr lang="en-US" sz="2000" b="1" dirty="0">
              <a:solidFill>
                <a:schemeClr val="tx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sz="2000" b="1">
                <a:solidFill>
                  <a:schemeClr val="tx1"/>
                </a:solidFill>
              </a:defRPr>
            </a:pPr>
            <a:endParaRPr lang="en-US" sz="2000" b="1" dirty="0">
              <a:solidFill>
                <a:schemeClr val="tx1"/>
              </a:solidFill>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1"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3"/>
          <c:order val="3"/>
          <c:tx>
            <c:strRef>
              <c:f>'FY19-FY24 Rare Disease Chart'!$A$28</c:f>
              <c:strCache>
                <c:ptCount val="1"/>
                <c:pt idx="0">
                  <c:v>FY2025 Rare Disease Spend</c:v>
                </c:pt>
              </c:strCache>
            </c:strRef>
          </c:tx>
          <c:spPr>
            <a:ln w="28575" cap="rnd">
              <a:solidFill>
                <a:schemeClr val="accent4"/>
              </a:solidFill>
              <a:round/>
            </a:ln>
            <a:effectLst/>
          </c:spPr>
          <c:marker>
            <c:symbol val="none"/>
          </c:marker>
          <c:cat>
            <c:strRef>
              <c:f>'FY19-FY24 Rare Disease Chart'!$B$21:$M$21</c:f>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f>'FY19-FY24 Rare Disease Chart'!$B$28:$M$28</c:f>
              <c:numCache>
                <c:formatCode>"$"#,##0</c:formatCode>
                <c:ptCount val="12"/>
                <c:pt idx="0">
                  <c:v>432304.80942857126</c:v>
                </c:pt>
                <c:pt idx="1">
                  <c:v>581358.14428571425</c:v>
                </c:pt>
                <c:pt idx="2">
                  <c:v>432626.66875000007</c:v>
                </c:pt>
                <c:pt idx="3">
                  <c:v>468702.42857142858</c:v>
                </c:pt>
                <c:pt idx="4">
                  <c:v>477438.08571428573</c:v>
                </c:pt>
                <c:pt idx="5">
                  <c:v>523700.86428571417</c:v>
                </c:pt>
                <c:pt idx="6">
                  <c:v>484277.00071428576</c:v>
                </c:pt>
                <c:pt idx="7">
                  <c:v>466663.39821428579</c:v>
                </c:pt>
                <c:pt idx="8">
                  <c:v>503887.24399999989</c:v>
                </c:pt>
                <c:pt idx="9">
                  <c:v>628921.53571428568</c:v>
                </c:pt>
                <c:pt idx="10">
                  <c:v>521463.11428571428</c:v>
                </c:pt>
                <c:pt idx="11">
                  <c:v>551934.73913043481</c:v>
                </c:pt>
              </c:numCache>
            </c:numRef>
          </c:val>
          <c:smooth val="0"/>
          <c:extLst>
            <c:ext xmlns:c16="http://schemas.microsoft.com/office/drawing/2014/chart" uri="{C3380CC4-5D6E-409C-BE32-E72D297353CC}">
              <c16:uniqueId val="{00000000-B421-4D9F-B3AB-CA88EDFD7A96}"/>
            </c:ext>
          </c:extLst>
        </c:ser>
        <c:ser>
          <c:idx val="4"/>
          <c:order val="4"/>
          <c:tx>
            <c:strRef>
              <c:f>'FY19-FY24 Rare Disease Chart'!$A$29</c:f>
              <c:strCache>
                <c:ptCount val="1"/>
                <c:pt idx="0">
                  <c:v>FY2026 Rare Disease Spend</c:v>
                </c:pt>
              </c:strCache>
            </c:strRef>
          </c:tx>
          <c:spPr>
            <a:ln w="28575" cap="rnd">
              <a:solidFill>
                <a:schemeClr val="accent5"/>
              </a:solidFill>
              <a:round/>
            </a:ln>
            <a:effectLst/>
          </c:spPr>
          <c:marker>
            <c:symbol val="none"/>
          </c:marker>
          <c:cat>
            <c:strRef>
              <c:f>'FY19-FY24 Rare Disease Chart'!$B$21:$M$21</c:f>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f>'FY19-FY24 Rare Disease Chart'!$B$29:$M$29</c:f>
              <c:numCache>
                <c:formatCode>"$"#,##0</c:formatCode>
                <c:ptCount val="12"/>
                <c:pt idx="0">
                  <c:v>525743.60606060608</c:v>
                </c:pt>
                <c:pt idx="1">
                  <c:v>722769.77142857143</c:v>
                </c:pt>
                <c:pt idx="2">
                  <c:v>569621.03571428568</c:v>
                </c:pt>
                <c:pt idx="3">
                  <c:v>517487.08642857143</c:v>
                </c:pt>
                <c:pt idx="4">
                  <c:v>696227.46657142881</c:v>
                </c:pt>
                <c:pt idx="5">
                  <c:v>620638.38607142854</c:v>
                </c:pt>
                <c:pt idx="6">
                  <c:v>612742.15250000008</c:v>
                </c:pt>
                <c:pt idx="7">
                  <c:v>658634.82392857119</c:v>
                </c:pt>
                <c:pt idx="8">
                  <c:v>742335.10342857148</c:v>
                </c:pt>
                <c:pt idx="9">
                  <c:v>678407.53571428568</c:v>
                </c:pt>
                <c:pt idx="10">
                  <c:v>715912.88571428566</c:v>
                </c:pt>
                <c:pt idx="11">
                  <c:v>706164.875</c:v>
                </c:pt>
              </c:numCache>
            </c:numRef>
          </c:val>
          <c:smooth val="0"/>
          <c:extLst>
            <c:ext xmlns:c16="http://schemas.microsoft.com/office/drawing/2014/chart" uri="{C3380CC4-5D6E-409C-BE32-E72D297353CC}">
              <c16:uniqueId val="{00000001-B421-4D9F-B3AB-CA88EDFD7A96}"/>
            </c:ext>
          </c:extLst>
        </c:ser>
        <c:ser>
          <c:idx val="5"/>
          <c:order val="5"/>
          <c:tx>
            <c:strRef>
              <c:f>'FY19-FY24 Rare Disease Chart'!$A$30</c:f>
              <c:strCache>
                <c:ptCount val="1"/>
                <c:pt idx="0">
                  <c:v>FY2027 Rare Disease Spend</c:v>
                </c:pt>
              </c:strCache>
            </c:strRef>
          </c:tx>
          <c:spPr>
            <a:ln w="28575" cap="rnd">
              <a:solidFill>
                <a:schemeClr val="accent6"/>
              </a:solidFill>
              <a:round/>
            </a:ln>
            <a:effectLst/>
          </c:spPr>
          <c:marker>
            <c:symbol val="none"/>
          </c:marker>
          <c:val>
            <c:numRef>
              <c:f>'FY19-FY24 Rare Disease Chart'!$B$30:$M$30</c:f>
              <c:numCache>
                <c:formatCode>"$"#,##0</c:formatCode>
                <c:ptCount val="12"/>
                <c:pt idx="0">
                  <c:v>703330.44000000018</c:v>
                </c:pt>
                <c:pt idx="1">
                  <c:v>598315.02642857144</c:v>
                </c:pt>
                <c:pt idx="2">
                  <c:v>673647.38685714314</c:v>
                </c:pt>
              </c:numCache>
            </c:numRef>
          </c:val>
          <c:smooth val="0"/>
          <c:extLst>
            <c:ext xmlns:c16="http://schemas.microsoft.com/office/drawing/2014/chart" uri="{C3380CC4-5D6E-409C-BE32-E72D297353CC}">
              <c16:uniqueId val="{00000002-B421-4D9F-B3AB-CA88EDFD7A96}"/>
            </c:ext>
          </c:extLst>
        </c:ser>
        <c:dLbls>
          <c:showLegendKey val="0"/>
          <c:showVal val="0"/>
          <c:showCatName val="0"/>
          <c:showSerName val="0"/>
          <c:showPercent val="0"/>
          <c:showBubbleSize val="0"/>
        </c:dLbls>
        <c:smooth val="0"/>
        <c:axId val="207214184"/>
        <c:axId val="207210904"/>
        <c:extLst>
          <c:ext xmlns:c15="http://schemas.microsoft.com/office/drawing/2012/chart" uri="{02D57815-91ED-43cb-92C2-25804820EDAC}">
            <c15:filteredLineSeries>
              <c15:ser>
                <c:idx val="0"/>
                <c:order val="0"/>
                <c:tx>
                  <c:strRef>
                    <c:extLst>
                      <c:ext uri="{02D57815-91ED-43cb-92C2-25804820EDAC}">
                        <c15:formulaRef>
                          <c15:sqref>'FY19-FY24 Rare Disease Chart'!$A$25</c15:sqref>
                        </c15:formulaRef>
                      </c:ext>
                    </c:extLst>
                    <c:strCache>
                      <c:ptCount val="1"/>
                      <c:pt idx="0">
                        <c:v>FY2022 Rare Disease Spend</c:v>
                      </c:pt>
                    </c:strCache>
                  </c:strRef>
                </c:tx>
                <c:spPr>
                  <a:ln w="28575" cap="rnd">
                    <a:solidFill>
                      <a:schemeClr val="accent1"/>
                    </a:solidFill>
                    <a:round/>
                  </a:ln>
                  <a:effectLst/>
                </c:spPr>
                <c:marker>
                  <c:symbol val="none"/>
                </c:marker>
                <c:cat>
                  <c:strRef>
                    <c:extLst>
                      <c:ext uri="{02D57815-91ED-43cb-92C2-25804820EDAC}">
                        <c15:formulaRef>
                          <c15:sqref>'FY19-FY24 Rare Disease Chart'!$B$21:$M$21</c15:sqref>
                        </c15:formulaRef>
                      </c:ext>
                    </c:extLst>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extLst>
                      <c:ext uri="{02D57815-91ED-43cb-92C2-25804820EDAC}">
                        <c15:formulaRef>
                          <c15:sqref>'FY19-FY24 Rare Disease Chart'!$B$25:$M$25</c15:sqref>
                        </c15:formulaRef>
                      </c:ext>
                    </c:extLst>
                    <c:numCache>
                      <c:formatCode>"$"#,##0</c:formatCode>
                      <c:ptCount val="12"/>
                      <c:pt idx="0">
                        <c:v>224013.05128205128</c:v>
                      </c:pt>
                      <c:pt idx="1">
                        <c:v>233918.16035714286</c:v>
                      </c:pt>
                      <c:pt idx="2">
                        <c:v>242543.71428571429</c:v>
                      </c:pt>
                      <c:pt idx="3">
                        <c:v>267703.71428571426</c:v>
                      </c:pt>
                      <c:pt idx="4">
                        <c:v>241230.78571428571</c:v>
                      </c:pt>
                      <c:pt idx="5">
                        <c:v>255654.07142857142</c:v>
                      </c:pt>
                      <c:pt idx="6">
                        <c:v>233470.5</c:v>
                      </c:pt>
                      <c:pt idx="7">
                        <c:v>268794.53571428574</c:v>
                      </c:pt>
                      <c:pt idx="8">
                        <c:v>376704.85714285716</c:v>
                      </c:pt>
                      <c:pt idx="9">
                        <c:v>298131.64285714284</c:v>
                      </c:pt>
                      <c:pt idx="10">
                        <c:v>309667.51428571431</c:v>
                      </c:pt>
                      <c:pt idx="11">
                        <c:v>296591.03999999998</c:v>
                      </c:pt>
                    </c:numCache>
                  </c:numRef>
                </c:val>
                <c:smooth val="0"/>
                <c:extLst>
                  <c:ext xmlns:c16="http://schemas.microsoft.com/office/drawing/2014/chart" uri="{C3380CC4-5D6E-409C-BE32-E72D297353CC}">
                    <c16:uniqueId val="{00000003-B421-4D9F-B3AB-CA88EDFD7A96}"/>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'FY19-FY24 Rare Disease Chart'!$A$26</c15:sqref>
                        </c15:formulaRef>
                      </c:ext>
                    </c:extLst>
                    <c:strCache>
                      <c:ptCount val="1"/>
                      <c:pt idx="0">
                        <c:v>FY2023 Rare Disease Spend</c:v>
                      </c:pt>
                    </c:strCache>
                  </c:strRef>
                </c:tx>
                <c:spPr>
                  <a:ln w="28575" cap="rnd">
                    <a:solidFill>
                      <a:schemeClr val="accent2"/>
                    </a:solidFill>
                    <a:round/>
                  </a:ln>
                  <a:effectLst/>
                </c:spPr>
                <c:marker>
                  <c:symbol val="none"/>
                </c:marker>
                <c:cat>
                  <c:strRef>
                    <c:extLst xmlns:c15="http://schemas.microsoft.com/office/drawing/2012/chart">
                      <c:ext xmlns:c15="http://schemas.microsoft.com/office/drawing/2012/chart" uri="{02D57815-91ED-43cb-92C2-25804820EDAC}">
                        <c15:formulaRef>
                          <c15:sqref>'FY19-FY24 Rare Disease Chart'!$B$21:$M$21</c15:sqref>
                        </c15:formulaRef>
                      </c:ext>
                    </c:extLst>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extLst xmlns:c15="http://schemas.microsoft.com/office/drawing/2012/chart">
                      <c:ext xmlns:c15="http://schemas.microsoft.com/office/drawing/2012/chart" uri="{02D57815-91ED-43cb-92C2-25804820EDAC}">
                        <c15:formulaRef>
                          <c15:sqref>'FY19-FY24 Rare Disease Chart'!$B$26:$M$26</c15:sqref>
                        </c15:formulaRef>
                      </c:ext>
                    </c:extLst>
                    <c:numCache>
                      <c:formatCode>"$"#,##0</c:formatCode>
                      <c:ptCount val="12"/>
                      <c:pt idx="0">
                        <c:v>326808.03225806454</c:v>
                      </c:pt>
                      <c:pt idx="1">
                        <c:v>317454.22857142857</c:v>
                      </c:pt>
                      <c:pt idx="2">
                        <c:v>214233.75</c:v>
                      </c:pt>
                      <c:pt idx="3">
                        <c:v>448798.53571428574</c:v>
                      </c:pt>
                      <c:pt idx="4">
                        <c:v>232743.27885714287</c:v>
                      </c:pt>
                      <c:pt idx="5">
                        <c:v>452162.89892857149</c:v>
                      </c:pt>
                      <c:pt idx="6">
                        <c:v>318435.06999999995</c:v>
                      </c:pt>
                      <c:pt idx="7">
                        <c:v>222931.62642857147</c:v>
                      </c:pt>
                      <c:pt idx="8">
                        <c:v>336857.32371428574</c:v>
                      </c:pt>
                      <c:pt idx="9">
                        <c:v>401263.32678571425</c:v>
                      </c:pt>
                      <c:pt idx="10">
                        <c:v>442549.43485714286</c:v>
                      </c:pt>
                      <c:pt idx="11">
                        <c:v>356523.16769230773</c:v>
                      </c:pt>
                    </c:numCache>
                  </c:numRef>
                </c:val>
                <c:smooth val="0"/>
                <c:extLst xmlns:c15="http://schemas.microsoft.com/office/drawing/2012/chart">
                  <c:ext xmlns:c16="http://schemas.microsoft.com/office/drawing/2014/chart" uri="{C3380CC4-5D6E-409C-BE32-E72D297353CC}">
                    <c16:uniqueId val="{00000004-B421-4D9F-B3AB-CA88EDFD7A96}"/>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'FY19-FY24 Rare Disease Chart'!$A$27</c15:sqref>
                        </c15:formulaRef>
                      </c:ext>
                    </c:extLst>
                    <c:strCache>
                      <c:ptCount val="1"/>
                      <c:pt idx="0">
                        <c:v>FY2024 Rare Disease Spend</c:v>
                      </c:pt>
                    </c:strCache>
                  </c:strRef>
                </c:tx>
                <c:spPr>
                  <a:ln w="28575" cap="rnd">
                    <a:solidFill>
                      <a:schemeClr val="accent3"/>
                    </a:solidFill>
                    <a:round/>
                  </a:ln>
                  <a:effectLst/>
                </c:spPr>
                <c:marker>
                  <c:symbol val="none"/>
                </c:marker>
                <c:cat>
                  <c:strRef>
                    <c:extLst xmlns:c15="http://schemas.microsoft.com/office/drawing/2012/chart">
                      <c:ext xmlns:c15="http://schemas.microsoft.com/office/drawing/2012/chart" uri="{02D57815-91ED-43cb-92C2-25804820EDAC}">
                        <c15:formulaRef>
                          <c15:sqref>'FY19-FY24 Rare Disease Chart'!$B$21:$M$21</c15:sqref>
                        </c15:formulaRef>
                      </c:ext>
                    </c:extLst>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extLst xmlns:c15="http://schemas.microsoft.com/office/drawing/2012/chart">
                      <c:ext xmlns:c15="http://schemas.microsoft.com/office/drawing/2012/chart" uri="{02D57815-91ED-43cb-92C2-25804820EDAC}">
                        <c15:formulaRef>
                          <c15:sqref>'FY19-FY24 Rare Disease Chart'!$B$27:$M$27</c15:sqref>
                        </c15:formulaRef>
                      </c:ext>
                    </c:extLst>
                    <c:numCache>
                      <c:formatCode>"$"#,##0</c:formatCode>
                      <c:ptCount val="12"/>
                      <c:pt idx="0">
                        <c:v>422312.19733333326</c:v>
                      </c:pt>
                      <c:pt idx="1">
                        <c:v>365965.91914285719</c:v>
                      </c:pt>
                      <c:pt idx="2">
                        <c:v>444206.11892857135</c:v>
                      </c:pt>
                      <c:pt idx="3">
                        <c:v>437382.59750000003</c:v>
                      </c:pt>
                      <c:pt idx="4">
                        <c:v>380701.48571428569</c:v>
                      </c:pt>
                      <c:pt idx="5">
                        <c:v>461824.2</c:v>
                      </c:pt>
                      <c:pt idx="6">
                        <c:v>387897.71428571426</c:v>
                      </c:pt>
                      <c:pt idx="7">
                        <c:v>361904.67857142858</c:v>
                      </c:pt>
                      <c:pt idx="8">
                        <c:v>485966.53571428574</c:v>
                      </c:pt>
                      <c:pt idx="9">
                        <c:v>413072.63114285725</c:v>
                      </c:pt>
                      <c:pt idx="10">
                        <c:v>435787.19071428571</c:v>
                      </c:pt>
                      <c:pt idx="11">
                        <c:v>409781.57142857142</c:v>
                      </c:pt>
                    </c:numCache>
                  </c:numRef>
                </c:val>
                <c:smooth val="0"/>
                <c:extLst xmlns:c15="http://schemas.microsoft.com/office/drawing/2012/chart">
                  <c:ext xmlns:c16="http://schemas.microsoft.com/office/drawing/2014/chart" uri="{C3380CC4-5D6E-409C-BE32-E72D297353CC}">
                    <c16:uniqueId val="{00000005-B421-4D9F-B3AB-CA88EDFD7A96}"/>
                  </c:ext>
                </c:extLst>
              </c15:ser>
            </c15:filteredLineSeries>
          </c:ext>
        </c:extLst>
      </c:lineChart>
      <c:catAx>
        <c:axId val="20721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207210904"/>
        <c:crosses val="autoZero"/>
        <c:auto val="1"/>
        <c:lblAlgn val="ctr"/>
        <c:lblOffset val="100"/>
        <c:noMultiLvlLbl val="0"/>
      </c:catAx>
      <c:valAx>
        <c:axId val="20721090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n-US"/>
          </a:p>
        </c:txPr>
        <c:crossAx val="20721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r>
              <a:rPr lang="en-US" sz="2000" b="1" dirty="0">
                <a:solidFill>
                  <a:schemeClr val="tx1"/>
                </a:solidFill>
              </a:rPr>
              <a:t>FYTD 2027 TOP</a:t>
            </a:r>
            <a:r>
              <a:rPr lang="en-US" sz="2000" b="1" baseline="0" dirty="0">
                <a:solidFill>
                  <a:schemeClr val="tx1"/>
                </a:solidFill>
              </a:rPr>
              <a:t> GENE THERAPY EXPENDITURES</a:t>
            </a:r>
            <a:endParaRPr lang="en-US" sz="2000" b="1" dirty="0">
              <a:solidFill>
                <a:schemeClr val="tx1"/>
              </a:solidFill>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6799939604505685"/>
          <c:y val="0.14361240377448492"/>
          <c:w val="0.66759348959652343"/>
          <c:h val="0.74635805063451532"/>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'FY27 Top Gene Therapy Spend'!$G$6:$G$14</c:f>
              <c:strCache>
                <c:ptCount val="9"/>
                <c:pt idx="0">
                  <c:v>Lyfgenia Bag</c:v>
                </c:pt>
                <c:pt idx="1">
                  <c:v>Zolgensma</c:v>
                </c:pt>
                <c:pt idx="2">
                  <c:v>Duvyzat </c:v>
                </c:pt>
                <c:pt idx="3">
                  <c:v>Breyanzi</c:v>
                </c:pt>
                <c:pt idx="4">
                  <c:v>Carvykti</c:v>
                </c:pt>
                <c:pt idx="5">
                  <c:v>Papzimeos Vial</c:v>
                </c:pt>
                <c:pt idx="6">
                  <c:v>Vyjuvek</c:v>
                </c:pt>
                <c:pt idx="7">
                  <c:v>Imlygic </c:v>
                </c:pt>
                <c:pt idx="8">
                  <c:v>Kymriah</c:v>
                </c:pt>
              </c:strCache>
            </c:strRef>
          </c:cat>
          <c:val>
            <c:numRef>
              <c:f>'FY27 Top Gene Therapy Spend'!$T$6:$T$14</c:f>
              <c:numCache>
                <c:formatCode>"$"#,##0</c:formatCode>
                <c:ptCount val="9"/>
                <c:pt idx="0">
                  <c:v>3100000</c:v>
                </c:pt>
                <c:pt idx="1">
                  <c:v>2661969</c:v>
                </c:pt>
                <c:pt idx="2">
                  <c:v>1149397.1299999999</c:v>
                </c:pt>
                <c:pt idx="3">
                  <c:v>1110257</c:v>
                </c:pt>
                <c:pt idx="4">
                  <c:v>569110</c:v>
                </c:pt>
                <c:pt idx="5">
                  <c:v>267105</c:v>
                </c:pt>
                <c:pt idx="6">
                  <c:v>78024</c:v>
                </c:pt>
                <c:pt idx="7">
                  <c:v>58387</c:v>
                </c:pt>
                <c:pt idx="8">
                  <c:v>2698</c:v>
                </c:pt>
              </c:numCache>
            </c:numRef>
          </c:val>
          <c:extLst>
            <c:ext xmlns:c16="http://schemas.microsoft.com/office/drawing/2014/chart" uri="{C3380CC4-5D6E-409C-BE32-E72D297353CC}">
              <c16:uniqueId val="{00000000-1CD7-4D79-8C4C-FC6875588F79}"/>
            </c:ext>
          </c:extLst>
        </c:ser>
        <c:dLbls>
          <c:showLegendKey val="0"/>
          <c:showVal val="0"/>
          <c:showCatName val="0"/>
          <c:showSerName val="0"/>
          <c:showPercent val="0"/>
          <c:showBubbleSize val="0"/>
        </c:dLbls>
        <c:gapWidth val="182"/>
        <c:axId val="957085464"/>
        <c:axId val="957088704"/>
      </c:barChart>
      <c:catAx>
        <c:axId val="9570854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957088704"/>
        <c:crosses val="autoZero"/>
        <c:auto val="1"/>
        <c:lblAlgn val="ctr"/>
        <c:lblOffset val="100"/>
        <c:noMultiLvlLbl val="0"/>
      </c:catAx>
      <c:valAx>
        <c:axId val="957088704"/>
        <c:scaling>
          <c:orientation val="minMax"/>
        </c:scaling>
        <c:delete val="1"/>
        <c:axPos val="b"/>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crossAx val="9570854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r>
              <a:rPr lang="en-US" sz="1800" b="1" dirty="0">
                <a:solidFill>
                  <a:schemeClr val="tx1"/>
                </a:solidFill>
              </a:rPr>
              <a:t>FY2024</a:t>
            </a:r>
            <a:r>
              <a:rPr lang="en-US" sz="1800" b="1" baseline="0" dirty="0">
                <a:solidFill>
                  <a:schemeClr val="tx1"/>
                </a:solidFill>
              </a:rPr>
              <a:t> - FYTD2027 Participant Count for Rare Disease Medications</a:t>
            </a:r>
            <a:endParaRPr lang="en-US" sz="1800" b="1" dirty="0">
              <a:solidFill>
                <a:schemeClr val="tx1"/>
              </a:solidFill>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Report!$B$22</c:f>
              <c:strCache>
                <c:ptCount val="1"/>
                <c:pt idx="0">
                  <c:v>Children 0-18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(Report!$A$28:$A$30,Report!$A$31)</c:f>
              <c:strCache>
                <c:ptCount val="4"/>
                <c:pt idx="0">
                  <c:v>FY2024</c:v>
                </c:pt>
                <c:pt idx="1">
                  <c:v>FY2025</c:v>
                </c:pt>
                <c:pt idx="2">
                  <c:v>FY2026</c:v>
                </c:pt>
                <c:pt idx="3">
                  <c:v>FY2027</c:v>
                </c:pt>
              </c:strCache>
              <c:extLst/>
            </c:strRef>
          </c:cat>
          <c:val>
            <c:numRef>
              <c:f>(Report!$B$28:$B$30,Report!$B$31)</c:f>
              <c:numCache>
                <c:formatCode>#,##0</c:formatCode>
                <c:ptCount val="4"/>
                <c:pt idx="0">
                  <c:v>1343</c:v>
                </c:pt>
                <c:pt idx="1">
                  <c:v>1335</c:v>
                </c:pt>
                <c:pt idx="2">
                  <c:v>1330</c:v>
                </c:pt>
                <c:pt idx="3">
                  <c:v>1118</c:v>
                </c:pt>
              </c:numCache>
              <c:extLst/>
            </c:numRef>
          </c:val>
          <c:extLst>
            <c:ext xmlns:c16="http://schemas.microsoft.com/office/drawing/2014/chart" uri="{C3380CC4-5D6E-409C-BE32-E72D297353CC}">
              <c16:uniqueId val="{00000000-D4B0-4EF3-8E03-9B102A5FCB71}"/>
            </c:ext>
          </c:extLst>
        </c:ser>
        <c:ser>
          <c:idx val="1"/>
          <c:order val="1"/>
          <c:tx>
            <c:strRef>
              <c:f>Report!$C$22</c:f>
              <c:strCache>
                <c:ptCount val="1"/>
                <c:pt idx="0">
                  <c:v>Adults 19+</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(Report!$A$28:$A$30,Report!$A$31)</c:f>
              <c:strCache>
                <c:ptCount val="4"/>
                <c:pt idx="0">
                  <c:v>FY2024</c:v>
                </c:pt>
                <c:pt idx="1">
                  <c:v>FY2025</c:v>
                </c:pt>
                <c:pt idx="2">
                  <c:v>FY2026</c:v>
                </c:pt>
                <c:pt idx="3">
                  <c:v>FY2027</c:v>
                </c:pt>
              </c:strCache>
              <c:extLst/>
            </c:strRef>
          </c:cat>
          <c:val>
            <c:numRef>
              <c:f>Report!$C$28:$C$31</c:f>
              <c:numCache>
                <c:formatCode>#,##0</c:formatCode>
                <c:ptCount val="4"/>
                <c:pt idx="0">
                  <c:v>1790</c:v>
                </c:pt>
                <c:pt idx="1">
                  <c:v>2034</c:v>
                </c:pt>
                <c:pt idx="2">
                  <c:v>1997</c:v>
                </c:pt>
                <c:pt idx="3">
                  <c:v>1705</c:v>
                </c:pt>
              </c:numCache>
              <c:extLst/>
            </c:numRef>
          </c:val>
          <c:extLst>
            <c:ext xmlns:c16="http://schemas.microsoft.com/office/drawing/2014/chart" uri="{C3380CC4-5D6E-409C-BE32-E72D297353CC}">
              <c16:uniqueId val="{00000001-D4B0-4EF3-8E03-9B102A5FCB71}"/>
            </c:ext>
          </c:extLst>
        </c:ser>
        <c:dLbls>
          <c:showLegendKey val="0"/>
          <c:showVal val="0"/>
          <c:showCatName val="0"/>
          <c:showSerName val="0"/>
          <c:showPercent val="0"/>
          <c:showBubbleSize val="0"/>
        </c:dLbls>
        <c:gapWidth val="219"/>
        <c:overlap val="-27"/>
        <c:axId val="328009128"/>
        <c:axId val="328013808"/>
      </c:barChart>
      <c:catAx>
        <c:axId val="328009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328013808"/>
        <c:crosses val="autoZero"/>
        <c:auto val="1"/>
        <c:lblAlgn val="ctr"/>
        <c:lblOffset val="100"/>
        <c:noMultiLvlLbl val="0"/>
      </c:catAx>
      <c:valAx>
        <c:axId val="328013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32800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29" tIns="45714" rIns="91429" bIns="45714" rtlCol="0"/>
          <a:lstStyle>
            <a:lvl1pPr algn="l">
              <a:defRPr sz="1200"/>
            </a:lvl1pPr>
          </a:lstStyle>
          <a:p>
            <a:endParaRPr lang="en-US" dirty="0"/>
          </a:p>
        </p:txBody>
      </p:sp>
      <p:sp>
        <p:nvSpPr>
          <p:cNvPr id="3" name="Date Placeholder 2"/>
          <p:cNvSpPr>
            <a:spLocks noGrp="1"/>
          </p:cNvSpPr>
          <p:nvPr>
            <p:ph type="dt" sz="quarter" idx="1"/>
          </p:nvPr>
        </p:nvSpPr>
        <p:spPr>
          <a:xfrm>
            <a:off x="3970339" y="0"/>
            <a:ext cx="3038475" cy="465138"/>
          </a:xfrm>
          <a:prstGeom prst="rect">
            <a:avLst/>
          </a:prstGeom>
        </p:spPr>
        <p:txBody>
          <a:bodyPr vert="horz" lIns="91429" tIns="45714" rIns="91429" bIns="45714" rtlCol="0"/>
          <a:lstStyle>
            <a:lvl1pPr algn="r">
              <a:defRPr sz="1200"/>
            </a:lvl1pPr>
          </a:lstStyle>
          <a:p>
            <a:fld id="{0D144030-4CAA-4B43-A21F-96EBF1BA20C8}" type="datetimeFigureOut">
              <a:rPr lang="en-US" smtClean="0"/>
              <a:t>10/13/2026</a:t>
            </a:fld>
            <a:endParaRPr lang="en-US" dirty="0"/>
          </a:p>
        </p:txBody>
      </p:sp>
      <p:sp>
        <p:nvSpPr>
          <p:cNvPr id="4" name="Footer Placeholder 3"/>
          <p:cNvSpPr>
            <a:spLocks noGrp="1"/>
          </p:cNvSpPr>
          <p:nvPr>
            <p:ph type="ftr" sz="quarter" idx="2"/>
          </p:nvPr>
        </p:nvSpPr>
        <p:spPr>
          <a:xfrm>
            <a:off x="1" y="8829675"/>
            <a:ext cx="3038475" cy="465138"/>
          </a:xfrm>
          <a:prstGeom prst="rect">
            <a:avLst/>
          </a:prstGeom>
        </p:spPr>
        <p:txBody>
          <a:bodyPr vert="horz" lIns="91429" tIns="45714" rIns="91429" bIns="4571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675"/>
            <a:ext cx="3038475" cy="465138"/>
          </a:xfrm>
          <a:prstGeom prst="rect">
            <a:avLst/>
          </a:prstGeom>
        </p:spPr>
        <p:txBody>
          <a:bodyPr vert="horz" lIns="91429" tIns="45714" rIns="91429" bIns="45714" rtlCol="0" anchor="b"/>
          <a:lstStyle>
            <a:lvl1pPr algn="r">
              <a:defRPr sz="1200"/>
            </a:lvl1pPr>
          </a:lstStyle>
          <a:p>
            <a:fld id="{3090A595-EEBA-4F67-AC3E-D9F8CCF61EB7}" type="slidenum">
              <a:rPr lang="en-US" smtClean="0"/>
              <a:t>‹#›</a:t>
            </a:fld>
            <a:endParaRPr lang="en-US" dirty="0"/>
          </a:p>
        </p:txBody>
      </p:sp>
    </p:spTree>
    <p:extLst>
      <p:ext uri="{BB962C8B-B14F-4D97-AF65-F5344CB8AC3E}">
        <p14:creationId xmlns:p14="http://schemas.microsoft.com/office/powerpoint/2010/main" val="10010102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65" tIns="46584" rIns="93165" bIns="46584" rtlCol="0"/>
          <a:lstStyle>
            <a:lvl1pPr algn="l">
              <a:defRPr sz="1200"/>
            </a:lvl1pPr>
          </a:lstStyle>
          <a:p>
            <a:endParaRPr lang="en-US" dirty="0"/>
          </a:p>
        </p:txBody>
      </p:sp>
      <p:sp>
        <p:nvSpPr>
          <p:cNvPr id="3" name="Date Placeholder 2"/>
          <p:cNvSpPr>
            <a:spLocks noGrp="1"/>
          </p:cNvSpPr>
          <p:nvPr>
            <p:ph type="dt" idx="1"/>
          </p:nvPr>
        </p:nvSpPr>
        <p:spPr>
          <a:xfrm>
            <a:off x="3970938" y="1"/>
            <a:ext cx="3037840" cy="464820"/>
          </a:xfrm>
          <a:prstGeom prst="rect">
            <a:avLst/>
          </a:prstGeom>
        </p:spPr>
        <p:txBody>
          <a:bodyPr vert="horz" lIns="93165" tIns="46584" rIns="93165" bIns="46584" rtlCol="0"/>
          <a:lstStyle>
            <a:lvl1pPr algn="r">
              <a:defRPr sz="1200"/>
            </a:lvl1pPr>
          </a:lstStyle>
          <a:p>
            <a:fld id="{97CF049E-D21B-4DB6-B4B8-7FA4F1288B91}" type="datetimeFigureOut">
              <a:rPr lang="en-US" smtClean="0"/>
              <a:pPr/>
              <a:t>10/13/2026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5" tIns="46584" rIns="93165" bIns="46584"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65" tIns="46584" rIns="93165" bIns="4658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4820"/>
          </a:xfrm>
          <a:prstGeom prst="rect">
            <a:avLst/>
          </a:prstGeom>
        </p:spPr>
        <p:txBody>
          <a:bodyPr vert="horz" lIns="93165" tIns="46584" rIns="93165" bIns="4658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4820"/>
          </a:xfrm>
          <a:prstGeom prst="rect">
            <a:avLst/>
          </a:prstGeom>
        </p:spPr>
        <p:txBody>
          <a:bodyPr vert="horz" lIns="93165" tIns="46584" rIns="93165" bIns="46584" rtlCol="0" anchor="b"/>
          <a:lstStyle>
            <a:lvl1pPr algn="r">
              <a:defRPr sz="1200"/>
            </a:lvl1pPr>
          </a:lstStyle>
          <a:p>
            <a:fld id="{00E83FC2-CB00-407E-BA4E-4A2B7B6C7269}" type="slidenum">
              <a:rPr lang="en-US" smtClean="0"/>
              <a:pPr/>
              <a:t>‹#›</a:t>
            </a:fld>
            <a:endParaRPr lang="en-US" dirty="0"/>
          </a:p>
        </p:txBody>
      </p:sp>
    </p:spTree>
    <p:extLst>
      <p:ext uri="{BB962C8B-B14F-4D97-AF65-F5344CB8AC3E}">
        <p14:creationId xmlns:p14="http://schemas.microsoft.com/office/powerpoint/2010/main" val="539844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E83FC2-CB00-407E-BA4E-4A2B7B6C7269}" type="slidenum">
              <a:rPr lang="en-US" smtClean="0"/>
              <a:pPr/>
              <a:t>3</a:t>
            </a:fld>
            <a:endParaRPr lang="en-US" dirty="0"/>
          </a:p>
        </p:txBody>
      </p:sp>
    </p:spTree>
    <p:extLst>
      <p:ext uri="{BB962C8B-B14F-4D97-AF65-F5344CB8AC3E}">
        <p14:creationId xmlns:p14="http://schemas.microsoft.com/office/powerpoint/2010/main" val="3549884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E83FC2-CB00-407E-BA4E-4A2B7B6C7269}" type="slidenum">
              <a:rPr lang="en-US" smtClean="0"/>
              <a:pPr/>
              <a:t>8</a:t>
            </a:fld>
            <a:endParaRPr lang="en-US" dirty="0"/>
          </a:p>
        </p:txBody>
      </p:sp>
    </p:spTree>
    <p:extLst>
      <p:ext uri="{BB962C8B-B14F-4D97-AF65-F5344CB8AC3E}">
        <p14:creationId xmlns:p14="http://schemas.microsoft.com/office/powerpoint/2010/main" val="4084510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dirty="0"/>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BE56D12E-2748-4267-B446-3B251FB1D5B4}" type="datetime1">
              <a:rPr lang="en-US" smtClean="0"/>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normAutofit/>
          </a:bodyPr>
          <a:lstStyle/>
          <a:p>
            <a:fld id="{A001C670-DC88-4376-AA6B-FD9548DDC9F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1600201"/>
            <a:ext cx="77724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FB1E67D3-60E4-4D27-9E0B-6D034DBF6EC1}" type="datetime1">
              <a:rPr lang="en-US" smtClean="0"/>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5512DAB7-38E7-443B-8E03-D2CCAEFBE4DA}" type="datetime1">
              <a:rPr lang="en-US" smtClean="0"/>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F4008150-1923-438E-8203-0E40D7FF5AF4}" type="datetime1">
              <a:rPr lang="en-US" smtClean="0"/>
              <a:t>10/13/2026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01C670-DC88-4376-AA6B-FD9548DDC9F2}" type="slidenum">
              <a:rPr lang="en-US" smtClean="0"/>
              <a:pPr/>
              <a:t>‹#›</a:t>
            </a:fld>
            <a:endParaRPr lang="en-US" dirty="0"/>
          </a:p>
        </p:txBody>
      </p:sp>
      <p:sp>
        <p:nvSpPr>
          <p:cNvPr id="13" name="Content Placeholder 12"/>
          <p:cNvSpPr>
            <a:spLocks noGrp="1"/>
          </p:cNvSpPr>
          <p:nvPr>
            <p:ph sz="quarter" idx="13"/>
          </p:nvPr>
        </p:nvSpPr>
        <p:spPr>
          <a:xfrm>
            <a:off x="6858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6"/>
          <p:cNvSpPr>
            <a:spLocks noGrp="1"/>
          </p:cNvSpPr>
          <p:nvPr>
            <p:ph type="dt" sz="half" idx="10"/>
          </p:nvPr>
        </p:nvSpPr>
        <p:spPr/>
        <p:txBody>
          <a:bodyPr/>
          <a:lstStyle/>
          <a:p>
            <a:fld id="{C0710BA7-D226-495B-A757-165737818656}" type="datetime1">
              <a:rPr lang="en-US" smtClean="0"/>
              <a:t>10/13/2026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01C670-DC88-4376-AA6B-FD9548DDC9F2}" type="slidenum">
              <a:rPr lang="en-US" smtClean="0"/>
              <a:pPr/>
              <a:t>‹#›</a:t>
            </a:fld>
            <a:endParaRPr lang="en-US" dirty="0"/>
          </a:p>
        </p:txBody>
      </p:sp>
      <p:sp>
        <p:nvSpPr>
          <p:cNvPr id="15" name="Content Placeholder 14"/>
          <p:cNvSpPr>
            <a:spLocks noGrp="1"/>
          </p:cNvSpPr>
          <p:nvPr>
            <p:ph sz="quarter" idx="13"/>
          </p:nvPr>
        </p:nvSpPr>
        <p:spPr>
          <a:xfrm>
            <a:off x="6858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p:cNvSpPr>
            <a:spLocks noGrp="1"/>
          </p:cNvSpPr>
          <p:nvPr>
            <p:ph sz="quarter" idx="14"/>
          </p:nvPr>
        </p:nvSpPr>
        <p:spPr>
          <a:xfrm>
            <a:off x="48006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p:cNvSpPr>
            <a:spLocks noGrp="1"/>
          </p:cNvSpPr>
          <p:nvPr>
            <p:ph type="dt" sz="half" idx="10"/>
          </p:nvPr>
        </p:nvSpPr>
        <p:spPr/>
        <p:txBody>
          <a:bodyPr/>
          <a:lstStyle/>
          <a:p>
            <a:fld id="{66FCA505-BFAD-447C-A6C0-75872D0FB81E}" type="datetime1">
              <a:rPr lang="en-US" smtClean="0"/>
              <a:t>10/13/2026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p>
            <a:fld id="{B06ED3A8-2D2B-4914-B609-10A72547825A}" type="datetime1">
              <a:rPr lang="en-US" smtClean="0"/>
              <a:t>10/13/2026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44A584DA-436B-44D3-9FC5-402F9F16BEBD}" type="datetime1">
              <a:rPr lang="en-US" smtClean="0"/>
              <a:t>10/13/2026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01C670-DC88-4376-AA6B-FD9548DDC9F2}" type="slidenum">
              <a:rPr lang="en-US" smtClean="0"/>
              <a:pPr/>
              <a:t>‹#›</a:t>
            </a:fld>
            <a:endParaRPr lang="en-US" dirty="0"/>
          </a:p>
        </p:txBody>
      </p:sp>
      <p:sp>
        <p:nvSpPr>
          <p:cNvPr id="13" name="Content Placeholder 12"/>
          <p:cNvSpPr>
            <a:spLocks noGrp="1"/>
          </p:cNvSpPr>
          <p:nvPr>
            <p:ph sz="quarter" idx="13"/>
          </p:nvPr>
        </p:nvSpPr>
        <p:spPr>
          <a:xfrm>
            <a:off x="4572000" y="609600"/>
            <a:ext cx="38862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00FE480A-05C5-4F7D-AA1C-FC0BD3356778}" type="datetime1">
              <a:rPr lang="en-US" smtClean="0"/>
              <a:t>10/13/2026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01C670-DC88-4376-AA6B-FD9548DDC9F2}" type="slidenum">
              <a:rPr lang="en-US" smtClean="0"/>
              <a:pPr/>
              <a:t>‹#›</a:t>
            </a:fld>
            <a:endParaRPr lang="en-US" dirty="0"/>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724BB6-03DC-4197-8212-CE412EE43C13}" type="datetime1">
              <a:rPr lang="en-US" smtClean="0"/>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566EA9-A175-41F7-BCD8-C5D81AA59C6D}" type="datetime1">
              <a:rPr lang="en-US" smtClean="0"/>
              <a:t>10/13/2026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127FF642-8FB2-435C-9871-0CA5D884E32B}" type="datetime1">
              <a:rPr lang="en-US" smtClean="0"/>
              <a:t>10/13/2026</a:t>
            </a:fld>
            <a:endParaRPr lang="en-US" dirty="0"/>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A001C670-DC88-4376-AA6B-FD9548DDC9F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ftr="0" dt="0"/>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362200"/>
            <a:ext cx="8534400" cy="2286000"/>
          </a:xfrm>
        </p:spPr>
        <p:txBody>
          <a:bodyPr>
            <a:noAutofit/>
          </a:bodyPr>
          <a:lstStyle/>
          <a:p>
            <a:pPr algn="ctr"/>
            <a:br>
              <a:rPr lang="en-US" altLang="en-US" b="1" dirty="0"/>
            </a:br>
            <a:r>
              <a:rPr lang="en-US" altLang="en-US" b="1" dirty="0"/>
              <a:t>MO HealthNet PHARMACY Program </a:t>
            </a:r>
            <a:br>
              <a:rPr lang="en-US" altLang="en-US" b="1" dirty="0"/>
            </a:br>
            <a:r>
              <a:rPr lang="en-US" altLang="en-US" b="1" dirty="0"/>
              <a:t>and Budget Update</a:t>
            </a:r>
            <a:br>
              <a:rPr lang="en-US" altLang="en-US" sz="3200" b="1" dirty="0"/>
            </a:br>
            <a:br>
              <a:rPr lang="en-US" altLang="en-US" sz="2400" b="1" dirty="0"/>
            </a:br>
            <a:r>
              <a:rPr lang="en-US" altLang="en-US" sz="2400" b="1" dirty="0"/>
              <a:t>Missouri Pharmacy Advisory Boards October 2026</a:t>
            </a:r>
            <a:br>
              <a:rPr lang="en-US" altLang="en-US" sz="3200" b="1" dirty="0"/>
            </a:br>
            <a:r>
              <a:rPr lang="en-US" altLang="en-US" sz="2400" b="1" dirty="0"/>
              <a:t>Elizabeth Short, Program specialist</a:t>
            </a:r>
            <a:br>
              <a:rPr lang="en-US" altLang="en-US" sz="2400" b="1" dirty="0"/>
            </a:br>
            <a:endParaRPr lang="en-US" sz="2400" b="1" i="1" dirty="0">
              <a:solidFill>
                <a:schemeClr val="tx1">
                  <a:lumMod val="85000"/>
                  <a:lumOff val="15000"/>
                </a:schemeClr>
              </a:solidFill>
              <a:latin typeface="Franklin Gothic Medium" panose="020B0603020102020204" pitchFamily="34" charset="0"/>
            </a:endParaRPr>
          </a:p>
        </p:txBody>
      </p:sp>
      <p:pic>
        <p:nvPicPr>
          <p:cNvPr id="5" name="Picture 4" descr="This slide describes whom the presentation is from and the date.">
            <a:extLs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03088"/>
            <a:ext cx="1926099" cy="1506637"/>
          </a:xfrm>
          <a:prstGeom prst="rect">
            <a:avLst/>
          </a:prstGeom>
        </p:spPr>
      </p:pic>
      <p:pic>
        <p:nvPicPr>
          <p:cNvPr id="4098" name="Picture 2" descr="Missouri Medicaid | Orthotics &amp; Prosthetics Lab"/>
          <p:cNvPicPr>
            <a:picLocks noChangeAspect="1" noChangeArrowheads="1"/>
          </p:cNvPicPr>
          <p:nvPr/>
        </p:nvPicPr>
        <p:blipFill rotWithShape="1">
          <a:blip r:embed="rId3">
            <a:extLst>
              <a:ext uri="{28A0092B-C50C-407E-A947-70E740481C1C}">
                <a14:useLocalDpi xmlns:a14="http://schemas.microsoft.com/office/drawing/2010/main" val="0"/>
              </a:ext>
            </a:extLst>
          </a:blip>
          <a:srcRect t="12745" b="13800"/>
          <a:stretch/>
        </p:blipFill>
        <p:spPr bwMode="auto">
          <a:xfrm>
            <a:off x="5715000" y="205192"/>
            <a:ext cx="2819400" cy="12847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3726A1-0F16-0046-B131-E5C71583FF16}"/>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The first slide shows 1,256,699 MO HealthNet participants as of Aug 2026.  55% are in the other category, 29% are in the AEG(adult expansion group), 7% are elderly and 9% are disabled.  The pharmacy expenditures by enrollment group for July 2026-Aug 2026 was at $440m 25% of spend is accredited to the other category, 50% is AEG(adult expansion group) 2% are elderly and 23% are disabled.  ">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73732408"/>
              </p:ext>
            </p:extLst>
          </p:nvPr>
        </p:nvGraphicFramePr>
        <p:xfrm>
          <a:off x="76200" y="152400"/>
          <a:ext cx="8991600" cy="6629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10319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355C26-8095-4271-E886-3739F7D49E9B}"/>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3 shows the percentage of total Medicaid expenditures by service category.  Managed care is the highest coming in at 31.31% followed by Mental Health at 15.41% and Pharmacy at 15.35%.">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986995573"/>
              </p:ext>
            </p:extLst>
          </p:nvPr>
        </p:nvGraphicFramePr>
        <p:xfrm>
          <a:off x="152400" y="152400"/>
          <a:ext cx="8839200" cy="6629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21178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ED8033-0D8F-2B06-9CBC-CF217165EDFA}"/>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4 reports the total Pharmacy and Medicaid spend from July 2026 – Aug 2026.  The total pharmacy spend was at $440.2m and the total Medicaid spend was at $2.4b.">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003208340"/>
              </p:ext>
            </p:extLst>
          </p:nvPr>
        </p:nvGraphicFramePr>
        <p:xfrm>
          <a:off x="76200" y="152400"/>
          <a:ext cx="8915400" cy="66293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17427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708DF2-C028-5F99-0F1B-DAB574C3F6D4}"/>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5 shows the total per user per month spend for large eligibility categories.  The highest pupm category for Aug 2026 is the Persons with Disabilities.  The top drug reimbursed in that category Zepbound and the top drug prescribed is Atorvastatin Calcium (high cholesterol).">
            <a:extLst>
              <a:ext uri="{FF2B5EF4-FFF2-40B4-BE49-F238E27FC236}">
                <a16:creationId xmlns:a16="http://schemas.microsoft.com/office/drawing/2014/main" id="{732F4C57-F53B-975C-7450-D064DD95B960}"/>
              </a:ext>
            </a:extLst>
          </p:cNvPr>
          <p:cNvGraphicFramePr>
            <a:graphicFrameLocks/>
          </p:cNvGraphicFramePr>
          <p:nvPr>
            <p:extLst>
              <p:ext uri="{D42A27DB-BD31-4B8C-83A1-F6EECF244321}">
                <p14:modId xmlns:p14="http://schemas.microsoft.com/office/powerpoint/2010/main" val="2650679011"/>
              </p:ext>
            </p:extLst>
          </p:nvPr>
        </p:nvGraphicFramePr>
        <p:xfrm>
          <a:off x="76200" y="152400"/>
          <a:ext cx="8915400" cy="655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59877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CF5F96-F4C2-D49C-1C8C-B06282815A18}"/>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6 lays out the pharmacy program specialty and non-specialty payments.  The non-specialty cost for Sept 2026 was $117 m and the specialty costs was at $146.3 m.  The months of July and September are coming in higher due to a 32/35 day cycle. (also we are now starting the specialty drugs at $3000.00 and higher)">
            <a:extLst>
              <a:ext uri="{FF2B5EF4-FFF2-40B4-BE49-F238E27FC236}">
                <a16:creationId xmlns:a16="http://schemas.microsoft.com/office/drawing/2014/main" id="{78D77E84-8A7E-4D4C-B3C6-35A3FE04EAF1}"/>
              </a:ext>
            </a:extLst>
          </p:cNvPr>
          <p:cNvGraphicFramePr>
            <a:graphicFrameLocks/>
          </p:cNvGraphicFramePr>
          <p:nvPr>
            <p:extLst>
              <p:ext uri="{D42A27DB-BD31-4B8C-83A1-F6EECF244321}">
                <p14:modId xmlns:p14="http://schemas.microsoft.com/office/powerpoint/2010/main" val="3030144606"/>
              </p:ext>
            </p:extLst>
          </p:nvPr>
        </p:nvGraphicFramePr>
        <p:xfrm>
          <a:off x="76200" y="152400"/>
          <a:ext cx="8839200" cy="6629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62790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BCF0CA-CF54-6028-3876-50989755FA91}"/>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7 is a breakdown of the Hep C drug Mavyret.  The total spend for Mavyret for Sept 2026 was at $2.9 m with a claim count of 171.  ">
            <a:extLst>
              <a:ext uri="{FF2B5EF4-FFF2-40B4-BE49-F238E27FC236}">
                <a16:creationId xmlns:a16="http://schemas.microsoft.com/office/drawing/2014/main" id="{44BBC2BA-0E20-7F33-EC3C-72AE7DA29A4F}"/>
              </a:ext>
            </a:extLst>
          </p:cNvPr>
          <p:cNvGraphicFramePr>
            <a:graphicFrameLocks/>
          </p:cNvGraphicFramePr>
          <p:nvPr>
            <p:extLst>
              <p:ext uri="{D42A27DB-BD31-4B8C-83A1-F6EECF244321}">
                <p14:modId xmlns:p14="http://schemas.microsoft.com/office/powerpoint/2010/main" val="410002558"/>
              </p:ext>
            </p:extLst>
          </p:nvPr>
        </p:nvGraphicFramePr>
        <p:xfrm>
          <a:off x="76200" y="76200"/>
          <a:ext cx="8991600" cy="6705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68686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C183D7F6-B498-43B3-948B-1728B52AA6E4}">
                <adec:decorative xmlns:adec="http://schemas.microsoft.com/office/drawing/2017/decorative" val="1"/>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4736623" y="0"/>
            <a:ext cx="437639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C183D7F6-B498-43B3-948B-1728B52AA6E4}">
                <adec:decorative xmlns:adec="http://schemas.microsoft.com/office/drawing/2017/decorative" val="1"/>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5" name="Table 4"/>
          <p:cNvGraphicFramePr>
            <a:graphicFrameLocks noGrp="1"/>
          </p:cNvGraphicFramePr>
          <p:nvPr>
            <p:extLst>
              <p:ext uri="{D42A27DB-BD31-4B8C-83A1-F6EECF244321}">
                <p14:modId xmlns:p14="http://schemas.microsoft.com/office/powerpoint/2010/main" val="2489622155"/>
              </p:ext>
            </p:extLst>
          </p:nvPr>
        </p:nvGraphicFramePr>
        <p:xfrm>
          <a:off x="1" y="6699"/>
          <a:ext cx="4767604" cy="6888947"/>
        </p:xfrm>
        <a:graphic>
          <a:graphicData uri="http://schemas.openxmlformats.org/drawingml/2006/table">
            <a:tbl>
              <a:tblPr firstRow="1">
                <a:tableStyleId>{073A0DAA-6AF3-43AB-8588-CEC1D06C72B9}</a:tableStyleId>
              </a:tblPr>
              <a:tblGrid>
                <a:gridCol w="3369632">
                  <a:extLst>
                    <a:ext uri="{9D8B030D-6E8A-4147-A177-3AD203B41FA5}">
                      <a16:colId xmlns:a16="http://schemas.microsoft.com/office/drawing/2014/main" val="2998376641"/>
                    </a:ext>
                  </a:extLst>
                </a:gridCol>
                <a:gridCol w="1397972">
                  <a:extLst>
                    <a:ext uri="{9D8B030D-6E8A-4147-A177-3AD203B41FA5}">
                      <a16:colId xmlns:a16="http://schemas.microsoft.com/office/drawing/2014/main" val="3986517428"/>
                    </a:ext>
                  </a:extLst>
                </a:gridCol>
              </a:tblGrid>
              <a:tr h="1307142">
                <a:tc>
                  <a:txBody>
                    <a:bodyPr/>
                    <a:lstStyle/>
                    <a:p>
                      <a:pPr algn="ctr"/>
                      <a:r>
                        <a:rPr lang="en-US" sz="2400" b="1" dirty="0">
                          <a:solidFill>
                            <a:schemeClr val="tx1"/>
                          </a:solidFill>
                          <a:latin typeface="Calibri" panose="020F0502020204030204" pitchFamily="34" charset="0"/>
                        </a:rPr>
                        <a:t>TOP 10 HICL DRUG CLASSES FOR FY2027</a:t>
                      </a:r>
                    </a:p>
                    <a:p>
                      <a:pPr algn="ctr"/>
                      <a:r>
                        <a:rPr lang="en-US" sz="1400" b="1" dirty="0">
                          <a:solidFill>
                            <a:schemeClr val="tx1"/>
                          </a:solidFill>
                          <a:latin typeface="Calibri" panose="020F0502020204030204" pitchFamily="34" charset="0"/>
                        </a:rPr>
                        <a:t>(EXCLUDING AEG)</a:t>
                      </a:r>
                    </a:p>
                    <a:p>
                      <a:pPr algn="ctr" fontAlgn="b"/>
                      <a:endParaRPr lang="en-US" sz="2400" b="1" i="0" u="none" strike="noStrike" dirty="0">
                        <a:solidFill>
                          <a:schemeClr val="tx1"/>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endParaRPr lang="en-US" sz="1600" b="1" i="0" u="none" strike="noStrike" dirty="0">
                        <a:solidFill>
                          <a:schemeClr val="tx1"/>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559169615"/>
                  </a:ext>
                </a:extLst>
              </a:tr>
              <a:tr h="787458">
                <a:tc>
                  <a:txBody>
                    <a:bodyPr/>
                    <a:lstStyle/>
                    <a:p>
                      <a:pPr algn="ctr" fontAlgn="b"/>
                      <a:r>
                        <a:rPr lang="en-US" sz="2400" u="none" strike="noStrike" dirty="0">
                          <a:solidFill>
                            <a:schemeClr val="tx1"/>
                          </a:solidFill>
                          <a:effectLst/>
                        </a:rPr>
                        <a:t>DRUG</a:t>
                      </a:r>
                      <a:endParaRPr lang="en-US" sz="2400" b="1" i="0" u="none" strike="noStrike" dirty="0">
                        <a:solidFill>
                          <a:schemeClr val="tx1"/>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rPr>
                        <a:t>FYTD2027</a:t>
                      </a:r>
                    </a:p>
                    <a:p>
                      <a:pPr algn="ctr" fontAlgn="b"/>
                      <a:r>
                        <a:rPr lang="en-US" sz="1600" u="none" strike="noStrike" dirty="0">
                          <a:solidFill>
                            <a:schemeClr val="tx1"/>
                          </a:solidFill>
                          <a:effectLst/>
                        </a:rPr>
                        <a:t>Expenditures</a:t>
                      </a:r>
                      <a:endParaRPr lang="en-US" sz="1600" b="1" i="0" u="none" strike="noStrike" dirty="0">
                        <a:solidFill>
                          <a:schemeClr val="tx1"/>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207619"/>
                  </a:ext>
                </a:extLst>
              </a:tr>
              <a:tr h="435059">
                <a:tc>
                  <a:txBody>
                    <a:bodyPr/>
                    <a:lstStyle/>
                    <a:p>
                      <a:pPr algn="l" fontAlgn="t"/>
                      <a:r>
                        <a:rPr lang="en-US" sz="1600" b="0" u="none" strike="noStrike" dirty="0">
                          <a:solidFill>
                            <a:schemeClr val="tx1"/>
                          </a:solidFill>
                          <a:effectLst/>
                          <a:latin typeface="Palatino Linotype" panose="02040502050505030304" pitchFamily="18" charset="0"/>
                        </a:rPr>
                        <a:t>TIRZEPATIDE </a:t>
                      </a:r>
                      <a:r>
                        <a:rPr lang="en-US" sz="1600" b="0" u="none" strike="noStrike" cap="all" baseline="0" dirty="0">
                          <a:solidFill>
                            <a:schemeClr val="tx1"/>
                          </a:solidFill>
                          <a:effectLst/>
                          <a:latin typeface="Palatino Linotype" panose="02040502050505030304" pitchFamily="18" charset="0"/>
                        </a:rPr>
                        <a:t>(Zepbound)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$46,984,312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6723445"/>
                  </a:ext>
                </a:extLst>
              </a:tr>
              <a:tr h="492300">
                <a:tc>
                  <a:txBody>
                    <a:bodyPr/>
                    <a:lstStyle/>
                    <a:p>
                      <a:pPr algn="l" fontAlgn="t"/>
                      <a:r>
                        <a:rPr lang="en-US" sz="1600" b="0" u="none" strike="noStrike" dirty="0">
                          <a:solidFill>
                            <a:schemeClr val="tx1"/>
                          </a:solidFill>
                          <a:effectLst/>
                          <a:latin typeface="Palatino Linotype" panose="02040502050505030304" pitchFamily="18" charset="0"/>
                        </a:rPr>
                        <a:t>PALIPERIDONE PALMITATE (INVEGA)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$14,545,831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3038587"/>
                  </a:ext>
                </a:extLst>
              </a:tr>
              <a:tr h="435059">
                <a:tc>
                  <a:txBody>
                    <a:bodyPr/>
                    <a:lstStyle/>
                    <a:p>
                      <a:pPr algn="l" fontAlgn="t"/>
                      <a:r>
                        <a:rPr lang="en-US" sz="1600" u="none" strike="noStrike" dirty="0">
                          <a:solidFill>
                            <a:schemeClr val="tx1"/>
                          </a:solidFill>
                          <a:effectLst/>
                          <a:latin typeface="Palatino Linotype" panose="02040502050505030304" pitchFamily="18" charset="0"/>
                        </a:rPr>
                        <a:t>ADALIMUMAB (HUMIRA)</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$11,352,021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4901647"/>
                  </a:ext>
                </a:extLst>
              </a:tr>
              <a:tr h="507966">
                <a:tc>
                  <a:txBody>
                    <a:bodyPr/>
                    <a:lstStyle/>
                    <a:p>
                      <a:pPr algn="l" fontAlgn="t"/>
                      <a:r>
                        <a:rPr lang="en-US" sz="1600" b="0" i="0" u="none" strike="noStrike" dirty="0">
                          <a:solidFill>
                            <a:schemeClr val="tx1"/>
                          </a:solidFill>
                          <a:effectLst/>
                          <a:latin typeface="Palatino Linotype" panose="02040502050505030304" pitchFamily="18" charset="0"/>
                        </a:rPr>
                        <a:t>TRIKAFTA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$10,924,813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3201091"/>
                  </a:ext>
                </a:extLst>
              </a:tr>
              <a:tr h="492300">
                <a:tc>
                  <a:txBody>
                    <a:bodyPr/>
                    <a:lstStyle/>
                    <a:p>
                      <a:pPr algn="l" fontAlgn="t"/>
                      <a:r>
                        <a:rPr lang="en-US" sz="1600" b="0" u="none" strike="noStrike" dirty="0">
                          <a:solidFill>
                            <a:schemeClr val="tx1"/>
                          </a:solidFill>
                          <a:effectLst/>
                          <a:latin typeface="Palatino Linotype" panose="02040502050505030304" pitchFamily="18" charset="0"/>
                        </a:rPr>
                        <a:t>SEMAGLUTIDE (OZEMPIC)</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Palatino Linotype" panose="02040502050505030304" pitchFamily="18" charset="0"/>
                        </a:rPr>
                        <a:t>$8,668,841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1418464"/>
                  </a:ext>
                </a:extLst>
              </a:tr>
              <a:tr h="435059">
                <a:tc>
                  <a:txBody>
                    <a:bodyPr/>
                    <a:lstStyle/>
                    <a:p>
                      <a:pPr algn="l" fontAlgn="t"/>
                      <a:r>
                        <a:rPr lang="en-US" sz="1600" b="0" i="0" u="none" strike="noStrike" dirty="0">
                          <a:solidFill>
                            <a:schemeClr val="tx1"/>
                          </a:solidFill>
                          <a:effectLst/>
                          <a:latin typeface="Palatino Linotype" panose="02040502050505030304" pitchFamily="18" charset="0"/>
                        </a:rPr>
                        <a:t>DUPIXENT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Palatino Linotype" panose="02040502050505030304" pitchFamily="18" charset="0"/>
                        </a:rPr>
                        <a:t>$7,508,552</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560367"/>
                  </a:ext>
                </a:extLst>
              </a:tr>
              <a:tr h="435059">
                <a:tc>
                  <a:txBody>
                    <a:bodyPr/>
                    <a:lstStyle/>
                    <a:p>
                      <a:pPr algn="l" fontAlgn="t"/>
                      <a:r>
                        <a:rPr lang="en-US" sz="1600" b="0" i="0" u="none" strike="noStrike" dirty="0">
                          <a:solidFill>
                            <a:schemeClr val="tx1"/>
                          </a:solidFill>
                          <a:effectLst/>
                          <a:latin typeface="Palatino Linotype" panose="02040502050505030304" pitchFamily="18" charset="0"/>
                        </a:rPr>
                        <a:t>CARIPRAZINE (VRAYLAR)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$6,479,463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167103"/>
                  </a:ext>
                </a:extLst>
              </a:tr>
              <a:tr h="507966">
                <a:tc>
                  <a:txBody>
                    <a:bodyPr/>
                    <a:lstStyle/>
                    <a:p>
                      <a:pPr algn="l" fontAlgn="t"/>
                      <a:r>
                        <a:rPr lang="en-US" sz="1600" b="0" i="0" u="none" strike="noStrike" dirty="0">
                          <a:solidFill>
                            <a:schemeClr val="tx1"/>
                          </a:solidFill>
                          <a:effectLst/>
                          <a:latin typeface="Palatino Linotype" panose="02040502050505030304" pitchFamily="18" charset="0"/>
                        </a:rPr>
                        <a:t>BIKTARVY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$6,255,252</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0356484"/>
                  </a:ext>
                </a:extLst>
              </a:tr>
              <a:tr h="507966">
                <a:tc>
                  <a:txBody>
                    <a:bodyPr/>
                    <a:lstStyle/>
                    <a:p>
                      <a:pPr algn="l" fontAlgn="t"/>
                      <a:r>
                        <a:rPr lang="en-US" sz="1600" b="0" i="0" u="none" strike="noStrike" dirty="0">
                          <a:solidFill>
                            <a:schemeClr val="tx1"/>
                          </a:solidFill>
                          <a:effectLst/>
                          <a:latin typeface="Palatino Linotype" panose="02040502050505030304" pitchFamily="18" charset="0"/>
                        </a:rPr>
                        <a:t>VYVANSE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$5,833,043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2568655"/>
                  </a:ext>
                </a:extLst>
              </a:tr>
              <a:tr h="507966">
                <a:tc>
                  <a:txBody>
                    <a:bodyPr/>
                    <a:lstStyle/>
                    <a:p>
                      <a:pPr algn="l" fontAlgn="t"/>
                      <a:r>
                        <a:rPr lang="en-US" sz="1800" kern="1200" cap="all" baseline="0" dirty="0">
                          <a:solidFill>
                            <a:schemeClr val="dk1"/>
                          </a:solidFill>
                          <a:effectLst/>
                          <a:latin typeface="+mn-lt"/>
                          <a:ea typeface="+mn-ea"/>
                          <a:cs typeface="+mn-cs"/>
                        </a:rPr>
                        <a:t>Budesonide/Formoterol </a:t>
                      </a:r>
                      <a:r>
                        <a:rPr lang="en-US" sz="1600" b="0" i="0" u="none" strike="noStrike" kern="1200" cap="all" baseline="0" dirty="0">
                          <a:solidFill>
                            <a:schemeClr val="tx1"/>
                          </a:solidFill>
                          <a:effectLst/>
                          <a:latin typeface="Palatino Linotype" panose="02040502050505030304" pitchFamily="18" charset="0"/>
                          <a:ea typeface="+mn-ea"/>
                          <a:cs typeface="+mn-cs"/>
                        </a:rPr>
                        <a:t>(Symbicort</a:t>
                      </a:r>
                      <a:r>
                        <a:rPr lang="en-US" sz="1600" b="0" i="0" u="none" strike="noStrike" dirty="0">
                          <a:solidFill>
                            <a:schemeClr val="tx1"/>
                          </a:solidFill>
                          <a:effectLst/>
                          <a:latin typeface="Palatino Linotype" panose="02040502050505030304" pitchFamily="18" charset="0"/>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$5,817,678</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5795356"/>
                  </a:ext>
                </a:extLst>
              </a:tr>
            </a:tbl>
          </a:graphicData>
        </a:graphic>
      </p:graphicFrame>
    </p:spTree>
    <p:extLst>
      <p:ext uri="{BB962C8B-B14F-4D97-AF65-F5344CB8AC3E}">
        <p14:creationId xmlns:p14="http://schemas.microsoft.com/office/powerpoint/2010/main" val="715981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7AAFF-D4E9-0056-A565-35F08E67A78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47F145A-C03B-FA88-A697-89EE008783E3}"/>
              </a:ext>
              <a:ext uri="{C183D7F6-B498-43B3-948B-1728B52AA6E4}">
                <adec:decorative xmlns:adec="http://schemas.microsoft.com/office/drawing/2017/decorative" val="1"/>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4767605" y="-5025"/>
            <a:ext cx="437639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41A87270-DCEA-03AB-179A-880D2D170966}"/>
              </a:ext>
              <a:ext uri="{C183D7F6-B498-43B3-948B-1728B52AA6E4}">
                <adec:decorative xmlns:adec="http://schemas.microsoft.com/office/drawing/2017/decorative" val="1"/>
              </a:ext>
            </a:extLst>
          </p:cNvPr>
          <p:cNvSpPr>
            <a:spLocks noGrp="1"/>
          </p:cNvSpPr>
          <p:nvPr>
            <p:ph type="title" idx="4294967295"/>
          </p:nvPr>
        </p:nvSpPr>
        <p:spPr>
          <a:xfrm>
            <a:off x="2971800" y="914400"/>
            <a:ext cx="1915977"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0"/>
              </a:spcBef>
              <a:defRPr/>
            </a:pPr>
            <a:r>
              <a:rPr lang="en-US" sz="2000" b="1" cap="none" dirty="0">
                <a:solidFill>
                  <a:schemeClr val="tx2">
                    <a:lumMod val="10000"/>
                    <a:lumOff val="90000"/>
                  </a:schemeClr>
                </a:solidFill>
                <a:latin typeface="Calibri" panose="020F0502020204030204" pitchFamily="34" charset="0"/>
                <a:ea typeface="+mn-ea"/>
                <a:cs typeface="+mn-cs"/>
              </a:rPr>
              <a:t>Title</a:t>
            </a:r>
          </a:p>
        </p:txBody>
      </p:sp>
      <p:sp>
        <p:nvSpPr>
          <p:cNvPr id="2" name="Slide Number Placeholder 1">
            <a:extLst>
              <a:ext uri="{FF2B5EF4-FFF2-40B4-BE49-F238E27FC236}">
                <a16:creationId xmlns:a16="http://schemas.microsoft.com/office/drawing/2014/main" id="{4892CDEC-8587-C831-DC27-0C1148825718}"/>
              </a:ext>
              <a:ext uri="{C183D7F6-B498-43B3-948B-1728B52AA6E4}">
                <adec:decorative xmlns:adec="http://schemas.microsoft.com/office/drawing/2017/decorative" val="1"/>
              </a:ext>
            </a:extLst>
          </p:cNvPr>
          <p:cNvSpPr>
            <a:spLocks noGrp="1"/>
          </p:cNvSpPr>
          <p:nvPr>
            <p:ph type="sldNum" sz="quarter" idx="12"/>
          </p:nvPr>
        </p:nvSpPr>
        <p:spPr/>
        <p:txBody>
          <a:bodyPr/>
          <a:lstStyle/>
          <a:p>
            <a:fld id="{A001C670-DC88-4376-AA6B-FD9548DDC9F2}" type="slidenum">
              <a:rPr lang="en-US" smtClean="0"/>
              <a:pPr/>
              <a:t>9</a:t>
            </a:fld>
            <a:endParaRPr lang="en-US" dirty="0"/>
          </a:p>
        </p:txBody>
      </p:sp>
      <p:graphicFrame>
        <p:nvGraphicFramePr>
          <p:cNvPr id="5" name="Table 4">
            <a:extLst>
              <a:ext uri="{FF2B5EF4-FFF2-40B4-BE49-F238E27FC236}">
                <a16:creationId xmlns:a16="http://schemas.microsoft.com/office/drawing/2014/main" id="{1A2F36FD-763B-90E5-466A-79A1BFA1E519}"/>
              </a:ext>
            </a:extLst>
          </p:cNvPr>
          <p:cNvGraphicFramePr>
            <a:graphicFrameLocks noGrp="1"/>
          </p:cNvGraphicFramePr>
          <p:nvPr>
            <p:extLst>
              <p:ext uri="{D42A27DB-BD31-4B8C-83A1-F6EECF244321}">
                <p14:modId xmlns:p14="http://schemas.microsoft.com/office/powerpoint/2010/main" val="100039812"/>
              </p:ext>
            </p:extLst>
          </p:nvPr>
        </p:nvGraphicFramePr>
        <p:xfrm>
          <a:off x="-820" y="5025"/>
          <a:ext cx="4768425" cy="6862414"/>
        </p:xfrm>
        <a:graphic>
          <a:graphicData uri="http://schemas.openxmlformats.org/drawingml/2006/table">
            <a:tbl>
              <a:tblPr firstRow="1">
                <a:tableStyleId>{073A0DAA-6AF3-43AB-8588-CEC1D06C72B9}</a:tableStyleId>
              </a:tblPr>
              <a:tblGrid>
                <a:gridCol w="3370213">
                  <a:extLst>
                    <a:ext uri="{9D8B030D-6E8A-4147-A177-3AD203B41FA5}">
                      <a16:colId xmlns:a16="http://schemas.microsoft.com/office/drawing/2014/main" val="2998376641"/>
                    </a:ext>
                  </a:extLst>
                </a:gridCol>
                <a:gridCol w="1398212">
                  <a:extLst>
                    <a:ext uri="{9D8B030D-6E8A-4147-A177-3AD203B41FA5}">
                      <a16:colId xmlns:a16="http://schemas.microsoft.com/office/drawing/2014/main" val="3986517428"/>
                    </a:ext>
                  </a:extLst>
                </a:gridCol>
              </a:tblGrid>
              <a:tr h="1458102">
                <a:tc>
                  <a:txBody>
                    <a:bodyPr/>
                    <a:lstStyle/>
                    <a:p>
                      <a:pPr algn="ctr"/>
                      <a:r>
                        <a:rPr lang="en-US" sz="2400" b="1" dirty="0">
                          <a:solidFill>
                            <a:schemeClr val="tx1"/>
                          </a:solidFill>
                          <a:latin typeface="Calibri" panose="020F0502020204030204" pitchFamily="34" charset="0"/>
                        </a:rPr>
                        <a:t>TOP 10 HICL DRUG CLASSES FOR FY2027</a:t>
                      </a:r>
                    </a:p>
                    <a:p>
                      <a:pPr algn="ctr"/>
                      <a:r>
                        <a:rPr lang="en-US" sz="2400" b="1" dirty="0">
                          <a:solidFill>
                            <a:schemeClr val="tx1"/>
                          </a:solidFill>
                          <a:latin typeface="Calibri" panose="020F0502020204030204" pitchFamily="34" charset="0"/>
                        </a:rPr>
                        <a:t>AEG ONLY</a:t>
                      </a:r>
                      <a:endParaRPr lang="en-US" sz="1400" b="1" dirty="0">
                        <a:solidFill>
                          <a:schemeClr val="tx1"/>
                        </a:solidFill>
                        <a:latin typeface="Calibri" panose="020F0502020204030204" pitchFamily="34" charset="0"/>
                      </a:endParaRPr>
                    </a:p>
                    <a:p>
                      <a:pPr algn="ctr" fontAlgn="b"/>
                      <a:endParaRPr lang="en-US" sz="2400" u="none" strike="noStrike" kern="1200" dirty="0">
                        <a:solidFill>
                          <a:schemeClr val="tx2">
                            <a:lumMod val="25000"/>
                            <a:lumOff val="75000"/>
                          </a:schemeClr>
                        </a:solidFill>
                        <a:effectLst/>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endParaRPr lang="en-US" sz="1600" b="1" i="0" u="none" strike="noStrike" dirty="0">
                        <a:solidFill>
                          <a:schemeClr val="tx2">
                            <a:lumMod val="10000"/>
                            <a:lumOff val="90000"/>
                          </a:schemeClr>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040842949"/>
                  </a:ext>
                </a:extLst>
              </a:tr>
              <a:tr h="773391">
                <a:tc>
                  <a:txBody>
                    <a:bodyPr/>
                    <a:lstStyle/>
                    <a:p>
                      <a:pPr algn="ctr" fontAlgn="b"/>
                      <a:r>
                        <a:rPr lang="en-US" sz="2400" u="none" strike="noStrike" dirty="0">
                          <a:solidFill>
                            <a:schemeClr val="tx1"/>
                          </a:solidFill>
                          <a:effectLst/>
                        </a:rPr>
                        <a:t>DRUG</a:t>
                      </a:r>
                      <a:endParaRPr lang="en-US" sz="2400" b="1" i="0" u="none" strike="noStrike" dirty="0">
                        <a:solidFill>
                          <a:schemeClr val="tx1"/>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rPr>
                        <a:t>FYTD2027</a:t>
                      </a:r>
                    </a:p>
                    <a:p>
                      <a:pPr algn="ctr" fontAlgn="b"/>
                      <a:r>
                        <a:rPr lang="en-US" sz="1600" u="none" strike="noStrike" dirty="0">
                          <a:solidFill>
                            <a:schemeClr val="tx1"/>
                          </a:solidFill>
                          <a:effectLst/>
                        </a:rPr>
                        <a:t>Expenditures</a:t>
                      </a:r>
                      <a:endParaRPr lang="en-US" sz="1600" b="1" i="0" u="none" strike="noStrike" dirty="0">
                        <a:solidFill>
                          <a:schemeClr val="tx1"/>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207619"/>
                  </a:ext>
                </a:extLst>
              </a:tr>
              <a:tr h="427288">
                <a:tc>
                  <a:txBody>
                    <a:bodyPr/>
                    <a:lstStyle/>
                    <a:p>
                      <a:pPr algn="l" fontAlgn="t"/>
                      <a:r>
                        <a:rPr lang="en-US" sz="1600" b="0" u="none" strike="noStrike" dirty="0">
                          <a:solidFill>
                            <a:schemeClr val="tx1"/>
                          </a:solidFill>
                          <a:effectLst/>
                          <a:latin typeface="Palatino Linotype" panose="02040502050505030304" pitchFamily="18" charset="0"/>
                        </a:rPr>
                        <a:t>TIRZEPATIDE (</a:t>
                      </a:r>
                      <a:r>
                        <a:rPr lang="en-US" sz="1600" b="0" u="none" strike="noStrike" cap="all" baseline="0" dirty="0">
                          <a:solidFill>
                            <a:schemeClr val="tx1"/>
                          </a:solidFill>
                          <a:effectLst/>
                          <a:latin typeface="Palatino Linotype" panose="02040502050505030304" pitchFamily="18" charset="0"/>
                        </a:rPr>
                        <a:t>Zepbound)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$86,031,785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6723445"/>
                  </a:ext>
                </a:extLst>
              </a:tr>
              <a:tr h="427288">
                <a:tc>
                  <a:txBody>
                    <a:bodyPr/>
                    <a:lstStyle/>
                    <a:p>
                      <a:pPr algn="l" fontAlgn="t"/>
                      <a:r>
                        <a:rPr lang="en-US" sz="1600" u="none" strike="noStrike" dirty="0">
                          <a:solidFill>
                            <a:schemeClr val="tx1"/>
                          </a:solidFill>
                          <a:effectLst/>
                          <a:latin typeface="Palatino Linotype" panose="02040502050505030304" pitchFamily="18" charset="0"/>
                        </a:rPr>
                        <a:t>ADALIMUMAB (HUMIRA)</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$18,189,570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3038587"/>
                  </a:ext>
                </a:extLst>
              </a:tr>
              <a:tr h="427288">
                <a:tc>
                  <a:txBody>
                    <a:bodyPr/>
                    <a:lstStyle/>
                    <a:p>
                      <a:pPr algn="l" fontAlgn="t"/>
                      <a:r>
                        <a:rPr lang="en-US" sz="1600" b="0" i="0" u="none" strike="noStrike" dirty="0">
                          <a:solidFill>
                            <a:schemeClr val="tx1"/>
                          </a:solidFill>
                          <a:effectLst/>
                          <a:latin typeface="Palatino Linotype" panose="02040502050505030304" pitchFamily="18" charset="0"/>
                        </a:rPr>
                        <a:t>BIKTARVY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$17,592,796</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4901647"/>
                  </a:ext>
                </a:extLst>
              </a:tr>
              <a:tr h="556054">
                <a:tc>
                  <a:txBody>
                    <a:bodyPr/>
                    <a:lstStyle/>
                    <a:p>
                      <a:pPr algn="l" fontAlgn="t"/>
                      <a:r>
                        <a:rPr lang="en-US" sz="1600" b="0" u="none" strike="noStrike" dirty="0">
                          <a:solidFill>
                            <a:schemeClr val="tx1"/>
                          </a:solidFill>
                          <a:effectLst/>
                          <a:latin typeface="Palatino Linotype" panose="02040502050505030304" pitchFamily="18" charset="0"/>
                        </a:rPr>
                        <a:t>SEMAGLUTIDE (OZEMPIC)</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$13,058,323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3201091"/>
                  </a:ext>
                </a:extLst>
              </a:tr>
              <a:tr h="427288">
                <a:tc>
                  <a:txBody>
                    <a:bodyPr/>
                    <a:lstStyle/>
                    <a:p>
                      <a:pPr algn="l" fontAlgn="t"/>
                      <a:r>
                        <a:rPr lang="en-US" sz="1600" b="0" i="0" u="none" strike="noStrike" dirty="0">
                          <a:solidFill>
                            <a:schemeClr val="tx1"/>
                          </a:solidFill>
                          <a:effectLst/>
                          <a:latin typeface="Palatino Linotype" panose="02040502050505030304" pitchFamily="18" charset="0"/>
                        </a:rPr>
                        <a:t>TREMFYA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$9,602,562</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1418464"/>
                  </a:ext>
                </a:extLst>
              </a:tr>
              <a:tr h="427288">
                <a:tc>
                  <a:txBody>
                    <a:bodyPr/>
                    <a:lstStyle/>
                    <a:p>
                      <a:pPr algn="l" fontAlgn="t"/>
                      <a:r>
                        <a:rPr lang="en-US" sz="1600" b="0" i="0" u="none" strike="noStrike" dirty="0">
                          <a:solidFill>
                            <a:schemeClr val="tx1"/>
                          </a:solidFill>
                          <a:effectLst/>
                          <a:latin typeface="Palatino Linotype" panose="02040502050505030304" pitchFamily="18" charset="0"/>
                        </a:rPr>
                        <a:t>CARIPRAZINE (VRAYLAR)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Palatino Linotype" panose="02040502050505030304" pitchFamily="18" charset="0"/>
                        </a:rPr>
                        <a:t>$7,545,039</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560367"/>
                  </a:ext>
                </a:extLst>
              </a:tr>
              <a:tr h="427288">
                <a:tc>
                  <a:txBody>
                    <a:bodyPr/>
                    <a:lstStyle/>
                    <a:p>
                      <a:pPr algn="l" fontAlgn="t"/>
                      <a:r>
                        <a:rPr lang="en-US" sz="1600" b="0" i="0" u="none" strike="noStrike" dirty="0">
                          <a:solidFill>
                            <a:schemeClr val="tx1"/>
                          </a:solidFill>
                          <a:effectLst/>
                          <a:latin typeface="Palatino Linotype" panose="02040502050505030304" pitchFamily="18" charset="0"/>
                        </a:rPr>
                        <a:t>MAYVRET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$7,217,746</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167103"/>
                  </a:ext>
                </a:extLst>
              </a:tr>
              <a:tr h="498892">
                <a:tc>
                  <a:txBody>
                    <a:bodyPr/>
                    <a:lstStyle/>
                    <a:p>
                      <a:pPr algn="l" fontAlgn="t"/>
                      <a:r>
                        <a:rPr lang="en-US" sz="1600" b="0" u="none" strike="noStrike" dirty="0">
                          <a:solidFill>
                            <a:schemeClr val="tx1"/>
                          </a:solidFill>
                          <a:effectLst/>
                          <a:latin typeface="Palatino Linotype" panose="02040502050505030304" pitchFamily="18" charset="0"/>
                        </a:rPr>
                        <a:t>PALIPERIDONE PALMITATE (INVEGA)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$6,452,558</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0356484"/>
                  </a:ext>
                </a:extLst>
              </a:tr>
              <a:tr h="498892">
                <a:tc>
                  <a:txBody>
                    <a:bodyPr/>
                    <a:lstStyle/>
                    <a:p>
                      <a:pPr algn="l" fontAlgn="t"/>
                      <a:r>
                        <a:rPr lang="en-US" sz="1600" b="0" u="none" strike="noStrike" dirty="0">
                          <a:solidFill>
                            <a:schemeClr val="tx1"/>
                          </a:solidFill>
                          <a:effectLst/>
                          <a:latin typeface="Palatino Linotype" panose="02040502050505030304" pitchFamily="18" charset="0"/>
                        </a:rPr>
                        <a:t>BLOOD GLUCOSE SENSOR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$6,119,733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2568655"/>
                  </a:ext>
                </a:extLst>
              </a:tr>
              <a:tr h="498892">
                <a:tc>
                  <a:txBody>
                    <a:bodyPr/>
                    <a:lstStyle/>
                    <a:p>
                      <a:pPr algn="l" fontAlgn="t"/>
                      <a:r>
                        <a:rPr lang="en-US" sz="1600" b="0" u="none" strike="noStrike" dirty="0">
                          <a:solidFill>
                            <a:schemeClr val="tx1"/>
                          </a:solidFill>
                          <a:effectLst/>
                          <a:latin typeface="Palatino Linotype" panose="02040502050505030304" pitchFamily="18" charset="0"/>
                        </a:rPr>
                        <a:t>KEYTRUDA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$5,948,179</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5795356"/>
                  </a:ext>
                </a:extLst>
              </a:tr>
            </a:tbl>
          </a:graphicData>
        </a:graphic>
      </p:graphicFrame>
    </p:spTree>
    <p:extLst>
      <p:ext uri="{BB962C8B-B14F-4D97-AF65-F5344CB8AC3E}">
        <p14:creationId xmlns:p14="http://schemas.microsoft.com/office/powerpoint/2010/main" val="1625392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066CBF-00B8-460D-DE12-EBBD9DB6E853}"/>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10 shows a breakdown for FY 2025 thru FYTD 2027 of total expenditures per day for rare disease medications.  The cost per day for the month of Sept 2026 was at $673,647.">
            <a:extLst>
              <a:ext uri="{FF2B5EF4-FFF2-40B4-BE49-F238E27FC236}">
                <a16:creationId xmlns:a16="http://schemas.microsoft.com/office/drawing/2014/main" id="{00000000-0008-0000-0600-000003000000}"/>
              </a:ext>
            </a:extLst>
          </p:cNvPr>
          <p:cNvGraphicFramePr>
            <a:graphicFrameLocks/>
          </p:cNvGraphicFramePr>
          <p:nvPr>
            <p:extLst>
              <p:ext uri="{D42A27DB-BD31-4B8C-83A1-F6EECF244321}">
                <p14:modId xmlns:p14="http://schemas.microsoft.com/office/powerpoint/2010/main" val="3921734793"/>
              </p:ext>
            </p:extLst>
          </p:nvPr>
        </p:nvGraphicFramePr>
        <p:xfrm>
          <a:off x="76200" y="152400"/>
          <a:ext cx="8915400" cy="6629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88201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8CE6BF-2696-78B8-C90E-536D60E984A5}"/>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11 shows the Top Cell &amp; Gene Therapy expenditures for FYTD2027.  &#10;Lyfgenia Bag – claims came in July&#10;Zolgensma – claims came in July and Sept&#10;Duvyzat – claims came in July, Aug, Sept&#10;Breyanzi – claims came in Sept&#10;Carvykti – claims came in July&#10;Papzimeos Vial – claims came in Sept&#10;Vyjuvek – claims came in Sept&#10;Imlygic 100 million PFU/ML VL – claims came in Sept&#10;Kymriah – claims came in July&#10;">
            <a:extLst>
              <a:ext uri="{FF2B5EF4-FFF2-40B4-BE49-F238E27FC236}">
                <a16:creationId xmlns:a16="http://schemas.microsoft.com/office/drawing/2014/main" id="{F1C8A1A7-D78A-4C53-A62B-40366A756392}"/>
              </a:ext>
            </a:extLst>
          </p:cNvPr>
          <p:cNvGraphicFramePr>
            <a:graphicFrameLocks/>
          </p:cNvGraphicFramePr>
          <p:nvPr>
            <p:extLst>
              <p:ext uri="{D42A27DB-BD31-4B8C-83A1-F6EECF244321}">
                <p14:modId xmlns:p14="http://schemas.microsoft.com/office/powerpoint/2010/main" val="2524261227"/>
              </p:ext>
            </p:extLst>
          </p:nvPr>
        </p:nvGraphicFramePr>
        <p:xfrm>
          <a:off x="76200" y="76200"/>
          <a:ext cx="8839200" cy="6705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11006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09F571-93A1-E8CE-6AA0-34D9F65C208A}"/>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12 represents the participant count from FY2024 thru FYTD2027 for the Rare Disease Medications.  The slide is broken down by 0 – 18 for children and 19 plus for adults.  ">
            <a:extLst>
              <a:ext uri="{FF2B5EF4-FFF2-40B4-BE49-F238E27FC236}">
                <a16:creationId xmlns:a16="http://schemas.microsoft.com/office/drawing/2014/main" id="{5EF06817-0D17-8BE8-EFF4-5BD12CF6D62D}"/>
              </a:ext>
            </a:extLst>
          </p:cNvPr>
          <p:cNvGraphicFramePr>
            <a:graphicFrameLocks/>
          </p:cNvGraphicFramePr>
          <p:nvPr>
            <p:extLst>
              <p:ext uri="{D42A27DB-BD31-4B8C-83A1-F6EECF244321}">
                <p14:modId xmlns:p14="http://schemas.microsoft.com/office/powerpoint/2010/main" val="28371636"/>
              </p:ext>
            </p:extLst>
          </p:nvPr>
        </p:nvGraphicFramePr>
        <p:xfrm>
          <a:off x="76200" y="152400"/>
          <a:ext cx="8991599" cy="655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7231379"/>
      </p:ext>
    </p:extLst>
  </p:cSld>
  <p:clrMapOvr>
    <a:masterClrMapping/>
  </p:clrMapOvr>
</p:sld>
</file>

<file path=ppt/theme/theme1.xml><?xml version="1.0" encoding="utf-8"?>
<a:theme xmlns:a="http://schemas.openxmlformats.org/drawingml/2006/main" name="Urban Pop">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17404</TotalTime>
  <Words>365</Words>
  <Application>Microsoft Office PowerPoint</Application>
  <PresentationFormat>On-screen Show (4:3)</PresentationFormat>
  <Paragraphs>140</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Century Gothic</vt:lpstr>
      <vt:lpstr>Franklin Gothic Medium</vt:lpstr>
      <vt:lpstr>Palatino Linotype</vt:lpstr>
      <vt:lpstr>Wingdings 3</vt:lpstr>
      <vt:lpstr>Urban Pop</vt:lpstr>
      <vt:lpstr> MO HealthNet PHARMACY Program  and Budget Update  Missouri Pharmacy Advisory Boards October 2026 Elizabeth Short, Program specialist </vt:lpstr>
      <vt:lpstr>2</vt:lpstr>
      <vt:lpstr>3</vt:lpstr>
      <vt:lpstr>4</vt:lpstr>
      <vt:lpstr>5</vt:lpstr>
      <vt:lpstr>6</vt:lpstr>
      <vt:lpstr>7</vt:lpstr>
      <vt:lpstr>8</vt:lpstr>
      <vt:lpstr>Title</vt:lpstr>
      <vt:lpstr>10</vt:lpstr>
      <vt:lpstr>11</vt:lpstr>
      <vt:lpstr>12</vt:lpstr>
    </vt:vector>
  </TitlesOfParts>
  <Company>Missouri Department of Social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Comparing Managed Care and Fee-For-Service</dc:title>
  <dc:creator>parkv1z</dc:creator>
  <cp:lastModifiedBy>Hammond, Chelsea</cp:lastModifiedBy>
  <cp:revision>670</cp:revision>
  <cp:lastPrinted>2022-08-11T18:30:38Z</cp:lastPrinted>
  <dcterms:created xsi:type="dcterms:W3CDTF">2014-11-30T21:45:23Z</dcterms:created>
  <dcterms:modified xsi:type="dcterms:W3CDTF">2026-10-13T17:24:14Z</dcterms:modified>
</cp:coreProperties>
</file>