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86" r:id="rId2"/>
  </p:sldMasterIdLst>
  <p:notesMasterIdLst>
    <p:notesMasterId r:id="rId13"/>
  </p:notesMasterIdLst>
  <p:sldIdLst>
    <p:sldId id="297" r:id="rId3"/>
    <p:sldId id="287" r:id="rId4"/>
    <p:sldId id="2147481711" r:id="rId5"/>
    <p:sldId id="2147481709" r:id="rId6"/>
    <p:sldId id="2147481712" r:id="rId7"/>
    <p:sldId id="256" r:id="rId8"/>
    <p:sldId id="2147480542" r:id="rId9"/>
    <p:sldId id="2147481713" r:id="rId10"/>
    <p:sldId id="288" r:id="rId11"/>
    <p:sldId id="21474807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780DAF-6B19-BE46-AB7F-B2A6B4485498}" name="Schowengerdt, Brandon" initials="SB" userId="S::brandon.schowengerdt@gainwelltechnologies.com::28e060bc-f80f-42b2-be31-47f5c9cc419d" providerId="AD"/>
  <p188:author id="{02D59AF9-C4F8-6DB1-B7A9-4EDFCA4185C5}" name="Brown, Chris" initials="" userId="S::steven.brown1@gainwelltechnologies.com::dadb5727-7631-47d1-a2ef-dea5dca70e5c" providerId="AD"/>
  <p188:author id="{E58E98FC-46AE-1528-7C8B-68F85992FC49}" name="Reagan, Huston" initials="RH" userId="S::huston.reagan@gainwelltechnologies.com::96228c83-0b64-42cd-b3bc-28c2104ec59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DD9"/>
    <a:srgbClr val="0AE0C4"/>
    <a:srgbClr val="7525D4"/>
    <a:srgbClr val="1931E3"/>
    <a:srgbClr val="985CDF"/>
    <a:srgbClr val="0F79CF"/>
    <a:srgbClr val="09AAC1"/>
    <a:srgbClr val="05CBB8"/>
    <a:srgbClr val="0F7CCE"/>
    <a:srgbClr val="BCF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39" autoAdjust="0"/>
    <p:restoredTop sz="86445" autoAdjust="0"/>
  </p:normalViewPr>
  <p:slideViewPr>
    <p:cSldViewPr snapToGrid="0">
      <p:cViewPr varScale="1">
        <p:scale>
          <a:sx n="95" d="100"/>
          <a:sy n="95" d="100"/>
        </p:scale>
        <p:origin x="39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C3C78-6107-4546-8568-2F3DC6C7F9B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F674A-BE15-4488-A67E-BF4513783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15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7D3F24-5C1D-4043-9A1C-53A15F4A8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716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5651A-7B38-3EBC-6D77-F66267442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0FD4D-AC96-F093-74D0-6B638EC50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4338" y="392113"/>
            <a:ext cx="4697412" cy="26416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152F8B-76FF-474E-CF0C-64F0CDDBA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1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79951-8875-C4EB-D55C-84C53376DF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076563" y="8919052"/>
            <a:ext cx="631331" cy="23308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1507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A853E8-D85F-5D49-95D2-E1D96ABFE2B9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15074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933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MHD Power Point for July - Build.pptx, slides 4, 6, 7, and 9. User-provided presentation used for visual style and Build-phase messaging.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CB8535-DC0F-AF47-A510-8461A80C06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3A4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529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gradFill>
          <a:gsLst>
            <a:gs pos="18000">
              <a:schemeClr val="accent4"/>
            </a:gs>
            <a:gs pos="59000">
              <a:schemeClr val="accent3"/>
            </a:gs>
            <a:gs pos="100000">
              <a:schemeClr val="accent1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489BA041-2BFC-A4CD-C496-08C49C240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pic>
        <p:nvPicPr>
          <p:cNvPr id="6" name="Picture 5" descr="A close up of a white rectangular object&#10;&#10;Description automatically generated">
            <a:extLst>
              <a:ext uri="{FF2B5EF4-FFF2-40B4-BE49-F238E27FC236}">
                <a16:creationId xmlns:a16="http://schemas.microsoft.com/office/drawing/2014/main" id="{DCA3A775-E9CB-B95C-0589-53D7B96957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66173"/>
            <a:ext cx="12188952" cy="1891827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DE731F86-6FC7-A890-0B5A-ED09DEB8FB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093" y="1261545"/>
            <a:ext cx="5391296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7000"/>
              </a:lnSpc>
              <a:spcBef>
                <a:spcPts val="0"/>
              </a:spcBef>
              <a:buNone/>
              <a:defRPr sz="6600" b="0" i="0" spc="-10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Cover Slide Title Here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1D1BEA4-BD3A-01A3-E7A0-1DF8F93A1F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9161" y="3351173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200" b="0" i="0" baseline="0">
                <a:solidFill>
                  <a:schemeClr val="accent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Presenter Name  |  March 27, 2023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CADAF7-4E01-034F-35DF-E3B795B9B29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085" y="5860937"/>
            <a:ext cx="2030237" cy="7714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1C55D8-6DE7-F375-3926-22585C43BE4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08667"/>
            <a:ext cx="4996355" cy="536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2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gradFill>
          <a:gsLst>
            <a:gs pos="70000">
              <a:schemeClr val="accent4"/>
            </a:gs>
            <a:gs pos="0">
              <a:schemeClr val="accent2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F0348D5D-F3AC-16BE-5D89-E7884E84A6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pic>
        <p:nvPicPr>
          <p:cNvPr id="6" name="Picture 5" descr="A close up of a white rectangular object&#10;&#10;Description automatically generated">
            <a:extLst>
              <a:ext uri="{FF2B5EF4-FFF2-40B4-BE49-F238E27FC236}">
                <a16:creationId xmlns:a16="http://schemas.microsoft.com/office/drawing/2014/main" id="{DCA3A775-E9CB-B95C-0589-53D7B96957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66173"/>
            <a:ext cx="12188952" cy="1891827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DE731F86-6FC7-A890-0B5A-ED09DEB8FB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093" y="1252836"/>
            <a:ext cx="5391296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7000"/>
              </a:lnSpc>
              <a:spcBef>
                <a:spcPts val="0"/>
              </a:spcBef>
              <a:buNone/>
              <a:defRPr sz="6600" b="0" i="0" spc="-10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Cover Slide Title Here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1D1BEA4-BD3A-01A3-E7A0-1DF8F93A1F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9161" y="3342464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200" b="0" i="0" baseline="0">
                <a:solidFill>
                  <a:schemeClr val="accent6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Presenter Name  |  March 27,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D44D1E-FDCF-7FCF-2B85-43E1F75B14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12263"/>
            <a:ext cx="4996355" cy="53580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2E912C-981A-55F1-60D0-B5E7B3C8A9E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085" y="5860937"/>
            <a:ext cx="2030237" cy="77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11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bg>
      <p:bgPr>
        <a:solidFill>
          <a:srgbClr val="E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348D5D-F3AC-16BE-5D89-E7884E84A6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flipH="1">
            <a:off x="3175" y="0"/>
            <a:ext cx="9194800" cy="6858000"/>
          </a:xfrm>
          <a:prstGeom prst="rect">
            <a:avLst/>
          </a:prstGeom>
        </p:spPr>
      </p:pic>
      <p:pic>
        <p:nvPicPr>
          <p:cNvPr id="6" name="Picture 5" descr="A close up of a white rectangular object&#10;&#10;Description automatically generated">
            <a:extLst>
              <a:ext uri="{FF2B5EF4-FFF2-40B4-BE49-F238E27FC236}">
                <a16:creationId xmlns:a16="http://schemas.microsoft.com/office/drawing/2014/main" id="{DCA3A775-E9CB-B95C-0589-53D7B96957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66173"/>
            <a:ext cx="12188952" cy="1891827"/>
          </a:xfrm>
          <a:prstGeom prst="rect">
            <a:avLst/>
          </a:prstGeom>
        </p:spPr>
      </p:pic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1D1BEA4-BD3A-01A3-E7A0-1DF8F93A1F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9161" y="3342464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200" b="0" i="0" baseline="0">
                <a:solidFill>
                  <a:schemeClr val="accent6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Presenter Name  |  March 27,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D44D1E-FDCF-7FCF-2B85-43E1F75B14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12263"/>
            <a:ext cx="4996355" cy="53580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2E912C-981A-55F1-60D0-B5E7B3C8A9E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085" y="5860937"/>
            <a:ext cx="2030237" cy="771489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DE731F86-6FC7-A890-0B5A-ED09DEB8FB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093" y="1252836"/>
            <a:ext cx="5391296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7000"/>
              </a:lnSpc>
              <a:spcBef>
                <a:spcPts val="0"/>
              </a:spcBef>
              <a:buNone/>
              <a:defRPr sz="6600" b="0" i="0" spc="-100" baseline="0">
                <a:solidFill>
                  <a:schemeClr val="accent3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Cover Slide Title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005261-4086-4F61-7D58-DAA1A00BFD3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08667"/>
            <a:ext cx="4996355" cy="536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80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DACF684E-10CB-EAD8-754A-8CC2E53749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8887" y="1354808"/>
            <a:ext cx="3298606" cy="50492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 spc="-10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8378814E-C163-F0D9-8A9B-81C01BAAED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6376" y="2583913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B233EB5D-27FB-33A9-C3D8-131A3F8E9C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6691" y="2619670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B13326-FA0A-2693-642E-32E708FA39AE}"/>
              </a:ext>
            </a:extLst>
          </p:cNvPr>
          <p:cNvCxnSpPr>
            <a:cxnSpLocks/>
          </p:cNvCxnSpPr>
          <p:nvPr userDrawn="1"/>
        </p:nvCxnSpPr>
        <p:spPr>
          <a:xfrm>
            <a:off x="307164" y="6379778"/>
            <a:ext cx="1157767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5DC12C3-C9D5-5C33-F123-F422DFE49983}"/>
              </a:ext>
            </a:extLst>
          </p:cNvPr>
          <p:cNvCxnSpPr>
            <a:cxnSpLocks/>
          </p:cNvCxnSpPr>
          <p:nvPr userDrawn="1"/>
        </p:nvCxnSpPr>
        <p:spPr>
          <a:xfrm>
            <a:off x="858887" y="3091776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2173CE8F-B22B-0987-F172-90C8722F78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46691" y="293024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D1FA07C9-3C10-7CAA-911D-8D687F620C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6376" y="3703089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F9CAF29D-650B-1B33-E6A2-47096C5944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46691" y="3738846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BD6CFD-7F4C-F916-A046-1F5427B60F0D}"/>
              </a:ext>
            </a:extLst>
          </p:cNvPr>
          <p:cNvCxnSpPr>
            <a:cxnSpLocks/>
          </p:cNvCxnSpPr>
          <p:nvPr userDrawn="1"/>
        </p:nvCxnSpPr>
        <p:spPr>
          <a:xfrm>
            <a:off x="858887" y="4210952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A918F06C-4EB7-F620-2501-DC3F8EAFE9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46691" y="4049421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440F24D7-4E96-A5D0-9D85-DC9246AA2B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6376" y="4860905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4A0592A7-96CA-48E6-FF57-6C5789E6DB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46691" y="489666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7A24A0D-92B8-42BC-EEBF-36D5F45CCC5C}"/>
              </a:ext>
            </a:extLst>
          </p:cNvPr>
          <p:cNvCxnSpPr>
            <a:cxnSpLocks/>
          </p:cNvCxnSpPr>
          <p:nvPr userDrawn="1"/>
        </p:nvCxnSpPr>
        <p:spPr>
          <a:xfrm>
            <a:off x="858887" y="5368768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36B0CA3-75E5-20A4-2741-757722B664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6691" y="5207237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D4E98506-5C8D-796D-CFE3-BB109FB3A29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07117" y="2583913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FB1BEE77-5D9F-DEBE-D72F-1B916AACE3F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87432" y="2619670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69E9A05-7207-480E-B289-FC90F11570B1}"/>
              </a:ext>
            </a:extLst>
          </p:cNvPr>
          <p:cNvCxnSpPr>
            <a:cxnSpLocks/>
          </p:cNvCxnSpPr>
          <p:nvPr userDrawn="1"/>
        </p:nvCxnSpPr>
        <p:spPr>
          <a:xfrm>
            <a:off x="4799628" y="3091776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C8D7FD62-C3A5-1622-4683-3A60F09CB7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7432" y="293024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6219EFF3-33C6-44BF-5D7A-0B552902876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07117" y="3703089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A118F148-1664-E4BC-33FA-B23DA644529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87432" y="3738846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3519C17-D8CD-CE74-88F8-D60A70A1028F}"/>
              </a:ext>
            </a:extLst>
          </p:cNvPr>
          <p:cNvCxnSpPr>
            <a:cxnSpLocks/>
          </p:cNvCxnSpPr>
          <p:nvPr userDrawn="1"/>
        </p:nvCxnSpPr>
        <p:spPr>
          <a:xfrm>
            <a:off x="4799628" y="4210952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CD9066A5-17FC-1CF5-6A5A-A96BC48E100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487432" y="4049421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41" name="Text Placeholder 11">
            <a:extLst>
              <a:ext uri="{FF2B5EF4-FFF2-40B4-BE49-F238E27FC236}">
                <a16:creationId xmlns:a16="http://schemas.microsoft.com/office/drawing/2014/main" id="{0A69C7CD-15DD-EDD6-57F8-CBB7031107D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07117" y="4860905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28AB50CD-8630-A2D7-61C7-FE1DB2393E2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487432" y="489666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4A0BA34-0E52-093B-41AE-879F243893E1}"/>
              </a:ext>
            </a:extLst>
          </p:cNvPr>
          <p:cNvCxnSpPr>
            <a:cxnSpLocks/>
          </p:cNvCxnSpPr>
          <p:nvPr userDrawn="1"/>
        </p:nvCxnSpPr>
        <p:spPr>
          <a:xfrm>
            <a:off x="4799628" y="5368768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11">
            <a:extLst>
              <a:ext uri="{FF2B5EF4-FFF2-40B4-BE49-F238E27FC236}">
                <a16:creationId xmlns:a16="http://schemas.microsoft.com/office/drawing/2014/main" id="{DBFAF07B-69AD-4768-420C-9A63823DE08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487432" y="5207237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46C2399-C2BA-CE17-A626-80465E142D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2722" y="98536"/>
            <a:ext cx="3610551" cy="3877013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BEDFF70-8B0F-5D89-7E12-AE104F2248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00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">
    <p:bg>
      <p:bgPr>
        <a:gradFill>
          <a:gsLst>
            <a:gs pos="100000">
              <a:schemeClr val="accent3"/>
            </a:gs>
            <a:gs pos="0">
              <a:schemeClr val="accent4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black object&#10;&#10;Description automatically generated with medium confidence">
            <a:extLst>
              <a:ext uri="{FF2B5EF4-FFF2-40B4-BE49-F238E27FC236}">
                <a16:creationId xmlns:a16="http://schemas.microsoft.com/office/drawing/2014/main" id="{64FC654F-3C89-7E86-F103-44748C627F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457451"/>
            <a:ext cx="12192001" cy="4400549"/>
          </a:xfrm>
          <a:prstGeom prst="rect">
            <a:avLst/>
          </a:prstGeom>
        </p:spPr>
      </p:pic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13C27301-1619-1A43-5AD9-A2D004B919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569" y="702143"/>
            <a:ext cx="4099786" cy="117745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</a:t>
            </a:r>
          </a:p>
          <a:p>
            <a:pPr lvl="0"/>
            <a:r>
              <a:rPr lang="en-US"/>
              <a:t>Lorem Ipsum Dolor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53D443A-E315-A3F3-6FCC-1B3FB8BE75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4859" y="788652"/>
            <a:ext cx="4915362" cy="86575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500" b="0" i="0" spc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>
              <a:lnSpc>
                <a:spcPts val="2100"/>
              </a:lnSpc>
            </a:pP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amet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. Morbi tempus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vitae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interdum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vulputate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nisi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scelerisque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. 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13C82D31-F423-9FC2-FBE0-8709CCF567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96720" y="4368041"/>
            <a:ext cx="2296506" cy="10145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Morbi tempus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.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2BEE756E-10F1-A74D-031D-603521100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6196" y="3556949"/>
            <a:ext cx="1555520" cy="78877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55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50%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E3133259-06F2-28F4-8B49-CDE5E345D2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9401" y="4368041"/>
            <a:ext cx="2296506" cy="10145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Morbi tempus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.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CE3F65CD-4CE2-B823-92EB-3DFB062D83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8877" y="3556949"/>
            <a:ext cx="1555520" cy="78877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55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87%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BEE2BF8F-8318-27DE-C87E-4DAB556D7B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877" y="4365425"/>
            <a:ext cx="2296506" cy="10145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Morbi tempus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.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102D00DD-C202-D286-0033-399F1ED030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17353" y="3554333"/>
            <a:ext cx="1555520" cy="78877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55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65%</a:t>
            </a:r>
          </a:p>
        </p:txBody>
      </p:sp>
      <p:pic>
        <p:nvPicPr>
          <p:cNvPr id="14" name="Picture 13" descr="A black and white square with a white line&#10;&#10;Description automatically generated">
            <a:extLst>
              <a:ext uri="{FF2B5EF4-FFF2-40B4-BE49-F238E27FC236}">
                <a16:creationId xmlns:a16="http://schemas.microsoft.com/office/drawing/2014/main" id="{DA0A8038-59C4-EEB3-7E70-53BBC6E210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5622" y="148285"/>
            <a:ext cx="1097979" cy="1177458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E461786-92FB-33E9-DEE5-AF0EE1F7F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16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">
    <p:bg>
      <p:bgPr>
        <a:gradFill>
          <a:gsLst>
            <a:gs pos="100000">
              <a:schemeClr val="accent2"/>
            </a:gs>
            <a:gs pos="28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D387194E-F6D2-20EC-3C5C-A14956BE0E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569" y="957316"/>
            <a:ext cx="3312840" cy="147732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 Lorem Ipsum Dolor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BFD47FE2-B285-5C5E-F1D1-271628BB8E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841" y="2698179"/>
            <a:ext cx="3312840" cy="18918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600"/>
              </a:spcAft>
              <a:buNone/>
              <a:defRPr sz="1500" b="0" i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679490A-7533-66FD-AC0B-4D4B0EBC66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8112" y="5137458"/>
            <a:ext cx="2346195" cy="18273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300" b="0" i="0" spc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.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765028FA-07D6-D9D7-D617-006DDE670C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28111" y="4692369"/>
            <a:ext cx="2346195" cy="29319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0" i="0" spc="0" baseline="0">
                <a:solidFill>
                  <a:schemeClr val="accent6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2 Million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5E2191DC-220D-C207-74E2-71B6E12909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55098" y="5137458"/>
            <a:ext cx="2346195" cy="18273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300" b="0" i="0" spc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.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FBB93340-E274-C824-2122-4EFE4CBA131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55097" y="4692369"/>
            <a:ext cx="2346195" cy="29319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0" i="0" spc="0" baseline="0">
                <a:solidFill>
                  <a:schemeClr val="accent6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1.3 Billion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5F4717E-D4F8-465E-C303-18AE9812F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54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56772ED-4BE4-555E-7D21-AF41C3A099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706" y="2079008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0" i="0" baseline="0">
                <a:solidFill>
                  <a:schemeClr val="tx1"/>
                </a:solidFill>
                <a:latin typeface="Graphik-Medium" panose="020B05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8AA1D5B5-108A-E757-99AD-917F17DC08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3706" y="2452221"/>
            <a:ext cx="4838488" cy="357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1200"/>
              </a:spcAft>
              <a:buNone/>
              <a:defRPr sz="14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Lorem ipsum dolor sit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amet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adipiscing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Morbi tempus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vitae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interdum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vulputate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nisi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scelerisque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Praesent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molestie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nec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venenatis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Sed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lacus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placerat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euismod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finibus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augue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</a:p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Vivamus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id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malesuada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felis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Curabitur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accumsan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porta convallis. Morbi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maximus ante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fermentum. Ut at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ipsum. </a:t>
            </a:r>
          </a:p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Nam et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justo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nec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ligula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elementum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blandit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eleifend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augue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dolor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euismod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efficitur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Ut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bibendum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libero ac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nulla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hendrerit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malesuada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Suspendisse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lectus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sed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orci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tristique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semper.</a:t>
            </a:r>
            <a:endParaRPr lang="en-US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C768E950-7000-53E6-B337-4E67173C3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6405" y="2452221"/>
            <a:ext cx="4838488" cy="357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1200"/>
              </a:spcAft>
              <a:buNone/>
              <a:defRPr sz="14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Aenean vitae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lacus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porta,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scelerisque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eros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placerat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Donec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enim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cursus non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luctus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vel,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pretium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non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Ut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rutrum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arcu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nisl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vulputate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</a:t>
            </a:r>
          </a:p>
          <a:p>
            <a:pPr marL="182880" indent="-182880">
              <a:lnSpc>
                <a:spcPts val="21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Praesent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justo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vel libero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mattis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feugiat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Phasellus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vel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urna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leo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</a:t>
            </a:r>
          </a:p>
          <a:p>
            <a:pPr marL="182880" indent="-182880">
              <a:lnSpc>
                <a:spcPts val="21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Phasellus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cursus in magna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gravida. Donec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justo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urna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maximus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eu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semper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posuere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suscipit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vitae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augue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Curabitur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hendrerit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dapibus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Sed semper cursus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mauris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tristique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431650F-8F98-42B7-3323-A774B4BD10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3255" y="2079008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0" i="0" baseline="0">
                <a:solidFill>
                  <a:schemeClr val="tx1"/>
                </a:solidFill>
                <a:latin typeface="Graphik-Medium" panose="020B05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ACF4B0D-93FF-3FFC-8C19-7585EE5107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3706" y="693818"/>
            <a:ext cx="4423057" cy="101566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 </a:t>
            </a:r>
            <a:br>
              <a:rPr lang="en-US"/>
            </a:br>
            <a:r>
              <a:rPr lang="en-US"/>
              <a:t>Lorem Ipsum Dolor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2FC870A-F5BC-6BC1-E687-006AF10936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0340" y="98536"/>
            <a:ext cx="3615314" cy="3877013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ACE6F46-4C0C-7724-9A7A-4391D8B92D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81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ttom Folio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E031E68-F9B4-ADF9-8E32-AB8F605E1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76633" y="3672551"/>
            <a:ext cx="4722802" cy="1467124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4005B9-738A-EE63-CF8B-400E1D6335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3706" y="693818"/>
            <a:ext cx="4423057" cy="101566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Tile </a:t>
            </a:r>
            <a:br>
              <a:rPr lang="en-US"/>
            </a:br>
            <a:r>
              <a:rPr lang="en-US"/>
              <a:t>Lorem Ipsum Dolor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CA2C7D2-6D8D-D06B-BC87-266F7CE730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706" y="2098052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0" i="0" baseline="0">
                <a:solidFill>
                  <a:schemeClr val="tx1"/>
                </a:solidFill>
                <a:latin typeface="Graphik-Medium" panose="020B05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032B94F2-2141-FBDA-7477-615656F3EF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3356" y="2457617"/>
            <a:ext cx="4838488" cy="357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1200"/>
              </a:spcAft>
              <a:buNone/>
              <a:defRPr sz="14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Lorem ipsum dolor sit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amet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adipiscing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Morbi tempus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vitae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interdum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vulputate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nisi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scelerisque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Praesent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molestie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nec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venenatis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Sed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lacus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placerat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euismod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finibus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augue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</a:p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Vivamus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id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malesuada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felis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Curabitur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accumsan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porta convallis. Morbi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maximus ante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fermentum. Ut at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ipsum. 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C7514F-DD45-81BF-FAC9-1C21713F09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0340" y="98536"/>
            <a:ext cx="3615314" cy="387701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8518C50-4657-17B4-F094-A934356EA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0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it Screen">
    <p:bg>
      <p:bgPr>
        <a:gradFill>
          <a:gsLst>
            <a:gs pos="45000">
              <a:schemeClr val="accent3"/>
            </a:gs>
            <a:gs pos="74000">
              <a:schemeClr val="accent4"/>
            </a:gs>
            <a:gs pos="9000">
              <a:schemeClr val="accent1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black and white background&#10;&#10;Description automatically generated">
            <a:extLst>
              <a:ext uri="{FF2B5EF4-FFF2-40B4-BE49-F238E27FC236}">
                <a16:creationId xmlns:a16="http://schemas.microsoft.com/office/drawing/2014/main" id="{F05C0197-C940-1161-D109-57387300EC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2600" y="0"/>
            <a:ext cx="2819400" cy="6858000"/>
          </a:xfrm>
          <a:prstGeom prst="rect">
            <a:avLst/>
          </a:prstGeom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05A19A00-FEF6-90BF-6033-FE86EA210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569" y="957316"/>
            <a:ext cx="4023514" cy="116242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 Lorem Ipsum Dolor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06ADC244-01FA-83F3-72FF-28B94DFBE3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840" y="2328342"/>
            <a:ext cx="4023513" cy="9072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600"/>
              </a:spcAft>
              <a:buNone/>
              <a:defRPr sz="1500" b="0" i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73E18288-326E-A715-9B4C-82AE1239A6C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7841" y="4423520"/>
            <a:ext cx="2346195" cy="18273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300" b="0" i="0" spc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.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C0C98362-3E61-9317-032C-0CD9BEEDBF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7840" y="3978431"/>
            <a:ext cx="2346195" cy="29319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0" i="0" spc="0" baseline="0">
                <a:solidFill>
                  <a:schemeClr val="accent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2 Million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A2EC941-770D-C497-F794-E40DF819A6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7841" y="5633344"/>
            <a:ext cx="2346195" cy="18273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300" b="0" i="0" spc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.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61BC284-60A6-6776-066D-646738F224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7840" y="5188255"/>
            <a:ext cx="2346195" cy="29319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0" i="0" spc="0" baseline="0">
                <a:solidFill>
                  <a:schemeClr val="accent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2 Million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6F8AB70-ADD8-AA85-560B-A9BF18943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3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67025D6-FF62-DF43-5F7F-0308B6DDE5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3956" y="1247272"/>
            <a:ext cx="4423057" cy="101566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 </a:t>
            </a:r>
            <a:br>
              <a:rPr lang="en-US"/>
            </a:br>
            <a:r>
              <a:rPr lang="en-US"/>
              <a:t>Lorem Ipsum Dolor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3F1C51B6-A601-7D98-9F74-EA11F5C728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6691" y="303401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80814F5-0A02-9B36-1CDC-5984FE7C04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46691" y="335823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6133D8A-8960-C28E-B5C0-A08CD105F9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46691" y="4370905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B700807-93D9-F546-9798-D2D07748C4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46691" y="4695128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8272DF0B-6AF9-1852-DDE8-B8F99AE0185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24088" y="303401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EF10599C-E2E2-2D41-6E81-AFA3031F4C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24088" y="335823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0548D15A-63AF-BA52-3946-05756A6EDD7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24088" y="4370905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1909C7A2-2C4B-F56A-EA7C-460708CA89A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924088" y="4695128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9AB33517-8FE3-D834-FC59-5854F208D2B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30703" y="303401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CF9D84C6-614B-76E5-CA5D-AD11E925A7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30703" y="335823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A12227F3-9A93-8F24-22BB-669D1166B1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30703" y="4370905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28783390-A59A-7218-3DDD-E185396220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30703" y="4695128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9585AFB-9842-045F-D638-90FB0D454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33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it Screen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1CBC2750-F463-63B6-E810-3E97BCA14F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18878" y="3515627"/>
            <a:ext cx="3860402" cy="16803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000" b="0" i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Morbi tempus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vulpute</a:t>
            </a:r>
            <a:r>
              <a:rPr lang="en-US"/>
              <a:t>.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C1CAD0EE-EE04-C654-95AD-ED13703CF4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44322" y="1541986"/>
            <a:ext cx="1699475" cy="78877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6000" b="0" i="0" spc="50" baseline="0">
                <a:solidFill>
                  <a:schemeClr val="accent1"/>
                </a:solidFill>
                <a:latin typeface="Graphik-Light" panose="020B04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82%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D3F5A6ED-EECA-7473-ED27-7BDBBA8EA54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42942" y="2369265"/>
            <a:ext cx="3860402" cy="45139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600" b="0" i="0" spc="5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Callout Lorem Ipsum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FD9D151-4944-E991-95E2-5195E9DC7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21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_Slide_1">
    <p:bg>
      <p:bgPr>
        <a:gradFill>
          <a:gsLst>
            <a:gs pos="0">
              <a:schemeClr val="accent2"/>
            </a:gs>
            <a:gs pos="64000">
              <a:schemeClr val="accent4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C25F21-61C9-B7CB-8398-87A38C229D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2405826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798693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sition_Slide_1">
    <p:bg>
      <p:bgPr>
        <a:gradFill>
          <a:gsLst>
            <a:gs pos="41000">
              <a:schemeClr val="accent3"/>
            </a:gs>
            <a:gs pos="9000">
              <a:schemeClr val="accent1"/>
            </a:gs>
            <a:gs pos="74000">
              <a:schemeClr val="accent4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C25F21-61C9-B7CB-8398-87A38C229D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2405826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2392643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ansition_Slid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C9CC5BD4-7B10-CAFA-DCF0-6B8D49671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B2D093C-E6C5-E8EA-35FE-C4640C8B69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3230074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  <p:pic>
        <p:nvPicPr>
          <p:cNvPr id="11" name="Picture 10" descr="A black and grey logo&#10;&#10;Description automatically generated">
            <a:extLst>
              <a:ext uri="{FF2B5EF4-FFF2-40B4-BE49-F238E27FC236}">
                <a16:creationId xmlns:a16="http://schemas.microsoft.com/office/drawing/2014/main" id="{4B848577-1DC4-8707-4AF4-28895F939B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10" y="5924650"/>
            <a:ext cx="1572869" cy="59769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F4BEFC-F66C-125E-4AD7-F8A4A16D4D0D}"/>
              </a:ext>
            </a:extLst>
          </p:cNvPr>
          <p:cNvCxnSpPr>
            <a:cxnSpLocks/>
          </p:cNvCxnSpPr>
          <p:nvPr userDrawn="1"/>
        </p:nvCxnSpPr>
        <p:spPr>
          <a:xfrm>
            <a:off x="892010" y="5632800"/>
            <a:ext cx="106474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588A4AD7-F2BA-E25C-1935-C714F2EAEC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73062"/>
            <a:ext cx="4996355" cy="536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31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sition_Slid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C9CC5BD4-7B10-CAFA-DCF0-6B8D49671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B2D093C-E6C5-E8EA-35FE-C4640C8B69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3230074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1525900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ransition_Slid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9CE56C09-7F3B-DBF4-B799-AF70B6AA2A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C25F21-61C9-B7CB-8398-87A38C229D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3230074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accent6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B7D1653-720B-9864-E4AD-5636E49B0393}"/>
              </a:ext>
            </a:extLst>
          </p:cNvPr>
          <p:cNvCxnSpPr>
            <a:cxnSpLocks/>
          </p:cNvCxnSpPr>
          <p:nvPr userDrawn="1"/>
        </p:nvCxnSpPr>
        <p:spPr>
          <a:xfrm>
            <a:off x="892010" y="5632800"/>
            <a:ext cx="106474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08FF4D4-F142-52D4-DDFE-738FA3DA9E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76658"/>
            <a:ext cx="4996355" cy="5358021"/>
          </a:xfrm>
          <a:prstGeom prst="rect">
            <a:avLst/>
          </a:prstGeom>
        </p:spPr>
      </p:pic>
      <p:pic>
        <p:nvPicPr>
          <p:cNvPr id="4" name="Picture 3" descr="A black and grey logo&#10;&#10;Description automatically generated">
            <a:extLst>
              <a:ext uri="{FF2B5EF4-FFF2-40B4-BE49-F238E27FC236}">
                <a16:creationId xmlns:a16="http://schemas.microsoft.com/office/drawing/2014/main" id="{57C14A84-89B4-02A7-E144-40572F37E7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10" y="5924650"/>
            <a:ext cx="1572869" cy="59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74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9717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Folio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grey logo&#10;&#10;Description automatically generated">
            <a:extLst>
              <a:ext uri="{FF2B5EF4-FFF2-40B4-BE49-F238E27FC236}">
                <a16:creationId xmlns:a16="http://schemas.microsoft.com/office/drawing/2014/main" id="{1D71D829-9D1C-1CE2-BDB7-AB1E3114D7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83" y="6433200"/>
            <a:ext cx="907632" cy="34490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44C916-89A5-2C4A-755E-568C43FCBBE1}"/>
              </a:ext>
            </a:extLst>
          </p:cNvPr>
          <p:cNvCxnSpPr>
            <a:cxnSpLocks/>
          </p:cNvCxnSpPr>
          <p:nvPr userDrawn="1"/>
        </p:nvCxnSpPr>
        <p:spPr>
          <a:xfrm>
            <a:off x="307164" y="6379778"/>
            <a:ext cx="1157767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850CBF2-B752-90F8-734E-6C5CAFC0B8B3}"/>
              </a:ext>
            </a:extLst>
          </p:cNvPr>
          <p:cNvSpPr txBox="1"/>
          <p:nvPr userDrawn="1"/>
        </p:nvSpPr>
        <p:spPr>
          <a:xfrm>
            <a:off x="9580976" y="6467344"/>
            <a:ext cx="234823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900" cap="none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        </a:t>
            </a:r>
            <a:fld id="{33B6C502-F885-5D4B-B29E-DEB62308DBC8}" type="slidenum">
              <a:rPr lang="en-US" sz="900" cap="none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900" cap="none" spc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8592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3">
    <p:bg>
      <p:bgPr>
        <a:gradFill>
          <a:gsLst>
            <a:gs pos="0">
              <a:srgbClr val="1931E3"/>
            </a:gs>
            <a:gs pos="100000">
              <a:srgbClr val="CB1AC6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1BDE107B-2E42-E9F8-B5E2-07C4F86760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972124"/>
            <a:ext cx="12191999" cy="291087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7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enter text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178A6CD-4267-4478-712B-36C8AF3258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8999" y="5315909"/>
            <a:ext cx="5334000" cy="332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Presenter Name  |  Date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F1918C3-FB01-FA4A-D4D8-D662EDD42E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36455" y="2699440"/>
            <a:ext cx="4077021" cy="415856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8D67C1BA-E6AE-AA34-A860-86A440E6396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91613" y="1425966"/>
            <a:ext cx="596470" cy="603834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828D30E-23D2-73F7-9775-58E3155EDD1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7572" y="3836934"/>
            <a:ext cx="1158211" cy="117251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ADBCA42-4983-73AE-10CA-2D24B56E567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5322" y="4980225"/>
            <a:ext cx="862412" cy="8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82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4">
    <p:bg>
      <p:bgPr>
        <a:gradFill>
          <a:gsLst>
            <a:gs pos="0">
              <a:srgbClr val="1C145E"/>
            </a:gs>
            <a:gs pos="59000">
              <a:srgbClr val="1931E3"/>
            </a:gs>
            <a:gs pos="100000">
              <a:srgbClr val="00EEAE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1BDE107B-2E42-E9F8-B5E2-07C4F86760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955380"/>
            <a:ext cx="12191999" cy="291087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7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enter text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178A6CD-4267-4478-712B-36C8AF3258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8999" y="5299165"/>
            <a:ext cx="5334000" cy="332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Presenter Name  |  Date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F1918C3-FB01-FA4A-D4D8-D662EDD42E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36455" y="2699440"/>
            <a:ext cx="4077021" cy="415856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8D67C1BA-E6AE-AA34-A860-86A440E6396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307" y="1606511"/>
            <a:ext cx="596470" cy="603834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828D30E-23D2-73F7-9775-58E3155EDD1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7572" y="3836934"/>
            <a:ext cx="1158211" cy="117251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ADBCA42-4983-73AE-10CA-2D24B56E567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1006" y="4821512"/>
            <a:ext cx="862412" cy="8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1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5E6CC1C-0869-5F41-8F4E-5014B4FB57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480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B82BAFD4-568F-4B7A-BB4B-371A554BC1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126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F1BD2BA-055F-A739-12DC-98073EEC62A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24000">
                <a:schemeClr val="accent1">
                  <a:lumMod val="5000"/>
                  <a:lumOff val="95000"/>
                  <a:alpha val="0"/>
                </a:schemeClr>
              </a:gs>
              <a:gs pos="51000">
                <a:srgbClr val="FAFBFC">
                  <a:alpha val="45000"/>
                </a:srgbClr>
              </a:gs>
              <a:gs pos="75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Guidehouse">
            <a:extLst>
              <a:ext uri="{FF2B5EF4-FFF2-40B4-BE49-F238E27FC236}">
                <a16:creationId xmlns:a16="http://schemas.microsoft.com/office/drawing/2014/main" id="{21179AEC-B196-3FA0-BEA4-1F6A3D911CEE}"/>
              </a:ext>
            </a:extLst>
          </p:cNvPr>
          <p:cNvSpPr txBox="1"/>
          <p:nvPr userDrawn="1"/>
        </p:nvSpPr>
        <p:spPr>
          <a:xfrm>
            <a:off x="460248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800" b="1" dirty="0"/>
              <a:t>Gainwell Technologies</a:t>
            </a:r>
            <a:r>
              <a:rPr lang="en-US" sz="800" b="0" dirty="0"/>
              <a:t>   Proprietary and Confidential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AA244EEA-BBFB-4CA2-BDBB-24B59F2B8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457200"/>
            <a:ext cx="2895600" cy="443198"/>
          </a:xfrm>
        </p:spPr>
        <p:txBody>
          <a:bodyPr/>
          <a:lstStyle/>
          <a:p>
            <a:r>
              <a:rPr lang="en-US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4176365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4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6099E-97C8-A548-B2C0-661F978B74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[Enter Slide Header]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D14CB2C4-57BA-736C-9D32-0336B509A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760" y="6402070"/>
            <a:ext cx="320040" cy="182880"/>
          </a:xfrm>
        </p:spPr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624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6">
          <p15:clr>
            <a:srgbClr val="FBAE40"/>
          </p15:clr>
        </p15:guide>
        <p15:guide id="2" orient="horz" pos="394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BA_BUILD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6574536"/>
            <a:ext cx="5669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Gainwell Technologies     Proprietary and Confidential</a:t>
            </a:r>
            <a:endParaRPr lang="en-US" sz="550" dirty="0"/>
          </a:p>
        </p:txBody>
      </p:sp>
      <p:sp>
        <p:nvSpPr>
          <p:cNvPr id="3" name="Text 1"/>
          <p:cNvSpPr/>
          <p:nvPr/>
        </p:nvSpPr>
        <p:spPr>
          <a:xfrm>
            <a:off x="10058400" y="6547104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PBA Build Phase</a:t>
            </a:r>
            <a:endParaRPr lang="en-US" sz="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537960"/>
            <a:ext cx="13716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00">
                <a:solidFill>
                  <a:srgbClr val="5B667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455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202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6F3234D-74FE-941D-8057-F31AD1801A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4"/>
          <a:stretch/>
        </p:blipFill>
        <p:spPr>
          <a:xfrm>
            <a:off x="0" y="0"/>
            <a:ext cx="12192000" cy="51620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93F370-0603-42F8-A7D8-E3390EE7068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7200" y="457201"/>
            <a:ext cx="4773706" cy="2286000"/>
          </a:xfrm>
        </p:spPr>
        <p:txBody>
          <a:bodyPr anchor="b"/>
          <a:lstStyle>
            <a:lvl1pPr algn="l">
              <a:defRPr sz="4000" spc="0" baseline="0"/>
            </a:lvl1pPr>
          </a:lstStyle>
          <a:p>
            <a:r>
              <a:rPr lang="en-US"/>
              <a:t>[Enter </a:t>
            </a:r>
            <a:br>
              <a:rPr lang="en-US"/>
            </a:br>
            <a:r>
              <a:rPr lang="en-US"/>
              <a:t>Presentation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7195B-8D8D-4BD5-8ADD-A390F24676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200" y="2971802"/>
            <a:ext cx="3455894" cy="553998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0" indent="0" algn="l">
              <a:spcBef>
                <a:spcPts val="0"/>
              </a:spcBef>
              <a:buNone/>
              <a:defRPr sz="1800"/>
            </a:lvl2pPr>
            <a:lvl3pPr marL="0" indent="0" algn="l">
              <a:spcBef>
                <a:spcPts val="0"/>
              </a:spcBef>
              <a:buNone/>
              <a:defRPr sz="1800"/>
            </a:lvl3pPr>
            <a:lvl4pPr marL="0" indent="0" algn="l">
              <a:spcBef>
                <a:spcPts val="0"/>
              </a:spcBef>
              <a:buNone/>
              <a:defRPr sz="1800"/>
            </a:lvl4pPr>
            <a:lvl5pPr marL="0" indent="0" algn="l">
              <a:spcBef>
                <a:spcPts val="0"/>
              </a:spcBef>
              <a:buNone/>
              <a:defRPr sz="1800"/>
            </a:lvl5pPr>
            <a:lvl6pPr marL="0" indent="0" algn="l">
              <a:spcBef>
                <a:spcPts val="0"/>
              </a:spcBef>
              <a:buNone/>
              <a:defRPr sz="1800"/>
            </a:lvl6pPr>
            <a:lvl7pPr marL="0" indent="0" algn="l">
              <a:spcBef>
                <a:spcPts val="0"/>
              </a:spcBef>
              <a:buNone/>
              <a:defRPr sz="1800"/>
            </a:lvl7pPr>
            <a:lvl8pPr marL="0" indent="0" algn="l">
              <a:spcBef>
                <a:spcPts val="0"/>
              </a:spcBef>
              <a:buNone/>
              <a:defRPr sz="1800"/>
            </a:lvl8pPr>
            <a:lvl9pPr marL="0" indent="0" algn="l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[Subhead / Presenter Name / Location / Date]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F26F21-781F-B08E-08CB-27548B3C0D0A}"/>
              </a:ext>
            </a:extLst>
          </p:cNvPr>
          <p:cNvSpPr/>
          <p:nvPr userDrawn="1"/>
        </p:nvSpPr>
        <p:spPr>
          <a:xfrm flipH="1">
            <a:off x="0" y="5136669"/>
            <a:ext cx="12192000" cy="80899"/>
          </a:xfrm>
          <a:prstGeom prst="rect">
            <a:avLst/>
          </a:prstGeom>
          <a:gradFill>
            <a:gsLst>
              <a:gs pos="0">
                <a:schemeClr val="accent1"/>
              </a:gs>
              <a:gs pos="43000">
                <a:schemeClr val="accent1"/>
              </a:gs>
              <a:gs pos="87000">
                <a:schemeClr val="accent6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  <p:pic>
        <p:nvPicPr>
          <p:cNvPr id="6" name="Gainwell">
            <a:extLst>
              <a:ext uri="{FF2B5EF4-FFF2-40B4-BE49-F238E27FC236}">
                <a16:creationId xmlns:a16="http://schemas.microsoft.com/office/drawing/2014/main" id="{DF55CC21-9C1D-3842-03E2-0121F703577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9386064" y="5591103"/>
            <a:ext cx="2278792" cy="8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7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56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202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7DAA55-A70C-F2CE-23AB-F1D633B41C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1620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93F370-0603-42F8-A7D8-E3390EE7068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7200" y="457201"/>
            <a:ext cx="4773706" cy="2286000"/>
          </a:xfrm>
        </p:spPr>
        <p:txBody>
          <a:bodyPr anchor="b"/>
          <a:lstStyle>
            <a:lvl1pPr algn="l">
              <a:defRPr sz="4000" spc="0" baseline="0"/>
            </a:lvl1pPr>
          </a:lstStyle>
          <a:p>
            <a:r>
              <a:rPr lang="en-US"/>
              <a:t>[Enter </a:t>
            </a:r>
            <a:br>
              <a:rPr lang="en-US"/>
            </a:br>
            <a:r>
              <a:rPr lang="en-US"/>
              <a:t>Presentation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7195B-8D8D-4BD5-8ADD-A390F24676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200" y="2971802"/>
            <a:ext cx="3455894" cy="553998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0" indent="0" algn="l">
              <a:spcBef>
                <a:spcPts val="0"/>
              </a:spcBef>
              <a:buNone/>
              <a:defRPr sz="1800"/>
            </a:lvl2pPr>
            <a:lvl3pPr marL="0" indent="0" algn="l">
              <a:spcBef>
                <a:spcPts val="0"/>
              </a:spcBef>
              <a:buNone/>
              <a:defRPr sz="1800"/>
            </a:lvl3pPr>
            <a:lvl4pPr marL="0" indent="0" algn="l">
              <a:spcBef>
                <a:spcPts val="0"/>
              </a:spcBef>
              <a:buNone/>
              <a:defRPr sz="1800"/>
            </a:lvl4pPr>
            <a:lvl5pPr marL="0" indent="0" algn="l">
              <a:spcBef>
                <a:spcPts val="0"/>
              </a:spcBef>
              <a:buNone/>
              <a:defRPr sz="1800"/>
            </a:lvl5pPr>
            <a:lvl6pPr marL="0" indent="0" algn="l">
              <a:spcBef>
                <a:spcPts val="0"/>
              </a:spcBef>
              <a:buNone/>
              <a:defRPr sz="1800"/>
            </a:lvl6pPr>
            <a:lvl7pPr marL="0" indent="0" algn="l">
              <a:spcBef>
                <a:spcPts val="0"/>
              </a:spcBef>
              <a:buNone/>
              <a:defRPr sz="1800"/>
            </a:lvl7pPr>
            <a:lvl8pPr marL="0" indent="0" algn="l">
              <a:spcBef>
                <a:spcPts val="0"/>
              </a:spcBef>
              <a:buNone/>
              <a:defRPr sz="1800"/>
            </a:lvl8pPr>
            <a:lvl9pPr marL="0" indent="0" algn="l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[Subhead / Presenter Name / Location / Date]</a:t>
            </a:r>
          </a:p>
        </p:txBody>
      </p:sp>
      <p:pic>
        <p:nvPicPr>
          <p:cNvPr id="6" name="Gainwell">
            <a:extLst>
              <a:ext uri="{FF2B5EF4-FFF2-40B4-BE49-F238E27FC236}">
                <a16:creationId xmlns:a16="http://schemas.microsoft.com/office/drawing/2014/main" id="{DF55CC21-9C1D-3842-03E2-0121F703577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9386064" y="5591103"/>
            <a:ext cx="2278792" cy="86594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71FC35-5B8F-51D2-5A6D-634E686D6B0A}"/>
              </a:ext>
            </a:extLst>
          </p:cNvPr>
          <p:cNvSpPr/>
          <p:nvPr userDrawn="1"/>
        </p:nvSpPr>
        <p:spPr>
          <a:xfrm>
            <a:off x="0" y="5136669"/>
            <a:ext cx="12192000" cy="80899"/>
          </a:xfrm>
          <a:prstGeom prst="rect">
            <a:avLst/>
          </a:prstGeom>
          <a:gradFill>
            <a:gsLst>
              <a:gs pos="0">
                <a:schemeClr val="accent1"/>
              </a:gs>
              <a:gs pos="43000">
                <a:schemeClr val="accent1"/>
              </a:gs>
              <a:gs pos="87000">
                <a:schemeClr val="accent6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</p:spTree>
    <p:extLst>
      <p:ext uri="{BB962C8B-B14F-4D97-AF65-F5344CB8AC3E}">
        <p14:creationId xmlns:p14="http://schemas.microsoft.com/office/powerpoint/2010/main" val="41338144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56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E553736-411A-D44D-9352-13470F8DF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997" y="0"/>
            <a:ext cx="10371022" cy="68579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35873FD-3597-1E4C-A7E0-F8FC19924EF4}"/>
              </a:ext>
            </a:extLst>
          </p:cNvPr>
          <p:cNvSpPr/>
          <p:nvPr userDrawn="1"/>
        </p:nvSpPr>
        <p:spPr>
          <a:xfrm>
            <a:off x="0" y="0"/>
            <a:ext cx="77724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290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8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1AB0DB-0FE6-0843-B031-E77A774458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43011" y="1736424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9C16C5EE-AA0A-9E4D-B627-F783683AA7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011" y="2535295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154371B-BB81-C845-B547-F6EBDC0275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3011" y="3334166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2A78DED-6A00-B048-B0DC-B771A2D3AF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2204" y="1675244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F15DA927-6372-FD42-93D4-4A9D32802C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2204" y="2474115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6F2568A-3514-9740-A508-568FF9BED9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2204" y="3272986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AC76C1D-F64F-6146-A0D0-E200066C2C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43011" y="4133037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B8A64F3C-A665-5E46-8CC6-03994721DF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2204" y="4071857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D4380-56E9-4D44-B1FC-FF8DEF2565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79" y="463090"/>
            <a:ext cx="2340561" cy="514699"/>
          </a:xfrm>
        </p:spPr>
        <p:txBody>
          <a:bodyPr/>
          <a:lstStyle/>
          <a:p>
            <a:r>
              <a:rPr lang="en-US"/>
              <a:t>[agenda]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F9BEEBD-C531-FE88-DDE4-E356DCD1F38A}"/>
              </a:ext>
            </a:extLst>
          </p:cNvPr>
          <p:cNvSpPr/>
          <p:nvPr userDrawn="1"/>
        </p:nvSpPr>
        <p:spPr>
          <a:xfrm rot="1833057">
            <a:off x="10345773" y="1260005"/>
            <a:ext cx="131566" cy="135189"/>
          </a:xfrm>
          <a:custGeom>
            <a:avLst/>
            <a:gdLst>
              <a:gd name="connsiteX0" fmla="*/ 0 w 230581"/>
              <a:gd name="connsiteY0" fmla="*/ 0 h 236932"/>
              <a:gd name="connsiteX1" fmla="*/ 230581 w 230581"/>
              <a:gd name="connsiteY1" fmla="*/ 0 h 236932"/>
              <a:gd name="connsiteX2" fmla="*/ 230581 w 230581"/>
              <a:gd name="connsiteY2" fmla="*/ 236285 h 236932"/>
              <a:gd name="connsiteX3" fmla="*/ 175527 w 230581"/>
              <a:gd name="connsiteY3" fmla="*/ 236285 h 236932"/>
              <a:gd name="connsiteX4" fmla="*/ 175527 w 230581"/>
              <a:gd name="connsiteY4" fmla="*/ 54378 h 236932"/>
              <a:gd name="connsiteX5" fmla="*/ 0 w 230581"/>
              <a:gd name="connsiteY5" fmla="*/ 54378 h 236932"/>
              <a:gd name="connsiteX6" fmla="*/ 0 w 230581"/>
              <a:gd name="connsiteY6" fmla="*/ 0 h 236932"/>
              <a:gd name="connsiteX7" fmla="*/ 0 w 230581"/>
              <a:gd name="connsiteY7" fmla="*/ 196149 h 236932"/>
              <a:gd name="connsiteX8" fmla="*/ 0 w 230581"/>
              <a:gd name="connsiteY8" fmla="*/ 236932 h 236932"/>
              <a:gd name="connsiteX9" fmla="*/ 40157 w 230581"/>
              <a:gd name="connsiteY9" fmla="*/ 236932 h 236932"/>
              <a:gd name="connsiteX10" fmla="*/ 122415 w 230581"/>
              <a:gd name="connsiteY10" fmla="*/ 150186 h 236932"/>
              <a:gd name="connsiteX11" fmla="*/ 122415 w 230581"/>
              <a:gd name="connsiteY11" fmla="*/ 109403 h 236932"/>
              <a:gd name="connsiteX12" fmla="*/ 82258 w 230581"/>
              <a:gd name="connsiteY12" fmla="*/ 109403 h 236932"/>
              <a:gd name="connsiteX13" fmla="*/ 0 w 230581"/>
              <a:gd name="connsiteY13" fmla="*/ 196149 h 23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0581" h="236932">
                <a:moveTo>
                  <a:pt x="0" y="0"/>
                </a:moveTo>
                <a:lnTo>
                  <a:pt x="230581" y="0"/>
                </a:lnTo>
                <a:lnTo>
                  <a:pt x="230581" y="236285"/>
                </a:lnTo>
                <a:lnTo>
                  <a:pt x="175527" y="236285"/>
                </a:lnTo>
                <a:lnTo>
                  <a:pt x="175527" y="54378"/>
                </a:lnTo>
                <a:lnTo>
                  <a:pt x="0" y="54378"/>
                </a:lnTo>
                <a:lnTo>
                  <a:pt x="0" y="0"/>
                </a:lnTo>
                <a:close/>
                <a:moveTo>
                  <a:pt x="0" y="196149"/>
                </a:moveTo>
                <a:lnTo>
                  <a:pt x="0" y="236932"/>
                </a:lnTo>
                <a:lnTo>
                  <a:pt x="40157" y="236932"/>
                </a:lnTo>
                <a:lnTo>
                  <a:pt x="122415" y="150186"/>
                </a:lnTo>
                <a:lnTo>
                  <a:pt x="122415" y="109403"/>
                </a:lnTo>
                <a:lnTo>
                  <a:pt x="82258" y="109403"/>
                </a:lnTo>
                <a:lnTo>
                  <a:pt x="0" y="196149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 w="64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7C78A9E8-B8F2-414E-42C3-D3667159126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2204" y="4870728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411BFE7-56BC-6BAD-6C22-F54D552BD77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43011" y="4931908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CD0D0EA-3214-546E-5987-9908191BF86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414760" y="6402070"/>
            <a:ext cx="320040" cy="182880"/>
          </a:xfrm>
        </p:spPr>
        <p:txBody>
          <a:bodyPr/>
          <a:lstStyle/>
          <a:p>
            <a:fld id="{42038AD7-C3D9-6141-BEF0-6BD01642C74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2">
            <a:extLst>
              <a:ext uri="{FF2B5EF4-FFF2-40B4-BE49-F238E27FC236}">
                <a16:creationId xmlns:a16="http://schemas.microsoft.com/office/drawing/2014/main" id="{4144E66D-F286-ADD1-253A-BAFFC8992DD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62204" y="5669601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2F046B4-B635-27E7-E02E-B808B316A0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11" y="5730781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C8ADA31-3829-A33E-7A1C-3004DDED5E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43143" y="1736424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75BFA36-7129-5283-051A-DF4ED483FE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43143" y="2535295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50B40E9-62F1-95F2-0010-74F395C0CB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43143" y="3334166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5C9BFCAD-8167-C9FE-DD72-AFF6DF8EA8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2336" y="1675244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A4A633FC-D637-BBFB-E3EE-EF20A7827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62336" y="2474115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CAF7AC31-D937-D786-95E4-0C282F93DC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62336" y="3272986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AB57404-BFF6-83E1-DC76-858407404A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43143" y="4133037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47D66222-0FD1-61E4-B744-9A6657DAA7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62336" y="4071857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8C794B9-1A9F-BAFA-B547-1D05AC7F97F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62336" y="4870728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885208D-E2F4-F1A0-6444-C6E6E0FD93A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43143" y="4931908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A8B357E3-936C-1D71-7098-A34DF83557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62336" y="5669601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D34ADB1C-B3C1-7880-7AC4-BBB5EB1F06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43143" y="5730781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31" name="Guidehouse">
            <a:extLst>
              <a:ext uri="{FF2B5EF4-FFF2-40B4-BE49-F238E27FC236}">
                <a16:creationId xmlns:a16="http://schemas.microsoft.com/office/drawing/2014/main" id="{2FD0BCAB-8CB0-CD14-FF57-B9B2C42991BA}"/>
              </a:ext>
            </a:extLst>
          </p:cNvPr>
          <p:cNvSpPr txBox="1"/>
          <p:nvPr userDrawn="1"/>
        </p:nvSpPr>
        <p:spPr>
          <a:xfrm>
            <a:off x="457200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800" b="1"/>
              <a:t>Gainwell Technologies</a:t>
            </a:r>
            <a:r>
              <a:rPr lang="en-US" sz="800" b="0"/>
              <a:t>   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609429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raphic 3">
            <a:extLst>
              <a:ext uri="{FF2B5EF4-FFF2-40B4-BE49-F238E27FC236}">
                <a16:creationId xmlns:a16="http://schemas.microsoft.com/office/drawing/2014/main" id="{E734EE15-D216-2F05-A4C0-DEEFA9F78E69}"/>
              </a:ext>
            </a:extLst>
          </p:cNvPr>
          <p:cNvGrpSpPr/>
          <p:nvPr/>
        </p:nvGrpSpPr>
        <p:grpSpPr>
          <a:xfrm>
            <a:off x="6555165" y="939560"/>
            <a:ext cx="4902589" cy="4982531"/>
            <a:chOff x="6555165" y="939560"/>
            <a:chExt cx="4902589" cy="4982531"/>
          </a:xfrm>
          <a:solidFill>
            <a:schemeClr val="accent1"/>
          </a:solidFill>
        </p:grpSpPr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3178AC36-89C5-A6B6-BBD5-D1F64824DC1A}"/>
                </a:ext>
              </a:extLst>
            </p:cNvPr>
            <p:cNvSpPr/>
            <p:nvPr/>
          </p:nvSpPr>
          <p:spPr>
            <a:xfrm>
              <a:off x="6555165" y="939560"/>
              <a:ext cx="4902589" cy="4982531"/>
            </a:xfrm>
            <a:custGeom>
              <a:avLst/>
              <a:gdLst>
                <a:gd name="connsiteX0" fmla="*/ 0 w 4902589"/>
                <a:gd name="connsiteY0" fmla="*/ 1146123 h 4982531"/>
                <a:gd name="connsiteX1" fmla="*/ 3726761 w 4902589"/>
                <a:gd name="connsiteY1" fmla="*/ 1146123 h 4982531"/>
                <a:gd name="connsiteX2" fmla="*/ 3726761 w 4902589"/>
                <a:gd name="connsiteY2" fmla="*/ 4982531 h 4982531"/>
                <a:gd name="connsiteX3" fmla="*/ 4902590 w 4902589"/>
                <a:gd name="connsiteY3" fmla="*/ 4982531 h 4982531"/>
                <a:gd name="connsiteX4" fmla="*/ 4902590 w 4902589"/>
                <a:gd name="connsiteY4" fmla="*/ 0 h 4982531"/>
                <a:gd name="connsiteX5" fmla="*/ 0 w 4902589"/>
                <a:gd name="connsiteY5" fmla="*/ 0 h 4982531"/>
                <a:gd name="connsiteX6" fmla="*/ 0 w 4902589"/>
                <a:gd name="connsiteY6" fmla="*/ 1146123 h 498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2589" h="4982531">
                  <a:moveTo>
                    <a:pt x="0" y="1146123"/>
                  </a:moveTo>
                  <a:lnTo>
                    <a:pt x="3726761" y="1146123"/>
                  </a:lnTo>
                  <a:lnTo>
                    <a:pt x="3726761" y="4982531"/>
                  </a:lnTo>
                  <a:lnTo>
                    <a:pt x="4902590" y="4982531"/>
                  </a:lnTo>
                  <a:lnTo>
                    <a:pt x="4902590" y="0"/>
                  </a:lnTo>
                  <a:lnTo>
                    <a:pt x="0" y="0"/>
                  </a:lnTo>
                  <a:lnTo>
                    <a:pt x="0" y="1146123"/>
                  </a:lnTo>
                  <a:close/>
                </a:path>
              </a:pathLst>
            </a:custGeom>
            <a:grpFill/>
            <a:ln w="13029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90102847-8524-637F-B308-0FE5793A83AA}"/>
                </a:ext>
              </a:extLst>
            </p:cNvPr>
            <p:cNvSpPr/>
            <p:nvPr/>
          </p:nvSpPr>
          <p:spPr>
            <a:xfrm>
              <a:off x="6555165" y="3241457"/>
              <a:ext cx="2610662" cy="2680634"/>
            </a:xfrm>
            <a:custGeom>
              <a:avLst/>
              <a:gdLst>
                <a:gd name="connsiteX0" fmla="*/ 1753831 w 2610662"/>
                <a:gd name="connsiteY0" fmla="*/ 0 h 2680634"/>
                <a:gd name="connsiteX1" fmla="*/ 2610663 w 2610662"/>
                <a:gd name="connsiteY1" fmla="*/ 0 h 2680634"/>
                <a:gd name="connsiteX2" fmla="*/ 2610663 w 2610662"/>
                <a:gd name="connsiteY2" fmla="*/ 857114 h 2680634"/>
                <a:gd name="connsiteX3" fmla="*/ 856832 w 2610662"/>
                <a:gd name="connsiteY3" fmla="*/ 2680634 h 2680634"/>
                <a:gd name="connsiteX4" fmla="*/ 0 w 2610662"/>
                <a:gd name="connsiteY4" fmla="*/ 2680634 h 2680634"/>
                <a:gd name="connsiteX5" fmla="*/ 0 w 2610662"/>
                <a:gd name="connsiteY5" fmla="*/ 1823781 h 2680634"/>
                <a:gd name="connsiteX6" fmla="*/ 1753831 w 2610662"/>
                <a:gd name="connsiteY6" fmla="*/ 0 h 2680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0662" h="2680634">
                  <a:moveTo>
                    <a:pt x="1753831" y="0"/>
                  </a:moveTo>
                  <a:lnTo>
                    <a:pt x="2610663" y="0"/>
                  </a:lnTo>
                  <a:lnTo>
                    <a:pt x="2610663" y="857114"/>
                  </a:lnTo>
                  <a:lnTo>
                    <a:pt x="856832" y="2680634"/>
                  </a:lnTo>
                  <a:lnTo>
                    <a:pt x="0" y="2680634"/>
                  </a:lnTo>
                  <a:lnTo>
                    <a:pt x="0" y="1823781"/>
                  </a:lnTo>
                  <a:lnTo>
                    <a:pt x="1753831" y="0"/>
                  </a:lnTo>
                  <a:close/>
                </a:path>
              </a:pathLst>
            </a:custGeom>
            <a:grpFill/>
            <a:ln w="13029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A20B57-9C1D-4E8F-B2A3-A6062F929C2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85887" y="2057398"/>
            <a:ext cx="3964193" cy="1371602"/>
          </a:xfrm>
        </p:spPr>
        <p:txBody>
          <a:bodyPr anchor="t" anchorCtr="0"/>
          <a:lstStyle>
            <a:lvl1pPr>
              <a:defRPr sz="3200" spc="0" baseline="0"/>
            </a:lvl1pPr>
          </a:lstStyle>
          <a:p>
            <a:r>
              <a:rPr lang="en-US"/>
              <a:t>[Enter Section Divider Header]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AE6BB09-E3B1-8E4C-BC05-A3BEA4D63F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5887" y="3611879"/>
            <a:ext cx="5486400" cy="2651760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1800"/>
            </a:lvl1pPr>
          </a:lstStyle>
          <a:p>
            <a:pPr lvl="0"/>
            <a:r>
              <a:rPr lang="en-US"/>
              <a:t>[Additional content, if needed]</a:t>
            </a:r>
          </a:p>
        </p:txBody>
      </p:sp>
    </p:spTree>
    <p:extLst>
      <p:ext uri="{BB962C8B-B14F-4D97-AF65-F5344CB8AC3E}">
        <p14:creationId xmlns:p14="http://schemas.microsoft.com/office/powerpoint/2010/main" val="592597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44">
          <p15:clr>
            <a:srgbClr val="FBAE40"/>
          </p15:clr>
        </p15:guide>
        <p15:guide id="3" orient="horz" pos="1296">
          <p15:clr>
            <a:srgbClr val="FBAE40"/>
          </p15:clr>
        </p15:guide>
        <p15:guide id="4" orient="horz" pos="3946">
          <p15:clr>
            <a:srgbClr val="FBAE40"/>
          </p15:clr>
        </p15:guide>
        <p15:guide id="5" pos="393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block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9C92D20-61E2-E04D-222A-403859EE53CD}"/>
              </a:ext>
            </a:extLst>
          </p:cNvPr>
          <p:cNvSpPr/>
          <p:nvPr userDrawn="1"/>
        </p:nvSpPr>
        <p:spPr>
          <a:xfrm rot="10800000" flipV="1">
            <a:off x="0" y="2356029"/>
            <a:ext cx="12192000" cy="2818293"/>
          </a:xfrm>
          <a:prstGeom prst="rect">
            <a:avLst/>
          </a:prstGeom>
          <a:gradFill>
            <a:gsLst>
              <a:gs pos="20000">
                <a:schemeClr val="accent6"/>
              </a:gs>
              <a:gs pos="99000">
                <a:schemeClr val="accent1"/>
              </a:gs>
            </a:gsLst>
            <a:lin ang="8700000" scaled="0"/>
          </a:gradFill>
          <a:ln>
            <a:noFill/>
          </a:ln>
        </p:spPr>
        <p:txBody>
          <a:bodyPr wrap="square" lIns="91440" tIns="91440" rIns="91440" bIns="91440" anchor="ctr">
            <a:noAutofit/>
          </a:bodyPr>
          <a:lstStyle/>
          <a:p>
            <a:pPr marL="522288" lvl="0">
              <a:spcBef>
                <a:spcPts val="600"/>
              </a:spcBef>
            </a:pPr>
            <a:endParaRPr lang="id-ID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51B97-4942-A80E-2F2D-843EDD3F9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0957560" cy="443198"/>
          </a:xfrm>
        </p:spPr>
        <p:txBody>
          <a:bodyPr wrap="square"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867F50-0C54-1142-AB25-0EF7FB7E05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4E72C5D-AC1B-3B9F-0A69-4B3A69608583}"/>
              </a:ext>
            </a:extLst>
          </p:cNvPr>
          <p:cNvSpPr>
            <a:spLocks/>
          </p:cNvSpPr>
          <p:nvPr userDrawn="1"/>
        </p:nvSpPr>
        <p:spPr>
          <a:xfrm>
            <a:off x="1142216" y="3595279"/>
            <a:ext cx="409204" cy="420473"/>
          </a:xfrm>
          <a:custGeom>
            <a:avLst/>
            <a:gdLst>
              <a:gd name="connsiteX0" fmla="*/ 0 w 230581"/>
              <a:gd name="connsiteY0" fmla="*/ 0 h 236932"/>
              <a:gd name="connsiteX1" fmla="*/ 230581 w 230581"/>
              <a:gd name="connsiteY1" fmla="*/ 0 h 236932"/>
              <a:gd name="connsiteX2" fmla="*/ 230581 w 230581"/>
              <a:gd name="connsiteY2" fmla="*/ 236285 h 236932"/>
              <a:gd name="connsiteX3" fmla="*/ 175527 w 230581"/>
              <a:gd name="connsiteY3" fmla="*/ 236285 h 236932"/>
              <a:gd name="connsiteX4" fmla="*/ 175527 w 230581"/>
              <a:gd name="connsiteY4" fmla="*/ 54378 h 236932"/>
              <a:gd name="connsiteX5" fmla="*/ 0 w 230581"/>
              <a:gd name="connsiteY5" fmla="*/ 54378 h 236932"/>
              <a:gd name="connsiteX6" fmla="*/ 0 w 230581"/>
              <a:gd name="connsiteY6" fmla="*/ 0 h 236932"/>
              <a:gd name="connsiteX7" fmla="*/ 0 w 230581"/>
              <a:gd name="connsiteY7" fmla="*/ 196149 h 236932"/>
              <a:gd name="connsiteX8" fmla="*/ 0 w 230581"/>
              <a:gd name="connsiteY8" fmla="*/ 236932 h 236932"/>
              <a:gd name="connsiteX9" fmla="*/ 40157 w 230581"/>
              <a:gd name="connsiteY9" fmla="*/ 236932 h 236932"/>
              <a:gd name="connsiteX10" fmla="*/ 122415 w 230581"/>
              <a:gd name="connsiteY10" fmla="*/ 150186 h 236932"/>
              <a:gd name="connsiteX11" fmla="*/ 122415 w 230581"/>
              <a:gd name="connsiteY11" fmla="*/ 109403 h 236932"/>
              <a:gd name="connsiteX12" fmla="*/ 82258 w 230581"/>
              <a:gd name="connsiteY12" fmla="*/ 109403 h 236932"/>
              <a:gd name="connsiteX13" fmla="*/ 0 w 230581"/>
              <a:gd name="connsiteY13" fmla="*/ 196149 h 23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0581" h="236932">
                <a:moveTo>
                  <a:pt x="0" y="0"/>
                </a:moveTo>
                <a:lnTo>
                  <a:pt x="230581" y="0"/>
                </a:lnTo>
                <a:lnTo>
                  <a:pt x="230581" y="236285"/>
                </a:lnTo>
                <a:lnTo>
                  <a:pt x="175527" y="236285"/>
                </a:lnTo>
                <a:lnTo>
                  <a:pt x="175527" y="54378"/>
                </a:lnTo>
                <a:lnTo>
                  <a:pt x="0" y="54378"/>
                </a:lnTo>
                <a:lnTo>
                  <a:pt x="0" y="0"/>
                </a:lnTo>
                <a:close/>
                <a:moveTo>
                  <a:pt x="0" y="196149"/>
                </a:moveTo>
                <a:lnTo>
                  <a:pt x="0" y="236932"/>
                </a:lnTo>
                <a:lnTo>
                  <a:pt x="40157" y="236932"/>
                </a:lnTo>
                <a:lnTo>
                  <a:pt x="122415" y="150186"/>
                </a:lnTo>
                <a:lnTo>
                  <a:pt x="122415" y="109403"/>
                </a:lnTo>
                <a:lnTo>
                  <a:pt x="82258" y="109403"/>
                </a:lnTo>
                <a:lnTo>
                  <a:pt x="0" y="196149"/>
                </a:lnTo>
                <a:close/>
              </a:path>
            </a:pathLst>
          </a:custGeom>
          <a:solidFill>
            <a:schemeClr val="bg1"/>
          </a:solidFill>
          <a:ln w="64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5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block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23698C-5D49-4FE6-914E-64232F61B099}"/>
              </a:ext>
            </a:extLst>
          </p:cNvPr>
          <p:cNvSpPr/>
          <p:nvPr userDrawn="1"/>
        </p:nvSpPr>
        <p:spPr>
          <a:xfrm rot="10800000" flipV="1">
            <a:off x="0" y="1"/>
            <a:ext cx="3918393" cy="6857999"/>
          </a:xfrm>
          <a:prstGeom prst="rect">
            <a:avLst/>
          </a:prstGeom>
          <a:gradFill>
            <a:gsLst>
              <a:gs pos="20000">
                <a:schemeClr val="accent6"/>
              </a:gs>
              <a:gs pos="99000">
                <a:schemeClr val="accent1"/>
              </a:gs>
            </a:gsLst>
            <a:lin ang="7800000" scaled="0"/>
          </a:gradFill>
          <a:ln>
            <a:noFill/>
          </a:ln>
        </p:spPr>
        <p:txBody>
          <a:bodyPr wrap="square" lIns="91440" tIns="91440" rIns="91440" bIns="91440" anchor="ctr">
            <a:noAutofit/>
          </a:bodyPr>
          <a:lstStyle/>
          <a:p>
            <a:pPr marL="522288" lvl="0">
              <a:spcBef>
                <a:spcPts val="600"/>
              </a:spcBef>
            </a:pPr>
            <a:endParaRPr lang="id-ID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uidehouse">
            <a:extLst>
              <a:ext uri="{FF2B5EF4-FFF2-40B4-BE49-F238E27FC236}">
                <a16:creationId xmlns:a16="http://schemas.microsoft.com/office/drawing/2014/main" id="{70AB8FE5-0C83-A4D4-C149-E089BFE0A162}"/>
              </a:ext>
            </a:extLst>
          </p:cNvPr>
          <p:cNvSpPr txBox="1"/>
          <p:nvPr userDrawn="1"/>
        </p:nvSpPr>
        <p:spPr>
          <a:xfrm>
            <a:off x="571500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>
              <a:buSzPct val="100000"/>
            </a:pPr>
            <a:r>
              <a:rPr lang="en-US" sz="800" b="1">
                <a:solidFill>
                  <a:schemeClr val="bg1"/>
                </a:solidFill>
              </a:rPr>
              <a:t>Gainwell Technologies</a:t>
            </a:r>
            <a:r>
              <a:rPr lang="en-US" sz="800">
                <a:solidFill>
                  <a:schemeClr val="bg1"/>
                </a:solidFill>
              </a:rPr>
              <a:t>   Proprietary and Confidential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51B97-4942-A80E-2F2D-843EDD3F9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217221"/>
            <a:ext cx="3115456" cy="1213730"/>
          </a:xfrm>
        </p:spPr>
        <p:txBody>
          <a:bodyPr wrap="square">
            <a:spAutoFit/>
          </a:bodyPr>
          <a:lstStyle>
            <a:lvl1pPr>
              <a:lnSpc>
                <a:spcPct val="13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[Enter Sidebar Header]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867F50-0C54-1142-AB25-0EF7FB7E05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F433618-5F87-9D6B-13AC-5E2E483B1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0038" y="1282414"/>
            <a:ext cx="7244761" cy="286745"/>
          </a:xfrm>
        </p:spPr>
        <p:txBody>
          <a:bodyPr wrap="square">
            <a:spAutoFit/>
          </a:bodyPr>
          <a:lstStyle>
            <a:lvl1pPr marL="0" indent="0">
              <a:lnSpc>
                <a:spcPct val="130000"/>
              </a:lnSpc>
              <a:spcBef>
                <a:spcPts val="9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[Enter Subhead]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12D36D3-102F-D7C1-8EDB-D5EFE7BE44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016890"/>
            <a:ext cx="3115456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[sidebar subhead]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1CBF67D-D547-FEAB-9297-EDF3E0CE256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11302" y="1727555"/>
            <a:ext cx="7223497" cy="451611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one column or click icons below for optional art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640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_No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186827-DA85-9C4D-8C82-6FE011E09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38AD7-C3D9-6141-BEF0-6BD01642C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71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46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6F4C8E8-7E9A-224F-8714-AB4216A9C1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[Enter Slide Header]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2057399"/>
            <a:ext cx="5486400" cy="420624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enter text or click icons below for optional art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A127C-C71C-410F-8BEA-B1AA4E4DB59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8400" y="2057399"/>
            <a:ext cx="5486400" cy="420624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enter text or click icons below for optional art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310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4">
          <p15:clr>
            <a:srgbClr val="FBAE40"/>
          </p15:clr>
        </p15:guide>
        <p15:guide id="2" pos="3936">
          <p15:clr>
            <a:srgbClr val="FBAE40"/>
          </p15:clr>
        </p15:guide>
        <p15:guide id="3" orient="horz" pos="3946">
          <p15:clr>
            <a:srgbClr val="FBAE40"/>
          </p15:clr>
        </p15:guide>
        <p15:guide id="4" orient="horz" pos="1296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0A65C3A-C556-7B4E-9098-E1FD19D43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600" cy="443198"/>
          </a:xfrm>
        </p:spPr>
        <p:txBody>
          <a:bodyPr wrap="square"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153639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three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A127C-C71C-410F-8BEA-B1AA4E4DB59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07840" y="153639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three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48592F68-1A92-1442-9565-3EF907A57B3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68640" y="153639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three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0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>
          <p15:clr>
            <a:srgbClr val="FBAE40"/>
          </p15:clr>
        </p15:guide>
        <p15:guide id="2" pos="2536">
          <p15:clr>
            <a:srgbClr val="FBAE40"/>
          </p15:clr>
        </p15:guide>
        <p15:guide id="3" pos="4960">
          <p15:clr>
            <a:srgbClr val="FBAE40"/>
          </p15:clr>
        </p15:guide>
        <p15:guide id="4" pos="5144">
          <p15:clr>
            <a:srgbClr val="FBAE40"/>
          </p15:clr>
        </p15:guide>
        <p15:guide id="5" orient="horz" pos="1296">
          <p15:clr>
            <a:srgbClr val="FBAE40"/>
          </p15:clr>
        </p15:guide>
        <p15:guide id="6" orient="horz" pos="394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2B3D137-E455-0F4D-AD9B-E461896E8C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2480" y="0"/>
            <a:ext cx="5049520" cy="685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A65C3A-C556-7B4E-9098-E1FD19D43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6136640" cy="443198"/>
          </a:xfrm>
        </p:spPr>
        <p:txBody>
          <a:bodyPr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1534873"/>
            <a:ext cx="6136640" cy="451611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one column or click icons below for optional art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25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>
          <p15:clr>
            <a:srgbClr val="FBAE40"/>
          </p15:clr>
        </p15:guide>
        <p15:guide id="2" pos="2536">
          <p15:clr>
            <a:srgbClr val="FBAE40"/>
          </p15:clr>
        </p15:guide>
        <p15:guide id="3" pos="4960">
          <p15:clr>
            <a:srgbClr val="FBAE40"/>
          </p15:clr>
        </p15:guide>
        <p15:guide id="4" pos="5144">
          <p15:clr>
            <a:srgbClr val="FBAE40"/>
          </p15:clr>
        </p15:guide>
        <p15:guide id="5" orient="horz" pos="1296">
          <p15:clr>
            <a:srgbClr val="FBAE40"/>
          </p15:clr>
        </p15:guide>
        <p15:guide id="6" orient="horz" pos="394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2B3D137-E455-0F4D-AD9B-E461896E8C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68638" y="0"/>
            <a:ext cx="4023361" cy="685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A65C3A-C556-7B4E-9098-E1FD19D43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7416800" cy="443198"/>
          </a:xfrm>
        </p:spPr>
        <p:txBody>
          <a:bodyPr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153923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two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A127C-C71C-410F-8BEA-B1AA4E4DB59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07840" y="153923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two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016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>
          <p15:clr>
            <a:srgbClr val="FBAE40"/>
          </p15:clr>
        </p15:guide>
        <p15:guide id="2" pos="2536">
          <p15:clr>
            <a:srgbClr val="FBAE40"/>
          </p15:clr>
        </p15:guide>
        <p15:guide id="3" pos="4960">
          <p15:clr>
            <a:srgbClr val="FBAE40"/>
          </p15:clr>
        </p15:guide>
        <p15:guide id="4" pos="5144">
          <p15:clr>
            <a:srgbClr val="FBAE40"/>
          </p15:clr>
        </p15:guide>
        <p15:guide id="5" orient="horz" pos="1296">
          <p15:clr>
            <a:srgbClr val="FBAE40"/>
          </p15:clr>
        </p15:guide>
        <p15:guide id="6" orient="horz" pos="394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2B3D137-E455-0F4D-AD9B-E461896E8C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3409182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FE7D3E-0784-1CDE-EE98-6D8A05FAC37B}"/>
              </a:ext>
            </a:extLst>
          </p:cNvPr>
          <p:cNvSpPr/>
          <p:nvPr userDrawn="1"/>
        </p:nvSpPr>
        <p:spPr>
          <a:xfrm>
            <a:off x="0" y="2"/>
            <a:ext cx="5084064" cy="3428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A65C3A-C556-7B4E-9098-E1FD19D43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3858768" cy="886397"/>
          </a:xfrm>
        </p:spPr>
        <p:txBody>
          <a:bodyPr wrap="square"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6656" y="3855258"/>
            <a:ext cx="2240397" cy="223750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BEAF2A9-B7B1-511F-2621-4867551685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16298" y="3855258"/>
            <a:ext cx="2240397" cy="223750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5A2A23-8B5D-0995-E2BE-F0279A8FB1E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355940" y="3855258"/>
            <a:ext cx="2240397" cy="223750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A6A0759-94AB-0222-F277-DCE3C250A80D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195582" y="3855258"/>
            <a:ext cx="2240397" cy="223750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3931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>
          <p15:clr>
            <a:srgbClr val="FBAE40"/>
          </p15:clr>
        </p15:guide>
        <p15:guide id="2" pos="2536">
          <p15:clr>
            <a:srgbClr val="FBAE40"/>
          </p15:clr>
        </p15:guide>
        <p15:guide id="3" pos="4960">
          <p15:clr>
            <a:srgbClr val="FBAE40"/>
          </p15:clr>
        </p15:guide>
        <p15:guide id="4" pos="5144">
          <p15:clr>
            <a:srgbClr val="FBAE40"/>
          </p15:clr>
        </p15:guide>
        <p15:guide id="5" orient="horz" pos="1296">
          <p15:clr>
            <a:srgbClr val="FBAE40"/>
          </p15:clr>
        </p15:guide>
        <p15:guide id="6" orient="horz" pos="394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B82BAFD4-568F-4B7A-BB4B-371A554BC1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126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F1BD2BA-055F-A739-12DC-98073EEC62A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24000">
                <a:schemeClr val="accent1">
                  <a:lumMod val="5000"/>
                  <a:lumOff val="95000"/>
                  <a:alpha val="0"/>
                </a:schemeClr>
              </a:gs>
              <a:gs pos="51000">
                <a:srgbClr val="FAFBFC">
                  <a:alpha val="45000"/>
                </a:srgbClr>
              </a:gs>
              <a:gs pos="75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Guidehouse">
            <a:extLst>
              <a:ext uri="{FF2B5EF4-FFF2-40B4-BE49-F238E27FC236}">
                <a16:creationId xmlns:a16="http://schemas.microsoft.com/office/drawing/2014/main" id="{21179AEC-B196-3FA0-BEA4-1F6A3D911CEE}"/>
              </a:ext>
            </a:extLst>
          </p:cNvPr>
          <p:cNvSpPr txBox="1"/>
          <p:nvPr userDrawn="1"/>
        </p:nvSpPr>
        <p:spPr>
          <a:xfrm>
            <a:off x="460248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800" b="1"/>
              <a:t>Gainwell Technologies</a:t>
            </a:r>
            <a:r>
              <a:rPr lang="en-US" sz="800" b="0"/>
              <a:t>   Proprietary and Confidential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AA244EEA-BBFB-4CA2-BDBB-24B59F2B8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457200"/>
            <a:ext cx="2895600" cy="443198"/>
          </a:xfrm>
        </p:spPr>
        <p:txBody>
          <a:bodyPr/>
          <a:lstStyle/>
          <a:p>
            <a:r>
              <a:rPr lang="en-US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675078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4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C58565-2AB5-B43E-874D-2D96FC169B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608D98-00E0-B127-0E25-D4A966702E1B}"/>
              </a:ext>
            </a:extLst>
          </p:cNvPr>
          <p:cNvSpPr txBox="1"/>
          <p:nvPr userDrawn="1"/>
        </p:nvSpPr>
        <p:spPr>
          <a:xfrm>
            <a:off x="658926" y="5949536"/>
            <a:ext cx="697059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SzPct val="100000"/>
            </a:pPr>
            <a:r>
              <a:rPr lang="en-US" sz="800" b="0" i="0">
                <a:effectLst/>
              </a:rPr>
              <a:t>The content within is provided for general informational purposes and is not intended to be used in place of consultation services.</a:t>
            </a:r>
            <a:br>
              <a:rPr lang="en-US" sz="800"/>
            </a:br>
            <a:br>
              <a:rPr lang="en-US" sz="800"/>
            </a:br>
            <a:r>
              <a:rPr lang="en-US" sz="800" b="0" i="0">
                <a:effectLst/>
              </a:rPr>
              <a:t>Copyright © 2024 Gainwell Technologies, LLC. All rights reserved.</a:t>
            </a:r>
            <a:br>
              <a:rPr lang="en-US" sz="800"/>
            </a:br>
            <a:r>
              <a:rPr lang="en-US" sz="800" b="0" i="0">
                <a:effectLst/>
              </a:rPr>
              <a:t>Gainwell and its logo, and other marks where indicated, are registered trademarks of Gainwell Technologies.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265817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pos="4960">
          <p15:clr>
            <a:srgbClr val="FBAE40"/>
          </p15:clr>
        </p15:guide>
        <p15:guide id="2" pos="2712">
          <p15:clr>
            <a:srgbClr val="FBAE40"/>
          </p15:clr>
        </p15:guide>
        <p15:guide id="3" pos="2536">
          <p15:clr>
            <a:srgbClr val="FBAE40"/>
          </p15:clr>
        </p15:guide>
        <p15:guide id="4" pos="514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3F370-0603-42F8-A7D8-E3390EE7068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7200" y="457201"/>
            <a:ext cx="8382000" cy="2286000"/>
          </a:xfrm>
        </p:spPr>
        <p:txBody>
          <a:bodyPr anchor="b"/>
          <a:lstStyle>
            <a:lvl1pPr algn="l">
              <a:defRPr sz="4400" spc="0" baseline="0"/>
            </a:lvl1pPr>
          </a:lstStyle>
          <a:p>
            <a:r>
              <a:rPr lang="en-US"/>
              <a:t>[Presentation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7195B-8D8D-4BD5-8ADD-A390F24676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200" y="5136267"/>
            <a:ext cx="8382000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0" indent="0" algn="l">
              <a:spcBef>
                <a:spcPts val="0"/>
              </a:spcBef>
              <a:buNone/>
              <a:defRPr sz="1800"/>
            </a:lvl2pPr>
            <a:lvl3pPr marL="0" indent="0" algn="l">
              <a:spcBef>
                <a:spcPts val="0"/>
              </a:spcBef>
              <a:buNone/>
              <a:defRPr sz="1800"/>
            </a:lvl3pPr>
            <a:lvl4pPr marL="0" indent="0" algn="l">
              <a:spcBef>
                <a:spcPts val="0"/>
              </a:spcBef>
              <a:buNone/>
              <a:defRPr sz="1800"/>
            </a:lvl4pPr>
            <a:lvl5pPr marL="0" indent="0" algn="l">
              <a:spcBef>
                <a:spcPts val="0"/>
              </a:spcBef>
              <a:buNone/>
              <a:defRPr sz="1800"/>
            </a:lvl5pPr>
            <a:lvl6pPr marL="0" indent="0" algn="l">
              <a:spcBef>
                <a:spcPts val="0"/>
              </a:spcBef>
              <a:buNone/>
              <a:defRPr sz="1800"/>
            </a:lvl6pPr>
            <a:lvl7pPr marL="0" indent="0" algn="l">
              <a:spcBef>
                <a:spcPts val="0"/>
              </a:spcBef>
              <a:buNone/>
              <a:defRPr sz="1800"/>
            </a:lvl7pPr>
            <a:lvl8pPr marL="0" indent="0" algn="l">
              <a:spcBef>
                <a:spcPts val="0"/>
              </a:spcBef>
              <a:buNone/>
              <a:defRPr sz="1800"/>
            </a:lvl8pPr>
            <a:lvl9pPr marL="0" indent="0" algn="l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[Presenter Name / Location / 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2335526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ransition_Slid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C9CC5BD4-7B10-CAFA-DCF0-6B8D49671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B2D093C-E6C5-E8EA-35FE-C4640C8B69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3230074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  <p:pic>
        <p:nvPicPr>
          <p:cNvPr id="11" name="Picture 10" descr="A black and grey logo&#10;&#10;Description automatically generated">
            <a:extLst>
              <a:ext uri="{FF2B5EF4-FFF2-40B4-BE49-F238E27FC236}">
                <a16:creationId xmlns:a16="http://schemas.microsoft.com/office/drawing/2014/main" id="{4B848577-1DC4-8707-4AF4-28895F939B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10" y="5924650"/>
            <a:ext cx="1572869" cy="59769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F4BEFC-F66C-125E-4AD7-F8A4A16D4D0D}"/>
              </a:ext>
            </a:extLst>
          </p:cNvPr>
          <p:cNvCxnSpPr>
            <a:cxnSpLocks/>
          </p:cNvCxnSpPr>
          <p:nvPr userDrawn="1"/>
        </p:nvCxnSpPr>
        <p:spPr>
          <a:xfrm>
            <a:off x="892010" y="5632800"/>
            <a:ext cx="106474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588A4AD7-F2BA-E25C-1935-C714F2EAEC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73062"/>
            <a:ext cx="4996355" cy="536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90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tags" Target="../tags/tag1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image" Target="../media/image19.emf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250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724" r:id="rId22"/>
    <p:sldLayoutId id="2147483726" r:id="rId23"/>
    <p:sldLayoutId id="2147483727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9234BA77-3EA8-8242-F9B7-F229B4046F8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4155256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425" imgH="424" progId="TCLayout.ActiveDocument.1">
                  <p:embed/>
                </p:oleObj>
              </mc:Choice>
              <mc:Fallback>
                <p:oleObj name="think-cell Slide" r:id="rId19" imgW="425" imgH="42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9234BA77-3EA8-8242-F9B7-F229B4046F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C88FF-867A-4400-B205-E69EFB354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053482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[Slide header]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E4FC5-C208-4061-8E32-8B795BC19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11277600" cy="4206240"/>
          </a:xfrm>
          <a:prstGeom prst="rect">
            <a:avLst/>
          </a:prstGeom>
        </p:spPr>
        <p:txBody>
          <a:bodyPr vert="horz" lIns="0" tIns="0" rIns="0" bIns="0" spcCol="30175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8" name="Guidehouse">
            <a:extLst>
              <a:ext uri="{FF2B5EF4-FFF2-40B4-BE49-F238E27FC236}">
                <a16:creationId xmlns:a16="http://schemas.microsoft.com/office/drawing/2014/main" id="{4CF0DBC0-0449-664B-8AD9-C52EDB6E5938}"/>
              </a:ext>
            </a:extLst>
          </p:cNvPr>
          <p:cNvSpPr txBox="1"/>
          <p:nvPr userDrawn="1"/>
        </p:nvSpPr>
        <p:spPr>
          <a:xfrm>
            <a:off x="457200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800" b="1"/>
              <a:t>Gainwell Technologies</a:t>
            </a:r>
            <a:r>
              <a:rPr lang="en-US" sz="800" b="0"/>
              <a:t>  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12A93-F35D-41B8-A960-2FAFDF3C4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61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23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200"/>
        </a:spcBef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100000"/>
        </a:lnSpc>
        <a:spcBef>
          <a:spcPts val="400"/>
        </a:spcBef>
        <a:buClr>
          <a:schemeClr val="accent3"/>
        </a:buClr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8016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46304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F26B43"/>
          </p15:clr>
        </p15:guide>
        <p15:guide id="2" pos="288">
          <p15:clr>
            <a:srgbClr val="F26B43"/>
          </p15:clr>
        </p15:guide>
        <p15:guide id="3" pos="7392">
          <p15:clr>
            <a:srgbClr val="F26B43"/>
          </p15:clr>
        </p15:guide>
        <p15:guide id="4" orient="horz" pos="41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1">
            <a:extLst>
              <a:ext uri="{FF2B5EF4-FFF2-40B4-BE49-F238E27FC236}">
                <a16:creationId xmlns:a16="http://schemas.microsoft.com/office/drawing/2014/main" id="{07CA7CD6-4CE7-97F8-4A60-4FD154D1B4C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9331" y="645882"/>
            <a:ext cx="6803793" cy="252746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124376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30" b="0" i="0" kern="1200">
                <a:solidFill>
                  <a:schemeClr val="bg1"/>
                </a:solidFill>
                <a:latin typeface="Graphik-Light"/>
                <a:ea typeface="+mj-ea"/>
                <a:cs typeface="Graphik-Light"/>
              </a:defRPr>
            </a:lvl1pPr>
          </a:lstStyle>
          <a:p>
            <a:pPr marL="7701" marR="3081" lvl="0" indent="0" algn="l" defTabSz="914400" rtl="0" eaLnBrk="1" fontAlgn="auto" latinLnBrk="0" hangingPunct="1">
              <a:lnSpc>
                <a:spcPts val="6028"/>
              </a:lnSpc>
              <a:spcBef>
                <a:spcPts val="9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phik-Light"/>
                <a:ea typeface="+mj-ea"/>
                <a:cs typeface="Graphik-Light"/>
              </a:rPr>
              <a:t>Partnering for Impact: Gainwell Technologies </a:t>
            </a:r>
          </a:p>
          <a:p>
            <a:pPr marL="7701" marR="3081" lvl="0" indent="0" algn="l" defTabSz="914400" rtl="0" eaLnBrk="1" fontAlgn="auto" latinLnBrk="0" hangingPunct="1">
              <a:lnSpc>
                <a:spcPts val="6028"/>
              </a:lnSpc>
              <a:spcBef>
                <a:spcPts val="9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phik-Light"/>
                <a:ea typeface="+mj-ea"/>
                <a:cs typeface="Graphik-Light"/>
              </a:rPr>
              <a:t>and MO HealthNet</a:t>
            </a:r>
            <a:endParaRPr kumimoji="0" lang="en-US" sz="4800" b="1" i="0" u="none" strike="noStrike" kern="0" cap="none" spc="-12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9844A001-D26A-760E-2983-D0D0C9B46CDF}"/>
              </a:ext>
            </a:extLst>
          </p:cNvPr>
          <p:cNvSpPr txBox="1"/>
          <p:nvPr/>
        </p:nvSpPr>
        <p:spPr>
          <a:xfrm>
            <a:off x="554442" y="3684651"/>
            <a:ext cx="3679229" cy="43788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Chris Brown, RPh - Clinical Program Director</a:t>
            </a:r>
          </a:p>
          <a:p>
            <a:r>
              <a:rPr lang="en-US" sz="1400" kern="0" dirty="0">
                <a:solidFill>
                  <a:schemeClr val="bg1"/>
                </a:solidFill>
                <a:cs typeface="Arial" panose="020B0604020202020204" pitchFamily="34" charset="0"/>
              </a:rPr>
              <a:t>October 7,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DDAFE-A3E8-45A2-5235-19F4B01B7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7405" y="-157734"/>
            <a:ext cx="4774595" cy="7015733"/>
          </a:xfrm>
          <a:prstGeom prst="rect">
            <a:avLst/>
          </a:prstGeom>
          <a:effectLst>
            <a:outerShdw blurRad="728832" dist="38100" dir="15360000" sx="92000" sy="92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3F0CEF-97DD-C170-4E23-FF10CB1AD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9941" y="2558024"/>
            <a:ext cx="2166366" cy="232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2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4EDF16-1DF2-15BB-0BA3-69549B6147D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8887" y="1354808"/>
            <a:ext cx="3298606" cy="50492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-10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1DEBC-3FC7-7F36-B969-C4A099263F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68AE5-CF02-9F97-5952-4DD9D980B4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Where Are We?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835524B-9BE7-562F-5A8A-8802CE3B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Review project status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6869BD-D053-153C-FF3A-85695FEFD9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4CB889F-F55D-A993-A2E4-B32FB5B00E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b="0" dirty="0"/>
              <a:t>What Is Next?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331FE0-EB6E-B25D-8D65-CC36456518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Discuss upcoming activities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68E4AE1-141D-34B6-1DCC-A3DF0CB3471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D1BEA9E-BAA4-DA5D-D163-225038BDCE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46690" y="4945401"/>
            <a:ext cx="2346195" cy="236705"/>
          </a:xfrm>
        </p:spPr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What Is Needed?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9D10C4-2426-8F82-8D10-AE1D0360F8E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Identify resources/engagement needed for next steps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464B9F-8386-3605-D0D4-C59AAC74D1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C1C7B85-7296-E3C1-601F-96BAB1A3F82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9FBCE73-6897-A6E5-DB61-CEDFD4050C8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Raise questions, resolve and/or table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ADC1E0BA-9162-7BCA-A323-5DE7A171C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4CD9DBF-48D0-84BB-85D4-40684E9B1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799628" y="4049421"/>
            <a:ext cx="492808" cy="1553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3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0C782-03F3-CE93-18D0-293D97E3E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D790C996-157D-1365-AB58-2FA25F56B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1318" y="1817815"/>
            <a:ext cx="5414682" cy="17940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Where Are </a:t>
            </a:r>
            <a:b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US" sz="6600" dirty="0">
                <a:ln w="6350" cap="flat">
                  <a:noFill/>
                  <a:miter lim="800000"/>
                </a:ln>
                <a:solidFill>
                  <a:srgbClr val="0AE0C4"/>
                </a:solidFill>
                <a:latin typeface="Arial"/>
              </a:rPr>
              <a:t>W</a:t>
            </a: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AE0C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0DFDD63-81FD-1D87-FFEA-83D6AA350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DE5F1-E0F9-4CCA-92B7-7A6FC4DFEE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003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15602F-DB5D-BDF1-C8F9-766AE93D9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0D65E-42E3-FD0B-AD3F-65F2A86B5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7" y="872804"/>
            <a:ext cx="3794760" cy="5620706"/>
          </a:xfrm>
        </p:spPr>
        <p:txBody>
          <a:bodyPr/>
          <a:lstStyle/>
          <a:p>
            <a:r>
              <a:rPr lang="en-US" dirty="0"/>
              <a:t>Project Life Cycle Update</a:t>
            </a:r>
            <a:br>
              <a:rPr lang="en-US" dirty="0"/>
            </a:br>
            <a:br>
              <a:rPr lang="en-US" dirty="0"/>
            </a:br>
            <a:r>
              <a:rPr lang="en-US" sz="1800" dirty="0"/>
              <a:t>With the Design Phase nearing completion, we are ready to transition to the Build Phase of the project.</a:t>
            </a:r>
            <a:br>
              <a:rPr lang="en-US" sz="1600" dirty="0"/>
            </a:br>
            <a:br>
              <a:rPr lang="en-US" dirty="0"/>
            </a:br>
            <a:r>
              <a:rPr lang="en-US" sz="1800" dirty="0"/>
              <a:t>Purpose: </a:t>
            </a:r>
            <a:br>
              <a:rPr lang="en-US" sz="1800" dirty="0"/>
            </a:br>
            <a:r>
              <a:rPr lang="en-US" sz="1800" dirty="0"/>
              <a:t>Turn approved designs into configured, developed, and test-ready solution components.</a:t>
            </a:r>
            <a:br>
              <a:rPr lang="en-US" sz="1000" dirty="0"/>
            </a:br>
            <a:endParaRPr lang="en-US" sz="1000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72FAF64F-9820-268B-35CD-12983B3EF5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001909-C61A-45B9-B7CA-728749098A1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B3A4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611905-653E-B901-B08C-3BD44DDDD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667744" y="3218688"/>
            <a:ext cx="524256" cy="1417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800">
              <a:solidFill>
                <a:schemeClr val="bg1"/>
              </a:solidFill>
            </a:endParaRPr>
          </a:p>
        </p:txBody>
      </p:sp>
      <p:pic>
        <p:nvPicPr>
          <p:cNvPr id="18" name="Picture 17" descr="Process infographic titled “BUILD → SIT” outlines a software implementation lifecycle from kickoff and design through build, readiness/go-live, UAT, and SIT. Blue and orange icons, connecting lines, and rounded pathway emphasize progression, with SIT validating individual components for system integration.&#10;&#10; ">
            <a:extLst>
              <a:ext uri="{FF2B5EF4-FFF2-40B4-BE49-F238E27FC236}">
                <a16:creationId xmlns:a16="http://schemas.microsoft.com/office/drawing/2014/main" id="{B94F659A-C49C-1EDF-BC35-5B904FF8E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041" y="185285"/>
            <a:ext cx="8125959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58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7B992-A758-B82A-8F9E-60055A030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0CAC05DD-9846-7ADF-426F-34E991BB9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1318" y="1817815"/>
            <a:ext cx="5414682" cy="17940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Wh</a:t>
            </a:r>
            <a:r>
              <a:rPr lang="en-US" sz="6600" dirty="0">
                <a:ln w="6350" cap="flat">
                  <a:noFill/>
                  <a:miter lim="800000"/>
                </a:ln>
                <a:solidFill>
                  <a:srgbClr val="0AE0C4"/>
                </a:solidFill>
                <a:latin typeface="Arial"/>
              </a:rPr>
              <a:t>at</a:t>
            </a: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Is </a:t>
            </a:r>
            <a:b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US" sz="6600" dirty="0">
                <a:ln w="6350" cap="flat">
                  <a:noFill/>
                  <a:miter lim="800000"/>
                </a:ln>
                <a:solidFill>
                  <a:srgbClr val="0AE0C4"/>
                </a:solidFill>
                <a:latin typeface="Arial"/>
              </a:rPr>
              <a:t>Next</a:t>
            </a: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AE0C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1E85044-1BB5-E43B-859F-E2C33ED88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DE5F1-E0F9-4CCA-92B7-7A6FC4DFEE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306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042416"/>
          </a:xfrm>
          <a:prstGeom prst="rect">
            <a:avLst/>
          </a:prstGeom>
          <a:gradFill flip="none" rotWithShape="1">
            <a:gsLst>
              <a:gs pos="0">
                <a:srgbClr val="2F4DD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>
            <a:spLocks noGrp="1"/>
          </p:cNvSpPr>
          <p:nvPr>
            <p:ph type="title" idx="4294967295"/>
          </p:nvPr>
        </p:nvSpPr>
        <p:spPr>
          <a:xfrm>
            <a:off x="438912" y="210312"/>
            <a:ext cx="704088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PBA BUILD PHASE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649224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>
                    <a:alpha val="98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Turning approved design into a working, test-ready solution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126187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happens during Build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02920" y="1636776"/>
            <a:ext cx="10927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C59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PBA teams configure, develop, connect, and validate the solution so it is ready to enter formal testing.</a:t>
            </a:r>
            <a:endParaRPr lang="en-US" sz="125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185416"/>
            <a:ext cx="2596896" cy="2432304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0E6EB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2386584"/>
            <a:ext cx="603504" cy="603504"/>
          </a:xfrm>
          <a:prstGeom prst="ellipse">
            <a:avLst/>
          </a:prstGeom>
          <a:solidFill>
            <a:srgbClr val="F4ECFB"/>
          </a:solidFill>
          <a:ln w="12700">
            <a:solidFill>
              <a:srgbClr val="F4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6384" y="2505456"/>
            <a:ext cx="365760" cy="36576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2496312" y="235915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C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85800" y="315468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Configure the PBA Solution</a:t>
            </a:r>
            <a:endParaRPr lang="en-US" sz="1420" dirty="0"/>
          </a:p>
        </p:txBody>
      </p:sp>
      <p:sp>
        <p:nvSpPr>
          <p:cNvPr id="13" name="Text 10"/>
          <p:cNvSpPr/>
          <p:nvPr/>
        </p:nvSpPr>
        <p:spPr>
          <a:xfrm>
            <a:off x="685800" y="3776472"/>
            <a:ext cx="21762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approved business rules, workflows, security, and operational settings.</a:t>
            </a:r>
            <a:endParaRPr lang="en-US" sz="1020" dirty="0"/>
          </a:p>
        </p:txBody>
      </p:sp>
      <p:sp>
        <p:nvSpPr>
          <p:cNvPr id="14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4992" y="2185416"/>
            <a:ext cx="2596896" cy="2432304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0E6EB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29584" y="2386584"/>
            <a:ext cx="603504" cy="603504"/>
          </a:xfrm>
          <a:prstGeom prst="ellipse">
            <a:avLst/>
          </a:prstGeom>
          <a:solidFill>
            <a:srgbClr val="F4ECFB"/>
          </a:solidFill>
          <a:ln w="12700">
            <a:solidFill>
              <a:srgbClr val="F4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48456" y="2505456"/>
            <a:ext cx="365760" cy="3657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358384" y="235915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C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3547872" y="315468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Interfaces &amp; Data</a:t>
            </a:r>
            <a:endParaRPr lang="en-US" sz="1420" dirty="0"/>
          </a:p>
        </p:txBody>
      </p:sp>
      <p:sp>
        <p:nvSpPr>
          <p:cNvPr id="19" name="Text 15"/>
          <p:cNvSpPr/>
          <p:nvPr/>
        </p:nvSpPr>
        <p:spPr>
          <a:xfrm>
            <a:off x="3547872" y="3776472"/>
            <a:ext cx="21762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integrations, conversions, and data components needed for end-to-end processing.</a:t>
            </a:r>
            <a:endParaRPr lang="en-US" sz="1020" dirty="0"/>
          </a:p>
        </p:txBody>
      </p:sp>
      <p:sp>
        <p:nvSpPr>
          <p:cNvPr id="20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27064" y="2185416"/>
            <a:ext cx="2596896" cy="2432304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0E6EB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91656" y="2386584"/>
            <a:ext cx="603504" cy="603504"/>
          </a:xfrm>
          <a:prstGeom prst="ellipse">
            <a:avLst/>
          </a:prstGeom>
          <a:solidFill>
            <a:srgbClr val="F4ECFB"/>
          </a:solidFill>
          <a:ln w="12700">
            <a:solidFill>
              <a:srgbClr val="F4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10528" y="2505456"/>
            <a:ext cx="365760" cy="36576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220456" y="235915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C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6409944" y="315468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Outputs &amp; Workflows</a:t>
            </a:r>
            <a:endParaRPr lang="en-US" sz="1420" dirty="0"/>
          </a:p>
        </p:txBody>
      </p:sp>
      <p:sp>
        <p:nvSpPr>
          <p:cNvPr id="25" name="Text 20"/>
          <p:cNvSpPr/>
          <p:nvPr/>
        </p:nvSpPr>
        <p:spPr>
          <a:xfrm>
            <a:off x="6409944" y="3776472"/>
            <a:ext cx="21762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reporting, notices, and supporting workflows defined in the approved design.</a:t>
            </a:r>
            <a:endParaRPr lang="en-US" sz="1020" dirty="0"/>
          </a:p>
        </p:txBody>
      </p:sp>
      <p:sp>
        <p:nvSpPr>
          <p:cNvPr id="26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89136" y="2185416"/>
            <a:ext cx="2596896" cy="2432304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0E6EB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3728" y="2386584"/>
            <a:ext cx="603504" cy="603504"/>
          </a:xfrm>
          <a:prstGeom prst="ellipse">
            <a:avLst/>
          </a:prstGeom>
          <a:solidFill>
            <a:srgbClr val="F4ECFB"/>
          </a:solidFill>
          <a:ln w="12700">
            <a:solidFill>
              <a:srgbClr val="F4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2600" y="2505456"/>
            <a:ext cx="365760" cy="36576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11082528" y="235915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C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00" dirty="0"/>
          </a:p>
        </p:txBody>
      </p:sp>
      <p:sp>
        <p:nvSpPr>
          <p:cNvPr id="30" name="Text 24"/>
          <p:cNvSpPr/>
          <p:nvPr/>
        </p:nvSpPr>
        <p:spPr>
          <a:xfrm>
            <a:off x="9272016" y="315468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for SIT</a:t>
            </a:r>
            <a:endParaRPr lang="en-US" sz="1420" dirty="0"/>
          </a:p>
        </p:txBody>
      </p:sp>
      <p:sp>
        <p:nvSpPr>
          <p:cNvPr id="31" name="Text 25"/>
          <p:cNvSpPr/>
          <p:nvPr/>
        </p:nvSpPr>
        <p:spPr>
          <a:xfrm>
            <a:off x="9272016" y="3776472"/>
            <a:ext cx="21762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unit testing, address defects, and confirm environments and test data are ready.</a:t>
            </a:r>
            <a:endParaRPr lang="en-US" sz="1020" dirty="0"/>
          </a:p>
        </p:txBody>
      </p:sp>
      <p:sp>
        <p:nvSpPr>
          <p:cNvPr id="32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01368" y="4873752"/>
            <a:ext cx="8211312" cy="1"/>
          </a:xfrm>
          <a:prstGeom prst="line">
            <a:avLst/>
          </a:prstGeom>
          <a:noFill/>
          <a:ln w="31750">
            <a:solidFill>
              <a:srgbClr val="00CDB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37360" y="4809744"/>
            <a:ext cx="128016" cy="128016"/>
          </a:xfrm>
          <a:prstGeom prst="ellipse">
            <a:avLst/>
          </a:prstGeom>
          <a:solidFill>
            <a:srgbClr val="1739D6"/>
          </a:soli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99432" y="4809744"/>
            <a:ext cx="128016" cy="128016"/>
          </a:xfrm>
          <a:prstGeom prst="ellipse">
            <a:avLst/>
          </a:prstGeom>
          <a:solidFill>
            <a:srgbClr val="1739D6"/>
          </a:soli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61504" y="4809744"/>
            <a:ext cx="128016" cy="128016"/>
          </a:xfrm>
          <a:prstGeom prst="ellipse">
            <a:avLst/>
          </a:prstGeom>
          <a:solidFill>
            <a:srgbClr val="1739D6"/>
          </a:soli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23576" y="4809744"/>
            <a:ext cx="128016" cy="128016"/>
          </a:xfrm>
          <a:prstGeom prst="ellipse">
            <a:avLst/>
          </a:prstGeom>
          <a:solidFill>
            <a:srgbClr val="1739D6"/>
          </a:soli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5175503"/>
            <a:ext cx="11018520" cy="1261867"/>
          </a:xfrm>
          <a:prstGeom prst="roundRect">
            <a:avLst>
              <a:gd name="adj" fmla="val 4237"/>
            </a:avLst>
          </a:prstGeom>
          <a:solidFill>
            <a:srgbClr val="F4F7FA"/>
          </a:solidFill>
          <a:ln w="10160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8" name="Shape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5175504"/>
            <a:ext cx="86868" cy="1261866"/>
          </a:xfrm>
          <a:prstGeom prst="rect">
            <a:avLst/>
          </a:prstGeom>
          <a:solidFill>
            <a:srgbClr val="00CDB8"/>
          </a:solidFill>
          <a:ln w="12700">
            <a:solidFill>
              <a:srgbClr val="00CD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3"/>
          <p:cNvSpPr/>
          <p:nvPr/>
        </p:nvSpPr>
        <p:spPr>
          <a:xfrm>
            <a:off x="788670" y="5605272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9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Build stay on track?:</a:t>
            </a:r>
            <a:endParaRPr lang="en-US" sz="2400" dirty="0"/>
          </a:p>
        </p:txBody>
      </p:sp>
      <p:sp>
        <p:nvSpPr>
          <p:cNvPr id="40" name="Text 34"/>
          <p:cNvSpPr/>
          <p:nvPr/>
        </p:nvSpPr>
        <p:spPr>
          <a:xfrm>
            <a:off x="3739896" y="5568695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Timely decisions</a:t>
            </a:r>
            <a:endParaRPr lang="en-US" sz="2000" dirty="0"/>
          </a:p>
        </p:txBody>
      </p:sp>
      <p:sp>
        <p:nvSpPr>
          <p:cNvPr id="41" name="Text 35"/>
          <p:cNvSpPr/>
          <p:nvPr/>
        </p:nvSpPr>
        <p:spPr>
          <a:xfrm>
            <a:off x="5458968" y="5577839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SME validation</a:t>
            </a:r>
            <a:endParaRPr lang="en-US" sz="2000" dirty="0"/>
          </a:p>
        </p:txBody>
      </p:sp>
      <p:sp>
        <p:nvSpPr>
          <p:cNvPr id="42" name="Text 36"/>
          <p:cNvSpPr/>
          <p:nvPr/>
        </p:nvSpPr>
        <p:spPr>
          <a:xfrm>
            <a:off x="7178040" y="5577839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ownership</a:t>
            </a:r>
            <a:endParaRPr lang="en-US" sz="2000" dirty="0"/>
          </a:p>
        </p:txBody>
      </p:sp>
      <p:sp>
        <p:nvSpPr>
          <p:cNvPr id="43" name="Text 37"/>
          <p:cNvSpPr/>
          <p:nvPr/>
        </p:nvSpPr>
        <p:spPr>
          <a:xfrm>
            <a:off x="8897112" y="5577839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blocker resolution</a:t>
            </a:r>
            <a:endParaRPr lang="en-US" sz="2000" dirty="0"/>
          </a:p>
        </p:txBody>
      </p:sp>
      <p:sp>
        <p:nvSpPr>
          <p:cNvPr id="44" name="Text 38"/>
          <p:cNvSpPr/>
          <p:nvPr/>
        </p:nvSpPr>
        <p:spPr>
          <a:xfrm>
            <a:off x="852678" y="6163055"/>
            <a:ext cx="10762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keeps configuration and development aligned to approved design and supports a smoother transition into SIT.</a:t>
            </a:r>
            <a:endParaRPr lang="en-US" sz="1400" b="1" dirty="0"/>
          </a:p>
        </p:txBody>
      </p:sp>
      <p:sp>
        <p:nvSpPr>
          <p:cNvPr id="4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537960"/>
            <a:ext cx="13716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600" kern="1200">
                <a:solidFill>
                  <a:srgbClr val="5B6670"/>
                </a:solidFill>
                <a:latin typeface="Arial"/>
                <a:ea typeface="Arial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7021451-1387-4CA6-816F-3879F97B5CBC}" type="slidenum">
              <a:rPr lang="en-US" smtClean="0"/>
              <a:pPr algn="r"/>
              <a:t>6</a:t>
            </a:fld>
            <a:endParaRPr lang="en-US"/>
          </a:p>
        </p:txBody>
      </p:sp>
      <p:sp>
        <p:nvSpPr>
          <p:cNvPr id="47" name="Plus Sign 46">
            <a:extLst>
              <a:ext uri="{FF2B5EF4-FFF2-40B4-BE49-F238E27FC236}">
                <a16:creationId xmlns:a16="http://schemas.microsoft.com/office/drawing/2014/main" id="{3E19B525-35AB-6E1E-2FA5-C2D7BEFBE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43500" y="5550407"/>
            <a:ext cx="210312" cy="23774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lus Sign 48">
            <a:extLst>
              <a:ext uri="{FF2B5EF4-FFF2-40B4-BE49-F238E27FC236}">
                <a16:creationId xmlns:a16="http://schemas.microsoft.com/office/drawing/2014/main" id="{2A82E578-0EEC-F98F-3429-193C424E5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62572" y="5550407"/>
            <a:ext cx="210312" cy="23774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Plus Sign 50">
            <a:extLst>
              <a:ext uri="{FF2B5EF4-FFF2-40B4-BE49-F238E27FC236}">
                <a16:creationId xmlns:a16="http://schemas.microsoft.com/office/drawing/2014/main" id="{A454CC0E-EA6F-285F-B758-FBB4A61AA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226" y="5550407"/>
            <a:ext cx="210312" cy="23774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7F48994-A601-3B5E-4474-466B51761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0" y="1449648"/>
            <a:ext cx="12192000" cy="4623816"/>
          </a:xfrm>
          <a:prstGeom prst="rect">
            <a:avLst/>
          </a:prstGeom>
          <a:gradFill>
            <a:gsLst>
              <a:gs pos="20000">
                <a:schemeClr val="accent6"/>
              </a:gs>
              <a:gs pos="99000">
                <a:schemeClr val="accent1"/>
              </a:gs>
            </a:gsLst>
            <a:lin ang="14400000" scaled="0"/>
          </a:gradFill>
          <a:ln>
            <a:noFill/>
          </a:ln>
        </p:spPr>
        <p:txBody>
          <a:bodyPr wrap="square" lIns="91440" tIns="91440" rIns="91440" bIns="91440" anchor="ctr">
            <a:noAutofit/>
          </a:bodyPr>
          <a:lstStyle/>
          <a:p>
            <a:pPr marL="522288">
              <a:spcBef>
                <a:spcPts val="600"/>
              </a:spcBef>
            </a:pPr>
            <a:endParaRPr lang="id-ID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itle 34">
            <a:extLst>
              <a:ext uri="{FF2B5EF4-FFF2-40B4-BE49-F238E27FC236}">
                <a16:creationId xmlns:a16="http://schemas.microsoft.com/office/drawing/2014/main" id="{3DCE99A4-88E7-2862-B590-B2EE3936C7F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5284" y="379284"/>
            <a:ext cx="6703464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AE0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 Readiness Checkpoint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1BF2CE-F420-05D8-B668-85E0C02B456A}"/>
              </a:ext>
            </a:extLst>
          </p:cNvPr>
          <p:cNvSpPr txBox="1"/>
          <p:nvPr/>
        </p:nvSpPr>
        <p:spPr>
          <a:xfrm>
            <a:off x="904974" y="1836051"/>
            <a:ext cx="42797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work is IN PROGRESS</a:t>
            </a:r>
          </a:p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Configuration, development, interfaces, conversions, and reports are ready for validation.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400E09-702E-F177-DABF-812770B679B9}"/>
              </a:ext>
            </a:extLst>
          </p:cNvPr>
          <p:cNvSpPr txBox="1"/>
          <p:nvPr/>
        </p:nvSpPr>
        <p:spPr>
          <a:xfrm>
            <a:off x="904974" y="4103916"/>
            <a:ext cx="4736874" cy="1327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direction is being APPROVED</a:t>
            </a:r>
          </a:p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design questions, decisions, and assumptions are resolved or tracked.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77D15D-CB79-5BB9-FBF8-E086DCD1A056}"/>
              </a:ext>
            </a:extLst>
          </p:cNvPr>
          <p:cNvSpPr txBox="1"/>
          <p:nvPr/>
        </p:nvSpPr>
        <p:spPr>
          <a:xfrm>
            <a:off x="7007259" y="1966145"/>
            <a:ext cx="4273477" cy="1337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 is CLEAR</a:t>
            </a:r>
          </a:p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Components included in the Build/SIT path are clearly defined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47EB99-FD15-B4F4-0608-6F7637A85A49}"/>
              </a:ext>
            </a:extLst>
          </p:cNvPr>
          <p:cNvSpPr txBox="1"/>
          <p:nvPr/>
        </p:nvSpPr>
        <p:spPr>
          <a:xfrm>
            <a:off x="7007259" y="4103916"/>
            <a:ext cx="4273481" cy="1728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 preparation is in PLACE</a:t>
            </a:r>
          </a:p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testing, test data, defect tracking, and environment readiness are aligned.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lide Number Placeholder 3">
            <a:extLst>
              <a:ext uri="{FF2B5EF4-FFF2-40B4-BE49-F238E27FC236}">
                <a16:creationId xmlns:a16="http://schemas.microsoft.com/office/drawing/2014/main" id="{CBF1186F-88FB-F4EA-E910-A844E9603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63">
              <a:defRPr/>
            </a:pPr>
            <a:fld id="{B58DE5F1-E0F9-4CCA-92B7-7A6FC4DFEE14}" type="slidenum">
              <a:rPr lang="en-US">
                <a:solidFill>
                  <a:srgbClr val="2B3A44"/>
                </a:solidFill>
              </a:rPr>
              <a:pPr defTabSz="914363">
                <a:defRPr/>
              </a:pPr>
              <a:t>7</a:t>
            </a:fld>
            <a:endParaRPr lang="en-US" dirty="0">
              <a:solidFill>
                <a:srgbClr val="2B3A44"/>
              </a:solidFill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7CB02293-A67A-2708-2761-61B68FF6F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AE0C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AE0C4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258D5C-8096-521B-233A-2DB98D472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0" y="1449648"/>
            <a:ext cx="0" cy="4623816"/>
          </a:xfrm>
          <a:prstGeom prst="line">
            <a:avLst/>
          </a:prstGeom>
          <a:ln w="12700" cap="sq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564C150B-B7E6-C677-F174-DF6EE6580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284" y="3917266"/>
            <a:ext cx="688115" cy="60482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9E8F59D-04AC-7C4C-0222-EB0E35CA5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8" idx="1"/>
            <a:endCxn id="8" idx="3"/>
          </p:cNvCxnSpPr>
          <p:nvPr/>
        </p:nvCxnSpPr>
        <p:spPr>
          <a:xfrm flipH="1">
            <a:off x="0" y="3761556"/>
            <a:ext cx="12192000" cy="0"/>
          </a:xfrm>
          <a:prstGeom prst="line">
            <a:avLst/>
          </a:prstGeom>
          <a:ln w="12700" cap="sq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DA5C87B9-8944-81C8-EAC4-8D4FDC0B4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9825" y="1564263"/>
            <a:ext cx="543574" cy="543574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EB96842F-07F2-2B21-97D1-6EB7A440D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2732" y="3917266"/>
            <a:ext cx="516016" cy="51601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0AB02230-43EA-6267-95F4-C7105895A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92732" y="1573852"/>
            <a:ext cx="524397" cy="52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07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909CD-6C55-936F-66D7-5D11C8F82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5B08279F-4DEB-44FB-3413-DC3FB22D2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1318" y="1817815"/>
            <a:ext cx="5414682" cy="17940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What Is </a:t>
            </a:r>
            <a:b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US" sz="6600" dirty="0">
                <a:ln w="6350" cap="flat">
                  <a:noFill/>
                  <a:miter lim="800000"/>
                </a:ln>
                <a:solidFill>
                  <a:srgbClr val="0AE0C4"/>
                </a:solidFill>
                <a:latin typeface="Arial"/>
              </a:rPr>
              <a:t>Needed</a:t>
            </a: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AE0C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C0FAC2-336D-B207-34B9-6E992B585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DE5F1-E0F9-4CCA-92B7-7A6FC4DFEE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101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3"/>
            </a:gs>
            <a:gs pos="0">
              <a:schemeClr val="accent1">
                <a:lumMod val="60000"/>
                <a:lumOff val="40000"/>
              </a:scheme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Diagonal Corner Rectangle 15">
            <a:extLst>
              <a:ext uri="{FF2B5EF4-FFF2-40B4-BE49-F238E27FC236}">
                <a16:creationId xmlns:a16="http://schemas.microsoft.com/office/drawing/2014/main" id="{980C8F9F-49A5-C098-4B09-41396D2FD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1664" y="2333429"/>
            <a:ext cx="3081939" cy="3474943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464334" dist="38100" dir="8100000" sx="105538" sy="105538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 Diagonal Corner Rectangle 16">
            <a:extLst>
              <a:ext uri="{FF2B5EF4-FFF2-40B4-BE49-F238E27FC236}">
                <a16:creationId xmlns:a16="http://schemas.microsoft.com/office/drawing/2014/main" id="{AE6CF44A-66F5-FC00-37A3-C09E18928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9238" y="2333429"/>
            <a:ext cx="3081939" cy="3474943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464334" dist="38100" dir="8100000" sx="105538" sy="105538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 Diagonal Corner Rectangle 17">
            <a:extLst>
              <a:ext uri="{FF2B5EF4-FFF2-40B4-BE49-F238E27FC236}">
                <a16:creationId xmlns:a16="http://schemas.microsoft.com/office/drawing/2014/main" id="{40EA5282-DC9B-9199-7885-B848C44AF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9144" y="2333429"/>
            <a:ext cx="3081939" cy="3474943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464334" dist="38100" dir="8100000" sx="105538" sy="105538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B0480C-3CBF-2127-CB24-130498737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3568" y="666185"/>
            <a:ext cx="4287959" cy="1213416"/>
          </a:xfrm>
        </p:spPr>
        <p:txBody>
          <a:bodyPr/>
          <a:lstStyle/>
          <a:p>
            <a:pPr lvl="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Keep Build Moving Towards SIT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86FD9-52C1-D2FB-63AA-BDC915281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43925" y="666184"/>
            <a:ext cx="4915362" cy="865751"/>
          </a:xfrm>
        </p:spPr>
        <p:txBody>
          <a:bodyPr/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 Build progresses, timely partnership helps reduce rework, clear blockers, and support readiness for formal testing.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5C59FD-A6E0-5388-2546-B0477C45D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4301" y="3607952"/>
            <a:ext cx="2816661" cy="1219652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AE0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Direction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577E31-6178-BD9D-92C0-6093F3AC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09407" y="3607953"/>
            <a:ext cx="3001600" cy="1219652"/>
          </a:xfrm>
        </p:spPr>
        <p:txBody>
          <a:bodyPr lIns="0" tIns="0" rIns="0" bIns="0" anchor="t"/>
          <a:lstStyle/>
          <a:p>
            <a:pPr algn="ctr"/>
            <a:r>
              <a:rPr lang="en-US" sz="4000" dirty="0">
                <a:solidFill>
                  <a:srgbClr val="0AE0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Validate Outputs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F837E7D-730B-D8B3-FB2D-5328705AA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927161" y="3607952"/>
            <a:ext cx="3145904" cy="1219652"/>
          </a:xfrm>
          <a:prstGeom prst="rect">
            <a:avLst/>
          </a:prstGeom>
        </p:spPr>
        <p:txBody>
          <a:bodyPr lIns="0" tIns="0" rIns="0" bIns="0" anchor="t"/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en-US" sz="4000" spc="50" dirty="0">
                <a:solidFill>
                  <a:srgbClr val="0AE0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Clear Blockers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B6955EA-AAEA-CB41-64E5-CC0108310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DE5F1-E0F9-4CCA-92B7-7A6FC4DFEE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6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63A4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7" name="Graphic 55">
            <a:extLst>
              <a:ext uri="{FF2B5EF4-FFF2-40B4-BE49-F238E27FC236}">
                <a16:creationId xmlns:a16="http://schemas.microsoft.com/office/drawing/2014/main" id="{60644AE4-5E65-417C-9F48-56C9CBCFE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2530" y="2552143"/>
            <a:ext cx="800205" cy="800205"/>
          </a:xfrm>
          <a:prstGeom prst="rect">
            <a:avLst/>
          </a:prstGeom>
        </p:spPr>
      </p:pic>
      <p:sp>
        <p:nvSpPr>
          <p:cNvPr id="30" name="Graphic 77">
            <a:extLst>
              <a:ext uri="{FF2B5EF4-FFF2-40B4-BE49-F238E27FC236}">
                <a16:creationId xmlns:a16="http://schemas.microsoft.com/office/drawing/2014/main" id="{BD3F7148-221F-49CF-8B5B-A4E60E621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9259393" y="2552143"/>
            <a:ext cx="759678" cy="800205"/>
          </a:xfrm>
          <a:custGeom>
            <a:avLst/>
            <a:gdLst>
              <a:gd name="connsiteX0" fmla="*/ 551972 w 578739"/>
              <a:gd name="connsiteY0" fmla="*/ 122388 h 461009"/>
              <a:gd name="connsiteX1" fmla="*/ 558449 w 578739"/>
              <a:gd name="connsiteY1" fmla="*/ 112863 h 461009"/>
              <a:gd name="connsiteX2" fmla="*/ 562830 w 578739"/>
              <a:gd name="connsiteY2" fmla="*/ 106577 h 461009"/>
              <a:gd name="connsiteX3" fmla="*/ 562830 w 578739"/>
              <a:gd name="connsiteY3" fmla="*/ 106577 h 461009"/>
              <a:gd name="connsiteX4" fmla="*/ 569688 w 578739"/>
              <a:gd name="connsiteY4" fmla="*/ 96099 h 461009"/>
              <a:gd name="connsiteX5" fmla="*/ 561857 w 578739"/>
              <a:gd name="connsiteY5" fmla="*/ 49745 h 461009"/>
              <a:gd name="connsiteX6" fmla="*/ 561402 w 578739"/>
              <a:gd name="connsiteY6" fmla="*/ 49427 h 461009"/>
              <a:gd name="connsiteX7" fmla="*/ 536637 w 578739"/>
              <a:gd name="connsiteY7" fmla="*/ 43902 h 461009"/>
              <a:gd name="connsiteX8" fmla="*/ 515015 w 578739"/>
              <a:gd name="connsiteY8" fmla="*/ 57714 h 461009"/>
              <a:gd name="connsiteX9" fmla="*/ 498918 w 578739"/>
              <a:gd name="connsiteY9" fmla="*/ 81812 h 461009"/>
              <a:gd name="connsiteX10" fmla="*/ 460818 w 578739"/>
              <a:gd name="connsiteY10" fmla="*/ 135247 h 461009"/>
              <a:gd name="connsiteX11" fmla="*/ 460818 w 578739"/>
              <a:gd name="connsiteY11" fmla="*/ 35235 h 461009"/>
              <a:gd name="connsiteX12" fmla="*/ 425670 w 578739"/>
              <a:gd name="connsiteY12" fmla="*/ -8 h 461009"/>
              <a:gd name="connsiteX13" fmla="*/ 35145 w 578739"/>
              <a:gd name="connsiteY13" fmla="*/ -8 h 461009"/>
              <a:gd name="connsiteX14" fmla="*/ -2 w 578739"/>
              <a:gd name="connsiteY14" fmla="*/ 35235 h 461009"/>
              <a:gd name="connsiteX15" fmla="*/ -2 w 578739"/>
              <a:gd name="connsiteY15" fmla="*/ 425760 h 461009"/>
              <a:gd name="connsiteX16" fmla="*/ 35145 w 578739"/>
              <a:gd name="connsiteY16" fmla="*/ 461002 h 461009"/>
              <a:gd name="connsiteX17" fmla="*/ 425670 w 578739"/>
              <a:gd name="connsiteY17" fmla="*/ 461002 h 461009"/>
              <a:gd name="connsiteX18" fmla="*/ 460818 w 578739"/>
              <a:gd name="connsiteY18" fmla="*/ 425760 h 461009"/>
              <a:gd name="connsiteX19" fmla="*/ 460818 w 578739"/>
              <a:gd name="connsiteY19" fmla="*/ 250500 h 461009"/>
              <a:gd name="connsiteX20" fmla="*/ 533970 w 578739"/>
              <a:gd name="connsiteY20" fmla="*/ 146677 h 461009"/>
              <a:gd name="connsiteX21" fmla="*/ 537399 w 578739"/>
              <a:gd name="connsiteY21" fmla="*/ 149249 h 461009"/>
              <a:gd name="connsiteX22" fmla="*/ 495679 w 578739"/>
              <a:gd name="connsiteY22" fmla="*/ 208304 h 461009"/>
              <a:gd name="connsiteX23" fmla="*/ 520158 w 578739"/>
              <a:gd name="connsiteY23" fmla="*/ 225639 h 461009"/>
              <a:gd name="connsiteX24" fmla="*/ 578737 w 578739"/>
              <a:gd name="connsiteY24" fmla="*/ 142772 h 461009"/>
              <a:gd name="connsiteX25" fmla="*/ 539780 w 578739"/>
              <a:gd name="connsiteY25" fmla="*/ 74763 h 461009"/>
              <a:gd name="connsiteX26" fmla="*/ 541780 w 578739"/>
              <a:gd name="connsiteY26" fmla="*/ 73430 h 461009"/>
              <a:gd name="connsiteX27" fmla="*/ 544161 w 578739"/>
              <a:gd name="connsiteY27" fmla="*/ 74001 h 461009"/>
              <a:gd name="connsiteX28" fmla="*/ 544805 w 578739"/>
              <a:gd name="connsiteY28" fmla="*/ 78672 h 461009"/>
              <a:gd name="connsiteX29" fmla="*/ 544733 w 578739"/>
              <a:gd name="connsiteY29" fmla="*/ 78764 h 461009"/>
              <a:gd name="connsiteX30" fmla="*/ 538065 w 578739"/>
              <a:gd name="connsiteY30" fmla="*/ 88860 h 461009"/>
              <a:gd name="connsiteX31" fmla="*/ 532731 w 578739"/>
              <a:gd name="connsiteY31" fmla="*/ 85146 h 461009"/>
              <a:gd name="connsiteX32" fmla="*/ 30859 w 578739"/>
              <a:gd name="connsiteY32" fmla="*/ 35235 h 461009"/>
              <a:gd name="connsiteX33" fmla="*/ 35717 w 578739"/>
              <a:gd name="connsiteY33" fmla="*/ 30377 h 461009"/>
              <a:gd name="connsiteX34" fmla="*/ 426242 w 578739"/>
              <a:gd name="connsiteY34" fmla="*/ 30377 h 461009"/>
              <a:gd name="connsiteX35" fmla="*/ 431385 w 578739"/>
              <a:gd name="connsiteY35" fmla="*/ 35616 h 461009"/>
              <a:gd name="connsiteX36" fmla="*/ 431385 w 578739"/>
              <a:gd name="connsiteY36" fmla="*/ 81050 h 461009"/>
              <a:gd name="connsiteX37" fmla="*/ 30859 w 578739"/>
              <a:gd name="connsiteY37" fmla="*/ 81050 h 461009"/>
              <a:gd name="connsiteX38" fmla="*/ 430909 w 578739"/>
              <a:gd name="connsiteY38" fmla="*/ 425569 h 461009"/>
              <a:gd name="connsiteX39" fmla="*/ 425766 w 578739"/>
              <a:gd name="connsiteY39" fmla="*/ 430808 h 461009"/>
              <a:gd name="connsiteX40" fmla="*/ 35241 w 578739"/>
              <a:gd name="connsiteY40" fmla="*/ 430808 h 461009"/>
              <a:gd name="connsiteX41" fmla="*/ 30859 w 578739"/>
              <a:gd name="connsiteY41" fmla="*/ 425569 h 461009"/>
              <a:gd name="connsiteX42" fmla="*/ 30859 w 578739"/>
              <a:gd name="connsiteY42" fmla="*/ 110673 h 461009"/>
              <a:gd name="connsiteX43" fmla="*/ 430909 w 578739"/>
              <a:gd name="connsiteY43" fmla="*/ 110673 h 461009"/>
              <a:gd name="connsiteX44" fmla="*/ 430909 w 578739"/>
              <a:gd name="connsiteY44" fmla="*/ 177824 h 461009"/>
              <a:gd name="connsiteX45" fmla="*/ 354042 w 578739"/>
              <a:gd name="connsiteY45" fmla="*/ 287552 h 461009"/>
              <a:gd name="connsiteX46" fmla="*/ 354042 w 578739"/>
              <a:gd name="connsiteY46" fmla="*/ 287552 h 461009"/>
              <a:gd name="connsiteX47" fmla="*/ 346327 w 578739"/>
              <a:gd name="connsiteY47" fmla="*/ 356989 h 461009"/>
              <a:gd name="connsiteX48" fmla="*/ 408716 w 578739"/>
              <a:gd name="connsiteY48" fmla="*/ 325652 h 461009"/>
              <a:gd name="connsiteX49" fmla="*/ 408716 w 578739"/>
              <a:gd name="connsiteY49" fmla="*/ 325652 h 461009"/>
              <a:gd name="connsiteX50" fmla="*/ 430909 w 578739"/>
              <a:gd name="connsiteY50" fmla="*/ 293076 h 461009"/>
              <a:gd name="connsiteX51" fmla="*/ 383284 w 578739"/>
              <a:gd name="connsiteY51" fmla="*/ 308316 h 461009"/>
              <a:gd name="connsiteX52" fmla="*/ 378045 w 578739"/>
              <a:gd name="connsiteY52" fmla="*/ 304697 h 461009"/>
              <a:gd name="connsiteX53" fmla="*/ 515205 w 578739"/>
              <a:gd name="connsiteY53" fmla="*/ 110101 h 461009"/>
              <a:gd name="connsiteX54" fmla="*/ 520349 w 578739"/>
              <a:gd name="connsiteY54" fmla="*/ 113721 h 461009"/>
              <a:gd name="connsiteX55" fmla="*/ 76770 w 578739"/>
              <a:gd name="connsiteY55" fmla="*/ 54570 h 461009"/>
              <a:gd name="connsiteX56" fmla="*/ 65625 w 578739"/>
              <a:gd name="connsiteY56" fmla="*/ 65904 h 461009"/>
              <a:gd name="connsiteX57" fmla="*/ 54291 w 578739"/>
              <a:gd name="connsiteY57" fmla="*/ 54760 h 461009"/>
              <a:gd name="connsiteX58" fmla="*/ 65436 w 578739"/>
              <a:gd name="connsiteY58" fmla="*/ 43426 h 461009"/>
              <a:gd name="connsiteX59" fmla="*/ 65625 w 578739"/>
              <a:gd name="connsiteY59" fmla="*/ 43426 h 461009"/>
              <a:gd name="connsiteX60" fmla="*/ 76770 w 578739"/>
              <a:gd name="connsiteY60" fmla="*/ 54570 h 461009"/>
              <a:gd name="connsiteX61" fmla="*/ 117441 w 578739"/>
              <a:gd name="connsiteY61" fmla="*/ 54570 h 461009"/>
              <a:gd name="connsiteX62" fmla="*/ 106297 w 578739"/>
              <a:gd name="connsiteY62" fmla="*/ 65904 h 461009"/>
              <a:gd name="connsiteX63" fmla="*/ 94963 w 578739"/>
              <a:gd name="connsiteY63" fmla="*/ 54760 h 461009"/>
              <a:gd name="connsiteX64" fmla="*/ 106108 w 578739"/>
              <a:gd name="connsiteY64" fmla="*/ 43426 h 461009"/>
              <a:gd name="connsiteX65" fmla="*/ 106297 w 578739"/>
              <a:gd name="connsiteY65" fmla="*/ 43426 h 461009"/>
              <a:gd name="connsiteX66" fmla="*/ 117441 w 578739"/>
              <a:gd name="connsiteY66" fmla="*/ 54570 h 461009"/>
              <a:gd name="connsiteX67" fmla="*/ 158208 w 578739"/>
              <a:gd name="connsiteY67" fmla="*/ 54570 h 461009"/>
              <a:gd name="connsiteX68" fmla="*/ 148050 w 578739"/>
              <a:gd name="connsiteY68" fmla="*/ 66796 h 461009"/>
              <a:gd name="connsiteX69" fmla="*/ 135825 w 578739"/>
              <a:gd name="connsiteY69" fmla="*/ 56637 h 461009"/>
              <a:gd name="connsiteX70" fmla="*/ 135825 w 578739"/>
              <a:gd name="connsiteY70" fmla="*/ 54570 h 461009"/>
              <a:gd name="connsiteX71" fmla="*/ 148050 w 578739"/>
              <a:gd name="connsiteY71" fmla="*/ 44412 h 461009"/>
              <a:gd name="connsiteX72" fmla="*/ 158208 w 578739"/>
              <a:gd name="connsiteY72" fmla="*/ 54570 h 461009"/>
              <a:gd name="connsiteX73" fmla="*/ 64387 w 578739"/>
              <a:gd name="connsiteY73" fmla="*/ 297077 h 461009"/>
              <a:gd name="connsiteX74" fmla="*/ 258411 w 578739"/>
              <a:gd name="connsiteY74" fmla="*/ 297077 h 461009"/>
              <a:gd name="connsiteX75" fmla="*/ 258411 w 578739"/>
              <a:gd name="connsiteY75" fmla="*/ 326604 h 461009"/>
              <a:gd name="connsiteX76" fmla="*/ 64387 w 578739"/>
              <a:gd name="connsiteY76" fmla="*/ 326604 h 461009"/>
              <a:gd name="connsiteX77" fmla="*/ 404715 w 578739"/>
              <a:gd name="connsiteY77" fmla="*/ 157059 h 461009"/>
              <a:gd name="connsiteX78" fmla="*/ 300893 w 578739"/>
              <a:gd name="connsiteY78" fmla="*/ 157059 h 461009"/>
              <a:gd name="connsiteX79" fmla="*/ 300893 w 578739"/>
              <a:gd name="connsiteY79" fmla="*/ 127056 h 461009"/>
              <a:gd name="connsiteX80" fmla="*/ 404715 w 578739"/>
              <a:gd name="connsiteY80" fmla="*/ 127056 h 461009"/>
              <a:gd name="connsiteX81" fmla="*/ 404715 w 578739"/>
              <a:gd name="connsiteY81" fmla="*/ 199446 h 461009"/>
              <a:gd name="connsiteX82" fmla="*/ 300893 w 578739"/>
              <a:gd name="connsiteY82" fmla="*/ 199446 h 461009"/>
              <a:gd name="connsiteX83" fmla="*/ 300893 w 578739"/>
              <a:gd name="connsiteY83" fmla="*/ 169442 h 461009"/>
              <a:gd name="connsiteX84" fmla="*/ 404715 w 578739"/>
              <a:gd name="connsiteY84" fmla="*/ 169442 h 461009"/>
              <a:gd name="connsiteX85" fmla="*/ 368806 w 578739"/>
              <a:gd name="connsiteY85" fmla="*/ 241832 h 461009"/>
              <a:gd name="connsiteX86" fmla="*/ 300893 w 578739"/>
              <a:gd name="connsiteY86" fmla="*/ 241832 h 461009"/>
              <a:gd name="connsiteX87" fmla="*/ 300893 w 578739"/>
              <a:gd name="connsiteY87" fmla="*/ 211828 h 461009"/>
              <a:gd name="connsiteX88" fmla="*/ 368806 w 578739"/>
              <a:gd name="connsiteY88" fmla="*/ 211828 h 461009"/>
              <a:gd name="connsiteX89" fmla="*/ 342803 w 578739"/>
              <a:gd name="connsiteY89" fmla="*/ 284218 h 461009"/>
              <a:gd name="connsiteX90" fmla="*/ 300893 w 578739"/>
              <a:gd name="connsiteY90" fmla="*/ 284218 h 461009"/>
              <a:gd name="connsiteX91" fmla="*/ 300893 w 578739"/>
              <a:gd name="connsiteY91" fmla="*/ 254214 h 461009"/>
              <a:gd name="connsiteX92" fmla="*/ 342803 w 578739"/>
              <a:gd name="connsiteY92" fmla="*/ 254214 h 461009"/>
              <a:gd name="connsiteX93" fmla="*/ 64387 w 578739"/>
              <a:gd name="connsiteY93" fmla="*/ 338892 h 461009"/>
              <a:gd name="connsiteX94" fmla="*/ 258411 w 578739"/>
              <a:gd name="connsiteY94" fmla="*/ 338892 h 461009"/>
              <a:gd name="connsiteX95" fmla="*/ 258411 w 578739"/>
              <a:gd name="connsiteY95" fmla="*/ 368895 h 461009"/>
              <a:gd name="connsiteX96" fmla="*/ 64387 w 578739"/>
              <a:gd name="connsiteY96" fmla="*/ 368895 h 461009"/>
              <a:gd name="connsiteX97" fmla="*/ 64387 w 578739"/>
              <a:gd name="connsiteY97" fmla="*/ 381278 h 461009"/>
              <a:gd name="connsiteX98" fmla="*/ 258411 w 578739"/>
              <a:gd name="connsiteY98" fmla="*/ 381278 h 461009"/>
              <a:gd name="connsiteX99" fmla="*/ 258411 w 578739"/>
              <a:gd name="connsiteY99" fmla="*/ 411377 h 461009"/>
              <a:gd name="connsiteX100" fmla="*/ 64387 w 578739"/>
              <a:gd name="connsiteY100" fmla="*/ 411377 h 461009"/>
              <a:gd name="connsiteX101" fmla="*/ 244219 w 578739"/>
              <a:gd name="connsiteY101" fmla="*/ 127056 h 461009"/>
              <a:gd name="connsiteX102" fmla="*/ 78484 w 578739"/>
              <a:gd name="connsiteY102" fmla="*/ 127056 h 461009"/>
              <a:gd name="connsiteX103" fmla="*/ 49206 w 578739"/>
              <a:gd name="connsiteY103" fmla="*/ 153120 h 461009"/>
              <a:gd name="connsiteX104" fmla="*/ 49242 w 578739"/>
              <a:gd name="connsiteY104" fmla="*/ 156869 h 461009"/>
              <a:gd name="connsiteX105" fmla="*/ 49242 w 578739"/>
              <a:gd name="connsiteY105" fmla="*/ 247356 h 461009"/>
              <a:gd name="connsiteX106" fmla="*/ 73583 w 578739"/>
              <a:gd name="connsiteY106" fmla="*/ 277910 h 461009"/>
              <a:gd name="connsiteX107" fmla="*/ 78484 w 578739"/>
              <a:gd name="connsiteY107" fmla="*/ 278027 h 461009"/>
              <a:gd name="connsiteX108" fmla="*/ 244219 w 578739"/>
              <a:gd name="connsiteY108" fmla="*/ 278027 h 461009"/>
              <a:gd name="connsiteX109" fmla="*/ 273414 w 578739"/>
              <a:gd name="connsiteY109" fmla="*/ 253514 h 461009"/>
              <a:gd name="connsiteX110" fmla="*/ 273461 w 578739"/>
              <a:gd name="connsiteY110" fmla="*/ 249452 h 461009"/>
              <a:gd name="connsiteX111" fmla="*/ 273461 w 578739"/>
              <a:gd name="connsiteY111" fmla="*/ 156393 h 461009"/>
              <a:gd name="connsiteX112" fmla="*/ 248482 w 578739"/>
              <a:gd name="connsiteY112" fmla="*/ 127062 h 461009"/>
              <a:gd name="connsiteX113" fmla="*/ 244219 w 578739"/>
              <a:gd name="connsiteY113" fmla="*/ 127056 h 461009"/>
              <a:gd name="connsiteX114" fmla="*/ 243457 w 578739"/>
              <a:gd name="connsiteY114" fmla="*/ 248023 h 461009"/>
              <a:gd name="connsiteX115" fmla="*/ 79437 w 578739"/>
              <a:gd name="connsiteY115" fmla="*/ 248023 h 461009"/>
              <a:gd name="connsiteX116" fmla="*/ 79437 w 578739"/>
              <a:gd name="connsiteY116" fmla="*/ 247356 h 461009"/>
              <a:gd name="connsiteX117" fmla="*/ 79437 w 578739"/>
              <a:gd name="connsiteY117" fmla="*/ 157059 h 461009"/>
              <a:gd name="connsiteX118" fmla="*/ 243457 w 578739"/>
              <a:gd name="connsiteY118" fmla="*/ 157059 h 461009"/>
              <a:gd name="connsiteX119" fmla="*/ 389761 w 578739"/>
              <a:gd name="connsiteY119" fmla="*/ 349941 h 461009"/>
              <a:gd name="connsiteX120" fmla="*/ 419765 w 578739"/>
              <a:gd name="connsiteY120" fmla="*/ 349941 h 461009"/>
              <a:gd name="connsiteX121" fmla="*/ 419765 w 578739"/>
              <a:gd name="connsiteY121" fmla="*/ 390327 h 461009"/>
              <a:gd name="connsiteX122" fmla="*/ 396524 w 578739"/>
              <a:gd name="connsiteY122" fmla="*/ 413568 h 461009"/>
              <a:gd name="connsiteX123" fmla="*/ 309084 w 578739"/>
              <a:gd name="connsiteY123" fmla="*/ 413568 h 461009"/>
              <a:gd name="connsiteX124" fmla="*/ 285843 w 578739"/>
              <a:gd name="connsiteY124" fmla="*/ 390327 h 461009"/>
              <a:gd name="connsiteX125" fmla="*/ 285843 w 578739"/>
              <a:gd name="connsiteY125" fmla="*/ 319842 h 461009"/>
              <a:gd name="connsiteX126" fmla="*/ 309084 w 578739"/>
              <a:gd name="connsiteY126" fmla="*/ 297077 h 461009"/>
              <a:gd name="connsiteX127" fmla="*/ 328134 w 578739"/>
              <a:gd name="connsiteY127" fmla="*/ 297077 h 461009"/>
              <a:gd name="connsiteX128" fmla="*/ 328134 w 578739"/>
              <a:gd name="connsiteY128" fmla="*/ 326604 h 461009"/>
              <a:gd name="connsiteX129" fmla="*/ 315752 w 578739"/>
              <a:gd name="connsiteY129" fmla="*/ 326604 h 461009"/>
              <a:gd name="connsiteX130" fmla="*/ 315752 w 578739"/>
              <a:gd name="connsiteY130" fmla="*/ 383754 h 461009"/>
              <a:gd name="connsiteX131" fmla="*/ 389666 w 578739"/>
              <a:gd name="connsiteY131" fmla="*/ 383754 h 46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578739" h="461009">
                <a:moveTo>
                  <a:pt x="551972" y="122388"/>
                </a:moveTo>
                <a:lnTo>
                  <a:pt x="558449" y="112863"/>
                </a:lnTo>
                <a:lnTo>
                  <a:pt x="562830" y="106577"/>
                </a:lnTo>
                <a:lnTo>
                  <a:pt x="562830" y="106577"/>
                </a:lnTo>
                <a:lnTo>
                  <a:pt x="569688" y="96099"/>
                </a:lnTo>
                <a:cubicBezTo>
                  <a:pt x="580326" y="81137"/>
                  <a:pt x="576820" y="60383"/>
                  <a:pt x="561857" y="49745"/>
                </a:cubicBezTo>
                <a:cubicBezTo>
                  <a:pt x="561706" y="49637"/>
                  <a:pt x="561554" y="49532"/>
                  <a:pt x="561402" y="49427"/>
                </a:cubicBezTo>
                <a:cubicBezTo>
                  <a:pt x="554224" y="44334"/>
                  <a:pt x="545299" y="42343"/>
                  <a:pt x="536637" y="43902"/>
                </a:cubicBezTo>
                <a:cubicBezTo>
                  <a:pt x="527872" y="45427"/>
                  <a:pt x="520083" y="50402"/>
                  <a:pt x="515015" y="57714"/>
                </a:cubicBezTo>
                <a:lnTo>
                  <a:pt x="498918" y="81812"/>
                </a:lnTo>
                <a:lnTo>
                  <a:pt x="460818" y="135247"/>
                </a:lnTo>
                <a:lnTo>
                  <a:pt x="460818" y="35235"/>
                </a:lnTo>
                <a:cubicBezTo>
                  <a:pt x="460818" y="15808"/>
                  <a:pt x="445097" y="45"/>
                  <a:pt x="425670" y="-8"/>
                </a:cubicBezTo>
                <a:lnTo>
                  <a:pt x="35145" y="-8"/>
                </a:lnTo>
                <a:cubicBezTo>
                  <a:pt x="15719" y="45"/>
                  <a:pt x="-2" y="15808"/>
                  <a:pt x="-2" y="35235"/>
                </a:cubicBezTo>
                <a:lnTo>
                  <a:pt x="-2" y="425760"/>
                </a:lnTo>
                <a:cubicBezTo>
                  <a:pt x="-2" y="445187"/>
                  <a:pt x="15719" y="460950"/>
                  <a:pt x="35145" y="461002"/>
                </a:cubicBezTo>
                <a:lnTo>
                  <a:pt x="425670" y="461002"/>
                </a:lnTo>
                <a:cubicBezTo>
                  <a:pt x="445097" y="460950"/>
                  <a:pt x="460818" y="445187"/>
                  <a:pt x="460818" y="425760"/>
                </a:cubicBezTo>
                <a:lnTo>
                  <a:pt x="460818" y="250500"/>
                </a:lnTo>
                <a:lnTo>
                  <a:pt x="533970" y="146677"/>
                </a:lnTo>
                <a:lnTo>
                  <a:pt x="537399" y="149249"/>
                </a:lnTo>
                <a:lnTo>
                  <a:pt x="495679" y="208304"/>
                </a:lnTo>
                <a:lnTo>
                  <a:pt x="520158" y="225639"/>
                </a:lnTo>
                <a:lnTo>
                  <a:pt x="578737" y="142772"/>
                </a:lnTo>
                <a:close/>
                <a:moveTo>
                  <a:pt x="539780" y="74763"/>
                </a:moveTo>
                <a:cubicBezTo>
                  <a:pt x="540209" y="74037"/>
                  <a:pt x="540945" y="73546"/>
                  <a:pt x="541780" y="73430"/>
                </a:cubicBezTo>
                <a:cubicBezTo>
                  <a:pt x="542619" y="73279"/>
                  <a:pt x="543482" y="73486"/>
                  <a:pt x="544161" y="74001"/>
                </a:cubicBezTo>
                <a:cubicBezTo>
                  <a:pt x="545629" y="75113"/>
                  <a:pt x="545917" y="77205"/>
                  <a:pt x="544805" y="78672"/>
                </a:cubicBezTo>
                <a:cubicBezTo>
                  <a:pt x="544782" y="78703"/>
                  <a:pt x="544758" y="78733"/>
                  <a:pt x="544733" y="78764"/>
                </a:cubicBezTo>
                <a:lnTo>
                  <a:pt x="538065" y="88860"/>
                </a:lnTo>
                <a:lnTo>
                  <a:pt x="532731" y="85146"/>
                </a:lnTo>
                <a:close/>
                <a:moveTo>
                  <a:pt x="30859" y="35235"/>
                </a:moveTo>
                <a:cubicBezTo>
                  <a:pt x="31043" y="32632"/>
                  <a:pt x="33114" y="30560"/>
                  <a:pt x="35717" y="30377"/>
                </a:cubicBezTo>
                <a:lnTo>
                  <a:pt x="426242" y="30377"/>
                </a:lnTo>
                <a:cubicBezTo>
                  <a:pt x="429098" y="30429"/>
                  <a:pt x="431385" y="32759"/>
                  <a:pt x="431385" y="35616"/>
                </a:cubicBezTo>
                <a:lnTo>
                  <a:pt x="431385" y="81050"/>
                </a:lnTo>
                <a:lnTo>
                  <a:pt x="30859" y="81050"/>
                </a:lnTo>
                <a:close/>
                <a:moveTo>
                  <a:pt x="430909" y="425569"/>
                </a:moveTo>
                <a:cubicBezTo>
                  <a:pt x="430909" y="428426"/>
                  <a:pt x="428621" y="430756"/>
                  <a:pt x="425766" y="430808"/>
                </a:cubicBezTo>
                <a:lnTo>
                  <a:pt x="35241" y="430808"/>
                </a:lnTo>
                <a:cubicBezTo>
                  <a:pt x="32686" y="430384"/>
                  <a:pt x="30824" y="428158"/>
                  <a:pt x="30859" y="425569"/>
                </a:cubicBezTo>
                <a:lnTo>
                  <a:pt x="30859" y="110673"/>
                </a:lnTo>
                <a:lnTo>
                  <a:pt x="430909" y="110673"/>
                </a:lnTo>
                <a:lnTo>
                  <a:pt x="430909" y="177824"/>
                </a:lnTo>
                <a:lnTo>
                  <a:pt x="354042" y="287552"/>
                </a:lnTo>
                <a:lnTo>
                  <a:pt x="354042" y="287552"/>
                </a:lnTo>
                <a:lnTo>
                  <a:pt x="346327" y="356989"/>
                </a:lnTo>
                <a:lnTo>
                  <a:pt x="408716" y="325652"/>
                </a:lnTo>
                <a:lnTo>
                  <a:pt x="408716" y="325652"/>
                </a:lnTo>
                <a:lnTo>
                  <a:pt x="430909" y="293076"/>
                </a:lnTo>
                <a:close/>
                <a:moveTo>
                  <a:pt x="383284" y="308316"/>
                </a:moveTo>
                <a:lnTo>
                  <a:pt x="378045" y="304697"/>
                </a:lnTo>
                <a:lnTo>
                  <a:pt x="515205" y="110101"/>
                </a:lnTo>
                <a:lnTo>
                  <a:pt x="520349" y="113721"/>
                </a:lnTo>
                <a:close/>
                <a:moveTo>
                  <a:pt x="76770" y="54570"/>
                </a:moveTo>
                <a:cubicBezTo>
                  <a:pt x="76822" y="60778"/>
                  <a:pt x="71833" y="65852"/>
                  <a:pt x="65625" y="65904"/>
                </a:cubicBezTo>
                <a:cubicBezTo>
                  <a:pt x="59418" y="65957"/>
                  <a:pt x="54344" y="60967"/>
                  <a:pt x="54291" y="54760"/>
                </a:cubicBezTo>
                <a:cubicBezTo>
                  <a:pt x="54239" y="48553"/>
                  <a:pt x="59229" y="43479"/>
                  <a:pt x="65436" y="43426"/>
                </a:cubicBezTo>
                <a:cubicBezTo>
                  <a:pt x="65499" y="43425"/>
                  <a:pt x="65562" y="43425"/>
                  <a:pt x="65625" y="43426"/>
                </a:cubicBezTo>
                <a:cubicBezTo>
                  <a:pt x="71780" y="43426"/>
                  <a:pt x="76770" y="48415"/>
                  <a:pt x="76770" y="54570"/>
                </a:cubicBezTo>
                <a:close/>
                <a:moveTo>
                  <a:pt x="117441" y="54570"/>
                </a:moveTo>
                <a:cubicBezTo>
                  <a:pt x="117494" y="60778"/>
                  <a:pt x="112505" y="65852"/>
                  <a:pt x="106297" y="65904"/>
                </a:cubicBezTo>
                <a:cubicBezTo>
                  <a:pt x="100090" y="65957"/>
                  <a:pt x="95016" y="60967"/>
                  <a:pt x="94963" y="54760"/>
                </a:cubicBezTo>
                <a:cubicBezTo>
                  <a:pt x="94911" y="48553"/>
                  <a:pt x="99900" y="43479"/>
                  <a:pt x="106108" y="43426"/>
                </a:cubicBezTo>
                <a:cubicBezTo>
                  <a:pt x="106171" y="43425"/>
                  <a:pt x="106234" y="43425"/>
                  <a:pt x="106297" y="43426"/>
                </a:cubicBezTo>
                <a:cubicBezTo>
                  <a:pt x="112430" y="43478"/>
                  <a:pt x="117390" y="48437"/>
                  <a:pt x="117441" y="54570"/>
                </a:cubicBezTo>
                <a:close/>
                <a:moveTo>
                  <a:pt x="158208" y="54570"/>
                </a:moveTo>
                <a:cubicBezTo>
                  <a:pt x="158779" y="60751"/>
                  <a:pt x="154231" y="66225"/>
                  <a:pt x="148050" y="66796"/>
                </a:cubicBezTo>
                <a:cubicBezTo>
                  <a:pt x="141869" y="67366"/>
                  <a:pt x="136395" y="62819"/>
                  <a:pt x="135825" y="56637"/>
                </a:cubicBezTo>
                <a:cubicBezTo>
                  <a:pt x="135761" y="55950"/>
                  <a:pt x="135761" y="55258"/>
                  <a:pt x="135825" y="54570"/>
                </a:cubicBezTo>
                <a:cubicBezTo>
                  <a:pt x="136395" y="48390"/>
                  <a:pt x="141869" y="43841"/>
                  <a:pt x="148050" y="44412"/>
                </a:cubicBezTo>
                <a:cubicBezTo>
                  <a:pt x="153441" y="44910"/>
                  <a:pt x="157710" y="49180"/>
                  <a:pt x="158208" y="54570"/>
                </a:cubicBezTo>
                <a:close/>
                <a:moveTo>
                  <a:pt x="64387" y="297077"/>
                </a:moveTo>
                <a:lnTo>
                  <a:pt x="258411" y="297077"/>
                </a:lnTo>
                <a:lnTo>
                  <a:pt x="258411" y="326604"/>
                </a:lnTo>
                <a:lnTo>
                  <a:pt x="64387" y="326604"/>
                </a:lnTo>
                <a:close/>
                <a:moveTo>
                  <a:pt x="404715" y="157059"/>
                </a:moveTo>
                <a:lnTo>
                  <a:pt x="300893" y="157059"/>
                </a:lnTo>
                <a:lnTo>
                  <a:pt x="300893" y="127056"/>
                </a:lnTo>
                <a:lnTo>
                  <a:pt x="404715" y="127056"/>
                </a:lnTo>
                <a:close/>
                <a:moveTo>
                  <a:pt x="404715" y="199446"/>
                </a:moveTo>
                <a:lnTo>
                  <a:pt x="300893" y="199446"/>
                </a:lnTo>
                <a:lnTo>
                  <a:pt x="300893" y="169442"/>
                </a:lnTo>
                <a:lnTo>
                  <a:pt x="404715" y="169442"/>
                </a:lnTo>
                <a:close/>
                <a:moveTo>
                  <a:pt x="368806" y="241832"/>
                </a:moveTo>
                <a:lnTo>
                  <a:pt x="300893" y="241832"/>
                </a:lnTo>
                <a:lnTo>
                  <a:pt x="300893" y="211828"/>
                </a:lnTo>
                <a:lnTo>
                  <a:pt x="368806" y="211828"/>
                </a:lnTo>
                <a:close/>
                <a:moveTo>
                  <a:pt x="342803" y="284218"/>
                </a:moveTo>
                <a:lnTo>
                  <a:pt x="300893" y="284218"/>
                </a:lnTo>
                <a:lnTo>
                  <a:pt x="300893" y="254214"/>
                </a:lnTo>
                <a:lnTo>
                  <a:pt x="342803" y="254214"/>
                </a:lnTo>
                <a:close/>
                <a:moveTo>
                  <a:pt x="64387" y="338892"/>
                </a:moveTo>
                <a:lnTo>
                  <a:pt x="258411" y="338892"/>
                </a:lnTo>
                <a:lnTo>
                  <a:pt x="258411" y="368895"/>
                </a:lnTo>
                <a:lnTo>
                  <a:pt x="64387" y="368895"/>
                </a:lnTo>
                <a:close/>
                <a:moveTo>
                  <a:pt x="64387" y="381278"/>
                </a:moveTo>
                <a:lnTo>
                  <a:pt x="258411" y="381278"/>
                </a:lnTo>
                <a:lnTo>
                  <a:pt x="258411" y="411377"/>
                </a:lnTo>
                <a:lnTo>
                  <a:pt x="64387" y="411377"/>
                </a:lnTo>
                <a:close/>
                <a:moveTo>
                  <a:pt x="244219" y="127056"/>
                </a:moveTo>
                <a:lnTo>
                  <a:pt x="78484" y="127056"/>
                </a:lnTo>
                <a:cubicBezTo>
                  <a:pt x="63202" y="126168"/>
                  <a:pt x="50094" y="137838"/>
                  <a:pt x="49206" y="153120"/>
                </a:cubicBezTo>
                <a:cubicBezTo>
                  <a:pt x="49134" y="154369"/>
                  <a:pt x="49146" y="155621"/>
                  <a:pt x="49242" y="156869"/>
                </a:cubicBezTo>
                <a:lnTo>
                  <a:pt x="49242" y="247356"/>
                </a:lnTo>
                <a:cubicBezTo>
                  <a:pt x="47527" y="262515"/>
                  <a:pt x="58425" y="276194"/>
                  <a:pt x="73583" y="277910"/>
                </a:cubicBezTo>
                <a:cubicBezTo>
                  <a:pt x="75210" y="278095"/>
                  <a:pt x="76850" y="278134"/>
                  <a:pt x="78484" y="278027"/>
                </a:cubicBezTo>
                <a:lnTo>
                  <a:pt x="244219" y="278027"/>
                </a:lnTo>
                <a:cubicBezTo>
                  <a:pt x="259051" y="279320"/>
                  <a:pt x="272121" y="268345"/>
                  <a:pt x="273414" y="253514"/>
                </a:cubicBezTo>
                <a:cubicBezTo>
                  <a:pt x="273531" y="252163"/>
                  <a:pt x="273548" y="250805"/>
                  <a:pt x="273461" y="249452"/>
                </a:cubicBezTo>
                <a:lnTo>
                  <a:pt x="273461" y="156393"/>
                </a:lnTo>
                <a:cubicBezTo>
                  <a:pt x="274662" y="141396"/>
                  <a:pt x="263479" y="128264"/>
                  <a:pt x="248482" y="127062"/>
                </a:cubicBezTo>
                <a:cubicBezTo>
                  <a:pt x="247063" y="126949"/>
                  <a:pt x="245638" y="126946"/>
                  <a:pt x="244219" y="127056"/>
                </a:cubicBezTo>
                <a:close/>
                <a:moveTo>
                  <a:pt x="243457" y="248023"/>
                </a:moveTo>
                <a:lnTo>
                  <a:pt x="79437" y="248023"/>
                </a:lnTo>
                <a:cubicBezTo>
                  <a:pt x="79390" y="247803"/>
                  <a:pt x="79390" y="247576"/>
                  <a:pt x="79437" y="247356"/>
                </a:cubicBezTo>
                <a:lnTo>
                  <a:pt x="79437" y="157059"/>
                </a:lnTo>
                <a:lnTo>
                  <a:pt x="243457" y="157059"/>
                </a:lnTo>
                <a:close/>
                <a:moveTo>
                  <a:pt x="389761" y="349941"/>
                </a:moveTo>
                <a:lnTo>
                  <a:pt x="419765" y="349941"/>
                </a:lnTo>
                <a:lnTo>
                  <a:pt x="419765" y="390327"/>
                </a:lnTo>
                <a:cubicBezTo>
                  <a:pt x="419765" y="403163"/>
                  <a:pt x="409360" y="413568"/>
                  <a:pt x="396524" y="413568"/>
                </a:cubicBezTo>
                <a:lnTo>
                  <a:pt x="309084" y="413568"/>
                </a:lnTo>
                <a:cubicBezTo>
                  <a:pt x="296249" y="413568"/>
                  <a:pt x="285843" y="403163"/>
                  <a:pt x="285843" y="390327"/>
                </a:cubicBezTo>
                <a:lnTo>
                  <a:pt x="285843" y="319842"/>
                </a:lnTo>
                <a:cubicBezTo>
                  <a:pt x="286103" y="307193"/>
                  <a:pt x="296432" y="297074"/>
                  <a:pt x="309084" y="297077"/>
                </a:cubicBezTo>
                <a:lnTo>
                  <a:pt x="328134" y="297077"/>
                </a:lnTo>
                <a:lnTo>
                  <a:pt x="328134" y="326604"/>
                </a:lnTo>
                <a:lnTo>
                  <a:pt x="315752" y="326604"/>
                </a:lnTo>
                <a:lnTo>
                  <a:pt x="315752" y="383754"/>
                </a:lnTo>
                <a:lnTo>
                  <a:pt x="389666" y="383754"/>
                </a:lnTo>
                <a:close/>
              </a:path>
            </a:pathLst>
          </a:custGeom>
          <a:solidFill>
            <a:srgbClr val="985CD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Graphic 145">
            <a:extLst>
              <a:ext uri="{FF2B5EF4-FFF2-40B4-BE49-F238E27FC236}">
                <a16:creationId xmlns:a16="http://schemas.microsoft.com/office/drawing/2014/main" id="{08F239C2-B4F6-4D80-9B97-F0DFD95F2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690684" y="2580423"/>
            <a:ext cx="839046" cy="800615"/>
          </a:xfrm>
          <a:custGeom>
            <a:avLst/>
            <a:gdLst>
              <a:gd name="connsiteX0" fmla="*/ 565745 w 565962"/>
              <a:gd name="connsiteY0" fmla="*/ 303429 h 506658"/>
              <a:gd name="connsiteX1" fmla="*/ 479780 w 565962"/>
              <a:gd name="connsiteY1" fmla="*/ 214301 h 506658"/>
              <a:gd name="connsiteX2" fmla="*/ 519496 w 565962"/>
              <a:gd name="connsiteY2" fmla="*/ 151689 h 506658"/>
              <a:gd name="connsiteX3" fmla="*/ 468120 w 565962"/>
              <a:gd name="connsiteY3" fmla="*/ 110709 h 506658"/>
              <a:gd name="connsiteX4" fmla="*/ 468120 w 565962"/>
              <a:gd name="connsiteY4" fmla="*/ 110709 h 506658"/>
              <a:gd name="connsiteX5" fmla="*/ 436662 w 565962"/>
              <a:gd name="connsiteY5" fmla="*/ 121466 h 506658"/>
              <a:gd name="connsiteX6" fmla="*/ 390833 w 565962"/>
              <a:gd name="connsiteY6" fmla="*/ 102483 h 506658"/>
              <a:gd name="connsiteX7" fmla="*/ 423906 w 565962"/>
              <a:gd name="connsiteY7" fmla="*/ 36123 h 506658"/>
              <a:gd name="connsiteX8" fmla="*/ 374200 w 565962"/>
              <a:gd name="connsiteY8" fmla="*/ 338 h 506658"/>
              <a:gd name="connsiteX9" fmla="*/ 374200 w 565962"/>
              <a:gd name="connsiteY9" fmla="*/ 338 h 506658"/>
              <a:gd name="connsiteX10" fmla="*/ 321486 w 565962"/>
              <a:gd name="connsiteY10" fmla="*/ 52298 h 506658"/>
              <a:gd name="connsiteX11" fmla="*/ 357749 w 565962"/>
              <a:gd name="connsiteY11" fmla="*/ 102483 h 506658"/>
              <a:gd name="connsiteX12" fmla="*/ 312552 w 565962"/>
              <a:gd name="connsiteY12" fmla="*/ 121105 h 506658"/>
              <a:gd name="connsiteX13" fmla="*/ 249999 w 565962"/>
              <a:gd name="connsiteY13" fmla="*/ 121105 h 506658"/>
              <a:gd name="connsiteX14" fmla="*/ 204802 w 565962"/>
              <a:gd name="connsiteY14" fmla="*/ 102393 h 506658"/>
              <a:gd name="connsiteX15" fmla="*/ 237536 w 565962"/>
              <a:gd name="connsiteY15" fmla="*/ 35580 h 506658"/>
              <a:gd name="connsiteX16" fmla="*/ 170723 w 565962"/>
              <a:gd name="connsiteY16" fmla="*/ 2846 h 506658"/>
              <a:gd name="connsiteX17" fmla="*/ 137989 w 565962"/>
              <a:gd name="connsiteY17" fmla="*/ 69659 h 506658"/>
              <a:gd name="connsiteX18" fmla="*/ 170723 w 565962"/>
              <a:gd name="connsiteY18" fmla="*/ 102393 h 506658"/>
              <a:gd name="connsiteX19" fmla="*/ 125526 w 565962"/>
              <a:gd name="connsiteY19" fmla="*/ 121376 h 506658"/>
              <a:gd name="connsiteX20" fmla="*/ 51960 w 565962"/>
              <a:gd name="connsiteY20" fmla="*/ 131594 h 506658"/>
              <a:gd name="connsiteX21" fmla="*/ 62178 w 565962"/>
              <a:gd name="connsiteY21" fmla="*/ 205161 h 506658"/>
              <a:gd name="connsiteX22" fmla="*/ 83041 w 565962"/>
              <a:gd name="connsiteY22" fmla="*/ 214662 h 506658"/>
              <a:gd name="connsiteX23" fmla="*/ 240 w 565962"/>
              <a:gd name="connsiteY23" fmla="*/ 302977 h 506658"/>
              <a:gd name="connsiteX24" fmla="*/ 240 w 565962"/>
              <a:gd name="connsiteY24" fmla="*/ 330638 h 506658"/>
              <a:gd name="connsiteX25" fmla="*/ 37573 w 565962"/>
              <a:gd name="connsiteY25" fmla="*/ 387224 h 506658"/>
              <a:gd name="connsiteX26" fmla="*/ 37573 w 565962"/>
              <a:gd name="connsiteY26" fmla="*/ 471200 h 506658"/>
              <a:gd name="connsiteX27" fmla="*/ 49957 w 565962"/>
              <a:gd name="connsiteY27" fmla="*/ 497505 h 506658"/>
              <a:gd name="connsiteX28" fmla="*/ 75087 w 565962"/>
              <a:gd name="connsiteY28" fmla="*/ 506544 h 506658"/>
              <a:gd name="connsiteX29" fmla="*/ 94792 w 565962"/>
              <a:gd name="connsiteY29" fmla="*/ 500669 h 506658"/>
              <a:gd name="connsiteX30" fmla="*/ 114498 w 565962"/>
              <a:gd name="connsiteY30" fmla="*/ 506544 h 506658"/>
              <a:gd name="connsiteX31" fmla="*/ 151818 w 565962"/>
              <a:gd name="connsiteY31" fmla="*/ 471588 h 506658"/>
              <a:gd name="connsiteX32" fmla="*/ 151831 w 565962"/>
              <a:gd name="connsiteY32" fmla="*/ 471110 h 506658"/>
              <a:gd name="connsiteX33" fmla="*/ 151831 w 565962"/>
              <a:gd name="connsiteY33" fmla="*/ 387224 h 506658"/>
              <a:gd name="connsiteX34" fmla="*/ 188983 w 565962"/>
              <a:gd name="connsiteY34" fmla="*/ 332988 h 506658"/>
              <a:gd name="connsiteX35" fmla="*/ 226135 w 565962"/>
              <a:gd name="connsiteY35" fmla="*/ 387224 h 506658"/>
              <a:gd name="connsiteX36" fmla="*/ 226135 w 565962"/>
              <a:gd name="connsiteY36" fmla="*/ 471200 h 506658"/>
              <a:gd name="connsiteX37" fmla="*/ 238338 w 565962"/>
              <a:gd name="connsiteY37" fmla="*/ 497505 h 506658"/>
              <a:gd name="connsiteX38" fmla="*/ 263196 w 565962"/>
              <a:gd name="connsiteY38" fmla="*/ 506544 h 506658"/>
              <a:gd name="connsiteX39" fmla="*/ 282993 w 565962"/>
              <a:gd name="connsiteY39" fmla="*/ 500759 h 506658"/>
              <a:gd name="connsiteX40" fmla="*/ 302789 w 565962"/>
              <a:gd name="connsiteY40" fmla="*/ 506635 h 506658"/>
              <a:gd name="connsiteX41" fmla="*/ 340109 w 565962"/>
              <a:gd name="connsiteY41" fmla="*/ 471678 h 506658"/>
              <a:gd name="connsiteX42" fmla="*/ 340122 w 565962"/>
              <a:gd name="connsiteY42" fmla="*/ 471200 h 506658"/>
              <a:gd name="connsiteX43" fmla="*/ 340122 w 565962"/>
              <a:gd name="connsiteY43" fmla="*/ 387224 h 506658"/>
              <a:gd name="connsiteX44" fmla="*/ 377274 w 565962"/>
              <a:gd name="connsiteY44" fmla="*/ 332988 h 506658"/>
              <a:gd name="connsiteX45" fmla="*/ 414335 w 565962"/>
              <a:gd name="connsiteY45" fmla="*/ 387224 h 506658"/>
              <a:gd name="connsiteX46" fmla="*/ 414335 w 565962"/>
              <a:gd name="connsiteY46" fmla="*/ 471200 h 506658"/>
              <a:gd name="connsiteX47" fmla="*/ 426629 w 565962"/>
              <a:gd name="connsiteY47" fmla="*/ 497505 h 506658"/>
              <a:gd name="connsiteX48" fmla="*/ 451577 w 565962"/>
              <a:gd name="connsiteY48" fmla="*/ 506544 h 506658"/>
              <a:gd name="connsiteX49" fmla="*/ 471283 w 565962"/>
              <a:gd name="connsiteY49" fmla="*/ 500669 h 506658"/>
              <a:gd name="connsiteX50" fmla="*/ 490899 w 565962"/>
              <a:gd name="connsiteY50" fmla="*/ 506544 h 506658"/>
              <a:gd name="connsiteX51" fmla="*/ 528219 w 565962"/>
              <a:gd name="connsiteY51" fmla="*/ 471588 h 506658"/>
              <a:gd name="connsiteX52" fmla="*/ 528232 w 565962"/>
              <a:gd name="connsiteY52" fmla="*/ 471110 h 506658"/>
              <a:gd name="connsiteX53" fmla="*/ 528232 w 565962"/>
              <a:gd name="connsiteY53" fmla="*/ 387224 h 506658"/>
              <a:gd name="connsiteX54" fmla="*/ 565655 w 565962"/>
              <a:gd name="connsiteY54" fmla="*/ 330638 h 506658"/>
              <a:gd name="connsiteX55" fmla="*/ 565745 w 565962"/>
              <a:gd name="connsiteY55" fmla="*/ 303429 h 506658"/>
              <a:gd name="connsiteX56" fmla="*/ 444075 w 565962"/>
              <a:gd name="connsiteY56" fmla="*/ 163047 h 506658"/>
              <a:gd name="connsiteX57" fmla="*/ 468120 w 565962"/>
              <a:gd name="connsiteY57" fmla="*/ 139003 h 506658"/>
              <a:gd name="connsiteX58" fmla="*/ 468120 w 565962"/>
              <a:gd name="connsiteY58" fmla="*/ 139003 h 506658"/>
              <a:gd name="connsiteX59" fmla="*/ 492148 w 565962"/>
              <a:gd name="connsiteY59" fmla="*/ 163064 h 506658"/>
              <a:gd name="connsiteX60" fmla="*/ 485114 w 565962"/>
              <a:gd name="connsiteY60" fmla="*/ 180041 h 506658"/>
              <a:gd name="connsiteX61" fmla="*/ 468120 w 565962"/>
              <a:gd name="connsiteY61" fmla="*/ 187092 h 506658"/>
              <a:gd name="connsiteX62" fmla="*/ 468120 w 565962"/>
              <a:gd name="connsiteY62" fmla="*/ 187092 h 506658"/>
              <a:gd name="connsiteX63" fmla="*/ 444075 w 565962"/>
              <a:gd name="connsiteY63" fmla="*/ 163047 h 506658"/>
              <a:gd name="connsiteX64" fmla="*/ 350065 w 565962"/>
              <a:gd name="connsiteY64" fmla="*/ 52857 h 506658"/>
              <a:gd name="connsiteX65" fmla="*/ 350065 w 565962"/>
              <a:gd name="connsiteY65" fmla="*/ 52857 h 506658"/>
              <a:gd name="connsiteX66" fmla="*/ 374019 w 565962"/>
              <a:gd name="connsiteY66" fmla="*/ 28722 h 506658"/>
              <a:gd name="connsiteX67" fmla="*/ 374110 w 565962"/>
              <a:gd name="connsiteY67" fmla="*/ 28722 h 506658"/>
              <a:gd name="connsiteX68" fmla="*/ 374110 w 565962"/>
              <a:gd name="connsiteY68" fmla="*/ 28722 h 506658"/>
              <a:gd name="connsiteX69" fmla="*/ 399676 w 565962"/>
              <a:gd name="connsiteY69" fmla="*/ 51336 h 506658"/>
              <a:gd name="connsiteX70" fmla="*/ 377063 w 565962"/>
              <a:gd name="connsiteY70" fmla="*/ 76902 h 506658"/>
              <a:gd name="connsiteX71" fmla="*/ 374110 w 565962"/>
              <a:gd name="connsiteY71" fmla="*/ 76902 h 506658"/>
              <a:gd name="connsiteX72" fmla="*/ 374110 w 565962"/>
              <a:gd name="connsiteY72" fmla="*/ 76902 h 506658"/>
              <a:gd name="connsiteX73" fmla="*/ 350065 w 565962"/>
              <a:gd name="connsiteY73" fmla="*/ 52857 h 506658"/>
              <a:gd name="connsiteX74" fmla="*/ 281094 w 565962"/>
              <a:gd name="connsiteY74" fmla="*/ 139183 h 506658"/>
              <a:gd name="connsiteX75" fmla="*/ 305138 w 565962"/>
              <a:gd name="connsiteY75" fmla="*/ 163229 h 506658"/>
              <a:gd name="connsiteX76" fmla="*/ 281093 w 565962"/>
              <a:gd name="connsiteY76" fmla="*/ 187273 h 506658"/>
              <a:gd name="connsiteX77" fmla="*/ 257049 w 565962"/>
              <a:gd name="connsiteY77" fmla="*/ 163227 h 506658"/>
              <a:gd name="connsiteX78" fmla="*/ 257050 w 565962"/>
              <a:gd name="connsiteY78" fmla="*/ 163047 h 506658"/>
              <a:gd name="connsiteX79" fmla="*/ 281094 w 565962"/>
              <a:gd name="connsiteY79" fmla="*/ 139183 h 506658"/>
              <a:gd name="connsiteX80" fmla="*/ 187717 w 565962"/>
              <a:gd name="connsiteY80" fmla="*/ 28722 h 506658"/>
              <a:gd name="connsiteX81" fmla="*/ 211762 w 565962"/>
              <a:gd name="connsiteY81" fmla="*/ 52767 h 506658"/>
              <a:gd name="connsiteX82" fmla="*/ 187717 w 565962"/>
              <a:gd name="connsiteY82" fmla="*/ 76812 h 506658"/>
              <a:gd name="connsiteX83" fmla="*/ 163673 w 565962"/>
              <a:gd name="connsiteY83" fmla="*/ 52767 h 506658"/>
              <a:gd name="connsiteX84" fmla="*/ 187717 w 565962"/>
              <a:gd name="connsiteY84" fmla="*/ 28722 h 506658"/>
              <a:gd name="connsiteX85" fmla="*/ 69753 w 565962"/>
              <a:gd name="connsiteY85" fmla="*/ 163047 h 506658"/>
              <a:gd name="connsiteX86" fmla="*/ 93798 w 565962"/>
              <a:gd name="connsiteY86" fmla="*/ 139003 h 506658"/>
              <a:gd name="connsiteX87" fmla="*/ 117843 w 565962"/>
              <a:gd name="connsiteY87" fmla="*/ 163047 h 506658"/>
              <a:gd name="connsiteX88" fmla="*/ 93798 w 565962"/>
              <a:gd name="connsiteY88" fmla="*/ 187092 h 506658"/>
              <a:gd name="connsiteX89" fmla="*/ 69753 w 565962"/>
              <a:gd name="connsiteY89" fmla="*/ 163047 h 506658"/>
              <a:gd name="connsiteX90" fmla="*/ 160599 w 565962"/>
              <a:gd name="connsiteY90" fmla="*/ 329282 h 506658"/>
              <a:gd name="connsiteX91" fmla="*/ 151560 w 565962"/>
              <a:gd name="connsiteY91" fmla="*/ 358569 h 506658"/>
              <a:gd name="connsiteX92" fmla="*/ 151560 w 565962"/>
              <a:gd name="connsiteY92" fmla="*/ 316717 h 506658"/>
              <a:gd name="connsiteX93" fmla="*/ 123176 w 565962"/>
              <a:gd name="connsiteY93" fmla="*/ 316717 h 506658"/>
              <a:gd name="connsiteX94" fmla="*/ 123176 w 565962"/>
              <a:gd name="connsiteY94" fmla="*/ 471200 h 506658"/>
              <a:gd name="connsiteX95" fmla="*/ 114137 w 565962"/>
              <a:gd name="connsiteY95" fmla="*/ 478161 h 506658"/>
              <a:gd name="connsiteX96" fmla="*/ 108623 w 565962"/>
              <a:gd name="connsiteY96" fmla="*/ 471291 h 506658"/>
              <a:gd name="connsiteX97" fmla="*/ 108623 w 565962"/>
              <a:gd name="connsiteY97" fmla="*/ 394546 h 506658"/>
              <a:gd name="connsiteX98" fmla="*/ 80329 w 565962"/>
              <a:gd name="connsiteY98" fmla="*/ 394546 h 506658"/>
              <a:gd name="connsiteX99" fmla="*/ 80329 w 565962"/>
              <a:gd name="connsiteY99" fmla="*/ 471291 h 506658"/>
              <a:gd name="connsiteX100" fmla="*/ 74906 w 565962"/>
              <a:gd name="connsiteY100" fmla="*/ 478161 h 506658"/>
              <a:gd name="connsiteX101" fmla="*/ 65866 w 565962"/>
              <a:gd name="connsiteY101" fmla="*/ 471200 h 506658"/>
              <a:gd name="connsiteX102" fmla="*/ 65866 w 565962"/>
              <a:gd name="connsiteY102" fmla="*/ 316717 h 506658"/>
              <a:gd name="connsiteX103" fmla="*/ 37573 w 565962"/>
              <a:gd name="connsiteY103" fmla="*/ 316717 h 506658"/>
              <a:gd name="connsiteX104" fmla="*/ 37573 w 565962"/>
              <a:gd name="connsiteY104" fmla="*/ 358931 h 506658"/>
              <a:gd name="connsiteX105" fmla="*/ 28534 w 565962"/>
              <a:gd name="connsiteY105" fmla="*/ 329643 h 506658"/>
              <a:gd name="connsiteX106" fmla="*/ 28534 w 565962"/>
              <a:gd name="connsiteY106" fmla="*/ 303791 h 506658"/>
              <a:gd name="connsiteX107" fmla="*/ 94431 w 565962"/>
              <a:gd name="connsiteY107" fmla="*/ 242775 h 506658"/>
              <a:gd name="connsiteX108" fmla="*/ 94431 w 565962"/>
              <a:gd name="connsiteY108" fmla="*/ 215657 h 506658"/>
              <a:gd name="connsiteX109" fmla="*/ 94431 w 565962"/>
              <a:gd name="connsiteY109" fmla="*/ 215657 h 506658"/>
              <a:gd name="connsiteX110" fmla="*/ 94431 w 565962"/>
              <a:gd name="connsiteY110" fmla="*/ 242775 h 506658"/>
              <a:gd name="connsiteX111" fmla="*/ 160328 w 565962"/>
              <a:gd name="connsiteY111" fmla="*/ 304333 h 506658"/>
              <a:gd name="connsiteX112" fmla="*/ 160599 w 565962"/>
              <a:gd name="connsiteY112" fmla="*/ 329282 h 506658"/>
              <a:gd name="connsiteX113" fmla="*/ 188802 w 565962"/>
              <a:gd name="connsiteY113" fmla="*/ 298638 h 506658"/>
              <a:gd name="connsiteX114" fmla="*/ 105188 w 565962"/>
              <a:gd name="connsiteY114" fmla="*/ 214662 h 506658"/>
              <a:gd name="connsiteX115" fmla="*/ 146317 w 565962"/>
              <a:gd name="connsiteY115" fmla="*/ 163047 h 506658"/>
              <a:gd name="connsiteX116" fmla="*/ 142792 w 565962"/>
              <a:gd name="connsiteY116" fmla="*/ 144969 h 506658"/>
              <a:gd name="connsiteX117" fmla="*/ 187989 w 565962"/>
              <a:gd name="connsiteY117" fmla="*/ 130325 h 506658"/>
              <a:gd name="connsiteX118" fmla="*/ 232553 w 565962"/>
              <a:gd name="connsiteY118" fmla="*/ 144426 h 506658"/>
              <a:gd name="connsiteX119" fmla="*/ 228756 w 565962"/>
              <a:gd name="connsiteY119" fmla="*/ 163047 h 506658"/>
              <a:gd name="connsiteX120" fmla="*/ 270880 w 565962"/>
              <a:gd name="connsiteY120" fmla="*/ 214572 h 506658"/>
              <a:gd name="connsiteX121" fmla="*/ 188802 w 565962"/>
              <a:gd name="connsiteY121" fmla="*/ 298638 h 506658"/>
              <a:gd name="connsiteX122" fmla="*/ 348980 w 565962"/>
              <a:gd name="connsiteY122" fmla="*/ 329282 h 506658"/>
              <a:gd name="connsiteX123" fmla="*/ 339941 w 565962"/>
              <a:gd name="connsiteY123" fmla="*/ 358569 h 506658"/>
              <a:gd name="connsiteX124" fmla="*/ 339941 w 565962"/>
              <a:gd name="connsiteY124" fmla="*/ 316717 h 506658"/>
              <a:gd name="connsiteX125" fmla="*/ 311467 w 565962"/>
              <a:gd name="connsiteY125" fmla="*/ 316717 h 506658"/>
              <a:gd name="connsiteX126" fmla="*/ 311467 w 565962"/>
              <a:gd name="connsiteY126" fmla="*/ 471200 h 506658"/>
              <a:gd name="connsiteX127" fmla="*/ 302427 w 565962"/>
              <a:gd name="connsiteY127" fmla="*/ 478161 h 506658"/>
              <a:gd name="connsiteX128" fmla="*/ 296913 w 565962"/>
              <a:gd name="connsiteY128" fmla="*/ 471291 h 506658"/>
              <a:gd name="connsiteX129" fmla="*/ 296913 w 565962"/>
              <a:gd name="connsiteY129" fmla="*/ 394546 h 506658"/>
              <a:gd name="connsiteX130" fmla="*/ 268710 w 565962"/>
              <a:gd name="connsiteY130" fmla="*/ 394546 h 506658"/>
              <a:gd name="connsiteX131" fmla="*/ 268710 w 565962"/>
              <a:gd name="connsiteY131" fmla="*/ 471291 h 506658"/>
              <a:gd name="connsiteX132" fmla="*/ 263196 w 565962"/>
              <a:gd name="connsiteY132" fmla="*/ 478161 h 506658"/>
              <a:gd name="connsiteX133" fmla="*/ 254157 w 565962"/>
              <a:gd name="connsiteY133" fmla="*/ 471200 h 506658"/>
              <a:gd name="connsiteX134" fmla="*/ 254157 w 565962"/>
              <a:gd name="connsiteY134" fmla="*/ 316717 h 506658"/>
              <a:gd name="connsiteX135" fmla="*/ 225954 w 565962"/>
              <a:gd name="connsiteY135" fmla="*/ 316717 h 506658"/>
              <a:gd name="connsiteX136" fmla="*/ 225954 w 565962"/>
              <a:gd name="connsiteY136" fmla="*/ 358931 h 506658"/>
              <a:gd name="connsiteX137" fmla="*/ 216915 w 565962"/>
              <a:gd name="connsiteY137" fmla="*/ 329643 h 506658"/>
              <a:gd name="connsiteX138" fmla="*/ 216915 w 565962"/>
              <a:gd name="connsiteY138" fmla="*/ 303791 h 506658"/>
              <a:gd name="connsiteX139" fmla="*/ 282812 w 565962"/>
              <a:gd name="connsiteY139" fmla="*/ 242775 h 506658"/>
              <a:gd name="connsiteX140" fmla="*/ 282812 w 565962"/>
              <a:gd name="connsiteY140" fmla="*/ 215657 h 506658"/>
              <a:gd name="connsiteX141" fmla="*/ 282812 w 565962"/>
              <a:gd name="connsiteY141" fmla="*/ 215657 h 506658"/>
              <a:gd name="connsiteX142" fmla="*/ 282812 w 565962"/>
              <a:gd name="connsiteY142" fmla="*/ 242775 h 506658"/>
              <a:gd name="connsiteX143" fmla="*/ 348709 w 565962"/>
              <a:gd name="connsiteY143" fmla="*/ 304333 h 506658"/>
              <a:gd name="connsiteX144" fmla="*/ 348980 w 565962"/>
              <a:gd name="connsiteY144" fmla="*/ 329282 h 506658"/>
              <a:gd name="connsiteX145" fmla="*/ 377183 w 565962"/>
              <a:gd name="connsiteY145" fmla="*/ 298638 h 506658"/>
              <a:gd name="connsiteX146" fmla="*/ 292846 w 565962"/>
              <a:gd name="connsiteY146" fmla="*/ 214572 h 506658"/>
              <a:gd name="connsiteX147" fmla="*/ 332332 w 565962"/>
              <a:gd name="connsiteY147" fmla="*/ 151967 h 506658"/>
              <a:gd name="connsiteX148" fmla="*/ 329907 w 565962"/>
              <a:gd name="connsiteY148" fmla="*/ 144155 h 506658"/>
              <a:gd name="connsiteX149" fmla="*/ 374200 w 565962"/>
              <a:gd name="connsiteY149" fmla="*/ 130144 h 506658"/>
              <a:gd name="connsiteX150" fmla="*/ 374200 w 565962"/>
              <a:gd name="connsiteY150" fmla="*/ 130144 h 506658"/>
              <a:gd name="connsiteX151" fmla="*/ 419397 w 565962"/>
              <a:gd name="connsiteY151" fmla="*/ 144788 h 506658"/>
              <a:gd name="connsiteX152" fmla="*/ 415601 w 565962"/>
              <a:gd name="connsiteY152" fmla="*/ 163047 h 506658"/>
              <a:gd name="connsiteX153" fmla="*/ 458357 w 565962"/>
              <a:gd name="connsiteY153" fmla="*/ 214572 h 506658"/>
              <a:gd name="connsiteX154" fmla="*/ 377183 w 565962"/>
              <a:gd name="connsiteY154" fmla="*/ 298638 h 506658"/>
              <a:gd name="connsiteX155" fmla="*/ 537271 w 565962"/>
              <a:gd name="connsiteY155" fmla="*/ 329463 h 506658"/>
              <a:gd name="connsiteX156" fmla="*/ 528232 w 565962"/>
              <a:gd name="connsiteY156" fmla="*/ 358750 h 506658"/>
              <a:gd name="connsiteX157" fmla="*/ 528232 w 565962"/>
              <a:gd name="connsiteY157" fmla="*/ 316717 h 506658"/>
              <a:gd name="connsiteX158" fmla="*/ 499938 w 565962"/>
              <a:gd name="connsiteY158" fmla="*/ 316717 h 506658"/>
              <a:gd name="connsiteX159" fmla="*/ 499938 w 565962"/>
              <a:gd name="connsiteY159" fmla="*/ 471200 h 506658"/>
              <a:gd name="connsiteX160" fmla="*/ 490899 w 565962"/>
              <a:gd name="connsiteY160" fmla="*/ 478161 h 506658"/>
              <a:gd name="connsiteX161" fmla="*/ 485385 w 565962"/>
              <a:gd name="connsiteY161" fmla="*/ 471291 h 506658"/>
              <a:gd name="connsiteX162" fmla="*/ 485385 w 565962"/>
              <a:gd name="connsiteY162" fmla="*/ 394546 h 506658"/>
              <a:gd name="connsiteX163" fmla="*/ 457001 w 565962"/>
              <a:gd name="connsiteY163" fmla="*/ 394546 h 506658"/>
              <a:gd name="connsiteX164" fmla="*/ 457001 w 565962"/>
              <a:gd name="connsiteY164" fmla="*/ 471291 h 506658"/>
              <a:gd name="connsiteX165" fmla="*/ 451577 w 565962"/>
              <a:gd name="connsiteY165" fmla="*/ 478161 h 506658"/>
              <a:gd name="connsiteX166" fmla="*/ 442538 w 565962"/>
              <a:gd name="connsiteY166" fmla="*/ 471200 h 506658"/>
              <a:gd name="connsiteX167" fmla="*/ 442538 w 565962"/>
              <a:gd name="connsiteY167" fmla="*/ 316717 h 506658"/>
              <a:gd name="connsiteX168" fmla="*/ 414245 w 565962"/>
              <a:gd name="connsiteY168" fmla="*/ 316717 h 506658"/>
              <a:gd name="connsiteX169" fmla="*/ 414245 w 565962"/>
              <a:gd name="connsiteY169" fmla="*/ 358931 h 506658"/>
              <a:gd name="connsiteX170" fmla="*/ 405205 w 565962"/>
              <a:gd name="connsiteY170" fmla="*/ 329643 h 506658"/>
              <a:gd name="connsiteX171" fmla="*/ 405205 w 565962"/>
              <a:gd name="connsiteY171" fmla="*/ 303791 h 506658"/>
              <a:gd name="connsiteX172" fmla="*/ 471103 w 565962"/>
              <a:gd name="connsiteY172" fmla="*/ 242775 h 506658"/>
              <a:gd name="connsiteX173" fmla="*/ 471103 w 565962"/>
              <a:gd name="connsiteY173" fmla="*/ 215657 h 506658"/>
              <a:gd name="connsiteX174" fmla="*/ 471103 w 565962"/>
              <a:gd name="connsiteY174" fmla="*/ 215657 h 506658"/>
              <a:gd name="connsiteX175" fmla="*/ 471103 w 565962"/>
              <a:gd name="connsiteY175" fmla="*/ 242775 h 506658"/>
              <a:gd name="connsiteX176" fmla="*/ 537000 w 565962"/>
              <a:gd name="connsiteY176" fmla="*/ 304333 h 506658"/>
              <a:gd name="connsiteX177" fmla="*/ 537271 w 565962"/>
              <a:gd name="connsiteY177" fmla="*/ 329282 h 50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565962" h="506658">
                <a:moveTo>
                  <a:pt x="565745" y="303429"/>
                </a:moveTo>
                <a:cubicBezTo>
                  <a:pt x="565745" y="255159"/>
                  <a:pt x="529587" y="218097"/>
                  <a:pt x="479780" y="214301"/>
                </a:cubicBezTo>
                <a:cubicBezTo>
                  <a:pt x="508038" y="207979"/>
                  <a:pt x="525818" y="179947"/>
                  <a:pt x="519496" y="151689"/>
                </a:cubicBezTo>
                <a:cubicBezTo>
                  <a:pt x="514119" y="127659"/>
                  <a:pt x="492744" y="110609"/>
                  <a:pt x="468120" y="110709"/>
                </a:cubicBezTo>
                <a:lnTo>
                  <a:pt x="468120" y="110709"/>
                </a:lnTo>
                <a:cubicBezTo>
                  <a:pt x="456744" y="110787"/>
                  <a:pt x="445704" y="114563"/>
                  <a:pt x="436662" y="121466"/>
                </a:cubicBezTo>
                <a:cubicBezTo>
                  <a:pt x="423862" y="110315"/>
                  <a:pt x="407769" y="103650"/>
                  <a:pt x="390833" y="102483"/>
                </a:cubicBezTo>
                <a:cubicBezTo>
                  <a:pt x="418291" y="93291"/>
                  <a:pt x="433098" y="63582"/>
                  <a:pt x="423906" y="36123"/>
                </a:cubicBezTo>
                <a:cubicBezTo>
                  <a:pt x="416751" y="14751"/>
                  <a:pt x="396738" y="343"/>
                  <a:pt x="374200" y="338"/>
                </a:cubicBezTo>
                <a:lnTo>
                  <a:pt x="374200" y="338"/>
                </a:lnTo>
                <a:cubicBezTo>
                  <a:pt x="345296" y="130"/>
                  <a:pt x="321695" y="23393"/>
                  <a:pt x="321486" y="52298"/>
                </a:cubicBezTo>
                <a:cubicBezTo>
                  <a:pt x="321322" y="75149"/>
                  <a:pt x="336002" y="95465"/>
                  <a:pt x="357749" y="102483"/>
                </a:cubicBezTo>
                <a:cubicBezTo>
                  <a:pt x="341075" y="103682"/>
                  <a:pt x="325230" y="110210"/>
                  <a:pt x="312552" y="121105"/>
                </a:cubicBezTo>
                <a:cubicBezTo>
                  <a:pt x="294005" y="107245"/>
                  <a:pt x="268546" y="107245"/>
                  <a:pt x="249999" y="121105"/>
                </a:cubicBezTo>
                <a:cubicBezTo>
                  <a:pt x="237374" y="110110"/>
                  <a:pt x="221504" y="103540"/>
                  <a:pt x="204802" y="102393"/>
                </a:cubicBezTo>
                <a:cubicBezTo>
                  <a:pt x="232291" y="92982"/>
                  <a:pt x="246946" y="63070"/>
                  <a:pt x="237536" y="35580"/>
                </a:cubicBezTo>
                <a:cubicBezTo>
                  <a:pt x="228125" y="8091"/>
                  <a:pt x="198212" y="-6564"/>
                  <a:pt x="170723" y="2846"/>
                </a:cubicBezTo>
                <a:cubicBezTo>
                  <a:pt x="143235" y="12257"/>
                  <a:pt x="128579" y="42170"/>
                  <a:pt x="137989" y="69659"/>
                </a:cubicBezTo>
                <a:cubicBezTo>
                  <a:pt x="143255" y="85043"/>
                  <a:pt x="155339" y="97127"/>
                  <a:pt x="170723" y="102393"/>
                </a:cubicBezTo>
                <a:cubicBezTo>
                  <a:pt x="153976" y="103563"/>
                  <a:pt x="138087" y="110237"/>
                  <a:pt x="125526" y="121376"/>
                </a:cubicBezTo>
                <a:cubicBezTo>
                  <a:pt x="102390" y="103883"/>
                  <a:pt x="69453" y="108458"/>
                  <a:pt x="51960" y="131594"/>
                </a:cubicBezTo>
                <a:cubicBezTo>
                  <a:pt x="34467" y="154730"/>
                  <a:pt x="39041" y="187667"/>
                  <a:pt x="62178" y="205161"/>
                </a:cubicBezTo>
                <a:cubicBezTo>
                  <a:pt x="68348" y="209825"/>
                  <a:pt x="75472" y="213071"/>
                  <a:pt x="83041" y="214662"/>
                </a:cubicBezTo>
                <a:cubicBezTo>
                  <a:pt x="36534" y="217794"/>
                  <a:pt x="372" y="256366"/>
                  <a:pt x="240" y="302977"/>
                </a:cubicBezTo>
                <a:cubicBezTo>
                  <a:pt x="240" y="303610"/>
                  <a:pt x="-302" y="318706"/>
                  <a:pt x="240" y="330638"/>
                </a:cubicBezTo>
                <a:cubicBezTo>
                  <a:pt x="1958" y="366163"/>
                  <a:pt x="15607" y="386592"/>
                  <a:pt x="37573" y="387224"/>
                </a:cubicBezTo>
                <a:lnTo>
                  <a:pt x="37573" y="471200"/>
                </a:lnTo>
                <a:cubicBezTo>
                  <a:pt x="37527" y="481387"/>
                  <a:pt x="42077" y="491050"/>
                  <a:pt x="49957" y="497505"/>
                </a:cubicBezTo>
                <a:cubicBezTo>
                  <a:pt x="57034" y="503337"/>
                  <a:pt x="65916" y="506533"/>
                  <a:pt x="75087" y="506544"/>
                </a:cubicBezTo>
                <a:cubicBezTo>
                  <a:pt x="82100" y="506633"/>
                  <a:pt x="88973" y="504583"/>
                  <a:pt x="94792" y="500669"/>
                </a:cubicBezTo>
                <a:cubicBezTo>
                  <a:pt x="100612" y="504583"/>
                  <a:pt x="107486" y="506632"/>
                  <a:pt x="114498" y="506544"/>
                </a:cubicBezTo>
                <a:cubicBezTo>
                  <a:pt x="134457" y="507197"/>
                  <a:pt x="151166" y="491547"/>
                  <a:pt x="151818" y="471588"/>
                </a:cubicBezTo>
                <a:cubicBezTo>
                  <a:pt x="151824" y="471429"/>
                  <a:pt x="151828" y="471269"/>
                  <a:pt x="151831" y="471110"/>
                </a:cubicBezTo>
                <a:lnTo>
                  <a:pt x="151831" y="387224"/>
                </a:lnTo>
                <a:cubicBezTo>
                  <a:pt x="173435" y="386682"/>
                  <a:pt x="186814" y="366976"/>
                  <a:pt x="188983" y="332988"/>
                </a:cubicBezTo>
                <a:cubicBezTo>
                  <a:pt x="191152" y="366886"/>
                  <a:pt x="204621" y="386501"/>
                  <a:pt x="226135" y="387224"/>
                </a:cubicBezTo>
                <a:lnTo>
                  <a:pt x="226135" y="471200"/>
                </a:lnTo>
                <a:cubicBezTo>
                  <a:pt x="226045" y="481356"/>
                  <a:pt x="230525" y="491015"/>
                  <a:pt x="238338" y="497505"/>
                </a:cubicBezTo>
                <a:cubicBezTo>
                  <a:pt x="245332" y="503298"/>
                  <a:pt x="254115" y="506492"/>
                  <a:pt x="263196" y="506544"/>
                </a:cubicBezTo>
                <a:cubicBezTo>
                  <a:pt x="270231" y="506677"/>
                  <a:pt x="277137" y="504660"/>
                  <a:pt x="282993" y="500759"/>
                </a:cubicBezTo>
                <a:cubicBezTo>
                  <a:pt x="288845" y="504675"/>
                  <a:pt x="295748" y="506724"/>
                  <a:pt x="302789" y="506635"/>
                </a:cubicBezTo>
                <a:cubicBezTo>
                  <a:pt x="322748" y="507287"/>
                  <a:pt x="339456" y="491637"/>
                  <a:pt x="340109" y="471678"/>
                </a:cubicBezTo>
                <a:cubicBezTo>
                  <a:pt x="340114" y="471519"/>
                  <a:pt x="340119" y="471359"/>
                  <a:pt x="340122" y="471200"/>
                </a:cubicBezTo>
                <a:lnTo>
                  <a:pt x="340122" y="387224"/>
                </a:lnTo>
                <a:cubicBezTo>
                  <a:pt x="361635" y="386682"/>
                  <a:pt x="375104" y="366976"/>
                  <a:pt x="377274" y="332988"/>
                </a:cubicBezTo>
                <a:cubicBezTo>
                  <a:pt x="379443" y="366886"/>
                  <a:pt x="392821" y="386501"/>
                  <a:pt x="414335" y="387224"/>
                </a:cubicBezTo>
                <a:lnTo>
                  <a:pt x="414335" y="471200"/>
                </a:lnTo>
                <a:cubicBezTo>
                  <a:pt x="414267" y="481371"/>
                  <a:pt x="418783" y="491033"/>
                  <a:pt x="426629" y="497505"/>
                </a:cubicBezTo>
                <a:cubicBezTo>
                  <a:pt x="433658" y="503298"/>
                  <a:pt x="442469" y="506491"/>
                  <a:pt x="451577" y="506544"/>
                </a:cubicBezTo>
                <a:cubicBezTo>
                  <a:pt x="458590" y="506633"/>
                  <a:pt x="465464" y="504583"/>
                  <a:pt x="471283" y="500669"/>
                </a:cubicBezTo>
                <a:cubicBezTo>
                  <a:pt x="477078" y="504566"/>
                  <a:pt x="483917" y="506614"/>
                  <a:pt x="490899" y="506544"/>
                </a:cubicBezTo>
                <a:cubicBezTo>
                  <a:pt x="510858" y="507197"/>
                  <a:pt x="527566" y="491547"/>
                  <a:pt x="528219" y="471588"/>
                </a:cubicBezTo>
                <a:cubicBezTo>
                  <a:pt x="528224" y="471429"/>
                  <a:pt x="528229" y="471269"/>
                  <a:pt x="528232" y="471110"/>
                </a:cubicBezTo>
                <a:lnTo>
                  <a:pt x="528232" y="387224"/>
                </a:lnTo>
                <a:cubicBezTo>
                  <a:pt x="550288" y="386682"/>
                  <a:pt x="564389" y="366163"/>
                  <a:pt x="565655" y="330638"/>
                </a:cubicBezTo>
                <a:cubicBezTo>
                  <a:pt x="566287" y="318706"/>
                  <a:pt x="565745" y="303610"/>
                  <a:pt x="565745" y="303429"/>
                </a:cubicBezTo>
                <a:close/>
                <a:moveTo>
                  <a:pt x="444075" y="163047"/>
                </a:moveTo>
                <a:cubicBezTo>
                  <a:pt x="444075" y="149768"/>
                  <a:pt x="454840" y="139003"/>
                  <a:pt x="468120" y="139003"/>
                </a:cubicBezTo>
                <a:lnTo>
                  <a:pt x="468120" y="139003"/>
                </a:lnTo>
                <a:cubicBezTo>
                  <a:pt x="481399" y="139012"/>
                  <a:pt x="492157" y="149784"/>
                  <a:pt x="492148" y="163064"/>
                </a:cubicBezTo>
                <a:cubicBezTo>
                  <a:pt x="492144" y="169431"/>
                  <a:pt x="489613" y="175537"/>
                  <a:pt x="485114" y="180041"/>
                </a:cubicBezTo>
                <a:cubicBezTo>
                  <a:pt x="480613" y="184560"/>
                  <a:pt x="474497" y="187098"/>
                  <a:pt x="468120" y="187092"/>
                </a:cubicBezTo>
                <a:lnTo>
                  <a:pt x="468120" y="187092"/>
                </a:lnTo>
                <a:cubicBezTo>
                  <a:pt x="454840" y="187092"/>
                  <a:pt x="444075" y="176327"/>
                  <a:pt x="444075" y="163047"/>
                </a:cubicBezTo>
                <a:close/>
                <a:moveTo>
                  <a:pt x="350065" y="52857"/>
                </a:moveTo>
                <a:lnTo>
                  <a:pt x="350065" y="52857"/>
                </a:lnTo>
                <a:cubicBezTo>
                  <a:pt x="350015" y="39578"/>
                  <a:pt x="360740" y="28772"/>
                  <a:pt x="374019" y="28722"/>
                </a:cubicBezTo>
                <a:cubicBezTo>
                  <a:pt x="374049" y="28722"/>
                  <a:pt x="374080" y="28722"/>
                  <a:pt x="374110" y="28722"/>
                </a:cubicBezTo>
                <a:lnTo>
                  <a:pt x="374110" y="28722"/>
                </a:lnTo>
                <a:cubicBezTo>
                  <a:pt x="387414" y="27907"/>
                  <a:pt x="398861" y="38031"/>
                  <a:pt x="399676" y="51336"/>
                </a:cubicBezTo>
                <a:cubicBezTo>
                  <a:pt x="400491" y="64640"/>
                  <a:pt x="390367" y="76087"/>
                  <a:pt x="377063" y="76902"/>
                </a:cubicBezTo>
                <a:cubicBezTo>
                  <a:pt x="376080" y="76963"/>
                  <a:pt x="375093" y="76963"/>
                  <a:pt x="374110" y="76902"/>
                </a:cubicBezTo>
                <a:lnTo>
                  <a:pt x="374110" y="76902"/>
                </a:lnTo>
                <a:cubicBezTo>
                  <a:pt x="360830" y="76902"/>
                  <a:pt x="350065" y="66137"/>
                  <a:pt x="350065" y="52857"/>
                </a:cubicBezTo>
                <a:close/>
                <a:moveTo>
                  <a:pt x="281094" y="139183"/>
                </a:moveTo>
                <a:cubicBezTo>
                  <a:pt x="294374" y="139183"/>
                  <a:pt x="305139" y="149949"/>
                  <a:pt x="305138" y="163229"/>
                </a:cubicBezTo>
                <a:cubicBezTo>
                  <a:pt x="305138" y="176509"/>
                  <a:pt x="294372" y="187273"/>
                  <a:pt x="281093" y="187273"/>
                </a:cubicBezTo>
                <a:cubicBezTo>
                  <a:pt x="267814" y="187273"/>
                  <a:pt x="257049" y="176507"/>
                  <a:pt x="257049" y="163227"/>
                </a:cubicBezTo>
                <a:cubicBezTo>
                  <a:pt x="257049" y="163168"/>
                  <a:pt x="257049" y="163107"/>
                  <a:pt x="257050" y="163047"/>
                </a:cubicBezTo>
                <a:cubicBezTo>
                  <a:pt x="257149" y="149838"/>
                  <a:pt x="267885" y="139183"/>
                  <a:pt x="281094" y="139183"/>
                </a:cubicBezTo>
                <a:close/>
                <a:moveTo>
                  <a:pt x="187717" y="28722"/>
                </a:moveTo>
                <a:cubicBezTo>
                  <a:pt x="200997" y="28722"/>
                  <a:pt x="211762" y="39487"/>
                  <a:pt x="211762" y="52767"/>
                </a:cubicBezTo>
                <a:cubicBezTo>
                  <a:pt x="211762" y="66047"/>
                  <a:pt x="200997" y="76812"/>
                  <a:pt x="187717" y="76812"/>
                </a:cubicBezTo>
                <a:cubicBezTo>
                  <a:pt x="174438" y="76812"/>
                  <a:pt x="163673" y="66047"/>
                  <a:pt x="163673" y="52767"/>
                </a:cubicBezTo>
                <a:cubicBezTo>
                  <a:pt x="163722" y="39508"/>
                  <a:pt x="174458" y="28772"/>
                  <a:pt x="187717" y="28722"/>
                </a:cubicBezTo>
                <a:close/>
                <a:moveTo>
                  <a:pt x="69753" y="163047"/>
                </a:moveTo>
                <a:cubicBezTo>
                  <a:pt x="69753" y="149768"/>
                  <a:pt x="80519" y="139003"/>
                  <a:pt x="93798" y="139003"/>
                </a:cubicBezTo>
                <a:cubicBezTo>
                  <a:pt x="107078" y="139003"/>
                  <a:pt x="117843" y="149768"/>
                  <a:pt x="117843" y="163047"/>
                </a:cubicBezTo>
                <a:cubicBezTo>
                  <a:pt x="117843" y="176327"/>
                  <a:pt x="107078" y="187092"/>
                  <a:pt x="93798" y="187092"/>
                </a:cubicBezTo>
                <a:cubicBezTo>
                  <a:pt x="80519" y="187092"/>
                  <a:pt x="69753" y="176327"/>
                  <a:pt x="69753" y="163047"/>
                </a:cubicBezTo>
                <a:close/>
                <a:moveTo>
                  <a:pt x="160599" y="329282"/>
                </a:moveTo>
                <a:cubicBezTo>
                  <a:pt x="159876" y="345643"/>
                  <a:pt x="155537" y="356942"/>
                  <a:pt x="151560" y="358569"/>
                </a:cubicBezTo>
                <a:lnTo>
                  <a:pt x="151560" y="316717"/>
                </a:lnTo>
                <a:lnTo>
                  <a:pt x="123176" y="316717"/>
                </a:lnTo>
                <a:lnTo>
                  <a:pt x="123176" y="471200"/>
                </a:lnTo>
                <a:cubicBezTo>
                  <a:pt x="123176" y="476443"/>
                  <a:pt x="117210" y="478161"/>
                  <a:pt x="114137" y="478161"/>
                </a:cubicBezTo>
                <a:cubicBezTo>
                  <a:pt x="111063" y="478161"/>
                  <a:pt x="108623" y="476986"/>
                  <a:pt x="108623" y="471291"/>
                </a:cubicBezTo>
                <a:lnTo>
                  <a:pt x="108623" y="394546"/>
                </a:lnTo>
                <a:lnTo>
                  <a:pt x="80329" y="394546"/>
                </a:lnTo>
                <a:lnTo>
                  <a:pt x="80329" y="471291"/>
                </a:lnTo>
                <a:cubicBezTo>
                  <a:pt x="80329" y="476986"/>
                  <a:pt x="78250" y="478161"/>
                  <a:pt x="74906" y="478161"/>
                </a:cubicBezTo>
                <a:cubicBezTo>
                  <a:pt x="71561" y="478161"/>
                  <a:pt x="65866" y="476443"/>
                  <a:pt x="65866" y="471200"/>
                </a:cubicBezTo>
                <a:lnTo>
                  <a:pt x="65866" y="316717"/>
                </a:lnTo>
                <a:lnTo>
                  <a:pt x="37573" y="316717"/>
                </a:lnTo>
                <a:lnTo>
                  <a:pt x="37573" y="358931"/>
                </a:lnTo>
                <a:cubicBezTo>
                  <a:pt x="33686" y="357123"/>
                  <a:pt x="29528" y="345914"/>
                  <a:pt x="28534" y="329643"/>
                </a:cubicBezTo>
                <a:cubicBezTo>
                  <a:pt x="27991" y="318887"/>
                  <a:pt x="28534" y="304424"/>
                  <a:pt x="28534" y="303791"/>
                </a:cubicBezTo>
                <a:cubicBezTo>
                  <a:pt x="28534" y="268989"/>
                  <a:pt x="56917" y="242775"/>
                  <a:pt x="94431" y="242775"/>
                </a:cubicBezTo>
                <a:lnTo>
                  <a:pt x="94431" y="215657"/>
                </a:lnTo>
                <a:lnTo>
                  <a:pt x="94431" y="215657"/>
                </a:lnTo>
                <a:lnTo>
                  <a:pt x="94431" y="242775"/>
                </a:lnTo>
                <a:cubicBezTo>
                  <a:pt x="132035" y="242775"/>
                  <a:pt x="160328" y="268989"/>
                  <a:pt x="160328" y="304333"/>
                </a:cubicBezTo>
                <a:cubicBezTo>
                  <a:pt x="160599" y="304152"/>
                  <a:pt x="161142" y="318525"/>
                  <a:pt x="160599" y="329282"/>
                </a:cubicBezTo>
                <a:close/>
                <a:moveTo>
                  <a:pt x="188802" y="298638"/>
                </a:moveTo>
                <a:cubicBezTo>
                  <a:pt x="186270" y="253487"/>
                  <a:pt x="150327" y="217390"/>
                  <a:pt x="105188" y="214662"/>
                </a:cubicBezTo>
                <a:cubicBezTo>
                  <a:pt x="129327" y="209265"/>
                  <a:pt x="146445" y="187782"/>
                  <a:pt x="146317" y="163047"/>
                </a:cubicBezTo>
                <a:cubicBezTo>
                  <a:pt x="146251" y="156857"/>
                  <a:pt x="145057" y="150730"/>
                  <a:pt x="142792" y="144969"/>
                </a:cubicBezTo>
                <a:cubicBezTo>
                  <a:pt x="152464" y="133037"/>
                  <a:pt x="172079" y="130325"/>
                  <a:pt x="187989" y="130325"/>
                </a:cubicBezTo>
                <a:cubicBezTo>
                  <a:pt x="203898" y="130325"/>
                  <a:pt x="222700" y="132946"/>
                  <a:pt x="232553" y="144426"/>
                </a:cubicBezTo>
                <a:cubicBezTo>
                  <a:pt x="230156" y="150348"/>
                  <a:pt x="228868" y="156660"/>
                  <a:pt x="228756" y="163047"/>
                </a:cubicBezTo>
                <a:cubicBezTo>
                  <a:pt x="228770" y="188049"/>
                  <a:pt x="246380" y="209589"/>
                  <a:pt x="270880" y="214572"/>
                </a:cubicBezTo>
                <a:cubicBezTo>
                  <a:pt x="226237" y="217889"/>
                  <a:pt x="191049" y="253929"/>
                  <a:pt x="188802" y="298638"/>
                </a:cubicBezTo>
                <a:close/>
                <a:moveTo>
                  <a:pt x="348980" y="329282"/>
                </a:moveTo>
                <a:cubicBezTo>
                  <a:pt x="348167" y="345643"/>
                  <a:pt x="343828" y="356942"/>
                  <a:pt x="339941" y="358569"/>
                </a:cubicBezTo>
                <a:lnTo>
                  <a:pt x="339941" y="316717"/>
                </a:lnTo>
                <a:lnTo>
                  <a:pt x="311467" y="316717"/>
                </a:lnTo>
                <a:lnTo>
                  <a:pt x="311467" y="471200"/>
                </a:lnTo>
                <a:cubicBezTo>
                  <a:pt x="311467" y="476443"/>
                  <a:pt x="305501" y="478161"/>
                  <a:pt x="302427" y="478161"/>
                </a:cubicBezTo>
                <a:cubicBezTo>
                  <a:pt x="299354" y="478161"/>
                  <a:pt x="296913" y="476986"/>
                  <a:pt x="296913" y="471291"/>
                </a:cubicBezTo>
                <a:lnTo>
                  <a:pt x="296913" y="394546"/>
                </a:lnTo>
                <a:lnTo>
                  <a:pt x="268710" y="394546"/>
                </a:lnTo>
                <a:lnTo>
                  <a:pt x="268710" y="471291"/>
                </a:lnTo>
                <a:cubicBezTo>
                  <a:pt x="268710" y="476986"/>
                  <a:pt x="266631" y="478161"/>
                  <a:pt x="263196" y="478161"/>
                </a:cubicBezTo>
                <a:cubicBezTo>
                  <a:pt x="259761" y="478161"/>
                  <a:pt x="254157" y="476443"/>
                  <a:pt x="254157" y="471200"/>
                </a:cubicBezTo>
                <a:lnTo>
                  <a:pt x="254157" y="316717"/>
                </a:lnTo>
                <a:lnTo>
                  <a:pt x="225954" y="316717"/>
                </a:lnTo>
                <a:lnTo>
                  <a:pt x="225954" y="358931"/>
                </a:lnTo>
                <a:cubicBezTo>
                  <a:pt x="222067" y="357123"/>
                  <a:pt x="217819" y="345914"/>
                  <a:pt x="216915" y="329643"/>
                </a:cubicBezTo>
                <a:cubicBezTo>
                  <a:pt x="216463" y="318887"/>
                  <a:pt x="216915" y="304514"/>
                  <a:pt x="216915" y="303791"/>
                </a:cubicBezTo>
                <a:cubicBezTo>
                  <a:pt x="216915" y="268989"/>
                  <a:pt x="245208" y="242775"/>
                  <a:pt x="282812" y="242775"/>
                </a:cubicBezTo>
                <a:lnTo>
                  <a:pt x="282812" y="215657"/>
                </a:lnTo>
                <a:lnTo>
                  <a:pt x="282812" y="215657"/>
                </a:lnTo>
                <a:lnTo>
                  <a:pt x="282812" y="242775"/>
                </a:lnTo>
                <a:cubicBezTo>
                  <a:pt x="320416" y="242775"/>
                  <a:pt x="348709" y="268989"/>
                  <a:pt x="348709" y="304333"/>
                </a:cubicBezTo>
                <a:cubicBezTo>
                  <a:pt x="348980" y="304152"/>
                  <a:pt x="349432" y="318525"/>
                  <a:pt x="348980" y="329282"/>
                </a:cubicBezTo>
                <a:close/>
                <a:moveTo>
                  <a:pt x="377183" y="298638"/>
                </a:moveTo>
                <a:cubicBezTo>
                  <a:pt x="374580" y="253228"/>
                  <a:pt x="338264" y="217030"/>
                  <a:pt x="292846" y="214572"/>
                </a:cubicBezTo>
                <a:cubicBezTo>
                  <a:pt x="321038" y="208187"/>
                  <a:pt x="338716" y="180158"/>
                  <a:pt x="332332" y="151967"/>
                </a:cubicBezTo>
                <a:cubicBezTo>
                  <a:pt x="331729" y="149304"/>
                  <a:pt x="330918" y="146692"/>
                  <a:pt x="329907" y="144155"/>
                </a:cubicBezTo>
                <a:cubicBezTo>
                  <a:pt x="340393" y="132133"/>
                  <a:pt x="361635" y="130144"/>
                  <a:pt x="374200" y="130144"/>
                </a:cubicBezTo>
                <a:lnTo>
                  <a:pt x="374200" y="130144"/>
                </a:lnTo>
                <a:cubicBezTo>
                  <a:pt x="386855" y="130144"/>
                  <a:pt x="408821" y="132223"/>
                  <a:pt x="419397" y="144788"/>
                </a:cubicBezTo>
                <a:cubicBezTo>
                  <a:pt x="417058" y="150601"/>
                  <a:pt x="415772" y="156784"/>
                  <a:pt x="415601" y="163047"/>
                </a:cubicBezTo>
                <a:cubicBezTo>
                  <a:pt x="415530" y="188297"/>
                  <a:pt x="433527" y="209985"/>
                  <a:pt x="458357" y="214572"/>
                </a:cubicBezTo>
                <a:cubicBezTo>
                  <a:pt x="414068" y="218320"/>
                  <a:pt x="379379" y="254246"/>
                  <a:pt x="377183" y="298638"/>
                </a:cubicBezTo>
                <a:close/>
                <a:moveTo>
                  <a:pt x="537271" y="329463"/>
                </a:moveTo>
                <a:cubicBezTo>
                  <a:pt x="536457" y="345824"/>
                  <a:pt x="532209" y="357123"/>
                  <a:pt x="528232" y="358750"/>
                </a:cubicBezTo>
                <a:lnTo>
                  <a:pt x="528232" y="316717"/>
                </a:lnTo>
                <a:lnTo>
                  <a:pt x="499938" y="316717"/>
                </a:lnTo>
                <a:lnTo>
                  <a:pt x="499938" y="471200"/>
                </a:lnTo>
                <a:cubicBezTo>
                  <a:pt x="499938" y="476443"/>
                  <a:pt x="493972" y="478161"/>
                  <a:pt x="490899" y="478161"/>
                </a:cubicBezTo>
                <a:cubicBezTo>
                  <a:pt x="487825" y="478161"/>
                  <a:pt x="485385" y="476986"/>
                  <a:pt x="485385" y="471291"/>
                </a:cubicBezTo>
                <a:lnTo>
                  <a:pt x="485385" y="394546"/>
                </a:lnTo>
                <a:lnTo>
                  <a:pt x="457001" y="394546"/>
                </a:lnTo>
                <a:lnTo>
                  <a:pt x="457001" y="471291"/>
                </a:lnTo>
                <a:cubicBezTo>
                  <a:pt x="457001" y="476986"/>
                  <a:pt x="454922" y="478161"/>
                  <a:pt x="451577" y="478161"/>
                </a:cubicBezTo>
                <a:cubicBezTo>
                  <a:pt x="448233" y="478161"/>
                  <a:pt x="442538" y="476443"/>
                  <a:pt x="442538" y="471200"/>
                </a:cubicBezTo>
                <a:lnTo>
                  <a:pt x="442538" y="316717"/>
                </a:lnTo>
                <a:lnTo>
                  <a:pt x="414245" y="316717"/>
                </a:lnTo>
                <a:lnTo>
                  <a:pt x="414245" y="358931"/>
                </a:lnTo>
                <a:cubicBezTo>
                  <a:pt x="410358" y="357123"/>
                  <a:pt x="406109" y="345914"/>
                  <a:pt x="405205" y="329643"/>
                </a:cubicBezTo>
                <a:cubicBezTo>
                  <a:pt x="404663" y="318887"/>
                  <a:pt x="405205" y="304514"/>
                  <a:pt x="405205" y="303791"/>
                </a:cubicBezTo>
                <a:cubicBezTo>
                  <a:pt x="405205" y="268989"/>
                  <a:pt x="433499" y="242775"/>
                  <a:pt x="471103" y="242775"/>
                </a:cubicBezTo>
                <a:lnTo>
                  <a:pt x="471103" y="215657"/>
                </a:lnTo>
                <a:lnTo>
                  <a:pt x="471103" y="215657"/>
                </a:lnTo>
                <a:lnTo>
                  <a:pt x="471103" y="242775"/>
                </a:lnTo>
                <a:cubicBezTo>
                  <a:pt x="508616" y="242775"/>
                  <a:pt x="537000" y="268989"/>
                  <a:pt x="537000" y="304333"/>
                </a:cubicBezTo>
                <a:cubicBezTo>
                  <a:pt x="537271" y="304062"/>
                  <a:pt x="537813" y="318525"/>
                  <a:pt x="537271" y="329282"/>
                </a:cubicBezTo>
                <a:close/>
              </a:path>
            </a:pathLst>
          </a:custGeom>
          <a:solidFill>
            <a:srgbClr val="985CDF"/>
          </a:solidFill>
          <a:ln w="892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21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A46B175-1F11-4E2F-2D15-CA72DE6DCF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5365934"/>
            <a:ext cx="12191999" cy="936822"/>
          </a:xfrm>
          <a:prstGeom prst="rect">
            <a:avLst/>
          </a:prstGeom>
          <a:gradFill>
            <a:gsLst>
              <a:gs pos="8000">
                <a:srgbClr val="07B9BD"/>
              </a:gs>
              <a:gs pos="23000">
                <a:srgbClr val="0E83CC"/>
              </a:gs>
              <a:gs pos="55000">
                <a:schemeClr val="accent6"/>
              </a:gs>
              <a:gs pos="0">
                <a:schemeClr val="accent1"/>
              </a:gs>
            </a:gsLst>
            <a:lin ang="2700000" scaled="0"/>
          </a:gra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j-ea"/>
                <a:cs typeface="Arial" panose="020B0604020202020204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127572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Gainwell Colors">
      <a:dk1>
        <a:srgbClr val="263A45"/>
      </a:dk1>
      <a:lt1>
        <a:srgbClr val="FFFFFF"/>
      </a:lt1>
      <a:dk2>
        <a:srgbClr val="1C145E"/>
      </a:dk2>
      <a:lt2>
        <a:srgbClr val="EBEDF5"/>
      </a:lt2>
      <a:accent1>
        <a:srgbClr val="00EEAE"/>
      </a:accent1>
      <a:accent2>
        <a:srgbClr val="CC1AC7"/>
      </a:accent2>
      <a:accent3>
        <a:srgbClr val="1930E3"/>
      </a:accent3>
      <a:accent4>
        <a:srgbClr val="1C145E"/>
      </a:accent4>
      <a:accent5>
        <a:srgbClr val="019681"/>
      </a:accent5>
      <a:accent6>
        <a:srgbClr val="00B1EF"/>
      </a:accent6>
      <a:hlink>
        <a:srgbClr val="CC1AC7"/>
      </a:hlink>
      <a:folHlink>
        <a:srgbClr val="CC1AC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inwell MAIN">
  <a:themeElements>
    <a:clrScheme name="Custom 2">
      <a:dk1>
        <a:srgbClr val="2B3A44"/>
      </a:dk1>
      <a:lt1>
        <a:srgbClr val="FFFFFF"/>
      </a:lt1>
      <a:dk2>
        <a:srgbClr val="5A6978"/>
      </a:dk2>
      <a:lt2>
        <a:srgbClr val="EBEDF5"/>
      </a:lt2>
      <a:accent1>
        <a:srgbClr val="00EEAE"/>
      </a:accent1>
      <a:accent2>
        <a:srgbClr val="E5AB4F"/>
      </a:accent2>
      <a:accent3>
        <a:srgbClr val="009681"/>
      </a:accent3>
      <a:accent4>
        <a:srgbClr val="55206E"/>
      </a:accent4>
      <a:accent5>
        <a:srgbClr val="8E99A8"/>
      </a:accent5>
      <a:accent6>
        <a:srgbClr val="1931E3"/>
      </a:accent6>
      <a:hlink>
        <a:srgbClr val="55206E"/>
      </a:hlink>
      <a:folHlink>
        <a:srgbClr val="55206E"/>
      </a:folHlink>
    </a:clrScheme>
    <a:fontScheme name="Gainwell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inwell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800"/>
        </a:defPPr>
      </a:lstStyle>
      <a:style>
        <a:lnRef idx="0">
          <a:schemeClr val="accent1"/>
        </a:lnRef>
        <a:fillRef idx="1">
          <a:schemeClr val="accent1"/>
        </a:fillRef>
        <a:effectRef idx="0">
          <a:srgbClr val="000000"/>
        </a:effectRef>
        <a:fontRef idx="minor">
          <a:schemeClr val="dk1"/>
        </a:fontRef>
      </a:style>
    </a:spDef>
    <a:lnDef>
      <a:spPr>
        <a:ln w="28575" cap="rnd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rgbClr val="000000"/>
        </a:effectRef>
        <a:fontRef idx="minor">
          <a:schemeClr val="dk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2880" indent="-182880">
          <a:lnSpc>
            <a:spcPct val="100000"/>
          </a:lnSpc>
          <a:spcBef>
            <a:spcPts val="1200"/>
          </a:spcBef>
          <a:buSzPct val="100000"/>
          <a:buFont typeface="Arial"/>
          <a:buChar char="•"/>
          <a:defRPr sz="1800"/>
        </a:defPPr>
      </a:lstStyle>
    </a:txDef>
  </a:objectDefaults>
  <a:extraClrSchemeLst/>
  <a:custClrLst>
    <a:custClr name="White">
      <a:srgbClr val="FFFFFF"/>
    </a:custClr>
    <a:custClr name="Vibrant Green">
      <a:srgbClr val="00EEAE"/>
    </a:custClr>
    <a:custClr name="Soft Black">
      <a:srgbClr val="2B3A44"/>
    </a:custClr>
    <a:custClr name="Gray 1">
      <a:srgbClr val="EBEDF5"/>
    </a:custClr>
    <a:custClr name="Gray 2">
      <a:srgbClr val="C2C6D2"/>
    </a:custClr>
    <a:custClr name="Gray 3">
      <a:srgbClr val="8E99A8"/>
    </a:custClr>
    <a:custClr name="Gray 4">
      <a:srgbClr val="5A6978"/>
    </a:custClr>
    <a:custClr name="Dark Green">
      <a:srgbClr val="009681"/>
    </a:custClr>
    <a:custClr name="Purple">
      <a:srgbClr val="55206E"/>
    </a:custClr>
    <a:custClr name="Blue">
      <a:srgbClr val="1931E3"/>
    </a:custClr>
  </a:custClrLst>
  <a:extLst>
    <a:ext uri="{05A4C25C-085E-4340-85A3-A5531E510DB2}">
      <thm15:themeFamily xmlns:thm15="http://schemas.microsoft.com/office/thememl/2012/main" name="GW_2024_PPT_Template" id="{0CC06EA1-9FD4-564B-B14E-855B84013718}" vid="{3EFB43AD-B352-B340-8760-E4BED0EDAE5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1c35869-6495-4b3a-952e-bc5e37f13032}" enabled="1" method="Standard" siteId="{c663f89c-ef9b-418f-bd3d-41e46c0ce06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11188</TotalTime>
  <Words>427</Words>
  <Application>Microsoft Office PowerPoint</Application>
  <PresentationFormat>Widescreen</PresentationFormat>
  <Paragraphs>72</Paragraphs>
  <Slides>10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Aptos</vt:lpstr>
      <vt:lpstr>Arial</vt:lpstr>
      <vt:lpstr>Calibri</vt:lpstr>
      <vt:lpstr>Courier New</vt:lpstr>
      <vt:lpstr>Gotham Book</vt:lpstr>
      <vt:lpstr>Graphik Regular</vt:lpstr>
      <vt:lpstr>Graphik-Light</vt:lpstr>
      <vt:lpstr>Graphik-LightItalic</vt:lpstr>
      <vt:lpstr>Graphik-Medium</vt:lpstr>
      <vt:lpstr>Graphik-MediumItalic</vt:lpstr>
      <vt:lpstr>1_Office Theme</vt:lpstr>
      <vt:lpstr>Gainwell MAIN</vt:lpstr>
      <vt:lpstr>think-cell Slide</vt:lpstr>
      <vt:lpstr>Partnering for Impact: Gainwell Technologies  and MO HealthNet</vt:lpstr>
      <vt:lpstr>Agenda</vt:lpstr>
      <vt:lpstr>Where Are  We?</vt:lpstr>
      <vt:lpstr>Project Life Cycle Update  With the Design Phase nearing completion, we are ready to transition to the Build Phase of the project.  Purpose:  Turn approved designs into configured, developed, and test-ready solution components. </vt:lpstr>
      <vt:lpstr>What Is  Next?</vt:lpstr>
      <vt:lpstr>PBA BUILD PHASE</vt:lpstr>
      <vt:lpstr>Build Readiness Checkpoint</vt:lpstr>
      <vt:lpstr>What Is  Needed?</vt:lpstr>
      <vt:lpstr>Clear Blockers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Reagan, Huston</dc:creator>
  <cp:lastModifiedBy>Hammond, Chelsea</cp:lastModifiedBy>
  <cp:revision>59</cp:revision>
  <dcterms:created xsi:type="dcterms:W3CDTF">2025-09-25T17:46:56Z</dcterms:created>
  <dcterms:modified xsi:type="dcterms:W3CDTF">2026-10-14T14:06:04Z</dcterms:modified>
</cp:coreProperties>
</file>