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sldIdLst>
    <p:sldId id="281" r:id="rId5"/>
    <p:sldId id="282" r:id="rId6"/>
    <p:sldId id="257" r:id="rId7"/>
    <p:sldId id="279" r:id="rId8"/>
    <p:sldId id="286" r:id="rId9"/>
    <p:sldId id="287" r:id="rId10"/>
    <p:sldId id="283" r:id="rId11"/>
    <p:sldId id="270" r:id="rId12"/>
    <p:sldId id="274" r:id="rId13"/>
    <p:sldId id="273" r:id="rId14"/>
    <p:sldId id="264" r:id="rId15"/>
    <p:sldId id="276" r:id="rId16"/>
    <p:sldId id="284" r:id="rId17"/>
    <p:sldId id="291" r:id="rId18"/>
    <p:sldId id="285" r:id="rId19"/>
    <p:sldId id="293" r:id="rId20"/>
  </p:sldIdLst>
  <p:sldSz cx="12192000" cy="6858000"/>
  <p:notesSz cx="7099300" cy="9385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4ED9214-7F8C-9F9A-1333-DADB3A1E358E}" name="Habeck, Timothy" initials="HT" userId="S::timothy.habeck@conduent.com::81558d5a-5d0a-4fd8-920e-c70dfdee6704" providerId="AD"/>
  <p188:author id="{AC2D952E-A47E-1242-954E-B08FD8F81FFA}" name="Colozza, Jennifer" initials="JC" userId="S::colo0cc@cds.state.mo.us::29179fbc-d7fb-40e7-b278-9618a17111aa" providerId="AD"/>
  <p188:author id="{6A6FB431-8538-B580-08B6-94F92701AEAE}" name="Morsches, Phuonglinh" initials="PM" userId="S::phuonglinh.morsches@conduent.com::5a007aa2-3475-4cb0-8a03-3638cd6ed46a" providerId="AD"/>
  <p188:author id="{B1F3F4AF-1A16-3B16-2747-3699EC451725}" name="Dolan, John" initials="JD" userId="S::John.Dolan@conduent.com::64a1a883-52e9-4422-a159-0891ccec8813" providerId="AD"/>
  <p188:author id="{87294FC1-8DE7-9C82-6A56-833FCEA233BF}" name="Jennifer Colozza" initials="JC" userId="S::jennifer.l.colozza_dss.mo.gov#ext#@conduent.onmicrosoft.com::d67cc42d-a403-4824-81c7-c20b1d123f1a" providerId="AD"/>
  <p188:author id="{C20062D5-D79F-6E86-B0D8-E52405E4FA03}" name="Morsches, Phuonglinh" initials="MP" userId="S::phuonglinh.morsches_conduent.com#ext#@cndtazsp.onmicrosoft.com::a9b99c7b-e7db-4dc4-b1a4-1e8d0fa8bc3e" providerId="AD"/>
  <p188:author id="{03598ED6-B9A7-1A7B-4EDF-0451CAEFA88C}" name="Crowley, John" initials="JC" userId="S::john.crowley@conduent.com::61e7dacf-e51b-4128-995b-c9c75c2d0ff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DD7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84613B-76D6-0E63-7E49-A2AE26FC5477}" v="2" dt="2026-10-08T20:14:34.0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603" autoAdjust="0"/>
  </p:normalViewPr>
  <p:slideViewPr>
    <p:cSldViewPr snapToGrid="0">
      <p:cViewPr varScale="1">
        <p:scale>
          <a:sx n="92" d="100"/>
          <a:sy n="92" d="100"/>
        </p:scale>
        <p:origin x="127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lan, John" userId="S::john.dolan_conduent.com#ext#@cndtazsp.onmicrosoft.com::5ecdefdf-be56-4acd-85fa-68d4f080c91b" providerId="AD" clId="Web-{4784613B-76D6-0E63-7E49-A2AE26FC5477}"/>
    <pc:docChg chg="modSld">
      <pc:chgData name="Dolan, John" userId="S::john.dolan_conduent.com#ext#@cndtazsp.onmicrosoft.com::5ecdefdf-be56-4acd-85fa-68d4f080c91b" providerId="AD" clId="Web-{4784613B-76D6-0E63-7E49-A2AE26FC5477}" dt="2026-10-08T20:24:51.525" v="120"/>
      <pc:docMkLst>
        <pc:docMk/>
      </pc:docMkLst>
      <pc:sldChg chg="modNotes">
        <pc:chgData name="Dolan, John" userId="S::john.dolan_conduent.com#ext#@cndtazsp.onmicrosoft.com::5ecdefdf-be56-4acd-85fa-68d4f080c91b" providerId="AD" clId="Web-{4784613B-76D6-0E63-7E49-A2AE26FC5477}" dt="2026-10-08T20:14:00.207" v="108"/>
        <pc:sldMkLst>
          <pc:docMk/>
          <pc:sldMk cId="154415080" sldId="291"/>
        </pc:sldMkLst>
      </pc:sldChg>
      <pc:sldChg chg="modNotes">
        <pc:chgData name="Dolan, John" userId="S::john.dolan_conduent.com#ext#@cndtazsp.onmicrosoft.com::5ecdefdf-be56-4acd-85fa-68d4f080c91b" providerId="AD" clId="Web-{4784613B-76D6-0E63-7E49-A2AE26FC5477}" dt="2026-10-08T20:24:51.525" v="120"/>
        <pc:sldMkLst>
          <pc:docMk/>
          <pc:sldMk cId="2450676617" sldId="293"/>
        </pc:sldMkLst>
      </pc:sldChg>
    </pc:docChg>
  </pc:docChgLst>
  <pc:docChgLst>
    <pc:chgData name="Dolan, John" userId="64a1a883-52e9-4422-a159-0891ccec8813" providerId="ADAL" clId="{9C15F7DF-F3AF-418A-BAB2-1EC6F3F07E69}"/>
    <pc:docChg chg="undo custSel modSld">
      <pc:chgData name="Dolan, John" userId="64a1a883-52e9-4422-a159-0891ccec8813" providerId="ADAL" clId="{9C15F7DF-F3AF-418A-BAB2-1EC6F3F07E69}" dt="2026-09-24T20:43:14.141" v="1582" actId="20577"/>
      <pc:docMkLst>
        <pc:docMk/>
      </pc:docMkLst>
      <pc:sldChg chg="modSp mod modNotesTx">
        <pc:chgData name="Dolan, John" userId="64a1a883-52e9-4422-a159-0891ccec8813" providerId="ADAL" clId="{9C15F7DF-F3AF-418A-BAB2-1EC6F3F07E69}" dt="2026-09-24T20:43:14.141" v="1582" actId="20577"/>
        <pc:sldMkLst>
          <pc:docMk/>
          <pc:sldMk cId="924314261" sldId="257"/>
        </pc:sldMkLst>
        <pc:spChg chg="mod">
          <ac:chgData name="Dolan, John" userId="64a1a883-52e9-4422-a159-0891ccec8813" providerId="ADAL" clId="{9C15F7DF-F3AF-418A-BAB2-1EC6F3F07E69}" dt="2026-09-24T19:54:43.039" v="56" actId="20577"/>
          <ac:spMkLst>
            <pc:docMk/>
            <pc:sldMk cId="924314261" sldId="257"/>
            <ac:spMk id="7" creationId="{897CB003-B22E-B678-FCCD-4B85B91EE265}"/>
          </ac:spMkLst>
        </pc:spChg>
        <pc:spChg chg="mod">
          <ac:chgData name="Dolan, John" userId="64a1a883-52e9-4422-a159-0891ccec8813" providerId="ADAL" clId="{9C15F7DF-F3AF-418A-BAB2-1EC6F3F07E69}" dt="2026-09-24T19:54:35.083" v="50" actId="20577"/>
          <ac:spMkLst>
            <pc:docMk/>
            <pc:sldMk cId="924314261" sldId="257"/>
            <ac:spMk id="9" creationId="{12522ECE-5595-F081-3D71-6D8E6C08B158}"/>
          </ac:spMkLst>
        </pc:spChg>
        <pc:graphicFrameChg chg="modGraphic">
          <ac:chgData name="Dolan, John" userId="64a1a883-52e9-4422-a159-0891ccec8813" providerId="ADAL" clId="{9C15F7DF-F3AF-418A-BAB2-1EC6F3F07E69}" dt="2026-09-24T19:54:29.489" v="44" actId="20577"/>
          <ac:graphicFrameMkLst>
            <pc:docMk/>
            <pc:sldMk cId="924314261" sldId="257"/>
            <ac:graphicFrameMk id="5" creationId="{15415C0C-69E6-633B-763E-4D39CEB34BBA}"/>
          </ac:graphicFrameMkLst>
        </pc:graphicFrameChg>
      </pc:sldChg>
      <pc:sldChg chg="modSp mod modNotesTx">
        <pc:chgData name="Dolan, John" userId="64a1a883-52e9-4422-a159-0891ccec8813" providerId="ADAL" clId="{9C15F7DF-F3AF-418A-BAB2-1EC6F3F07E69}" dt="2026-09-24T20:39:37.101" v="1525" actId="20577"/>
        <pc:sldMkLst>
          <pc:docMk/>
          <pc:sldMk cId="618205871" sldId="264"/>
        </pc:sldMkLst>
        <pc:graphicFrameChg chg="mod modGraphic">
          <ac:chgData name="Dolan, John" userId="64a1a883-52e9-4422-a159-0891ccec8813" providerId="ADAL" clId="{9C15F7DF-F3AF-418A-BAB2-1EC6F3F07E69}" dt="2026-09-24T20:22:34.978" v="733" actId="255"/>
          <ac:graphicFrameMkLst>
            <pc:docMk/>
            <pc:sldMk cId="618205871" sldId="264"/>
            <ac:graphicFrameMk id="8" creationId="{A59F759E-05FA-B82A-CD05-682432F41BF9}"/>
          </ac:graphicFrameMkLst>
        </pc:graphicFrameChg>
      </pc:sldChg>
      <pc:sldChg chg="modSp mod modNotesTx">
        <pc:chgData name="Dolan, John" userId="64a1a883-52e9-4422-a159-0891ccec8813" providerId="ADAL" clId="{9C15F7DF-F3AF-418A-BAB2-1EC6F3F07E69}" dt="2026-09-24T20:31:05.910" v="922" actId="20577"/>
        <pc:sldMkLst>
          <pc:docMk/>
          <pc:sldMk cId="4256711918" sldId="270"/>
        </pc:sldMkLst>
        <pc:graphicFrameChg chg="mod modGraphic">
          <ac:chgData name="Dolan, John" userId="64a1a883-52e9-4422-a159-0891ccec8813" providerId="ADAL" clId="{9C15F7DF-F3AF-418A-BAB2-1EC6F3F07E69}" dt="2026-09-24T20:19:00.505" v="708" actId="20577"/>
          <ac:graphicFrameMkLst>
            <pc:docMk/>
            <pc:sldMk cId="4256711918" sldId="270"/>
            <ac:graphicFrameMk id="118" creationId="{F889CDB4-8FD0-03E8-1730-5FC4D0CA4EA1}"/>
          </ac:graphicFrameMkLst>
        </pc:graphicFrameChg>
      </pc:sldChg>
      <pc:sldChg chg="modSp mod modNotesTx">
        <pc:chgData name="Dolan, John" userId="64a1a883-52e9-4422-a159-0891ccec8813" providerId="ADAL" clId="{9C15F7DF-F3AF-418A-BAB2-1EC6F3F07E69}" dt="2026-09-24T20:34:57.075" v="1300" actId="6549"/>
        <pc:sldMkLst>
          <pc:docMk/>
          <pc:sldMk cId="3938189128" sldId="273"/>
        </pc:sldMkLst>
        <pc:graphicFrameChg chg="mod modGraphic">
          <ac:chgData name="Dolan, John" userId="64a1a883-52e9-4422-a159-0891ccec8813" providerId="ADAL" clId="{9C15F7DF-F3AF-418A-BAB2-1EC6F3F07E69}" dt="2026-09-24T20:21:37.938" v="725" actId="255"/>
          <ac:graphicFrameMkLst>
            <pc:docMk/>
            <pc:sldMk cId="3938189128" sldId="273"/>
            <ac:graphicFrameMk id="4" creationId="{BFFB380D-6831-CE4A-EDC6-E9DE3A9D202F}"/>
          </ac:graphicFrameMkLst>
        </pc:graphicFrameChg>
      </pc:sldChg>
      <pc:sldChg chg="modSp mod modNotesTx">
        <pc:chgData name="Dolan, John" userId="64a1a883-52e9-4422-a159-0891ccec8813" providerId="ADAL" clId="{9C15F7DF-F3AF-418A-BAB2-1EC6F3F07E69}" dt="2026-09-24T20:33:50.742" v="1206" actId="20577"/>
        <pc:sldMkLst>
          <pc:docMk/>
          <pc:sldMk cId="2404843839" sldId="274"/>
        </pc:sldMkLst>
        <pc:graphicFrameChg chg="mod modGraphic">
          <ac:chgData name="Dolan, John" userId="64a1a883-52e9-4422-a159-0891ccec8813" providerId="ADAL" clId="{9C15F7DF-F3AF-418A-BAB2-1EC6F3F07E69}" dt="2026-09-24T20:20:21.620" v="719" actId="255"/>
          <ac:graphicFrameMkLst>
            <pc:docMk/>
            <pc:sldMk cId="2404843839" sldId="274"/>
            <ac:graphicFrameMk id="4" creationId="{12C4E05A-7A44-B8DD-A04A-D1E862D0230B}"/>
          </ac:graphicFrameMkLst>
        </pc:graphicFrameChg>
      </pc:sldChg>
      <pc:sldChg chg="modSp mod modNotesTx">
        <pc:chgData name="Dolan, John" userId="64a1a883-52e9-4422-a159-0891ccec8813" providerId="ADAL" clId="{9C15F7DF-F3AF-418A-BAB2-1EC6F3F07E69}" dt="2026-09-24T20:41:14.502" v="1564" actId="20577"/>
        <pc:sldMkLst>
          <pc:docMk/>
          <pc:sldMk cId="3731453852" sldId="276"/>
        </pc:sldMkLst>
        <pc:graphicFrameChg chg="mod modGraphic">
          <ac:chgData name="Dolan, John" userId="64a1a883-52e9-4422-a159-0891ccec8813" providerId="ADAL" clId="{9C15F7DF-F3AF-418A-BAB2-1EC6F3F07E69}" dt="2026-09-24T20:23:39.984" v="741" actId="1076"/>
          <ac:graphicFrameMkLst>
            <pc:docMk/>
            <pc:sldMk cId="3731453852" sldId="276"/>
            <ac:graphicFrameMk id="4" creationId="{BC134E2D-71B3-E4EB-BCD7-85459DBA6931}"/>
          </ac:graphicFrameMkLst>
        </pc:graphicFrameChg>
      </pc:sldChg>
      <pc:sldChg chg="modSp mod modNotesTx">
        <pc:chgData name="Dolan, John" userId="64a1a883-52e9-4422-a159-0891ccec8813" providerId="ADAL" clId="{9C15F7DF-F3AF-418A-BAB2-1EC6F3F07E69}" dt="2026-09-24T19:58:50.799" v="223" actId="20577"/>
        <pc:sldMkLst>
          <pc:docMk/>
          <pc:sldMk cId="1141600218" sldId="279"/>
        </pc:sldMkLst>
        <pc:spChg chg="mod">
          <ac:chgData name="Dolan, John" userId="64a1a883-52e9-4422-a159-0891ccec8813" providerId="ADAL" clId="{9C15F7DF-F3AF-418A-BAB2-1EC6F3F07E69}" dt="2026-09-24T19:57:47.146" v="137" actId="20577"/>
          <ac:spMkLst>
            <pc:docMk/>
            <pc:sldMk cId="1141600218" sldId="279"/>
            <ac:spMk id="6" creationId="{E2C19C1B-1041-48D7-5967-BFACF07F4EAC}"/>
          </ac:spMkLst>
        </pc:spChg>
      </pc:sldChg>
      <pc:sldChg chg="modSp mod modNotesTx">
        <pc:chgData name="Dolan, John" userId="64a1a883-52e9-4422-a159-0891ccec8813" providerId="ADAL" clId="{9C15F7DF-F3AF-418A-BAB2-1EC6F3F07E69}" dt="2026-09-24T20:11:50.977" v="469" actId="20577"/>
        <pc:sldMkLst>
          <pc:docMk/>
          <pc:sldMk cId="4192713798" sldId="286"/>
        </pc:sldMkLst>
        <pc:spChg chg="mod">
          <ac:chgData name="Dolan, John" userId="64a1a883-52e9-4422-a159-0891ccec8813" providerId="ADAL" clId="{9C15F7DF-F3AF-418A-BAB2-1EC6F3F07E69}" dt="2026-09-24T20:03:15.140" v="247" actId="20577"/>
          <ac:spMkLst>
            <pc:docMk/>
            <pc:sldMk cId="4192713798" sldId="286"/>
            <ac:spMk id="2" creationId="{483E5F47-B18C-E116-D058-5C04CD80FD73}"/>
          </ac:spMkLst>
        </pc:spChg>
        <pc:graphicFrameChg chg="mod modGraphic">
          <ac:chgData name="Dolan, John" userId="64a1a883-52e9-4422-a159-0891ccec8813" providerId="ADAL" clId="{9C15F7DF-F3AF-418A-BAB2-1EC6F3F07E69}" dt="2026-09-24T20:07:04.965" v="264" actId="20577"/>
          <ac:graphicFrameMkLst>
            <pc:docMk/>
            <pc:sldMk cId="4192713798" sldId="286"/>
            <ac:graphicFrameMk id="4" creationId="{98940AED-00D8-CC3C-72F8-53C01DDB2C76}"/>
          </ac:graphicFrameMkLst>
        </pc:graphicFrameChg>
      </pc:sldChg>
      <pc:sldChg chg="modSp mod modNotesTx">
        <pc:chgData name="Dolan, John" userId="64a1a883-52e9-4422-a159-0891ccec8813" providerId="ADAL" clId="{9C15F7DF-F3AF-418A-BAB2-1EC6F3F07E69}" dt="2026-09-24T20:14:00.607" v="678" actId="20577"/>
        <pc:sldMkLst>
          <pc:docMk/>
          <pc:sldMk cId="2857453922" sldId="287"/>
        </pc:sldMkLst>
        <pc:spChg chg="mod">
          <ac:chgData name="Dolan, John" userId="64a1a883-52e9-4422-a159-0891ccec8813" providerId="ADAL" clId="{9C15F7DF-F3AF-418A-BAB2-1EC6F3F07E69}" dt="2026-09-24T20:03:26.638" v="256" actId="20577"/>
          <ac:spMkLst>
            <pc:docMk/>
            <pc:sldMk cId="2857453922" sldId="287"/>
            <ac:spMk id="2" creationId="{420B9B6A-8CEC-1971-B853-CB7E692ACD54}"/>
          </ac:spMkLst>
        </pc:spChg>
        <pc:graphicFrameChg chg="mod modGraphic">
          <ac:chgData name="Dolan, John" userId="64a1a883-52e9-4422-a159-0891ccec8813" providerId="ADAL" clId="{9C15F7DF-F3AF-418A-BAB2-1EC6F3F07E69}" dt="2026-09-24T20:08:07.857" v="274" actId="20577"/>
          <ac:graphicFrameMkLst>
            <pc:docMk/>
            <pc:sldMk cId="2857453922" sldId="287"/>
            <ac:graphicFrameMk id="4" creationId="{2D4AEF4D-F53E-71A5-62F9-B6741396FFD3}"/>
          </ac:graphicFrameMkLst>
        </pc:graphicFrameChg>
      </pc:sldChg>
    </pc:docChg>
  </pc:docChgLst>
  <pc:docChgLst>
    <pc:chgData name="Morsches, Phuonglinh" userId="5a007aa2-3475-4cb0-8a03-3638cd6ed46a" providerId="ADAL" clId="{9CD07DE8-A04E-4214-BDFF-F72D6F989CB0}"/>
    <pc:docChg chg="custSel modSld">
      <pc:chgData name="Morsches, Phuonglinh" userId="5a007aa2-3475-4cb0-8a03-3638cd6ed46a" providerId="ADAL" clId="{9CD07DE8-A04E-4214-BDFF-F72D6F989CB0}" dt="2026-10-08T21:16:49.649" v="1083" actId="20577"/>
      <pc:docMkLst>
        <pc:docMk/>
      </pc:docMkLst>
      <pc:sldChg chg="modSp mod">
        <pc:chgData name="Morsches, Phuonglinh" userId="5a007aa2-3475-4cb0-8a03-3638cd6ed46a" providerId="ADAL" clId="{9CD07DE8-A04E-4214-BDFF-F72D6F989CB0}" dt="2026-09-24T19:24:03.258" v="333" actId="20577"/>
        <pc:sldMkLst>
          <pc:docMk/>
          <pc:sldMk cId="1814464273" sldId="284"/>
        </pc:sldMkLst>
        <pc:spChg chg="mod">
          <ac:chgData name="Morsches, Phuonglinh" userId="5a007aa2-3475-4cb0-8a03-3638cd6ed46a" providerId="ADAL" clId="{9CD07DE8-A04E-4214-BDFF-F72D6F989CB0}" dt="2026-09-24T19:24:03.258" v="333" actId="20577"/>
          <ac:spMkLst>
            <pc:docMk/>
            <pc:sldMk cId="1814464273" sldId="284"/>
            <ac:spMk id="3" creationId="{01DA7FE5-E51A-259B-E394-4395F5806E8E}"/>
          </ac:spMkLst>
        </pc:spChg>
      </pc:sldChg>
      <pc:sldChg chg="modSp mod">
        <pc:chgData name="Morsches, Phuonglinh" userId="5a007aa2-3475-4cb0-8a03-3638cd6ed46a" providerId="ADAL" clId="{9CD07DE8-A04E-4214-BDFF-F72D6F989CB0}" dt="2026-09-24T19:24:11.809" v="350" actId="20577"/>
        <pc:sldMkLst>
          <pc:docMk/>
          <pc:sldMk cId="1404202590" sldId="285"/>
        </pc:sldMkLst>
        <pc:spChg chg="mod">
          <ac:chgData name="Morsches, Phuonglinh" userId="5a007aa2-3475-4cb0-8a03-3638cd6ed46a" providerId="ADAL" clId="{9CD07DE8-A04E-4214-BDFF-F72D6F989CB0}" dt="2026-09-24T19:24:11.809" v="350" actId="20577"/>
          <ac:spMkLst>
            <pc:docMk/>
            <pc:sldMk cId="1404202590" sldId="285"/>
            <ac:spMk id="3" creationId="{01DA7FE5-E51A-259B-E394-4395F5806E8E}"/>
          </ac:spMkLst>
        </pc:spChg>
      </pc:sldChg>
      <pc:sldChg chg="modSp mod modNotesTx">
        <pc:chgData name="Morsches, Phuonglinh" userId="5a007aa2-3475-4cb0-8a03-3638cd6ed46a" providerId="ADAL" clId="{9CD07DE8-A04E-4214-BDFF-F72D6F989CB0}" dt="2026-10-08T21:16:49.649" v="1083" actId="20577"/>
        <pc:sldMkLst>
          <pc:docMk/>
          <pc:sldMk cId="154415080" sldId="291"/>
        </pc:sldMkLst>
        <pc:graphicFrameChg chg="mod modGraphic">
          <ac:chgData name="Morsches, Phuonglinh" userId="5a007aa2-3475-4cb0-8a03-3638cd6ed46a" providerId="ADAL" clId="{9CD07DE8-A04E-4214-BDFF-F72D6F989CB0}" dt="2026-09-24T19:20:08.945" v="126" actId="122"/>
          <ac:graphicFrameMkLst>
            <pc:docMk/>
            <pc:sldMk cId="154415080" sldId="291"/>
            <ac:graphicFrameMk id="3" creationId="{2548FE72-E6A0-4C8A-8D11-2399FD1F8A1C}"/>
          </ac:graphicFrameMkLst>
        </pc:graphicFrameChg>
      </pc:sldChg>
      <pc:sldChg chg="modSp modNotesTx">
        <pc:chgData name="Morsches, Phuonglinh" userId="5a007aa2-3475-4cb0-8a03-3638cd6ed46a" providerId="ADAL" clId="{9CD07DE8-A04E-4214-BDFF-F72D6F989CB0}" dt="2026-09-24T19:28:59.310" v="787" actId="6549"/>
        <pc:sldMkLst>
          <pc:docMk/>
          <pc:sldMk cId="2450676617" sldId="293"/>
        </pc:sldMkLst>
        <pc:graphicFrameChg chg="mod">
          <ac:chgData name="Morsches, Phuonglinh" userId="5a007aa2-3475-4cb0-8a03-3638cd6ed46a" providerId="ADAL" clId="{9CD07DE8-A04E-4214-BDFF-F72D6F989CB0}" dt="2026-09-24T19:24:29.962" v="351"/>
          <ac:graphicFrameMkLst>
            <pc:docMk/>
            <pc:sldMk cId="2450676617" sldId="293"/>
            <ac:graphicFrameMk id="3" creationId="{CA2A5E18-CF31-DAA6-6DEF-32BE075B386C}"/>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575"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1138" y="0"/>
            <a:ext cx="3076575" cy="469900"/>
          </a:xfrm>
          <a:prstGeom prst="rect">
            <a:avLst/>
          </a:prstGeom>
        </p:spPr>
        <p:txBody>
          <a:bodyPr vert="horz" lIns="91440" tIns="45720" rIns="91440" bIns="45720" rtlCol="0"/>
          <a:lstStyle>
            <a:lvl1pPr algn="r">
              <a:defRPr sz="1200"/>
            </a:lvl1pPr>
          </a:lstStyle>
          <a:p>
            <a:fld id="{44DE19C1-983F-4A39-B785-5899814D092F}" type="datetimeFigureOut">
              <a:rPr lang="en-US" smtClean="0"/>
              <a:t>10/14/2026</a:t>
            </a:fld>
            <a:endParaRPr lang="en-US"/>
          </a:p>
        </p:txBody>
      </p:sp>
      <p:sp>
        <p:nvSpPr>
          <p:cNvPr id="4" name="Slide Image Placeholder 3"/>
          <p:cNvSpPr>
            <a:spLocks noGrp="1" noRot="1" noChangeAspect="1"/>
          </p:cNvSpPr>
          <p:nvPr>
            <p:ph type="sldImg" idx="2"/>
          </p:nvPr>
        </p:nvSpPr>
        <p:spPr>
          <a:xfrm>
            <a:off x="735013" y="1173163"/>
            <a:ext cx="5629275" cy="31670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6438"/>
            <a:ext cx="5680075" cy="36957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5400"/>
            <a:ext cx="3076575"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1138" y="8915400"/>
            <a:ext cx="3076575" cy="469900"/>
          </a:xfrm>
          <a:prstGeom prst="rect">
            <a:avLst/>
          </a:prstGeom>
        </p:spPr>
        <p:txBody>
          <a:bodyPr vert="horz" lIns="91440" tIns="45720" rIns="91440" bIns="45720" rtlCol="0" anchor="b"/>
          <a:lstStyle>
            <a:lvl1pPr algn="r">
              <a:defRPr sz="1200"/>
            </a:lvl1pPr>
          </a:lstStyle>
          <a:p>
            <a:fld id="{32E64B8A-A89B-4890-BABF-4E52E2C0760E}" type="slidenum">
              <a:rPr lang="en-US" smtClean="0"/>
              <a:t>‹#›</a:t>
            </a:fld>
            <a:endParaRPr lang="en-US"/>
          </a:p>
        </p:txBody>
      </p:sp>
    </p:spTree>
    <p:extLst>
      <p:ext uri="{BB962C8B-B14F-4D97-AF65-F5344CB8AC3E}">
        <p14:creationId xmlns:p14="http://schemas.microsoft.com/office/powerpoint/2010/main" val="37121491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Total Helpdesk Transactions for the month of August in 2026 was 8,998</a:t>
            </a:r>
          </a:p>
          <a:p>
            <a:pPr marL="171450" indent="-171450">
              <a:buFont typeface="Arial" panose="020B0604020202020204" pitchFamily="34" charset="0"/>
              <a:buChar char="•"/>
            </a:pPr>
            <a:r>
              <a:rPr lang="en-US"/>
              <a:t>There were a total of 6 denied claims</a:t>
            </a:r>
          </a:p>
        </p:txBody>
      </p:sp>
      <p:sp>
        <p:nvSpPr>
          <p:cNvPr id="4" name="Slide Number Placeholder 3"/>
          <p:cNvSpPr>
            <a:spLocks noGrp="1"/>
          </p:cNvSpPr>
          <p:nvPr>
            <p:ph type="sldNum" sz="quarter" idx="5"/>
          </p:nvPr>
        </p:nvSpPr>
        <p:spPr/>
        <p:txBody>
          <a:bodyPr/>
          <a:lstStyle/>
          <a:p>
            <a:fld id="{32E64B8A-A89B-4890-BABF-4E52E2C0760E}" type="slidenum">
              <a:rPr lang="en-US" smtClean="0"/>
              <a:t>3</a:t>
            </a:fld>
            <a:endParaRPr lang="en-US"/>
          </a:p>
        </p:txBody>
      </p:sp>
    </p:spTree>
    <p:extLst>
      <p:ext uri="{BB962C8B-B14F-4D97-AF65-F5344CB8AC3E}">
        <p14:creationId xmlns:p14="http://schemas.microsoft.com/office/powerpoint/2010/main" val="26920210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Total transactions up 608 compared to reporting in May of 2026</a:t>
            </a:r>
          </a:p>
          <a:p>
            <a:pPr marL="171450" indent="-171450">
              <a:buFont typeface="Arial" panose="020B0604020202020204" pitchFamily="34" charset="0"/>
              <a:buChar char="•"/>
            </a:pPr>
            <a:r>
              <a:rPr lang="en-US"/>
              <a:t>When adjusted for total days per month, the daily transaction totals were as follows, 270 per day for May and 290 per day for May. Similar to the transactions per day seen in February 2026 (295)</a:t>
            </a:r>
          </a:p>
        </p:txBody>
      </p:sp>
      <p:sp>
        <p:nvSpPr>
          <p:cNvPr id="4" name="Slide Number Placeholder 3"/>
          <p:cNvSpPr>
            <a:spLocks noGrp="1"/>
          </p:cNvSpPr>
          <p:nvPr>
            <p:ph type="sldNum" sz="quarter" idx="5"/>
          </p:nvPr>
        </p:nvSpPr>
        <p:spPr/>
        <p:txBody>
          <a:bodyPr/>
          <a:lstStyle/>
          <a:p>
            <a:fld id="{32E64B8A-A89B-4890-BABF-4E52E2C0760E}" type="slidenum">
              <a:rPr lang="en-US" smtClean="0"/>
              <a:t>4</a:t>
            </a:fld>
            <a:endParaRPr lang="en-US"/>
          </a:p>
        </p:txBody>
      </p:sp>
    </p:spTree>
    <p:extLst>
      <p:ext uri="{BB962C8B-B14F-4D97-AF65-F5344CB8AC3E}">
        <p14:creationId xmlns:p14="http://schemas.microsoft.com/office/powerpoint/2010/main" val="995789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0361D-5B58-034E-3A30-F4A39F4356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DD1D33-6D1A-F37A-E571-66E31B5E7C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929E67-A673-44F6-004F-F5FCAD9E876B}"/>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All the top 4 edits listed here remain in the same position.</a:t>
            </a:r>
            <a:endParaRPr lang="en-US"/>
          </a:p>
          <a:p>
            <a:pPr marL="171450" indent="-171450">
              <a:buFont typeface="Arial" panose="020B0604020202020204" pitchFamily="34" charset="0"/>
              <a:buChar char="•"/>
            </a:pPr>
            <a:r>
              <a:rPr lang="en-US"/>
              <a:t>Beta Adrenergic Short Acting (now 12) left the top 10 and Neuropathic pain moved into the 10</a:t>
            </a:r>
            <a:r>
              <a:rPr lang="en-US" baseline="30000"/>
              <a:t>th</a:t>
            </a:r>
            <a:r>
              <a:rPr lang="en-US"/>
              <a:t> spot</a:t>
            </a:r>
          </a:p>
          <a:p>
            <a:pPr marL="171450" indent="-171450">
              <a:buFont typeface="Arial" panose="020B0604020202020204" pitchFamily="34" charset="0"/>
              <a:buChar char="•"/>
            </a:pPr>
            <a:endParaRPr lang="en-US"/>
          </a:p>
        </p:txBody>
      </p:sp>
      <p:sp>
        <p:nvSpPr>
          <p:cNvPr id="4" name="Slide Number Placeholder 3">
            <a:extLst>
              <a:ext uri="{FF2B5EF4-FFF2-40B4-BE49-F238E27FC236}">
                <a16:creationId xmlns:a16="http://schemas.microsoft.com/office/drawing/2014/main" id="{B4D12932-49BE-7AF0-324A-868243BF4BB4}"/>
              </a:ext>
            </a:extLst>
          </p:cNvPr>
          <p:cNvSpPr>
            <a:spLocks noGrp="1"/>
          </p:cNvSpPr>
          <p:nvPr>
            <p:ph type="sldNum" sz="quarter" idx="5"/>
          </p:nvPr>
        </p:nvSpPr>
        <p:spPr/>
        <p:txBody>
          <a:bodyPr/>
          <a:lstStyle/>
          <a:p>
            <a:fld id="{32E64B8A-A89B-4890-BABF-4E52E2C0760E}" type="slidenum">
              <a:rPr lang="en-US" smtClean="0"/>
              <a:t>5</a:t>
            </a:fld>
            <a:endParaRPr lang="en-US"/>
          </a:p>
        </p:txBody>
      </p:sp>
    </p:spTree>
    <p:extLst>
      <p:ext uri="{BB962C8B-B14F-4D97-AF65-F5344CB8AC3E}">
        <p14:creationId xmlns:p14="http://schemas.microsoft.com/office/powerpoint/2010/main" val="12699305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9E44D-801A-1FF3-834F-EAA7FA61DC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2A5FE4-E749-709F-3801-1EA264B04B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47AAD6-6C0E-C3D3-CFD3-7B8559DCF902}"/>
              </a:ext>
            </a:extLst>
          </p:cNvPr>
          <p:cNvSpPr>
            <a:spLocks noGrp="1"/>
          </p:cNvSpPr>
          <p:nvPr>
            <p:ph type="body" idx="1"/>
          </p:nvPr>
        </p:nvSpPr>
        <p:spPr/>
        <p:txBody>
          <a:bodyPr/>
          <a:lstStyle/>
          <a:p>
            <a:pPr marL="171450" indent="-171450">
              <a:buFont typeface="Arial" panose="020B0604020202020204" pitchFamily="34" charset="0"/>
              <a:buChar char="•"/>
            </a:pPr>
            <a:r>
              <a:rPr lang="en-US"/>
              <a:t>The pending transactions list. The only notable change, GLP1s for obesity replaced the Leukotriene edit in the 10</a:t>
            </a:r>
            <a:r>
              <a:rPr lang="en-US" baseline="30000"/>
              <a:t>th</a:t>
            </a:r>
            <a:r>
              <a:rPr lang="en-US"/>
              <a:t> spot.</a:t>
            </a:r>
          </a:p>
          <a:p>
            <a:pPr marL="171450" indent="-171450">
              <a:buFont typeface="Arial" panose="020B0604020202020204" pitchFamily="34" charset="0"/>
              <a:buChar char="•"/>
            </a:pPr>
            <a:r>
              <a:rPr lang="en-US"/>
              <a:t>Numbers of pending transactions remains similar to last reporting.</a:t>
            </a:r>
          </a:p>
        </p:txBody>
      </p:sp>
      <p:sp>
        <p:nvSpPr>
          <p:cNvPr id="4" name="Slide Number Placeholder 3">
            <a:extLst>
              <a:ext uri="{FF2B5EF4-FFF2-40B4-BE49-F238E27FC236}">
                <a16:creationId xmlns:a16="http://schemas.microsoft.com/office/drawing/2014/main" id="{A6E40B65-9FDE-D6F2-6469-DD27AC9C5371}"/>
              </a:ext>
            </a:extLst>
          </p:cNvPr>
          <p:cNvSpPr>
            <a:spLocks noGrp="1"/>
          </p:cNvSpPr>
          <p:nvPr>
            <p:ph type="sldNum" sz="quarter" idx="5"/>
          </p:nvPr>
        </p:nvSpPr>
        <p:spPr/>
        <p:txBody>
          <a:bodyPr/>
          <a:lstStyle/>
          <a:p>
            <a:fld id="{32E64B8A-A89B-4890-BABF-4E52E2C0760E}" type="slidenum">
              <a:rPr lang="en-US" smtClean="0"/>
              <a:t>6</a:t>
            </a:fld>
            <a:endParaRPr lang="en-US"/>
          </a:p>
        </p:txBody>
      </p:sp>
    </p:spTree>
    <p:extLst>
      <p:ext uri="{BB962C8B-B14F-4D97-AF65-F5344CB8AC3E}">
        <p14:creationId xmlns:p14="http://schemas.microsoft.com/office/powerpoint/2010/main" val="21181241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Overall transactions were more stable compared to last quarter. Transactions were in the 2.6 million range. </a:t>
            </a:r>
          </a:p>
          <a:p>
            <a:pPr marL="171450" indent="-171450">
              <a:buFont typeface="Arial" panose="020B0604020202020204" pitchFamily="34" charset="0"/>
              <a:buChar char="•"/>
            </a:pPr>
            <a:r>
              <a:rPr lang="en-US"/>
              <a:t>The trend over the 6 months has been consistent with these figures.</a:t>
            </a:r>
          </a:p>
        </p:txBody>
      </p:sp>
      <p:sp>
        <p:nvSpPr>
          <p:cNvPr id="4" name="Slide Number Placeholder 3"/>
          <p:cNvSpPr>
            <a:spLocks noGrp="1"/>
          </p:cNvSpPr>
          <p:nvPr>
            <p:ph type="sldNum" sz="quarter" idx="5"/>
          </p:nvPr>
        </p:nvSpPr>
        <p:spPr/>
        <p:txBody>
          <a:bodyPr/>
          <a:lstStyle/>
          <a:p>
            <a:fld id="{32E64B8A-A89B-4890-BABF-4E52E2C0760E}" type="slidenum">
              <a:rPr lang="en-US" smtClean="0"/>
              <a:t>8</a:t>
            </a:fld>
            <a:endParaRPr lang="en-US"/>
          </a:p>
        </p:txBody>
      </p:sp>
    </p:spTree>
    <p:extLst>
      <p:ext uri="{BB962C8B-B14F-4D97-AF65-F5344CB8AC3E}">
        <p14:creationId xmlns:p14="http://schemas.microsoft.com/office/powerpoint/2010/main" val="26434220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Early refill denials were down slightly this quarter. Last reporting all months were 51-52%</a:t>
            </a:r>
          </a:p>
          <a:p>
            <a:pPr marL="171450" indent="-171450">
              <a:buFont typeface="Arial" panose="020B0604020202020204" pitchFamily="34" charset="0"/>
              <a:buChar char="•"/>
            </a:pPr>
            <a:r>
              <a:rPr lang="en-US"/>
              <a:t>This is still up compared the same time period last year where we were seeing 46-48%.</a:t>
            </a:r>
          </a:p>
        </p:txBody>
      </p:sp>
      <p:sp>
        <p:nvSpPr>
          <p:cNvPr id="4" name="Slide Number Placeholder 3"/>
          <p:cNvSpPr>
            <a:spLocks noGrp="1"/>
          </p:cNvSpPr>
          <p:nvPr>
            <p:ph type="sldNum" sz="quarter" idx="5"/>
          </p:nvPr>
        </p:nvSpPr>
        <p:spPr/>
        <p:txBody>
          <a:bodyPr/>
          <a:lstStyle/>
          <a:p>
            <a:fld id="{32E64B8A-A89B-4890-BABF-4E52E2C0760E}" type="slidenum">
              <a:rPr lang="en-US" smtClean="0"/>
              <a:t>9</a:t>
            </a:fld>
            <a:endParaRPr lang="en-US"/>
          </a:p>
        </p:txBody>
      </p:sp>
    </p:spTree>
    <p:extLst>
      <p:ext uri="{BB962C8B-B14F-4D97-AF65-F5344CB8AC3E}">
        <p14:creationId xmlns:p14="http://schemas.microsoft.com/office/powerpoint/2010/main" val="1748911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a:solidFill>
                  <a:schemeClr val="tx1"/>
                </a:solidFill>
                <a:effectLst/>
                <a:latin typeface="+mn-lt"/>
                <a:ea typeface="+mn-ea"/>
                <a:cs typeface="+mn-cs"/>
              </a:rPr>
              <a:t>Diagnosis code required denials remained above 10% again this quarter.</a:t>
            </a:r>
          </a:p>
          <a:p>
            <a:pPr marL="171450" indent="-171450">
              <a:buFont typeface="Arial" panose="020B0604020202020204" pitchFamily="34" charset="0"/>
              <a:buChar char="•"/>
            </a:pPr>
            <a:r>
              <a:rPr lang="en-US" sz="1200" i="0" kern="1200">
                <a:solidFill>
                  <a:schemeClr val="tx1"/>
                </a:solidFill>
                <a:effectLst/>
                <a:latin typeface="+mn-lt"/>
                <a:ea typeface="+mn-ea"/>
                <a:cs typeface="+mn-cs"/>
              </a:rPr>
              <a:t>This figure typically has been around the 8-9% range in the last year.</a:t>
            </a:r>
          </a:p>
          <a:p>
            <a:pPr marL="171450" indent="-171450">
              <a:buFont typeface="Arial" panose="020B0604020202020204" pitchFamily="34" charset="0"/>
              <a:buChar char="•"/>
            </a:pPr>
            <a:r>
              <a:rPr lang="en-US" sz="1200" i="0" kern="1200">
                <a:solidFill>
                  <a:schemeClr val="tx1"/>
                </a:solidFill>
                <a:effectLst/>
                <a:latin typeface="+mn-lt"/>
                <a:ea typeface="+mn-ea"/>
                <a:cs typeface="+mn-cs"/>
              </a:rPr>
              <a:t>This is likely due to the increasing amount of agents we are adding to edits and/or increase utilization in these agents that require a diagnosis on the claim.</a:t>
            </a:r>
            <a:endParaRPr lang="en-US" i="0"/>
          </a:p>
        </p:txBody>
      </p:sp>
      <p:sp>
        <p:nvSpPr>
          <p:cNvPr id="4" name="Slide Number Placeholder 3"/>
          <p:cNvSpPr>
            <a:spLocks noGrp="1"/>
          </p:cNvSpPr>
          <p:nvPr>
            <p:ph type="sldNum" sz="quarter" idx="5"/>
          </p:nvPr>
        </p:nvSpPr>
        <p:spPr/>
        <p:txBody>
          <a:bodyPr/>
          <a:lstStyle/>
          <a:p>
            <a:fld id="{32E64B8A-A89B-4890-BABF-4E52E2C0760E}" type="slidenum">
              <a:rPr lang="en-US" smtClean="0"/>
              <a:t>10</a:t>
            </a:fld>
            <a:endParaRPr lang="en-US"/>
          </a:p>
        </p:txBody>
      </p:sp>
    </p:spTree>
    <p:extLst>
      <p:ext uri="{BB962C8B-B14F-4D97-AF65-F5344CB8AC3E}">
        <p14:creationId xmlns:p14="http://schemas.microsoft.com/office/powerpoint/2010/main" val="4100000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a:solidFill>
                  <a:schemeClr val="tx1"/>
                </a:solidFill>
                <a:effectLst/>
                <a:latin typeface="+mn-lt"/>
                <a:ea typeface="+mn-ea"/>
                <a:cs typeface="+mn-cs"/>
              </a:rPr>
              <a:t>Prior Authorization Required but not Found 0213 denials have stabilized around 1.5%-1.6% range in the last 6 months.</a:t>
            </a:r>
          </a:p>
          <a:p>
            <a:pPr marL="171450" indent="-171450">
              <a:buFont typeface="Arial" panose="020B0604020202020204" pitchFamily="34" charset="0"/>
              <a:buChar char="•"/>
            </a:pPr>
            <a:r>
              <a:rPr lang="en-US" sz="1200" kern="1200">
                <a:solidFill>
                  <a:schemeClr val="tx1"/>
                </a:solidFill>
                <a:effectLst/>
                <a:latin typeface="+mn-lt"/>
                <a:ea typeface="+mn-ea"/>
                <a:cs typeface="+mn-cs"/>
              </a:rPr>
              <a:t>This is down from the peak point last August of 4.14%</a:t>
            </a:r>
          </a:p>
          <a:p>
            <a:pPr marL="171450" indent="-171450">
              <a:buFont typeface="Arial" panose="020B0604020202020204" pitchFamily="34" charset="0"/>
              <a:buChar char="•"/>
            </a:pPr>
            <a:r>
              <a:rPr lang="en-US" sz="1200" kern="1200">
                <a:solidFill>
                  <a:schemeClr val="tx1"/>
                </a:solidFill>
                <a:effectLst/>
                <a:latin typeface="+mn-lt"/>
                <a:ea typeface="+mn-ea"/>
                <a:cs typeface="+mn-cs"/>
              </a:rPr>
              <a:t>Preferred Drug List denials remain at around 21%.</a:t>
            </a:r>
          </a:p>
          <a:p>
            <a:pPr marL="171450" indent="-171450">
              <a:buFont typeface="Arial" panose="020B0604020202020204" pitchFamily="34" charset="0"/>
              <a:buChar char="•"/>
            </a:pPr>
            <a:r>
              <a:rPr lang="en-US"/>
              <a:t>All other denials remain consistent across time.</a:t>
            </a:r>
          </a:p>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32E64B8A-A89B-4890-BABF-4E52E2C0760E}" type="slidenum">
              <a:rPr lang="en-US" smtClean="0"/>
              <a:t>11</a:t>
            </a:fld>
            <a:endParaRPr lang="en-US"/>
          </a:p>
        </p:txBody>
      </p:sp>
    </p:spTree>
    <p:extLst>
      <p:ext uri="{BB962C8B-B14F-4D97-AF65-F5344CB8AC3E}">
        <p14:creationId xmlns:p14="http://schemas.microsoft.com/office/powerpoint/2010/main" val="34359370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a:solidFill>
                  <a:schemeClr val="tx1"/>
                </a:solidFill>
                <a:effectLst/>
                <a:latin typeface="+mn-lt"/>
                <a:ea typeface="+mn-ea"/>
                <a:cs typeface="+mn-cs"/>
              </a:rPr>
              <a:t>0716 denials have ticked up since last reporting, 7.1% - 7.5% range this quarter</a:t>
            </a:r>
          </a:p>
          <a:p>
            <a:pPr marL="171450" indent="-171450">
              <a:buFont typeface="Arial" panose="020B0604020202020204" pitchFamily="34" charset="0"/>
              <a:buChar char="•"/>
            </a:pPr>
            <a:r>
              <a:rPr lang="en-US" sz="1200" kern="1200">
                <a:solidFill>
                  <a:schemeClr val="tx1"/>
                </a:solidFill>
                <a:effectLst/>
                <a:latin typeface="+mn-lt"/>
                <a:ea typeface="+mn-ea"/>
                <a:cs typeface="+mn-cs"/>
              </a:rPr>
              <a:t>All other metrics are similar compared to yearly trends.</a:t>
            </a:r>
            <a:endParaRPr lang="en-US"/>
          </a:p>
        </p:txBody>
      </p:sp>
      <p:sp>
        <p:nvSpPr>
          <p:cNvPr id="4" name="Slide Number Placeholder 3"/>
          <p:cNvSpPr>
            <a:spLocks noGrp="1"/>
          </p:cNvSpPr>
          <p:nvPr>
            <p:ph type="sldNum" sz="quarter" idx="5"/>
          </p:nvPr>
        </p:nvSpPr>
        <p:spPr/>
        <p:txBody>
          <a:bodyPr/>
          <a:lstStyle/>
          <a:p>
            <a:fld id="{32E64B8A-A89B-4890-BABF-4E52E2C0760E}" type="slidenum">
              <a:rPr lang="en-US" smtClean="0"/>
              <a:t>12</a:t>
            </a:fld>
            <a:endParaRPr lang="en-US"/>
          </a:p>
        </p:txBody>
      </p:sp>
    </p:spTree>
    <p:extLst>
      <p:ext uri="{BB962C8B-B14F-4D97-AF65-F5344CB8AC3E}">
        <p14:creationId xmlns:p14="http://schemas.microsoft.com/office/powerpoint/2010/main" val="16884216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2E64B8A-A89B-4890-BABF-4E52E2C0760E}" type="slidenum">
              <a:rPr lang="en-US" smtClean="0"/>
              <a:t>13</a:t>
            </a:fld>
            <a:endParaRPr lang="en-US"/>
          </a:p>
        </p:txBody>
      </p:sp>
    </p:spTree>
    <p:extLst>
      <p:ext uri="{BB962C8B-B14F-4D97-AF65-F5344CB8AC3E}">
        <p14:creationId xmlns:p14="http://schemas.microsoft.com/office/powerpoint/2010/main" val="33572163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51258-796C-3E4C-1738-E564013642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AEE894-DA5F-DFFA-2448-7222BBECD0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D1C44C-9558-8CB7-EEFB-06A1C3F288A0}"/>
              </a:ext>
            </a:extLst>
          </p:cNvPr>
          <p:cNvSpPr>
            <a:spLocks noGrp="1"/>
          </p:cNvSpPr>
          <p:nvPr>
            <p:ph type="body" idx="1"/>
          </p:nvPr>
        </p:nvSpPr>
        <p:spPr/>
        <p:txBody>
          <a:bodyPr/>
          <a:lstStyle/>
          <a:p>
            <a:pPr marL="0" indent="0">
              <a:buFont typeface="Arial" panose="020B0604020202020204" pitchFamily="34" charset="0"/>
              <a:buNone/>
            </a:pPr>
            <a:r>
              <a:rPr lang="en-US" b="1" dirty="0"/>
              <a:t>October Note:</a:t>
            </a:r>
          </a:p>
          <a:p>
            <a:pPr marL="171450" indent="-171450">
              <a:buFont typeface="Arial" panose="020B0604020202020204" pitchFamily="34" charset="0"/>
              <a:buChar char="•"/>
            </a:pPr>
            <a:r>
              <a:rPr lang="en-US" dirty="0" err="1"/>
              <a:t>Guselkumab</a:t>
            </a:r>
            <a:r>
              <a:rPr lang="en-US" dirty="0"/>
              <a:t> (Tremfya) has been increasing each quarter, now sits at #8 on this list.</a:t>
            </a:r>
          </a:p>
          <a:p>
            <a:pPr marL="171450" indent="-171450">
              <a:buFont typeface="Arial" panose="020B0604020202020204" pitchFamily="34" charset="0"/>
              <a:buChar char="•"/>
            </a:pPr>
            <a:r>
              <a:rPr lang="en-US" dirty="0" err="1"/>
              <a:t>Caplyta</a:t>
            </a:r>
            <a:r>
              <a:rPr lang="en-US" dirty="0"/>
              <a:t> (</a:t>
            </a:r>
            <a:r>
              <a:rPr lang="en-US" dirty="0" err="1"/>
              <a:t>lumateperone</a:t>
            </a:r>
            <a:r>
              <a:rPr lang="en-US" dirty="0"/>
              <a:t>) joins the top 25 by Paid amount this time, has been n/a</a:t>
            </a:r>
          </a:p>
          <a:p>
            <a:pPr marL="171450" indent="-171450">
              <a:buFont typeface="Arial" panose="020B0604020202020204" pitchFamily="34" charset="0"/>
              <a:buChar char="•"/>
            </a:pPr>
            <a:r>
              <a:rPr lang="en-US" dirty="0"/>
              <a:t>Adalimumab: only Humira made this list as of this report. The other adalimumab are &gt; 500 in ranking (</a:t>
            </a:r>
            <a:r>
              <a:rPr lang="en-US" dirty="0" err="1"/>
              <a:t>Hadlima</a:t>
            </a:r>
            <a:r>
              <a:rPr lang="en-US" dirty="0"/>
              <a:t> = 500, </a:t>
            </a:r>
            <a:r>
              <a:rPr lang="en-US" dirty="0" err="1"/>
              <a:t>Hyrimoz</a:t>
            </a:r>
            <a:r>
              <a:rPr lang="en-US" dirty="0"/>
              <a:t> 1604, </a:t>
            </a:r>
            <a:r>
              <a:rPr lang="en-US" dirty="0" err="1"/>
              <a:t>Yuflyma</a:t>
            </a:r>
            <a:r>
              <a:rPr lang="en-US" dirty="0"/>
              <a:t> 1758, </a:t>
            </a:r>
            <a:r>
              <a:rPr lang="en-US" dirty="0" err="1"/>
              <a:t>Amjevita</a:t>
            </a:r>
            <a:r>
              <a:rPr lang="en-US" dirty="0"/>
              <a:t> 1933 are all the adalimumab on report). </a:t>
            </a:r>
            <a:r>
              <a:rPr lang="en-US"/>
              <a:t>Generic Hyrimoz</a:t>
            </a:r>
            <a:r>
              <a:rPr lang="en-US" dirty="0"/>
              <a:t> moved to </a:t>
            </a:r>
            <a:r>
              <a:rPr lang="en-US" dirty="0" err="1"/>
              <a:t>pref</a:t>
            </a:r>
            <a:r>
              <a:rPr lang="en-US" dirty="0"/>
              <a:t> TNF agent as of 10/1/26 so numbers “might” change on next report. </a:t>
            </a:r>
          </a:p>
          <a:p>
            <a:pPr marL="171450" indent="-171450">
              <a:buFont typeface="Arial" panose="020B0604020202020204" pitchFamily="34" charset="0"/>
              <a:buChar char="•"/>
            </a:pPr>
            <a:r>
              <a:rPr lang="en-US" dirty="0"/>
              <a:t>Tirzepatide is still holding #1 for 4</a:t>
            </a:r>
            <a:r>
              <a:rPr lang="en-US" baseline="30000" dirty="0"/>
              <a:t>th</a:t>
            </a:r>
            <a:r>
              <a:rPr lang="en-US" dirty="0"/>
              <a:t> quarter now.</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b="1" dirty="0"/>
              <a:t>July Note:</a:t>
            </a:r>
          </a:p>
          <a:p>
            <a:pPr marL="171450" indent="-171450">
              <a:buFont typeface="Arial" panose="020B0604020202020204" pitchFamily="34" charset="0"/>
              <a:buChar char="•"/>
            </a:pPr>
            <a:r>
              <a:rPr lang="en-US" dirty="0"/>
              <a:t>Tirzepatide remains atop the total Paid Top 25 list. The overall paid amount increased from $66 million to $88 million.</a:t>
            </a:r>
          </a:p>
          <a:p>
            <a:pPr marL="171450" indent="-171450">
              <a:buFont typeface="Arial" panose="020B0604020202020204" pitchFamily="34" charset="0"/>
              <a:buChar char="•"/>
            </a:pPr>
            <a:r>
              <a:rPr lang="en-US" dirty="0"/>
              <a:t>Notably, paid amounts for Dupixent and Tremfya jumped up several spots respectively on the list for second straight quarter.</a:t>
            </a:r>
          </a:p>
          <a:p>
            <a:pPr marL="628650" lvl="1" indent="-171450">
              <a:buFont typeface="Arial" panose="020B0604020202020204" pitchFamily="34" charset="0"/>
              <a:buChar char="•"/>
            </a:pPr>
            <a:r>
              <a:rPr lang="en-US" dirty="0"/>
              <a:t>Dupixent PUPM decreased by $32.21, claims increased by 80</a:t>
            </a:r>
          </a:p>
          <a:p>
            <a:pPr marL="628650" lvl="1" indent="-171450">
              <a:buFont typeface="Arial" panose="020B0604020202020204" pitchFamily="34" charset="0"/>
              <a:buChar char="•"/>
            </a:pPr>
            <a:r>
              <a:rPr lang="en-US" dirty="0"/>
              <a:t>Tremfya PUPM increased by $1,153.36, claims also increased by 80</a:t>
            </a:r>
          </a:p>
          <a:p>
            <a:pPr marL="171450" indent="-171450">
              <a:buFont typeface="Arial" panose="020B0604020202020204" pitchFamily="34" charset="0"/>
              <a:buChar char="•"/>
            </a:pPr>
            <a:r>
              <a:rPr lang="en-US" dirty="0"/>
              <a:t>And </a:t>
            </a:r>
            <a:r>
              <a:rPr lang="en-US" dirty="0" err="1"/>
              <a:t>Rinvoq</a:t>
            </a:r>
            <a:r>
              <a:rPr lang="en-US" dirty="0"/>
              <a:t> (upadacitinib) makes its first appearance on the top 25 list this quarter at the 25</a:t>
            </a:r>
            <a:r>
              <a:rPr lang="en-US" baseline="30000" dirty="0"/>
              <a:t>th</a:t>
            </a:r>
            <a:r>
              <a:rPr lang="en-US" dirty="0"/>
              <a:t> position. It is a preferred agent in TIMs JAK Inhibitors PDL edit (October of 2024)</a:t>
            </a:r>
          </a:p>
          <a:p>
            <a:pPr marL="171450" indent="-171450">
              <a:buFont typeface="Arial" panose="020B0604020202020204" pitchFamily="34" charset="0"/>
              <a:buChar char="•"/>
            </a:pPr>
            <a:r>
              <a:rPr lang="en-US" dirty="0" err="1"/>
              <a:t>Farxiga</a:t>
            </a:r>
            <a:r>
              <a:rPr lang="en-US" dirty="0"/>
              <a:t> and Stelara have left the Top 25.</a:t>
            </a:r>
          </a:p>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8B54F297-97F3-585D-E0C6-8DA547775DCD}"/>
              </a:ext>
            </a:extLst>
          </p:cNvPr>
          <p:cNvSpPr>
            <a:spLocks noGrp="1"/>
          </p:cNvSpPr>
          <p:nvPr>
            <p:ph type="sldNum" sz="quarter" idx="5"/>
          </p:nvPr>
        </p:nvSpPr>
        <p:spPr/>
        <p:txBody>
          <a:bodyPr/>
          <a:lstStyle/>
          <a:p>
            <a:fld id="{32E64B8A-A89B-4890-BABF-4E52E2C0760E}" type="slidenum">
              <a:rPr lang="en-US" smtClean="0"/>
              <a:t>14</a:t>
            </a:fld>
            <a:endParaRPr lang="en-US"/>
          </a:p>
        </p:txBody>
      </p:sp>
    </p:spTree>
    <p:extLst>
      <p:ext uri="{BB962C8B-B14F-4D97-AF65-F5344CB8AC3E}">
        <p14:creationId xmlns:p14="http://schemas.microsoft.com/office/powerpoint/2010/main" val="8665632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2E64B8A-A89B-4890-BABF-4E52E2C0760E}" type="slidenum">
              <a:rPr lang="en-US" smtClean="0"/>
              <a:t>15</a:t>
            </a:fld>
            <a:endParaRPr lang="en-US"/>
          </a:p>
        </p:txBody>
      </p:sp>
    </p:spTree>
    <p:extLst>
      <p:ext uri="{BB962C8B-B14F-4D97-AF65-F5344CB8AC3E}">
        <p14:creationId xmlns:p14="http://schemas.microsoft.com/office/powerpoint/2010/main" val="20781311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75033-313A-745B-56EF-CB60942CBE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49A71C-9D75-B28E-A3D5-DF60D4BFCB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FF4AA6-6605-5C83-F504-D7CBFA7B7A03}"/>
              </a:ext>
            </a:extLst>
          </p:cNvPr>
          <p:cNvSpPr>
            <a:spLocks noGrp="1"/>
          </p:cNvSpPr>
          <p:nvPr>
            <p:ph type="body" idx="1"/>
          </p:nvPr>
        </p:nvSpPr>
        <p:spPr/>
        <p:txBody>
          <a:bodyPr/>
          <a:lstStyle/>
          <a:p>
            <a:pPr marL="0" indent="0">
              <a:buFont typeface="Arial" panose="020B0604020202020204" pitchFamily="34" charset="0"/>
              <a:buNone/>
            </a:pPr>
            <a:r>
              <a:rPr lang="en-US" b="1"/>
              <a:t>October Note:</a:t>
            </a:r>
          </a:p>
          <a:p>
            <a:pPr marL="171450" indent="-171450">
              <a:buFont typeface="Arial" panose="020B0604020202020204" pitchFamily="34" charset="0"/>
              <a:buChar char="•"/>
            </a:pPr>
            <a:r>
              <a:rPr lang="en-US"/>
              <a:t>Tirzepatide now has the top number of claims at 107k this past quarter, pushing Atorvastatin to #2 from its long standing spot at #1 and Albuterol moves to #3.  Metformin is still holding is ranking relatively in the treatment of diabetes. </a:t>
            </a:r>
          </a:p>
          <a:p>
            <a:pPr marL="171450" indent="-171450">
              <a:buFont typeface="Arial" panose="020B0604020202020204" pitchFamily="34" charset="0"/>
              <a:buChar char="•"/>
            </a:pPr>
            <a:r>
              <a:rPr lang="en-US"/>
              <a:t>Cetirizine got a jump due to Springtime but overall is still unchanged, with downtrend of Amoxicillin.</a:t>
            </a:r>
          </a:p>
          <a:p>
            <a:pPr marL="171450" indent="-171450">
              <a:buFont typeface="Arial" panose="020B0604020202020204" pitchFamily="34" charset="0"/>
              <a:buChar char="•"/>
            </a:pPr>
            <a:r>
              <a:rPr lang="en-US"/>
              <a:t>Clonidine made top 25!</a:t>
            </a:r>
          </a:p>
          <a:p>
            <a:pPr marL="171450" indent="-171450">
              <a:buFont typeface="Arial" panose="020B0604020202020204" pitchFamily="34" charset="0"/>
              <a:buChar char="•"/>
            </a:pPr>
            <a:endParaRPr lang="en-US"/>
          </a:p>
          <a:p>
            <a:pPr marL="0" indent="0">
              <a:buFont typeface="Arial" panose="020B0604020202020204" pitchFamily="34" charset="0"/>
              <a:buNone/>
            </a:pPr>
            <a:r>
              <a:rPr lang="en-US" b="1"/>
              <a:t>July Note:</a:t>
            </a:r>
          </a:p>
          <a:p>
            <a:pPr marL="171450" indent="-171450">
              <a:buFont typeface="Arial" panose="020B0604020202020204" pitchFamily="34" charset="0"/>
              <a:buChar char="•"/>
            </a:pPr>
            <a:r>
              <a:rPr lang="en-US"/>
              <a:t>Atorvastatin remains at the top of this list.</a:t>
            </a:r>
          </a:p>
          <a:p>
            <a:pPr marL="171450" indent="-171450">
              <a:buFont typeface="Arial" panose="020B0604020202020204" pitchFamily="34" charset="0"/>
              <a:buChar char="•"/>
            </a:pPr>
            <a:r>
              <a:rPr lang="en-US"/>
              <a:t>Most agents maintain similar positions and claim counts</a:t>
            </a:r>
          </a:p>
          <a:p>
            <a:pPr marL="171450" indent="-171450">
              <a:buFont typeface="Arial" panose="020B0604020202020204" pitchFamily="34" charset="0"/>
              <a:buChar char="•"/>
            </a:pPr>
            <a:r>
              <a:rPr lang="en-US"/>
              <a:t>Notably Tirzepatide also moves from 8</a:t>
            </a:r>
            <a:r>
              <a:rPr lang="en-US" baseline="30000"/>
              <a:t>th</a:t>
            </a:r>
            <a:r>
              <a:rPr lang="en-US"/>
              <a:t> position up to the 3</a:t>
            </a:r>
            <a:r>
              <a:rPr lang="en-US" baseline="30000"/>
              <a:t>rd</a:t>
            </a:r>
            <a:r>
              <a:rPr lang="en-US"/>
              <a:t> position on this list</a:t>
            </a:r>
          </a:p>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217DDD62-3C9B-44B3-6F67-FBBC7BE13CAB}"/>
              </a:ext>
            </a:extLst>
          </p:cNvPr>
          <p:cNvSpPr>
            <a:spLocks noGrp="1"/>
          </p:cNvSpPr>
          <p:nvPr>
            <p:ph type="sldNum" sz="quarter" idx="5"/>
          </p:nvPr>
        </p:nvSpPr>
        <p:spPr/>
        <p:txBody>
          <a:bodyPr/>
          <a:lstStyle/>
          <a:p>
            <a:fld id="{32E64B8A-A89B-4890-BABF-4E52E2C0760E}" type="slidenum">
              <a:rPr lang="en-US" smtClean="0"/>
              <a:t>16</a:t>
            </a:fld>
            <a:endParaRPr lang="en-US"/>
          </a:p>
        </p:txBody>
      </p:sp>
    </p:spTree>
    <p:extLst>
      <p:ext uri="{BB962C8B-B14F-4D97-AF65-F5344CB8AC3E}">
        <p14:creationId xmlns:p14="http://schemas.microsoft.com/office/powerpoint/2010/main" val="17597013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B8F07-3180-1BDC-32F3-8F54406C273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DF77861-5DAD-4AE3-A5E7-2926804481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BBCB6F-7DE9-11F7-DADC-262EECE2B8D3}"/>
              </a:ext>
            </a:extLst>
          </p:cNvPr>
          <p:cNvSpPr>
            <a:spLocks noGrp="1"/>
          </p:cNvSpPr>
          <p:nvPr>
            <p:ph type="dt" sz="half" idx="10"/>
          </p:nvPr>
        </p:nvSpPr>
        <p:spPr/>
        <p:txBody>
          <a:bodyPr/>
          <a:lstStyle/>
          <a:p>
            <a:fld id="{A1517340-D00E-4B74-A8C7-0A193D0239BC}" type="datetimeFigureOut">
              <a:rPr lang="en-US" smtClean="0"/>
              <a:t>10/14/2026</a:t>
            </a:fld>
            <a:endParaRPr lang="en-US"/>
          </a:p>
        </p:txBody>
      </p:sp>
      <p:sp>
        <p:nvSpPr>
          <p:cNvPr id="5" name="Footer Placeholder 4">
            <a:extLst>
              <a:ext uri="{FF2B5EF4-FFF2-40B4-BE49-F238E27FC236}">
                <a16:creationId xmlns:a16="http://schemas.microsoft.com/office/drawing/2014/main" id="{4C7991B6-8CD9-7C76-CB86-A69FBA9378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C029C4-4B67-17AC-B7CB-438BF1D7A6EA}"/>
              </a:ext>
            </a:extLst>
          </p:cNvPr>
          <p:cNvSpPr>
            <a:spLocks noGrp="1"/>
          </p:cNvSpPr>
          <p:nvPr>
            <p:ph type="sldNum" sz="quarter" idx="12"/>
          </p:nvPr>
        </p:nvSpPr>
        <p:spPr/>
        <p:txBody>
          <a:bodyPr/>
          <a:lstStyle/>
          <a:p>
            <a:fld id="{970996E6-102B-4F67-85D0-32F8E331DC0E}" type="slidenum">
              <a:rPr lang="en-US" smtClean="0"/>
              <a:t>‹#›</a:t>
            </a:fld>
            <a:endParaRPr lang="en-US"/>
          </a:p>
        </p:txBody>
      </p:sp>
    </p:spTree>
    <p:extLst>
      <p:ext uri="{BB962C8B-B14F-4D97-AF65-F5344CB8AC3E}">
        <p14:creationId xmlns:p14="http://schemas.microsoft.com/office/powerpoint/2010/main" val="1358795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3F113-4B05-36EF-12B9-522CE00863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860411-FD2E-CFFA-E077-12ACE5E54A7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98C41A-52FB-BB9B-ACFF-A159B301CED0}"/>
              </a:ext>
            </a:extLst>
          </p:cNvPr>
          <p:cNvSpPr>
            <a:spLocks noGrp="1"/>
          </p:cNvSpPr>
          <p:nvPr>
            <p:ph type="dt" sz="half" idx="10"/>
          </p:nvPr>
        </p:nvSpPr>
        <p:spPr/>
        <p:txBody>
          <a:bodyPr/>
          <a:lstStyle/>
          <a:p>
            <a:fld id="{A1517340-D00E-4B74-A8C7-0A193D0239BC}" type="datetimeFigureOut">
              <a:rPr lang="en-US" smtClean="0"/>
              <a:t>10/14/2026</a:t>
            </a:fld>
            <a:endParaRPr lang="en-US"/>
          </a:p>
        </p:txBody>
      </p:sp>
      <p:sp>
        <p:nvSpPr>
          <p:cNvPr id="5" name="Footer Placeholder 4">
            <a:extLst>
              <a:ext uri="{FF2B5EF4-FFF2-40B4-BE49-F238E27FC236}">
                <a16:creationId xmlns:a16="http://schemas.microsoft.com/office/drawing/2014/main" id="{2282D43B-4625-D7BD-3F25-8D8E61F67B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7DF2AE-BC41-B087-C36F-E7E7B0C2E4DF}"/>
              </a:ext>
            </a:extLst>
          </p:cNvPr>
          <p:cNvSpPr>
            <a:spLocks noGrp="1"/>
          </p:cNvSpPr>
          <p:nvPr>
            <p:ph type="sldNum" sz="quarter" idx="12"/>
          </p:nvPr>
        </p:nvSpPr>
        <p:spPr/>
        <p:txBody>
          <a:bodyPr/>
          <a:lstStyle/>
          <a:p>
            <a:fld id="{970996E6-102B-4F67-85D0-32F8E331DC0E}" type="slidenum">
              <a:rPr lang="en-US" smtClean="0"/>
              <a:t>‹#›</a:t>
            </a:fld>
            <a:endParaRPr lang="en-US"/>
          </a:p>
        </p:txBody>
      </p:sp>
    </p:spTree>
    <p:extLst>
      <p:ext uri="{BB962C8B-B14F-4D97-AF65-F5344CB8AC3E}">
        <p14:creationId xmlns:p14="http://schemas.microsoft.com/office/powerpoint/2010/main" val="2144975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4FD4E-735A-E4F9-0EDD-18D44F40607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4A22B0E-A68F-9567-2A6F-72B7C494955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EBE8B0-6373-67D8-4AF7-8327FD89B345}"/>
              </a:ext>
            </a:extLst>
          </p:cNvPr>
          <p:cNvSpPr>
            <a:spLocks noGrp="1"/>
          </p:cNvSpPr>
          <p:nvPr>
            <p:ph type="dt" sz="half" idx="10"/>
          </p:nvPr>
        </p:nvSpPr>
        <p:spPr/>
        <p:txBody>
          <a:bodyPr/>
          <a:lstStyle/>
          <a:p>
            <a:fld id="{A1517340-D00E-4B74-A8C7-0A193D0239BC}" type="datetimeFigureOut">
              <a:rPr lang="en-US" smtClean="0"/>
              <a:t>10/14/2026</a:t>
            </a:fld>
            <a:endParaRPr lang="en-US"/>
          </a:p>
        </p:txBody>
      </p:sp>
      <p:sp>
        <p:nvSpPr>
          <p:cNvPr id="5" name="Footer Placeholder 4">
            <a:extLst>
              <a:ext uri="{FF2B5EF4-FFF2-40B4-BE49-F238E27FC236}">
                <a16:creationId xmlns:a16="http://schemas.microsoft.com/office/drawing/2014/main" id="{3D9BD8E2-577C-A6A0-721F-F69E428A9D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C17E19-F2AC-92A4-D018-5A1AB733CB1C}"/>
              </a:ext>
            </a:extLst>
          </p:cNvPr>
          <p:cNvSpPr>
            <a:spLocks noGrp="1"/>
          </p:cNvSpPr>
          <p:nvPr>
            <p:ph type="sldNum" sz="quarter" idx="12"/>
          </p:nvPr>
        </p:nvSpPr>
        <p:spPr/>
        <p:txBody>
          <a:bodyPr/>
          <a:lstStyle/>
          <a:p>
            <a:fld id="{970996E6-102B-4F67-85D0-32F8E331DC0E}" type="slidenum">
              <a:rPr lang="en-US" smtClean="0"/>
              <a:t>‹#›</a:t>
            </a:fld>
            <a:endParaRPr lang="en-US"/>
          </a:p>
        </p:txBody>
      </p:sp>
    </p:spTree>
    <p:extLst>
      <p:ext uri="{BB962C8B-B14F-4D97-AF65-F5344CB8AC3E}">
        <p14:creationId xmlns:p14="http://schemas.microsoft.com/office/powerpoint/2010/main" val="1616358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17BBD-C726-8B71-2B5C-5D92CFD405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B8ECDF-1D45-993E-FFF8-D7DBA5BFEED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BFCBD33-93CE-97D5-1B9C-86286BEFE63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59280AF-31E1-B7CF-7175-AD7F3C427E1F}"/>
              </a:ext>
            </a:extLst>
          </p:cNvPr>
          <p:cNvSpPr>
            <a:spLocks noGrp="1"/>
          </p:cNvSpPr>
          <p:nvPr>
            <p:ph type="dt" sz="half" idx="10"/>
          </p:nvPr>
        </p:nvSpPr>
        <p:spPr/>
        <p:txBody>
          <a:bodyPr/>
          <a:lstStyle/>
          <a:p>
            <a:fld id="{A1517340-D00E-4B74-A8C7-0A193D0239BC}" type="datetimeFigureOut">
              <a:rPr lang="en-US" smtClean="0"/>
              <a:t>10/14/2026</a:t>
            </a:fld>
            <a:endParaRPr lang="en-US"/>
          </a:p>
        </p:txBody>
      </p:sp>
      <p:sp>
        <p:nvSpPr>
          <p:cNvPr id="6" name="Footer Placeholder 5">
            <a:extLst>
              <a:ext uri="{FF2B5EF4-FFF2-40B4-BE49-F238E27FC236}">
                <a16:creationId xmlns:a16="http://schemas.microsoft.com/office/drawing/2014/main" id="{B8BF35B7-D900-75D7-77FB-A35640006E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EA5C94-E01A-C138-870E-ABE1F7CD6575}"/>
              </a:ext>
            </a:extLst>
          </p:cNvPr>
          <p:cNvSpPr>
            <a:spLocks noGrp="1"/>
          </p:cNvSpPr>
          <p:nvPr>
            <p:ph type="sldNum" sz="quarter" idx="12"/>
          </p:nvPr>
        </p:nvSpPr>
        <p:spPr/>
        <p:txBody>
          <a:bodyPr/>
          <a:lstStyle/>
          <a:p>
            <a:fld id="{970996E6-102B-4F67-85D0-32F8E331DC0E}" type="slidenum">
              <a:rPr lang="en-US" smtClean="0"/>
              <a:t>‹#›</a:t>
            </a:fld>
            <a:endParaRPr lang="en-US"/>
          </a:p>
        </p:txBody>
      </p:sp>
    </p:spTree>
    <p:extLst>
      <p:ext uri="{BB962C8B-B14F-4D97-AF65-F5344CB8AC3E}">
        <p14:creationId xmlns:p14="http://schemas.microsoft.com/office/powerpoint/2010/main" val="1321154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205BD-501F-6DD1-3917-A5178526392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483E719-4280-F67F-6ABB-D327A0741E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2079734-F11E-D2BF-1014-6FF40C293DE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C38A19D-5F24-B1CF-C996-470198569D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F97B505-04AA-739B-B2E8-9FB40533EB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7BE0F8B-525B-C348-1CA0-7CF2D17ACC95}"/>
              </a:ext>
            </a:extLst>
          </p:cNvPr>
          <p:cNvSpPr>
            <a:spLocks noGrp="1"/>
          </p:cNvSpPr>
          <p:nvPr>
            <p:ph type="dt" sz="half" idx="10"/>
          </p:nvPr>
        </p:nvSpPr>
        <p:spPr/>
        <p:txBody>
          <a:bodyPr/>
          <a:lstStyle/>
          <a:p>
            <a:fld id="{A1517340-D00E-4B74-A8C7-0A193D0239BC}" type="datetimeFigureOut">
              <a:rPr lang="en-US" smtClean="0"/>
              <a:t>10/14/2026</a:t>
            </a:fld>
            <a:endParaRPr lang="en-US"/>
          </a:p>
        </p:txBody>
      </p:sp>
      <p:sp>
        <p:nvSpPr>
          <p:cNvPr id="8" name="Footer Placeholder 7">
            <a:extLst>
              <a:ext uri="{FF2B5EF4-FFF2-40B4-BE49-F238E27FC236}">
                <a16:creationId xmlns:a16="http://schemas.microsoft.com/office/drawing/2014/main" id="{41224678-DB7C-C8CA-AB09-9143036EDD8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2CA5A78-EFEE-7A14-05E6-A2F08C99F93C}"/>
              </a:ext>
            </a:extLst>
          </p:cNvPr>
          <p:cNvSpPr>
            <a:spLocks noGrp="1"/>
          </p:cNvSpPr>
          <p:nvPr>
            <p:ph type="sldNum" sz="quarter" idx="12"/>
          </p:nvPr>
        </p:nvSpPr>
        <p:spPr/>
        <p:txBody>
          <a:bodyPr/>
          <a:lstStyle/>
          <a:p>
            <a:fld id="{970996E6-102B-4F67-85D0-32F8E331DC0E}" type="slidenum">
              <a:rPr lang="en-US" smtClean="0"/>
              <a:t>‹#›</a:t>
            </a:fld>
            <a:endParaRPr lang="en-US"/>
          </a:p>
        </p:txBody>
      </p:sp>
    </p:spTree>
    <p:extLst>
      <p:ext uri="{BB962C8B-B14F-4D97-AF65-F5344CB8AC3E}">
        <p14:creationId xmlns:p14="http://schemas.microsoft.com/office/powerpoint/2010/main" val="866078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589EA-A94D-69EE-609C-BA4E3442EA4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34F13FE-3779-9A4C-5BC7-1B289596177E}"/>
              </a:ext>
            </a:extLst>
          </p:cNvPr>
          <p:cNvSpPr>
            <a:spLocks noGrp="1"/>
          </p:cNvSpPr>
          <p:nvPr>
            <p:ph type="dt" sz="half" idx="10"/>
          </p:nvPr>
        </p:nvSpPr>
        <p:spPr/>
        <p:txBody>
          <a:bodyPr/>
          <a:lstStyle/>
          <a:p>
            <a:fld id="{A1517340-D00E-4B74-A8C7-0A193D0239BC}" type="datetimeFigureOut">
              <a:rPr lang="en-US" smtClean="0"/>
              <a:t>10/14/2026</a:t>
            </a:fld>
            <a:endParaRPr lang="en-US"/>
          </a:p>
        </p:txBody>
      </p:sp>
      <p:sp>
        <p:nvSpPr>
          <p:cNvPr id="4" name="Footer Placeholder 3">
            <a:extLst>
              <a:ext uri="{FF2B5EF4-FFF2-40B4-BE49-F238E27FC236}">
                <a16:creationId xmlns:a16="http://schemas.microsoft.com/office/drawing/2014/main" id="{7B0245C3-B1EE-B528-7AD5-145F51FDDC5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03BF284-7673-51B1-0638-ADBFB75C5E13}"/>
              </a:ext>
            </a:extLst>
          </p:cNvPr>
          <p:cNvSpPr>
            <a:spLocks noGrp="1"/>
          </p:cNvSpPr>
          <p:nvPr>
            <p:ph type="sldNum" sz="quarter" idx="12"/>
          </p:nvPr>
        </p:nvSpPr>
        <p:spPr/>
        <p:txBody>
          <a:bodyPr/>
          <a:lstStyle/>
          <a:p>
            <a:fld id="{970996E6-102B-4F67-85D0-32F8E331DC0E}" type="slidenum">
              <a:rPr lang="en-US" smtClean="0"/>
              <a:t>‹#›</a:t>
            </a:fld>
            <a:endParaRPr lang="en-US"/>
          </a:p>
        </p:txBody>
      </p:sp>
    </p:spTree>
    <p:extLst>
      <p:ext uri="{BB962C8B-B14F-4D97-AF65-F5344CB8AC3E}">
        <p14:creationId xmlns:p14="http://schemas.microsoft.com/office/powerpoint/2010/main" val="3105334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927B4EF-5BD9-29B2-8EC9-11C76CD4D5A5}"/>
              </a:ext>
            </a:extLst>
          </p:cNvPr>
          <p:cNvSpPr>
            <a:spLocks noGrp="1"/>
          </p:cNvSpPr>
          <p:nvPr>
            <p:ph type="dt" sz="half" idx="10"/>
          </p:nvPr>
        </p:nvSpPr>
        <p:spPr/>
        <p:txBody>
          <a:bodyPr/>
          <a:lstStyle/>
          <a:p>
            <a:fld id="{A1517340-D00E-4B74-A8C7-0A193D0239BC}" type="datetimeFigureOut">
              <a:rPr lang="en-US" smtClean="0"/>
              <a:t>10/14/2026</a:t>
            </a:fld>
            <a:endParaRPr lang="en-US"/>
          </a:p>
        </p:txBody>
      </p:sp>
      <p:sp>
        <p:nvSpPr>
          <p:cNvPr id="3" name="Footer Placeholder 2">
            <a:extLst>
              <a:ext uri="{FF2B5EF4-FFF2-40B4-BE49-F238E27FC236}">
                <a16:creationId xmlns:a16="http://schemas.microsoft.com/office/drawing/2014/main" id="{7873E873-00D6-D960-0D8E-2B2BA3F5588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3C8D949-9BA3-A9E2-89CC-7E327A3D4A62}"/>
              </a:ext>
            </a:extLst>
          </p:cNvPr>
          <p:cNvSpPr>
            <a:spLocks noGrp="1"/>
          </p:cNvSpPr>
          <p:nvPr>
            <p:ph type="sldNum" sz="quarter" idx="12"/>
          </p:nvPr>
        </p:nvSpPr>
        <p:spPr/>
        <p:txBody>
          <a:bodyPr/>
          <a:lstStyle/>
          <a:p>
            <a:fld id="{970996E6-102B-4F67-85D0-32F8E331DC0E}" type="slidenum">
              <a:rPr lang="en-US" smtClean="0"/>
              <a:t>‹#›</a:t>
            </a:fld>
            <a:endParaRPr lang="en-US"/>
          </a:p>
        </p:txBody>
      </p:sp>
    </p:spTree>
    <p:extLst>
      <p:ext uri="{BB962C8B-B14F-4D97-AF65-F5344CB8AC3E}">
        <p14:creationId xmlns:p14="http://schemas.microsoft.com/office/powerpoint/2010/main" val="20770450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320DA-78A4-26C9-149B-A766B5F921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734AA29-99F2-2944-ABD3-5C253763EF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570A23E-EB7B-9A01-79DB-B507619915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EE2539-9F55-44E8-4558-533233F40115}"/>
              </a:ext>
            </a:extLst>
          </p:cNvPr>
          <p:cNvSpPr>
            <a:spLocks noGrp="1"/>
          </p:cNvSpPr>
          <p:nvPr>
            <p:ph type="dt" sz="half" idx="10"/>
          </p:nvPr>
        </p:nvSpPr>
        <p:spPr/>
        <p:txBody>
          <a:bodyPr/>
          <a:lstStyle/>
          <a:p>
            <a:fld id="{A1517340-D00E-4B74-A8C7-0A193D0239BC}" type="datetimeFigureOut">
              <a:rPr lang="en-US" smtClean="0"/>
              <a:t>10/14/2026</a:t>
            </a:fld>
            <a:endParaRPr lang="en-US"/>
          </a:p>
        </p:txBody>
      </p:sp>
      <p:sp>
        <p:nvSpPr>
          <p:cNvPr id="6" name="Footer Placeholder 5">
            <a:extLst>
              <a:ext uri="{FF2B5EF4-FFF2-40B4-BE49-F238E27FC236}">
                <a16:creationId xmlns:a16="http://schemas.microsoft.com/office/drawing/2014/main" id="{98212BCA-DD0E-3699-ED6B-BFDC2B670B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176CF9-2DBB-7DE0-F883-0505F4A3A874}"/>
              </a:ext>
            </a:extLst>
          </p:cNvPr>
          <p:cNvSpPr>
            <a:spLocks noGrp="1"/>
          </p:cNvSpPr>
          <p:nvPr>
            <p:ph type="sldNum" sz="quarter" idx="12"/>
          </p:nvPr>
        </p:nvSpPr>
        <p:spPr/>
        <p:txBody>
          <a:bodyPr/>
          <a:lstStyle/>
          <a:p>
            <a:fld id="{970996E6-102B-4F67-85D0-32F8E331DC0E}" type="slidenum">
              <a:rPr lang="en-US" smtClean="0"/>
              <a:t>‹#›</a:t>
            </a:fld>
            <a:endParaRPr lang="en-US"/>
          </a:p>
        </p:txBody>
      </p:sp>
    </p:spTree>
    <p:extLst>
      <p:ext uri="{BB962C8B-B14F-4D97-AF65-F5344CB8AC3E}">
        <p14:creationId xmlns:p14="http://schemas.microsoft.com/office/powerpoint/2010/main" val="20834390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53C44-CBBC-E1F8-51EA-B636464BB2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D9C8C20-19ED-6827-AD59-8E27C822EF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649DC2A-E942-6B74-0B81-298A07AB1C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235D6B-4FDD-9D95-0838-AA1A41E3A5D8}"/>
              </a:ext>
            </a:extLst>
          </p:cNvPr>
          <p:cNvSpPr>
            <a:spLocks noGrp="1"/>
          </p:cNvSpPr>
          <p:nvPr>
            <p:ph type="dt" sz="half" idx="10"/>
          </p:nvPr>
        </p:nvSpPr>
        <p:spPr/>
        <p:txBody>
          <a:bodyPr/>
          <a:lstStyle/>
          <a:p>
            <a:fld id="{A1517340-D00E-4B74-A8C7-0A193D0239BC}" type="datetimeFigureOut">
              <a:rPr lang="en-US" smtClean="0"/>
              <a:t>10/14/2026</a:t>
            </a:fld>
            <a:endParaRPr lang="en-US"/>
          </a:p>
        </p:txBody>
      </p:sp>
      <p:sp>
        <p:nvSpPr>
          <p:cNvPr id="6" name="Footer Placeholder 5">
            <a:extLst>
              <a:ext uri="{FF2B5EF4-FFF2-40B4-BE49-F238E27FC236}">
                <a16:creationId xmlns:a16="http://schemas.microsoft.com/office/drawing/2014/main" id="{C00E54E0-0D37-AB7D-A670-D2924E86C3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6D1281-FFCF-D1BC-E45E-3C1EB4BEB35D}"/>
              </a:ext>
            </a:extLst>
          </p:cNvPr>
          <p:cNvSpPr>
            <a:spLocks noGrp="1"/>
          </p:cNvSpPr>
          <p:nvPr>
            <p:ph type="sldNum" sz="quarter" idx="12"/>
          </p:nvPr>
        </p:nvSpPr>
        <p:spPr/>
        <p:txBody>
          <a:bodyPr/>
          <a:lstStyle/>
          <a:p>
            <a:fld id="{970996E6-102B-4F67-85D0-32F8E331DC0E}" type="slidenum">
              <a:rPr lang="en-US" smtClean="0"/>
              <a:t>‹#›</a:t>
            </a:fld>
            <a:endParaRPr lang="en-US"/>
          </a:p>
        </p:txBody>
      </p:sp>
    </p:spTree>
    <p:extLst>
      <p:ext uri="{BB962C8B-B14F-4D97-AF65-F5344CB8AC3E}">
        <p14:creationId xmlns:p14="http://schemas.microsoft.com/office/powerpoint/2010/main" val="1950669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5D707-24D8-37BB-D519-CA9F644B725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06A2E5-AD6D-7005-63F8-E9B2B36E1D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16480C-91E5-3801-3B30-032B6119E494}"/>
              </a:ext>
            </a:extLst>
          </p:cNvPr>
          <p:cNvSpPr>
            <a:spLocks noGrp="1"/>
          </p:cNvSpPr>
          <p:nvPr>
            <p:ph type="dt" sz="half" idx="10"/>
          </p:nvPr>
        </p:nvSpPr>
        <p:spPr/>
        <p:txBody>
          <a:bodyPr/>
          <a:lstStyle/>
          <a:p>
            <a:fld id="{A1517340-D00E-4B74-A8C7-0A193D0239BC}" type="datetimeFigureOut">
              <a:rPr lang="en-US" smtClean="0"/>
              <a:t>10/14/2026</a:t>
            </a:fld>
            <a:endParaRPr lang="en-US"/>
          </a:p>
        </p:txBody>
      </p:sp>
      <p:sp>
        <p:nvSpPr>
          <p:cNvPr id="5" name="Footer Placeholder 4">
            <a:extLst>
              <a:ext uri="{FF2B5EF4-FFF2-40B4-BE49-F238E27FC236}">
                <a16:creationId xmlns:a16="http://schemas.microsoft.com/office/drawing/2014/main" id="{04BE0327-1E5A-B10A-CCC2-8E5BB89DD4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B513FE-6002-BA62-7CFA-562F3AE87543}"/>
              </a:ext>
            </a:extLst>
          </p:cNvPr>
          <p:cNvSpPr>
            <a:spLocks noGrp="1"/>
          </p:cNvSpPr>
          <p:nvPr>
            <p:ph type="sldNum" sz="quarter" idx="12"/>
          </p:nvPr>
        </p:nvSpPr>
        <p:spPr/>
        <p:txBody>
          <a:bodyPr/>
          <a:lstStyle/>
          <a:p>
            <a:fld id="{970996E6-102B-4F67-85D0-32F8E331DC0E}" type="slidenum">
              <a:rPr lang="en-US" smtClean="0"/>
              <a:t>‹#›</a:t>
            </a:fld>
            <a:endParaRPr lang="en-US"/>
          </a:p>
        </p:txBody>
      </p:sp>
    </p:spTree>
    <p:extLst>
      <p:ext uri="{BB962C8B-B14F-4D97-AF65-F5344CB8AC3E}">
        <p14:creationId xmlns:p14="http://schemas.microsoft.com/office/powerpoint/2010/main" val="2750825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317BEF-C00A-FDF7-E3A5-5639D7EDEFC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C79513E-C9F4-5186-0F68-161107A3A59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FEF634-53F8-ED17-EB4C-A7CBBD197CE7}"/>
              </a:ext>
            </a:extLst>
          </p:cNvPr>
          <p:cNvSpPr>
            <a:spLocks noGrp="1"/>
          </p:cNvSpPr>
          <p:nvPr>
            <p:ph type="dt" sz="half" idx="10"/>
          </p:nvPr>
        </p:nvSpPr>
        <p:spPr/>
        <p:txBody>
          <a:bodyPr/>
          <a:lstStyle/>
          <a:p>
            <a:fld id="{A1517340-D00E-4B74-A8C7-0A193D0239BC}" type="datetimeFigureOut">
              <a:rPr lang="en-US" smtClean="0"/>
              <a:t>10/14/2026</a:t>
            </a:fld>
            <a:endParaRPr lang="en-US"/>
          </a:p>
        </p:txBody>
      </p:sp>
      <p:sp>
        <p:nvSpPr>
          <p:cNvPr id="5" name="Footer Placeholder 4">
            <a:extLst>
              <a:ext uri="{FF2B5EF4-FFF2-40B4-BE49-F238E27FC236}">
                <a16:creationId xmlns:a16="http://schemas.microsoft.com/office/drawing/2014/main" id="{F064D466-0352-BB61-3795-E0AB31E728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8FF628-BA0B-21BF-C7DD-FC17600744D1}"/>
              </a:ext>
            </a:extLst>
          </p:cNvPr>
          <p:cNvSpPr>
            <a:spLocks noGrp="1"/>
          </p:cNvSpPr>
          <p:nvPr>
            <p:ph type="sldNum" sz="quarter" idx="12"/>
          </p:nvPr>
        </p:nvSpPr>
        <p:spPr/>
        <p:txBody>
          <a:bodyPr/>
          <a:lstStyle/>
          <a:p>
            <a:fld id="{970996E6-102B-4F67-85D0-32F8E331DC0E}" type="slidenum">
              <a:rPr lang="en-US" smtClean="0"/>
              <a:t>‹#›</a:t>
            </a:fld>
            <a:endParaRPr lang="en-US"/>
          </a:p>
        </p:txBody>
      </p:sp>
    </p:spTree>
    <p:extLst>
      <p:ext uri="{BB962C8B-B14F-4D97-AF65-F5344CB8AC3E}">
        <p14:creationId xmlns:p14="http://schemas.microsoft.com/office/powerpoint/2010/main" val="484611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2D833B-70EA-7621-09BE-069378D2CF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61F64A-1789-F131-F9CF-9266E97E3A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2103D0-8C1F-6441-3C61-B47464A6F4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1517340-D00E-4B74-A8C7-0A193D0239BC}" type="datetimeFigureOut">
              <a:rPr lang="en-US" smtClean="0"/>
              <a:t>10/14/2026</a:t>
            </a:fld>
            <a:endParaRPr lang="en-US"/>
          </a:p>
        </p:txBody>
      </p:sp>
      <p:sp>
        <p:nvSpPr>
          <p:cNvPr id="5" name="Footer Placeholder 4">
            <a:extLst>
              <a:ext uri="{FF2B5EF4-FFF2-40B4-BE49-F238E27FC236}">
                <a16:creationId xmlns:a16="http://schemas.microsoft.com/office/drawing/2014/main" id="{E2841E3D-7361-69CA-3071-8EFAAD3874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5CCAC65-C9D1-E4E8-D50E-FEA9B5ECFE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0996E6-102B-4F67-85D0-32F8E331DC0E}" type="slidenum">
              <a:rPr lang="en-US" smtClean="0"/>
              <a:t>‹#›</a:t>
            </a:fld>
            <a:endParaRPr lang="en-US"/>
          </a:p>
        </p:txBody>
      </p:sp>
    </p:spTree>
    <p:extLst>
      <p:ext uri="{BB962C8B-B14F-4D97-AF65-F5344CB8AC3E}">
        <p14:creationId xmlns:p14="http://schemas.microsoft.com/office/powerpoint/2010/main" val="34796762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879EECFE-814E-4B68-96A7-86A795BD22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a:extLst>
              <a:ext uri="{FF2B5EF4-FFF2-40B4-BE49-F238E27FC236}">
                <a16:creationId xmlns:a16="http://schemas.microsoft.com/office/drawing/2014/main" id="{AF180F00-B4B2-4196-BB1C-ECD21B03F0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28FE5B-1230-856D-B8D0-B60E4DE7A605}"/>
              </a:ext>
            </a:extLst>
          </p:cNvPr>
          <p:cNvSpPr>
            <a:spLocks noGrp="1"/>
          </p:cNvSpPr>
          <p:nvPr>
            <p:ph type="ctrTitle"/>
          </p:nvPr>
        </p:nvSpPr>
        <p:spPr>
          <a:xfrm>
            <a:off x="965200" y="1383527"/>
            <a:ext cx="6117158" cy="4175166"/>
          </a:xfrm>
        </p:spPr>
        <p:txBody>
          <a:bodyPr anchor="ctr">
            <a:normAutofit/>
          </a:bodyPr>
          <a:lstStyle/>
          <a:p>
            <a:pPr algn="r"/>
            <a:r>
              <a:rPr lang="en-US" sz="9600"/>
              <a:t>Conduent Reports</a:t>
            </a:r>
          </a:p>
        </p:txBody>
      </p:sp>
      <p:sp>
        <p:nvSpPr>
          <p:cNvPr id="3" name="Subtitle 2">
            <a:extLst>
              <a:ext uri="{FF2B5EF4-FFF2-40B4-BE49-F238E27FC236}">
                <a16:creationId xmlns:a16="http://schemas.microsoft.com/office/drawing/2014/main" id="{11DB8E48-9974-DE8B-B982-0248BC1CD37C}"/>
              </a:ext>
            </a:extLst>
          </p:cNvPr>
          <p:cNvSpPr>
            <a:spLocks noGrp="1"/>
          </p:cNvSpPr>
          <p:nvPr>
            <p:ph type="subTitle" idx="1"/>
          </p:nvPr>
        </p:nvSpPr>
        <p:spPr>
          <a:xfrm>
            <a:off x="7986955" y="2573422"/>
            <a:ext cx="3113064" cy="1795378"/>
          </a:xfrm>
        </p:spPr>
        <p:txBody>
          <a:bodyPr anchor="ctr">
            <a:normAutofit/>
          </a:bodyPr>
          <a:lstStyle/>
          <a:p>
            <a:pPr algn="l"/>
            <a:r>
              <a:rPr lang="en-US"/>
              <a:t>John Dolan, </a:t>
            </a:r>
          </a:p>
          <a:p>
            <a:pPr algn="l"/>
            <a:r>
              <a:rPr lang="en-US"/>
              <a:t>PharmD, BCPPS</a:t>
            </a:r>
          </a:p>
        </p:txBody>
      </p:sp>
      <p:cxnSp>
        <p:nvCxnSpPr>
          <p:cNvPr id="29" name="Straight Connector 28">
            <a:extLst>
              <a:ext uri="{FF2B5EF4-FFF2-40B4-BE49-F238E27FC236}">
                <a16:creationId xmlns:a16="http://schemas.microsoft.com/office/drawing/2014/main" id="{BDF0D3DE-EC74-4C9F-AFA1-DC5CE5236B1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Conduent, Inc.">
            <a:extLst>
              <a:ext uri="{FF2B5EF4-FFF2-40B4-BE49-F238E27FC236}">
                <a16:creationId xmlns:a16="http://schemas.microsoft.com/office/drawing/2014/main" id="{F1BDBE14-50E2-8399-F61B-070596AE0BDB}"/>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77343" y="112708"/>
            <a:ext cx="1838325" cy="504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2699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Triangle 10">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28FE5B-1230-856D-B8D0-B60E4DE7A605}"/>
              </a:ext>
            </a:extLst>
          </p:cNvPr>
          <p:cNvSpPr>
            <a:spLocks noGrp="1"/>
          </p:cNvSpPr>
          <p:nvPr>
            <p:ph type="ctrTitle"/>
          </p:nvPr>
        </p:nvSpPr>
        <p:spPr>
          <a:xfrm>
            <a:off x="1285241" y="1008993"/>
            <a:ext cx="9231410" cy="3542045"/>
          </a:xfrm>
        </p:spPr>
        <p:txBody>
          <a:bodyPr anchor="b">
            <a:normAutofit/>
          </a:bodyPr>
          <a:lstStyle/>
          <a:p>
            <a:pPr algn="l"/>
            <a:r>
              <a:rPr lang="en-US" sz="11500"/>
              <a:t>Help Desk Status Report</a:t>
            </a:r>
          </a:p>
        </p:txBody>
      </p:sp>
      <p:sp>
        <p:nvSpPr>
          <p:cNvPr id="3" name="Subtitle 2">
            <a:extLst>
              <a:ext uri="{FF2B5EF4-FFF2-40B4-BE49-F238E27FC236}">
                <a16:creationId xmlns:a16="http://schemas.microsoft.com/office/drawing/2014/main" id="{11DB8E48-9974-DE8B-B982-0248BC1CD37C}"/>
              </a:ext>
            </a:extLst>
          </p:cNvPr>
          <p:cNvSpPr>
            <a:spLocks noGrp="1"/>
          </p:cNvSpPr>
          <p:nvPr>
            <p:ph type="subTitle" idx="1"/>
          </p:nvPr>
        </p:nvSpPr>
        <p:spPr>
          <a:xfrm>
            <a:off x="1285241" y="4582814"/>
            <a:ext cx="7132335" cy="1312657"/>
          </a:xfrm>
        </p:spPr>
        <p:txBody>
          <a:bodyPr anchor="t">
            <a:normAutofit/>
          </a:bodyPr>
          <a:lstStyle/>
          <a:p>
            <a:pPr algn="l"/>
            <a:endParaRPr lang="en-US"/>
          </a:p>
          <a:p>
            <a:pPr algn="l"/>
            <a:r>
              <a:rPr lang="en-US"/>
              <a:t>August 1</a:t>
            </a:r>
            <a:r>
              <a:rPr lang="en-US" baseline="30000"/>
              <a:t>st</a:t>
            </a:r>
            <a:r>
              <a:rPr lang="en-US"/>
              <a:t> through August 31</a:t>
            </a:r>
            <a:r>
              <a:rPr lang="en-US" baseline="30000"/>
              <a:t>st</a:t>
            </a:r>
            <a:r>
              <a:rPr lang="en-US"/>
              <a:t>, 2026</a:t>
            </a:r>
          </a:p>
        </p:txBody>
      </p:sp>
      <p:pic>
        <p:nvPicPr>
          <p:cNvPr id="4" name="Picture 3" descr="Conduent, Inc.">
            <a:extLst>
              <a:ext uri="{FF2B5EF4-FFF2-40B4-BE49-F238E27FC236}">
                <a16:creationId xmlns:a16="http://schemas.microsoft.com/office/drawing/2014/main" id="{F1BDBE14-50E2-8399-F61B-070596AE0BDB}"/>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77343" y="112708"/>
            <a:ext cx="1838325" cy="504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87833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97CB003-B22E-B678-FCCD-4B85B91EE265}"/>
              </a:ext>
              <a:ext uri="{C183D7F6-B498-43B3-948B-1728B52AA6E4}">
                <adec:decorative xmlns:adec="http://schemas.microsoft.com/office/drawing/2017/decorative" val="1"/>
              </a:ext>
            </a:extLst>
          </p:cNvPr>
          <p:cNvSpPr>
            <a:spLocks noGrp="1"/>
          </p:cNvSpPr>
          <p:nvPr>
            <p:ph type="title"/>
          </p:nvPr>
        </p:nvSpPr>
        <p:spPr>
          <a:xfrm>
            <a:off x="838200" y="125866"/>
            <a:ext cx="10515600" cy="832077"/>
          </a:xfrm>
        </p:spPr>
        <p:txBody>
          <a:bodyPr vert="horz" lIns="91440" tIns="45720" rIns="91440" bIns="45720" rtlCol="0" anchor="b">
            <a:normAutofit/>
          </a:bodyPr>
          <a:lstStyle/>
          <a:p>
            <a:r>
              <a:rPr lang="en-US"/>
              <a:t>Help Desk Status Report August 2026</a:t>
            </a:r>
          </a:p>
        </p:txBody>
      </p:sp>
      <p:sp>
        <p:nvSpPr>
          <p:cNvPr id="9" name="TextBox 8">
            <a:extLst>
              <a:ext uri="{FF2B5EF4-FFF2-40B4-BE49-F238E27FC236}">
                <a16:creationId xmlns:a16="http://schemas.microsoft.com/office/drawing/2014/main" id="{12522ECE-5595-F081-3D71-6D8E6C08B158}"/>
              </a:ext>
              <a:ext uri="{C183D7F6-B498-43B3-948B-1728B52AA6E4}">
                <adec:decorative xmlns:adec="http://schemas.microsoft.com/office/drawing/2017/decorative" val="1"/>
              </a:ext>
            </a:extLst>
          </p:cNvPr>
          <p:cNvSpPr txBox="1"/>
          <p:nvPr/>
        </p:nvSpPr>
        <p:spPr>
          <a:xfrm>
            <a:off x="838200" y="1945640"/>
            <a:ext cx="3710940" cy="369332"/>
          </a:xfrm>
          <a:prstGeom prst="rect">
            <a:avLst/>
          </a:prstGeom>
          <a:noFill/>
        </p:spPr>
        <p:txBody>
          <a:bodyPr wrap="square" rtlCol="0">
            <a:spAutoFit/>
          </a:bodyPr>
          <a:lstStyle/>
          <a:p>
            <a:r>
              <a:rPr lang="en-US"/>
              <a:t>August 1, 2026 – August 31</a:t>
            </a:r>
            <a:r>
              <a:rPr lang="en-US" baseline="30000"/>
              <a:t>st</a:t>
            </a:r>
            <a:r>
              <a:rPr lang="en-US"/>
              <a:t>, 2026</a:t>
            </a:r>
          </a:p>
        </p:txBody>
      </p:sp>
      <p:pic>
        <p:nvPicPr>
          <p:cNvPr id="4" name="Picture 3" descr="Conduent Inc.">
            <a:extLst>
              <a:ext uri="{FF2B5EF4-FFF2-40B4-BE49-F238E27FC236}">
                <a16:creationId xmlns:a16="http://schemas.microsoft.com/office/drawing/2014/main" id="{9BC5C33C-FFCE-4FCB-9EA9-552F3CDA1734}"/>
              </a:ext>
              <a:ext uri="{C183D7F6-B498-43B3-948B-1728B52AA6E4}">
                <adec:decorative xmlns:adec="http://schemas.microsoft.com/office/drawing/2017/decorative" val="0"/>
              </a:ext>
            </a:extLst>
          </p:cNvPr>
          <p:cNvPicPr/>
          <p:nvPr/>
        </p:nvPicPr>
        <p:blipFill>
          <a:blip r:embed="rId3" cstate="print"/>
          <a:stretch>
            <a:fillRect/>
          </a:stretch>
        </p:blipFill>
        <p:spPr>
          <a:xfrm>
            <a:off x="930274" y="1023603"/>
            <a:ext cx="2913305" cy="802021"/>
          </a:xfrm>
          <a:prstGeom prst="rect">
            <a:avLst/>
          </a:prstGeom>
        </p:spPr>
      </p:pic>
      <p:graphicFrame>
        <p:nvGraphicFramePr>
          <p:cNvPr id="5" name="Content Placeholder 4">
            <a:extLst>
              <a:ext uri="{FF2B5EF4-FFF2-40B4-BE49-F238E27FC236}">
                <a16:creationId xmlns:a16="http://schemas.microsoft.com/office/drawing/2014/main" id="{15415C0C-69E6-633B-763E-4D39CEB34BBA}"/>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3618824845"/>
              </p:ext>
            </p:extLst>
          </p:nvPr>
        </p:nvGraphicFramePr>
        <p:xfrm>
          <a:off x="838200" y="2314972"/>
          <a:ext cx="10515600" cy="3616286"/>
        </p:xfrm>
        <a:graphic>
          <a:graphicData uri="http://schemas.openxmlformats.org/drawingml/2006/table">
            <a:tbl>
              <a:tblPr firstRow="1" bandRow="1">
                <a:tableStyleId>{5C22544A-7EE6-4342-B048-85BDC9FD1C3A}</a:tableStyleId>
              </a:tblPr>
              <a:tblGrid>
                <a:gridCol w="6648450">
                  <a:extLst>
                    <a:ext uri="{9D8B030D-6E8A-4147-A177-3AD203B41FA5}">
                      <a16:colId xmlns:a16="http://schemas.microsoft.com/office/drawing/2014/main" val="2598843099"/>
                    </a:ext>
                  </a:extLst>
                </a:gridCol>
                <a:gridCol w="3867150">
                  <a:extLst>
                    <a:ext uri="{9D8B030D-6E8A-4147-A177-3AD203B41FA5}">
                      <a16:colId xmlns:a16="http://schemas.microsoft.com/office/drawing/2014/main" val="3975399465"/>
                    </a:ext>
                  </a:extLst>
                </a:gridCol>
              </a:tblGrid>
              <a:tr h="1216898">
                <a:tc>
                  <a:txBody>
                    <a:bodyPr/>
                    <a:lstStyle/>
                    <a:p>
                      <a:pPr algn="ctr"/>
                      <a:r>
                        <a:rPr lang="en-US" sz="2200"/>
                        <a:t>State of Missouri Medicaid</a:t>
                      </a:r>
                    </a:p>
                    <a:p>
                      <a:pPr algn="ctr"/>
                      <a:r>
                        <a:rPr lang="en-US" sz="2200" b="0" i="1"/>
                        <a:t>Conduent™ </a:t>
                      </a:r>
                      <a:r>
                        <a:rPr lang="en-US" sz="2200" b="0" i="1" err="1"/>
                        <a:t>CyberAccess</a:t>
                      </a:r>
                      <a:r>
                        <a:rPr lang="en-US" sz="2200" b="0" i="1"/>
                        <a:t> Helpdesk Status Report</a:t>
                      </a:r>
                    </a:p>
                  </a:txBody>
                  <a:tcPr anchor="ctr"/>
                </a:tc>
                <a:tc>
                  <a:txBody>
                    <a:bodyPr/>
                    <a:lstStyle/>
                    <a:p>
                      <a:pPr algn="ctr"/>
                      <a:endParaRPr lang="en-US"/>
                    </a:p>
                  </a:txBody>
                  <a:tcPr/>
                </a:tc>
                <a:extLst>
                  <a:ext uri="{0D108BD9-81ED-4DB2-BD59-A6C34878D82A}">
                    <a16:rowId xmlns:a16="http://schemas.microsoft.com/office/drawing/2014/main" val="3514680773"/>
                  </a:ext>
                </a:extLst>
              </a:tr>
              <a:tr h="582930">
                <a:tc>
                  <a:txBody>
                    <a:bodyPr/>
                    <a:lstStyle/>
                    <a:p>
                      <a:r>
                        <a:rPr lang="en-US" sz="1800" b="1" kern="1200">
                          <a:solidFill>
                            <a:schemeClr val="bg1"/>
                          </a:solidFill>
                          <a:latin typeface="+mn-lt"/>
                          <a:ea typeface="+mn-ea"/>
                          <a:cs typeface="+mn-cs"/>
                        </a:rPr>
                        <a:t>CLINICAL EDIT/PRIOR AUTHORIZATION PROGRAM OVERVIEW</a:t>
                      </a:r>
                      <a:endParaRPr lang="en-US" b="1">
                        <a:solidFill>
                          <a:schemeClr val="bg1"/>
                        </a:solidFill>
                      </a:endParaRPr>
                    </a:p>
                  </a:txBody>
                  <a:tcPr anchor="ctr">
                    <a:solidFill>
                      <a:schemeClr val="bg2">
                        <a:lumMod val="25000"/>
                      </a:schemeClr>
                    </a:solidFill>
                  </a:tcPr>
                </a:tc>
                <a:tc>
                  <a:txBody>
                    <a:bodyPr/>
                    <a:lstStyle/>
                    <a:p>
                      <a:pPr algn="ctr"/>
                      <a:endParaRPr lang="en-US" sz="1800" b="1" kern="1200">
                        <a:solidFill>
                          <a:schemeClr val="bg1"/>
                        </a:solidFill>
                        <a:latin typeface="+mn-lt"/>
                        <a:ea typeface="+mn-ea"/>
                        <a:cs typeface="+mn-cs"/>
                      </a:endParaRPr>
                    </a:p>
                  </a:txBody>
                  <a:tcPr>
                    <a:solidFill>
                      <a:schemeClr val="bg2">
                        <a:lumMod val="25000"/>
                      </a:schemeClr>
                    </a:solidFill>
                  </a:tcPr>
                </a:tc>
                <a:extLst>
                  <a:ext uri="{0D108BD9-81ED-4DB2-BD59-A6C34878D82A}">
                    <a16:rowId xmlns:a16="http://schemas.microsoft.com/office/drawing/2014/main" val="2428244967"/>
                  </a:ext>
                </a:extLst>
              </a:tr>
              <a:tr h="3622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Helpdesk Transactions</a:t>
                      </a:r>
                    </a:p>
                  </a:txBody>
                  <a:tcPr>
                    <a:solidFill>
                      <a:schemeClr val="bg2">
                        <a:lumMod val="25000"/>
                      </a:schemeClr>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b="1">
                          <a:solidFill>
                            <a:schemeClr val="bg1"/>
                          </a:solidFill>
                        </a:rPr>
                        <a:t>Total</a:t>
                      </a:r>
                    </a:p>
                  </a:txBody>
                  <a:tcPr marL="9525" marR="9525" marT="9525" marB="0">
                    <a:solidFill>
                      <a:schemeClr val="bg2">
                        <a:lumMod val="25000"/>
                      </a:schemeClr>
                    </a:solidFill>
                  </a:tcPr>
                </a:tc>
                <a:extLst>
                  <a:ext uri="{0D108BD9-81ED-4DB2-BD59-A6C34878D82A}">
                    <a16:rowId xmlns:a16="http://schemas.microsoft.com/office/drawing/2014/main" val="4059536730"/>
                  </a:ext>
                </a:extLst>
              </a:tr>
              <a:tr h="4835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Total Helpdesk Transaction Count</a:t>
                      </a:r>
                    </a:p>
                  </a:txBody>
                  <a:tcPr anchor="ct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800" kern="1200">
                          <a:solidFill>
                            <a:schemeClr val="dk1"/>
                          </a:solidFill>
                          <a:latin typeface="+mn-lt"/>
                          <a:ea typeface="+mn-ea"/>
                          <a:cs typeface="+mn-cs"/>
                        </a:rPr>
                        <a:t>8,998</a:t>
                      </a:r>
                    </a:p>
                  </a:txBody>
                  <a:tcPr marL="9525" marR="9525" marT="9525" marB="0" anchor="ctr"/>
                </a:tc>
                <a:extLst>
                  <a:ext uri="{0D108BD9-81ED-4DB2-BD59-A6C34878D82A}">
                    <a16:rowId xmlns:a16="http://schemas.microsoft.com/office/drawing/2014/main" val="3826216530"/>
                  </a:ext>
                </a:extLst>
              </a:tr>
              <a:tr h="4835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Total Approved Claims at Helpdesk</a:t>
                      </a:r>
                    </a:p>
                  </a:txBody>
                  <a:tcPr anchor="ct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800" kern="1200">
                          <a:solidFill>
                            <a:schemeClr val="dk1"/>
                          </a:solidFill>
                          <a:latin typeface="+mn-lt"/>
                          <a:ea typeface="+mn-ea"/>
                          <a:cs typeface="+mn-cs"/>
                        </a:rPr>
                        <a:t>8,992</a:t>
                      </a:r>
                    </a:p>
                  </a:txBody>
                  <a:tcPr marL="9525" marR="9525" marT="9525" marB="0" anchor="ctr"/>
                </a:tc>
                <a:extLst>
                  <a:ext uri="{0D108BD9-81ED-4DB2-BD59-A6C34878D82A}">
                    <a16:rowId xmlns:a16="http://schemas.microsoft.com/office/drawing/2014/main" val="2077939506"/>
                  </a:ext>
                </a:extLst>
              </a:tr>
              <a:tr h="4835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Total Denied Claims at Helpdesk</a:t>
                      </a:r>
                    </a:p>
                  </a:txBody>
                  <a:tcPr anchor="ct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800" kern="1200">
                          <a:solidFill>
                            <a:schemeClr val="dk1"/>
                          </a:solidFill>
                          <a:latin typeface="+mn-lt"/>
                          <a:ea typeface="+mn-ea"/>
                          <a:cs typeface="+mn-cs"/>
                        </a:rPr>
                        <a:t>6</a:t>
                      </a:r>
                    </a:p>
                  </a:txBody>
                  <a:tcPr marL="9525" marR="9525" marT="9525" marB="0" anchor="ctr"/>
                </a:tc>
                <a:extLst>
                  <a:ext uri="{0D108BD9-81ED-4DB2-BD59-A6C34878D82A}">
                    <a16:rowId xmlns:a16="http://schemas.microsoft.com/office/drawing/2014/main" val="1754763508"/>
                  </a:ext>
                </a:extLst>
              </a:tr>
            </a:tbl>
          </a:graphicData>
        </a:graphic>
      </p:graphicFrame>
    </p:spTree>
    <p:extLst>
      <p:ext uri="{BB962C8B-B14F-4D97-AF65-F5344CB8AC3E}">
        <p14:creationId xmlns:p14="http://schemas.microsoft.com/office/powerpoint/2010/main" val="924314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ED522-F786-45CC-2DA2-9BEDB56BE26D}"/>
              </a:ext>
            </a:extLst>
          </p:cNvPr>
          <p:cNvSpPr>
            <a:spLocks noGrp="1"/>
          </p:cNvSpPr>
          <p:nvPr>
            <p:ph type="title"/>
          </p:nvPr>
        </p:nvSpPr>
        <p:spPr/>
        <p:txBody>
          <a:bodyPr/>
          <a:lstStyle/>
          <a:p>
            <a:r>
              <a:rPr lang="en-US">
                <a:cs typeface="Times New Roman" panose="02020603050405020304" pitchFamily="18" charset="0"/>
              </a:rPr>
              <a:t>Highlights of the Helpdesk Status Report</a:t>
            </a:r>
            <a:endParaRPr lang="en-US"/>
          </a:p>
        </p:txBody>
      </p:sp>
      <p:pic>
        <p:nvPicPr>
          <p:cNvPr id="5" name="Picture 4" descr="Conduent, Inc.">
            <a:extLst>
              <a:ext uri="{FF2B5EF4-FFF2-40B4-BE49-F238E27FC236}">
                <a16:creationId xmlns:a16="http://schemas.microsoft.com/office/drawing/2014/main" id="{DD12B83B-C693-43BB-B2EE-E387BC82F1B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7343" y="112708"/>
            <a:ext cx="1838325" cy="504825"/>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E2C19C1B-1041-48D7-5967-BFACF07F4EAC}"/>
              </a:ext>
            </a:extLst>
          </p:cNvPr>
          <p:cNvSpPr>
            <a:spLocks noGrp="1"/>
          </p:cNvSpPr>
          <p:nvPr>
            <p:ph idx="1"/>
          </p:nvPr>
        </p:nvSpPr>
        <p:spPr/>
        <p:txBody>
          <a:bodyPr>
            <a:normAutofit/>
          </a:bodyPr>
          <a:lstStyle/>
          <a:p>
            <a:r>
              <a:rPr lang="en-US">
                <a:cs typeface="Times New Roman" panose="02020603050405020304" pitchFamily="18" charset="0"/>
              </a:rPr>
              <a:t>Transactions per month</a:t>
            </a:r>
          </a:p>
          <a:p>
            <a:pPr lvl="1"/>
            <a:r>
              <a:rPr lang="en-US">
                <a:cs typeface="Times New Roman" panose="02020603050405020304" pitchFamily="18" charset="0"/>
              </a:rPr>
              <a:t>Total transactions – 8,998</a:t>
            </a:r>
          </a:p>
          <a:p>
            <a:pPr lvl="1"/>
            <a:r>
              <a:rPr lang="en-US">
                <a:cs typeface="Times New Roman" panose="02020603050405020304" pitchFamily="18" charset="0"/>
              </a:rPr>
              <a:t>Increased by  a total of 608 transactions compared with May 2026 Report (8,390)</a:t>
            </a:r>
          </a:p>
          <a:p>
            <a:pPr lvl="1"/>
            <a:r>
              <a:rPr lang="en-US">
                <a:cs typeface="Times New Roman" panose="02020603050405020304" pitchFamily="18" charset="0"/>
              </a:rPr>
              <a:t>Daily adjusted transaction totals</a:t>
            </a:r>
          </a:p>
          <a:p>
            <a:pPr lvl="2"/>
            <a:r>
              <a:rPr lang="en-US">
                <a:cs typeface="Times New Roman" panose="02020603050405020304" pitchFamily="18" charset="0"/>
              </a:rPr>
              <a:t>May 2026 – 270 transactions/day</a:t>
            </a:r>
          </a:p>
          <a:p>
            <a:pPr lvl="2"/>
            <a:r>
              <a:rPr lang="en-US">
                <a:cs typeface="Times New Roman" panose="02020603050405020304" pitchFamily="18" charset="0"/>
              </a:rPr>
              <a:t>August 2026 – 290 transactions/day</a:t>
            </a:r>
          </a:p>
        </p:txBody>
      </p:sp>
    </p:spTree>
    <p:extLst>
      <p:ext uri="{BB962C8B-B14F-4D97-AF65-F5344CB8AC3E}">
        <p14:creationId xmlns:p14="http://schemas.microsoft.com/office/powerpoint/2010/main" val="1141600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6B814-071C-5531-93C7-2717CF5A6F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3E5F47-B18C-E116-D058-5C04CD80FD73}"/>
              </a:ext>
            </a:extLst>
          </p:cNvPr>
          <p:cNvSpPr>
            <a:spLocks noGrp="1"/>
          </p:cNvSpPr>
          <p:nvPr>
            <p:ph type="title"/>
          </p:nvPr>
        </p:nvSpPr>
        <p:spPr/>
        <p:txBody>
          <a:bodyPr/>
          <a:lstStyle/>
          <a:p>
            <a:r>
              <a:rPr lang="en-US">
                <a:cs typeface="Times New Roman" panose="02020603050405020304" pitchFamily="18" charset="0"/>
              </a:rPr>
              <a:t>Top 10: Total Transactions </a:t>
            </a:r>
            <a:r>
              <a:rPr lang="en-US" sz="1600">
                <a:cs typeface="Times New Roman" panose="02020603050405020304" pitchFamily="18" charset="0"/>
              </a:rPr>
              <a:t>August 2026</a:t>
            </a:r>
          </a:p>
        </p:txBody>
      </p:sp>
      <p:graphicFrame>
        <p:nvGraphicFramePr>
          <p:cNvPr id="4" name="Content Placeholder 3">
            <a:extLst>
              <a:ext uri="{FF2B5EF4-FFF2-40B4-BE49-F238E27FC236}">
                <a16:creationId xmlns:a16="http://schemas.microsoft.com/office/drawing/2014/main" id="{98940AED-00D8-CC3C-72F8-53C01DDB2C76}"/>
              </a:ext>
            </a:extLst>
          </p:cNvPr>
          <p:cNvGraphicFramePr>
            <a:graphicFrameLocks noGrp="1"/>
          </p:cNvGraphicFramePr>
          <p:nvPr>
            <p:ph idx="1"/>
            <p:extLst>
              <p:ext uri="{D42A27DB-BD31-4B8C-83A1-F6EECF244321}">
                <p14:modId xmlns:p14="http://schemas.microsoft.com/office/powerpoint/2010/main" val="42366616"/>
              </p:ext>
            </p:extLst>
          </p:nvPr>
        </p:nvGraphicFramePr>
        <p:xfrm>
          <a:off x="888999" y="1659117"/>
          <a:ext cx="10036504" cy="4503398"/>
        </p:xfrm>
        <a:graphic>
          <a:graphicData uri="http://schemas.openxmlformats.org/drawingml/2006/table">
            <a:tbl>
              <a:tblPr firstRow="1"/>
              <a:tblGrid>
                <a:gridCol w="4077285">
                  <a:extLst>
                    <a:ext uri="{9D8B030D-6E8A-4147-A177-3AD203B41FA5}">
                      <a16:colId xmlns:a16="http://schemas.microsoft.com/office/drawing/2014/main" val="2364219457"/>
                    </a:ext>
                  </a:extLst>
                </a:gridCol>
                <a:gridCol w="1294352">
                  <a:extLst>
                    <a:ext uri="{9D8B030D-6E8A-4147-A177-3AD203B41FA5}">
                      <a16:colId xmlns:a16="http://schemas.microsoft.com/office/drawing/2014/main" val="2028910407"/>
                    </a:ext>
                  </a:extLst>
                </a:gridCol>
                <a:gridCol w="1715269">
                  <a:extLst>
                    <a:ext uri="{9D8B030D-6E8A-4147-A177-3AD203B41FA5}">
                      <a16:colId xmlns:a16="http://schemas.microsoft.com/office/drawing/2014/main" val="2860640295"/>
                    </a:ext>
                  </a:extLst>
                </a:gridCol>
                <a:gridCol w="1398061">
                  <a:extLst>
                    <a:ext uri="{9D8B030D-6E8A-4147-A177-3AD203B41FA5}">
                      <a16:colId xmlns:a16="http://schemas.microsoft.com/office/drawing/2014/main" val="1562921115"/>
                    </a:ext>
                  </a:extLst>
                </a:gridCol>
                <a:gridCol w="1551537">
                  <a:extLst>
                    <a:ext uri="{9D8B030D-6E8A-4147-A177-3AD203B41FA5}">
                      <a16:colId xmlns:a16="http://schemas.microsoft.com/office/drawing/2014/main" val="2036212223"/>
                    </a:ext>
                  </a:extLst>
                </a:gridCol>
              </a:tblGrid>
              <a:tr h="746458">
                <a:tc>
                  <a:txBody>
                    <a:bodyPr/>
                    <a:lstStyle/>
                    <a:p>
                      <a:pPr algn="l" rtl="0" fontAlgn="t"/>
                      <a:r>
                        <a:rPr lang="en-US" sz="2000" b="1" i="0" u="none" strike="noStrike" kern="1200">
                          <a:solidFill>
                            <a:srgbClr val="000000"/>
                          </a:solidFill>
                          <a:effectLst/>
                          <a:latin typeface="Aptos" panose="020B0004020202020204" pitchFamily="34" charset="0"/>
                          <a:ea typeface="+mn-ea"/>
                          <a:cs typeface="+mn-cs"/>
                        </a:rPr>
                        <a:t>Drug Class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algn="ctr" rtl="0" fontAlgn="t"/>
                      <a:r>
                        <a:rPr lang="en-US" sz="2000" b="1" i="0" u="none" strike="noStrike" kern="1200">
                          <a:solidFill>
                            <a:srgbClr val="000000"/>
                          </a:solidFill>
                          <a:effectLst/>
                          <a:latin typeface="Aptos" panose="020B0004020202020204" pitchFamily="34" charset="0"/>
                          <a:ea typeface="+mn-ea"/>
                          <a:cs typeface="+mn-cs"/>
                        </a:rPr>
                        <a:t>Helpdesk Approved</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algn="ctr" rtl="0" fontAlgn="t"/>
                      <a:r>
                        <a:rPr lang="en-US" sz="2000" b="1" i="0" u="none" strike="noStrike" kern="1200">
                          <a:solidFill>
                            <a:srgbClr val="000000"/>
                          </a:solidFill>
                          <a:effectLst/>
                          <a:latin typeface="Aptos" panose="020B0004020202020204" pitchFamily="34" charset="0"/>
                          <a:ea typeface="+mn-ea"/>
                          <a:cs typeface="+mn-cs"/>
                        </a:rPr>
                        <a:t>Helpdesk Pending</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algn="ctr" rtl="0" fontAlgn="t"/>
                      <a:r>
                        <a:rPr lang="en-US" sz="2000" b="1" i="0" u="none" strike="noStrike" kern="1200">
                          <a:solidFill>
                            <a:srgbClr val="000000"/>
                          </a:solidFill>
                          <a:effectLst/>
                          <a:latin typeface="Aptos" panose="020B0004020202020204" pitchFamily="34" charset="0"/>
                          <a:ea typeface="+mn-ea"/>
                          <a:cs typeface="+mn-cs"/>
                        </a:rPr>
                        <a:t>Helpdesk Denied</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algn="ctr" rtl="0" fontAlgn="t"/>
                      <a:r>
                        <a:rPr lang="en-US" sz="2000" b="1" i="0" u="none" strike="noStrike" kern="1200">
                          <a:solidFill>
                            <a:srgbClr val="000000"/>
                          </a:solidFill>
                          <a:effectLst/>
                          <a:latin typeface="Aptos" panose="020B0004020202020204" pitchFamily="34" charset="0"/>
                          <a:ea typeface="+mn-ea"/>
                          <a:cs typeface="+mn-cs"/>
                        </a:rPr>
                        <a:t>Helpdesk Total</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extLst>
                  <a:ext uri="{0D108BD9-81ED-4DB2-BD59-A6C34878D82A}">
                    <a16:rowId xmlns:a16="http://schemas.microsoft.com/office/drawing/2014/main" val="3176709092"/>
                  </a:ext>
                </a:extLst>
              </a:tr>
              <a:tr h="375694">
                <a:tc>
                  <a:txBody>
                    <a:bodyPr/>
                    <a:lstStyle/>
                    <a:p>
                      <a:pPr algn="l" rtl="0" fontAlgn="t">
                        <a:buNone/>
                      </a:pPr>
                      <a:r>
                        <a:rPr lang="en-US" sz="2000" b="1" i="0" u="none" strike="noStrike" cap="all" baseline="0">
                          <a:solidFill>
                            <a:srgbClr val="000000"/>
                          </a:solidFill>
                          <a:effectLst/>
                          <a:latin typeface="+mn-lt"/>
                        </a:rPr>
                        <a:t>ANTIPSYchotic 2ND GEN ORAL</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1,459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1417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2,877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728279476"/>
                  </a:ext>
                </a:extLst>
              </a:tr>
              <a:tr h="375694">
                <a:tc>
                  <a:txBody>
                    <a:bodyPr/>
                    <a:lstStyle/>
                    <a:p>
                      <a:pPr algn="l" rtl="0" fontAlgn="t">
                        <a:buNone/>
                      </a:pPr>
                      <a:r>
                        <a:rPr lang="en-US" sz="2000" b="1" i="0" u="none" strike="noStrike" cap="all" baseline="0">
                          <a:solidFill>
                            <a:srgbClr val="000000"/>
                          </a:solidFill>
                          <a:effectLst/>
                          <a:latin typeface="+mn-lt"/>
                        </a:rPr>
                        <a:t>Benzodiazepines Oral</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687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1093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1,780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741460359"/>
                  </a:ext>
                </a:extLst>
              </a:tr>
              <a:tr h="375694">
                <a:tc>
                  <a:txBody>
                    <a:bodyPr/>
                    <a:lstStyle/>
                    <a:p>
                      <a:pPr algn="l" rtl="0" fontAlgn="t">
                        <a:buNone/>
                      </a:pPr>
                      <a:r>
                        <a:rPr lang="en-US" sz="2000" b="1" i="0" u="none" strike="noStrike" cap="all" baseline="0">
                          <a:solidFill>
                            <a:srgbClr val="000000"/>
                          </a:solidFill>
                          <a:effectLst/>
                          <a:latin typeface="+mn-lt"/>
                        </a:rPr>
                        <a:t>Opioids Short Acting</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304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1002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1,306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838710878"/>
                  </a:ext>
                </a:extLst>
              </a:tr>
              <a:tr h="375694">
                <a:tc>
                  <a:txBody>
                    <a:bodyPr/>
                    <a:lstStyle/>
                    <a:p>
                      <a:pPr algn="l" rtl="0" fontAlgn="t">
                        <a:buNone/>
                      </a:pPr>
                      <a:r>
                        <a:rPr lang="en-US" sz="2000" b="1" i="0" u="none" strike="noStrike" cap="all" baseline="0">
                          <a:solidFill>
                            <a:srgbClr val="000000"/>
                          </a:solidFill>
                          <a:effectLst/>
                          <a:latin typeface="+mn-lt"/>
                        </a:rPr>
                        <a:t>SSRI</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567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297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864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467699343"/>
                  </a:ext>
                </a:extLst>
              </a:tr>
              <a:tr h="375694">
                <a:tc>
                  <a:txBody>
                    <a:bodyPr/>
                    <a:lstStyle/>
                    <a:p>
                      <a:pPr algn="l" rtl="0" fontAlgn="t">
                        <a:buNone/>
                      </a:pPr>
                      <a:r>
                        <a:rPr lang="en-US" sz="2000" b="1" i="0" u="none" strike="noStrike" cap="all" baseline="0">
                          <a:solidFill>
                            <a:srgbClr val="000000"/>
                          </a:solidFill>
                          <a:effectLst/>
                          <a:latin typeface="+mn-lt"/>
                        </a:rPr>
                        <a:t>ADHD NON-</a:t>
                      </a:r>
                      <a:r>
                        <a:rPr lang="en-US" sz="2000" b="1" i="0" u="none" strike="noStrike" cap="all" baseline="0" err="1">
                          <a:solidFill>
                            <a:srgbClr val="000000"/>
                          </a:solidFill>
                          <a:effectLst/>
                          <a:latin typeface="+mn-lt"/>
                        </a:rPr>
                        <a:t>STIMulant</a:t>
                      </a:r>
                      <a:endParaRPr lang="en-US" sz="2000" b="1" i="0" u="none" strike="noStrike" cap="all" baseline="0">
                        <a:solidFill>
                          <a:srgbClr val="000000"/>
                        </a:solidFill>
                        <a:effectLst/>
                        <a:latin typeface="+mn-lt"/>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343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434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777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400303411"/>
                  </a:ext>
                </a:extLst>
              </a:tr>
              <a:tr h="375694">
                <a:tc>
                  <a:txBody>
                    <a:bodyPr/>
                    <a:lstStyle/>
                    <a:p>
                      <a:pPr algn="l" rtl="0" fontAlgn="t">
                        <a:buNone/>
                      </a:pPr>
                      <a:r>
                        <a:rPr lang="en-US" sz="2000" b="1" i="0" u="none" strike="noStrike" cap="all" baseline="0">
                          <a:solidFill>
                            <a:srgbClr val="000000"/>
                          </a:solidFill>
                          <a:effectLst/>
                          <a:latin typeface="+mn-lt"/>
                        </a:rPr>
                        <a:t>ANTIMIGRAINE Alternative</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244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516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761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158091854"/>
                  </a:ext>
                </a:extLst>
              </a:tr>
              <a:tr h="375694">
                <a:tc>
                  <a:txBody>
                    <a:bodyPr/>
                    <a:lstStyle/>
                    <a:p>
                      <a:pPr algn="l" rtl="0" fontAlgn="t">
                        <a:buNone/>
                      </a:pPr>
                      <a:r>
                        <a:rPr lang="en-US" sz="2000" b="1" i="0" u="none" strike="noStrike" cap="all" baseline="0">
                          <a:solidFill>
                            <a:srgbClr val="000000"/>
                          </a:solidFill>
                          <a:effectLst/>
                          <a:latin typeface="+mn-lt"/>
                        </a:rPr>
                        <a:t>SEDATIVE HYPNOTICS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215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543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758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449793977"/>
                  </a:ext>
                </a:extLst>
              </a:tr>
              <a:tr h="375694">
                <a:tc>
                  <a:txBody>
                    <a:bodyPr/>
                    <a:lstStyle/>
                    <a:p>
                      <a:pPr algn="l" rtl="0" fontAlgn="t">
                        <a:buNone/>
                      </a:pPr>
                      <a:r>
                        <a:rPr lang="en-US" sz="2000" b="1" i="0" u="none" strike="noStrike" cap="all" baseline="0">
                          <a:solidFill>
                            <a:srgbClr val="000000"/>
                          </a:solidFill>
                          <a:effectLst/>
                          <a:latin typeface="+mn-lt"/>
                        </a:rPr>
                        <a:t>GI MOTILITY</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298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384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682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131106008"/>
                  </a:ext>
                </a:extLst>
              </a:tr>
              <a:tr h="375694">
                <a:tc>
                  <a:txBody>
                    <a:bodyPr/>
                    <a:lstStyle/>
                    <a:p>
                      <a:pPr algn="l" rtl="0" fontAlgn="t">
                        <a:buNone/>
                      </a:pPr>
                      <a:r>
                        <a:rPr lang="en-US" sz="2000" b="1" i="0" u="none" strike="noStrike" cap="all" baseline="0">
                          <a:solidFill>
                            <a:srgbClr val="000000"/>
                          </a:solidFill>
                          <a:effectLst/>
                          <a:latin typeface="+mn-lt"/>
                        </a:rPr>
                        <a:t>CGRP INHIBITORS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224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448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672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627786723"/>
                  </a:ext>
                </a:extLst>
              </a:tr>
              <a:tr h="375694">
                <a:tc>
                  <a:txBody>
                    <a:bodyPr/>
                    <a:lstStyle/>
                    <a:p>
                      <a:pPr algn="l" rtl="0" fontAlgn="t">
                        <a:buNone/>
                      </a:pPr>
                      <a:r>
                        <a:rPr lang="en-US" sz="2000" b="1" i="0" u="none" strike="noStrike" cap="all" baseline="0">
                          <a:solidFill>
                            <a:srgbClr val="000000"/>
                          </a:solidFill>
                          <a:effectLst/>
                          <a:latin typeface="+mn-lt"/>
                        </a:rPr>
                        <a:t>NEUROPATHIC PAIN</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349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271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620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62258494"/>
                  </a:ext>
                </a:extLst>
              </a:tr>
            </a:tbl>
          </a:graphicData>
        </a:graphic>
      </p:graphicFrame>
      <p:pic>
        <p:nvPicPr>
          <p:cNvPr id="5" name="Picture 4" descr="Conduent, Inc.">
            <a:extLst>
              <a:ext uri="{FF2B5EF4-FFF2-40B4-BE49-F238E27FC236}">
                <a16:creationId xmlns:a16="http://schemas.microsoft.com/office/drawing/2014/main" id="{029A035A-EFA8-56CE-BF56-07D47C68BACE}"/>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738" y="216571"/>
            <a:ext cx="1838325" cy="504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27137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6C267-BB67-62BB-7BA6-8CC92A02C3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0B9B6A-8CEC-1971-B853-CB7E692ACD54}"/>
              </a:ext>
            </a:extLst>
          </p:cNvPr>
          <p:cNvSpPr>
            <a:spLocks noGrp="1"/>
          </p:cNvSpPr>
          <p:nvPr>
            <p:ph type="title"/>
          </p:nvPr>
        </p:nvSpPr>
        <p:spPr/>
        <p:txBody>
          <a:bodyPr/>
          <a:lstStyle/>
          <a:p>
            <a:r>
              <a:rPr lang="en-US">
                <a:cs typeface="Times New Roman" panose="02020603050405020304" pitchFamily="18" charset="0"/>
              </a:rPr>
              <a:t>Top 10: Pending Transactions </a:t>
            </a:r>
            <a:r>
              <a:rPr lang="en-US" sz="1600">
                <a:cs typeface="Times New Roman" panose="02020603050405020304" pitchFamily="18" charset="0"/>
              </a:rPr>
              <a:t>August 2026</a:t>
            </a:r>
            <a:endParaRPr lang="en-US" sz="1600"/>
          </a:p>
        </p:txBody>
      </p:sp>
      <p:graphicFrame>
        <p:nvGraphicFramePr>
          <p:cNvPr id="4" name="Content Placeholder 3">
            <a:extLst>
              <a:ext uri="{FF2B5EF4-FFF2-40B4-BE49-F238E27FC236}">
                <a16:creationId xmlns:a16="http://schemas.microsoft.com/office/drawing/2014/main" id="{2D4AEF4D-F53E-71A5-62F9-B6741396FFD3}"/>
              </a:ext>
            </a:extLst>
          </p:cNvPr>
          <p:cNvGraphicFramePr>
            <a:graphicFrameLocks noGrp="1"/>
          </p:cNvGraphicFramePr>
          <p:nvPr>
            <p:ph idx="1"/>
            <p:extLst>
              <p:ext uri="{D42A27DB-BD31-4B8C-83A1-F6EECF244321}">
                <p14:modId xmlns:p14="http://schemas.microsoft.com/office/powerpoint/2010/main" val="3201597222"/>
              </p:ext>
            </p:extLst>
          </p:nvPr>
        </p:nvGraphicFramePr>
        <p:xfrm>
          <a:off x="838200" y="1690688"/>
          <a:ext cx="9808028" cy="4490550"/>
        </p:xfrm>
        <a:graphic>
          <a:graphicData uri="http://schemas.openxmlformats.org/drawingml/2006/table">
            <a:tbl>
              <a:tblPr firstRow="1"/>
              <a:tblGrid>
                <a:gridCol w="4218275">
                  <a:extLst>
                    <a:ext uri="{9D8B030D-6E8A-4147-A177-3AD203B41FA5}">
                      <a16:colId xmlns:a16="http://schemas.microsoft.com/office/drawing/2014/main" val="1967057681"/>
                    </a:ext>
                  </a:extLst>
                </a:gridCol>
                <a:gridCol w="1322817">
                  <a:extLst>
                    <a:ext uri="{9D8B030D-6E8A-4147-A177-3AD203B41FA5}">
                      <a16:colId xmlns:a16="http://schemas.microsoft.com/office/drawing/2014/main" val="1124816584"/>
                    </a:ext>
                  </a:extLst>
                </a:gridCol>
                <a:gridCol w="1422312">
                  <a:extLst>
                    <a:ext uri="{9D8B030D-6E8A-4147-A177-3AD203B41FA5}">
                      <a16:colId xmlns:a16="http://schemas.microsoft.com/office/drawing/2014/main" val="1697331454"/>
                    </a:ext>
                  </a:extLst>
                </a:gridCol>
                <a:gridCol w="1422312">
                  <a:extLst>
                    <a:ext uri="{9D8B030D-6E8A-4147-A177-3AD203B41FA5}">
                      <a16:colId xmlns:a16="http://schemas.microsoft.com/office/drawing/2014/main" val="2283979466"/>
                    </a:ext>
                  </a:extLst>
                </a:gridCol>
                <a:gridCol w="1422312">
                  <a:extLst>
                    <a:ext uri="{9D8B030D-6E8A-4147-A177-3AD203B41FA5}">
                      <a16:colId xmlns:a16="http://schemas.microsoft.com/office/drawing/2014/main" val="1090432249"/>
                    </a:ext>
                  </a:extLst>
                </a:gridCol>
              </a:tblGrid>
              <a:tr h="652740">
                <a:tc>
                  <a:txBody>
                    <a:bodyPr/>
                    <a:lstStyle/>
                    <a:p>
                      <a:pPr marL="0" algn="l" defTabSz="914400" rtl="0" eaLnBrk="1" fontAlgn="t" latinLnBrk="0" hangingPunct="1"/>
                      <a:r>
                        <a:rPr lang="en-US" sz="2000" b="1" i="0" u="none" strike="noStrike" kern="1200">
                          <a:solidFill>
                            <a:srgbClr val="000000"/>
                          </a:solidFill>
                          <a:effectLst/>
                          <a:latin typeface="Aptos" panose="020B0004020202020204" pitchFamily="34" charset="0"/>
                          <a:ea typeface="+mn-ea"/>
                          <a:cs typeface="+mn-cs"/>
                        </a:rPr>
                        <a:t>Drug Class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marL="0" algn="ctr" defTabSz="914400" rtl="0" eaLnBrk="1" fontAlgn="t" latinLnBrk="0" hangingPunct="1"/>
                      <a:r>
                        <a:rPr lang="en-US" sz="2000" b="1" i="0" u="none" strike="noStrike" kern="1200">
                          <a:solidFill>
                            <a:srgbClr val="000000"/>
                          </a:solidFill>
                          <a:effectLst/>
                          <a:latin typeface="Aptos" panose="020B0004020202020204" pitchFamily="34" charset="0"/>
                          <a:ea typeface="+mn-ea"/>
                          <a:cs typeface="+mn-cs"/>
                        </a:rPr>
                        <a:t>Helpdesk Approved</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marL="0" algn="ctr" defTabSz="914400" rtl="0" eaLnBrk="1" fontAlgn="t" latinLnBrk="0" hangingPunct="1"/>
                      <a:r>
                        <a:rPr lang="en-US" sz="2000" b="1" i="0" u="none" strike="noStrike" kern="1200">
                          <a:solidFill>
                            <a:srgbClr val="000000"/>
                          </a:solidFill>
                          <a:effectLst/>
                          <a:latin typeface="Aptos" panose="020B0004020202020204" pitchFamily="34" charset="0"/>
                          <a:ea typeface="+mn-ea"/>
                          <a:cs typeface="+mn-cs"/>
                        </a:rPr>
                        <a:t>Helpdesk Pending</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marL="0" algn="ctr" defTabSz="914400" rtl="0" eaLnBrk="1" fontAlgn="t" latinLnBrk="0" hangingPunct="1"/>
                      <a:r>
                        <a:rPr lang="en-US" sz="2000" b="1" i="0" u="none" strike="noStrike" kern="1200">
                          <a:solidFill>
                            <a:srgbClr val="000000"/>
                          </a:solidFill>
                          <a:effectLst/>
                          <a:latin typeface="Aptos" panose="020B0004020202020204" pitchFamily="34" charset="0"/>
                          <a:ea typeface="+mn-ea"/>
                          <a:cs typeface="+mn-cs"/>
                        </a:rPr>
                        <a:t>Helpdesk Denied</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marL="0" algn="ctr" defTabSz="914400" rtl="0" eaLnBrk="1" fontAlgn="t" latinLnBrk="0" hangingPunct="1"/>
                      <a:r>
                        <a:rPr lang="en-US" sz="2000" b="1" i="0" u="none" strike="noStrike" kern="1200">
                          <a:solidFill>
                            <a:srgbClr val="000000"/>
                          </a:solidFill>
                          <a:effectLst/>
                          <a:latin typeface="Aptos" panose="020B0004020202020204" pitchFamily="34" charset="0"/>
                          <a:ea typeface="+mn-ea"/>
                          <a:cs typeface="+mn-cs"/>
                        </a:rPr>
                        <a:t>Helpdesk Total</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extLst>
                  <a:ext uri="{0D108BD9-81ED-4DB2-BD59-A6C34878D82A}">
                    <a16:rowId xmlns:a16="http://schemas.microsoft.com/office/drawing/2014/main" val="3442879890"/>
                  </a:ext>
                </a:extLst>
              </a:tr>
              <a:tr h="383781">
                <a:tc>
                  <a:txBody>
                    <a:bodyPr/>
                    <a:lstStyle/>
                    <a:p>
                      <a:pPr algn="l" rtl="0" fontAlgn="t">
                        <a:buNone/>
                      </a:pPr>
                      <a:r>
                        <a:rPr lang="en-US" sz="2000" b="1" i="0" u="none" strike="noStrike" cap="all" baseline="0">
                          <a:solidFill>
                            <a:srgbClr val="000000"/>
                          </a:solidFill>
                          <a:effectLst/>
                          <a:latin typeface="+mn-lt"/>
                        </a:rPr>
                        <a:t>Antipsychotic 2ND GEN ORAL</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1,459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1417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r" rtl="0" fontAlgn="t">
                        <a:buNone/>
                      </a:pPr>
                      <a:r>
                        <a:rPr lang="en-US" sz="2000" b="1" i="0" u="none" strike="noStrike">
                          <a:solidFill>
                            <a:srgbClr val="000000"/>
                          </a:solidFill>
                          <a:effectLst/>
                          <a:latin typeface="+mn-lt"/>
                        </a:rPr>
                        <a:t>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2,877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2487166"/>
                  </a:ext>
                </a:extLst>
              </a:tr>
              <a:tr h="383781">
                <a:tc>
                  <a:txBody>
                    <a:bodyPr/>
                    <a:lstStyle/>
                    <a:p>
                      <a:pPr algn="l" rtl="0" fontAlgn="t">
                        <a:buNone/>
                      </a:pPr>
                      <a:r>
                        <a:rPr lang="en-US" sz="2000" b="1" i="0" u="none" strike="noStrike" cap="all" baseline="0">
                          <a:solidFill>
                            <a:srgbClr val="000000"/>
                          </a:solidFill>
                          <a:effectLst/>
                          <a:latin typeface="+mn-lt"/>
                        </a:rPr>
                        <a:t>Benzodiazepines Oral</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687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1093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r" rtl="0" fontAlgn="t">
                        <a:buNone/>
                      </a:pPr>
                      <a:r>
                        <a:rPr lang="en-US" sz="2000" b="1" i="0" u="none" strike="noStrike">
                          <a:solidFill>
                            <a:srgbClr val="000000"/>
                          </a:solidFill>
                          <a:effectLst/>
                          <a:latin typeface="+mn-lt"/>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1,780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26145928"/>
                  </a:ext>
                </a:extLst>
              </a:tr>
              <a:tr h="383781">
                <a:tc>
                  <a:txBody>
                    <a:bodyPr/>
                    <a:lstStyle/>
                    <a:p>
                      <a:pPr algn="l" rtl="0" fontAlgn="t">
                        <a:buNone/>
                      </a:pPr>
                      <a:r>
                        <a:rPr lang="en-US" sz="2000" b="1" i="0" u="none" strike="noStrike" cap="all" baseline="0">
                          <a:solidFill>
                            <a:srgbClr val="000000"/>
                          </a:solidFill>
                          <a:effectLst/>
                          <a:latin typeface="+mn-lt"/>
                        </a:rPr>
                        <a:t>Opioids Short Acting</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304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1002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r" rtl="0" fontAlgn="t">
                        <a:buNone/>
                      </a:pPr>
                      <a:r>
                        <a:rPr lang="en-US" sz="2000" b="1" i="0" u="none" strike="noStrike">
                          <a:solidFill>
                            <a:srgbClr val="000000"/>
                          </a:solidFill>
                          <a:effectLst/>
                          <a:latin typeface="+mn-lt"/>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1,306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62706242"/>
                  </a:ext>
                </a:extLst>
              </a:tr>
              <a:tr h="383781">
                <a:tc>
                  <a:txBody>
                    <a:bodyPr/>
                    <a:lstStyle/>
                    <a:p>
                      <a:pPr algn="l" rtl="0" fontAlgn="t">
                        <a:buNone/>
                      </a:pPr>
                      <a:r>
                        <a:rPr lang="en-US" sz="2000" b="1" i="0" u="none" strike="noStrike" cap="all" baseline="0">
                          <a:solidFill>
                            <a:srgbClr val="000000"/>
                          </a:solidFill>
                          <a:effectLst/>
                          <a:latin typeface="+mn-lt"/>
                        </a:rPr>
                        <a:t>SEDATIVE HYPNOTICS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215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543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r" rtl="0" fontAlgn="t">
                        <a:buNone/>
                      </a:pPr>
                      <a:r>
                        <a:rPr lang="en-US" sz="2000" b="1" i="0" u="none" strike="noStrike">
                          <a:solidFill>
                            <a:srgbClr val="000000"/>
                          </a:solidFill>
                          <a:effectLst/>
                          <a:latin typeface="+mn-lt"/>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758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55973723"/>
                  </a:ext>
                </a:extLst>
              </a:tr>
              <a:tr h="383781">
                <a:tc>
                  <a:txBody>
                    <a:bodyPr/>
                    <a:lstStyle/>
                    <a:p>
                      <a:pPr algn="l" rtl="0" fontAlgn="t">
                        <a:buNone/>
                      </a:pPr>
                      <a:r>
                        <a:rPr lang="en-US" sz="2000" b="1" i="0" u="none" strike="noStrike" cap="all" baseline="0">
                          <a:solidFill>
                            <a:srgbClr val="000000"/>
                          </a:solidFill>
                          <a:effectLst/>
                          <a:latin typeface="+mn-lt"/>
                        </a:rPr>
                        <a:t>ANTIMIGRAINE Alternative</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244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516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r" rtl="0" fontAlgn="t">
                        <a:buNone/>
                      </a:pPr>
                      <a:r>
                        <a:rPr lang="en-US" sz="2000" b="1" i="0" u="none" strike="noStrike">
                          <a:solidFill>
                            <a:srgbClr val="000000"/>
                          </a:solidFill>
                          <a:effectLst/>
                          <a:latin typeface="+mn-lt"/>
                        </a:rPr>
                        <a:t>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761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23162936"/>
                  </a:ext>
                </a:extLst>
              </a:tr>
              <a:tr h="383781">
                <a:tc>
                  <a:txBody>
                    <a:bodyPr/>
                    <a:lstStyle/>
                    <a:p>
                      <a:pPr algn="l" rtl="0" fontAlgn="t">
                        <a:buNone/>
                      </a:pPr>
                      <a:r>
                        <a:rPr lang="en-US" sz="2000" b="1" i="0" u="none" strike="noStrike" cap="all" baseline="0">
                          <a:solidFill>
                            <a:srgbClr val="000000"/>
                          </a:solidFill>
                          <a:effectLst/>
                          <a:latin typeface="+mn-lt"/>
                        </a:rPr>
                        <a:t>BETA ADRENERGIC-</a:t>
                      </a:r>
                      <a:r>
                        <a:rPr lang="en-US" sz="2000" b="1" i="0" u="none" strike="noStrike" cap="all" baseline="0" err="1">
                          <a:solidFill>
                            <a:srgbClr val="000000"/>
                          </a:solidFill>
                          <a:effectLst/>
                          <a:latin typeface="+mn-lt"/>
                        </a:rPr>
                        <a:t>SHORt</a:t>
                      </a:r>
                      <a:r>
                        <a:rPr lang="en-US" sz="2000" b="1" i="0" u="none" strike="noStrike" cap="all" baseline="0">
                          <a:solidFill>
                            <a:srgbClr val="000000"/>
                          </a:solidFill>
                          <a:effectLst/>
                          <a:latin typeface="+mn-lt"/>
                        </a:rPr>
                        <a:t> acting</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70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478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r" rtl="0" fontAlgn="t">
                        <a:buNone/>
                      </a:pPr>
                      <a:r>
                        <a:rPr lang="en-US" sz="2000" b="1" i="0" u="none" strike="noStrike">
                          <a:solidFill>
                            <a:srgbClr val="000000"/>
                          </a:solidFill>
                          <a:effectLst/>
                          <a:latin typeface="+mn-lt"/>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548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70979901"/>
                  </a:ext>
                </a:extLst>
              </a:tr>
              <a:tr h="383781">
                <a:tc>
                  <a:txBody>
                    <a:bodyPr/>
                    <a:lstStyle/>
                    <a:p>
                      <a:pPr algn="l" rtl="0" fontAlgn="t">
                        <a:buNone/>
                      </a:pPr>
                      <a:r>
                        <a:rPr lang="en-US" sz="2000" b="1" i="0" u="none" strike="noStrike" cap="all" baseline="0">
                          <a:solidFill>
                            <a:srgbClr val="000000"/>
                          </a:solidFill>
                          <a:effectLst/>
                          <a:latin typeface="+mn-lt"/>
                        </a:rPr>
                        <a:t>CGRP INHIBITORS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224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448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r" rtl="0" fontAlgn="t">
                        <a:buNone/>
                      </a:pPr>
                      <a:r>
                        <a:rPr lang="en-US" sz="2000" b="1" i="0" u="none" strike="noStrike">
                          <a:solidFill>
                            <a:srgbClr val="000000"/>
                          </a:solidFill>
                          <a:effectLst/>
                          <a:latin typeface="+mn-lt"/>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672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37852760"/>
                  </a:ext>
                </a:extLst>
              </a:tr>
              <a:tr h="383781">
                <a:tc>
                  <a:txBody>
                    <a:bodyPr/>
                    <a:lstStyle/>
                    <a:p>
                      <a:pPr algn="l" rtl="0" fontAlgn="t">
                        <a:buNone/>
                      </a:pPr>
                      <a:r>
                        <a:rPr lang="en-US" sz="2000" b="1" i="0" u="none" strike="noStrike" cap="all" baseline="0">
                          <a:solidFill>
                            <a:srgbClr val="000000"/>
                          </a:solidFill>
                          <a:effectLst/>
                          <a:latin typeface="+mn-lt"/>
                        </a:rPr>
                        <a:t>ADHD NON-</a:t>
                      </a:r>
                      <a:r>
                        <a:rPr lang="en-US" sz="2000" b="1" i="0" u="none" strike="noStrike" cap="all" baseline="0" err="1">
                          <a:solidFill>
                            <a:srgbClr val="000000"/>
                          </a:solidFill>
                          <a:effectLst/>
                          <a:latin typeface="+mn-lt"/>
                        </a:rPr>
                        <a:t>STIMulant</a:t>
                      </a:r>
                      <a:endParaRPr lang="en-US" sz="2000" b="1" i="0" u="none" strike="noStrike" cap="all" baseline="0">
                        <a:solidFill>
                          <a:srgbClr val="000000"/>
                        </a:solidFill>
                        <a:effectLst/>
                        <a:latin typeface="+mn-lt"/>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343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434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r" rtl="0" fontAlgn="t">
                        <a:buNone/>
                      </a:pPr>
                      <a:r>
                        <a:rPr lang="en-US" sz="2000" b="1" i="0" u="none" strike="noStrike">
                          <a:solidFill>
                            <a:srgbClr val="000000"/>
                          </a:solidFill>
                          <a:effectLst/>
                          <a:latin typeface="+mn-lt"/>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777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72557518"/>
                  </a:ext>
                </a:extLst>
              </a:tr>
              <a:tr h="383781">
                <a:tc>
                  <a:txBody>
                    <a:bodyPr/>
                    <a:lstStyle/>
                    <a:p>
                      <a:pPr algn="l" rtl="0" fontAlgn="t">
                        <a:buNone/>
                      </a:pPr>
                      <a:r>
                        <a:rPr lang="en-US" sz="2000" b="1" i="0" u="none" strike="noStrike" cap="all" baseline="0">
                          <a:solidFill>
                            <a:srgbClr val="000000"/>
                          </a:solidFill>
                          <a:effectLst/>
                          <a:latin typeface="+mn-lt"/>
                        </a:rPr>
                        <a:t>GI MOTILITY</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298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384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r" rtl="0" fontAlgn="t">
                        <a:buNone/>
                      </a:pPr>
                      <a:r>
                        <a:rPr lang="en-US" sz="2000" b="1" i="0" u="none" strike="noStrike">
                          <a:solidFill>
                            <a:srgbClr val="000000"/>
                          </a:solidFill>
                          <a:effectLst/>
                          <a:latin typeface="+mn-lt"/>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682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02874644"/>
                  </a:ext>
                </a:extLst>
              </a:tr>
              <a:tr h="383781">
                <a:tc>
                  <a:txBody>
                    <a:bodyPr/>
                    <a:lstStyle/>
                    <a:p>
                      <a:pPr algn="l" rtl="0" fontAlgn="t">
                        <a:buNone/>
                      </a:pPr>
                      <a:r>
                        <a:rPr lang="en-US" sz="2000" b="1" i="0" u="none" strike="noStrike" cap="all" baseline="0">
                          <a:solidFill>
                            <a:srgbClr val="000000"/>
                          </a:solidFill>
                          <a:effectLst/>
                          <a:latin typeface="+mn-lt"/>
                        </a:rPr>
                        <a:t>GLP-1 OBESITY</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83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306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r" rtl="0" fontAlgn="t">
                        <a:buNone/>
                      </a:pPr>
                      <a:r>
                        <a:rPr lang="en-US" sz="2000" b="1" i="0" u="none" strike="noStrike">
                          <a:solidFill>
                            <a:srgbClr val="000000"/>
                          </a:solidFill>
                          <a:effectLst/>
                          <a:latin typeface="+mn-lt"/>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rtl="0" fontAlgn="t">
                        <a:buNone/>
                      </a:pPr>
                      <a:r>
                        <a:rPr lang="en-US" sz="2000" b="1" i="0" u="none" strike="noStrike">
                          <a:solidFill>
                            <a:srgbClr val="000000"/>
                          </a:solidFill>
                          <a:effectLst/>
                          <a:latin typeface="+mn-lt"/>
                        </a:rPr>
                        <a:t>389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91274689"/>
                  </a:ext>
                </a:extLst>
              </a:tr>
            </a:tbl>
          </a:graphicData>
        </a:graphic>
      </p:graphicFrame>
      <p:pic>
        <p:nvPicPr>
          <p:cNvPr id="5" name="Picture 4" descr="Conduent, Inc.">
            <a:extLst>
              <a:ext uri="{FF2B5EF4-FFF2-40B4-BE49-F238E27FC236}">
                <a16:creationId xmlns:a16="http://schemas.microsoft.com/office/drawing/2014/main" id="{E9F14355-6F02-9DCF-1AAE-3EE2D0184EC3}"/>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7343" y="112708"/>
            <a:ext cx="1838325" cy="504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7453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Triangle 10">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28FE5B-1230-856D-B8D0-B60E4DE7A605}"/>
              </a:ext>
            </a:extLst>
          </p:cNvPr>
          <p:cNvSpPr>
            <a:spLocks noGrp="1"/>
          </p:cNvSpPr>
          <p:nvPr>
            <p:ph type="ctrTitle"/>
          </p:nvPr>
        </p:nvSpPr>
        <p:spPr>
          <a:xfrm>
            <a:off x="1285241" y="1008993"/>
            <a:ext cx="9231410" cy="3542045"/>
          </a:xfrm>
        </p:spPr>
        <p:txBody>
          <a:bodyPr anchor="b">
            <a:normAutofit/>
          </a:bodyPr>
          <a:lstStyle/>
          <a:p>
            <a:pPr algn="l"/>
            <a:r>
              <a:rPr lang="en-US" sz="8100" err="1"/>
              <a:t>SmartPA</a:t>
            </a:r>
            <a:r>
              <a:rPr lang="en-US" sz="8100"/>
              <a:t> POS Transparency Report</a:t>
            </a:r>
          </a:p>
        </p:txBody>
      </p:sp>
      <p:pic>
        <p:nvPicPr>
          <p:cNvPr id="4" name="Picture 3" descr="Conduent, Inc.">
            <a:extLst>
              <a:ext uri="{FF2B5EF4-FFF2-40B4-BE49-F238E27FC236}">
                <a16:creationId xmlns:a16="http://schemas.microsoft.com/office/drawing/2014/main" id="{F1BDBE14-50E2-8399-F61B-070596AE0BDB}"/>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77343" y="112708"/>
            <a:ext cx="1838325" cy="504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0321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A9B25-A5F2-BCC0-9435-50F231863623}"/>
              </a:ext>
            </a:extLst>
          </p:cNvPr>
          <p:cNvSpPr>
            <a:spLocks noGrp="1"/>
          </p:cNvSpPr>
          <p:nvPr>
            <p:ph type="title" idx="4294967295"/>
          </p:nvPr>
        </p:nvSpPr>
        <p:spPr>
          <a:xfrm>
            <a:off x="1114425" y="591639"/>
            <a:ext cx="9963150" cy="1617663"/>
          </a:xfrm>
        </p:spPr>
        <p:txBody>
          <a:bodyPr>
            <a:normAutofit/>
          </a:bodyPr>
          <a:lstStyle/>
          <a:p>
            <a:r>
              <a:rPr lang="en-US" sz="4000"/>
              <a:t>Conduent™ Missouri </a:t>
            </a:r>
            <a:r>
              <a:rPr lang="en-US" sz="4000" err="1"/>
              <a:t>SmartPA</a:t>
            </a:r>
            <a:r>
              <a:rPr lang="en-US" sz="4000"/>
              <a:t> </a:t>
            </a:r>
            <a:br>
              <a:rPr lang="en-US" sz="4000"/>
            </a:br>
            <a:r>
              <a:rPr lang="en-US" sz="4000"/>
              <a:t>POS Transparency Report</a:t>
            </a:r>
          </a:p>
        </p:txBody>
      </p:sp>
      <p:graphicFrame>
        <p:nvGraphicFramePr>
          <p:cNvPr id="118" name="Content Placeholder 117">
            <a:extLst>
              <a:ext uri="{FF2B5EF4-FFF2-40B4-BE49-F238E27FC236}">
                <a16:creationId xmlns:a16="http://schemas.microsoft.com/office/drawing/2014/main" id="{F889CDB4-8FD0-03E8-1730-5FC4D0CA4EA1}"/>
              </a:ext>
            </a:extLst>
          </p:cNvPr>
          <p:cNvGraphicFramePr>
            <a:graphicFrameLocks noGrp="1"/>
          </p:cNvGraphicFramePr>
          <p:nvPr>
            <p:ph idx="4294967295"/>
            <p:extLst>
              <p:ext uri="{D42A27DB-BD31-4B8C-83A1-F6EECF244321}">
                <p14:modId xmlns:p14="http://schemas.microsoft.com/office/powerpoint/2010/main" val="1717923648"/>
              </p:ext>
            </p:extLst>
          </p:nvPr>
        </p:nvGraphicFramePr>
        <p:xfrm>
          <a:off x="904282" y="2746512"/>
          <a:ext cx="10383435" cy="2633330"/>
        </p:xfrm>
        <a:graphic>
          <a:graphicData uri="http://schemas.openxmlformats.org/drawingml/2006/table">
            <a:tbl>
              <a:tblPr firstRow="1"/>
              <a:tblGrid>
                <a:gridCol w="3091297">
                  <a:extLst>
                    <a:ext uri="{9D8B030D-6E8A-4147-A177-3AD203B41FA5}">
                      <a16:colId xmlns:a16="http://schemas.microsoft.com/office/drawing/2014/main" val="2482026609"/>
                    </a:ext>
                  </a:extLst>
                </a:gridCol>
                <a:gridCol w="1822291">
                  <a:extLst>
                    <a:ext uri="{9D8B030D-6E8A-4147-A177-3AD203B41FA5}">
                      <a16:colId xmlns:a16="http://schemas.microsoft.com/office/drawing/2014/main" val="1806591556"/>
                    </a:ext>
                  </a:extLst>
                </a:gridCol>
                <a:gridCol w="1830345">
                  <a:extLst>
                    <a:ext uri="{9D8B030D-6E8A-4147-A177-3AD203B41FA5}">
                      <a16:colId xmlns:a16="http://schemas.microsoft.com/office/drawing/2014/main" val="1460275232"/>
                    </a:ext>
                  </a:extLst>
                </a:gridCol>
                <a:gridCol w="1819751">
                  <a:extLst>
                    <a:ext uri="{9D8B030D-6E8A-4147-A177-3AD203B41FA5}">
                      <a16:colId xmlns:a16="http://schemas.microsoft.com/office/drawing/2014/main" val="238460815"/>
                    </a:ext>
                  </a:extLst>
                </a:gridCol>
                <a:gridCol w="1819751">
                  <a:extLst>
                    <a:ext uri="{9D8B030D-6E8A-4147-A177-3AD203B41FA5}">
                      <a16:colId xmlns:a16="http://schemas.microsoft.com/office/drawing/2014/main" val="2003842289"/>
                    </a:ext>
                  </a:extLst>
                </a:gridCol>
              </a:tblGrid>
              <a:tr h="530153">
                <a:tc>
                  <a:txBody>
                    <a:bodyPr/>
                    <a:lstStyle/>
                    <a:p>
                      <a:pPr algn="l" rtl="0" fontAlgn="t">
                        <a:spcBef>
                          <a:spcPts val="0"/>
                        </a:spcBef>
                        <a:spcAft>
                          <a:spcPts val="0"/>
                        </a:spcAft>
                      </a:pPr>
                      <a:r>
                        <a:rPr lang="en-US" sz="2400" b="1" i="0" u="none" strike="noStrike">
                          <a:solidFill>
                            <a:srgbClr val="000000"/>
                          </a:solidFill>
                          <a:effectLst/>
                          <a:highlight>
                            <a:srgbClr val="7DD7EA"/>
                          </a:highlight>
                          <a:latin typeface="+mn-lt"/>
                        </a:rPr>
                        <a:t>M-Y</a:t>
                      </a:r>
                      <a:endParaRPr lang="en-US" sz="2400" b="0" i="0" u="none" strike="noStrike">
                        <a:effectLst/>
                        <a:highlight>
                          <a:srgbClr val="7DD7EA"/>
                        </a:highlight>
                        <a:latin typeface="+mn-lt"/>
                      </a:endParaRPr>
                    </a:p>
                  </a:txBody>
                  <a:tcPr marL="25439" marR="25439" marT="25439"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marL="0" algn="ctr" defTabSz="914400" rtl="0" eaLnBrk="1" fontAlgn="t" latinLnBrk="0" hangingPunct="1">
                        <a:spcBef>
                          <a:spcPts val="0"/>
                        </a:spcBef>
                        <a:spcAft>
                          <a:spcPts val="0"/>
                        </a:spcAft>
                        <a:buNone/>
                      </a:pPr>
                      <a:r>
                        <a:rPr lang="en-US" sz="2400" b="1" i="0" u="none" strike="noStrike" kern="1200">
                          <a:solidFill>
                            <a:srgbClr val="000000"/>
                          </a:solidFill>
                          <a:effectLst/>
                          <a:highlight>
                            <a:srgbClr val="7DD7EA"/>
                          </a:highlight>
                          <a:latin typeface="+mn-lt"/>
                          <a:ea typeface="+mn-ea"/>
                          <a:cs typeface="+mn-cs"/>
                        </a:rPr>
                        <a:t>8-26</a:t>
                      </a:r>
                    </a:p>
                  </a:txBody>
                  <a:tcPr marL="9525" marR="9525" marT="9525"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marL="0" algn="ctr" defTabSz="914400" rtl="0" eaLnBrk="1" fontAlgn="t" latinLnBrk="0" hangingPunct="1">
                        <a:spcBef>
                          <a:spcPts val="0"/>
                        </a:spcBef>
                        <a:spcAft>
                          <a:spcPts val="0"/>
                        </a:spcAft>
                        <a:buNone/>
                      </a:pPr>
                      <a:r>
                        <a:rPr lang="en-US" sz="2400" b="1" i="0" u="none" strike="noStrike" kern="1200">
                          <a:solidFill>
                            <a:srgbClr val="000000"/>
                          </a:solidFill>
                          <a:effectLst/>
                          <a:highlight>
                            <a:srgbClr val="7DD7EA"/>
                          </a:highlight>
                          <a:latin typeface="+mn-lt"/>
                          <a:ea typeface="+mn-ea"/>
                          <a:cs typeface="+mn-cs"/>
                        </a:rPr>
                        <a:t>7-26</a:t>
                      </a:r>
                    </a:p>
                  </a:txBody>
                  <a:tcPr marL="9525" marR="9525" marT="9525"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marL="0" algn="ctr" defTabSz="914400" rtl="0" eaLnBrk="1" fontAlgn="t" latinLnBrk="0" hangingPunct="1">
                        <a:spcBef>
                          <a:spcPts val="0"/>
                        </a:spcBef>
                        <a:spcAft>
                          <a:spcPts val="0"/>
                        </a:spcAft>
                        <a:buNone/>
                      </a:pPr>
                      <a:r>
                        <a:rPr lang="en-US" sz="2400" b="1" i="0" u="none" strike="noStrike" kern="1200">
                          <a:solidFill>
                            <a:srgbClr val="000000"/>
                          </a:solidFill>
                          <a:effectLst/>
                          <a:highlight>
                            <a:srgbClr val="7DD7EA"/>
                          </a:highlight>
                          <a:latin typeface="+mn-lt"/>
                          <a:ea typeface="+mn-ea"/>
                          <a:cs typeface="+mn-cs"/>
                        </a:rPr>
                        <a:t>6-26</a:t>
                      </a:r>
                    </a:p>
                  </a:txBody>
                  <a:tcPr marL="9525" marR="9525" marT="9525"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algn="ctr" rtl="0" fontAlgn="t">
                        <a:spcBef>
                          <a:spcPts val="0"/>
                        </a:spcBef>
                        <a:spcAft>
                          <a:spcPts val="0"/>
                        </a:spcAft>
                      </a:pPr>
                      <a:r>
                        <a:rPr lang="en-US" sz="2400" b="1" i="0" u="none" strike="noStrike">
                          <a:solidFill>
                            <a:srgbClr val="000000"/>
                          </a:solidFill>
                          <a:effectLst/>
                          <a:highlight>
                            <a:srgbClr val="7DD7EA"/>
                          </a:highlight>
                          <a:latin typeface="+mn-lt"/>
                        </a:rPr>
                        <a:t>5-26</a:t>
                      </a:r>
                      <a:endParaRPr lang="en-US" sz="2400" b="0" i="0" u="none" strike="noStrike">
                        <a:effectLst/>
                        <a:highlight>
                          <a:srgbClr val="7DD7EA"/>
                        </a:highlight>
                        <a:latin typeface="+mn-lt"/>
                      </a:endParaRPr>
                    </a:p>
                  </a:txBody>
                  <a:tcPr marL="25439" marR="25439" marT="25439"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extLst>
                  <a:ext uri="{0D108BD9-81ED-4DB2-BD59-A6C34878D82A}">
                    <a16:rowId xmlns:a16="http://schemas.microsoft.com/office/drawing/2014/main" val="3357698355"/>
                  </a:ext>
                </a:extLst>
              </a:tr>
              <a:tr h="530153">
                <a:tc>
                  <a:txBody>
                    <a:bodyPr/>
                    <a:lstStyle/>
                    <a:p>
                      <a:pPr algn="l" rtl="0" fontAlgn="t">
                        <a:spcBef>
                          <a:spcPts val="0"/>
                        </a:spcBef>
                        <a:spcAft>
                          <a:spcPts val="0"/>
                        </a:spcAft>
                      </a:pPr>
                      <a:r>
                        <a:rPr lang="en-US" sz="2400" b="0" i="0" u="none" strike="noStrike">
                          <a:solidFill>
                            <a:srgbClr val="000000"/>
                          </a:solidFill>
                          <a:effectLst/>
                          <a:latin typeface="+mn-lt"/>
                        </a:rPr>
                        <a:t>Approval No Rule</a:t>
                      </a:r>
                      <a:endParaRPr lang="en-US" sz="2400" b="0" i="0" u="none" strike="noStrike">
                        <a:effectLst/>
                        <a:latin typeface="+mn-lt"/>
                      </a:endParaRPr>
                    </a:p>
                  </a:txBody>
                  <a:tcPr marL="25439" marR="25439" marT="2543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000" kern="100">
                          <a:effectLst/>
                          <a:latin typeface="Aptos" panose="020B0004020202020204" pitchFamily="34" charset="0"/>
                          <a:ea typeface="Aptos" panose="020B0004020202020204" pitchFamily="34" charset="0"/>
                          <a:cs typeface="Times New Roman" panose="02020603050405020304" pitchFamily="18" charset="0"/>
                        </a:rPr>
                        <a:t>1,193,783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000" kern="100">
                          <a:effectLst/>
                          <a:latin typeface="Aptos" panose="020B0004020202020204" pitchFamily="34" charset="0"/>
                          <a:ea typeface="Aptos" panose="020B0004020202020204" pitchFamily="34" charset="0"/>
                          <a:cs typeface="Times New Roman" panose="02020603050405020304" pitchFamily="18" charset="0"/>
                        </a:rPr>
                        <a:t>1,207,019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000" kern="100">
                          <a:effectLst/>
                          <a:latin typeface="Aptos" panose="020B0004020202020204" pitchFamily="34" charset="0"/>
                          <a:ea typeface="Aptos" panose="020B0004020202020204" pitchFamily="34" charset="0"/>
                          <a:cs typeface="Times New Roman" panose="02020603050405020304" pitchFamily="18" charset="0"/>
                        </a:rPr>
                        <a:t>1,212,552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000" kern="100">
                          <a:effectLst/>
                          <a:latin typeface="Aptos" panose="020B0004020202020204" pitchFamily="34" charset="0"/>
                          <a:ea typeface="Aptos" panose="020B0004020202020204" pitchFamily="34" charset="0"/>
                          <a:cs typeface="Times New Roman" panose="02020603050405020304" pitchFamily="18" charset="0"/>
                        </a:rPr>
                        <a:t>1,167,038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78421428"/>
                  </a:ext>
                </a:extLst>
              </a:tr>
              <a:tr h="530153">
                <a:tc>
                  <a:txBody>
                    <a:bodyPr/>
                    <a:lstStyle/>
                    <a:p>
                      <a:pPr algn="l" rtl="0" fontAlgn="t">
                        <a:spcBef>
                          <a:spcPts val="0"/>
                        </a:spcBef>
                        <a:spcAft>
                          <a:spcPts val="0"/>
                        </a:spcAft>
                      </a:pPr>
                      <a:r>
                        <a:rPr lang="en-US" sz="2400" b="0" i="0" u="none" strike="noStrike">
                          <a:solidFill>
                            <a:srgbClr val="000000"/>
                          </a:solidFill>
                          <a:effectLst/>
                          <a:latin typeface="+mn-lt"/>
                        </a:rPr>
                        <a:t>POS Approval</a:t>
                      </a:r>
                      <a:endParaRPr lang="en-US" sz="2400" b="0" i="0" u="none" strike="noStrike">
                        <a:effectLst/>
                        <a:latin typeface="+mn-lt"/>
                      </a:endParaRPr>
                    </a:p>
                  </a:txBody>
                  <a:tcPr marL="25439" marR="25439" marT="2543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000" kern="100">
                          <a:effectLst/>
                          <a:latin typeface="Aptos" panose="020B0004020202020204" pitchFamily="34" charset="0"/>
                          <a:ea typeface="Aptos" panose="020B0004020202020204" pitchFamily="34" charset="0"/>
                          <a:cs typeface="Times New Roman" panose="02020603050405020304" pitchFamily="18" charset="0"/>
                        </a:rPr>
                        <a:t>1,063,422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000" kern="100">
                          <a:effectLst/>
                          <a:latin typeface="Aptos" panose="020B0004020202020204" pitchFamily="34" charset="0"/>
                          <a:ea typeface="Aptos" panose="020B0004020202020204" pitchFamily="34" charset="0"/>
                          <a:cs typeface="Times New Roman" panose="02020603050405020304" pitchFamily="18" charset="0"/>
                        </a:rPr>
                        <a:t>1,077,771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000" kern="100">
                          <a:effectLst/>
                          <a:latin typeface="Aptos" panose="020B0004020202020204" pitchFamily="34" charset="0"/>
                          <a:ea typeface="Aptos" panose="020B0004020202020204" pitchFamily="34" charset="0"/>
                          <a:cs typeface="Times New Roman" panose="02020603050405020304" pitchFamily="18" charset="0"/>
                        </a:rPr>
                        <a:t>1,084,915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000" kern="100">
                          <a:effectLst/>
                          <a:latin typeface="Aptos" panose="020B0004020202020204" pitchFamily="34" charset="0"/>
                          <a:ea typeface="Aptos" panose="020B0004020202020204" pitchFamily="34" charset="0"/>
                          <a:cs typeface="Times New Roman" panose="02020603050405020304" pitchFamily="18" charset="0"/>
                        </a:rPr>
                        <a:t>1,055,016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42186370"/>
                  </a:ext>
                </a:extLst>
              </a:tr>
              <a:tr h="512718">
                <a:tc>
                  <a:txBody>
                    <a:bodyPr/>
                    <a:lstStyle/>
                    <a:p>
                      <a:pPr algn="l" rtl="0" fontAlgn="t">
                        <a:spcBef>
                          <a:spcPts val="0"/>
                        </a:spcBef>
                        <a:spcAft>
                          <a:spcPts val="0"/>
                        </a:spcAft>
                      </a:pPr>
                      <a:r>
                        <a:rPr lang="en-US" sz="2400" b="0" i="0" u="none" strike="noStrike">
                          <a:solidFill>
                            <a:srgbClr val="000000"/>
                          </a:solidFill>
                          <a:effectLst/>
                          <a:latin typeface="+mn-lt"/>
                        </a:rPr>
                        <a:t>POS Denial</a:t>
                      </a:r>
                      <a:endParaRPr lang="en-US" sz="2400" b="0" i="0" u="none" strike="noStrike">
                        <a:effectLst/>
                        <a:latin typeface="+mn-lt"/>
                      </a:endParaRPr>
                    </a:p>
                  </a:txBody>
                  <a:tcPr marL="25439" marR="25439" marT="2543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000" kern="100">
                          <a:effectLst/>
                          <a:latin typeface="Aptos" panose="020B0004020202020204" pitchFamily="34" charset="0"/>
                          <a:ea typeface="Aptos" panose="020B0004020202020204" pitchFamily="34" charset="0"/>
                          <a:cs typeface="Times New Roman" panose="02020603050405020304" pitchFamily="18" charset="0"/>
                        </a:rPr>
                        <a:t>347,589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000" kern="100">
                          <a:effectLst/>
                          <a:latin typeface="Aptos" panose="020B0004020202020204" pitchFamily="34" charset="0"/>
                          <a:ea typeface="Aptos" panose="020B0004020202020204" pitchFamily="34" charset="0"/>
                          <a:cs typeface="Times New Roman" panose="02020603050405020304" pitchFamily="18" charset="0"/>
                        </a:rPr>
                        <a:t>360,424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000" kern="100">
                          <a:effectLst/>
                          <a:latin typeface="Aptos" panose="020B0004020202020204" pitchFamily="34" charset="0"/>
                          <a:ea typeface="Aptos" panose="020B0004020202020204" pitchFamily="34" charset="0"/>
                          <a:cs typeface="Times New Roman" panose="02020603050405020304" pitchFamily="18" charset="0"/>
                        </a:rPr>
                        <a:t>355,673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000" kern="100">
                          <a:effectLst/>
                          <a:latin typeface="Aptos" panose="020B0004020202020204" pitchFamily="34" charset="0"/>
                          <a:ea typeface="Aptos" panose="020B0004020202020204" pitchFamily="34" charset="0"/>
                          <a:cs typeface="Times New Roman" panose="02020603050405020304" pitchFamily="18" charset="0"/>
                        </a:rPr>
                        <a:t>349,301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46532434"/>
                  </a:ext>
                </a:extLst>
              </a:tr>
              <a:tr h="530153">
                <a:tc>
                  <a:txBody>
                    <a:bodyPr/>
                    <a:lstStyle/>
                    <a:p>
                      <a:pPr algn="l" rtl="0" fontAlgn="t">
                        <a:spcBef>
                          <a:spcPts val="0"/>
                        </a:spcBef>
                        <a:spcAft>
                          <a:spcPts val="0"/>
                        </a:spcAft>
                      </a:pPr>
                      <a:r>
                        <a:rPr lang="en-US" sz="2400" b="1" i="0" u="none" strike="noStrike">
                          <a:solidFill>
                            <a:srgbClr val="000000"/>
                          </a:solidFill>
                          <a:effectLst/>
                          <a:latin typeface="+mn-lt"/>
                        </a:rPr>
                        <a:t>Total Transactions</a:t>
                      </a:r>
                      <a:endParaRPr lang="en-US" sz="2400" b="1" i="0" u="none" strike="noStrike">
                        <a:effectLst/>
                        <a:latin typeface="+mn-lt"/>
                      </a:endParaRPr>
                    </a:p>
                  </a:txBody>
                  <a:tcPr marL="25439" marR="25439" marT="2543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000" b="1" kern="100">
                          <a:effectLst/>
                          <a:latin typeface="Aptos" panose="020B0004020202020204" pitchFamily="34" charset="0"/>
                          <a:ea typeface="Aptos" panose="020B0004020202020204" pitchFamily="34" charset="0"/>
                          <a:cs typeface="Times New Roman" panose="02020603050405020304" pitchFamily="18" charset="0"/>
                        </a:rPr>
                        <a:t>2,604,794</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000" b="1" kern="100">
                          <a:effectLst/>
                          <a:latin typeface="Aptos" panose="020B0004020202020204" pitchFamily="34" charset="0"/>
                          <a:ea typeface="Aptos" panose="020B0004020202020204" pitchFamily="34" charset="0"/>
                          <a:cs typeface="Times New Roman" panose="02020603050405020304" pitchFamily="18" charset="0"/>
                        </a:rPr>
                        <a:t>2,645,214</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000" b="1" kern="100">
                          <a:effectLst/>
                          <a:latin typeface="Aptos" panose="020B0004020202020204" pitchFamily="34" charset="0"/>
                          <a:ea typeface="Aptos" panose="020B0004020202020204" pitchFamily="34" charset="0"/>
                          <a:cs typeface="Times New Roman" panose="02020603050405020304" pitchFamily="18" charset="0"/>
                        </a:rPr>
                        <a:t>2,653,140</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000" b="1" kern="100">
                          <a:effectLst/>
                          <a:latin typeface="Aptos" panose="020B0004020202020204" pitchFamily="34" charset="0"/>
                          <a:ea typeface="Aptos" panose="020B0004020202020204" pitchFamily="34" charset="0"/>
                          <a:cs typeface="Times New Roman" panose="02020603050405020304" pitchFamily="18" charset="0"/>
                        </a:rPr>
                        <a:t>2,571,355</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59567265"/>
                  </a:ext>
                </a:extLst>
              </a:tr>
            </a:tbl>
          </a:graphicData>
        </a:graphic>
      </p:graphicFrame>
      <p:pic>
        <p:nvPicPr>
          <p:cNvPr id="119" name="Picture 118" descr="Conduent, Inc.">
            <a:extLst>
              <a:ext uri="{FF2B5EF4-FFF2-40B4-BE49-F238E27FC236}">
                <a16:creationId xmlns:a16="http://schemas.microsoft.com/office/drawing/2014/main" id="{DD12B83B-C693-43BB-B2EE-E387BC82F1B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53675" y="0"/>
            <a:ext cx="1838325" cy="504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67119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F0445-9A6B-1655-C4C4-27665DFBF219}"/>
              </a:ext>
            </a:extLst>
          </p:cNvPr>
          <p:cNvSpPr>
            <a:spLocks noGrp="1"/>
          </p:cNvSpPr>
          <p:nvPr>
            <p:ph type="title"/>
          </p:nvPr>
        </p:nvSpPr>
        <p:spPr>
          <a:xfrm>
            <a:off x="789990" y="1001486"/>
            <a:ext cx="10168128" cy="1420050"/>
          </a:xfrm>
        </p:spPr>
        <p:txBody>
          <a:bodyPr>
            <a:normAutofit/>
          </a:bodyPr>
          <a:lstStyle/>
          <a:p>
            <a:r>
              <a:rPr lang="en-US" sz="4000" b="0" i="0" u="none" strike="noStrike">
                <a:solidFill>
                  <a:srgbClr val="000000"/>
                </a:solidFill>
                <a:effectLst/>
                <a:latin typeface="Aptos" panose="020B0004020202020204" pitchFamily="34" charset="0"/>
              </a:rPr>
              <a:t>Early Refill Denials at POS</a:t>
            </a:r>
            <a:endParaRPr lang="en-US" sz="4000">
              <a:latin typeface="Aptos" panose="020B0004020202020204" pitchFamily="34" charset="0"/>
            </a:endParaRPr>
          </a:p>
        </p:txBody>
      </p:sp>
      <p:pic>
        <p:nvPicPr>
          <p:cNvPr id="3" name="Picture 2" descr="Conduent, Inc.">
            <a:extLst>
              <a:ext uri="{FF2B5EF4-FFF2-40B4-BE49-F238E27FC236}">
                <a16:creationId xmlns:a16="http://schemas.microsoft.com/office/drawing/2014/main" id="{4B4637DD-F721-EB7A-280B-91EFBA6BD279}"/>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53675" y="63074"/>
            <a:ext cx="1838325" cy="50482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Content Placeholder 3">
            <a:extLst>
              <a:ext uri="{FF2B5EF4-FFF2-40B4-BE49-F238E27FC236}">
                <a16:creationId xmlns:a16="http://schemas.microsoft.com/office/drawing/2014/main" id="{12C4E05A-7A44-B8DD-A04A-D1E862D0230B}"/>
              </a:ext>
            </a:extLst>
          </p:cNvPr>
          <p:cNvGraphicFramePr>
            <a:graphicFrameLocks/>
          </p:cNvGraphicFramePr>
          <p:nvPr>
            <p:extLst>
              <p:ext uri="{D42A27DB-BD31-4B8C-83A1-F6EECF244321}">
                <p14:modId xmlns:p14="http://schemas.microsoft.com/office/powerpoint/2010/main" val="2505010208"/>
              </p:ext>
            </p:extLst>
          </p:nvPr>
        </p:nvGraphicFramePr>
        <p:xfrm>
          <a:off x="789990" y="2598729"/>
          <a:ext cx="10612019" cy="1660542"/>
        </p:xfrm>
        <a:graphic>
          <a:graphicData uri="http://schemas.openxmlformats.org/drawingml/2006/table">
            <a:tbl>
              <a:tblPr firstRow="1"/>
              <a:tblGrid>
                <a:gridCol w="4711335">
                  <a:extLst>
                    <a:ext uri="{9D8B030D-6E8A-4147-A177-3AD203B41FA5}">
                      <a16:colId xmlns:a16="http://schemas.microsoft.com/office/drawing/2014/main" val="2554107618"/>
                    </a:ext>
                  </a:extLst>
                </a:gridCol>
                <a:gridCol w="1262423">
                  <a:extLst>
                    <a:ext uri="{9D8B030D-6E8A-4147-A177-3AD203B41FA5}">
                      <a16:colId xmlns:a16="http://schemas.microsoft.com/office/drawing/2014/main" val="2985255875"/>
                    </a:ext>
                  </a:extLst>
                </a:gridCol>
                <a:gridCol w="1391478">
                  <a:extLst>
                    <a:ext uri="{9D8B030D-6E8A-4147-A177-3AD203B41FA5}">
                      <a16:colId xmlns:a16="http://schemas.microsoft.com/office/drawing/2014/main" val="1841768910"/>
                    </a:ext>
                  </a:extLst>
                </a:gridCol>
                <a:gridCol w="1537252">
                  <a:extLst>
                    <a:ext uri="{9D8B030D-6E8A-4147-A177-3AD203B41FA5}">
                      <a16:colId xmlns:a16="http://schemas.microsoft.com/office/drawing/2014/main" val="2986586575"/>
                    </a:ext>
                  </a:extLst>
                </a:gridCol>
                <a:gridCol w="1709531">
                  <a:extLst>
                    <a:ext uri="{9D8B030D-6E8A-4147-A177-3AD203B41FA5}">
                      <a16:colId xmlns:a16="http://schemas.microsoft.com/office/drawing/2014/main" val="1575226694"/>
                    </a:ext>
                  </a:extLst>
                </a:gridCol>
              </a:tblGrid>
              <a:tr h="567876">
                <a:tc>
                  <a:txBody>
                    <a:bodyPr/>
                    <a:lstStyle/>
                    <a:p>
                      <a:pPr algn="l" rtl="0" fontAlgn="t">
                        <a:spcBef>
                          <a:spcPts val="0"/>
                        </a:spcBef>
                        <a:spcAft>
                          <a:spcPts val="0"/>
                        </a:spcAft>
                      </a:pPr>
                      <a:endParaRPr lang="en-US" sz="2400" b="0" i="0" u="none" strike="noStrike">
                        <a:effectLst/>
                        <a:highlight>
                          <a:srgbClr val="7DD7EA"/>
                        </a:highlight>
                        <a:latin typeface="+mn-lt"/>
                      </a:endParaRPr>
                    </a:p>
                  </a:txBody>
                  <a:tcPr marL="25972" marR="25972" marT="259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marL="0" algn="ctr" defTabSz="914400" rtl="0" eaLnBrk="1" fontAlgn="t" latinLnBrk="0" hangingPunct="1">
                        <a:spcBef>
                          <a:spcPts val="0"/>
                        </a:spcBef>
                        <a:spcAft>
                          <a:spcPts val="0"/>
                        </a:spcAft>
                        <a:buNone/>
                      </a:pPr>
                      <a:r>
                        <a:rPr lang="en-US" sz="2400" b="1" i="0" u="none" strike="noStrike" kern="1200">
                          <a:solidFill>
                            <a:srgbClr val="000000"/>
                          </a:solidFill>
                          <a:effectLst/>
                          <a:highlight>
                            <a:srgbClr val="7DD7EA"/>
                          </a:highlight>
                          <a:latin typeface="+mn-lt"/>
                          <a:ea typeface="+mn-ea"/>
                          <a:cs typeface="+mn-cs"/>
                        </a:rPr>
                        <a:t>8-26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marL="0" algn="ctr" defTabSz="914400" rtl="0" eaLnBrk="1" fontAlgn="t" latinLnBrk="0" hangingPunct="1">
                        <a:spcBef>
                          <a:spcPts val="0"/>
                        </a:spcBef>
                        <a:spcAft>
                          <a:spcPts val="0"/>
                        </a:spcAft>
                        <a:buNone/>
                      </a:pPr>
                      <a:r>
                        <a:rPr lang="en-US" sz="2400" b="1" i="0" u="none" strike="noStrike" kern="1200">
                          <a:solidFill>
                            <a:srgbClr val="000000"/>
                          </a:solidFill>
                          <a:effectLst/>
                          <a:highlight>
                            <a:srgbClr val="7DD7EA"/>
                          </a:highlight>
                          <a:latin typeface="+mn-lt"/>
                          <a:ea typeface="+mn-ea"/>
                          <a:cs typeface="+mn-cs"/>
                        </a:rPr>
                        <a:t>7-26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marL="0" algn="ctr" defTabSz="914400" rtl="0" eaLnBrk="1" fontAlgn="t" latinLnBrk="0" hangingPunct="1">
                        <a:spcBef>
                          <a:spcPts val="0"/>
                        </a:spcBef>
                        <a:spcAft>
                          <a:spcPts val="0"/>
                        </a:spcAft>
                        <a:buNone/>
                      </a:pPr>
                      <a:r>
                        <a:rPr lang="en-US" sz="2400" b="1" i="0" u="none" strike="noStrike" kern="1200">
                          <a:solidFill>
                            <a:srgbClr val="000000"/>
                          </a:solidFill>
                          <a:effectLst/>
                          <a:highlight>
                            <a:srgbClr val="7DD7EA"/>
                          </a:highlight>
                          <a:latin typeface="+mn-lt"/>
                          <a:ea typeface="+mn-ea"/>
                          <a:cs typeface="+mn-cs"/>
                        </a:rPr>
                        <a:t>6-26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algn="ctr" rtl="0" fontAlgn="t">
                        <a:spcBef>
                          <a:spcPts val="0"/>
                        </a:spcBef>
                        <a:spcAft>
                          <a:spcPts val="0"/>
                        </a:spcAft>
                      </a:pPr>
                      <a:r>
                        <a:rPr lang="en-US" sz="2400" b="1" i="0" u="none" strike="noStrike">
                          <a:solidFill>
                            <a:srgbClr val="000000"/>
                          </a:solidFill>
                          <a:effectLst/>
                          <a:highlight>
                            <a:srgbClr val="7DD7EA"/>
                          </a:highlight>
                          <a:latin typeface="+mn-lt"/>
                        </a:rPr>
                        <a:t>5-26</a:t>
                      </a:r>
                      <a:endParaRPr lang="en-US" sz="2400" b="0" i="0" u="none" strike="noStrike">
                        <a:effectLst/>
                        <a:highlight>
                          <a:srgbClr val="7DD7EA"/>
                        </a:highlight>
                        <a:latin typeface="+mn-lt"/>
                      </a:endParaRPr>
                    </a:p>
                  </a:txBody>
                  <a:tcPr marL="25439" marR="25439" marT="2543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extLst>
                  <a:ext uri="{0D108BD9-81ED-4DB2-BD59-A6C34878D82A}">
                    <a16:rowId xmlns:a16="http://schemas.microsoft.com/office/drawing/2014/main" val="3279149698"/>
                  </a:ext>
                </a:extLst>
              </a:tr>
              <a:tr h="551404">
                <a:tc>
                  <a:txBody>
                    <a:bodyPr/>
                    <a:lstStyle/>
                    <a:p>
                      <a:pPr algn="l" rtl="0" fontAlgn="t"/>
                      <a:r>
                        <a:rPr lang="en-US" sz="2400" b="1" i="0" u="none" strike="noStrike">
                          <a:solidFill>
                            <a:srgbClr val="000000"/>
                          </a:solidFill>
                          <a:effectLst/>
                          <a:latin typeface="+mn-lt"/>
                        </a:rPr>
                        <a:t>Early Refill 0693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176,140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182,967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179,876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179,195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699252575"/>
                  </a:ext>
                </a:extLst>
              </a:tr>
              <a:tr h="541262">
                <a:tc>
                  <a:txBody>
                    <a:bodyPr/>
                    <a:lstStyle/>
                    <a:p>
                      <a:pPr algn="l" rtl="0" fontAlgn="t"/>
                      <a:r>
                        <a:rPr lang="en-US" sz="2400" b="1" i="0" u="none" strike="noStrike">
                          <a:solidFill>
                            <a:srgbClr val="000000"/>
                          </a:solidFill>
                          <a:effectLst/>
                          <a:latin typeface="+mn-lt"/>
                        </a:rPr>
                        <a:t>% POS Denials</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50.67%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50.76%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50.57%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51.30%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57507705"/>
                  </a:ext>
                </a:extLst>
              </a:tr>
            </a:tbl>
          </a:graphicData>
        </a:graphic>
      </p:graphicFrame>
    </p:spTree>
    <p:extLst>
      <p:ext uri="{BB962C8B-B14F-4D97-AF65-F5344CB8AC3E}">
        <p14:creationId xmlns:p14="http://schemas.microsoft.com/office/powerpoint/2010/main" val="24048438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4DC70-1027-4CA8-3B3F-954EF62F559F}"/>
              </a:ext>
            </a:extLst>
          </p:cNvPr>
          <p:cNvSpPr>
            <a:spLocks noGrp="1"/>
          </p:cNvSpPr>
          <p:nvPr>
            <p:ph type="title"/>
          </p:nvPr>
        </p:nvSpPr>
        <p:spPr>
          <a:xfrm>
            <a:off x="789990" y="872324"/>
            <a:ext cx="10168128" cy="1372213"/>
          </a:xfrm>
        </p:spPr>
        <p:txBody>
          <a:bodyPr>
            <a:normAutofit/>
          </a:bodyPr>
          <a:lstStyle/>
          <a:p>
            <a:r>
              <a:rPr lang="en-US" sz="4000"/>
              <a:t>Diagnosis Code Required POS Denials</a:t>
            </a:r>
          </a:p>
        </p:txBody>
      </p:sp>
      <p:graphicFrame>
        <p:nvGraphicFramePr>
          <p:cNvPr id="4" name="Content Placeholder 3">
            <a:extLst>
              <a:ext uri="{FF2B5EF4-FFF2-40B4-BE49-F238E27FC236}">
                <a16:creationId xmlns:a16="http://schemas.microsoft.com/office/drawing/2014/main" id="{BFFB380D-6831-CE4A-EDC6-E9DE3A9D202F}"/>
              </a:ext>
            </a:extLst>
          </p:cNvPr>
          <p:cNvGraphicFramePr>
            <a:graphicFrameLocks noGrp="1"/>
          </p:cNvGraphicFramePr>
          <p:nvPr>
            <p:ph idx="1"/>
            <p:extLst>
              <p:ext uri="{D42A27DB-BD31-4B8C-83A1-F6EECF244321}">
                <p14:modId xmlns:p14="http://schemas.microsoft.com/office/powerpoint/2010/main" val="663901837"/>
              </p:ext>
            </p:extLst>
          </p:nvPr>
        </p:nvGraphicFramePr>
        <p:xfrm>
          <a:off x="789990" y="2612036"/>
          <a:ext cx="10612019" cy="1633928"/>
        </p:xfrm>
        <a:graphic>
          <a:graphicData uri="http://schemas.openxmlformats.org/drawingml/2006/table">
            <a:tbl>
              <a:tblPr firstRow="1"/>
              <a:tblGrid>
                <a:gridCol w="4711335">
                  <a:extLst>
                    <a:ext uri="{9D8B030D-6E8A-4147-A177-3AD203B41FA5}">
                      <a16:colId xmlns:a16="http://schemas.microsoft.com/office/drawing/2014/main" val="2554107618"/>
                    </a:ext>
                  </a:extLst>
                </a:gridCol>
                <a:gridCol w="1262423">
                  <a:extLst>
                    <a:ext uri="{9D8B030D-6E8A-4147-A177-3AD203B41FA5}">
                      <a16:colId xmlns:a16="http://schemas.microsoft.com/office/drawing/2014/main" val="2985255875"/>
                    </a:ext>
                  </a:extLst>
                </a:gridCol>
                <a:gridCol w="1391478">
                  <a:extLst>
                    <a:ext uri="{9D8B030D-6E8A-4147-A177-3AD203B41FA5}">
                      <a16:colId xmlns:a16="http://schemas.microsoft.com/office/drawing/2014/main" val="1841768910"/>
                    </a:ext>
                  </a:extLst>
                </a:gridCol>
                <a:gridCol w="1537252">
                  <a:extLst>
                    <a:ext uri="{9D8B030D-6E8A-4147-A177-3AD203B41FA5}">
                      <a16:colId xmlns:a16="http://schemas.microsoft.com/office/drawing/2014/main" val="2986586575"/>
                    </a:ext>
                  </a:extLst>
                </a:gridCol>
                <a:gridCol w="1709531">
                  <a:extLst>
                    <a:ext uri="{9D8B030D-6E8A-4147-A177-3AD203B41FA5}">
                      <a16:colId xmlns:a16="http://schemas.microsoft.com/office/drawing/2014/main" val="1575226694"/>
                    </a:ext>
                  </a:extLst>
                </a:gridCol>
              </a:tblGrid>
              <a:tr h="541262">
                <a:tc>
                  <a:txBody>
                    <a:bodyPr/>
                    <a:lstStyle/>
                    <a:p>
                      <a:pPr algn="l" rtl="0" fontAlgn="t">
                        <a:spcBef>
                          <a:spcPts val="0"/>
                        </a:spcBef>
                        <a:spcAft>
                          <a:spcPts val="0"/>
                        </a:spcAft>
                      </a:pPr>
                      <a:endParaRPr lang="en-US" sz="2400" b="0" i="0" u="none" strike="noStrike">
                        <a:effectLst/>
                        <a:highlight>
                          <a:srgbClr val="7DD7EA"/>
                        </a:highlight>
                        <a:latin typeface="+mn-lt"/>
                      </a:endParaRPr>
                    </a:p>
                  </a:txBody>
                  <a:tcPr marL="25972" marR="25972" marT="259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marL="0" algn="ctr" defTabSz="914400" rtl="0" eaLnBrk="1" fontAlgn="t" latinLnBrk="0" hangingPunct="1">
                        <a:spcBef>
                          <a:spcPts val="0"/>
                        </a:spcBef>
                        <a:spcAft>
                          <a:spcPts val="0"/>
                        </a:spcAft>
                        <a:buNone/>
                      </a:pPr>
                      <a:r>
                        <a:rPr lang="en-US" sz="2400" b="1" i="0" u="none" strike="noStrike" kern="1200">
                          <a:solidFill>
                            <a:srgbClr val="000000"/>
                          </a:solidFill>
                          <a:effectLst/>
                          <a:highlight>
                            <a:srgbClr val="7DD7EA"/>
                          </a:highlight>
                          <a:latin typeface="+mn-lt"/>
                          <a:ea typeface="+mn-ea"/>
                          <a:cs typeface="+mn-cs"/>
                        </a:rPr>
                        <a:t>8-26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marL="0" algn="ctr" defTabSz="914400" rtl="0" eaLnBrk="1" fontAlgn="t" latinLnBrk="0" hangingPunct="1">
                        <a:spcBef>
                          <a:spcPts val="0"/>
                        </a:spcBef>
                        <a:spcAft>
                          <a:spcPts val="0"/>
                        </a:spcAft>
                        <a:buNone/>
                      </a:pPr>
                      <a:r>
                        <a:rPr lang="en-US" sz="2400" b="1" i="0" u="none" strike="noStrike" kern="1200">
                          <a:solidFill>
                            <a:srgbClr val="000000"/>
                          </a:solidFill>
                          <a:effectLst/>
                          <a:highlight>
                            <a:srgbClr val="7DD7EA"/>
                          </a:highlight>
                          <a:latin typeface="+mn-lt"/>
                          <a:ea typeface="+mn-ea"/>
                          <a:cs typeface="+mn-cs"/>
                        </a:rPr>
                        <a:t>7-26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marL="0" algn="ctr" defTabSz="914400" rtl="0" eaLnBrk="1" fontAlgn="t" latinLnBrk="0" hangingPunct="1">
                        <a:spcBef>
                          <a:spcPts val="0"/>
                        </a:spcBef>
                        <a:spcAft>
                          <a:spcPts val="0"/>
                        </a:spcAft>
                        <a:buNone/>
                      </a:pPr>
                      <a:r>
                        <a:rPr lang="en-US" sz="2400" b="1" i="0" u="none" strike="noStrike" kern="1200">
                          <a:solidFill>
                            <a:srgbClr val="000000"/>
                          </a:solidFill>
                          <a:effectLst/>
                          <a:highlight>
                            <a:srgbClr val="7DD7EA"/>
                          </a:highlight>
                          <a:latin typeface="+mn-lt"/>
                          <a:ea typeface="+mn-ea"/>
                          <a:cs typeface="+mn-cs"/>
                        </a:rPr>
                        <a:t>6-26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algn="ctr" rtl="0" fontAlgn="t">
                        <a:spcBef>
                          <a:spcPts val="0"/>
                        </a:spcBef>
                        <a:spcAft>
                          <a:spcPts val="0"/>
                        </a:spcAft>
                      </a:pPr>
                      <a:r>
                        <a:rPr lang="en-US" sz="2400" b="1" i="0" u="none" strike="noStrike">
                          <a:solidFill>
                            <a:srgbClr val="000000"/>
                          </a:solidFill>
                          <a:effectLst/>
                          <a:highlight>
                            <a:srgbClr val="7DD7EA"/>
                          </a:highlight>
                          <a:latin typeface="+mn-lt"/>
                        </a:rPr>
                        <a:t>5-26</a:t>
                      </a:r>
                      <a:endParaRPr lang="en-US" sz="2400" b="0" i="0" u="none" strike="noStrike">
                        <a:effectLst/>
                        <a:highlight>
                          <a:srgbClr val="7DD7EA"/>
                        </a:highlight>
                        <a:latin typeface="+mn-lt"/>
                      </a:endParaRPr>
                    </a:p>
                  </a:txBody>
                  <a:tcPr marL="25439" marR="25439" marT="2543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extLst>
                  <a:ext uri="{0D108BD9-81ED-4DB2-BD59-A6C34878D82A}">
                    <a16:rowId xmlns:a16="http://schemas.microsoft.com/office/drawing/2014/main" val="3279149698"/>
                  </a:ext>
                </a:extLst>
              </a:tr>
              <a:tr h="551404">
                <a:tc>
                  <a:txBody>
                    <a:bodyPr/>
                    <a:lstStyle/>
                    <a:p>
                      <a:pPr algn="l" rtl="0" fontAlgn="t">
                        <a:spcBef>
                          <a:spcPts val="0"/>
                        </a:spcBef>
                        <a:spcAft>
                          <a:spcPts val="0"/>
                        </a:spcAft>
                      </a:pPr>
                      <a:r>
                        <a:rPr lang="en-US" sz="2400" b="1" i="0" u="none" strike="noStrike">
                          <a:solidFill>
                            <a:srgbClr val="000000"/>
                          </a:solidFill>
                          <a:effectLst/>
                          <a:latin typeface="+mn-lt"/>
                        </a:rPr>
                        <a:t>Diagnosis Code Required 1013</a:t>
                      </a:r>
                      <a:endParaRPr lang="en-US" sz="2400" b="1" i="0" u="none" strike="noStrike">
                        <a:effectLst/>
                        <a:latin typeface="+mn-lt"/>
                      </a:endParaRPr>
                    </a:p>
                  </a:txBody>
                  <a:tcPr marL="25972" marR="25972" marT="259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37,616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38,397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37,795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36,275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699252575"/>
                  </a:ext>
                </a:extLst>
              </a:tr>
              <a:tr h="541262">
                <a:tc>
                  <a:txBody>
                    <a:bodyPr/>
                    <a:lstStyle/>
                    <a:p>
                      <a:pPr algn="l" rtl="0" fontAlgn="t">
                        <a:spcBef>
                          <a:spcPts val="0"/>
                        </a:spcBef>
                        <a:spcAft>
                          <a:spcPts val="0"/>
                        </a:spcAft>
                      </a:pPr>
                      <a:r>
                        <a:rPr lang="en-US" sz="2400" b="1" i="0" u="none" strike="noStrike">
                          <a:solidFill>
                            <a:srgbClr val="000000"/>
                          </a:solidFill>
                          <a:effectLst/>
                          <a:latin typeface="+mn-lt"/>
                        </a:rPr>
                        <a:t>% POS Denials</a:t>
                      </a:r>
                      <a:endParaRPr lang="en-US" sz="2400" b="1" i="0" u="none" strike="noStrike">
                        <a:effectLst/>
                        <a:latin typeface="+mn-lt"/>
                      </a:endParaRPr>
                    </a:p>
                  </a:txBody>
                  <a:tcPr marL="25972" marR="25972" marT="2597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10.82%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10.65%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10.63%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10.39%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57507705"/>
                  </a:ext>
                </a:extLst>
              </a:tr>
            </a:tbl>
          </a:graphicData>
        </a:graphic>
      </p:graphicFrame>
      <p:pic>
        <p:nvPicPr>
          <p:cNvPr id="3" name="Picture 2" descr="Conduent, Inc.">
            <a:extLst>
              <a:ext uri="{FF2B5EF4-FFF2-40B4-BE49-F238E27FC236}">
                <a16:creationId xmlns:a16="http://schemas.microsoft.com/office/drawing/2014/main" id="{02244C38-9AC2-75A4-A29B-1F9087DB448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53675" y="0"/>
            <a:ext cx="1838325" cy="504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81891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E084F-1B47-EB05-DA60-D711650F44AC}"/>
              </a:ext>
            </a:extLst>
          </p:cNvPr>
          <p:cNvSpPr>
            <a:spLocks noGrp="1"/>
          </p:cNvSpPr>
          <p:nvPr>
            <p:ph type="title" idx="4294967295"/>
          </p:nvPr>
        </p:nvSpPr>
        <p:spPr>
          <a:xfrm>
            <a:off x="383309" y="504825"/>
            <a:ext cx="9963150" cy="991838"/>
          </a:xfrm>
        </p:spPr>
        <p:txBody>
          <a:bodyPr>
            <a:normAutofit/>
          </a:bodyPr>
          <a:lstStyle/>
          <a:p>
            <a:r>
              <a:rPr lang="en-US" sz="4000"/>
              <a:t>Clinical Denials at POS</a:t>
            </a:r>
          </a:p>
        </p:txBody>
      </p:sp>
      <p:graphicFrame>
        <p:nvGraphicFramePr>
          <p:cNvPr id="8" name="Content Placeholder 7">
            <a:extLst>
              <a:ext uri="{FF2B5EF4-FFF2-40B4-BE49-F238E27FC236}">
                <a16:creationId xmlns:a16="http://schemas.microsoft.com/office/drawing/2014/main" id="{A59F759E-05FA-B82A-CD05-682432F41BF9}"/>
              </a:ext>
            </a:extLst>
          </p:cNvPr>
          <p:cNvGraphicFramePr>
            <a:graphicFrameLocks noGrp="1"/>
          </p:cNvGraphicFramePr>
          <p:nvPr>
            <p:ph idx="4294967295"/>
            <p:extLst>
              <p:ext uri="{D42A27DB-BD31-4B8C-83A1-F6EECF244321}">
                <p14:modId xmlns:p14="http://schemas.microsoft.com/office/powerpoint/2010/main" val="3422689826"/>
              </p:ext>
            </p:extLst>
          </p:nvPr>
        </p:nvGraphicFramePr>
        <p:xfrm>
          <a:off x="383309" y="1733570"/>
          <a:ext cx="11425381" cy="4730789"/>
        </p:xfrm>
        <a:graphic>
          <a:graphicData uri="http://schemas.openxmlformats.org/drawingml/2006/table">
            <a:tbl>
              <a:tblPr firstRow="1"/>
              <a:tblGrid>
                <a:gridCol w="5073440">
                  <a:extLst>
                    <a:ext uri="{9D8B030D-6E8A-4147-A177-3AD203B41FA5}">
                      <a16:colId xmlns:a16="http://schemas.microsoft.com/office/drawing/2014/main" val="230266771"/>
                    </a:ext>
                  </a:extLst>
                </a:gridCol>
                <a:gridCol w="1587986">
                  <a:extLst>
                    <a:ext uri="{9D8B030D-6E8A-4147-A177-3AD203B41FA5}">
                      <a16:colId xmlns:a16="http://schemas.microsoft.com/office/drawing/2014/main" val="3519500080"/>
                    </a:ext>
                  </a:extLst>
                </a:gridCol>
                <a:gridCol w="1587983">
                  <a:extLst>
                    <a:ext uri="{9D8B030D-6E8A-4147-A177-3AD203B41FA5}">
                      <a16:colId xmlns:a16="http://schemas.microsoft.com/office/drawing/2014/main" val="3666824726"/>
                    </a:ext>
                  </a:extLst>
                </a:gridCol>
                <a:gridCol w="1587986">
                  <a:extLst>
                    <a:ext uri="{9D8B030D-6E8A-4147-A177-3AD203B41FA5}">
                      <a16:colId xmlns:a16="http://schemas.microsoft.com/office/drawing/2014/main" val="544407729"/>
                    </a:ext>
                  </a:extLst>
                </a:gridCol>
                <a:gridCol w="1587986">
                  <a:extLst>
                    <a:ext uri="{9D8B030D-6E8A-4147-A177-3AD203B41FA5}">
                      <a16:colId xmlns:a16="http://schemas.microsoft.com/office/drawing/2014/main" val="808970424"/>
                    </a:ext>
                  </a:extLst>
                </a:gridCol>
              </a:tblGrid>
              <a:tr h="276563">
                <a:tc>
                  <a:txBody>
                    <a:bodyPr/>
                    <a:lstStyle/>
                    <a:p>
                      <a:pPr algn="l" rtl="0" fontAlgn="t">
                        <a:spcBef>
                          <a:spcPts val="0"/>
                        </a:spcBef>
                        <a:spcAft>
                          <a:spcPts val="0"/>
                        </a:spcAft>
                      </a:pPr>
                      <a:endParaRPr lang="en-US" sz="1800" b="0" i="0" u="none" strike="noStrike">
                        <a:effectLst/>
                        <a:highlight>
                          <a:srgbClr val="7DD7EA"/>
                        </a:highlight>
                        <a:latin typeface="+mn-lt"/>
                      </a:endParaRPr>
                    </a:p>
                  </a:txBody>
                  <a:tcPr marL="10068" marR="10068" marT="100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marL="0" algn="ctr" defTabSz="914400" rtl="0" eaLnBrk="1" fontAlgn="t" latinLnBrk="0" hangingPunct="1">
                        <a:spcBef>
                          <a:spcPts val="0"/>
                        </a:spcBef>
                        <a:spcAft>
                          <a:spcPts val="0"/>
                        </a:spcAft>
                        <a:buNone/>
                      </a:pPr>
                      <a:r>
                        <a:rPr lang="en-US" sz="2000" b="1" i="0" u="none" strike="noStrike" kern="1200">
                          <a:solidFill>
                            <a:srgbClr val="000000"/>
                          </a:solidFill>
                          <a:effectLst/>
                          <a:highlight>
                            <a:srgbClr val="7DD7EA"/>
                          </a:highlight>
                          <a:latin typeface="+mn-lt"/>
                          <a:ea typeface="+mn-ea"/>
                          <a:cs typeface="+mn-cs"/>
                        </a:rPr>
                        <a:t>8-26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marL="0" algn="ctr" defTabSz="914400" rtl="0" eaLnBrk="1" fontAlgn="t" latinLnBrk="0" hangingPunct="1">
                        <a:spcBef>
                          <a:spcPts val="0"/>
                        </a:spcBef>
                        <a:spcAft>
                          <a:spcPts val="0"/>
                        </a:spcAft>
                        <a:buNone/>
                      </a:pPr>
                      <a:r>
                        <a:rPr lang="en-US" sz="2000" b="1" i="0" u="none" strike="noStrike" kern="1200">
                          <a:solidFill>
                            <a:srgbClr val="000000"/>
                          </a:solidFill>
                          <a:effectLst/>
                          <a:highlight>
                            <a:srgbClr val="7DD7EA"/>
                          </a:highlight>
                          <a:latin typeface="+mn-lt"/>
                          <a:ea typeface="+mn-ea"/>
                          <a:cs typeface="+mn-cs"/>
                        </a:rPr>
                        <a:t>7-26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marL="0" algn="ctr" defTabSz="914400" rtl="0" eaLnBrk="1" fontAlgn="t" latinLnBrk="0" hangingPunct="1">
                        <a:spcBef>
                          <a:spcPts val="0"/>
                        </a:spcBef>
                        <a:spcAft>
                          <a:spcPts val="0"/>
                        </a:spcAft>
                        <a:buNone/>
                      </a:pPr>
                      <a:r>
                        <a:rPr lang="en-US" sz="2000" b="1" i="0" u="none" strike="noStrike" kern="1200">
                          <a:solidFill>
                            <a:srgbClr val="000000"/>
                          </a:solidFill>
                          <a:effectLst/>
                          <a:highlight>
                            <a:srgbClr val="7DD7EA"/>
                          </a:highlight>
                          <a:latin typeface="+mn-lt"/>
                          <a:ea typeface="+mn-ea"/>
                          <a:cs typeface="+mn-cs"/>
                        </a:rPr>
                        <a:t>6-26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algn="ctr" rtl="0" fontAlgn="t">
                        <a:spcBef>
                          <a:spcPts val="0"/>
                        </a:spcBef>
                        <a:spcAft>
                          <a:spcPts val="0"/>
                        </a:spcAft>
                      </a:pPr>
                      <a:r>
                        <a:rPr lang="en-US" sz="2000" b="1" i="0" u="none" strike="noStrike">
                          <a:solidFill>
                            <a:srgbClr val="000000"/>
                          </a:solidFill>
                          <a:effectLst/>
                          <a:highlight>
                            <a:srgbClr val="7DD7EA"/>
                          </a:highlight>
                          <a:latin typeface="+mn-lt"/>
                        </a:rPr>
                        <a:t>5-26</a:t>
                      </a:r>
                      <a:endParaRPr lang="en-US" sz="2000" b="0" i="0" u="none" strike="noStrike">
                        <a:effectLst/>
                        <a:highlight>
                          <a:srgbClr val="7DD7EA"/>
                        </a:highlight>
                        <a:latin typeface="+mn-lt"/>
                      </a:endParaRPr>
                    </a:p>
                  </a:txBody>
                  <a:tcPr marL="25439" marR="25439" marT="2543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extLst>
                  <a:ext uri="{0D108BD9-81ED-4DB2-BD59-A6C34878D82A}">
                    <a16:rowId xmlns:a16="http://schemas.microsoft.com/office/drawing/2014/main" val="277569193"/>
                  </a:ext>
                </a:extLst>
              </a:tr>
              <a:tr h="243477">
                <a:tc>
                  <a:txBody>
                    <a:bodyPr/>
                    <a:lstStyle/>
                    <a:p>
                      <a:pPr algn="l" rtl="0" fontAlgn="t">
                        <a:spcBef>
                          <a:spcPts val="0"/>
                        </a:spcBef>
                        <a:spcAft>
                          <a:spcPts val="0"/>
                        </a:spcAft>
                      </a:pPr>
                      <a:r>
                        <a:rPr lang="en-US" sz="1800" b="1" i="0" u="none" strike="noStrike">
                          <a:solidFill>
                            <a:srgbClr val="000000"/>
                          </a:solidFill>
                          <a:effectLst/>
                          <a:latin typeface="+mn-lt"/>
                        </a:rPr>
                        <a:t>Clinical Edit 0682</a:t>
                      </a:r>
                      <a:endParaRPr lang="en-US" sz="1800" b="1" i="0" u="none" strike="noStrike">
                        <a:effectLst/>
                        <a:latin typeface="+mn-lt"/>
                      </a:endParaRPr>
                    </a:p>
                  </a:txBody>
                  <a:tcPr marL="10068" marR="10068" marT="100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21,357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21,762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21,186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20,437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2912105736"/>
                  </a:ext>
                </a:extLst>
              </a:tr>
              <a:tr h="202676">
                <a:tc>
                  <a:txBody>
                    <a:bodyPr/>
                    <a:lstStyle/>
                    <a:p>
                      <a:pPr algn="l" rtl="0" fontAlgn="t">
                        <a:spcBef>
                          <a:spcPts val="0"/>
                        </a:spcBef>
                        <a:spcAft>
                          <a:spcPts val="0"/>
                        </a:spcAft>
                      </a:pPr>
                      <a:r>
                        <a:rPr lang="en-US" sz="1800" b="0" i="0" u="none" strike="noStrike">
                          <a:solidFill>
                            <a:srgbClr val="000000"/>
                          </a:solidFill>
                          <a:effectLst/>
                          <a:latin typeface="+mn-lt"/>
                        </a:rPr>
                        <a:t>% POS Denials</a:t>
                      </a:r>
                      <a:endParaRPr lang="en-US" sz="1800" b="0" i="0" u="none" strike="noStrike">
                        <a:effectLst/>
                        <a:latin typeface="+mn-lt"/>
                      </a:endParaRPr>
                    </a:p>
                  </a:txBody>
                  <a:tcPr marL="10068" marR="10068" marT="100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6.14%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6.04%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5.96%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5.85%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01704435"/>
                  </a:ext>
                </a:extLst>
              </a:tr>
              <a:tr h="202676">
                <a:tc>
                  <a:txBody>
                    <a:bodyPr/>
                    <a:lstStyle/>
                    <a:p>
                      <a:pPr algn="l" rtl="0" fontAlgn="t">
                        <a:spcBef>
                          <a:spcPts val="0"/>
                        </a:spcBef>
                        <a:spcAft>
                          <a:spcPts val="0"/>
                        </a:spcAft>
                      </a:pPr>
                      <a:r>
                        <a:rPr lang="en-US" sz="1800" b="1" i="0" u="none" strike="noStrike">
                          <a:solidFill>
                            <a:srgbClr val="000000"/>
                          </a:solidFill>
                          <a:effectLst/>
                          <a:latin typeface="+mn-lt"/>
                        </a:rPr>
                        <a:t>High Risk Combination Edit 1014</a:t>
                      </a:r>
                      <a:endParaRPr lang="en-US" sz="1800" b="1" i="0" u="none" strike="noStrike">
                        <a:effectLst/>
                        <a:latin typeface="+mn-lt"/>
                      </a:endParaRPr>
                    </a:p>
                  </a:txBody>
                  <a:tcPr marL="10068" marR="10068" marT="100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2,980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3,177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3,245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3,382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2943826482"/>
                  </a:ext>
                </a:extLst>
              </a:tr>
              <a:tr h="202676">
                <a:tc>
                  <a:txBody>
                    <a:bodyPr/>
                    <a:lstStyle/>
                    <a:p>
                      <a:pPr algn="l" rtl="0" fontAlgn="t">
                        <a:spcBef>
                          <a:spcPts val="0"/>
                        </a:spcBef>
                        <a:spcAft>
                          <a:spcPts val="0"/>
                        </a:spcAft>
                      </a:pPr>
                      <a:r>
                        <a:rPr lang="en-US" sz="1800" b="0" i="0" u="none" strike="noStrike">
                          <a:solidFill>
                            <a:srgbClr val="000000"/>
                          </a:solidFill>
                          <a:effectLst/>
                          <a:latin typeface="+mn-lt"/>
                        </a:rPr>
                        <a:t>% POS Denials</a:t>
                      </a:r>
                      <a:endParaRPr lang="en-US" sz="1800" b="0" i="0" u="none" strike="noStrike">
                        <a:effectLst/>
                        <a:latin typeface="+mn-lt"/>
                      </a:endParaRPr>
                    </a:p>
                  </a:txBody>
                  <a:tcPr marL="10068" marR="10068" marT="100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0.86%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0.88%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0.91%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0.97%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49132232"/>
                  </a:ext>
                </a:extLst>
              </a:tr>
              <a:tr h="202676">
                <a:tc>
                  <a:txBody>
                    <a:bodyPr/>
                    <a:lstStyle/>
                    <a:p>
                      <a:pPr algn="l" rtl="0" fontAlgn="t">
                        <a:spcBef>
                          <a:spcPts val="0"/>
                        </a:spcBef>
                        <a:spcAft>
                          <a:spcPts val="0"/>
                        </a:spcAft>
                      </a:pPr>
                      <a:r>
                        <a:rPr lang="en-US" sz="1800" b="1" i="0" u="none" strike="noStrike">
                          <a:solidFill>
                            <a:srgbClr val="000000"/>
                          </a:solidFill>
                          <a:effectLst/>
                          <a:latin typeface="+mn-lt"/>
                        </a:rPr>
                        <a:t>Opioid Limits Exceeded 0097</a:t>
                      </a:r>
                      <a:endParaRPr lang="en-US" sz="1800" b="1" i="0" u="none" strike="noStrike">
                        <a:effectLst/>
                        <a:latin typeface="+mn-lt"/>
                      </a:endParaRPr>
                    </a:p>
                  </a:txBody>
                  <a:tcPr marL="10068" marR="10068" marT="100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6,653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7,030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7,201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6,891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459433128"/>
                  </a:ext>
                </a:extLst>
              </a:tr>
              <a:tr h="202676">
                <a:tc>
                  <a:txBody>
                    <a:bodyPr/>
                    <a:lstStyle/>
                    <a:p>
                      <a:pPr algn="l" rtl="0" fontAlgn="t">
                        <a:spcBef>
                          <a:spcPts val="0"/>
                        </a:spcBef>
                        <a:spcAft>
                          <a:spcPts val="0"/>
                        </a:spcAft>
                      </a:pPr>
                      <a:r>
                        <a:rPr lang="en-US" sz="1800" b="0" i="0" u="none" strike="noStrike">
                          <a:solidFill>
                            <a:srgbClr val="000000"/>
                          </a:solidFill>
                          <a:effectLst/>
                          <a:latin typeface="+mn-lt"/>
                        </a:rPr>
                        <a:t>% POS Denials</a:t>
                      </a:r>
                      <a:endParaRPr lang="en-US" sz="1800" b="0" i="0" u="none" strike="noStrike">
                        <a:effectLst/>
                        <a:latin typeface="+mn-lt"/>
                      </a:endParaRPr>
                    </a:p>
                  </a:txBody>
                  <a:tcPr marL="10068" marR="10068" marT="100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1.91%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1.95%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2.02%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1.97%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82852389"/>
                  </a:ext>
                </a:extLst>
              </a:tr>
              <a:tr h="202676">
                <a:tc>
                  <a:txBody>
                    <a:bodyPr/>
                    <a:lstStyle/>
                    <a:p>
                      <a:pPr algn="l" rtl="0" fontAlgn="t">
                        <a:spcBef>
                          <a:spcPts val="0"/>
                        </a:spcBef>
                        <a:spcAft>
                          <a:spcPts val="0"/>
                        </a:spcAft>
                      </a:pPr>
                      <a:r>
                        <a:rPr lang="en-US" sz="1800" b="1" i="0" u="none" strike="noStrike">
                          <a:solidFill>
                            <a:srgbClr val="000000"/>
                          </a:solidFill>
                          <a:effectLst/>
                          <a:latin typeface="+mn-lt"/>
                        </a:rPr>
                        <a:t>Preferred Drug List Edit 0160</a:t>
                      </a:r>
                      <a:endParaRPr lang="en-US" sz="1800" b="1" i="0" u="none" strike="noStrike">
                        <a:effectLst/>
                        <a:latin typeface="+mn-lt"/>
                      </a:endParaRPr>
                    </a:p>
                  </a:txBody>
                  <a:tcPr marL="10068" marR="10068" marT="100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73,568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75,889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77,495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74,358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2254377476"/>
                  </a:ext>
                </a:extLst>
              </a:tr>
              <a:tr h="202676">
                <a:tc>
                  <a:txBody>
                    <a:bodyPr/>
                    <a:lstStyle/>
                    <a:p>
                      <a:pPr algn="l" rtl="0" fontAlgn="t">
                        <a:spcBef>
                          <a:spcPts val="0"/>
                        </a:spcBef>
                        <a:spcAft>
                          <a:spcPts val="0"/>
                        </a:spcAft>
                      </a:pPr>
                      <a:r>
                        <a:rPr lang="en-US" sz="1800" b="0" i="0" u="none" strike="noStrike">
                          <a:solidFill>
                            <a:srgbClr val="000000"/>
                          </a:solidFill>
                          <a:effectLst/>
                          <a:latin typeface="+mn-lt"/>
                        </a:rPr>
                        <a:t>% POS Denials</a:t>
                      </a:r>
                      <a:endParaRPr lang="en-US" sz="1800" b="0" i="0" u="none" strike="noStrike">
                        <a:effectLst/>
                        <a:latin typeface="+mn-lt"/>
                      </a:endParaRPr>
                    </a:p>
                  </a:txBody>
                  <a:tcPr marL="10068" marR="10068" marT="100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21.17%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21.06%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21.79%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21.29%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29669622"/>
                  </a:ext>
                </a:extLst>
              </a:tr>
              <a:tr h="202676">
                <a:tc>
                  <a:txBody>
                    <a:bodyPr/>
                    <a:lstStyle/>
                    <a:p>
                      <a:pPr algn="l" rtl="0" fontAlgn="t">
                        <a:spcBef>
                          <a:spcPts val="0"/>
                        </a:spcBef>
                        <a:spcAft>
                          <a:spcPts val="0"/>
                        </a:spcAft>
                      </a:pPr>
                      <a:r>
                        <a:rPr lang="en-US" sz="1800" b="1" i="0" u="none" strike="noStrike">
                          <a:solidFill>
                            <a:srgbClr val="000000"/>
                          </a:solidFill>
                          <a:effectLst/>
                          <a:latin typeface="+mn-lt"/>
                        </a:rPr>
                        <a:t>Prior Authorization Required But Not Found 0213</a:t>
                      </a:r>
                      <a:endParaRPr lang="en-US" sz="1800" b="1" i="0" u="none" strike="noStrike">
                        <a:effectLst/>
                        <a:latin typeface="+mn-lt"/>
                      </a:endParaRPr>
                    </a:p>
                  </a:txBody>
                  <a:tcPr marL="10068" marR="10068" marT="100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5,855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5,767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5,447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5,166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1827461318"/>
                  </a:ext>
                </a:extLst>
              </a:tr>
              <a:tr h="202676">
                <a:tc>
                  <a:txBody>
                    <a:bodyPr/>
                    <a:lstStyle/>
                    <a:p>
                      <a:pPr algn="l" rtl="0" fontAlgn="t">
                        <a:spcBef>
                          <a:spcPts val="0"/>
                        </a:spcBef>
                        <a:spcAft>
                          <a:spcPts val="0"/>
                        </a:spcAft>
                      </a:pPr>
                      <a:r>
                        <a:rPr lang="en-US" sz="1800" b="0" i="0" u="none" strike="noStrike">
                          <a:solidFill>
                            <a:srgbClr val="000000"/>
                          </a:solidFill>
                          <a:effectLst/>
                          <a:latin typeface="+mn-lt"/>
                        </a:rPr>
                        <a:t>% POS Denials</a:t>
                      </a:r>
                      <a:endParaRPr lang="en-US" sz="1800" b="0" i="0" u="none" strike="noStrike">
                        <a:effectLst/>
                        <a:latin typeface="+mn-lt"/>
                      </a:endParaRPr>
                    </a:p>
                  </a:txBody>
                  <a:tcPr marL="10068" marR="10068" marT="100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1.68%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1.60%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1.53%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1.48%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1651034"/>
                  </a:ext>
                </a:extLst>
              </a:tr>
              <a:tr h="202676">
                <a:tc>
                  <a:txBody>
                    <a:bodyPr/>
                    <a:lstStyle/>
                    <a:p>
                      <a:pPr algn="l" rtl="0" fontAlgn="t">
                        <a:spcBef>
                          <a:spcPts val="0"/>
                        </a:spcBef>
                        <a:spcAft>
                          <a:spcPts val="0"/>
                        </a:spcAft>
                      </a:pPr>
                      <a:r>
                        <a:rPr lang="en-US" sz="1800" b="1" i="0" u="none" strike="noStrike">
                          <a:solidFill>
                            <a:srgbClr val="000000"/>
                          </a:solidFill>
                          <a:effectLst/>
                          <a:latin typeface="+mn-lt"/>
                        </a:rPr>
                        <a:t>Step Therapy Edit 0681</a:t>
                      </a:r>
                      <a:endParaRPr lang="en-US" sz="1800" b="1" i="0" u="none" strike="noStrike">
                        <a:effectLst/>
                        <a:latin typeface="+mn-lt"/>
                      </a:endParaRPr>
                    </a:p>
                  </a:txBody>
                  <a:tcPr marL="10068" marR="10068" marT="100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1,680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1,719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1,643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1,622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147762982"/>
                  </a:ext>
                </a:extLst>
              </a:tr>
              <a:tr h="202676">
                <a:tc>
                  <a:txBody>
                    <a:bodyPr/>
                    <a:lstStyle/>
                    <a:p>
                      <a:pPr algn="l" rtl="0" fontAlgn="t">
                        <a:spcBef>
                          <a:spcPts val="0"/>
                        </a:spcBef>
                        <a:spcAft>
                          <a:spcPts val="0"/>
                        </a:spcAft>
                      </a:pPr>
                      <a:r>
                        <a:rPr lang="en-US" sz="1800" b="0" i="0" u="none" strike="noStrike">
                          <a:solidFill>
                            <a:srgbClr val="000000"/>
                          </a:solidFill>
                          <a:effectLst/>
                          <a:latin typeface="+mn-lt"/>
                        </a:rPr>
                        <a:t>% POS Denials</a:t>
                      </a:r>
                      <a:endParaRPr lang="en-US" sz="1800" b="0" i="0" u="none" strike="noStrike">
                        <a:effectLst/>
                        <a:latin typeface="+mn-lt"/>
                      </a:endParaRPr>
                    </a:p>
                  </a:txBody>
                  <a:tcPr marL="10068" marR="10068" marT="100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0.48%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0.48%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0.46%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0.46%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03196801"/>
                  </a:ext>
                </a:extLst>
              </a:tr>
              <a:tr h="202676">
                <a:tc>
                  <a:txBody>
                    <a:bodyPr/>
                    <a:lstStyle/>
                    <a:p>
                      <a:pPr algn="l" rtl="0" fontAlgn="t">
                        <a:spcBef>
                          <a:spcPts val="0"/>
                        </a:spcBef>
                        <a:spcAft>
                          <a:spcPts val="0"/>
                        </a:spcAft>
                      </a:pPr>
                      <a:r>
                        <a:rPr lang="en-US" sz="1800" b="1" i="0" u="none" strike="noStrike">
                          <a:solidFill>
                            <a:srgbClr val="000000"/>
                          </a:solidFill>
                          <a:effectLst/>
                          <a:latin typeface="+mn-lt"/>
                        </a:rPr>
                        <a:t>Therapeutic Duplication 1010</a:t>
                      </a:r>
                      <a:endParaRPr lang="en-US" sz="1800" b="1" i="0" u="none" strike="noStrike">
                        <a:effectLst/>
                        <a:latin typeface="+mn-lt"/>
                      </a:endParaRPr>
                    </a:p>
                  </a:txBody>
                  <a:tcPr marL="10068" marR="10068" marT="100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20,162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20,337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20,325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19,305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D3D3D3"/>
                      </a:solidFill>
                      <a:prstDash val="solid"/>
                      <a:round/>
                      <a:headEnd type="none" w="med" len="med"/>
                      <a:tailEnd type="none" w="med" len="med"/>
                    </a:lnB>
                    <a:noFill/>
                  </a:tcPr>
                </a:tc>
                <a:extLst>
                  <a:ext uri="{0D108BD9-81ED-4DB2-BD59-A6C34878D82A}">
                    <a16:rowId xmlns:a16="http://schemas.microsoft.com/office/drawing/2014/main" val="484147565"/>
                  </a:ext>
                </a:extLst>
              </a:tr>
              <a:tr h="202676">
                <a:tc>
                  <a:txBody>
                    <a:bodyPr/>
                    <a:lstStyle/>
                    <a:p>
                      <a:pPr algn="l" rtl="0" fontAlgn="t">
                        <a:spcBef>
                          <a:spcPts val="0"/>
                        </a:spcBef>
                        <a:spcAft>
                          <a:spcPts val="0"/>
                        </a:spcAft>
                      </a:pPr>
                      <a:r>
                        <a:rPr lang="en-US" sz="1800" b="0" i="0" u="none" strike="noStrike">
                          <a:solidFill>
                            <a:srgbClr val="000000"/>
                          </a:solidFill>
                          <a:effectLst/>
                          <a:latin typeface="+mn-lt"/>
                        </a:rPr>
                        <a:t>% POS Denials</a:t>
                      </a:r>
                      <a:endParaRPr lang="en-US" sz="1800" b="0" i="0" u="none" strike="noStrike">
                        <a:effectLst/>
                        <a:latin typeface="+mn-lt"/>
                      </a:endParaRPr>
                    </a:p>
                  </a:txBody>
                  <a:tcPr marL="10068" marR="10068" marT="10068"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5.80%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5.64%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5.71%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5.53%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96603040"/>
                  </a:ext>
                </a:extLst>
              </a:tr>
            </a:tbl>
          </a:graphicData>
        </a:graphic>
      </p:graphicFrame>
      <p:pic>
        <p:nvPicPr>
          <p:cNvPr id="10" name="Picture 9" descr="Conduent, Inc.">
            <a:extLst>
              <a:ext uri="{FF2B5EF4-FFF2-40B4-BE49-F238E27FC236}">
                <a16:creationId xmlns:a16="http://schemas.microsoft.com/office/drawing/2014/main" id="{AA45D1BE-33C7-0E8D-7432-AC7D174C3FC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84546" y="0"/>
            <a:ext cx="1838325" cy="504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82058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FC80E-8226-6055-DE7F-85930EAC3CB7}"/>
              </a:ext>
            </a:extLst>
          </p:cNvPr>
          <p:cNvSpPr>
            <a:spLocks noGrp="1"/>
          </p:cNvSpPr>
          <p:nvPr>
            <p:ph type="title"/>
          </p:nvPr>
        </p:nvSpPr>
        <p:spPr>
          <a:xfrm>
            <a:off x="841248" y="256032"/>
            <a:ext cx="10506456" cy="1014984"/>
          </a:xfrm>
        </p:spPr>
        <p:txBody>
          <a:bodyPr anchor="b">
            <a:normAutofit/>
          </a:bodyPr>
          <a:lstStyle/>
          <a:p>
            <a:r>
              <a:rPr lang="en-US"/>
              <a:t>Fiscal Denials at POS</a:t>
            </a:r>
          </a:p>
        </p:txBody>
      </p:sp>
      <p:graphicFrame>
        <p:nvGraphicFramePr>
          <p:cNvPr id="4" name="Content Placeholder 3">
            <a:extLst>
              <a:ext uri="{FF2B5EF4-FFF2-40B4-BE49-F238E27FC236}">
                <a16:creationId xmlns:a16="http://schemas.microsoft.com/office/drawing/2014/main" id="{BC134E2D-71B3-E4EB-BCD7-85459DBA6931}"/>
              </a:ext>
            </a:extLst>
          </p:cNvPr>
          <p:cNvGraphicFramePr>
            <a:graphicFrameLocks noGrp="1"/>
          </p:cNvGraphicFramePr>
          <p:nvPr>
            <p:ph idx="1"/>
            <p:extLst>
              <p:ext uri="{D42A27DB-BD31-4B8C-83A1-F6EECF244321}">
                <p14:modId xmlns:p14="http://schemas.microsoft.com/office/powerpoint/2010/main" val="1532118731"/>
              </p:ext>
            </p:extLst>
          </p:nvPr>
        </p:nvGraphicFramePr>
        <p:xfrm>
          <a:off x="667974" y="1271016"/>
          <a:ext cx="10853004" cy="5426834"/>
        </p:xfrm>
        <a:graphic>
          <a:graphicData uri="http://schemas.openxmlformats.org/drawingml/2006/table">
            <a:tbl>
              <a:tblPr firstRow="1"/>
              <a:tblGrid>
                <a:gridCol w="4779030">
                  <a:extLst>
                    <a:ext uri="{9D8B030D-6E8A-4147-A177-3AD203B41FA5}">
                      <a16:colId xmlns:a16="http://schemas.microsoft.com/office/drawing/2014/main" val="3730584946"/>
                    </a:ext>
                  </a:extLst>
                </a:gridCol>
                <a:gridCol w="1518494">
                  <a:extLst>
                    <a:ext uri="{9D8B030D-6E8A-4147-A177-3AD203B41FA5}">
                      <a16:colId xmlns:a16="http://schemas.microsoft.com/office/drawing/2014/main" val="1290426984"/>
                    </a:ext>
                  </a:extLst>
                </a:gridCol>
                <a:gridCol w="1518492">
                  <a:extLst>
                    <a:ext uri="{9D8B030D-6E8A-4147-A177-3AD203B41FA5}">
                      <a16:colId xmlns:a16="http://schemas.microsoft.com/office/drawing/2014/main" val="863085033"/>
                    </a:ext>
                  </a:extLst>
                </a:gridCol>
                <a:gridCol w="1518494">
                  <a:extLst>
                    <a:ext uri="{9D8B030D-6E8A-4147-A177-3AD203B41FA5}">
                      <a16:colId xmlns:a16="http://schemas.microsoft.com/office/drawing/2014/main" val="4165989240"/>
                    </a:ext>
                  </a:extLst>
                </a:gridCol>
                <a:gridCol w="1518494">
                  <a:extLst>
                    <a:ext uri="{9D8B030D-6E8A-4147-A177-3AD203B41FA5}">
                      <a16:colId xmlns:a16="http://schemas.microsoft.com/office/drawing/2014/main" val="3763393330"/>
                    </a:ext>
                  </a:extLst>
                </a:gridCol>
              </a:tblGrid>
              <a:tr h="397634">
                <a:tc>
                  <a:txBody>
                    <a:bodyPr/>
                    <a:lstStyle/>
                    <a:p>
                      <a:pPr algn="l" rtl="0" fontAlgn="t">
                        <a:spcBef>
                          <a:spcPts val="0"/>
                        </a:spcBef>
                        <a:spcAft>
                          <a:spcPts val="0"/>
                        </a:spcAft>
                      </a:pPr>
                      <a:endParaRPr lang="en-US" sz="1800" b="0" i="0" u="none" strike="noStrike">
                        <a:effectLst/>
                        <a:highlight>
                          <a:srgbClr val="7DD7EA"/>
                        </a:highlight>
                        <a:latin typeface="+mn-lt"/>
                      </a:endParaRPr>
                    </a:p>
                  </a:txBody>
                  <a:tcPr marL="12300" marR="12300" marT="123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marL="0" algn="ctr" defTabSz="914400" rtl="0" eaLnBrk="1" fontAlgn="t" latinLnBrk="0" hangingPunct="1">
                        <a:spcBef>
                          <a:spcPts val="0"/>
                        </a:spcBef>
                        <a:spcAft>
                          <a:spcPts val="0"/>
                        </a:spcAft>
                        <a:buNone/>
                      </a:pPr>
                      <a:r>
                        <a:rPr lang="en-US" sz="2000" b="1" i="0" u="none" strike="noStrike" kern="1200">
                          <a:solidFill>
                            <a:srgbClr val="000000"/>
                          </a:solidFill>
                          <a:effectLst/>
                          <a:highlight>
                            <a:srgbClr val="7DD7EA"/>
                          </a:highlight>
                          <a:latin typeface="+mn-lt"/>
                          <a:ea typeface="+mn-ea"/>
                          <a:cs typeface="+mn-cs"/>
                        </a:rPr>
                        <a:t>8-26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marL="0" algn="ctr" defTabSz="914400" rtl="0" eaLnBrk="1" fontAlgn="t" latinLnBrk="0" hangingPunct="1">
                        <a:spcBef>
                          <a:spcPts val="0"/>
                        </a:spcBef>
                        <a:spcAft>
                          <a:spcPts val="0"/>
                        </a:spcAft>
                        <a:buNone/>
                      </a:pPr>
                      <a:r>
                        <a:rPr lang="en-US" sz="2000" b="1" i="0" u="none" strike="noStrike" kern="1200">
                          <a:solidFill>
                            <a:srgbClr val="000000"/>
                          </a:solidFill>
                          <a:effectLst/>
                          <a:highlight>
                            <a:srgbClr val="7DD7EA"/>
                          </a:highlight>
                          <a:latin typeface="+mn-lt"/>
                          <a:ea typeface="+mn-ea"/>
                          <a:cs typeface="+mn-cs"/>
                        </a:rPr>
                        <a:t>7-26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marL="0" algn="ctr" defTabSz="914400" rtl="0" eaLnBrk="1" fontAlgn="t" latinLnBrk="0" hangingPunct="1">
                        <a:spcBef>
                          <a:spcPts val="0"/>
                        </a:spcBef>
                        <a:spcAft>
                          <a:spcPts val="0"/>
                        </a:spcAft>
                        <a:buNone/>
                      </a:pPr>
                      <a:r>
                        <a:rPr lang="en-US" sz="2000" b="1" i="0" u="none" strike="noStrike" kern="1200">
                          <a:solidFill>
                            <a:srgbClr val="000000"/>
                          </a:solidFill>
                          <a:effectLst/>
                          <a:highlight>
                            <a:srgbClr val="7DD7EA"/>
                          </a:highlight>
                          <a:latin typeface="+mn-lt"/>
                          <a:ea typeface="+mn-ea"/>
                          <a:cs typeface="+mn-cs"/>
                        </a:rPr>
                        <a:t>6-26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tc>
                  <a:txBody>
                    <a:bodyPr/>
                    <a:lstStyle/>
                    <a:p>
                      <a:pPr algn="ctr" rtl="0" fontAlgn="t">
                        <a:spcBef>
                          <a:spcPts val="0"/>
                        </a:spcBef>
                        <a:spcAft>
                          <a:spcPts val="0"/>
                        </a:spcAft>
                      </a:pPr>
                      <a:r>
                        <a:rPr lang="en-US" sz="2000" b="1" i="0" u="none" strike="noStrike">
                          <a:solidFill>
                            <a:srgbClr val="000000"/>
                          </a:solidFill>
                          <a:effectLst/>
                          <a:highlight>
                            <a:srgbClr val="7DD7EA"/>
                          </a:highlight>
                          <a:latin typeface="+mn-lt"/>
                        </a:rPr>
                        <a:t>5-26</a:t>
                      </a:r>
                      <a:endParaRPr lang="en-US" sz="2000" b="0" i="0" u="none" strike="noStrike">
                        <a:effectLst/>
                        <a:highlight>
                          <a:srgbClr val="7DD7EA"/>
                        </a:highlight>
                        <a:latin typeface="+mn-lt"/>
                      </a:endParaRPr>
                    </a:p>
                  </a:txBody>
                  <a:tcPr marL="25439" marR="25439" marT="2543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DD7EA"/>
                    </a:solidFill>
                  </a:tcPr>
                </a:tc>
                <a:extLst>
                  <a:ext uri="{0D108BD9-81ED-4DB2-BD59-A6C34878D82A}">
                    <a16:rowId xmlns:a16="http://schemas.microsoft.com/office/drawing/2014/main" val="2948408676"/>
                  </a:ext>
                </a:extLst>
              </a:tr>
              <a:tr h="274619">
                <a:tc>
                  <a:txBody>
                    <a:bodyPr/>
                    <a:lstStyle/>
                    <a:p>
                      <a:pPr algn="l" rtl="0" fontAlgn="t">
                        <a:spcBef>
                          <a:spcPts val="0"/>
                        </a:spcBef>
                        <a:spcAft>
                          <a:spcPts val="0"/>
                        </a:spcAft>
                      </a:pPr>
                      <a:r>
                        <a:rPr lang="en-US" sz="1800" b="1" i="0" u="none" strike="noStrike">
                          <a:solidFill>
                            <a:srgbClr val="000000"/>
                          </a:solidFill>
                          <a:effectLst/>
                          <a:latin typeface="+mn-lt"/>
                        </a:rPr>
                        <a:t>90 Day Supply Required 1018</a:t>
                      </a:r>
                      <a:endParaRPr lang="en-US" sz="1800" b="1" i="0" u="none" strike="noStrike">
                        <a:effectLst/>
                        <a:latin typeface="+mn-lt"/>
                      </a:endParaRPr>
                    </a:p>
                  </a:txBody>
                  <a:tcPr marL="12300" marR="12300" marT="123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9,311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9,696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9,525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8,826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225823610"/>
                  </a:ext>
                </a:extLst>
              </a:tr>
              <a:tr h="274619">
                <a:tc>
                  <a:txBody>
                    <a:bodyPr/>
                    <a:lstStyle/>
                    <a:p>
                      <a:pPr algn="l" rtl="0" fontAlgn="t">
                        <a:spcBef>
                          <a:spcPts val="0"/>
                        </a:spcBef>
                        <a:spcAft>
                          <a:spcPts val="0"/>
                        </a:spcAft>
                      </a:pPr>
                      <a:r>
                        <a:rPr lang="en-US" sz="1800" b="0" i="0" u="none" strike="noStrike">
                          <a:solidFill>
                            <a:srgbClr val="000000"/>
                          </a:solidFill>
                          <a:effectLst/>
                          <a:latin typeface="+mn-lt"/>
                        </a:rPr>
                        <a:t>% POS Denials</a:t>
                      </a:r>
                      <a:endParaRPr lang="en-US" sz="1800" b="0" i="0" u="none" strike="noStrike">
                        <a:effectLst/>
                        <a:latin typeface="+mn-lt"/>
                      </a:endParaRPr>
                    </a:p>
                  </a:txBody>
                  <a:tcPr marL="12300" marR="12300" marT="123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2.68%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2.69%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2.68%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2.53%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99070891"/>
                  </a:ext>
                </a:extLst>
              </a:tr>
              <a:tr h="274619">
                <a:tc>
                  <a:txBody>
                    <a:bodyPr/>
                    <a:lstStyle/>
                    <a:p>
                      <a:pPr algn="l" rtl="0" fontAlgn="t">
                        <a:spcBef>
                          <a:spcPts val="0"/>
                        </a:spcBef>
                        <a:spcAft>
                          <a:spcPts val="0"/>
                        </a:spcAft>
                      </a:pPr>
                      <a:r>
                        <a:rPr lang="en-US" sz="1800" b="1" i="0" u="none" strike="noStrike">
                          <a:solidFill>
                            <a:srgbClr val="000000"/>
                          </a:solidFill>
                          <a:effectLst/>
                          <a:latin typeface="+mn-lt"/>
                        </a:rPr>
                        <a:t>Brand over Generic 1015</a:t>
                      </a:r>
                      <a:endParaRPr lang="en-US" sz="1800" b="1" i="0" u="none" strike="noStrike">
                        <a:effectLst/>
                        <a:latin typeface="+mn-lt"/>
                      </a:endParaRPr>
                    </a:p>
                  </a:txBody>
                  <a:tcPr marL="12300" marR="12300" marT="123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26,467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28,854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26,903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29,221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913935683"/>
                  </a:ext>
                </a:extLst>
              </a:tr>
              <a:tr h="274619">
                <a:tc>
                  <a:txBody>
                    <a:bodyPr/>
                    <a:lstStyle/>
                    <a:p>
                      <a:pPr algn="l" rtl="0" fontAlgn="t">
                        <a:spcBef>
                          <a:spcPts val="0"/>
                        </a:spcBef>
                        <a:spcAft>
                          <a:spcPts val="0"/>
                        </a:spcAft>
                      </a:pPr>
                      <a:r>
                        <a:rPr lang="en-US" sz="1800" b="0" i="0" u="none" strike="noStrike">
                          <a:solidFill>
                            <a:srgbClr val="000000"/>
                          </a:solidFill>
                          <a:effectLst/>
                          <a:latin typeface="+mn-lt"/>
                        </a:rPr>
                        <a:t>% POS Denials</a:t>
                      </a:r>
                      <a:endParaRPr lang="en-US" sz="1800" b="0" i="0" u="none" strike="noStrike">
                        <a:effectLst/>
                        <a:latin typeface="+mn-lt"/>
                      </a:endParaRPr>
                    </a:p>
                  </a:txBody>
                  <a:tcPr marL="12300" marR="12300" marT="123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7.61%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8.01%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7.56%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8.37%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16095767"/>
                  </a:ext>
                </a:extLst>
              </a:tr>
              <a:tr h="274619">
                <a:tc>
                  <a:txBody>
                    <a:bodyPr/>
                    <a:lstStyle/>
                    <a:p>
                      <a:pPr algn="l" rtl="0" fontAlgn="t">
                        <a:spcBef>
                          <a:spcPts val="0"/>
                        </a:spcBef>
                        <a:spcAft>
                          <a:spcPts val="0"/>
                        </a:spcAft>
                      </a:pPr>
                      <a:r>
                        <a:rPr lang="en-US" sz="1800" b="1" i="0" u="none" strike="noStrike">
                          <a:solidFill>
                            <a:srgbClr val="000000"/>
                          </a:solidFill>
                          <a:effectLst/>
                          <a:latin typeface="+mn-lt"/>
                        </a:rPr>
                        <a:t>Dose Optimization 0234</a:t>
                      </a:r>
                      <a:endParaRPr lang="en-US" sz="1800" b="1" i="0" u="none" strike="noStrike">
                        <a:effectLst/>
                        <a:latin typeface="+mn-lt"/>
                      </a:endParaRPr>
                    </a:p>
                  </a:txBody>
                  <a:tcPr marL="12300" marR="12300" marT="123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12,378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13,008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13,392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13,134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201962233"/>
                  </a:ext>
                </a:extLst>
              </a:tr>
              <a:tr h="274619">
                <a:tc>
                  <a:txBody>
                    <a:bodyPr/>
                    <a:lstStyle/>
                    <a:p>
                      <a:pPr algn="l" rtl="0" fontAlgn="t">
                        <a:spcBef>
                          <a:spcPts val="0"/>
                        </a:spcBef>
                        <a:spcAft>
                          <a:spcPts val="0"/>
                        </a:spcAft>
                      </a:pPr>
                      <a:r>
                        <a:rPr lang="en-US" sz="1800" b="0" i="0" u="none" strike="noStrike">
                          <a:solidFill>
                            <a:srgbClr val="000000"/>
                          </a:solidFill>
                          <a:effectLst/>
                          <a:latin typeface="+mn-lt"/>
                        </a:rPr>
                        <a:t>% POS Denials</a:t>
                      </a:r>
                      <a:endParaRPr lang="en-US" sz="1800" b="0" i="0" u="none" strike="noStrike">
                        <a:effectLst/>
                        <a:latin typeface="+mn-lt"/>
                      </a:endParaRPr>
                    </a:p>
                  </a:txBody>
                  <a:tcPr marL="12300" marR="12300" marT="123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3.56%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3.61%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3.77%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3.76%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96450659"/>
                  </a:ext>
                </a:extLst>
              </a:tr>
              <a:tr h="274619">
                <a:tc>
                  <a:txBody>
                    <a:bodyPr/>
                    <a:lstStyle/>
                    <a:p>
                      <a:pPr algn="l" rtl="0" fontAlgn="t">
                        <a:spcBef>
                          <a:spcPts val="0"/>
                        </a:spcBef>
                        <a:spcAft>
                          <a:spcPts val="0"/>
                        </a:spcAft>
                      </a:pPr>
                      <a:r>
                        <a:rPr lang="en-US" sz="1800" b="1" i="0" u="none" strike="noStrike">
                          <a:solidFill>
                            <a:srgbClr val="000000"/>
                          </a:solidFill>
                          <a:effectLst/>
                          <a:latin typeface="+mn-lt"/>
                        </a:rPr>
                        <a:t>DUR Therapy Exceeded 0716</a:t>
                      </a:r>
                      <a:endParaRPr lang="en-US" sz="1800" b="1" i="0" u="none" strike="noStrike">
                        <a:effectLst/>
                        <a:latin typeface="+mn-lt"/>
                      </a:endParaRPr>
                    </a:p>
                  </a:txBody>
                  <a:tcPr marL="12300" marR="12300" marT="123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26,070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26,649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25,856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24,842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796364172"/>
                  </a:ext>
                </a:extLst>
              </a:tr>
              <a:tr h="274619">
                <a:tc>
                  <a:txBody>
                    <a:bodyPr/>
                    <a:lstStyle/>
                    <a:p>
                      <a:pPr algn="l" rtl="0" fontAlgn="t">
                        <a:spcBef>
                          <a:spcPts val="0"/>
                        </a:spcBef>
                        <a:spcAft>
                          <a:spcPts val="0"/>
                        </a:spcAft>
                      </a:pPr>
                      <a:r>
                        <a:rPr lang="en-US" sz="1800" b="0" i="0" u="none" strike="noStrike">
                          <a:solidFill>
                            <a:srgbClr val="000000"/>
                          </a:solidFill>
                          <a:effectLst/>
                          <a:latin typeface="+mn-lt"/>
                        </a:rPr>
                        <a:t>% POS Denials</a:t>
                      </a:r>
                      <a:endParaRPr lang="en-US" sz="1800" b="0" i="0" u="none" strike="noStrike">
                        <a:effectLst/>
                        <a:latin typeface="+mn-lt"/>
                      </a:endParaRPr>
                    </a:p>
                  </a:txBody>
                  <a:tcPr marL="12300" marR="12300" marT="123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7.50%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7.39%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7.27%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7.11%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34006681"/>
                  </a:ext>
                </a:extLst>
              </a:tr>
              <a:tr h="274619">
                <a:tc>
                  <a:txBody>
                    <a:bodyPr/>
                    <a:lstStyle/>
                    <a:p>
                      <a:pPr algn="l" rtl="0" fontAlgn="t">
                        <a:spcBef>
                          <a:spcPts val="0"/>
                        </a:spcBef>
                        <a:spcAft>
                          <a:spcPts val="0"/>
                        </a:spcAft>
                      </a:pPr>
                      <a:r>
                        <a:rPr lang="en-US" sz="1800" b="1" i="0" u="none" strike="noStrike">
                          <a:solidFill>
                            <a:srgbClr val="000000"/>
                          </a:solidFill>
                          <a:effectLst/>
                          <a:latin typeface="+mn-lt"/>
                        </a:rPr>
                        <a:t>Exceed Initial Therapy Limitation 0712</a:t>
                      </a:r>
                      <a:endParaRPr lang="en-US" sz="1800" b="1" i="0" u="none" strike="noStrike">
                        <a:effectLst/>
                        <a:latin typeface="+mn-lt"/>
                      </a:endParaRPr>
                    </a:p>
                  </a:txBody>
                  <a:tcPr marL="12300" marR="12300" marT="123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198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146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157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123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949781604"/>
                  </a:ext>
                </a:extLst>
              </a:tr>
              <a:tr h="274619">
                <a:tc>
                  <a:txBody>
                    <a:bodyPr/>
                    <a:lstStyle/>
                    <a:p>
                      <a:pPr algn="l" rtl="0" fontAlgn="t">
                        <a:spcBef>
                          <a:spcPts val="0"/>
                        </a:spcBef>
                        <a:spcAft>
                          <a:spcPts val="0"/>
                        </a:spcAft>
                      </a:pPr>
                      <a:r>
                        <a:rPr lang="en-US" sz="1800" b="0" i="0" u="none" strike="noStrike">
                          <a:solidFill>
                            <a:srgbClr val="000000"/>
                          </a:solidFill>
                          <a:effectLst/>
                          <a:latin typeface="+mn-lt"/>
                        </a:rPr>
                        <a:t>% POS Denials</a:t>
                      </a:r>
                      <a:endParaRPr lang="en-US" sz="1800" b="0" i="0" u="none" strike="noStrike">
                        <a:effectLst/>
                        <a:latin typeface="+mn-lt"/>
                      </a:endParaRPr>
                    </a:p>
                  </a:txBody>
                  <a:tcPr marL="12300" marR="12300" marT="123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0.06%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0.04%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0.04%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0.04%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501950"/>
                  </a:ext>
                </a:extLst>
              </a:tr>
              <a:tr h="274619">
                <a:tc>
                  <a:txBody>
                    <a:bodyPr/>
                    <a:lstStyle/>
                    <a:p>
                      <a:pPr algn="l" rtl="0" fontAlgn="t">
                        <a:spcBef>
                          <a:spcPts val="0"/>
                        </a:spcBef>
                        <a:spcAft>
                          <a:spcPts val="0"/>
                        </a:spcAft>
                      </a:pPr>
                      <a:r>
                        <a:rPr lang="en-US" sz="1800" b="1" i="0" u="none" strike="noStrike">
                          <a:solidFill>
                            <a:srgbClr val="000000"/>
                          </a:solidFill>
                          <a:effectLst/>
                          <a:latin typeface="+mn-lt"/>
                        </a:rPr>
                        <a:t>Fiscal Edit 0683</a:t>
                      </a:r>
                      <a:endParaRPr lang="en-US" sz="1800" b="1" i="0" u="none" strike="noStrike">
                        <a:effectLst/>
                        <a:latin typeface="+mn-lt"/>
                      </a:endParaRPr>
                    </a:p>
                  </a:txBody>
                  <a:tcPr marL="12300" marR="12300" marT="123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15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19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13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11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583219595"/>
                  </a:ext>
                </a:extLst>
              </a:tr>
              <a:tr h="274619">
                <a:tc>
                  <a:txBody>
                    <a:bodyPr/>
                    <a:lstStyle/>
                    <a:p>
                      <a:pPr algn="l" rtl="0" fontAlgn="t">
                        <a:spcBef>
                          <a:spcPts val="0"/>
                        </a:spcBef>
                        <a:spcAft>
                          <a:spcPts val="0"/>
                        </a:spcAft>
                      </a:pPr>
                      <a:r>
                        <a:rPr lang="en-US" sz="1800" b="0" i="0" u="none" strike="noStrike">
                          <a:solidFill>
                            <a:srgbClr val="000000"/>
                          </a:solidFill>
                          <a:effectLst/>
                          <a:latin typeface="+mn-lt"/>
                        </a:rPr>
                        <a:t>% POS Denials</a:t>
                      </a:r>
                      <a:endParaRPr lang="en-US" sz="1800" b="0" i="0" u="none" strike="noStrike">
                        <a:effectLst/>
                        <a:latin typeface="+mn-lt"/>
                      </a:endParaRPr>
                    </a:p>
                  </a:txBody>
                  <a:tcPr marL="12300" marR="12300" marT="123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0.01%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62597114"/>
                  </a:ext>
                </a:extLst>
              </a:tr>
              <a:tr h="274619">
                <a:tc>
                  <a:txBody>
                    <a:bodyPr/>
                    <a:lstStyle/>
                    <a:p>
                      <a:pPr algn="l" rtl="0" fontAlgn="t">
                        <a:spcBef>
                          <a:spcPts val="0"/>
                        </a:spcBef>
                        <a:spcAft>
                          <a:spcPts val="0"/>
                        </a:spcAft>
                      </a:pPr>
                      <a:r>
                        <a:rPr lang="en-US" sz="1800" b="1" i="0" u="none" strike="noStrike">
                          <a:solidFill>
                            <a:srgbClr val="000000"/>
                          </a:solidFill>
                          <a:effectLst/>
                          <a:latin typeface="+mn-lt"/>
                        </a:rPr>
                        <a:t>Hospice 0713</a:t>
                      </a:r>
                      <a:endParaRPr lang="en-US" sz="1800" b="1" i="0" u="none" strike="noStrike">
                        <a:effectLst/>
                        <a:latin typeface="+mn-lt"/>
                      </a:endParaRPr>
                    </a:p>
                  </a:txBody>
                  <a:tcPr marL="12300" marR="12300" marT="123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419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396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500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448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865754641"/>
                  </a:ext>
                </a:extLst>
              </a:tr>
              <a:tr h="274619">
                <a:tc>
                  <a:txBody>
                    <a:bodyPr/>
                    <a:lstStyle/>
                    <a:p>
                      <a:pPr algn="l" rtl="0" fontAlgn="t">
                        <a:spcBef>
                          <a:spcPts val="0"/>
                        </a:spcBef>
                        <a:spcAft>
                          <a:spcPts val="0"/>
                        </a:spcAft>
                      </a:pPr>
                      <a:r>
                        <a:rPr lang="en-US" sz="1800" b="0" i="0" u="none" strike="noStrike">
                          <a:solidFill>
                            <a:srgbClr val="000000"/>
                          </a:solidFill>
                          <a:effectLst/>
                          <a:latin typeface="+mn-lt"/>
                        </a:rPr>
                        <a:t>% POS Denials</a:t>
                      </a:r>
                      <a:endParaRPr lang="en-US" sz="1800" b="0" i="0" u="none" strike="noStrike">
                        <a:effectLst/>
                        <a:latin typeface="+mn-lt"/>
                      </a:endParaRPr>
                    </a:p>
                  </a:txBody>
                  <a:tcPr marL="12300" marR="12300" marT="123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0.12%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0.11%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0.14%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0.13%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1627440"/>
                  </a:ext>
                </a:extLst>
              </a:tr>
              <a:tr h="0">
                <a:tc>
                  <a:txBody>
                    <a:bodyPr/>
                    <a:lstStyle/>
                    <a:p>
                      <a:pPr algn="l" rtl="0" fontAlgn="t">
                        <a:spcBef>
                          <a:spcPts val="0"/>
                        </a:spcBef>
                        <a:spcAft>
                          <a:spcPts val="0"/>
                        </a:spcAft>
                      </a:pPr>
                      <a:r>
                        <a:rPr lang="en-US" sz="1800" b="1" i="0" u="none" strike="noStrike">
                          <a:solidFill>
                            <a:srgbClr val="000000"/>
                          </a:solidFill>
                          <a:effectLst/>
                          <a:latin typeface="+mn-lt"/>
                        </a:rPr>
                        <a:t>Out-of-State Pharmacy Restriction 1016</a:t>
                      </a:r>
                      <a:endParaRPr lang="en-US" sz="1800" b="1" i="0" u="none" strike="noStrike">
                        <a:effectLst/>
                        <a:latin typeface="+mn-lt"/>
                      </a:endParaRPr>
                    </a:p>
                  </a:txBody>
                  <a:tcPr marL="12300" marR="12300" marT="123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166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182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186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rtl="0" fontAlgn="t">
                        <a:buNone/>
                      </a:pPr>
                      <a:r>
                        <a:rPr lang="en-US" sz="2000" b="0" i="0" u="none" strike="noStrike">
                          <a:solidFill>
                            <a:srgbClr val="000000"/>
                          </a:solidFill>
                          <a:effectLst/>
                          <a:latin typeface="+mn-lt"/>
                        </a:rPr>
                        <a:t>178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608085857"/>
                  </a:ext>
                </a:extLst>
              </a:tr>
              <a:tr h="274619">
                <a:tc>
                  <a:txBody>
                    <a:bodyPr/>
                    <a:lstStyle/>
                    <a:p>
                      <a:pPr algn="l" rtl="0" fontAlgn="t">
                        <a:spcBef>
                          <a:spcPts val="0"/>
                        </a:spcBef>
                        <a:spcAft>
                          <a:spcPts val="0"/>
                        </a:spcAft>
                      </a:pPr>
                      <a:r>
                        <a:rPr lang="en-US" sz="1800" b="0" i="0" u="none" strike="noStrike">
                          <a:solidFill>
                            <a:srgbClr val="000000"/>
                          </a:solidFill>
                          <a:effectLst/>
                          <a:latin typeface="+mn-lt"/>
                        </a:rPr>
                        <a:t>% POS Denials</a:t>
                      </a:r>
                      <a:endParaRPr lang="en-US" sz="1800" b="0" i="0" u="none" strike="noStrike">
                        <a:effectLst/>
                        <a:latin typeface="+mn-lt"/>
                      </a:endParaRPr>
                    </a:p>
                  </a:txBody>
                  <a:tcPr marL="12300" marR="12300" marT="123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0.05%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0.05%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0.05%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rtl="0" fontAlgn="t">
                        <a:buNone/>
                      </a:pPr>
                      <a:r>
                        <a:rPr lang="en-US" sz="2000" b="0" i="0" u="none" strike="noStrike">
                          <a:solidFill>
                            <a:srgbClr val="000000"/>
                          </a:solidFill>
                          <a:effectLst/>
                          <a:latin typeface="+mn-lt"/>
                        </a:rPr>
                        <a:t>0.05%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27148085"/>
                  </a:ext>
                </a:extLst>
              </a:tr>
            </a:tbl>
          </a:graphicData>
        </a:graphic>
      </p:graphicFrame>
      <p:pic>
        <p:nvPicPr>
          <p:cNvPr id="3" name="Picture 2" descr="Conduent, Inc.">
            <a:extLst>
              <a:ext uri="{FF2B5EF4-FFF2-40B4-BE49-F238E27FC236}">
                <a16:creationId xmlns:a16="http://schemas.microsoft.com/office/drawing/2014/main" id="{3C7192C8-1A61-8E8D-19D1-7DB038809B41}"/>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84546" y="0"/>
            <a:ext cx="1838325" cy="504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14538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Triangle 10">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01CB06-A330-A33E-00FD-6BE463B3D936}"/>
              </a:ext>
            </a:extLst>
          </p:cNvPr>
          <p:cNvSpPr>
            <a:spLocks noGrp="1"/>
          </p:cNvSpPr>
          <p:nvPr>
            <p:ph type="ctrTitle"/>
          </p:nvPr>
        </p:nvSpPr>
        <p:spPr>
          <a:xfrm>
            <a:off x="1285241" y="1008993"/>
            <a:ext cx="9231410" cy="3542045"/>
          </a:xfrm>
        </p:spPr>
        <p:txBody>
          <a:bodyPr anchor="b">
            <a:normAutofit/>
          </a:bodyPr>
          <a:lstStyle/>
          <a:p>
            <a:pPr algn="l"/>
            <a:r>
              <a:rPr lang="en-US" sz="7200"/>
              <a:t>Top 25 Products Ranked By </a:t>
            </a:r>
            <a:r>
              <a:rPr lang="en-US" sz="7200" b="1"/>
              <a:t>Paid</a:t>
            </a:r>
            <a:r>
              <a:rPr lang="en-US" sz="7200"/>
              <a:t> Amount of FFS Claims</a:t>
            </a:r>
          </a:p>
        </p:txBody>
      </p:sp>
      <p:sp>
        <p:nvSpPr>
          <p:cNvPr id="3" name="Subtitle 2">
            <a:extLst>
              <a:ext uri="{FF2B5EF4-FFF2-40B4-BE49-F238E27FC236}">
                <a16:creationId xmlns:a16="http://schemas.microsoft.com/office/drawing/2014/main" id="{01DA7FE5-E51A-259B-E394-4395F5806E8E}"/>
              </a:ext>
            </a:extLst>
          </p:cNvPr>
          <p:cNvSpPr>
            <a:spLocks noGrp="1"/>
          </p:cNvSpPr>
          <p:nvPr>
            <p:ph type="subTitle" idx="1"/>
          </p:nvPr>
        </p:nvSpPr>
        <p:spPr>
          <a:xfrm>
            <a:off x="1285241" y="4582814"/>
            <a:ext cx="7132335" cy="1312657"/>
          </a:xfrm>
        </p:spPr>
        <p:txBody>
          <a:bodyPr anchor="t">
            <a:normAutofit/>
          </a:bodyPr>
          <a:lstStyle/>
          <a:p>
            <a:pPr algn="l"/>
            <a:r>
              <a:rPr lang="en-US"/>
              <a:t>Quarter 4 2026 (April, May, June)</a:t>
            </a:r>
          </a:p>
        </p:txBody>
      </p:sp>
      <p:pic>
        <p:nvPicPr>
          <p:cNvPr id="4" name="Picture 3" descr="Conduent, Inc.">
            <a:extLst>
              <a:ext uri="{FF2B5EF4-FFF2-40B4-BE49-F238E27FC236}">
                <a16:creationId xmlns:a16="http://schemas.microsoft.com/office/drawing/2014/main" id="{A9CEA1FC-A3EE-DD74-86A7-6782BF5ACA2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7343" y="112708"/>
            <a:ext cx="1838325" cy="504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44642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4DB3D-0DFC-E921-98BC-0F33DAE19D52}"/>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D22C8E87-77DF-B0B6-0674-E494614FC037}"/>
              </a:ext>
              <a:ext uri="{C183D7F6-B498-43B3-948B-1728B52AA6E4}">
                <adec:decorative xmlns:adec="http://schemas.microsoft.com/office/drawing/2017/decorative" val="1"/>
              </a:ext>
            </a:extLst>
          </p:cNvPr>
          <p:cNvSpPr>
            <a:spLocks noGrp="1"/>
          </p:cNvSpPr>
          <p:nvPr>
            <p:ph type="title"/>
          </p:nvPr>
        </p:nvSpPr>
        <p:spPr>
          <a:xfrm>
            <a:off x="255270" y="37134"/>
            <a:ext cx="10515600" cy="765810"/>
          </a:xfrm>
        </p:spPr>
        <p:txBody>
          <a:bodyPr vert="horz" lIns="91440" tIns="45720" rIns="91440" bIns="45720" rtlCol="0" anchor="b">
            <a:normAutofit/>
          </a:bodyPr>
          <a:lstStyle/>
          <a:p>
            <a:r>
              <a:rPr lang="en-US"/>
              <a:t>Top 25 by Paid Amount</a:t>
            </a:r>
          </a:p>
        </p:txBody>
      </p:sp>
      <p:graphicFrame>
        <p:nvGraphicFramePr>
          <p:cNvPr id="3" name="Table 2">
            <a:extLst>
              <a:ext uri="{FF2B5EF4-FFF2-40B4-BE49-F238E27FC236}">
                <a16:creationId xmlns:a16="http://schemas.microsoft.com/office/drawing/2014/main" id="{2548FE72-E6A0-4C8A-8D11-2399FD1F8A1C}"/>
              </a:ext>
            </a:extLst>
          </p:cNvPr>
          <p:cNvGraphicFramePr>
            <a:graphicFrameLocks noGrp="1"/>
          </p:cNvGraphicFramePr>
          <p:nvPr>
            <p:extLst>
              <p:ext uri="{D42A27DB-BD31-4B8C-83A1-F6EECF244321}">
                <p14:modId xmlns:p14="http://schemas.microsoft.com/office/powerpoint/2010/main" val="2023628675"/>
              </p:ext>
            </p:extLst>
          </p:nvPr>
        </p:nvGraphicFramePr>
        <p:xfrm>
          <a:off x="459387" y="802944"/>
          <a:ext cx="11273225" cy="5866239"/>
        </p:xfrm>
        <a:graphic>
          <a:graphicData uri="http://schemas.openxmlformats.org/drawingml/2006/table">
            <a:tbl>
              <a:tblPr firstRow="1" bandRow="1">
                <a:tableStyleId>{5C22544A-7EE6-4342-B048-85BDC9FD1C3A}</a:tableStyleId>
              </a:tblPr>
              <a:tblGrid>
                <a:gridCol w="2924011">
                  <a:extLst>
                    <a:ext uri="{9D8B030D-6E8A-4147-A177-3AD203B41FA5}">
                      <a16:colId xmlns:a16="http://schemas.microsoft.com/office/drawing/2014/main" val="1094773289"/>
                    </a:ext>
                  </a:extLst>
                </a:gridCol>
                <a:gridCol w="328146">
                  <a:extLst>
                    <a:ext uri="{9D8B030D-6E8A-4147-A177-3AD203B41FA5}">
                      <a16:colId xmlns:a16="http://schemas.microsoft.com/office/drawing/2014/main" val="1149905838"/>
                    </a:ext>
                  </a:extLst>
                </a:gridCol>
                <a:gridCol w="1148509">
                  <a:extLst>
                    <a:ext uri="{9D8B030D-6E8A-4147-A177-3AD203B41FA5}">
                      <a16:colId xmlns:a16="http://schemas.microsoft.com/office/drawing/2014/main" val="2590623020"/>
                    </a:ext>
                  </a:extLst>
                </a:gridCol>
                <a:gridCol w="878960">
                  <a:extLst>
                    <a:ext uri="{9D8B030D-6E8A-4147-A177-3AD203B41FA5}">
                      <a16:colId xmlns:a16="http://schemas.microsoft.com/office/drawing/2014/main" val="102893883"/>
                    </a:ext>
                  </a:extLst>
                </a:gridCol>
                <a:gridCol w="1171031">
                  <a:extLst>
                    <a:ext uri="{9D8B030D-6E8A-4147-A177-3AD203B41FA5}">
                      <a16:colId xmlns:a16="http://schemas.microsoft.com/office/drawing/2014/main" val="1850052618"/>
                    </a:ext>
                  </a:extLst>
                </a:gridCol>
                <a:gridCol w="1205642">
                  <a:extLst>
                    <a:ext uri="{9D8B030D-6E8A-4147-A177-3AD203B41FA5}">
                      <a16:colId xmlns:a16="http://schemas.microsoft.com/office/drawing/2014/main" val="660631313"/>
                    </a:ext>
                  </a:extLst>
                </a:gridCol>
                <a:gridCol w="1205642">
                  <a:extLst>
                    <a:ext uri="{9D8B030D-6E8A-4147-A177-3AD203B41FA5}">
                      <a16:colId xmlns:a16="http://schemas.microsoft.com/office/drawing/2014/main" val="3889361407"/>
                    </a:ext>
                  </a:extLst>
                </a:gridCol>
                <a:gridCol w="1205642">
                  <a:extLst>
                    <a:ext uri="{9D8B030D-6E8A-4147-A177-3AD203B41FA5}">
                      <a16:colId xmlns:a16="http://schemas.microsoft.com/office/drawing/2014/main" val="475276499"/>
                    </a:ext>
                  </a:extLst>
                </a:gridCol>
                <a:gridCol w="1205642">
                  <a:extLst>
                    <a:ext uri="{9D8B030D-6E8A-4147-A177-3AD203B41FA5}">
                      <a16:colId xmlns:a16="http://schemas.microsoft.com/office/drawing/2014/main" val="3719339295"/>
                    </a:ext>
                  </a:extLst>
                </a:gridCol>
              </a:tblGrid>
              <a:tr h="374124">
                <a:tc>
                  <a:txBody>
                    <a:bodyPr/>
                    <a:lstStyle/>
                    <a:p>
                      <a:pPr algn="ctr" fontAlgn="ctr">
                        <a:buNone/>
                      </a:pPr>
                      <a:r>
                        <a:rPr lang="en-US" sz="1100" b="1" i="0" u="none" strike="noStrike">
                          <a:solidFill>
                            <a:srgbClr val="000000"/>
                          </a:solidFill>
                          <a:effectLst/>
                          <a:latin typeface="Calibri" panose="020F0502020204030204" pitchFamily="34" charset="0"/>
                        </a:rPr>
                        <a:t>Description</a:t>
                      </a:r>
                    </a:p>
                  </a:txBody>
                  <a:tcPr marL="9525" marR="9525" marT="9525" marB="0" anchor="ctr">
                    <a:solidFill>
                      <a:srgbClr val="7DD7EA"/>
                    </a:solidFill>
                  </a:tcPr>
                </a:tc>
                <a:tc>
                  <a:txBody>
                    <a:bodyPr/>
                    <a:lstStyle/>
                    <a:p>
                      <a:pPr algn="ctr" fontAlgn="ctr">
                        <a:buNone/>
                      </a:pPr>
                      <a:r>
                        <a:rPr lang="en-US" sz="1100" b="1" i="0" u="none" strike="noStrike">
                          <a:solidFill>
                            <a:srgbClr val="000000"/>
                          </a:solidFill>
                          <a:effectLst/>
                          <a:latin typeface="Calibri" panose="020F0502020204030204" pitchFamily="34" charset="0"/>
                        </a:rPr>
                        <a:t>Rank</a:t>
                      </a:r>
                    </a:p>
                  </a:txBody>
                  <a:tcPr marL="9525" marR="9525" marT="9525" marB="0" anchor="ctr">
                    <a:solidFill>
                      <a:srgbClr val="7DD7EA"/>
                    </a:solidFill>
                  </a:tcPr>
                </a:tc>
                <a:tc>
                  <a:txBody>
                    <a:bodyPr/>
                    <a:lstStyle/>
                    <a:p>
                      <a:pPr algn="ctr" fontAlgn="ctr">
                        <a:buNone/>
                      </a:pPr>
                      <a:r>
                        <a:rPr lang="en-US" sz="1100" b="1" i="0" u="none" strike="noStrike">
                          <a:solidFill>
                            <a:srgbClr val="000000"/>
                          </a:solidFill>
                          <a:effectLst/>
                          <a:latin typeface="Calibri" panose="020F0502020204030204" pitchFamily="34" charset="0"/>
                        </a:rPr>
                        <a:t>Paid</a:t>
                      </a:r>
                    </a:p>
                  </a:txBody>
                  <a:tcPr marL="9525" marR="9525" marT="9525" marB="0" anchor="ctr">
                    <a:solidFill>
                      <a:srgbClr val="7DD7EA"/>
                    </a:solidFill>
                  </a:tcPr>
                </a:tc>
                <a:tc>
                  <a:txBody>
                    <a:bodyPr/>
                    <a:lstStyle/>
                    <a:p>
                      <a:pPr algn="ctr" fontAlgn="ctr">
                        <a:buNone/>
                      </a:pPr>
                      <a:r>
                        <a:rPr lang="en-US" sz="1100" b="1" i="0" u="none" strike="noStrike">
                          <a:solidFill>
                            <a:srgbClr val="000000"/>
                          </a:solidFill>
                          <a:effectLst/>
                          <a:latin typeface="Calibri" panose="020F0502020204030204" pitchFamily="34" charset="0"/>
                        </a:rPr>
                        <a:t>Claims</a:t>
                      </a:r>
                    </a:p>
                  </a:txBody>
                  <a:tcPr marL="9525" marR="9525" marT="9525" marB="0" anchor="ctr">
                    <a:solidFill>
                      <a:srgbClr val="7DD7EA"/>
                    </a:solidFill>
                  </a:tcPr>
                </a:tc>
                <a:tc>
                  <a:txBody>
                    <a:bodyPr/>
                    <a:lstStyle/>
                    <a:p>
                      <a:pPr algn="ctr" fontAlgn="ctr">
                        <a:buNone/>
                      </a:pPr>
                      <a:r>
                        <a:rPr lang="en-US" sz="1100" b="1" i="0" u="none" strike="noStrike">
                          <a:solidFill>
                            <a:srgbClr val="000000"/>
                          </a:solidFill>
                          <a:effectLst/>
                          <a:latin typeface="Calibri" panose="020F0502020204030204" pitchFamily="34" charset="0"/>
                        </a:rPr>
                        <a:t>PUPM</a:t>
                      </a:r>
                    </a:p>
                  </a:txBody>
                  <a:tcPr marL="9525" marR="9525" marT="9525" marB="0" anchor="ctr">
                    <a:solidFill>
                      <a:srgbClr val="7DD7EA"/>
                    </a:solidFill>
                  </a:tcPr>
                </a:tc>
                <a:tc>
                  <a:txBody>
                    <a:bodyPr/>
                    <a:lstStyle/>
                    <a:p>
                      <a:pPr algn="ctr" fontAlgn="ctr">
                        <a:buNone/>
                      </a:pPr>
                      <a:r>
                        <a:rPr lang="en-US" sz="1100" b="1" i="0" u="none" strike="noStrike">
                          <a:solidFill>
                            <a:srgbClr val="000000"/>
                          </a:solidFill>
                          <a:effectLst/>
                          <a:latin typeface="Calibri" panose="020F0502020204030204" pitchFamily="34" charset="0"/>
                        </a:rPr>
                        <a:t>3rd Q26 Rank</a:t>
                      </a:r>
                    </a:p>
                  </a:txBody>
                  <a:tcPr marL="9525" marR="9525" marT="9525" marB="0" anchor="ctr">
                    <a:solidFill>
                      <a:srgbClr val="7DD7EA"/>
                    </a:solidFill>
                  </a:tcPr>
                </a:tc>
                <a:tc>
                  <a:txBody>
                    <a:bodyPr/>
                    <a:lstStyle/>
                    <a:p>
                      <a:pPr algn="ctr" fontAlgn="ctr">
                        <a:buNone/>
                      </a:pPr>
                      <a:r>
                        <a:rPr lang="en-US" sz="1100" b="1" i="0" u="none" strike="noStrike">
                          <a:solidFill>
                            <a:srgbClr val="000000"/>
                          </a:solidFill>
                          <a:effectLst/>
                          <a:latin typeface="Calibri" panose="020F0502020204030204" pitchFamily="34" charset="0"/>
                        </a:rPr>
                        <a:t>2nd Q26 Rank</a:t>
                      </a:r>
                    </a:p>
                  </a:txBody>
                  <a:tcPr marL="9525" marR="9525" marT="9525" marB="0" anchor="ctr">
                    <a:solidFill>
                      <a:srgbClr val="7DD7EA"/>
                    </a:solidFill>
                  </a:tcPr>
                </a:tc>
                <a:tc>
                  <a:txBody>
                    <a:bodyPr/>
                    <a:lstStyle/>
                    <a:p>
                      <a:pPr algn="ctr" fontAlgn="ctr">
                        <a:buNone/>
                      </a:pPr>
                      <a:r>
                        <a:rPr lang="en-US" sz="1100" b="1" i="0" u="none" strike="noStrike">
                          <a:solidFill>
                            <a:srgbClr val="000000"/>
                          </a:solidFill>
                          <a:effectLst/>
                          <a:latin typeface="Calibri" panose="020F0502020204030204" pitchFamily="34" charset="0"/>
                        </a:rPr>
                        <a:t>1st Q26 Rank</a:t>
                      </a:r>
                    </a:p>
                  </a:txBody>
                  <a:tcPr marL="9525" marR="9525" marT="9525" marB="0" anchor="ctr">
                    <a:solidFill>
                      <a:srgbClr val="7DD7EA"/>
                    </a:solidFill>
                  </a:tcPr>
                </a:tc>
                <a:tc>
                  <a:txBody>
                    <a:bodyPr/>
                    <a:lstStyle/>
                    <a:p>
                      <a:pPr algn="ctr" fontAlgn="ctr">
                        <a:buNone/>
                      </a:pPr>
                      <a:r>
                        <a:rPr lang="en-US" sz="1100" b="1" i="0" u="none" strike="noStrike">
                          <a:solidFill>
                            <a:srgbClr val="000000"/>
                          </a:solidFill>
                          <a:effectLst/>
                          <a:latin typeface="Calibri" panose="020F0502020204030204" pitchFamily="34" charset="0"/>
                        </a:rPr>
                        <a:t>4th Q25 Rank</a:t>
                      </a:r>
                    </a:p>
                  </a:txBody>
                  <a:tcPr marL="9525" marR="9525" marT="9525" marB="0" anchor="ctr">
                    <a:solidFill>
                      <a:srgbClr val="7DD7EA"/>
                    </a:solidFill>
                  </a:tcPr>
                </a:tc>
                <a:extLst>
                  <a:ext uri="{0D108BD9-81ED-4DB2-BD59-A6C34878D82A}">
                    <a16:rowId xmlns:a16="http://schemas.microsoft.com/office/drawing/2014/main" val="298623904"/>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TIRZEPATIDE</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$113,998,550.00</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107,715</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$1,345.10</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a:t>
                      </a:r>
                    </a:p>
                  </a:txBody>
                  <a:tcPr marL="9525" marR="9525" marT="9525" marB="0" anchor="ctr"/>
                </a:tc>
                <a:extLst>
                  <a:ext uri="{0D108BD9-81ED-4DB2-BD59-A6C34878D82A}">
                    <a16:rowId xmlns:a16="http://schemas.microsoft.com/office/drawing/2014/main" val="1550582837"/>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ADALIMUMAB</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$29,222,153.20</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3,887</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$9,645.27</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a:t>
                      </a:r>
                    </a:p>
                  </a:txBody>
                  <a:tcPr marL="9525" marR="9525" marT="9525" marB="0" anchor="ctr"/>
                </a:tc>
                <a:extLst>
                  <a:ext uri="{0D108BD9-81ED-4DB2-BD59-A6C34878D82A}">
                    <a16:rowId xmlns:a16="http://schemas.microsoft.com/office/drawing/2014/main" val="3544865350"/>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BICTEGRAVIR SODIUM/EMTRICITABINE/TENOFOV</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3</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$22,936,081.83</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5,844</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$4,785.33</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3</a:t>
                      </a:r>
                    </a:p>
                  </a:txBody>
                  <a:tcPr marL="9525" marR="9525" marT="9525" marB="0" anchor="ctr"/>
                </a:tc>
                <a:extLst>
                  <a:ext uri="{0D108BD9-81ED-4DB2-BD59-A6C34878D82A}">
                    <a16:rowId xmlns:a16="http://schemas.microsoft.com/office/drawing/2014/main" val="706699853"/>
                  </a:ext>
                </a:extLst>
              </a:tr>
              <a:tr h="0">
                <a:tc>
                  <a:txBody>
                    <a:bodyPr/>
                    <a:lstStyle/>
                    <a:p>
                      <a:pPr algn="l" fontAlgn="b">
                        <a:buNone/>
                      </a:pPr>
                      <a:r>
                        <a:rPr lang="en-US" sz="1100" b="0" i="0" u="none" strike="noStrike">
                          <a:solidFill>
                            <a:srgbClr val="000000"/>
                          </a:solidFill>
                          <a:effectLst/>
                          <a:latin typeface="Calibri" panose="020F0502020204030204" pitchFamily="34" charset="0"/>
                        </a:rPr>
                        <a:t>SEMAGLUTIDE</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4</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$22,865,020.38</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23,575</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$1,140.49</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5</a:t>
                      </a:r>
                    </a:p>
                  </a:txBody>
                  <a:tcPr marL="9525" marR="9525" marT="9525" marB="0" anchor="ctr"/>
                </a:tc>
                <a:extLst>
                  <a:ext uri="{0D108BD9-81ED-4DB2-BD59-A6C34878D82A}">
                    <a16:rowId xmlns:a16="http://schemas.microsoft.com/office/drawing/2014/main" val="3452158049"/>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PALIPERIDONE PALMITATE</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5</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$20,514,463.95</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6,185</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$4,145.34</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5</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5</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5</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6</a:t>
                      </a:r>
                    </a:p>
                  </a:txBody>
                  <a:tcPr marL="9525" marR="9525" marT="9525" marB="0" anchor="ctr"/>
                </a:tc>
                <a:extLst>
                  <a:ext uri="{0D108BD9-81ED-4DB2-BD59-A6C34878D82A}">
                    <a16:rowId xmlns:a16="http://schemas.microsoft.com/office/drawing/2014/main" val="2305775493"/>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CARIPRAZINE HCL</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6</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$13,088,462.91</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9,032</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$1,709.68</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7</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9</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9</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9</a:t>
                      </a:r>
                    </a:p>
                  </a:txBody>
                  <a:tcPr marL="9525" marR="9525" marT="9525" marB="0" anchor="ctr"/>
                </a:tc>
                <a:extLst>
                  <a:ext uri="{0D108BD9-81ED-4DB2-BD59-A6C34878D82A}">
                    <a16:rowId xmlns:a16="http://schemas.microsoft.com/office/drawing/2014/main" val="2357993318"/>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ELEXACAFTOR/TEZACAFTOR/IVACAFTOR</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7</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$12,562,708.18</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538</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$33,412.46</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7</a:t>
                      </a:r>
                    </a:p>
                  </a:txBody>
                  <a:tcPr marL="9525" marR="9525" marT="9525" marB="0" anchor="ctr"/>
                </a:tc>
                <a:extLst>
                  <a:ext uri="{0D108BD9-81ED-4DB2-BD59-A6C34878D82A}">
                    <a16:rowId xmlns:a16="http://schemas.microsoft.com/office/drawing/2014/main" val="1833611307"/>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GUSELKUMAB</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8</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$11,997,756.18</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872</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$13,272.85</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25</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25</a:t>
                      </a:r>
                    </a:p>
                  </a:txBody>
                  <a:tcPr marL="9525" marR="9525" marT="9525" marB="0" anchor="ctr"/>
                </a:tc>
                <a:extLst>
                  <a:ext uri="{0D108BD9-81ED-4DB2-BD59-A6C34878D82A}">
                    <a16:rowId xmlns:a16="http://schemas.microsoft.com/office/drawing/2014/main" val="3955366658"/>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BLOOD-GLUCOSE SENSOR</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9</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$11,154,538.47</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30,223</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$456.25</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9</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10</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10</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11</a:t>
                      </a:r>
                    </a:p>
                  </a:txBody>
                  <a:tcPr marL="9525" marR="9525" marT="9525" marB="0" anchor="ctr"/>
                </a:tc>
                <a:extLst>
                  <a:ext uri="{0D108BD9-81ED-4DB2-BD59-A6C34878D82A}">
                    <a16:rowId xmlns:a16="http://schemas.microsoft.com/office/drawing/2014/main" val="1326911751"/>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DULAGLUTIDE</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10</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$10,426,646.73</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10,871</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$1,194.25</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6</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6</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6</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4</a:t>
                      </a:r>
                    </a:p>
                  </a:txBody>
                  <a:tcPr marL="9525" marR="9525" marT="9525" marB="0" anchor="ctr"/>
                </a:tc>
                <a:extLst>
                  <a:ext uri="{0D108BD9-81ED-4DB2-BD59-A6C34878D82A}">
                    <a16:rowId xmlns:a16="http://schemas.microsoft.com/office/drawing/2014/main" val="887877488"/>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GLECAPREVIR/PIBRENTASVIR</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11</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$9,867,649.60</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558</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$10,892.45</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10</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10</a:t>
                      </a:r>
                    </a:p>
                  </a:txBody>
                  <a:tcPr marL="9525" marR="9525" marT="9525" marB="0" anchor="ctr"/>
                </a:tc>
                <a:extLst>
                  <a:ext uri="{0D108BD9-81ED-4DB2-BD59-A6C34878D82A}">
                    <a16:rowId xmlns:a16="http://schemas.microsoft.com/office/drawing/2014/main" val="197303560"/>
                  </a:ext>
                </a:extLst>
              </a:tr>
              <a:tr h="74857">
                <a:tc>
                  <a:txBody>
                    <a:bodyPr/>
                    <a:lstStyle/>
                    <a:p>
                      <a:pPr algn="l" fontAlgn="b">
                        <a:buNone/>
                      </a:pPr>
                      <a:r>
                        <a:rPr lang="en-US" sz="1100" b="0" i="0" u="none" strike="noStrike">
                          <a:solidFill>
                            <a:srgbClr val="000000"/>
                          </a:solidFill>
                          <a:effectLst/>
                          <a:latin typeface="Calibri" panose="020F0502020204030204" pitchFamily="34" charset="0"/>
                        </a:rPr>
                        <a:t>DUPILUMAB</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12</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$9,608,762.10</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2,537</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$4,233.93</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16</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18</a:t>
                      </a:r>
                    </a:p>
                  </a:txBody>
                  <a:tcPr marL="9525" marR="9525" marT="9525" marB="0" anchor="ctr"/>
                </a:tc>
                <a:extLst>
                  <a:ext uri="{0D108BD9-81ED-4DB2-BD59-A6C34878D82A}">
                    <a16:rowId xmlns:a16="http://schemas.microsoft.com/office/drawing/2014/main" val="3902790175"/>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ARIPIPRAZOLE</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13</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$9,524,485.65</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41,216</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$281.07</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12</a:t>
                      </a:r>
                    </a:p>
                  </a:txBody>
                  <a:tcPr marL="9525" marR="9525" marT="9525" marB="0" anchor="ctr"/>
                </a:tc>
                <a:extLst>
                  <a:ext uri="{0D108BD9-81ED-4DB2-BD59-A6C34878D82A}">
                    <a16:rowId xmlns:a16="http://schemas.microsoft.com/office/drawing/2014/main" val="2933779621"/>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BUDESONIDE/FORMOTEROL FUMARATE</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14</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$8,618,842.43</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34,929</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$225.41</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15</a:t>
                      </a:r>
                    </a:p>
                  </a:txBody>
                  <a:tcPr marL="9525" marR="9525" marT="9525" marB="0" anchor="ctr"/>
                </a:tc>
                <a:extLst>
                  <a:ext uri="{0D108BD9-81ED-4DB2-BD59-A6C34878D82A}">
                    <a16:rowId xmlns:a16="http://schemas.microsoft.com/office/drawing/2014/main" val="636339298"/>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LISDEXAMFETAMINE DIMESYLATE</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15</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$8,107,581.01</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22,735</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$400.70</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15</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17</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17</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16</a:t>
                      </a:r>
                    </a:p>
                  </a:txBody>
                  <a:tcPr marL="9525" marR="9525" marT="9525" marB="0" anchor="ctr"/>
                </a:tc>
                <a:extLst>
                  <a:ext uri="{0D108BD9-81ED-4DB2-BD59-A6C34878D82A}">
                    <a16:rowId xmlns:a16="http://schemas.microsoft.com/office/drawing/2014/main" val="644237555"/>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PEMBROLIZUMAB</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16</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$7,754,192.26</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733</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$12,548.24</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19</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16</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13</a:t>
                      </a:r>
                    </a:p>
                  </a:txBody>
                  <a:tcPr marL="9525" marR="9525" marT="9525" marB="0" anchor="ctr"/>
                </a:tc>
                <a:extLst>
                  <a:ext uri="{0D108BD9-81ED-4DB2-BD59-A6C34878D82A}">
                    <a16:rowId xmlns:a16="http://schemas.microsoft.com/office/drawing/2014/main" val="3128743360"/>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BUPRENORPHINE HCL/NALOXONE HCL</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17</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$7,364,938.04</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20,277</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$520.17</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17</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20</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17</a:t>
                      </a:r>
                    </a:p>
                  </a:txBody>
                  <a:tcPr marL="9525" marR="9525" marT="9525" marB="0" anchor="ctr"/>
                </a:tc>
                <a:extLst>
                  <a:ext uri="{0D108BD9-81ED-4DB2-BD59-A6C34878D82A}">
                    <a16:rowId xmlns:a16="http://schemas.microsoft.com/office/drawing/2014/main" val="2231075072"/>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EMPAGLIFLOZIN</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18</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$7,332,141.03</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23,226</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$392.59</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16</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7</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7</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8</a:t>
                      </a:r>
                    </a:p>
                  </a:txBody>
                  <a:tcPr marL="9525" marR="9525" marT="9525" marB="0" anchor="ctr"/>
                </a:tc>
                <a:extLst>
                  <a:ext uri="{0D108BD9-81ED-4DB2-BD59-A6C34878D82A}">
                    <a16:rowId xmlns:a16="http://schemas.microsoft.com/office/drawing/2014/main" val="1446294976"/>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ETANERCEPT</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19</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$7,058,688.03</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967</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$9,120.75</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21</a:t>
                      </a:r>
                    </a:p>
                  </a:txBody>
                  <a:tcPr marL="9525" marR="9525" marT="9525" marB="0" anchor="ctr"/>
                </a:tc>
                <a:extLst>
                  <a:ext uri="{0D108BD9-81ED-4DB2-BD59-A6C34878D82A}">
                    <a16:rowId xmlns:a16="http://schemas.microsoft.com/office/drawing/2014/main" val="4239570833"/>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EMICIZUMAB-KXWH</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20</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$7,018,674.24</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199</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$67,488.25</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20</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19</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19</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19</a:t>
                      </a:r>
                    </a:p>
                  </a:txBody>
                  <a:tcPr marL="9525" marR="9525" marT="9525" marB="0" anchor="ctr"/>
                </a:tc>
                <a:extLst>
                  <a:ext uri="{0D108BD9-81ED-4DB2-BD59-A6C34878D82A}">
                    <a16:rowId xmlns:a16="http://schemas.microsoft.com/office/drawing/2014/main" val="81247630"/>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DEUTETRABENAZINE</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21</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$5,800,093.75</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882</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$9,635.71</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21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23</a:t>
                      </a:r>
                    </a:p>
                  </a:txBody>
                  <a:tcPr marL="9525" marR="9525" marT="9525" marB="0" anchor="ctr"/>
                </a:tc>
                <a:extLst>
                  <a:ext uri="{0D108BD9-81ED-4DB2-BD59-A6C34878D82A}">
                    <a16:rowId xmlns:a16="http://schemas.microsoft.com/office/drawing/2014/main" val="3178763329"/>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LUMATEPERONE TOSYLATE</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22</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$5,148,291.76</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3,107</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$1,847.59</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n/a</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n/a</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n/a</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n/a</a:t>
                      </a:r>
                    </a:p>
                  </a:txBody>
                  <a:tcPr marL="9525" marR="9525" marT="9525" marB="0" anchor="ctr"/>
                </a:tc>
                <a:extLst>
                  <a:ext uri="{0D108BD9-81ED-4DB2-BD59-A6C34878D82A}">
                    <a16:rowId xmlns:a16="http://schemas.microsoft.com/office/drawing/2014/main" val="2849960531"/>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APIXABAN</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23</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$5,088,181.17</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17,571</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$372.13</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22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15</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15</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14</a:t>
                      </a:r>
                    </a:p>
                  </a:txBody>
                  <a:tcPr marL="9525" marR="9525" marT="9525" marB="0" anchor="ctr"/>
                </a:tc>
                <a:extLst>
                  <a:ext uri="{0D108BD9-81ED-4DB2-BD59-A6C34878D82A}">
                    <a16:rowId xmlns:a16="http://schemas.microsoft.com/office/drawing/2014/main" val="3499386973"/>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TIOTROPIUM BROMIDE</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24</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$5,030,818.15</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11,519</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$473.82</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23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24</a:t>
                      </a:r>
                    </a:p>
                  </a:txBody>
                  <a:tcPr marL="9525" marR="9525" marT="9525" marB="0" anchor="ctr"/>
                </a:tc>
                <a:extLst>
                  <a:ext uri="{0D108BD9-81ED-4DB2-BD59-A6C34878D82A}">
                    <a16:rowId xmlns:a16="http://schemas.microsoft.com/office/drawing/2014/main" val="3190796797"/>
                  </a:ext>
                </a:extLst>
              </a:tr>
              <a:tr h="174930">
                <a:tc>
                  <a:txBody>
                    <a:bodyPr/>
                    <a:lstStyle/>
                    <a:p>
                      <a:pPr algn="l" fontAlgn="b">
                        <a:buNone/>
                      </a:pPr>
                      <a:r>
                        <a:rPr lang="en-US" sz="1100" b="0" i="0" u="none" strike="noStrike">
                          <a:solidFill>
                            <a:srgbClr val="000000"/>
                          </a:solidFill>
                          <a:effectLst/>
                          <a:latin typeface="Calibri" panose="020F0502020204030204" pitchFamily="34" charset="0"/>
                        </a:rPr>
                        <a:t>UPADACITINIB</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25</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$4,977,727.43</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763</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$8,055.58</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25</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n/a</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n/a</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n/a</a:t>
                      </a:r>
                    </a:p>
                  </a:txBody>
                  <a:tcPr marL="9525" marR="9525" marT="9525" marB="0" anchor="ctr"/>
                </a:tc>
                <a:extLst>
                  <a:ext uri="{0D108BD9-81ED-4DB2-BD59-A6C34878D82A}">
                    <a16:rowId xmlns:a16="http://schemas.microsoft.com/office/drawing/2014/main" val="2548590961"/>
                  </a:ext>
                </a:extLst>
              </a:tr>
              <a:tr h="174930">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buNone/>
                      </a:pPr>
                      <a:r>
                        <a:rPr lang="en-US" sz="1100" b="1" i="0" u="none" strike="noStrike">
                          <a:solidFill>
                            <a:srgbClr val="000000"/>
                          </a:solidFill>
                          <a:effectLst/>
                          <a:latin typeface="Calibri" panose="020F0502020204030204" pitchFamily="34" charset="0"/>
                        </a:rPr>
                        <a:t>Total Paid</a:t>
                      </a:r>
                    </a:p>
                  </a:txBody>
                  <a:tcPr marL="9525" marR="9525" marT="9525" marB="0" anchor="ctr"/>
                </a:tc>
                <a:tc>
                  <a:txBody>
                    <a:bodyPr/>
                    <a:lstStyle/>
                    <a:p>
                      <a:pPr algn="l" fontAlgn="ctr">
                        <a:buNone/>
                      </a:pPr>
                      <a:r>
                        <a:rPr lang="en-US" sz="1100" b="1" i="0" u="none" strike="noStrike">
                          <a:solidFill>
                            <a:srgbClr val="000000"/>
                          </a:solidFill>
                          <a:effectLst/>
                          <a:latin typeface="Calibri" panose="020F0502020204030204" pitchFamily="34" charset="0"/>
                        </a:rPr>
                        <a:t>Total Claims</a:t>
                      </a:r>
                    </a:p>
                  </a:txBody>
                  <a:tcPr marL="9525" marR="9525" marT="9525" marB="0" anchor="ctr"/>
                </a:tc>
                <a:tc>
                  <a:txBody>
                    <a:bodyPr/>
                    <a:lstStyle/>
                    <a:p>
                      <a:pPr algn="l" fontAlgn="ctr">
                        <a:buNone/>
                      </a:pPr>
                      <a:r>
                        <a:rPr lang="en-US" sz="1100" b="1" i="0" u="none" strike="noStrike">
                          <a:solidFill>
                            <a:srgbClr val="000000"/>
                          </a:solidFill>
                          <a:effectLst/>
                          <a:latin typeface="Calibri" panose="020F0502020204030204" pitchFamily="34" charset="0"/>
                        </a:rPr>
                        <a:t>Total Avg PUPM</a:t>
                      </a:r>
                    </a:p>
                  </a:txBody>
                  <a:tcPr marL="9525" marR="9525" marT="9525" marB="0" anchor="ctr"/>
                </a:tc>
                <a:tc>
                  <a:txBody>
                    <a:bodyPr/>
                    <a:lstStyle/>
                    <a:p>
                      <a:pPr algn="ctr" fontAlgn="ctr">
                        <a:buNone/>
                      </a:pPr>
                      <a:r>
                        <a:rPr lang="en-US" sz="1100" b="1" i="0" u="none" strike="noStrike">
                          <a:solidFill>
                            <a:srgbClr val="000000"/>
                          </a:solidFill>
                          <a:effectLst/>
                          <a:latin typeface="Calibri" panose="020F0502020204030204" pitchFamily="34" charset="0"/>
                        </a:rPr>
                        <a:t>Total Paid</a:t>
                      </a:r>
                    </a:p>
                  </a:txBody>
                  <a:tcPr marL="9525" marR="9525" marT="9525" marB="0" anchor="ctr"/>
                </a:tc>
                <a:tc>
                  <a:txBody>
                    <a:bodyPr/>
                    <a:lstStyle/>
                    <a:p>
                      <a:pPr algn="ctr" fontAlgn="ctr">
                        <a:buNone/>
                      </a:pPr>
                      <a:r>
                        <a:rPr lang="en-US" sz="1100" b="1" i="0" u="none" strike="noStrike">
                          <a:solidFill>
                            <a:srgbClr val="000000"/>
                          </a:solidFill>
                          <a:effectLst/>
                          <a:latin typeface="Calibri" panose="020F0502020204030204" pitchFamily="34" charset="0"/>
                        </a:rPr>
                        <a:t>Total Paid</a:t>
                      </a:r>
                    </a:p>
                  </a:txBody>
                  <a:tcPr marL="9525" marR="9525" marT="9525" marB="0" anchor="ctr"/>
                </a:tc>
                <a:tc>
                  <a:txBody>
                    <a:bodyPr/>
                    <a:lstStyle/>
                    <a:p>
                      <a:pPr algn="ctr" fontAlgn="ctr">
                        <a:buNone/>
                      </a:pPr>
                      <a:r>
                        <a:rPr lang="en-US" sz="1100" b="1" i="0" u="none" strike="noStrike">
                          <a:solidFill>
                            <a:srgbClr val="000000"/>
                          </a:solidFill>
                          <a:effectLst/>
                          <a:latin typeface="Calibri" panose="020F0502020204030204" pitchFamily="34" charset="0"/>
                        </a:rPr>
                        <a:t>Total Paid</a:t>
                      </a:r>
                    </a:p>
                  </a:txBody>
                  <a:tcPr marL="9525" marR="9525" marT="9525" marB="0" anchor="ctr"/>
                </a:tc>
                <a:tc>
                  <a:txBody>
                    <a:bodyPr/>
                    <a:lstStyle/>
                    <a:p>
                      <a:pPr algn="ctr" fontAlgn="ctr">
                        <a:buNone/>
                      </a:pPr>
                      <a:r>
                        <a:rPr lang="en-US" sz="1100" b="1" i="0" u="none" strike="noStrike">
                          <a:solidFill>
                            <a:srgbClr val="000000"/>
                          </a:solidFill>
                          <a:effectLst/>
                          <a:latin typeface="Calibri" panose="020F0502020204030204" pitchFamily="34" charset="0"/>
                        </a:rPr>
                        <a:t>Total Paid</a:t>
                      </a:r>
                    </a:p>
                  </a:txBody>
                  <a:tcPr marL="9525" marR="9525" marT="9525" marB="0" anchor="ctr"/>
                </a:tc>
                <a:extLst>
                  <a:ext uri="{0D108BD9-81ED-4DB2-BD59-A6C34878D82A}">
                    <a16:rowId xmlns:a16="http://schemas.microsoft.com/office/drawing/2014/main" val="2134444215"/>
                  </a:ext>
                </a:extLst>
              </a:tr>
              <a:tr h="174930">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$377,067,448.48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379,961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$992.38</a:t>
                      </a:r>
                    </a:p>
                  </a:txBody>
                  <a:tcPr marL="9525" marR="9525" marT="9525" marB="0" anchor="ctr"/>
                </a:tc>
                <a:tc>
                  <a:txBody>
                    <a:bodyPr/>
                    <a:lstStyle/>
                    <a:p>
                      <a:pPr algn="ctr" fontAlgn="b">
                        <a:buNone/>
                      </a:pPr>
                      <a:r>
                        <a:rPr lang="en-US" sz="1100" b="0" i="0" u="none" strike="noStrike">
                          <a:solidFill>
                            <a:srgbClr val="000000"/>
                          </a:solidFill>
                          <a:effectLst/>
                          <a:latin typeface="Calibri" panose="020F0502020204030204" pitchFamily="34" charset="0"/>
                        </a:rPr>
                        <a:t>$344,074,076.40</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$328,919,045.28</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$306,203,456.55</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$224,792,057.74</a:t>
                      </a:r>
                    </a:p>
                  </a:txBody>
                  <a:tcPr marL="9525" marR="9525" marT="9525" marB="0" anchor="b"/>
                </a:tc>
                <a:extLst>
                  <a:ext uri="{0D108BD9-81ED-4DB2-BD59-A6C34878D82A}">
                    <a16:rowId xmlns:a16="http://schemas.microsoft.com/office/drawing/2014/main" val="332589567"/>
                  </a:ext>
                </a:extLst>
              </a:tr>
              <a:tr h="174930">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buNone/>
                      </a:pPr>
                      <a:r>
                        <a:rPr lang="en-US" sz="1100" b="1" i="0" u="none" strike="noStrike">
                          <a:solidFill>
                            <a:srgbClr val="000000"/>
                          </a:solidFill>
                          <a:effectLst/>
                          <a:latin typeface="Calibri" panose="020F0502020204030204" pitchFamily="34" charset="0"/>
                        </a:rPr>
                        <a:t>Total Claims</a:t>
                      </a:r>
                    </a:p>
                  </a:txBody>
                  <a:tcPr marL="9525" marR="9525" marT="9525" marB="0" anchor="ctr"/>
                </a:tc>
                <a:tc>
                  <a:txBody>
                    <a:bodyPr/>
                    <a:lstStyle/>
                    <a:p>
                      <a:pPr algn="ctr" fontAlgn="ctr">
                        <a:buNone/>
                      </a:pPr>
                      <a:r>
                        <a:rPr lang="en-US" sz="1100" b="1" i="0" u="none" strike="noStrike">
                          <a:solidFill>
                            <a:srgbClr val="000000"/>
                          </a:solidFill>
                          <a:effectLst/>
                          <a:latin typeface="Calibri" panose="020F0502020204030204" pitchFamily="34" charset="0"/>
                        </a:rPr>
                        <a:t>Total Claims</a:t>
                      </a:r>
                    </a:p>
                  </a:txBody>
                  <a:tcPr marL="9525" marR="9525" marT="9525" marB="0" anchor="ctr"/>
                </a:tc>
                <a:tc>
                  <a:txBody>
                    <a:bodyPr/>
                    <a:lstStyle/>
                    <a:p>
                      <a:pPr algn="ctr" fontAlgn="ctr">
                        <a:buNone/>
                      </a:pPr>
                      <a:r>
                        <a:rPr lang="en-US" sz="1100" b="1" i="0" u="none" strike="noStrike">
                          <a:solidFill>
                            <a:srgbClr val="000000"/>
                          </a:solidFill>
                          <a:effectLst/>
                          <a:latin typeface="Calibri" panose="020F0502020204030204" pitchFamily="34" charset="0"/>
                        </a:rPr>
                        <a:t>Total Claims</a:t>
                      </a:r>
                    </a:p>
                  </a:txBody>
                  <a:tcPr marL="9525" marR="9525" marT="9525" marB="0" anchor="ctr"/>
                </a:tc>
                <a:tc>
                  <a:txBody>
                    <a:bodyPr/>
                    <a:lstStyle/>
                    <a:p>
                      <a:pPr algn="ctr" fontAlgn="ctr">
                        <a:buNone/>
                      </a:pPr>
                      <a:r>
                        <a:rPr lang="en-US" sz="1100" b="1" i="0" u="none" strike="noStrike">
                          <a:solidFill>
                            <a:srgbClr val="000000"/>
                          </a:solidFill>
                          <a:effectLst/>
                          <a:latin typeface="Calibri" panose="020F0502020204030204" pitchFamily="34" charset="0"/>
                        </a:rPr>
                        <a:t>Total Claims</a:t>
                      </a:r>
                    </a:p>
                  </a:txBody>
                  <a:tcPr marL="9525" marR="9525" marT="9525" marB="0" anchor="ctr"/>
                </a:tc>
                <a:extLst>
                  <a:ext uri="{0D108BD9-81ED-4DB2-BD59-A6C34878D82A}">
                    <a16:rowId xmlns:a16="http://schemas.microsoft.com/office/drawing/2014/main" val="3350491188"/>
                  </a:ext>
                </a:extLst>
              </a:tr>
              <a:tr h="174930">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353,464</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341,605</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319,513</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341,640</a:t>
                      </a:r>
                    </a:p>
                  </a:txBody>
                  <a:tcPr marL="9525" marR="9525" marT="9525" marB="0" anchor="b"/>
                </a:tc>
                <a:extLst>
                  <a:ext uri="{0D108BD9-81ED-4DB2-BD59-A6C34878D82A}">
                    <a16:rowId xmlns:a16="http://schemas.microsoft.com/office/drawing/2014/main" val="979415229"/>
                  </a:ext>
                </a:extLst>
              </a:tr>
              <a:tr h="174930">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buNone/>
                      </a:pPr>
                      <a:r>
                        <a:rPr lang="en-US" sz="1100" b="1" i="0" u="none" strike="noStrike">
                          <a:solidFill>
                            <a:srgbClr val="000000"/>
                          </a:solidFill>
                          <a:effectLst/>
                          <a:latin typeface="Calibri" panose="020F0502020204030204" pitchFamily="34" charset="0"/>
                        </a:rPr>
                        <a:t>Total Avg PUPM</a:t>
                      </a:r>
                    </a:p>
                  </a:txBody>
                  <a:tcPr marL="9525" marR="9525" marT="9525" marB="0" anchor="ctr"/>
                </a:tc>
                <a:tc>
                  <a:txBody>
                    <a:bodyPr/>
                    <a:lstStyle/>
                    <a:p>
                      <a:pPr algn="ctr" fontAlgn="ctr">
                        <a:buNone/>
                      </a:pPr>
                      <a:r>
                        <a:rPr lang="en-US" sz="1100" b="1" i="0" u="none" strike="noStrike">
                          <a:solidFill>
                            <a:srgbClr val="000000"/>
                          </a:solidFill>
                          <a:effectLst/>
                          <a:latin typeface="Calibri" panose="020F0502020204030204" pitchFamily="34" charset="0"/>
                        </a:rPr>
                        <a:t>Total Avg PUPM</a:t>
                      </a:r>
                    </a:p>
                  </a:txBody>
                  <a:tcPr marL="9525" marR="9525" marT="9525" marB="0" anchor="ctr"/>
                </a:tc>
                <a:tc>
                  <a:txBody>
                    <a:bodyPr/>
                    <a:lstStyle/>
                    <a:p>
                      <a:pPr algn="ctr" fontAlgn="ctr">
                        <a:buNone/>
                      </a:pPr>
                      <a:r>
                        <a:rPr lang="en-US" sz="1100" b="1" i="0" u="none" strike="noStrike">
                          <a:solidFill>
                            <a:srgbClr val="000000"/>
                          </a:solidFill>
                          <a:effectLst/>
                          <a:latin typeface="Calibri" panose="020F0502020204030204" pitchFamily="34" charset="0"/>
                        </a:rPr>
                        <a:t>Total Avg PUPM</a:t>
                      </a:r>
                    </a:p>
                  </a:txBody>
                  <a:tcPr marL="9525" marR="9525" marT="9525" marB="0" anchor="ctr"/>
                </a:tc>
                <a:tc>
                  <a:txBody>
                    <a:bodyPr/>
                    <a:lstStyle/>
                    <a:p>
                      <a:pPr algn="ctr" fontAlgn="ctr">
                        <a:buNone/>
                      </a:pPr>
                      <a:r>
                        <a:rPr lang="en-US" sz="1100" b="1" i="0" u="none" strike="noStrike">
                          <a:solidFill>
                            <a:srgbClr val="000000"/>
                          </a:solidFill>
                          <a:effectLst/>
                          <a:latin typeface="Calibri" panose="020F0502020204030204" pitchFamily="34" charset="0"/>
                        </a:rPr>
                        <a:t>Total Avg PUPM</a:t>
                      </a:r>
                    </a:p>
                  </a:txBody>
                  <a:tcPr marL="9525" marR="9525" marT="9525" marB="0" anchor="ctr"/>
                </a:tc>
                <a:extLst>
                  <a:ext uri="{0D108BD9-81ED-4DB2-BD59-A6C34878D82A}">
                    <a16:rowId xmlns:a16="http://schemas.microsoft.com/office/drawing/2014/main" val="733775672"/>
                  </a:ext>
                </a:extLst>
              </a:tr>
              <a:tr h="174930">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$973.43</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$962.86</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$958.34</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$657.98</a:t>
                      </a:r>
                    </a:p>
                  </a:txBody>
                  <a:tcPr marL="9525" marR="9525" marT="9525" marB="0" anchor="b"/>
                </a:tc>
                <a:extLst>
                  <a:ext uri="{0D108BD9-81ED-4DB2-BD59-A6C34878D82A}">
                    <a16:rowId xmlns:a16="http://schemas.microsoft.com/office/drawing/2014/main" val="76618724"/>
                  </a:ext>
                </a:extLst>
              </a:tr>
            </a:tbl>
          </a:graphicData>
        </a:graphic>
      </p:graphicFrame>
      <p:pic>
        <p:nvPicPr>
          <p:cNvPr id="7" name="Picture 6">
            <a:extLst>
              <a:ext uri="{FF2B5EF4-FFF2-40B4-BE49-F238E27FC236}">
                <a16:creationId xmlns:a16="http://schemas.microsoft.com/office/drawing/2014/main" id="{08C93228-3893-7DC6-9030-DF8AB359C9E7}"/>
              </a:ext>
              <a:ext uri="{C183D7F6-B498-43B3-948B-1728B52AA6E4}">
                <adec:decorative xmlns:adec="http://schemas.microsoft.com/office/drawing/2017/decorative" val="1"/>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 y="6243405"/>
            <a:ext cx="1995055" cy="540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4150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01CB06-A330-A33E-00FD-6BE463B3D936}"/>
              </a:ext>
            </a:extLst>
          </p:cNvPr>
          <p:cNvSpPr>
            <a:spLocks noGrp="1"/>
          </p:cNvSpPr>
          <p:nvPr>
            <p:ph type="ctrTitle"/>
          </p:nvPr>
        </p:nvSpPr>
        <p:spPr>
          <a:xfrm>
            <a:off x="1285241" y="1008993"/>
            <a:ext cx="9231410" cy="3542045"/>
          </a:xfrm>
        </p:spPr>
        <p:txBody>
          <a:bodyPr anchor="b">
            <a:normAutofit/>
          </a:bodyPr>
          <a:lstStyle/>
          <a:p>
            <a:pPr algn="l"/>
            <a:r>
              <a:rPr lang="en-US" sz="7200"/>
              <a:t>Top 25 Products Ranked By Paid </a:t>
            </a:r>
            <a:r>
              <a:rPr lang="en-US" sz="7200" b="1"/>
              <a:t>Number</a:t>
            </a:r>
            <a:r>
              <a:rPr lang="en-US" sz="7200"/>
              <a:t> of FFS Claims</a:t>
            </a:r>
          </a:p>
        </p:txBody>
      </p:sp>
      <p:sp>
        <p:nvSpPr>
          <p:cNvPr id="3" name="Subtitle 2">
            <a:extLst>
              <a:ext uri="{FF2B5EF4-FFF2-40B4-BE49-F238E27FC236}">
                <a16:creationId xmlns:a16="http://schemas.microsoft.com/office/drawing/2014/main" id="{01DA7FE5-E51A-259B-E394-4395F5806E8E}"/>
              </a:ext>
            </a:extLst>
          </p:cNvPr>
          <p:cNvSpPr>
            <a:spLocks noGrp="1"/>
          </p:cNvSpPr>
          <p:nvPr>
            <p:ph type="subTitle" idx="1"/>
          </p:nvPr>
        </p:nvSpPr>
        <p:spPr>
          <a:xfrm>
            <a:off x="1285241" y="4582814"/>
            <a:ext cx="7132335" cy="1312657"/>
          </a:xfrm>
        </p:spPr>
        <p:txBody>
          <a:bodyPr anchor="t">
            <a:normAutofit/>
          </a:bodyPr>
          <a:lstStyle/>
          <a:p>
            <a:pPr algn="l"/>
            <a:r>
              <a:rPr lang="en-US"/>
              <a:t>Quarter 4 2026 (April, May, June)</a:t>
            </a:r>
          </a:p>
        </p:txBody>
      </p:sp>
      <p:pic>
        <p:nvPicPr>
          <p:cNvPr id="4" name="Picture 3" descr="Conduent, Inc.">
            <a:extLst>
              <a:ext uri="{FF2B5EF4-FFF2-40B4-BE49-F238E27FC236}">
                <a16:creationId xmlns:a16="http://schemas.microsoft.com/office/drawing/2014/main" id="{A9CEA1FC-A3EE-DD74-86A7-6782BF5ACA2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7343" y="112708"/>
            <a:ext cx="1838325" cy="504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42025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BD8BC-2871-9AE8-15B2-C7B4F1FA187D}"/>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9A7E429E-E595-5190-DED9-43094E0D685F}"/>
              </a:ext>
              <a:ext uri="{C183D7F6-B498-43B3-948B-1728B52AA6E4}">
                <adec:decorative xmlns:adec="http://schemas.microsoft.com/office/drawing/2017/decorative" val="1"/>
              </a:ext>
            </a:extLst>
          </p:cNvPr>
          <p:cNvSpPr>
            <a:spLocks noGrp="1"/>
          </p:cNvSpPr>
          <p:nvPr>
            <p:ph type="title"/>
          </p:nvPr>
        </p:nvSpPr>
        <p:spPr>
          <a:xfrm>
            <a:off x="346710" y="121834"/>
            <a:ext cx="10515600" cy="731520"/>
          </a:xfrm>
        </p:spPr>
        <p:txBody>
          <a:bodyPr vert="horz" lIns="91440" tIns="45720" rIns="91440" bIns="45720" rtlCol="0" anchor="b">
            <a:normAutofit/>
          </a:bodyPr>
          <a:lstStyle/>
          <a:p>
            <a:r>
              <a:rPr lang="en-US"/>
              <a:t>Top 25 by Number of Claims</a:t>
            </a:r>
            <a:endParaRPr lang="en-US" sz="2000"/>
          </a:p>
        </p:txBody>
      </p:sp>
      <p:graphicFrame>
        <p:nvGraphicFramePr>
          <p:cNvPr id="3" name="Table 2">
            <a:extLst>
              <a:ext uri="{FF2B5EF4-FFF2-40B4-BE49-F238E27FC236}">
                <a16:creationId xmlns:a16="http://schemas.microsoft.com/office/drawing/2014/main" id="{CA2A5E18-CF31-DAA6-6DEF-32BE075B386C}"/>
              </a:ext>
            </a:extLst>
          </p:cNvPr>
          <p:cNvGraphicFramePr>
            <a:graphicFrameLocks noGrp="1"/>
          </p:cNvGraphicFramePr>
          <p:nvPr>
            <p:extLst>
              <p:ext uri="{D42A27DB-BD31-4B8C-83A1-F6EECF244321}">
                <p14:modId xmlns:p14="http://schemas.microsoft.com/office/powerpoint/2010/main" val="2186605017"/>
              </p:ext>
            </p:extLst>
          </p:nvPr>
        </p:nvGraphicFramePr>
        <p:xfrm>
          <a:off x="601417" y="765808"/>
          <a:ext cx="10989165" cy="5880252"/>
        </p:xfrm>
        <a:graphic>
          <a:graphicData uri="http://schemas.openxmlformats.org/drawingml/2006/table">
            <a:tbl>
              <a:tblPr firstRow="1" bandRow="1">
                <a:tableStyleId>{5C22544A-7EE6-4342-B048-85BDC9FD1C3A}</a:tableStyleId>
              </a:tblPr>
              <a:tblGrid>
                <a:gridCol w="2197283">
                  <a:extLst>
                    <a:ext uri="{9D8B030D-6E8A-4147-A177-3AD203B41FA5}">
                      <a16:colId xmlns:a16="http://schemas.microsoft.com/office/drawing/2014/main" val="1094773289"/>
                    </a:ext>
                  </a:extLst>
                </a:gridCol>
                <a:gridCol w="474193">
                  <a:extLst>
                    <a:ext uri="{9D8B030D-6E8A-4147-A177-3AD203B41FA5}">
                      <a16:colId xmlns:a16="http://schemas.microsoft.com/office/drawing/2014/main" val="1149905838"/>
                    </a:ext>
                  </a:extLst>
                </a:gridCol>
                <a:gridCol w="1202027">
                  <a:extLst>
                    <a:ext uri="{9D8B030D-6E8A-4147-A177-3AD203B41FA5}">
                      <a16:colId xmlns:a16="http://schemas.microsoft.com/office/drawing/2014/main" val="2590623020"/>
                    </a:ext>
                  </a:extLst>
                </a:gridCol>
                <a:gridCol w="1102776">
                  <a:extLst>
                    <a:ext uri="{9D8B030D-6E8A-4147-A177-3AD203B41FA5}">
                      <a16:colId xmlns:a16="http://schemas.microsoft.com/office/drawing/2014/main" val="102893883"/>
                    </a:ext>
                  </a:extLst>
                </a:gridCol>
                <a:gridCol w="1128814">
                  <a:extLst>
                    <a:ext uri="{9D8B030D-6E8A-4147-A177-3AD203B41FA5}">
                      <a16:colId xmlns:a16="http://schemas.microsoft.com/office/drawing/2014/main" val="1850052618"/>
                    </a:ext>
                  </a:extLst>
                </a:gridCol>
                <a:gridCol w="1221018">
                  <a:extLst>
                    <a:ext uri="{9D8B030D-6E8A-4147-A177-3AD203B41FA5}">
                      <a16:colId xmlns:a16="http://schemas.microsoft.com/office/drawing/2014/main" val="660631313"/>
                    </a:ext>
                  </a:extLst>
                </a:gridCol>
                <a:gridCol w="1221018">
                  <a:extLst>
                    <a:ext uri="{9D8B030D-6E8A-4147-A177-3AD203B41FA5}">
                      <a16:colId xmlns:a16="http://schemas.microsoft.com/office/drawing/2014/main" val="3889361407"/>
                    </a:ext>
                  </a:extLst>
                </a:gridCol>
                <a:gridCol w="1221018">
                  <a:extLst>
                    <a:ext uri="{9D8B030D-6E8A-4147-A177-3AD203B41FA5}">
                      <a16:colId xmlns:a16="http://schemas.microsoft.com/office/drawing/2014/main" val="475276499"/>
                    </a:ext>
                  </a:extLst>
                </a:gridCol>
                <a:gridCol w="1221018">
                  <a:extLst>
                    <a:ext uri="{9D8B030D-6E8A-4147-A177-3AD203B41FA5}">
                      <a16:colId xmlns:a16="http://schemas.microsoft.com/office/drawing/2014/main" val="3719339295"/>
                    </a:ext>
                  </a:extLst>
                </a:gridCol>
              </a:tblGrid>
              <a:tr h="280939">
                <a:tc>
                  <a:txBody>
                    <a:bodyPr/>
                    <a:lstStyle/>
                    <a:p>
                      <a:pPr algn="ctr" fontAlgn="ctr">
                        <a:buNone/>
                      </a:pPr>
                      <a:r>
                        <a:rPr lang="en-US" sz="1100" b="1" i="0" u="none" strike="noStrike">
                          <a:solidFill>
                            <a:srgbClr val="000000"/>
                          </a:solidFill>
                          <a:effectLst/>
                          <a:latin typeface="Calibri" panose="020F0502020204030204" pitchFamily="34" charset="0"/>
                        </a:rPr>
                        <a:t>Description</a:t>
                      </a:r>
                    </a:p>
                  </a:txBody>
                  <a:tcPr marL="9525" marR="9525" marT="9525" marB="0" anchor="ctr">
                    <a:solidFill>
                      <a:srgbClr val="7DD7EA"/>
                    </a:solidFill>
                  </a:tcPr>
                </a:tc>
                <a:tc>
                  <a:txBody>
                    <a:bodyPr/>
                    <a:lstStyle/>
                    <a:p>
                      <a:pPr algn="ctr" fontAlgn="ctr">
                        <a:buNone/>
                      </a:pPr>
                      <a:r>
                        <a:rPr lang="en-US" sz="1100" b="1" i="0" u="none" strike="noStrike">
                          <a:solidFill>
                            <a:srgbClr val="000000"/>
                          </a:solidFill>
                          <a:effectLst/>
                          <a:latin typeface="Calibri" panose="020F0502020204030204" pitchFamily="34" charset="0"/>
                        </a:rPr>
                        <a:t>Rank</a:t>
                      </a:r>
                    </a:p>
                  </a:txBody>
                  <a:tcPr marL="9525" marR="9525" marT="9525" marB="0" anchor="ctr">
                    <a:solidFill>
                      <a:srgbClr val="7DD7EA"/>
                    </a:solidFill>
                  </a:tcPr>
                </a:tc>
                <a:tc>
                  <a:txBody>
                    <a:bodyPr/>
                    <a:lstStyle/>
                    <a:p>
                      <a:pPr algn="ctr" fontAlgn="ctr">
                        <a:buNone/>
                      </a:pPr>
                      <a:r>
                        <a:rPr lang="en-US" sz="1100" b="1" i="0" u="none" strike="noStrike">
                          <a:solidFill>
                            <a:srgbClr val="000000"/>
                          </a:solidFill>
                          <a:effectLst/>
                          <a:latin typeface="Calibri" panose="020F0502020204030204" pitchFamily="34" charset="0"/>
                        </a:rPr>
                        <a:t>Paid</a:t>
                      </a:r>
                    </a:p>
                  </a:txBody>
                  <a:tcPr marL="9525" marR="9525" marT="9525" marB="0" anchor="ctr">
                    <a:solidFill>
                      <a:srgbClr val="7DD7EA"/>
                    </a:solidFill>
                  </a:tcPr>
                </a:tc>
                <a:tc>
                  <a:txBody>
                    <a:bodyPr/>
                    <a:lstStyle/>
                    <a:p>
                      <a:pPr algn="ctr" fontAlgn="ctr">
                        <a:buNone/>
                      </a:pPr>
                      <a:r>
                        <a:rPr lang="en-US" sz="1100" b="1" i="0" u="none" strike="noStrike">
                          <a:solidFill>
                            <a:srgbClr val="000000"/>
                          </a:solidFill>
                          <a:effectLst/>
                          <a:latin typeface="Calibri" panose="020F0502020204030204" pitchFamily="34" charset="0"/>
                        </a:rPr>
                        <a:t>Claims</a:t>
                      </a:r>
                    </a:p>
                  </a:txBody>
                  <a:tcPr marL="9525" marR="9525" marT="9525" marB="0" anchor="ctr">
                    <a:solidFill>
                      <a:srgbClr val="7DD7EA"/>
                    </a:solidFill>
                  </a:tcPr>
                </a:tc>
                <a:tc>
                  <a:txBody>
                    <a:bodyPr/>
                    <a:lstStyle/>
                    <a:p>
                      <a:pPr algn="ctr" fontAlgn="ctr">
                        <a:buNone/>
                      </a:pPr>
                      <a:r>
                        <a:rPr lang="en-US" sz="1100" b="1" i="0" u="none" strike="noStrike">
                          <a:solidFill>
                            <a:srgbClr val="000000"/>
                          </a:solidFill>
                          <a:effectLst/>
                          <a:latin typeface="Calibri" panose="020F0502020204030204" pitchFamily="34" charset="0"/>
                        </a:rPr>
                        <a:t>PUPM</a:t>
                      </a:r>
                    </a:p>
                  </a:txBody>
                  <a:tcPr marL="9525" marR="9525" marT="9525" marB="0" anchor="ctr">
                    <a:solidFill>
                      <a:srgbClr val="7DD7EA"/>
                    </a:solidFill>
                  </a:tcPr>
                </a:tc>
                <a:tc>
                  <a:txBody>
                    <a:bodyPr/>
                    <a:lstStyle/>
                    <a:p>
                      <a:pPr algn="ctr" fontAlgn="ctr">
                        <a:buNone/>
                      </a:pPr>
                      <a:r>
                        <a:rPr lang="en-US" sz="1100" b="1" i="0" u="none" strike="noStrike">
                          <a:solidFill>
                            <a:srgbClr val="000000"/>
                          </a:solidFill>
                          <a:effectLst/>
                          <a:latin typeface="Calibri" panose="020F0502020204030204" pitchFamily="34" charset="0"/>
                        </a:rPr>
                        <a:t>3rd Q26 Rank</a:t>
                      </a:r>
                    </a:p>
                  </a:txBody>
                  <a:tcPr marL="9525" marR="9525" marT="9525" marB="0" anchor="ctr">
                    <a:solidFill>
                      <a:srgbClr val="7DD7EA"/>
                    </a:solidFill>
                  </a:tcPr>
                </a:tc>
                <a:tc>
                  <a:txBody>
                    <a:bodyPr/>
                    <a:lstStyle/>
                    <a:p>
                      <a:pPr algn="ctr" fontAlgn="ctr">
                        <a:buNone/>
                      </a:pPr>
                      <a:r>
                        <a:rPr lang="en-US" sz="1100" b="1" i="0" u="none" strike="noStrike">
                          <a:solidFill>
                            <a:srgbClr val="000000"/>
                          </a:solidFill>
                          <a:effectLst/>
                          <a:latin typeface="Calibri" panose="020F0502020204030204" pitchFamily="34" charset="0"/>
                        </a:rPr>
                        <a:t>2nd Q26 Rank</a:t>
                      </a:r>
                    </a:p>
                  </a:txBody>
                  <a:tcPr marL="9525" marR="9525" marT="9525" marB="0" anchor="ctr">
                    <a:solidFill>
                      <a:srgbClr val="7DD7EA"/>
                    </a:solidFill>
                  </a:tcPr>
                </a:tc>
                <a:tc>
                  <a:txBody>
                    <a:bodyPr/>
                    <a:lstStyle/>
                    <a:p>
                      <a:pPr algn="ctr" fontAlgn="ctr">
                        <a:buNone/>
                      </a:pPr>
                      <a:r>
                        <a:rPr lang="en-US" sz="1100" b="1" i="0" u="none" strike="noStrike">
                          <a:solidFill>
                            <a:srgbClr val="000000"/>
                          </a:solidFill>
                          <a:effectLst/>
                          <a:latin typeface="Calibri" panose="020F0502020204030204" pitchFamily="34" charset="0"/>
                        </a:rPr>
                        <a:t>1st Q26 Rank</a:t>
                      </a:r>
                    </a:p>
                  </a:txBody>
                  <a:tcPr marL="9525" marR="9525" marT="9525" marB="0" anchor="ctr">
                    <a:solidFill>
                      <a:srgbClr val="7DD7EA"/>
                    </a:solidFill>
                  </a:tcPr>
                </a:tc>
                <a:tc>
                  <a:txBody>
                    <a:bodyPr/>
                    <a:lstStyle/>
                    <a:p>
                      <a:pPr algn="ctr" fontAlgn="ctr">
                        <a:buNone/>
                      </a:pPr>
                      <a:r>
                        <a:rPr lang="en-US" sz="1100" b="1" i="0" u="none" strike="noStrike">
                          <a:solidFill>
                            <a:srgbClr val="000000"/>
                          </a:solidFill>
                          <a:effectLst/>
                          <a:latin typeface="Calibri" panose="020F0502020204030204" pitchFamily="34" charset="0"/>
                        </a:rPr>
                        <a:t>4th Q25 Rank</a:t>
                      </a:r>
                    </a:p>
                  </a:txBody>
                  <a:tcPr marL="9525" marR="9525" marT="9525" marB="0" anchor="ctr">
                    <a:solidFill>
                      <a:srgbClr val="7DD7EA"/>
                    </a:solidFill>
                  </a:tcPr>
                </a:tc>
                <a:extLst>
                  <a:ext uri="{0D108BD9-81ED-4DB2-BD59-A6C34878D82A}">
                    <a16:rowId xmlns:a16="http://schemas.microsoft.com/office/drawing/2014/main" val="298623904"/>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TIRZEPATIDE</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$113,998,550.00</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107,715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$1,345.10</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19</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n/a</a:t>
                      </a:r>
                    </a:p>
                  </a:txBody>
                  <a:tcPr marL="9525" marR="9525" marT="9525" marB="0" anchor="ctr"/>
                </a:tc>
                <a:extLst>
                  <a:ext uri="{0D108BD9-81ED-4DB2-BD59-A6C34878D82A}">
                    <a16:rowId xmlns:a16="http://schemas.microsoft.com/office/drawing/2014/main" val="1550582837"/>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ATORVASTATIN CALCIUM</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$1,214,924.81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95,396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$16.97</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a:t>
                      </a:r>
                    </a:p>
                  </a:txBody>
                  <a:tcPr marL="9525" marR="9525" marT="9525" marB="0" anchor="ctr"/>
                </a:tc>
                <a:extLst>
                  <a:ext uri="{0D108BD9-81ED-4DB2-BD59-A6C34878D82A}">
                    <a16:rowId xmlns:a16="http://schemas.microsoft.com/office/drawing/2014/main" val="3544865350"/>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ALBUTEROL SULFATE</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$3,548,944.93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75,900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$36.32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a:t>
                      </a:r>
                    </a:p>
                  </a:txBody>
                  <a:tcPr marL="9525" marR="9525" marT="9525" marB="0" anchor="ctr"/>
                </a:tc>
                <a:extLst>
                  <a:ext uri="{0D108BD9-81ED-4DB2-BD59-A6C34878D82A}">
                    <a16:rowId xmlns:a16="http://schemas.microsoft.com/office/drawing/2014/main" val="706699853"/>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GABAPENTIN</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$1,073,978.44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74,526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$17.81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3</a:t>
                      </a:r>
                    </a:p>
                  </a:txBody>
                  <a:tcPr marL="9525" marR="9525" marT="9525" marB="0" anchor="ctr"/>
                </a:tc>
                <a:extLst>
                  <a:ext uri="{0D108BD9-81ED-4DB2-BD59-A6C34878D82A}">
                    <a16:rowId xmlns:a16="http://schemas.microsoft.com/office/drawing/2014/main" val="3452158049"/>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SERTRALINE HCL</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5</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$909,080.83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71,452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$16.19</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5</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4</a:t>
                      </a:r>
                    </a:p>
                  </a:txBody>
                  <a:tcPr marL="9525" marR="9525" marT="9525" marB="0" anchor="ctr"/>
                </a:tc>
                <a:extLst>
                  <a:ext uri="{0D108BD9-81ED-4DB2-BD59-A6C34878D82A}">
                    <a16:rowId xmlns:a16="http://schemas.microsoft.com/office/drawing/2014/main" val="2305775493"/>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PANTOPRAZOLE SODIUM</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6</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$849,181.98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68,096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$15.33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7</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5</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5</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9</a:t>
                      </a:r>
                    </a:p>
                  </a:txBody>
                  <a:tcPr marL="9525" marR="9525" marT="9525" marB="0" anchor="ctr"/>
                </a:tc>
                <a:extLst>
                  <a:ext uri="{0D108BD9-81ED-4DB2-BD59-A6C34878D82A}">
                    <a16:rowId xmlns:a16="http://schemas.microsoft.com/office/drawing/2014/main" val="2357993318"/>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TRAZODONE HCL</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7</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$845,248.81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67,533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$15.74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6</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7</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7</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7</a:t>
                      </a:r>
                    </a:p>
                  </a:txBody>
                  <a:tcPr marL="9525" marR="9525" marT="9525" marB="0" anchor="ctr"/>
                </a:tc>
                <a:extLst>
                  <a:ext uri="{0D108BD9-81ED-4DB2-BD59-A6C34878D82A}">
                    <a16:rowId xmlns:a16="http://schemas.microsoft.com/office/drawing/2014/main" val="1833611307"/>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OMEPRAZOLE</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$869,700.29</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66,182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$16.11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6</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6</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6</a:t>
                      </a:r>
                    </a:p>
                  </a:txBody>
                  <a:tcPr marL="9525" marR="9525" marT="9525" marB="0" anchor="ctr"/>
                </a:tc>
                <a:extLst>
                  <a:ext uri="{0D108BD9-81ED-4DB2-BD59-A6C34878D82A}">
                    <a16:rowId xmlns:a16="http://schemas.microsoft.com/office/drawing/2014/main" val="3955366658"/>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AMLODIPINE BESYLATE</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9</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$753,821.72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64,845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$15.07</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9</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9</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10</a:t>
                      </a:r>
                    </a:p>
                  </a:txBody>
                  <a:tcPr marL="9525" marR="9525" marT="9525" marB="0" anchor="ctr"/>
                </a:tc>
                <a:extLst>
                  <a:ext uri="{0D108BD9-81ED-4DB2-BD59-A6C34878D82A}">
                    <a16:rowId xmlns:a16="http://schemas.microsoft.com/office/drawing/2014/main" val="1326911751"/>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LISINOPRIL</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10</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$702,955.10</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61,132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$15.33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10</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8</a:t>
                      </a:r>
                    </a:p>
                  </a:txBody>
                  <a:tcPr marL="9525" marR="9525" marT="9525" marB="0" anchor="ctr"/>
                </a:tc>
                <a:extLst>
                  <a:ext uri="{0D108BD9-81ED-4DB2-BD59-A6C34878D82A}">
                    <a16:rowId xmlns:a16="http://schemas.microsoft.com/office/drawing/2014/main" val="887877488"/>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METFORMIN HCL</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$705,472.46</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60,944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$14.91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10</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9</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5</a:t>
                      </a:r>
                    </a:p>
                  </a:txBody>
                  <a:tcPr marL="9525" marR="9525" marT="9525" marB="0" anchor="ctr"/>
                </a:tc>
                <a:extLst>
                  <a:ext uri="{0D108BD9-81ED-4DB2-BD59-A6C34878D82A}">
                    <a16:rowId xmlns:a16="http://schemas.microsoft.com/office/drawing/2014/main" val="197303560"/>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LEVOTHYROXINE SODIUM</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$653,615.20</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60,428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$15.49</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12</a:t>
                      </a:r>
                    </a:p>
                  </a:txBody>
                  <a:tcPr marL="9525" marR="9525" marT="9525" marB="0" anchor="ctr"/>
                </a:tc>
                <a:extLst>
                  <a:ext uri="{0D108BD9-81ED-4DB2-BD59-A6C34878D82A}">
                    <a16:rowId xmlns:a16="http://schemas.microsoft.com/office/drawing/2014/main" val="3902790175"/>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HYDROXYZINE HCL</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$813,738.60</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56,616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$14.53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15</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15</a:t>
                      </a:r>
                    </a:p>
                  </a:txBody>
                  <a:tcPr marL="9525" marR="9525" marT="9525" marB="0" anchor="ctr"/>
                </a:tc>
                <a:extLst>
                  <a:ext uri="{0D108BD9-81ED-4DB2-BD59-A6C34878D82A}">
                    <a16:rowId xmlns:a16="http://schemas.microsoft.com/office/drawing/2014/main" val="2933779621"/>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CETIRIZINE HCL</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$738,657.92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55,398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$9.06</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20</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16</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13</a:t>
                      </a:r>
                    </a:p>
                  </a:txBody>
                  <a:tcPr marL="9525" marR="9525" marT="9525" marB="0" anchor="ctr"/>
                </a:tc>
                <a:extLst>
                  <a:ext uri="{0D108BD9-81ED-4DB2-BD59-A6C34878D82A}">
                    <a16:rowId xmlns:a16="http://schemas.microsoft.com/office/drawing/2014/main" val="636339298"/>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BUPROPION HCL</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15</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$856,678.68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55,348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$19.82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16</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16</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16</a:t>
                      </a:r>
                    </a:p>
                  </a:txBody>
                  <a:tcPr marL="9525" marR="9525" marT="9525" marB="0" anchor="ctr"/>
                </a:tc>
                <a:extLst>
                  <a:ext uri="{0D108BD9-81ED-4DB2-BD59-A6C34878D82A}">
                    <a16:rowId xmlns:a16="http://schemas.microsoft.com/office/drawing/2014/main" val="644237555"/>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0.9 % SODIUM CHLORIDE</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16</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$215,163.15</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54,618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$4.74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15</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11</a:t>
                      </a:r>
                    </a:p>
                  </a:txBody>
                  <a:tcPr marL="9525" marR="9525" marT="9525" marB="0" anchor="ctr"/>
                </a:tc>
                <a:extLst>
                  <a:ext uri="{0D108BD9-81ED-4DB2-BD59-A6C34878D82A}">
                    <a16:rowId xmlns:a16="http://schemas.microsoft.com/office/drawing/2014/main" val="3128743360"/>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FLUOXETINE HCL</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17</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$696,616.13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52,461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$17.45</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17</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17</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15</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17</a:t>
                      </a:r>
                    </a:p>
                  </a:txBody>
                  <a:tcPr marL="9525" marR="9525" marT="9525" marB="0" anchor="ctr"/>
                </a:tc>
                <a:extLst>
                  <a:ext uri="{0D108BD9-81ED-4DB2-BD59-A6C34878D82A}">
                    <a16:rowId xmlns:a16="http://schemas.microsoft.com/office/drawing/2014/main" val="2231075072"/>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FLUTICASONE PROPIONATE</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$1,960,794.48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51,189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$29.38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20</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17</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14</a:t>
                      </a:r>
                    </a:p>
                  </a:txBody>
                  <a:tcPr marL="9525" marR="9525" marT="9525" marB="0" anchor="ctr"/>
                </a:tc>
                <a:extLst>
                  <a:ext uri="{0D108BD9-81ED-4DB2-BD59-A6C34878D82A}">
                    <a16:rowId xmlns:a16="http://schemas.microsoft.com/office/drawing/2014/main" val="1446294976"/>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ESCITALOPRAM OXALATE</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19</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$673,920.82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50,357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$16.30</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20</a:t>
                      </a:r>
                    </a:p>
                  </a:txBody>
                  <a:tcPr marL="9525" marR="9525" marT="9525" marB="0" anchor="ctr"/>
                </a:tc>
                <a:extLst>
                  <a:ext uri="{0D108BD9-81ED-4DB2-BD59-A6C34878D82A}">
                    <a16:rowId xmlns:a16="http://schemas.microsoft.com/office/drawing/2014/main" val="4239570833"/>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LOSARTAN POTASSIUM</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20</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$583,513.48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49,700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$15.31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22</a:t>
                      </a:r>
                    </a:p>
                  </a:txBody>
                  <a:tcPr marL="9525" marR="9525" marT="9525" marB="0" anchor="ctr"/>
                </a:tc>
                <a:extLst>
                  <a:ext uri="{0D108BD9-81ED-4DB2-BD59-A6C34878D82A}">
                    <a16:rowId xmlns:a16="http://schemas.microsoft.com/office/drawing/2014/main" val="81247630"/>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BUSPIRONE HCL</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21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$685,310.38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49,450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$17.01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20</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21</a:t>
                      </a:r>
                    </a:p>
                  </a:txBody>
                  <a:tcPr marL="9525" marR="9525" marT="9525" marB="0" anchor="ctr"/>
                </a:tc>
                <a:extLst>
                  <a:ext uri="{0D108BD9-81ED-4DB2-BD59-A6C34878D82A}">
                    <a16:rowId xmlns:a16="http://schemas.microsoft.com/office/drawing/2014/main" val="3178763329"/>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IBUPROFEN</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22</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$530,452.19</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47,893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$8.11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19</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19</a:t>
                      </a:r>
                    </a:p>
                  </a:txBody>
                  <a:tcPr marL="9525" marR="9525" marT="9525" marB="0" anchor="ctr"/>
                </a:tc>
                <a:extLst>
                  <a:ext uri="{0D108BD9-81ED-4DB2-BD59-A6C34878D82A}">
                    <a16:rowId xmlns:a16="http://schemas.microsoft.com/office/drawing/2014/main" val="2849960531"/>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AMOXICILLIN</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23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$619,985.34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44,293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$8.58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10</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18</a:t>
                      </a:r>
                    </a:p>
                  </a:txBody>
                  <a:tcPr marL="9525" marR="9525" marT="9525" marB="0" anchor="ctr"/>
                </a:tc>
                <a:extLst>
                  <a:ext uri="{0D108BD9-81ED-4DB2-BD59-A6C34878D82A}">
                    <a16:rowId xmlns:a16="http://schemas.microsoft.com/office/drawing/2014/main" val="3499386973"/>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ONDANSETRON</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24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$573,671.58</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42,886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$10.26</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19</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24</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n/a</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n/a</a:t>
                      </a:r>
                    </a:p>
                  </a:txBody>
                  <a:tcPr marL="9525" marR="9525" marT="9525" marB="0" anchor="ctr"/>
                </a:tc>
                <a:extLst>
                  <a:ext uri="{0D108BD9-81ED-4DB2-BD59-A6C34878D82A}">
                    <a16:rowId xmlns:a16="http://schemas.microsoft.com/office/drawing/2014/main" val="3190796797"/>
                  </a:ext>
                </a:extLst>
              </a:tr>
              <a:tr h="180623">
                <a:tc>
                  <a:txBody>
                    <a:bodyPr/>
                    <a:lstStyle/>
                    <a:p>
                      <a:pPr algn="l" fontAlgn="b">
                        <a:buNone/>
                      </a:pPr>
                      <a:r>
                        <a:rPr lang="en-US" sz="1100" b="0" i="0" u="none" strike="noStrike">
                          <a:solidFill>
                            <a:srgbClr val="000000"/>
                          </a:solidFill>
                          <a:effectLst/>
                          <a:latin typeface="Calibri" panose="020F0502020204030204" pitchFamily="34" charset="0"/>
                        </a:rPr>
                        <a:t>CLONIDINE HCL</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25</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$736,852.41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42,250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$22.51</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n/a</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n/a</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n/a</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n/a</a:t>
                      </a:r>
                    </a:p>
                  </a:txBody>
                  <a:tcPr marL="9525" marR="9525" marT="9525" marB="0" anchor="ctr"/>
                </a:tc>
                <a:extLst>
                  <a:ext uri="{0D108BD9-81ED-4DB2-BD59-A6C34878D82A}">
                    <a16:rowId xmlns:a16="http://schemas.microsoft.com/office/drawing/2014/main" val="2548590961"/>
                  </a:ext>
                </a:extLst>
              </a:tr>
              <a:tr h="180623">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buNone/>
                      </a:pPr>
                      <a:r>
                        <a:rPr lang="en-US" sz="1100" b="1" i="0" u="none" strike="noStrike">
                          <a:solidFill>
                            <a:srgbClr val="000000"/>
                          </a:solidFill>
                          <a:effectLst/>
                          <a:latin typeface="Calibri" panose="020F0502020204030204" pitchFamily="34" charset="0"/>
                        </a:rPr>
                        <a:t>Total Paid</a:t>
                      </a:r>
                    </a:p>
                  </a:txBody>
                  <a:tcPr marL="9525" marR="9525" marT="9525" marB="0" anchor="ctr"/>
                </a:tc>
                <a:tc>
                  <a:txBody>
                    <a:bodyPr/>
                    <a:lstStyle/>
                    <a:p>
                      <a:pPr algn="l" fontAlgn="ctr">
                        <a:buNone/>
                      </a:pPr>
                      <a:r>
                        <a:rPr lang="en-US" sz="1100" b="1" i="0" u="none" strike="noStrike">
                          <a:solidFill>
                            <a:srgbClr val="000000"/>
                          </a:solidFill>
                          <a:effectLst/>
                          <a:latin typeface="Calibri" panose="020F0502020204030204" pitchFamily="34" charset="0"/>
                        </a:rPr>
                        <a:t>Total Claims</a:t>
                      </a:r>
                    </a:p>
                  </a:txBody>
                  <a:tcPr marL="9525" marR="9525" marT="9525" marB="0" anchor="ctr"/>
                </a:tc>
                <a:tc>
                  <a:txBody>
                    <a:bodyPr/>
                    <a:lstStyle/>
                    <a:p>
                      <a:pPr algn="l" fontAlgn="ctr">
                        <a:buNone/>
                      </a:pPr>
                      <a:r>
                        <a:rPr lang="en-US" sz="1100" b="1" i="0" u="none" strike="noStrike">
                          <a:solidFill>
                            <a:srgbClr val="000000"/>
                          </a:solidFill>
                          <a:effectLst/>
                          <a:latin typeface="Calibri" panose="020F0502020204030204" pitchFamily="34" charset="0"/>
                        </a:rPr>
                        <a:t>Total Avg PUPM</a:t>
                      </a:r>
                    </a:p>
                  </a:txBody>
                  <a:tcPr marL="9525" marR="9525" marT="9525" marB="0" anchor="ctr"/>
                </a:tc>
                <a:tc>
                  <a:txBody>
                    <a:bodyPr/>
                    <a:lstStyle/>
                    <a:p>
                      <a:pPr algn="ctr" fontAlgn="ctr">
                        <a:buNone/>
                      </a:pPr>
                      <a:r>
                        <a:rPr lang="en-US" sz="1100" b="1" i="0" u="none" strike="noStrike">
                          <a:solidFill>
                            <a:srgbClr val="000000"/>
                          </a:solidFill>
                          <a:effectLst/>
                          <a:latin typeface="Calibri" panose="020F0502020204030204" pitchFamily="34" charset="0"/>
                        </a:rPr>
                        <a:t>Total Paid</a:t>
                      </a:r>
                    </a:p>
                  </a:txBody>
                  <a:tcPr marL="9525" marR="9525" marT="9525" marB="0" anchor="ctr"/>
                </a:tc>
                <a:tc>
                  <a:txBody>
                    <a:bodyPr/>
                    <a:lstStyle/>
                    <a:p>
                      <a:pPr algn="ctr" fontAlgn="ctr">
                        <a:buNone/>
                      </a:pPr>
                      <a:r>
                        <a:rPr lang="en-US" sz="1100" b="1" i="0" u="none" strike="noStrike">
                          <a:solidFill>
                            <a:srgbClr val="000000"/>
                          </a:solidFill>
                          <a:effectLst/>
                          <a:latin typeface="Calibri" panose="020F0502020204030204" pitchFamily="34" charset="0"/>
                        </a:rPr>
                        <a:t>Total Paid</a:t>
                      </a:r>
                    </a:p>
                  </a:txBody>
                  <a:tcPr marL="9525" marR="9525" marT="9525" marB="0" anchor="ctr"/>
                </a:tc>
                <a:tc>
                  <a:txBody>
                    <a:bodyPr/>
                    <a:lstStyle/>
                    <a:p>
                      <a:pPr algn="ctr" fontAlgn="ctr">
                        <a:buNone/>
                      </a:pPr>
                      <a:r>
                        <a:rPr lang="en-US" sz="1100" b="1" i="0" u="none" strike="noStrike">
                          <a:solidFill>
                            <a:srgbClr val="000000"/>
                          </a:solidFill>
                          <a:effectLst/>
                          <a:latin typeface="Calibri" panose="020F0502020204030204" pitchFamily="34" charset="0"/>
                        </a:rPr>
                        <a:t>Total Paid</a:t>
                      </a:r>
                    </a:p>
                  </a:txBody>
                  <a:tcPr marL="9525" marR="9525" marT="9525" marB="0" anchor="ctr"/>
                </a:tc>
                <a:tc>
                  <a:txBody>
                    <a:bodyPr/>
                    <a:lstStyle/>
                    <a:p>
                      <a:pPr algn="ctr" fontAlgn="ctr">
                        <a:buNone/>
                      </a:pPr>
                      <a:r>
                        <a:rPr lang="en-US" sz="1100" b="1" i="0" u="none" strike="noStrike">
                          <a:solidFill>
                            <a:srgbClr val="000000"/>
                          </a:solidFill>
                          <a:effectLst/>
                          <a:latin typeface="Calibri" panose="020F0502020204030204" pitchFamily="34" charset="0"/>
                        </a:rPr>
                        <a:t>Total Paid</a:t>
                      </a:r>
                    </a:p>
                  </a:txBody>
                  <a:tcPr marL="9525" marR="9525" marT="9525" marB="0" anchor="ctr"/>
                </a:tc>
                <a:extLst>
                  <a:ext uri="{0D108BD9-81ED-4DB2-BD59-A6C34878D82A}">
                    <a16:rowId xmlns:a16="http://schemas.microsoft.com/office/drawing/2014/main" val="2134444215"/>
                  </a:ext>
                </a:extLst>
              </a:tr>
              <a:tr h="180623">
                <a:tc>
                  <a:txBody>
                    <a:bodyPr/>
                    <a:lstStyle/>
                    <a:p>
                      <a:pPr algn="ctr" fontAlgn="ctr">
                        <a:buNone/>
                      </a:pP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buNone/>
                      </a:pP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$135,810,829.73</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         1,526,608 </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$88.96</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$110,298,649.96</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$88,582,868.67</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$72,445,224.09</a:t>
                      </a: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$31,477,638.27</a:t>
                      </a:r>
                    </a:p>
                  </a:txBody>
                  <a:tcPr marL="9525" marR="9525" marT="9525" marB="0" anchor="ctr"/>
                </a:tc>
                <a:extLst>
                  <a:ext uri="{0D108BD9-81ED-4DB2-BD59-A6C34878D82A}">
                    <a16:rowId xmlns:a16="http://schemas.microsoft.com/office/drawing/2014/main" val="332589567"/>
                  </a:ext>
                </a:extLst>
              </a:tr>
              <a:tr h="180623">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buNone/>
                      </a:pPr>
                      <a:r>
                        <a:rPr lang="en-US" sz="1100" b="1" i="0" u="none" strike="noStrike">
                          <a:solidFill>
                            <a:srgbClr val="000000"/>
                          </a:solidFill>
                          <a:effectLst/>
                          <a:latin typeface="Calibri" panose="020F0502020204030204" pitchFamily="34" charset="0"/>
                        </a:rPr>
                        <a:t>Total Claims</a:t>
                      </a:r>
                    </a:p>
                  </a:txBody>
                  <a:tcPr marL="9525" marR="9525" marT="9525" marB="0" anchor="ctr"/>
                </a:tc>
                <a:tc>
                  <a:txBody>
                    <a:bodyPr/>
                    <a:lstStyle/>
                    <a:p>
                      <a:pPr algn="ctr" fontAlgn="ctr">
                        <a:buNone/>
                      </a:pPr>
                      <a:r>
                        <a:rPr lang="en-US" sz="1100" b="1" i="0" u="none" strike="noStrike">
                          <a:solidFill>
                            <a:srgbClr val="000000"/>
                          </a:solidFill>
                          <a:effectLst/>
                          <a:latin typeface="Calibri" panose="020F0502020204030204" pitchFamily="34" charset="0"/>
                        </a:rPr>
                        <a:t>Total Claims</a:t>
                      </a:r>
                    </a:p>
                  </a:txBody>
                  <a:tcPr marL="9525" marR="9525" marT="9525" marB="0" anchor="ctr"/>
                </a:tc>
                <a:tc>
                  <a:txBody>
                    <a:bodyPr/>
                    <a:lstStyle/>
                    <a:p>
                      <a:pPr algn="ctr" fontAlgn="ctr">
                        <a:buNone/>
                      </a:pPr>
                      <a:r>
                        <a:rPr lang="en-US" sz="1100" b="1" i="0" u="none" strike="noStrike">
                          <a:solidFill>
                            <a:srgbClr val="000000"/>
                          </a:solidFill>
                          <a:effectLst/>
                          <a:latin typeface="Calibri" panose="020F0502020204030204" pitchFamily="34" charset="0"/>
                        </a:rPr>
                        <a:t>Total Claims</a:t>
                      </a:r>
                    </a:p>
                  </a:txBody>
                  <a:tcPr marL="9525" marR="9525" marT="9525" marB="0" anchor="ctr"/>
                </a:tc>
                <a:tc>
                  <a:txBody>
                    <a:bodyPr/>
                    <a:lstStyle/>
                    <a:p>
                      <a:pPr algn="ctr" fontAlgn="ctr">
                        <a:buNone/>
                      </a:pPr>
                      <a:r>
                        <a:rPr lang="en-US" sz="1100" b="1" i="0" u="none" strike="noStrike">
                          <a:solidFill>
                            <a:srgbClr val="000000"/>
                          </a:solidFill>
                          <a:effectLst/>
                          <a:latin typeface="Calibri" panose="020F0502020204030204" pitchFamily="34" charset="0"/>
                        </a:rPr>
                        <a:t>Total Claims</a:t>
                      </a:r>
                    </a:p>
                  </a:txBody>
                  <a:tcPr marL="9525" marR="9525" marT="9525" marB="0" anchor="ctr"/>
                </a:tc>
                <a:extLst>
                  <a:ext uri="{0D108BD9-81ED-4DB2-BD59-A6C34878D82A}">
                    <a16:rowId xmlns:a16="http://schemas.microsoft.com/office/drawing/2014/main" val="3350491188"/>
                  </a:ext>
                </a:extLst>
              </a:tr>
              <a:tr h="180623">
                <a:tc>
                  <a:txBody>
                    <a:bodyPr/>
                    <a:lstStyle/>
                    <a:p>
                      <a:pPr algn="ctr" fontAlgn="ctr">
                        <a:buNone/>
                      </a:pP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buNone/>
                      </a:pP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buNone/>
                      </a:pP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buNone/>
                      </a:pP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buNone/>
                      </a:pP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1,513,098</a:t>
                      </a:r>
                    </a:p>
                  </a:txBody>
                  <a:tcPr marL="9525" marR="9525" marT="9525" marB="0" anchor="ctr"/>
                </a:tc>
                <a:tc>
                  <a:txBody>
                    <a:bodyPr/>
                    <a:lstStyle/>
                    <a:p>
                      <a:pPr algn="ctr" fontAlgn="b">
                        <a:buNone/>
                      </a:pPr>
                      <a:r>
                        <a:rPr lang="en-US" sz="1100" b="0" i="0" u="none" strike="noStrike">
                          <a:solidFill>
                            <a:srgbClr val="000000"/>
                          </a:solidFill>
                          <a:effectLst/>
                          <a:latin typeface="Calibri" panose="020F0502020204030204" pitchFamily="34" charset="0"/>
                        </a:rPr>
                        <a:t>1,469,103</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1,425,173</a:t>
                      </a:r>
                    </a:p>
                  </a:txBody>
                  <a:tcPr marL="9525" marR="9525" marT="9525" marB="0" anchor="b"/>
                </a:tc>
                <a:tc>
                  <a:txBody>
                    <a:bodyPr/>
                    <a:lstStyle/>
                    <a:p>
                      <a:pPr algn="ctr" fontAlgn="ctr">
                        <a:buNone/>
                      </a:pPr>
                      <a:r>
                        <a:rPr lang="en-US" sz="1100" b="0" i="0" u="none" strike="noStrike">
                          <a:solidFill>
                            <a:srgbClr val="000000"/>
                          </a:solidFill>
                          <a:effectLst/>
                          <a:latin typeface="Calibri" panose="020F0502020204030204" pitchFamily="34" charset="0"/>
                        </a:rPr>
                        <a:t>1,247,990</a:t>
                      </a:r>
                    </a:p>
                  </a:txBody>
                  <a:tcPr marL="9525" marR="9525" marT="9525" marB="0" anchor="ctr"/>
                </a:tc>
                <a:extLst>
                  <a:ext uri="{0D108BD9-81ED-4DB2-BD59-A6C34878D82A}">
                    <a16:rowId xmlns:a16="http://schemas.microsoft.com/office/drawing/2014/main" val="979415229"/>
                  </a:ext>
                </a:extLst>
              </a:tr>
              <a:tr h="180623">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ctr">
                        <a:buNone/>
                      </a:pPr>
                      <a:r>
                        <a:rPr lang="en-US" sz="1100" b="1" i="0" u="none" strike="noStrike">
                          <a:solidFill>
                            <a:srgbClr val="000000"/>
                          </a:solidFill>
                          <a:effectLst/>
                          <a:latin typeface="Calibri" panose="020F0502020204030204" pitchFamily="34" charset="0"/>
                        </a:rPr>
                        <a:t>Total Avg PUPM</a:t>
                      </a:r>
                    </a:p>
                  </a:txBody>
                  <a:tcPr marL="9525" marR="9525" marT="9525" marB="0" anchor="ctr"/>
                </a:tc>
                <a:tc>
                  <a:txBody>
                    <a:bodyPr/>
                    <a:lstStyle/>
                    <a:p>
                      <a:pPr algn="l" fontAlgn="ctr">
                        <a:buNone/>
                      </a:pPr>
                      <a:r>
                        <a:rPr lang="en-US" sz="1100" b="1" i="0" u="none" strike="noStrike">
                          <a:solidFill>
                            <a:srgbClr val="000000"/>
                          </a:solidFill>
                          <a:effectLst/>
                          <a:latin typeface="Calibri" panose="020F0502020204030204" pitchFamily="34" charset="0"/>
                        </a:rPr>
                        <a:t>Total Avg PUPM</a:t>
                      </a:r>
                    </a:p>
                  </a:txBody>
                  <a:tcPr marL="9525" marR="9525" marT="9525" marB="0" anchor="ctr"/>
                </a:tc>
                <a:tc>
                  <a:txBody>
                    <a:bodyPr/>
                    <a:lstStyle/>
                    <a:p>
                      <a:pPr algn="l" fontAlgn="ctr">
                        <a:buNone/>
                      </a:pPr>
                      <a:r>
                        <a:rPr lang="en-US" sz="1100" b="1" i="0" u="none" strike="noStrike">
                          <a:solidFill>
                            <a:srgbClr val="000000"/>
                          </a:solidFill>
                          <a:effectLst/>
                          <a:latin typeface="Calibri" panose="020F0502020204030204" pitchFamily="34" charset="0"/>
                        </a:rPr>
                        <a:t>Total Avg PUPM</a:t>
                      </a:r>
                    </a:p>
                  </a:txBody>
                  <a:tcPr marL="9525" marR="9525" marT="9525" marB="0" anchor="ctr"/>
                </a:tc>
                <a:tc>
                  <a:txBody>
                    <a:bodyPr/>
                    <a:lstStyle/>
                    <a:p>
                      <a:pPr algn="l" fontAlgn="ctr">
                        <a:buNone/>
                      </a:pPr>
                      <a:r>
                        <a:rPr lang="en-US" sz="1100" b="1" i="0" u="none" strike="noStrike">
                          <a:solidFill>
                            <a:srgbClr val="000000"/>
                          </a:solidFill>
                          <a:effectLst/>
                          <a:latin typeface="Calibri" panose="020F0502020204030204" pitchFamily="34" charset="0"/>
                        </a:rPr>
                        <a:t>Total Avg PUPM</a:t>
                      </a:r>
                    </a:p>
                  </a:txBody>
                  <a:tcPr marL="9525" marR="9525" marT="9525" marB="0" anchor="ctr"/>
                </a:tc>
                <a:extLst>
                  <a:ext uri="{0D108BD9-81ED-4DB2-BD59-A6C34878D82A}">
                    <a16:rowId xmlns:a16="http://schemas.microsoft.com/office/drawing/2014/main" val="733775672"/>
                  </a:ext>
                </a:extLst>
              </a:tr>
              <a:tr h="180623">
                <a:tc>
                  <a:txBody>
                    <a:bodyPr/>
                    <a:lstStyle/>
                    <a:p>
                      <a:pPr algn="ctr" fontAlgn="ctr">
                        <a:buNone/>
                      </a:pP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buNone/>
                      </a:pP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buNone/>
                      </a:pP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buNone/>
                      </a:pP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buNone/>
                      </a:pPr>
                      <a:endParaRPr lang="en-US" sz="11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buNone/>
                      </a:pPr>
                      <a:r>
                        <a:rPr lang="en-US" sz="1100" b="0" i="0" u="none" strike="noStrike">
                          <a:solidFill>
                            <a:srgbClr val="000000"/>
                          </a:solidFill>
                          <a:effectLst/>
                          <a:latin typeface="Calibri" panose="020F0502020204030204" pitchFamily="34" charset="0"/>
                        </a:rPr>
                        <a:t>$72.90</a:t>
                      </a:r>
                    </a:p>
                  </a:txBody>
                  <a:tcPr marL="9525" marR="9525" marT="9525" marB="0" anchor="ctr"/>
                </a:tc>
                <a:tc>
                  <a:txBody>
                    <a:bodyPr/>
                    <a:lstStyle/>
                    <a:p>
                      <a:pPr algn="ctr" fontAlgn="b">
                        <a:buNone/>
                      </a:pPr>
                      <a:r>
                        <a:rPr lang="en-US" sz="1100" b="0" i="0" u="none" strike="noStrike">
                          <a:solidFill>
                            <a:srgbClr val="000000"/>
                          </a:solidFill>
                          <a:effectLst/>
                          <a:latin typeface="Calibri" panose="020F0502020204030204" pitchFamily="34" charset="0"/>
                        </a:rPr>
                        <a:t>$60.30</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$50.83</a:t>
                      </a:r>
                    </a:p>
                  </a:txBody>
                  <a:tcPr marL="9525" marR="9525" marT="9525" marB="0" anchor="b"/>
                </a:tc>
                <a:tc>
                  <a:txBody>
                    <a:bodyPr/>
                    <a:lstStyle/>
                    <a:p>
                      <a:pPr algn="ctr" fontAlgn="b">
                        <a:buNone/>
                      </a:pPr>
                      <a:r>
                        <a:rPr lang="en-US" sz="1100" b="0" i="0" u="none" strike="noStrike">
                          <a:solidFill>
                            <a:srgbClr val="000000"/>
                          </a:solidFill>
                          <a:effectLst/>
                          <a:latin typeface="Calibri" panose="020F0502020204030204" pitchFamily="34" charset="0"/>
                        </a:rPr>
                        <a:t>$25.22</a:t>
                      </a:r>
                    </a:p>
                  </a:txBody>
                  <a:tcPr marL="9525" marR="9525" marT="9525" marB="0" anchor="b"/>
                </a:tc>
                <a:extLst>
                  <a:ext uri="{0D108BD9-81ED-4DB2-BD59-A6C34878D82A}">
                    <a16:rowId xmlns:a16="http://schemas.microsoft.com/office/drawing/2014/main" val="76618724"/>
                  </a:ext>
                </a:extLst>
              </a:tr>
            </a:tbl>
          </a:graphicData>
        </a:graphic>
      </p:graphicFrame>
      <p:pic>
        <p:nvPicPr>
          <p:cNvPr id="7" name="Picture 6">
            <a:extLst>
              <a:ext uri="{FF2B5EF4-FFF2-40B4-BE49-F238E27FC236}">
                <a16:creationId xmlns:a16="http://schemas.microsoft.com/office/drawing/2014/main" id="{DA22FFBC-5F81-AAF4-B266-2B1C13D4F71A}"/>
              </a:ext>
              <a:ext uri="{C183D7F6-B498-43B3-948B-1728B52AA6E4}">
                <adec:decorative xmlns:adec="http://schemas.microsoft.com/office/drawing/2017/decorative" val="1"/>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6710" y="6195839"/>
            <a:ext cx="1995055" cy="540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06766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C0DC7DF98B8BA4EA314349B5720FCC5" ma:contentTypeVersion="14" ma:contentTypeDescription="Create a new document." ma:contentTypeScope="" ma:versionID="de390def39a4db9ef69de04daecb8dd4">
  <xsd:schema xmlns:xsd="http://www.w3.org/2001/XMLSchema" xmlns:xs="http://www.w3.org/2001/XMLSchema" xmlns:p="http://schemas.microsoft.com/office/2006/metadata/properties" xmlns:ns1="http://schemas.microsoft.com/sharepoint/v3" xmlns:ns2="aba01ddc-ae9a-4c9e-819c-7140b4239cde" xmlns:ns3="f5eefb00-5952-4f7e-8cf8-96f81cfadd01" targetNamespace="http://schemas.microsoft.com/office/2006/metadata/properties" ma:root="true" ma:fieldsID="11fef7f73cac9dabe8a63254546dce04" ns1:_="" ns2:_="" ns3:_="">
    <xsd:import namespace="http://schemas.microsoft.com/sharepoint/v3"/>
    <xsd:import namespace="aba01ddc-ae9a-4c9e-819c-7140b4239cde"/>
    <xsd:import namespace="f5eefb00-5952-4f7e-8cf8-96f81cfadd0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ba01ddc-ae9a-4c9e-819c-7140b4239c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4b9d60a-532b-456f-bc59-f515255dcd7d"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5eefb00-5952-4f7e-8cf8-96f81cfadd0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66737BE-2F73-408C-A12D-12E22498BD92}" ma:internalName="TaxCatchAll" ma:showField="CatchAllData" ma:web="{a1603744-bc25-4bc5-9997-e689a712d7a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f5eefb00-5952-4f7e-8cf8-96f81cfadd01" xsi:nil="true"/>
    <lcf76f155ced4ddcb4097134ff3c332f xmlns="aba01ddc-ae9a-4c9e-819c-7140b4239cd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627BA78-A48A-4386-941D-07255C5786A9}">
  <ds:schemaRefs>
    <ds:schemaRef ds:uri="aba01ddc-ae9a-4c9e-819c-7140b4239cde"/>
    <ds:schemaRef ds:uri="f5eefb00-5952-4f7e-8cf8-96f81cfadd0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BC15D79-F243-46ED-882C-EB3CC1EE62AC}">
  <ds:schemaRefs>
    <ds:schemaRef ds:uri="http://schemas.microsoft.com/sharepoint/v3/contenttype/forms"/>
  </ds:schemaRefs>
</ds:datastoreItem>
</file>

<file path=customXml/itemProps3.xml><?xml version="1.0" encoding="utf-8"?>
<ds:datastoreItem xmlns:ds="http://schemas.openxmlformats.org/officeDocument/2006/customXml" ds:itemID="{6B210AA2-B5FE-4F30-8C5D-690A60F14956}">
  <ds:schemaRefs>
    <ds:schemaRef ds:uri="http://schemas.microsoft.com/sharepoint/v3"/>
    <ds:schemaRef ds:uri="http://schemas.microsoft.com/office/2006/metadata/properties"/>
    <ds:schemaRef ds:uri="http://schemas.microsoft.com/office/2006/documentManagement/types"/>
    <ds:schemaRef ds:uri="http://purl.org/dc/terms/"/>
    <ds:schemaRef ds:uri="aba01ddc-ae9a-4c9e-819c-7140b4239cde"/>
    <ds:schemaRef ds:uri="http://purl.org/dc/dcmitype/"/>
    <ds:schemaRef ds:uri="f5eefb00-5952-4f7e-8cf8-96f81cfadd01"/>
    <ds:schemaRef ds:uri="http://purl.org/dc/elements/1.1/"/>
    <ds:schemaRef ds:uri="http://schemas.openxmlformats.org/package/2006/metadata/core-properties"/>
    <ds:schemaRef ds:uri="http://schemas.microsoft.com/office/infopath/2007/PartnerControls"/>
    <ds:schemaRef ds:uri="http://www.w3.org/XML/1998/namespace"/>
  </ds:schemaRefs>
</ds:datastoreItem>
</file>

<file path=docMetadata/LabelInfo.xml><?xml version="1.0" encoding="utf-8"?>
<clbl:labelList xmlns:clbl="http://schemas.microsoft.com/office/2020/mipLabelMetadata">
  <clbl:label id="{1aed4588-b8ce-43a8-a775-989538fd30d8}" enabled="0" method="" siteId="{1aed4588-b8ce-43a8-a775-989538fd30d8}" removed="1"/>
  <clbl:label id="{b394479e-9b45-4627-9609-c760204f7770}" enabled="0" method="" siteId="{b394479e-9b45-4627-9609-c760204f7770}" removed="1"/>
</clbl:labelList>
</file>

<file path=docProps/app.xml><?xml version="1.0" encoding="utf-8"?>
<Properties xmlns="http://schemas.openxmlformats.org/officeDocument/2006/extended-properties" xmlns:vt="http://schemas.openxmlformats.org/officeDocument/2006/docPropsVTypes">
  <TotalTime>0</TotalTime>
  <Words>2191</Words>
  <Application>Microsoft Office PowerPoint</Application>
  <PresentationFormat>Widescreen</PresentationFormat>
  <Paragraphs>945</Paragraphs>
  <Slides>16</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Aptos</vt:lpstr>
      <vt:lpstr>Aptos Display</vt:lpstr>
      <vt:lpstr>Arial</vt:lpstr>
      <vt:lpstr>Calibri</vt:lpstr>
      <vt:lpstr>Times New Roman</vt:lpstr>
      <vt:lpstr>Office Theme</vt:lpstr>
      <vt:lpstr>Conduent Reports</vt:lpstr>
      <vt:lpstr>Help Desk Status Report</vt:lpstr>
      <vt:lpstr>Help Desk Status Report August 2026</vt:lpstr>
      <vt:lpstr>Highlights of the Helpdesk Status Report</vt:lpstr>
      <vt:lpstr>Top 10: Total Transactions August 2026</vt:lpstr>
      <vt:lpstr>Top 10: Pending Transactions August 2026</vt:lpstr>
      <vt:lpstr>SmartPA POS Transparency Report</vt:lpstr>
      <vt:lpstr>Conduent™ Missouri SmartPA  POS Transparency Report</vt:lpstr>
      <vt:lpstr>Early Refill Denials at POS</vt:lpstr>
      <vt:lpstr>Diagnosis Code Required POS Denials</vt:lpstr>
      <vt:lpstr>Clinical Denials at POS</vt:lpstr>
      <vt:lpstr>Fiscal Denials at POS</vt:lpstr>
      <vt:lpstr>Top 25 Products Ranked By Paid Amount of FFS Claims</vt:lpstr>
      <vt:lpstr>Top 25 by Paid Amount</vt:lpstr>
      <vt:lpstr>Top 25 Products Ranked By Paid Number of FFS Claims</vt:lpstr>
      <vt:lpstr>Top 25 by Number of Claims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CNDT July 2026 Reports PPT</dc:title>
  <dc:creator>Crowley, John</dc:creator>
  <cp:lastModifiedBy>Hammond, Chelsea</cp:lastModifiedBy>
  <cp:revision>2</cp:revision>
  <cp:lastPrinted>2024-04-15T11:37:23Z</cp:lastPrinted>
  <dcterms:created xsi:type="dcterms:W3CDTF">2024-03-19T14:18:00Z</dcterms:created>
  <dcterms:modified xsi:type="dcterms:W3CDTF">2026-10-14T14:06:30Z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0x010100DC0DC7DF98B8BA4EA314349B5720FCC5</vt:lpwstr>
  </property>
  <property fmtid="{D5CDD505-2E9C-101B-9397-08002B2CF9AE}" pid="3" name="MediaServiceImageTags">
    <vt:lpwstr/>
  </property>
</Properties>
</file>