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290" r:id="rId5"/>
    <p:sldId id="337" r:id="rId6"/>
    <p:sldId id="376" r:id="rId7"/>
    <p:sldId id="339" r:id="rId8"/>
    <p:sldId id="362" r:id="rId9"/>
    <p:sldId id="369" r:id="rId10"/>
    <p:sldId id="377" r:id="rId11"/>
    <p:sldId id="354" r:id="rId12"/>
    <p:sldId id="353" r:id="rId13"/>
    <p:sldId id="360" r:id="rId14"/>
    <p:sldId id="366" r:id="rId15"/>
    <p:sldId id="367" r:id="rId16"/>
    <p:sldId id="368" r:id="rId17"/>
    <p:sldId id="370" r:id="rId18"/>
    <p:sldId id="371" r:id="rId19"/>
    <p:sldId id="372" r:id="rId20"/>
    <p:sldId id="378" r:id="rId21"/>
    <p:sldId id="379" r:id="rId22"/>
    <p:sldId id="380" r:id="rId23"/>
    <p:sldId id="342" r:id="rId24"/>
    <p:sldId id="358" r:id="rId25"/>
    <p:sldId id="356" r:id="rId26"/>
    <p:sldId id="363" r:id="rId27"/>
    <p:sldId id="364" r:id="rId28"/>
    <p:sldId id="365" r:id="rId29"/>
    <p:sldId id="375" r:id="rId30"/>
    <p:sldId id="373" r:id="rId31"/>
    <p:sldId id="374" r:id="rId32"/>
    <p:sldId id="381" r:id="rId33"/>
    <p:sldId id="382" r:id="rId34"/>
    <p:sldId id="383" r:id="rId35"/>
    <p:sldId id="361" r:id="rId36"/>
    <p:sldId id="272" r:id="rId37"/>
  </p:sldIdLst>
  <p:sldSz cx="14630400" cy="8229600"/>
  <p:notesSz cx="7010400" cy="9296400"/>
  <p:defaultTextStyle>
    <a:defPPr>
      <a:defRPr lang="en-US"/>
    </a:defPPr>
    <a:lvl1pPr marL="0" algn="l" defTabSz="653110" rtl="0" eaLnBrk="1" latinLnBrk="0" hangingPunct="1">
      <a:defRPr sz="2600" kern="1200">
        <a:solidFill>
          <a:schemeClr val="tx1"/>
        </a:solidFill>
        <a:latin typeface="+mn-lt"/>
        <a:ea typeface="+mn-ea"/>
        <a:cs typeface="+mn-cs"/>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9">
          <p15:clr>
            <a:srgbClr val="A4A3A4"/>
          </p15:clr>
        </p15:guide>
        <p15:guide id="2" pos="38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ED9214-7F8C-9F9A-1333-DADB3A1E358E}" name="Habeck, Timothy" initials="HT" userId="S::timothy.habeck@conduent.com::81558d5a-5d0a-4fd8-920e-c70dfdee6704" providerId="AD"/>
  <p188:author id="{B1F3F4AF-1A16-3B16-2747-3699EC451725}" name="Dolan, John" initials="JD" userId="S::John.Dolan@conduent.com::64a1a883-52e9-4422-a159-0891ccec8813" providerId="AD"/>
  <p188:author id="{03598ED6-B9A7-1A7B-4EDF-0451CAEFA88C}" name="Crowley, John" initials="JC" userId="S::john.crowley@conduent.com::61e7dacf-e51b-4128-995b-c9c75c2d0ff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nelle Sheen" initials="JS" lastIdx="2" clrIdx="0">
    <p:extLst>
      <p:ext uri="{19B8F6BF-5375-455C-9EA6-DF929625EA0E}">
        <p15:presenceInfo xmlns:p15="http://schemas.microsoft.com/office/powerpoint/2012/main" userId="S-1-5-21-86704946-189008726-618671499-89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4463"/>
    <a:srgbClr val="A05AE6"/>
    <a:srgbClr val="663AB6"/>
    <a:srgbClr val="3C0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B5C064-3E32-4ACB-B2B8-C3F551A12FB2}" v="50" dt="2026-10-16T14:05:40.9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98" autoAdjust="0"/>
    <p:restoredTop sz="81434" autoAdjust="0"/>
  </p:normalViewPr>
  <p:slideViewPr>
    <p:cSldViewPr snapToGrid="0" snapToObjects="1" showGuides="1">
      <p:cViewPr varScale="1">
        <p:scale>
          <a:sx n="69" d="100"/>
          <a:sy n="69" d="100"/>
        </p:scale>
        <p:origin x="883" y="67"/>
      </p:cViewPr>
      <p:guideLst>
        <p:guide orient="horz" pos="739"/>
        <p:guide pos="381"/>
      </p:guideLst>
    </p:cSldViewPr>
  </p:slideViewPr>
  <p:outlineViewPr>
    <p:cViewPr>
      <p:scale>
        <a:sx n="33" d="100"/>
        <a:sy n="33" d="100"/>
      </p:scale>
      <p:origin x="0" y="-228"/>
    </p:cViewPr>
  </p:outlineViewPr>
  <p:notesTextViewPr>
    <p:cViewPr>
      <p:scale>
        <a:sx n="100" d="100"/>
        <a:sy n="100" d="100"/>
      </p:scale>
      <p:origin x="0" y="0"/>
    </p:cViewPr>
  </p:notesTextViewPr>
  <p:notesViewPr>
    <p:cSldViewPr snapToGrid="0" snapToObjects="1">
      <p:cViewPr>
        <p:scale>
          <a:sx n="140" d="100"/>
          <a:sy n="140" d="100"/>
        </p:scale>
        <p:origin x="966" y="-105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lan, John" userId="64a1a883-52e9-4422-a159-0891ccec8813" providerId="ADAL" clId="{9C15F7DF-F3AF-418A-BAB2-1EC6F3F07E69}"/>
    <pc:docChg chg="custSel addSld delSld modSld">
      <pc:chgData name="Dolan, John" userId="64a1a883-52e9-4422-a159-0891ccec8813" providerId="ADAL" clId="{9C15F7DF-F3AF-418A-BAB2-1EC6F3F07E69}" dt="2026-10-16T14:06:52.836" v="1452" actId="113"/>
      <pc:docMkLst>
        <pc:docMk/>
      </pc:docMkLst>
      <pc:sldChg chg="modSp mod">
        <pc:chgData name="Dolan, John" userId="64a1a883-52e9-4422-a159-0891ccec8813" providerId="ADAL" clId="{9C15F7DF-F3AF-418A-BAB2-1EC6F3F07E69}" dt="2026-09-28T16:34:57.613" v="709" actId="20577"/>
        <pc:sldMkLst>
          <pc:docMk/>
          <pc:sldMk cId="3190218274" sldId="290"/>
        </pc:sldMkLst>
        <pc:spChg chg="mod">
          <ac:chgData name="Dolan, John" userId="64a1a883-52e9-4422-a159-0891ccec8813" providerId="ADAL" clId="{9C15F7DF-F3AF-418A-BAB2-1EC6F3F07E69}" dt="2026-09-28T16:34:57.613" v="709" actId="20577"/>
          <ac:spMkLst>
            <pc:docMk/>
            <pc:sldMk cId="3190218274" sldId="290"/>
            <ac:spMk id="2" creationId="{00000000-0000-0000-0000-000000000000}"/>
          </ac:spMkLst>
        </pc:spChg>
      </pc:sldChg>
      <pc:sldChg chg="modSp mod">
        <pc:chgData name="Dolan, John" userId="64a1a883-52e9-4422-a159-0891ccec8813" providerId="ADAL" clId="{9C15F7DF-F3AF-418A-BAB2-1EC6F3F07E69}" dt="2026-09-28T17:01:46.662" v="797" actId="6549"/>
        <pc:sldMkLst>
          <pc:docMk/>
          <pc:sldMk cId="4004901871" sldId="337"/>
        </pc:sldMkLst>
        <pc:spChg chg="mod">
          <ac:chgData name="Dolan, John" userId="64a1a883-52e9-4422-a159-0891ccec8813" providerId="ADAL" clId="{9C15F7DF-F3AF-418A-BAB2-1EC6F3F07E69}" dt="2026-09-28T17:01:46.662" v="797" actId="6549"/>
          <ac:spMkLst>
            <pc:docMk/>
            <pc:sldMk cId="4004901871" sldId="337"/>
            <ac:spMk id="3" creationId="{00000000-0000-0000-0000-000000000000}"/>
          </ac:spMkLst>
        </pc:spChg>
      </pc:sldChg>
      <pc:sldChg chg="modSp mod">
        <pc:chgData name="Dolan, John" userId="64a1a883-52e9-4422-a159-0891ccec8813" providerId="ADAL" clId="{9C15F7DF-F3AF-418A-BAB2-1EC6F3F07E69}" dt="2026-10-01T15:18:24.582" v="1169" actId="20577"/>
        <pc:sldMkLst>
          <pc:docMk/>
          <pc:sldMk cId="479244787" sldId="339"/>
        </pc:sldMkLst>
        <pc:spChg chg="mod">
          <ac:chgData name="Dolan, John" userId="64a1a883-52e9-4422-a159-0891ccec8813" providerId="ADAL" clId="{9C15F7DF-F3AF-418A-BAB2-1EC6F3F07E69}" dt="2026-10-01T15:18:24.582" v="1169" actId="20577"/>
          <ac:spMkLst>
            <pc:docMk/>
            <pc:sldMk cId="479244787" sldId="339"/>
            <ac:spMk id="3" creationId="{11B523A4-E816-4238-6CAF-7E197D25567C}"/>
          </ac:spMkLst>
        </pc:spChg>
      </pc:sldChg>
      <pc:sldChg chg="modSp mod">
        <pc:chgData name="Dolan, John" userId="64a1a883-52e9-4422-a159-0891ccec8813" providerId="ADAL" clId="{9C15F7DF-F3AF-418A-BAB2-1EC6F3F07E69}" dt="2026-10-02T20:47:40.552" v="1411" actId="313"/>
        <pc:sldMkLst>
          <pc:docMk/>
          <pc:sldMk cId="998229179" sldId="361"/>
        </pc:sldMkLst>
        <pc:spChg chg="mod">
          <ac:chgData name="Dolan, John" userId="64a1a883-52e9-4422-a159-0891ccec8813" providerId="ADAL" clId="{9C15F7DF-F3AF-418A-BAB2-1EC6F3F07E69}" dt="2026-09-28T17:08:53.280" v="864" actId="20577"/>
          <ac:spMkLst>
            <pc:docMk/>
            <pc:sldMk cId="998229179" sldId="361"/>
            <ac:spMk id="2" creationId="{02A2F6B8-1786-4FC4-B902-38C8A5C3B9B9}"/>
          </ac:spMkLst>
        </pc:spChg>
        <pc:spChg chg="mod">
          <ac:chgData name="Dolan, John" userId="64a1a883-52e9-4422-a159-0891ccec8813" providerId="ADAL" clId="{9C15F7DF-F3AF-418A-BAB2-1EC6F3F07E69}" dt="2026-10-02T20:47:40.552" v="1411" actId="313"/>
          <ac:spMkLst>
            <pc:docMk/>
            <pc:sldMk cId="998229179" sldId="361"/>
            <ac:spMk id="6" creationId="{A269FD05-74FF-8719-FD5A-06829F4CE039}"/>
          </ac:spMkLst>
        </pc:spChg>
      </pc:sldChg>
      <pc:sldChg chg="modSp mod">
        <pc:chgData name="Dolan, John" userId="64a1a883-52e9-4422-a159-0891ccec8813" providerId="ADAL" clId="{9C15F7DF-F3AF-418A-BAB2-1EC6F3F07E69}" dt="2026-10-01T14:36:35.567" v="1119" actId="6549"/>
        <pc:sldMkLst>
          <pc:docMk/>
          <pc:sldMk cId="3292121852" sldId="363"/>
        </pc:sldMkLst>
        <pc:spChg chg="mod">
          <ac:chgData name="Dolan, John" userId="64a1a883-52e9-4422-a159-0891ccec8813" providerId="ADAL" clId="{9C15F7DF-F3AF-418A-BAB2-1EC6F3F07E69}" dt="2026-10-01T14:36:35.567" v="1119" actId="6549"/>
          <ac:spMkLst>
            <pc:docMk/>
            <pc:sldMk cId="3292121852" sldId="363"/>
            <ac:spMk id="5" creationId="{229AA0AB-23E7-173F-9083-C83CF7EF42D6}"/>
          </ac:spMkLst>
        </pc:spChg>
      </pc:sldChg>
      <pc:sldChg chg="modSp mod">
        <pc:chgData name="Dolan, John" userId="64a1a883-52e9-4422-a159-0891ccec8813" providerId="ADAL" clId="{9C15F7DF-F3AF-418A-BAB2-1EC6F3F07E69}" dt="2026-10-01T14:36:40.225" v="1120" actId="6549"/>
        <pc:sldMkLst>
          <pc:docMk/>
          <pc:sldMk cId="2669694919" sldId="364"/>
        </pc:sldMkLst>
        <pc:spChg chg="mod">
          <ac:chgData name="Dolan, John" userId="64a1a883-52e9-4422-a159-0891ccec8813" providerId="ADAL" clId="{9C15F7DF-F3AF-418A-BAB2-1EC6F3F07E69}" dt="2026-10-01T14:36:40.225" v="1120" actId="6549"/>
          <ac:spMkLst>
            <pc:docMk/>
            <pc:sldMk cId="2669694919" sldId="364"/>
            <ac:spMk id="2" creationId="{2BC62F6C-6DAC-8F82-9977-33D105E831AA}"/>
          </ac:spMkLst>
        </pc:spChg>
      </pc:sldChg>
      <pc:sldChg chg="modSp mod">
        <pc:chgData name="Dolan, John" userId="64a1a883-52e9-4422-a159-0891ccec8813" providerId="ADAL" clId="{9C15F7DF-F3AF-418A-BAB2-1EC6F3F07E69}" dt="2026-10-01T14:36:44.592" v="1121" actId="6549"/>
        <pc:sldMkLst>
          <pc:docMk/>
          <pc:sldMk cId="2876297371" sldId="365"/>
        </pc:sldMkLst>
        <pc:spChg chg="mod">
          <ac:chgData name="Dolan, John" userId="64a1a883-52e9-4422-a159-0891ccec8813" providerId="ADAL" clId="{9C15F7DF-F3AF-418A-BAB2-1EC6F3F07E69}" dt="2026-10-01T14:36:44.592" v="1121" actId="6549"/>
          <ac:spMkLst>
            <pc:docMk/>
            <pc:sldMk cId="2876297371" sldId="365"/>
            <ac:spMk id="7" creationId="{5431B646-820B-4B88-F926-2AEA0CF0451B}"/>
          </ac:spMkLst>
        </pc:spChg>
      </pc:sldChg>
      <pc:sldChg chg="modSp mod">
        <pc:chgData name="Dolan, John" userId="64a1a883-52e9-4422-a159-0891ccec8813" providerId="ADAL" clId="{9C15F7DF-F3AF-418A-BAB2-1EC6F3F07E69}" dt="2026-10-02T20:41:55.655" v="1409" actId="20577"/>
        <pc:sldMkLst>
          <pc:docMk/>
          <pc:sldMk cId="4242875465" sldId="370"/>
        </pc:sldMkLst>
        <pc:spChg chg="mod">
          <ac:chgData name="Dolan, John" userId="64a1a883-52e9-4422-a159-0891ccec8813" providerId="ADAL" clId="{9C15F7DF-F3AF-418A-BAB2-1EC6F3F07E69}" dt="2026-10-02T20:41:55.655" v="1409" actId="20577"/>
          <ac:spMkLst>
            <pc:docMk/>
            <pc:sldMk cId="4242875465" sldId="370"/>
            <ac:spMk id="10" creationId="{A8940178-97CA-A8D2-E3BB-254F5E38764C}"/>
          </ac:spMkLst>
        </pc:spChg>
      </pc:sldChg>
      <pc:sldChg chg="modSp mod">
        <pc:chgData name="Dolan, John" userId="64a1a883-52e9-4422-a159-0891ccec8813" providerId="ADAL" clId="{9C15F7DF-F3AF-418A-BAB2-1EC6F3F07E69}" dt="2026-10-02T20:42:04.956" v="1410" actId="20577"/>
        <pc:sldMkLst>
          <pc:docMk/>
          <pc:sldMk cId="3648365188" sldId="372"/>
        </pc:sldMkLst>
        <pc:spChg chg="mod">
          <ac:chgData name="Dolan, John" userId="64a1a883-52e9-4422-a159-0891ccec8813" providerId="ADAL" clId="{9C15F7DF-F3AF-418A-BAB2-1EC6F3F07E69}" dt="2026-10-02T20:42:04.956" v="1410" actId="20577"/>
          <ac:spMkLst>
            <pc:docMk/>
            <pc:sldMk cId="3648365188" sldId="372"/>
            <ac:spMk id="10" creationId="{9A9CC36B-279A-3CD1-F253-62BCA34FD279}"/>
          </ac:spMkLst>
        </pc:spChg>
      </pc:sldChg>
      <pc:sldChg chg="modSp mod">
        <pc:chgData name="Dolan, John" userId="64a1a883-52e9-4422-a159-0891ccec8813" providerId="ADAL" clId="{9C15F7DF-F3AF-418A-BAB2-1EC6F3F07E69}" dt="2026-10-01T14:36:54.664" v="1123" actId="6549"/>
        <pc:sldMkLst>
          <pc:docMk/>
          <pc:sldMk cId="756093809" sldId="373"/>
        </pc:sldMkLst>
        <pc:spChg chg="mod">
          <ac:chgData name="Dolan, John" userId="64a1a883-52e9-4422-a159-0891ccec8813" providerId="ADAL" clId="{9C15F7DF-F3AF-418A-BAB2-1EC6F3F07E69}" dt="2026-10-01T14:36:54.664" v="1123" actId="6549"/>
          <ac:spMkLst>
            <pc:docMk/>
            <pc:sldMk cId="756093809" sldId="373"/>
            <ac:spMk id="2" creationId="{69538288-DA73-8E39-67FC-AB2D27D73732}"/>
          </ac:spMkLst>
        </pc:spChg>
      </pc:sldChg>
      <pc:sldChg chg="modSp mod">
        <pc:chgData name="Dolan, John" userId="64a1a883-52e9-4422-a159-0891ccec8813" providerId="ADAL" clId="{9C15F7DF-F3AF-418A-BAB2-1EC6F3F07E69}" dt="2026-10-01T14:37:01.218" v="1124" actId="6549"/>
        <pc:sldMkLst>
          <pc:docMk/>
          <pc:sldMk cId="2786802740" sldId="374"/>
        </pc:sldMkLst>
        <pc:spChg chg="mod">
          <ac:chgData name="Dolan, John" userId="64a1a883-52e9-4422-a159-0891ccec8813" providerId="ADAL" clId="{9C15F7DF-F3AF-418A-BAB2-1EC6F3F07E69}" dt="2026-10-01T14:37:01.218" v="1124" actId="6549"/>
          <ac:spMkLst>
            <pc:docMk/>
            <pc:sldMk cId="2786802740" sldId="374"/>
            <ac:spMk id="7" creationId="{D3551A44-7790-E3AA-4F75-21BF1D9437A7}"/>
          </ac:spMkLst>
        </pc:spChg>
      </pc:sldChg>
      <pc:sldChg chg="modSp mod">
        <pc:chgData name="Dolan, John" userId="64a1a883-52e9-4422-a159-0891ccec8813" providerId="ADAL" clId="{9C15F7DF-F3AF-418A-BAB2-1EC6F3F07E69}" dt="2026-10-01T14:36:49.112" v="1122" actId="6549"/>
        <pc:sldMkLst>
          <pc:docMk/>
          <pc:sldMk cId="374776311" sldId="375"/>
        </pc:sldMkLst>
        <pc:spChg chg="mod">
          <ac:chgData name="Dolan, John" userId="64a1a883-52e9-4422-a159-0891ccec8813" providerId="ADAL" clId="{9C15F7DF-F3AF-418A-BAB2-1EC6F3F07E69}" dt="2026-10-01T14:36:49.112" v="1122" actId="6549"/>
          <ac:spMkLst>
            <pc:docMk/>
            <pc:sldMk cId="374776311" sldId="375"/>
            <ac:spMk id="5" creationId="{B16A65CE-CEF7-4F06-C8E4-DE1E1ED67449}"/>
          </ac:spMkLst>
        </pc:spChg>
      </pc:sldChg>
      <pc:sldChg chg="modSp add mod">
        <pc:chgData name="Dolan, John" userId="64a1a883-52e9-4422-a159-0891ccec8813" providerId="ADAL" clId="{9C15F7DF-F3AF-418A-BAB2-1EC6F3F07E69}" dt="2026-09-28T16:36:51.417" v="723"/>
        <pc:sldMkLst>
          <pc:docMk/>
          <pc:sldMk cId="4067696096" sldId="376"/>
        </pc:sldMkLst>
        <pc:spChg chg="mod">
          <ac:chgData name="Dolan, John" userId="64a1a883-52e9-4422-a159-0891ccec8813" providerId="ADAL" clId="{9C15F7DF-F3AF-418A-BAB2-1EC6F3F07E69}" dt="2026-09-28T16:36:51.417" v="723"/>
          <ac:spMkLst>
            <pc:docMk/>
            <pc:sldMk cId="4067696096" sldId="376"/>
            <ac:spMk id="3" creationId="{895D1D39-C991-384A-4FE1-20FAA5F052CA}"/>
          </ac:spMkLst>
        </pc:spChg>
      </pc:sldChg>
      <pc:sldChg chg="modSp add mod">
        <pc:chgData name="Dolan, John" userId="64a1a883-52e9-4422-a159-0891ccec8813" providerId="ADAL" clId="{9C15F7DF-F3AF-418A-BAB2-1EC6F3F07E69}" dt="2026-09-28T16:41:30.410" v="754" actId="20577"/>
        <pc:sldMkLst>
          <pc:docMk/>
          <pc:sldMk cId="2245709331" sldId="377"/>
        </pc:sldMkLst>
        <pc:spChg chg="mod">
          <ac:chgData name="Dolan, John" userId="64a1a883-52e9-4422-a159-0891ccec8813" providerId="ADAL" clId="{9C15F7DF-F3AF-418A-BAB2-1EC6F3F07E69}" dt="2026-09-28T16:40:48.668" v="727" actId="20577"/>
          <ac:spMkLst>
            <pc:docMk/>
            <pc:sldMk cId="2245709331" sldId="377"/>
            <ac:spMk id="2" creationId="{11A8376D-4CDA-6589-428D-3FA3DAA1444B}"/>
          </ac:spMkLst>
        </pc:spChg>
        <pc:spChg chg="mod">
          <ac:chgData name="Dolan, John" userId="64a1a883-52e9-4422-a159-0891ccec8813" providerId="ADAL" clId="{9C15F7DF-F3AF-418A-BAB2-1EC6F3F07E69}" dt="2026-09-28T16:41:30.410" v="754" actId="20577"/>
          <ac:spMkLst>
            <pc:docMk/>
            <pc:sldMk cId="2245709331" sldId="377"/>
            <ac:spMk id="3" creationId="{1F91B9AB-F7A6-5AFD-FD0F-504C4F3AF5BC}"/>
          </ac:spMkLst>
        </pc:spChg>
        <pc:graphicFrameChg chg="modGraphic">
          <ac:chgData name="Dolan, John" userId="64a1a883-52e9-4422-a159-0891ccec8813" providerId="ADAL" clId="{9C15F7DF-F3AF-418A-BAB2-1EC6F3F07E69}" dt="2026-09-28T16:41:07.922" v="740" actId="20577"/>
          <ac:graphicFrameMkLst>
            <pc:docMk/>
            <pc:sldMk cId="2245709331" sldId="377"/>
            <ac:graphicFrameMk id="4" creationId="{3E454C0F-E465-B783-186F-630775F3C6BC}"/>
          </ac:graphicFrameMkLst>
        </pc:graphicFrameChg>
      </pc:sldChg>
      <pc:sldChg chg="addSp delSp modSp add mod">
        <pc:chgData name="Dolan, John" userId="64a1a883-52e9-4422-a159-0891ccec8813" providerId="ADAL" clId="{9C15F7DF-F3AF-418A-BAB2-1EC6F3F07E69}" dt="2026-09-28T17:13:45.549" v="1067" actId="108"/>
        <pc:sldMkLst>
          <pc:docMk/>
          <pc:sldMk cId="3545874873" sldId="378"/>
        </pc:sldMkLst>
        <pc:spChg chg="mod">
          <ac:chgData name="Dolan, John" userId="64a1a883-52e9-4422-a159-0891ccec8813" providerId="ADAL" clId="{9C15F7DF-F3AF-418A-BAB2-1EC6F3F07E69}" dt="2026-09-28T17:06:17.109" v="820" actId="20577"/>
          <ac:spMkLst>
            <pc:docMk/>
            <pc:sldMk cId="3545874873" sldId="378"/>
            <ac:spMk id="2" creationId="{1F2C12D6-4DD5-E9FE-2B31-1C0137FCE390}"/>
          </ac:spMkLst>
        </pc:spChg>
        <pc:spChg chg="mod">
          <ac:chgData name="Dolan, John" userId="64a1a883-52e9-4422-a159-0891ccec8813" providerId="ADAL" clId="{9C15F7DF-F3AF-418A-BAB2-1EC6F3F07E69}" dt="2026-09-28T17:11:50.527" v="1047" actId="20577"/>
          <ac:spMkLst>
            <pc:docMk/>
            <pc:sldMk cId="3545874873" sldId="378"/>
            <ac:spMk id="10" creationId="{6CD2C58F-74D5-C763-94CC-EA3B6541FBCE}"/>
          </ac:spMkLst>
        </pc:spChg>
        <pc:graphicFrameChg chg="add mod modGraphic">
          <ac:chgData name="Dolan, John" userId="64a1a883-52e9-4422-a159-0891ccec8813" providerId="ADAL" clId="{9C15F7DF-F3AF-418A-BAB2-1EC6F3F07E69}" dt="2026-09-28T17:13:45.549" v="1067" actId="108"/>
          <ac:graphicFrameMkLst>
            <pc:docMk/>
            <pc:sldMk cId="3545874873" sldId="378"/>
            <ac:graphicFrameMk id="7" creationId="{23CA57DF-C51C-7BAC-402D-77AE4270D3A2}"/>
          </ac:graphicFrameMkLst>
        </pc:graphicFrameChg>
      </pc:sldChg>
      <pc:sldChg chg="addSp delSp modSp add mod">
        <pc:chgData name="Dolan, John" userId="64a1a883-52e9-4422-a159-0891ccec8813" providerId="ADAL" clId="{9C15F7DF-F3AF-418A-BAB2-1EC6F3F07E69}" dt="2026-10-01T14:37:39.352" v="1127" actId="20577"/>
        <pc:sldMkLst>
          <pc:docMk/>
          <pc:sldMk cId="1144899771" sldId="379"/>
        </pc:sldMkLst>
        <pc:spChg chg="mod">
          <ac:chgData name="Dolan, John" userId="64a1a883-52e9-4422-a159-0891ccec8813" providerId="ADAL" clId="{9C15F7DF-F3AF-418A-BAB2-1EC6F3F07E69}" dt="2026-09-28T17:06:26.776" v="821"/>
          <ac:spMkLst>
            <pc:docMk/>
            <pc:sldMk cId="1144899771" sldId="379"/>
            <ac:spMk id="7" creationId="{15E97B37-9086-E2C1-58FF-86B191DE9023}"/>
          </ac:spMkLst>
        </pc:spChg>
        <pc:spChg chg="mod">
          <ac:chgData name="Dolan, John" userId="64a1a883-52e9-4422-a159-0891ccec8813" providerId="ADAL" clId="{9C15F7DF-F3AF-418A-BAB2-1EC6F3F07E69}" dt="2026-09-28T17:16:37.780" v="1086" actId="20577"/>
          <ac:spMkLst>
            <pc:docMk/>
            <pc:sldMk cId="1144899771" sldId="379"/>
            <ac:spMk id="10" creationId="{721CE4E5-42A6-7752-8F2C-595E5DB5A0AD}"/>
          </ac:spMkLst>
        </pc:spChg>
        <pc:graphicFrameChg chg="add mod modGraphic">
          <ac:chgData name="Dolan, John" userId="64a1a883-52e9-4422-a159-0891ccec8813" providerId="ADAL" clId="{9C15F7DF-F3AF-418A-BAB2-1EC6F3F07E69}" dt="2026-10-01T14:37:39.352" v="1127" actId="20577"/>
          <ac:graphicFrameMkLst>
            <pc:docMk/>
            <pc:sldMk cId="1144899771" sldId="379"/>
            <ac:graphicFrameMk id="3" creationId="{7C14AF42-D295-1D44-4192-2D6C448AAD68}"/>
          </ac:graphicFrameMkLst>
        </pc:graphicFrameChg>
      </pc:sldChg>
      <pc:sldChg chg="modSp add mod">
        <pc:chgData name="Dolan, John" userId="64a1a883-52e9-4422-a159-0891ccec8813" providerId="ADAL" clId="{9C15F7DF-F3AF-418A-BAB2-1EC6F3F07E69}" dt="2026-10-06T18:40:46.947" v="1421" actId="13926"/>
        <pc:sldMkLst>
          <pc:docMk/>
          <pc:sldMk cId="2276480737" sldId="380"/>
        </pc:sldMkLst>
        <pc:spChg chg="mod">
          <ac:chgData name="Dolan, John" userId="64a1a883-52e9-4422-a159-0891ccec8813" providerId="ADAL" clId="{9C15F7DF-F3AF-418A-BAB2-1EC6F3F07E69}" dt="2026-10-06T18:40:46.947" v="1421" actId="13926"/>
          <ac:spMkLst>
            <pc:docMk/>
            <pc:sldMk cId="2276480737" sldId="380"/>
            <ac:spMk id="2" creationId="{5E28621A-D971-55FA-6062-F5BA44FF9E99}"/>
          </ac:spMkLst>
        </pc:spChg>
        <pc:spChg chg="mod">
          <ac:chgData name="Dolan, John" userId="64a1a883-52e9-4422-a159-0891ccec8813" providerId="ADAL" clId="{9C15F7DF-F3AF-418A-BAB2-1EC6F3F07E69}" dt="2026-10-01T15:43:02.290" v="1406" actId="20577"/>
          <ac:spMkLst>
            <pc:docMk/>
            <pc:sldMk cId="2276480737" sldId="380"/>
            <ac:spMk id="10" creationId="{A53B7538-2098-80BE-F35C-DAFAB598FAB9}"/>
          </ac:spMkLst>
        </pc:spChg>
      </pc:sldChg>
      <pc:sldChg chg="modSp add mod">
        <pc:chgData name="Dolan, John" userId="64a1a883-52e9-4422-a159-0891ccec8813" providerId="ADAL" clId="{9C15F7DF-F3AF-418A-BAB2-1EC6F3F07E69}" dt="2026-10-02T20:48:43.207" v="1420" actId="20577"/>
        <pc:sldMkLst>
          <pc:docMk/>
          <pc:sldMk cId="3710663179" sldId="381"/>
        </pc:sldMkLst>
        <pc:spChg chg="mod">
          <ac:chgData name="Dolan, John" userId="64a1a883-52e9-4422-a159-0891ccec8813" providerId="ADAL" clId="{9C15F7DF-F3AF-418A-BAB2-1EC6F3F07E69}" dt="2026-09-28T17:08:12.828" v="855" actId="20577"/>
          <ac:spMkLst>
            <pc:docMk/>
            <pc:sldMk cId="3710663179" sldId="381"/>
            <ac:spMk id="5" creationId="{011712BD-38B3-A4F3-8FCE-9818BF5966F2}"/>
          </ac:spMkLst>
        </pc:spChg>
        <pc:spChg chg="mod">
          <ac:chgData name="Dolan, John" userId="64a1a883-52e9-4422-a159-0891ccec8813" providerId="ADAL" clId="{9C15F7DF-F3AF-418A-BAB2-1EC6F3F07E69}" dt="2026-10-02T20:48:43.207" v="1420" actId="20577"/>
          <ac:spMkLst>
            <pc:docMk/>
            <pc:sldMk cId="3710663179" sldId="381"/>
            <ac:spMk id="7" creationId="{2CA65231-8780-BDFB-5D64-B87614A6FFCC}"/>
          </ac:spMkLst>
        </pc:spChg>
      </pc:sldChg>
      <pc:sldChg chg="modSp add mod">
        <pc:chgData name="Dolan, John" userId="64a1a883-52e9-4422-a159-0891ccec8813" providerId="ADAL" clId="{9C15F7DF-F3AF-418A-BAB2-1EC6F3F07E69}" dt="2026-10-01T15:26:50.031" v="1176" actId="948"/>
        <pc:sldMkLst>
          <pc:docMk/>
          <pc:sldMk cId="4191874648" sldId="382"/>
        </pc:sldMkLst>
        <pc:spChg chg="mod">
          <ac:chgData name="Dolan, John" userId="64a1a883-52e9-4422-a159-0891ccec8813" providerId="ADAL" clId="{9C15F7DF-F3AF-418A-BAB2-1EC6F3F07E69}" dt="2026-09-28T17:08:35.149" v="858" actId="108"/>
          <ac:spMkLst>
            <pc:docMk/>
            <pc:sldMk cId="4191874648" sldId="382"/>
            <ac:spMk id="2" creationId="{66D88C06-3FE4-1128-274F-DDA8B5C10C8E}"/>
          </ac:spMkLst>
        </pc:spChg>
        <pc:spChg chg="mod">
          <ac:chgData name="Dolan, John" userId="64a1a883-52e9-4422-a159-0891ccec8813" providerId="ADAL" clId="{9C15F7DF-F3AF-418A-BAB2-1EC6F3F07E69}" dt="2026-10-01T15:26:50.031" v="1176" actId="948"/>
          <ac:spMkLst>
            <pc:docMk/>
            <pc:sldMk cId="4191874648" sldId="382"/>
            <ac:spMk id="6" creationId="{C0C5F2EC-835C-8E95-82C2-2D1B9298215B}"/>
          </ac:spMkLst>
        </pc:spChg>
      </pc:sldChg>
      <pc:sldChg chg="modSp add mod">
        <pc:chgData name="Dolan, John" userId="64a1a883-52e9-4422-a159-0891ccec8813" providerId="ADAL" clId="{9C15F7DF-F3AF-418A-BAB2-1EC6F3F07E69}" dt="2026-10-16T14:06:52.836" v="1452" actId="113"/>
        <pc:sldMkLst>
          <pc:docMk/>
          <pc:sldMk cId="329454106" sldId="383"/>
        </pc:sldMkLst>
        <pc:spChg chg="mod">
          <ac:chgData name="Dolan, John" userId="64a1a883-52e9-4422-a159-0891ccec8813" providerId="ADAL" clId="{9C15F7DF-F3AF-418A-BAB2-1EC6F3F07E69}" dt="2026-09-28T17:08:39.874" v="859" actId="108"/>
          <ac:spMkLst>
            <pc:docMk/>
            <pc:sldMk cId="329454106" sldId="383"/>
            <ac:spMk id="7" creationId="{4A060377-E1D2-5581-1EC3-81896A31C006}"/>
          </ac:spMkLst>
        </pc:spChg>
        <pc:graphicFrameChg chg="mod modGraphic">
          <ac:chgData name="Dolan, John" userId="64a1a883-52e9-4422-a159-0891ccec8813" providerId="ADAL" clId="{9C15F7DF-F3AF-418A-BAB2-1EC6F3F07E69}" dt="2026-10-16T14:06:52.836" v="1452" actId="113"/>
          <ac:graphicFrameMkLst>
            <pc:docMk/>
            <pc:sldMk cId="329454106" sldId="383"/>
            <ac:graphicFrameMk id="4" creationId="{59CB8FAD-45CB-A092-2FB4-0BD9C3D1AF4D}"/>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EC672AF-1F81-4CA3-90F1-ABB251E7E41D}" type="datetimeFigureOut">
              <a:rPr lang="en-US" smtClean="0"/>
              <a:t>10/16/2026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9F3520B-3123-48FE-A5C0-C4C4A99C3344}" type="slidenum">
              <a:rPr lang="en-US" smtClean="0"/>
              <a:t>‹#›</a:t>
            </a:fld>
            <a:endParaRPr lang="en-US" dirty="0"/>
          </a:p>
        </p:txBody>
      </p:sp>
    </p:spTree>
    <p:extLst>
      <p:ext uri="{BB962C8B-B14F-4D97-AF65-F5344CB8AC3E}">
        <p14:creationId xmlns:p14="http://schemas.microsoft.com/office/powerpoint/2010/main" val="544963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48B8787-B8C9-4418-8784-902DCE66CC86}" type="datetimeFigureOut">
              <a:rPr lang="en-US" smtClean="0"/>
              <a:t>10/16/2026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DF1B086-DDF4-43A8-81E7-C35E10484391}" type="slidenum">
              <a:rPr lang="en-US" smtClean="0"/>
              <a:t>‹#›</a:t>
            </a:fld>
            <a:endParaRPr lang="en-US" dirty="0"/>
          </a:p>
        </p:txBody>
      </p:sp>
    </p:spTree>
    <p:extLst>
      <p:ext uri="{BB962C8B-B14F-4D97-AF65-F5344CB8AC3E}">
        <p14:creationId xmlns:p14="http://schemas.microsoft.com/office/powerpoint/2010/main" val="323707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F1B086-DDF4-43A8-81E7-C35E10484391}" type="slidenum">
              <a:rPr lang="en-US" smtClean="0"/>
              <a:t>1</a:t>
            </a:fld>
            <a:endParaRPr lang="en-US" dirty="0"/>
          </a:p>
        </p:txBody>
      </p:sp>
    </p:spTree>
    <p:extLst>
      <p:ext uri="{BB962C8B-B14F-4D97-AF65-F5344CB8AC3E}">
        <p14:creationId xmlns:p14="http://schemas.microsoft.com/office/powerpoint/2010/main" val="1738336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0000"/>
              </a:lnSpc>
              <a:spcBef>
                <a:spcPts val="600"/>
              </a:spcBef>
              <a:spcAft>
                <a:spcPts val="6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2DF1B086-DDF4-43A8-81E7-C35E10484391}" type="slidenum">
              <a:rPr lang="en-US" smtClean="0"/>
              <a:t>2</a:t>
            </a:fld>
            <a:endParaRPr lang="en-US" dirty="0"/>
          </a:p>
        </p:txBody>
      </p:sp>
    </p:spTree>
    <p:extLst>
      <p:ext uri="{BB962C8B-B14F-4D97-AF65-F5344CB8AC3E}">
        <p14:creationId xmlns:p14="http://schemas.microsoft.com/office/powerpoint/2010/main" val="161623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8E666-B4A4-8F45-88F9-073110D3B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72230-8FDA-6AF3-8AF7-8890205CA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A6433-8C4D-0CFD-6DDC-DBE23BF8C942}"/>
              </a:ext>
            </a:extLst>
          </p:cNvPr>
          <p:cNvSpPr>
            <a:spLocks noGrp="1"/>
          </p:cNvSpPr>
          <p:nvPr>
            <p:ph type="body" idx="1"/>
          </p:nvPr>
        </p:nvSpPr>
        <p:spPr/>
        <p:txBody>
          <a:bodyPr/>
          <a:lstStyle/>
          <a:p>
            <a:pPr marL="0" lvl="0" indent="0">
              <a:lnSpc>
                <a:spcPct val="100000"/>
              </a:lnSpc>
              <a:spcBef>
                <a:spcPts val="600"/>
              </a:spcBef>
              <a:spcAft>
                <a:spcPts val="600"/>
              </a:spcAft>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6EF45C6-6639-61A9-A488-416FFD12833E}"/>
              </a:ext>
            </a:extLst>
          </p:cNvPr>
          <p:cNvSpPr>
            <a:spLocks noGrp="1"/>
          </p:cNvSpPr>
          <p:nvPr>
            <p:ph type="sldNum" sz="quarter" idx="5"/>
          </p:nvPr>
        </p:nvSpPr>
        <p:spPr/>
        <p:txBody>
          <a:bodyPr/>
          <a:lstStyle/>
          <a:p>
            <a:fld id="{2DF1B086-DDF4-43A8-81E7-C35E10484391}" type="slidenum">
              <a:rPr lang="en-US" smtClean="0"/>
              <a:t>3</a:t>
            </a:fld>
            <a:endParaRPr lang="en-US" dirty="0"/>
          </a:p>
        </p:txBody>
      </p:sp>
    </p:spTree>
    <p:extLst>
      <p:ext uri="{BB962C8B-B14F-4D97-AF65-F5344CB8AC3E}">
        <p14:creationId xmlns:p14="http://schemas.microsoft.com/office/powerpoint/2010/main" val="3876292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2DF1B086-DDF4-43A8-81E7-C35E10484391}" type="slidenum">
              <a:rPr lang="en-US" smtClean="0"/>
              <a:t>4</a:t>
            </a:fld>
            <a:endParaRPr lang="en-US" dirty="0"/>
          </a:p>
        </p:txBody>
      </p:sp>
    </p:spTree>
    <p:extLst>
      <p:ext uri="{BB962C8B-B14F-4D97-AF65-F5344CB8AC3E}">
        <p14:creationId xmlns:p14="http://schemas.microsoft.com/office/powerpoint/2010/main" val="3549859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B6C5B-F3B6-B562-642E-8A6950C4E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5BA6A-87FD-308C-1EE3-C23D8AB6C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73AFE-9EE6-74EA-A937-E1EEBFB01E8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3A60626C-1841-F629-6748-965D9AFDB394}"/>
              </a:ext>
            </a:extLst>
          </p:cNvPr>
          <p:cNvSpPr>
            <a:spLocks noGrp="1"/>
          </p:cNvSpPr>
          <p:nvPr>
            <p:ph type="sldNum" sz="quarter" idx="5"/>
          </p:nvPr>
        </p:nvSpPr>
        <p:spPr/>
        <p:txBody>
          <a:bodyPr/>
          <a:lstStyle/>
          <a:p>
            <a:fld id="{2DF1B086-DDF4-43A8-81E7-C35E10484391}" type="slidenum">
              <a:rPr lang="en-US" smtClean="0"/>
              <a:t>5</a:t>
            </a:fld>
            <a:endParaRPr lang="en-US" dirty="0"/>
          </a:p>
        </p:txBody>
      </p:sp>
    </p:spTree>
    <p:extLst>
      <p:ext uri="{BB962C8B-B14F-4D97-AF65-F5344CB8AC3E}">
        <p14:creationId xmlns:p14="http://schemas.microsoft.com/office/powerpoint/2010/main" val="2486322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5F0B3-A168-DF5D-F5BC-5D04136EC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C7627-D2C6-82A5-BC90-BB9AC5FDD8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FCEDE-B9B9-FA71-8880-5C10DB4992FF}"/>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2E64C019-A6BA-D36F-BC5F-A1F0E07F3748}"/>
              </a:ext>
            </a:extLst>
          </p:cNvPr>
          <p:cNvSpPr>
            <a:spLocks noGrp="1"/>
          </p:cNvSpPr>
          <p:nvPr>
            <p:ph type="sldNum" sz="quarter" idx="5"/>
          </p:nvPr>
        </p:nvSpPr>
        <p:spPr/>
        <p:txBody>
          <a:bodyPr/>
          <a:lstStyle/>
          <a:p>
            <a:fld id="{2DF1B086-DDF4-43A8-81E7-C35E10484391}" type="slidenum">
              <a:rPr lang="en-US" smtClean="0"/>
              <a:t>6</a:t>
            </a:fld>
            <a:endParaRPr lang="en-US" dirty="0"/>
          </a:p>
        </p:txBody>
      </p:sp>
    </p:spTree>
    <p:extLst>
      <p:ext uri="{BB962C8B-B14F-4D97-AF65-F5344CB8AC3E}">
        <p14:creationId xmlns:p14="http://schemas.microsoft.com/office/powerpoint/2010/main" val="2186842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C236-4ECC-0E2D-1AEC-8D82B4B03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DBB5C-529B-D976-85BE-D35E6194D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8C9716-9FA4-2F0E-31A1-BE1985F1D203}"/>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DA926AE1-6C6E-65DF-B401-B421C8F82383}"/>
              </a:ext>
            </a:extLst>
          </p:cNvPr>
          <p:cNvSpPr>
            <a:spLocks noGrp="1"/>
          </p:cNvSpPr>
          <p:nvPr>
            <p:ph type="sldNum" sz="quarter" idx="5"/>
          </p:nvPr>
        </p:nvSpPr>
        <p:spPr/>
        <p:txBody>
          <a:bodyPr/>
          <a:lstStyle/>
          <a:p>
            <a:fld id="{2DF1B086-DDF4-43A8-81E7-C35E10484391}" type="slidenum">
              <a:rPr lang="en-US" smtClean="0"/>
              <a:t>7</a:t>
            </a:fld>
            <a:endParaRPr lang="en-US" dirty="0"/>
          </a:p>
        </p:txBody>
      </p:sp>
    </p:spTree>
    <p:extLst>
      <p:ext uri="{BB962C8B-B14F-4D97-AF65-F5344CB8AC3E}">
        <p14:creationId xmlns:p14="http://schemas.microsoft.com/office/powerpoint/2010/main" val="3040176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p:cNvSpPr>
            <a:spLocks noGrp="1"/>
          </p:cNvSpPr>
          <p:nvPr>
            <p:ph type="sldNum" sz="quarter" idx="5"/>
          </p:nvPr>
        </p:nvSpPr>
        <p:spPr/>
        <p:txBody>
          <a:bodyPr/>
          <a:lstStyle/>
          <a:p>
            <a:fld id="{2DF1B086-DDF4-43A8-81E7-C35E10484391}" type="slidenum">
              <a:rPr lang="en-US" smtClean="0"/>
              <a:t>8</a:t>
            </a:fld>
            <a:endParaRPr lang="en-US" dirty="0"/>
          </a:p>
        </p:txBody>
      </p:sp>
    </p:spTree>
    <p:extLst>
      <p:ext uri="{BB962C8B-B14F-4D97-AF65-F5344CB8AC3E}">
        <p14:creationId xmlns:p14="http://schemas.microsoft.com/office/powerpoint/2010/main" val="1031913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DF1B086-DDF4-43A8-81E7-C35E10484391}" type="slidenum">
              <a:rPr lang="en-US" smtClean="0"/>
              <a:t>9</a:t>
            </a:fld>
            <a:endParaRPr lang="en-US" dirty="0"/>
          </a:p>
        </p:txBody>
      </p:sp>
    </p:spTree>
    <p:extLst>
      <p:ext uri="{BB962C8B-B14F-4D97-AF65-F5344CB8AC3E}">
        <p14:creationId xmlns:p14="http://schemas.microsoft.com/office/powerpoint/2010/main" val="4081512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3A0F-78B7-71F8-30BE-6BCB478A5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22892-F6B1-B01A-334F-B2A5F5C42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BE483-8500-ED5D-B034-2EBBFDAE0554}"/>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7BE42B30-61D0-0537-5F08-E73B22F95961}"/>
              </a:ext>
            </a:extLst>
          </p:cNvPr>
          <p:cNvSpPr>
            <a:spLocks noGrp="1"/>
          </p:cNvSpPr>
          <p:nvPr>
            <p:ph type="sldNum" sz="quarter" idx="5"/>
          </p:nvPr>
        </p:nvSpPr>
        <p:spPr/>
        <p:txBody>
          <a:bodyPr/>
          <a:lstStyle/>
          <a:p>
            <a:fld id="{2DF1B086-DDF4-43A8-81E7-C35E10484391}" type="slidenum">
              <a:rPr lang="en-US" smtClean="0"/>
              <a:t>10</a:t>
            </a:fld>
            <a:endParaRPr lang="en-US" dirty="0"/>
          </a:p>
        </p:txBody>
      </p:sp>
    </p:spTree>
    <p:extLst>
      <p:ext uri="{BB962C8B-B14F-4D97-AF65-F5344CB8AC3E}">
        <p14:creationId xmlns:p14="http://schemas.microsoft.com/office/powerpoint/2010/main" val="488947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54D17-1CE3-B7ED-C50C-518032F17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01973-B99F-3880-977C-C0B0952BD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6CD1AC-F0F5-55B9-EFD6-3A6CEA87F0C2}"/>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8391CC5F-5E1B-9889-07F6-B834FDD55D27}"/>
              </a:ext>
            </a:extLst>
          </p:cNvPr>
          <p:cNvSpPr>
            <a:spLocks noGrp="1"/>
          </p:cNvSpPr>
          <p:nvPr>
            <p:ph type="sldNum" sz="quarter" idx="5"/>
          </p:nvPr>
        </p:nvSpPr>
        <p:spPr/>
        <p:txBody>
          <a:bodyPr/>
          <a:lstStyle/>
          <a:p>
            <a:fld id="{2DF1B086-DDF4-43A8-81E7-C35E10484391}" type="slidenum">
              <a:rPr lang="en-US" smtClean="0"/>
              <a:t>11</a:t>
            </a:fld>
            <a:endParaRPr lang="en-US" dirty="0"/>
          </a:p>
        </p:txBody>
      </p:sp>
    </p:spTree>
    <p:extLst>
      <p:ext uri="{BB962C8B-B14F-4D97-AF65-F5344CB8AC3E}">
        <p14:creationId xmlns:p14="http://schemas.microsoft.com/office/powerpoint/2010/main" val="1582393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C61B0-F187-5350-9A78-9F04B7FF2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561FF-3094-5AF8-1993-657CD9197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1A993-BC44-8B9A-4BE1-BEEBD9F6F956}"/>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a:extLst>
              <a:ext uri="{FF2B5EF4-FFF2-40B4-BE49-F238E27FC236}">
                <a16:creationId xmlns:a16="http://schemas.microsoft.com/office/drawing/2014/main" id="{CF579DF4-9DEB-EA28-3340-0AD5461007FA}"/>
              </a:ext>
            </a:extLst>
          </p:cNvPr>
          <p:cNvSpPr>
            <a:spLocks noGrp="1"/>
          </p:cNvSpPr>
          <p:nvPr>
            <p:ph type="sldNum" sz="quarter" idx="5"/>
          </p:nvPr>
        </p:nvSpPr>
        <p:spPr/>
        <p:txBody>
          <a:bodyPr/>
          <a:lstStyle/>
          <a:p>
            <a:fld id="{2DF1B086-DDF4-43A8-81E7-C35E10484391}" type="slidenum">
              <a:rPr lang="en-US" smtClean="0"/>
              <a:t>12</a:t>
            </a:fld>
            <a:endParaRPr lang="en-US" dirty="0"/>
          </a:p>
        </p:txBody>
      </p:sp>
    </p:spTree>
    <p:extLst>
      <p:ext uri="{BB962C8B-B14F-4D97-AF65-F5344CB8AC3E}">
        <p14:creationId xmlns:p14="http://schemas.microsoft.com/office/powerpoint/2010/main" val="593801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38D1F-9092-D8DB-FB4B-8670A1217A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EC2E2-A53E-839A-D47D-1F194B03A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A04F5-A0B9-1084-8641-670BA4A7A8DE}"/>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5038AFE9-65BF-97FE-21B5-07B55B4AC7E1}"/>
              </a:ext>
            </a:extLst>
          </p:cNvPr>
          <p:cNvSpPr>
            <a:spLocks noGrp="1"/>
          </p:cNvSpPr>
          <p:nvPr>
            <p:ph type="sldNum" sz="quarter" idx="5"/>
          </p:nvPr>
        </p:nvSpPr>
        <p:spPr/>
        <p:txBody>
          <a:bodyPr/>
          <a:lstStyle/>
          <a:p>
            <a:fld id="{2DF1B086-DDF4-43A8-81E7-C35E10484391}" type="slidenum">
              <a:rPr lang="en-US" smtClean="0"/>
              <a:t>13</a:t>
            </a:fld>
            <a:endParaRPr lang="en-US" dirty="0"/>
          </a:p>
        </p:txBody>
      </p:sp>
    </p:spTree>
    <p:extLst>
      <p:ext uri="{BB962C8B-B14F-4D97-AF65-F5344CB8AC3E}">
        <p14:creationId xmlns:p14="http://schemas.microsoft.com/office/powerpoint/2010/main" val="1214679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83D3-E8F1-0153-807E-6F1F078EF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FB3E0-0777-75E8-AB81-C7209E625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F9C08-7D35-C001-8A29-570BEFB4C1C7}"/>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F9E4EEE8-EAC0-E685-BCCB-DD4D28C2A330}"/>
              </a:ext>
            </a:extLst>
          </p:cNvPr>
          <p:cNvSpPr>
            <a:spLocks noGrp="1"/>
          </p:cNvSpPr>
          <p:nvPr>
            <p:ph type="sldNum" sz="quarter" idx="5"/>
          </p:nvPr>
        </p:nvSpPr>
        <p:spPr/>
        <p:txBody>
          <a:bodyPr/>
          <a:lstStyle/>
          <a:p>
            <a:fld id="{2DF1B086-DDF4-43A8-81E7-C35E10484391}" type="slidenum">
              <a:rPr lang="en-US" smtClean="0"/>
              <a:t>14</a:t>
            </a:fld>
            <a:endParaRPr lang="en-US" dirty="0"/>
          </a:p>
        </p:txBody>
      </p:sp>
    </p:spTree>
    <p:extLst>
      <p:ext uri="{BB962C8B-B14F-4D97-AF65-F5344CB8AC3E}">
        <p14:creationId xmlns:p14="http://schemas.microsoft.com/office/powerpoint/2010/main" val="375618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73D87-9008-6271-7BBB-DD86D2007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CE791-6D82-5283-01EA-9A067EEC6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9B586-D6DF-2172-5530-89200A7CD200}"/>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a:extLst>
              <a:ext uri="{FF2B5EF4-FFF2-40B4-BE49-F238E27FC236}">
                <a16:creationId xmlns:a16="http://schemas.microsoft.com/office/drawing/2014/main" id="{1E36B5AC-A3B0-07C1-23CD-8F210CAA7461}"/>
              </a:ext>
            </a:extLst>
          </p:cNvPr>
          <p:cNvSpPr>
            <a:spLocks noGrp="1"/>
          </p:cNvSpPr>
          <p:nvPr>
            <p:ph type="sldNum" sz="quarter" idx="5"/>
          </p:nvPr>
        </p:nvSpPr>
        <p:spPr/>
        <p:txBody>
          <a:bodyPr/>
          <a:lstStyle/>
          <a:p>
            <a:fld id="{2DF1B086-DDF4-43A8-81E7-C35E10484391}" type="slidenum">
              <a:rPr lang="en-US" smtClean="0"/>
              <a:t>15</a:t>
            </a:fld>
            <a:endParaRPr lang="en-US" dirty="0"/>
          </a:p>
        </p:txBody>
      </p:sp>
    </p:spTree>
    <p:extLst>
      <p:ext uri="{BB962C8B-B14F-4D97-AF65-F5344CB8AC3E}">
        <p14:creationId xmlns:p14="http://schemas.microsoft.com/office/powerpoint/2010/main" val="759367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BD5EC-5BBD-E301-4D25-DB041915D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D08AD-9B7B-5D21-85A6-45A0C9FF5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63C59-61E0-89C6-D769-113387157D4E}"/>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8F96F2E6-906A-1795-EE6F-1831F93DD555}"/>
              </a:ext>
            </a:extLst>
          </p:cNvPr>
          <p:cNvSpPr>
            <a:spLocks noGrp="1"/>
          </p:cNvSpPr>
          <p:nvPr>
            <p:ph type="sldNum" sz="quarter" idx="5"/>
          </p:nvPr>
        </p:nvSpPr>
        <p:spPr/>
        <p:txBody>
          <a:bodyPr/>
          <a:lstStyle/>
          <a:p>
            <a:fld id="{2DF1B086-DDF4-43A8-81E7-C35E10484391}" type="slidenum">
              <a:rPr lang="en-US" smtClean="0"/>
              <a:t>16</a:t>
            </a:fld>
            <a:endParaRPr lang="en-US" dirty="0"/>
          </a:p>
        </p:txBody>
      </p:sp>
    </p:spTree>
    <p:extLst>
      <p:ext uri="{BB962C8B-B14F-4D97-AF65-F5344CB8AC3E}">
        <p14:creationId xmlns:p14="http://schemas.microsoft.com/office/powerpoint/2010/main" val="918022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CF24C-0283-56E8-22C8-6E729421D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B247E-AFAC-C7E5-9741-0878CBD17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2E161-74F5-412F-EBE6-A21C72416D80}"/>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8D93F3BB-F29E-299F-336C-AB6FE3F8A9F8}"/>
              </a:ext>
            </a:extLst>
          </p:cNvPr>
          <p:cNvSpPr>
            <a:spLocks noGrp="1"/>
          </p:cNvSpPr>
          <p:nvPr>
            <p:ph type="sldNum" sz="quarter" idx="5"/>
          </p:nvPr>
        </p:nvSpPr>
        <p:spPr/>
        <p:txBody>
          <a:bodyPr/>
          <a:lstStyle/>
          <a:p>
            <a:fld id="{2DF1B086-DDF4-43A8-81E7-C35E10484391}" type="slidenum">
              <a:rPr lang="en-US" smtClean="0"/>
              <a:t>17</a:t>
            </a:fld>
            <a:endParaRPr lang="en-US" dirty="0"/>
          </a:p>
        </p:txBody>
      </p:sp>
    </p:spTree>
    <p:extLst>
      <p:ext uri="{BB962C8B-B14F-4D97-AF65-F5344CB8AC3E}">
        <p14:creationId xmlns:p14="http://schemas.microsoft.com/office/powerpoint/2010/main" val="2841645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29386-9711-320A-EFB5-5E716C643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0C207-A71F-3FF2-A08B-C8048F24F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863E2-3F3F-9527-EE3F-44A25943D9A2}"/>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a:extLst>
              <a:ext uri="{FF2B5EF4-FFF2-40B4-BE49-F238E27FC236}">
                <a16:creationId xmlns:a16="http://schemas.microsoft.com/office/drawing/2014/main" id="{27461C6F-36A5-4FFB-206F-33FE422D9954}"/>
              </a:ext>
            </a:extLst>
          </p:cNvPr>
          <p:cNvSpPr>
            <a:spLocks noGrp="1"/>
          </p:cNvSpPr>
          <p:nvPr>
            <p:ph type="sldNum" sz="quarter" idx="5"/>
          </p:nvPr>
        </p:nvSpPr>
        <p:spPr/>
        <p:txBody>
          <a:bodyPr/>
          <a:lstStyle/>
          <a:p>
            <a:fld id="{2DF1B086-DDF4-43A8-81E7-C35E10484391}" type="slidenum">
              <a:rPr lang="en-US" smtClean="0"/>
              <a:t>18</a:t>
            </a:fld>
            <a:endParaRPr lang="en-US" dirty="0"/>
          </a:p>
        </p:txBody>
      </p:sp>
    </p:spTree>
    <p:extLst>
      <p:ext uri="{BB962C8B-B14F-4D97-AF65-F5344CB8AC3E}">
        <p14:creationId xmlns:p14="http://schemas.microsoft.com/office/powerpoint/2010/main" val="1940072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C8E-DDF4-9EE9-D1BE-FB4030647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996D4F-F4AC-B46A-C2F4-570B639F7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33589-6C90-E48E-3675-13C66CE2DABB}"/>
              </a:ext>
            </a:extLst>
          </p:cNvPr>
          <p:cNvSpPr>
            <a:spLocks noGrp="1"/>
          </p:cNvSpPr>
          <p:nvPr>
            <p:ph type="body" idx="1"/>
          </p:nvPr>
        </p:nvSpPr>
        <p:spPr/>
        <p:txBody>
          <a:bodyPr/>
          <a:lstStyle/>
          <a:p>
            <a:pPr marL="0" lvl="1" indent="0">
              <a:spcBef>
                <a:spcPts val="600"/>
              </a:spcBef>
              <a:spcAft>
                <a:spcPts val="600"/>
              </a:spcAft>
              <a:buFont typeface="Arial" panose="020B0604020202020204" pitchFamily="34" charset="0"/>
              <a:buNone/>
              <a:defRPr/>
            </a:pPr>
            <a:endParaRPr lang="en-US" sz="1200" dirty="0"/>
          </a:p>
        </p:txBody>
      </p:sp>
      <p:sp>
        <p:nvSpPr>
          <p:cNvPr id="4" name="Slide Number Placeholder 3">
            <a:extLst>
              <a:ext uri="{FF2B5EF4-FFF2-40B4-BE49-F238E27FC236}">
                <a16:creationId xmlns:a16="http://schemas.microsoft.com/office/drawing/2014/main" id="{DE2D8E44-0295-9345-BD0E-3E6637213A70}"/>
              </a:ext>
            </a:extLst>
          </p:cNvPr>
          <p:cNvSpPr>
            <a:spLocks noGrp="1"/>
          </p:cNvSpPr>
          <p:nvPr>
            <p:ph type="sldNum" sz="quarter" idx="5"/>
          </p:nvPr>
        </p:nvSpPr>
        <p:spPr/>
        <p:txBody>
          <a:bodyPr/>
          <a:lstStyle/>
          <a:p>
            <a:fld id="{2DF1B086-DDF4-43A8-81E7-C35E10484391}" type="slidenum">
              <a:rPr lang="en-US" smtClean="0"/>
              <a:t>19</a:t>
            </a:fld>
            <a:endParaRPr lang="en-US" dirty="0"/>
          </a:p>
        </p:txBody>
      </p:sp>
    </p:spTree>
    <p:extLst>
      <p:ext uri="{BB962C8B-B14F-4D97-AF65-F5344CB8AC3E}">
        <p14:creationId xmlns:p14="http://schemas.microsoft.com/office/powerpoint/2010/main" val="3900889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j-lt"/>
            </a:endParaRPr>
          </a:p>
        </p:txBody>
      </p:sp>
      <p:sp>
        <p:nvSpPr>
          <p:cNvPr id="4" name="Slide Number Placeholder 3"/>
          <p:cNvSpPr>
            <a:spLocks noGrp="1"/>
          </p:cNvSpPr>
          <p:nvPr>
            <p:ph type="sldNum" sz="quarter" idx="5"/>
          </p:nvPr>
        </p:nvSpPr>
        <p:spPr/>
        <p:txBody>
          <a:bodyPr/>
          <a:lstStyle/>
          <a:p>
            <a:fld id="{2DF1B086-DDF4-43A8-81E7-C35E10484391}" type="slidenum">
              <a:rPr lang="en-US" smtClean="0"/>
              <a:t>20</a:t>
            </a:fld>
            <a:endParaRPr lang="en-US" dirty="0"/>
          </a:p>
        </p:txBody>
      </p:sp>
    </p:spTree>
    <p:extLst>
      <p:ext uri="{BB962C8B-B14F-4D97-AF65-F5344CB8AC3E}">
        <p14:creationId xmlns:p14="http://schemas.microsoft.com/office/powerpoint/2010/main" val="4210624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72135-4FCB-6A74-6B54-FAF681D89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312C8-9CDB-66DF-DA2D-838AA2389D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031FF-98F8-DF60-39C8-4FD84DE00B6E}"/>
              </a:ext>
            </a:extLst>
          </p:cNvPr>
          <p:cNvSpPr>
            <a:spLocks noGrp="1"/>
          </p:cNvSpPr>
          <p:nvPr>
            <p:ph type="body" idx="1"/>
          </p:nvPr>
        </p:nvSpPr>
        <p:spPr/>
        <p:txBody>
          <a:bodyPr/>
          <a:lstStyle/>
          <a:p>
            <a:pPr marL="0" marR="0" lvl="0" indent="0" algn="l" defTabSz="65311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96357D64-77EE-F6D7-F05C-817CD0F3DAC2}"/>
              </a:ext>
            </a:extLst>
          </p:cNvPr>
          <p:cNvSpPr>
            <a:spLocks noGrp="1"/>
          </p:cNvSpPr>
          <p:nvPr>
            <p:ph type="sldNum" sz="quarter" idx="5"/>
          </p:nvPr>
        </p:nvSpPr>
        <p:spPr/>
        <p:txBody>
          <a:bodyPr/>
          <a:lstStyle/>
          <a:p>
            <a:fld id="{2DF1B086-DDF4-43A8-81E7-C35E10484391}" type="slidenum">
              <a:rPr lang="en-US" smtClean="0"/>
              <a:t>21</a:t>
            </a:fld>
            <a:endParaRPr lang="en-US" dirty="0"/>
          </a:p>
        </p:txBody>
      </p:sp>
    </p:spTree>
    <p:extLst>
      <p:ext uri="{BB962C8B-B14F-4D97-AF65-F5344CB8AC3E}">
        <p14:creationId xmlns:p14="http://schemas.microsoft.com/office/powerpoint/2010/main" val="3045657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latin typeface="+mn-lt"/>
            </a:endParaRPr>
          </a:p>
        </p:txBody>
      </p:sp>
      <p:sp>
        <p:nvSpPr>
          <p:cNvPr id="4" name="Slide Number Placeholder 3"/>
          <p:cNvSpPr>
            <a:spLocks noGrp="1"/>
          </p:cNvSpPr>
          <p:nvPr>
            <p:ph type="sldNum" sz="quarter" idx="5"/>
          </p:nvPr>
        </p:nvSpPr>
        <p:spPr/>
        <p:txBody>
          <a:bodyPr/>
          <a:lstStyle/>
          <a:p>
            <a:fld id="{2DF1B086-DDF4-43A8-81E7-C35E10484391}" type="slidenum">
              <a:rPr lang="en-US" smtClean="0"/>
              <a:t>22</a:t>
            </a:fld>
            <a:endParaRPr lang="en-US" dirty="0"/>
          </a:p>
        </p:txBody>
      </p:sp>
    </p:spTree>
    <p:extLst>
      <p:ext uri="{BB962C8B-B14F-4D97-AF65-F5344CB8AC3E}">
        <p14:creationId xmlns:p14="http://schemas.microsoft.com/office/powerpoint/2010/main" val="2929612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CD851-1EF6-FF00-0A52-3493E479A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770C0-DE3A-B2CC-14BB-C1C8E56BB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01EF7-C9C1-E92E-09B3-6ECF58DE29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j-lt"/>
            </a:endParaRPr>
          </a:p>
        </p:txBody>
      </p:sp>
      <p:sp>
        <p:nvSpPr>
          <p:cNvPr id="4" name="Slide Number Placeholder 3">
            <a:extLst>
              <a:ext uri="{FF2B5EF4-FFF2-40B4-BE49-F238E27FC236}">
                <a16:creationId xmlns:a16="http://schemas.microsoft.com/office/drawing/2014/main" id="{D5DB1471-ACC9-9B54-C14C-752DD5E481D9}"/>
              </a:ext>
            </a:extLst>
          </p:cNvPr>
          <p:cNvSpPr>
            <a:spLocks noGrp="1"/>
          </p:cNvSpPr>
          <p:nvPr>
            <p:ph type="sldNum" sz="quarter" idx="5"/>
          </p:nvPr>
        </p:nvSpPr>
        <p:spPr/>
        <p:txBody>
          <a:bodyPr/>
          <a:lstStyle/>
          <a:p>
            <a:fld id="{2DF1B086-DDF4-43A8-81E7-C35E10484391}" type="slidenum">
              <a:rPr lang="en-US" smtClean="0"/>
              <a:t>23</a:t>
            </a:fld>
            <a:endParaRPr lang="en-US" dirty="0"/>
          </a:p>
        </p:txBody>
      </p:sp>
    </p:spTree>
    <p:extLst>
      <p:ext uri="{BB962C8B-B14F-4D97-AF65-F5344CB8AC3E}">
        <p14:creationId xmlns:p14="http://schemas.microsoft.com/office/powerpoint/2010/main" val="1415488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3C063-C5C1-90CA-C9EA-151BF8D7D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EE60C-C798-87A0-1F9B-B684162F7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13D29-1CF7-4074-659E-878785B69F75}"/>
              </a:ext>
            </a:extLst>
          </p:cNvPr>
          <p:cNvSpPr>
            <a:spLocks noGrp="1"/>
          </p:cNvSpPr>
          <p:nvPr>
            <p:ph type="body" idx="1"/>
          </p:nvPr>
        </p:nvSpPr>
        <p:spPr/>
        <p:txBody>
          <a:bodyPr/>
          <a:lstStyle/>
          <a:p>
            <a:pPr marL="0" marR="0" lvl="0" indent="0" algn="l" defTabSz="65311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9C30FA3-6F29-4D6B-A25D-7593AD874837}"/>
              </a:ext>
            </a:extLst>
          </p:cNvPr>
          <p:cNvSpPr>
            <a:spLocks noGrp="1"/>
          </p:cNvSpPr>
          <p:nvPr>
            <p:ph type="sldNum" sz="quarter" idx="5"/>
          </p:nvPr>
        </p:nvSpPr>
        <p:spPr/>
        <p:txBody>
          <a:bodyPr/>
          <a:lstStyle/>
          <a:p>
            <a:fld id="{2DF1B086-DDF4-43A8-81E7-C35E10484391}" type="slidenum">
              <a:rPr lang="en-US" smtClean="0"/>
              <a:t>24</a:t>
            </a:fld>
            <a:endParaRPr lang="en-US" dirty="0"/>
          </a:p>
        </p:txBody>
      </p:sp>
    </p:spTree>
    <p:extLst>
      <p:ext uri="{BB962C8B-B14F-4D97-AF65-F5344CB8AC3E}">
        <p14:creationId xmlns:p14="http://schemas.microsoft.com/office/powerpoint/2010/main" val="3365885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8735F-8078-BDF0-EDF8-8F1CDA96E6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FA578-B951-AAC3-68A1-2797B7C31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CAB7B-6951-C7E2-0999-E0618B3C48DC}"/>
              </a:ext>
            </a:extLst>
          </p:cNvPr>
          <p:cNvSpPr>
            <a:spLocks noGrp="1"/>
          </p:cNvSpPr>
          <p:nvPr>
            <p:ph type="body" idx="1"/>
          </p:nvPr>
        </p:nvSpPr>
        <p:spPr/>
        <p:txBody>
          <a:bodyPr/>
          <a:lstStyle/>
          <a:p>
            <a:endParaRPr lang="en-US" sz="1600" dirty="0">
              <a:latin typeface="+mn-lt"/>
            </a:endParaRPr>
          </a:p>
        </p:txBody>
      </p:sp>
      <p:sp>
        <p:nvSpPr>
          <p:cNvPr id="4" name="Slide Number Placeholder 3">
            <a:extLst>
              <a:ext uri="{FF2B5EF4-FFF2-40B4-BE49-F238E27FC236}">
                <a16:creationId xmlns:a16="http://schemas.microsoft.com/office/drawing/2014/main" id="{9F69A68C-C944-090B-2F28-D60B60FF52FE}"/>
              </a:ext>
            </a:extLst>
          </p:cNvPr>
          <p:cNvSpPr>
            <a:spLocks noGrp="1"/>
          </p:cNvSpPr>
          <p:nvPr>
            <p:ph type="sldNum" sz="quarter" idx="5"/>
          </p:nvPr>
        </p:nvSpPr>
        <p:spPr/>
        <p:txBody>
          <a:bodyPr/>
          <a:lstStyle/>
          <a:p>
            <a:fld id="{2DF1B086-DDF4-43A8-81E7-C35E10484391}" type="slidenum">
              <a:rPr lang="en-US" smtClean="0"/>
              <a:t>25</a:t>
            </a:fld>
            <a:endParaRPr lang="en-US" dirty="0"/>
          </a:p>
        </p:txBody>
      </p:sp>
    </p:spTree>
    <p:extLst>
      <p:ext uri="{BB962C8B-B14F-4D97-AF65-F5344CB8AC3E}">
        <p14:creationId xmlns:p14="http://schemas.microsoft.com/office/powerpoint/2010/main" val="2788919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7F1D-ED7D-EAA4-E14F-D58EDF3FA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074CA-E664-4DCD-91E5-CDFD2F486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4DB35-42AE-B917-4799-00DF3E4A7D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j-lt"/>
            </a:endParaRPr>
          </a:p>
        </p:txBody>
      </p:sp>
      <p:sp>
        <p:nvSpPr>
          <p:cNvPr id="4" name="Slide Number Placeholder 3">
            <a:extLst>
              <a:ext uri="{FF2B5EF4-FFF2-40B4-BE49-F238E27FC236}">
                <a16:creationId xmlns:a16="http://schemas.microsoft.com/office/drawing/2014/main" id="{35FC8A23-04EA-D943-609E-4AD39075272F}"/>
              </a:ext>
            </a:extLst>
          </p:cNvPr>
          <p:cNvSpPr>
            <a:spLocks noGrp="1"/>
          </p:cNvSpPr>
          <p:nvPr>
            <p:ph type="sldNum" sz="quarter" idx="5"/>
          </p:nvPr>
        </p:nvSpPr>
        <p:spPr/>
        <p:txBody>
          <a:bodyPr/>
          <a:lstStyle/>
          <a:p>
            <a:fld id="{2DF1B086-DDF4-43A8-81E7-C35E10484391}" type="slidenum">
              <a:rPr lang="en-US" smtClean="0"/>
              <a:t>26</a:t>
            </a:fld>
            <a:endParaRPr lang="en-US" dirty="0"/>
          </a:p>
        </p:txBody>
      </p:sp>
    </p:spTree>
    <p:extLst>
      <p:ext uri="{BB962C8B-B14F-4D97-AF65-F5344CB8AC3E}">
        <p14:creationId xmlns:p14="http://schemas.microsoft.com/office/powerpoint/2010/main" val="3789110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D5094-6BAB-F03F-B6AB-87FFBCE9E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03527-117B-909B-CE61-C8B13BE8D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D377CE-7147-6A0D-776C-8163AB8B4CD9}"/>
              </a:ext>
            </a:extLst>
          </p:cNvPr>
          <p:cNvSpPr>
            <a:spLocks noGrp="1"/>
          </p:cNvSpPr>
          <p:nvPr>
            <p:ph type="body" idx="1"/>
          </p:nvPr>
        </p:nvSpPr>
        <p:spPr/>
        <p:txBody>
          <a:bodyPr/>
          <a:lstStyle/>
          <a:p>
            <a:pPr marL="0" marR="0" lvl="0" indent="0" algn="l" defTabSz="65311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3EBC4B61-A7A1-1C8A-861F-843798656ED2}"/>
              </a:ext>
            </a:extLst>
          </p:cNvPr>
          <p:cNvSpPr>
            <a:spLocks noGrp="1"/>
          </p:cNvSpPr>
          <p:nvPr>
            <p:ph type="sldNum" sz="quarter" idx="5"/>
          </p:nvPr>
        </p:nvSpPr>
        <p:spPr/>
        <p:txBody>
          <a:bodyPr/>
          <a:lstStyle/>
          <a:p>
            <a:fld id="{2DF1B086-DDF4-43A8-81E7-C35E10484391}" type="slidenum">
              <a:rPr lang="en-US" smtClean="0"/>
              <a:t>27</a:t>
            </a:fld>
            <a:endParaRPr lang="en-US" dirty="0"/>
          </a:p>
        </p:txBody>
      </p:sp>
    </p:spTree>
    <p:extLst>
      <p:ext uri="{BB962C8B-B14F-4D97-AF65-F5344CB8AC3E}">
        <p14:creationId xmlns:p14="http://schemas.microsoft.com/office/powerpoint/2010/main" val="1592021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4D05-3B41-5CE1-6D52-80ADA1FB3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7548A-1EC9-2FE8-F13F-6DFFD1503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38768-3720-F7EC-9C43-659C269A15AD}"/>
              </a:ext>
            </a:extLst>
          </p:cNvPr>
          <p:cNvSpPr>
            <a:spLocks noGrp="1"/>
          </p:cNvSpPr>
          <p:nvPr>
            <p:ph type="body" idx="1"/>
          </p:nvPr>
        </p:nvSpPr>
        <p:spPr/>
        <p:txBody>
          <a:bodyPr/>
          <a:lstStyle/>
          <a:p>
            <a:endParaRPr lang="en-US" sz="1600" dirty="0">
              <a:latin typeface="+mn-lt"/>
            </a:endParaRPr>
          </a:p>
        </p:txBody>
      </p:sp>
      <p:sp>
        <p:nvSpPr>
          <p:cNvPr id="4" name="Slide Number Placeholder 3">
            <a:extLst>
              <a:ext uri="{FF2B5EF4-FFF2-40B4-BE49-F238E27FC236}">
                <a16:creationId xmlns:a16="http://schemas.microsoft.com/office/drawing/2014/main" id="{F2205576-54D0-F88F-8AE8-8810DD079474}"/>
              </a:ext>
            </a:extLst>
          </p:cNvPr>
          <p:cNvSpPr>
            <a:spLocks noGrp="1"/>
          </p:cNvSpPr>
          <p:nvPr>
            <p:ph type="sldNum" sz="quarter" idx="5"/>
          </p:nvPr>
        </p:nvSpPr>
        <p:spPr/>
        <p:txBody>
          <a:bodyPr/>
          <a:lstStyle/>
          <a:p>
            <a:fld id="{2DF1B086-DDF4-43A8-81E7-C35E10484391}" type="slidenum">
              <a:rPr lang="en-US" smtClean="0"/>
              <a:t>28</a:t>
            </a:fld>
            <a:endParaRPr lang="en-US" dirty="0"/>
          </a:p>
        </p:txBody>
      </p:sp>
    </p:spTree>
    <p:extLst>
      <p:ext uri="{BB962C8B-B14F-4D97-AF65-F5344CB8AC3E}">
        <p14:creationId xmlns:p14="http://schemas.microsoft.com/office/powerpoint/2010/main" val="2668693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E2F8E-B142-ABF3-9910-9E5B8D1DA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18DF1-9974-E1D4-E7ED-8BABB27B0C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48206-3990-A7B5-1F2C-99412D4523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j-lt"/>
            </a:endParaRPr>
          </a:p>
        </p:txBody>
      </p:sp>
      <p:sp>
        <p:nvSpPr>
          <p:cNvPr id="4" name="Slide Number Placeholder 3">
            <a:extLst>
              <a:ext uri="{FF2B5EF4-FFF2-40B4-BE49-F238E27FC236}">
                <a16:creationId xmlns:a16="http://schemas.microsoft.com/office/drawing/2014/main" id="{DCE51576-E937-63C8-08E7-89EBD5E9BED8}"/>
              </a:ext>
            </a:extLst>
          </p:cNvPr>
          <p:cNvSpPr>
            <a:spLocks noGrp="1"/>
          </p:cNvSpPr>
          <p:nvPr>
            <p:ph type="sldNum" sz="quarter" idx="5"/>
          </p:nvPr>
        </p:nvSpPr>
        <p:spPr/>
        <p:txBody>
          <a:bodyPr/>
          <a:lstStyle/>
          <a:p>
            <a:fld id="{2DF1B086-DDF4-43A8-81E7-C35E10484391}" type="slidenum">
              <a:rPr lang="en-US" smtClean="0"/>
              <a:t>29</a:t>
            </a:fld>
            <a:endParaRPr lang="en-US" dirty="0"/>
          </a:p>
        </p:txBody>
      </p:sp>
    </p:spTree>
    <p:extLst>
      <p:ext uri="{BB962C8B-B14F-4D97-AF65-F5344CB8AC3E}">
        <p14:creationId xmlns:p14="http://schemas.microsoft.com/office/powerpoint/2010/main" val="2675642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F4AB0-F44C-222F-17AE-409E54923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561A8-7C9B-B19E-6612-BE7138177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B64A8-8E66-CA28-B7DE-3C1B299E4D39}"/>
              </a:ext>
            </a:extLst>
          </p:cNvPr>
          <p:cNvSpPr>
            <a:spLocks noGrp="1"/>
          </p:cNvSpPr>
          <p:nvPr>
            <p:ph type="body" idx="1"/>
          </p:nvPr>
        </p:nvSpPr>
        <p:spPr/>
        <p:txBody>
          <a:bodyPr/>
          <a:lstStyle/>
          <a:p>
            <a:pPr marL="0" marR="0" lvl="0" indent="0" algn="l" defTabSz="65311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1A32554-2B13-671F-A434-7608E2772794}"/>
              </a:ext>
            </a:extLst>
          </p:cNvPr>
          <p:cNvSpPr>
            <a:spLocks noGrp="1"/>
          </p:cNvSpPr>
          <p:nvPr>
            <p:ph type="sldNum" sz="quarter" idx="5"/>
          </p:nvPr>
        </p:nvSpPr>
        <p:spPr/>
        <p:txBody>
          <a:bodyPr/>
          <a:lstStyle/>
          <a:p>
            <a:fld id="{2DF1B086-DDF4-43A8-81E7-C35E10484391}" type="slidenum">
              <a:rPr lang="en-US" smtClean="0"/>
              <a:t>30</a:t>
            </a:fld>
            <a:endParaRPr lang="en-US" dirty="0"/>
          </a:p>
        </p:txBody>
      </p:sp>
    </p:spTree>
    <p:extLst>
      <p:ext uri="{BB962C8B-B14F-4D97-AF65-F5344CB8AC3E}">
        <p14:creationId xmlns:p14="http://schemas.microsoft.com/office/powerpoint/2010/main" val="3358557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8B4D7-14AF-7961-1884-70059C6A82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EE319-FCDC-A347-50DD-A57D497917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95A2B9-ADD4-E457-F811-BACB8FE570EB}"/>
              </a:ext>
            </a:extLst>
          </p:cNvPr>
          <p:cNvSpPr>
            <a:spLocks noGrp="1"/>
          </p:cNvSpPr>
          <p:nvPr>
            <p:ph type="body" idx="1"/>
          </p:nvPr>
        </p:nvSpPr>
        <p:spPr/>
        <p:txBody>
          <a:bodyPr/>
          <a:lstStyle/>
          <a:p>
            <a:endParaRPr lang="en-US" sz="1600" dirty="0">
              <a:latin typeface="+mn-lt"/>
            </a:endParaRPr>
          </a:p>
        </p:txBody>
      </p:sp>
      <p:sp>
        <p:nvSpPr>
          <p:cNvPr id="4" name="Slide Number Placeholder 3">
            <a:extLst>
              <a:ext uri="{FF2B5EF4-FFF2-40B4-BE49-F238E27FC236}">
                <a16:creationId xmlns:a16="http://schemas.microsoft.com/office/drawing/2014/main" id="{B8C7F5EB-04C0-5205-9138-A01B96B087E6}"/>
              </a:ext>
            </a:extLst>
          </p:cNvPr>
          <p:cNvSpPr>
            <a:spLocks noGrp="1"/>
          </p:cNvSpPr>
          <p:nvPr>
            <p:ph type="sldNum" sz="quarter" idx="5"/>
          </p:nvPr>
        </p:nvSpPr>
        <p:spPr/>
        <p:txBody>
          <a:bodyPr/>
          <a:lstStyle/>
          <a:p>
            <a:fld id="{2DF1B086-DDF4-43A8-81E7-C35E10484391}" type="slidenum">
              <a:rPr lang="en-US" smtClean="0"/>
              <a:t>31</a:t>
            </a:fld>
            <a:endParaRPr lang="en-US" dirty="0"/>
          </a:p>
        </p:txBody>
      </p:sp>
    </p:spTree>
    <p:extLst>
      <p:ext uri="{BB962C8B-B14F-4D97-AF65-F5344CB8AC3E}">
        <p14:creationId xmlns:p14="http://schemas.microsoft.com/office/powerpoint/2010/main" val="753076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C41E2-81B1-6595-E015-C6CC80A5E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CF655-3B11-61F4-026F-8B201BAB9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265BA-F256-FD62-081A-943FC8E095FB}"/>
              </a:ext>
            </a:extLst>
          </p:cNvPr>
          <p:cNvSpPr>
            <a:spLocks noGrp="1"/>
          </p:cNvSpPr>
          <p:nvPr>
            <p:ph type="body" idx="1"/>
          </p:nvPr>
        </p:nvSpPr>
        <p:spPr/>
        <p:txBody>
          <a:bodyPr/>
          <a:lstStyle/>
          <a:p>
            <a:pPr marL="0" marR="0" lvl="0" indent="0" algn="l" defTabSz="65311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C336A34C-5B81-9939-EE42-5B1380F94837}"/>
              </a:ext>
            </a:extLst>
          </p:cNvPr>
          <p:cNvSpPr>
            <a:spLocks noGrp="1"/>
          </p:cNvSpPr>
          <p:nvPr>
            <p:ph type="sldNum" sz="quarter" idx="5"/>
          </p:nvPr>
        </p:nvSpPr>
        <p:spPr/>
        <p:txBody>
          <a:bodyPr/>
          <a:lstStyle/>
          <a:p>
            <a:fld id="{2DF1B086-DDF4-43A8-81E7-C35E10484391}" type="slidenum">
              <a:rPr lang="en-US" smtClean="0"/>
              <a:t>32</a:t>
            </a:fld>
            <a:endParaRPr lang="en-US" dirty="0"/>
          </a:p>
        </p:txBody>
      </p:sp>
    </p:spTree>
    <p:extLst>
      <p:ext uri="{BB962C8B-B14F-4D97-AF65-F5344CB8AC3E}">
        <p14:creationId xmlns:p14="http://schemas.microsoft.com/office/powerpoint/2010/main" val="3906721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F1B086-DDF4-43A8-81E7-C35E10484391}" type="slidenum">
              <a:rPr lang="en-US" smtClean="0"/>
              <a:t>33</a:t>
            </a:fld>
            <a:endParaRPr lang="en-US" dirty="0"/>
          </a:p>
        </p:txBody>
      </p:sp>
    </p:spTree>
    <p:extLst>
      <p:ext uri="{BB962C8B-B14F-4D97-AF65-F5344CB8AC3E}">
        <p14:creationId xmlns:p14="http://schemas.microsoft.com/office/powerpoint/2010/main" val="1334811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Option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4630400" cy="8229600"/>
          </a:xfrm>
          <a:prstGeom prst="rect">
            <a:avLst/>
          </a:prstGeom>
          <a:solidFill>
            <a:srgbClr val="AAAFB9"/>
          </a:solidFill>
        </p:spPr>
        <p:txBody>
          <a:bodyPr>
            <a:normAutofit/>
          </a:bodyPr>
          <a:lstStyle>
            <a:lvl1pPr>
              <a:buFontTx/>
              <a:buNone/>
              <a:defRPr sz="1800">
                <a:solidFill>
                  <a:srgbClr val="7F7F7F"/>
                </a:solidFill>
              </a:defRPr>
            </a:lvl1pPr>
          </a:lstStyle>
          <a:p>
            <a:endParaRPr lang="en-US" dirty="0"/>
          </a:p>
        </p:txBody>
      </p:sp>
      <p:sp>
        <p:nvSpPr>
          <p:cNvPr id="11" name="Content Placeholder 17"/>
          <p:cNvSpPr>
            <a:spLocks noGrp="1"/>
          </p:cNvSpPr>
          <p:nvPr>
            <p:ph sz="quarter" idx="14" hasCustomPrompt="1"/>
          </p:nvPr>
        </p:nvSpPr>
        <p:spPr>
          <a:xfrm>
            <a:off x="528319" y="5194300"/>
            <a:ext cx="6484797" cy="723900"/>
          </a:xfrm>
          <a:prstGeom prst="rect">
            <a:avLst/>
          </a:prstGeom>
        </p:spPr>
        <p:txBody>
          <a:bodyPr anchor="t">
            <a:noAutofit/>
          </a:bodyPr>
          <a:lstStyle>
            <a:lvl1pPr marL="228600" indent="-228600">
              <a:spcBef>
                <a:spcPts val="0"/>
              </a:spcBef>
              <a:spcAft>
                <a:spcPts val="400"/>
              </a:spcAft>
              <a:buFontTx/>
              <a:buNone/>
              <a:defRPr sz="1600" b="1">
                <a:solidFill>
                  <a:srgbClr val="FFFFFE"/>
                </a:solidFill>
              </a:defRPr>
            </a:lvl1pPr>
            <a:lvl2pPr marL="0" indent="0">
              <a:spcBef>
                <a:spcPts val="0"/>
              </a:spcBef>
              <a:spcAft>
                <a:spcPts val="400"/>
              </a:spcAft>
              <a:buFontTx/>
              <a:buNone/>
              <a:defRPr sz="1600" b="1">
                <a:solidFill>
                  <a:schemeClr val="bg1"/>
                </a:solidFill>
              </a:defRPr>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2" name="Title 11"/>
          <p:cNvSpPr>
            <a:spLocks noGrp="1"/>
          </p:cNvSpPr>
          <p:nvPr>
            <p:ph type="title" hasCustomPrompt="1"/>
          </p:nvPr>
        </p:nvSpPr>
        <p:spPr>
          <a:xfrm>
            <a:off x="495300" y="2857500"/>
            <a:ext cx="6946900" cy="1371600"/>
          </a:xfrm>
          <a:prstGeom prst="rect">
            <a:avLst/>
          </a:prstGeom>
        </p:spPr>
        <p:txBody>
          <a:bodyPr anchor="b">
            <a:noAutofit/>
          </a:bodyPr>
          <a:lstStyle>
            <a:lvl1pPr algn="l">
              <a:lnSpc>
                <a:spcPts val="5440"/>
              </a:lnSpc>
              <a:defRPr sz="5400">
                <a:solidFill>
                  <a:srgbClr val="FFFFFF"/>
                </a:solidFill>
              </a:defRPr>
            </a:lvl1pPr>
          </a:lstStyle>
          <a:p>
            <a:r>
              <a:rPr lang="en-US" dirty="0"/>
              <a:t>Click to edit master title style</a:t>
            </a:r>
          </a:p>
        </p:txBody>
      </p:sp>
      <p:sp>
        <p:nvSpPr>
          <p:cNvPr id="14" name="Subtitle 2"/>
          <p:cNvSpPr>
            <a:spLocks noGrp="1"/>
          </p:cNvSpPr>
          <p:nvPr>
            <p:ph type="subTitle" idx="1" hasCustomPrompt="1"/>
          </p:nvPr>
        </p:nvSpPr>
        <p:spPr>
          <a:xfrm>
            <a:off x="508000" y="4277360"/>
            <a:ext cx="6946900" cy="695960"/>
          </a:xfrm>
          <a:prstGeom prst="rect">
            <a:avLst/>
          </a:prstGeom>
        </p:spPr>
        <p:txBody>
          <a:bodyPr>
            <a:noAutofit/>
          </a:bodyPr>
          <a:lstStyle>
            <a:lvl1pPr marL="0" indent="0" algn="l">
              <a:buNone/>
              <a:defRPr sz="2600">
                <a:solidFill>
                  <a:srgbClr val="FFFFFF"/>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pic>
        <p:nvPicPr>
          <p:cNvPr id="6" name="Picture 5" descr="conduent_logo.eps"/>
          <p:cNvPicPr>
            <a:picLocks noChangeAspect="1"/>
          </p:cNvPicPr>
          <p:nvPr userDrawn="1"/>
        </p:nvPicPr>
        <p:blipFill>
          <a:blip r:embed="rId2"/>
          <a:stretch>
            <a:fillRect/>
          </a:stretch>
        </p:blipFill>
        <p:spPr>
          <a:xfrm>
            <a:off x="11809184" y="382115"/>
            <a:ext cx="2227872" cy="574648"/>
          </a:xfrm>
          <a:prstGeom prst="rect">
            <a:avLst/>
          </a:prstGeom>
        </p:spPr>
      </p:pic>
      <p:sp>
        <p:nvSpPr>
          <p:cNvPr id="8" name="Freeform 7"/>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Option4">
    <p:spTree>
      <p:nvGrpSpPr>
        <p:cNvPr id="1" name=""/>
        <p:cNvGrpSpPr/>
        <p:nvPr/>
      </p:nvGrpSpPr>
      <p:grpSpPr>
        <a:xfrm>
          <a:off x="0" y="0"/>
          <a:ext cx="0" cy="0"/>
          <a:chOff x="0" y="0"/>
          <a:chExt cx="0" cy="0"/>
        </a:xfrm>
      </p:grpSpPr>
      <p:pic>
        <p:nvPicPr>
          <p:cNvPr id="10" name="Picture 9" descr="cover_new_10.ai"/>
          <p:cNvPicPr>
            <a:picLocks noChangeAspect="1"/>
          </p:cNvPicPr>
          <p:nvPr userDrawn="1"/>
        </p:nvPicPr>
        <p:blipFill>
          <a:blip r:embed="rId2"/>
          <a:stretch>
            <a:fillRect/>
          </a:stretch>
        </p:blipFill>
        <p:spPr>
          <a:xfrm>
            <a:off x="0" y="0"/>
            <a:ext cx="14630400" cy="8229600"/>
          </a:xfrm>
          <a:prstGeom prst="rect">
            <a:avLst/>
          </a:prstGeom>
        </p:spPr>
      </p:pic>
      <p:sp>
        <p:nvSpPr>
          <p:cNvPr id="20" name="Content Placeholder 17"/>
          <p:cNvSpPr>
            <a:spLocks noGrp="1"/>
          </p:cNvSpPr>
          <p:nvPr>
            <p:ph sz="quarter" idx="15" hasCustomPrompt="1"/>
          </p:nvPr>
        </p:nvSpPr>
        <p:spPr>
          <a:xfrm>
            <a:off x="5057141" y="2819400"/>
            <a:ext cx="5720080" cy="723900"/>
          </a:xfrm>
          <a:prstGeom prst="rect">
            <a:avLst/>
          </a:prstGeom>
        </p:spPr>
        <p:txBody>
          <a:bodyPr anchor="t">
            <a:noAutofit/>
          </a:bodyPr>
          <a:lstStyle>
            <a:lvl1pPr marL="228600" indent="-228600">
              <a:spcBef>
                <a:spcPts val="0"/>
              </a:spcBef>
              <a:spcAft>
                <a:spcPts val="400"/>
              </a:spcAft>
              <a:buFontTx/>
              <a:buNone/>
              <a:defRPr sz="2400" b="1">
                <a:solidFill>
                  <a:srgbClr val="141313"/>
                </a:solidFill>
              </a:defRPr>
            </a:lvl1pPr>
            <a:lvl2pPr marL="0" indent="0">
              <a:spcBef>
                <a:spcPts val="0"/>
              </a:spcBef>
              <a:spcAft>
                <a:spcPts val="400"/>
              </a:spcAft>
              <a:buFontTx/>
              <a:buNone/>
              <a:defRPr sz="1600" b="1">
                <a:solidFill>
                  <a:schemeClr val="bg1"/>
                </a:solidFill>
              </a:defRPr>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2" name="Title 11"/>
          <p:cNvSpPr>
            <a:spLocks noGrp="1"/>
          </p:cNvSpPr>
          <p:nvPr>
            <p:ph type="title" hasCustomPrompt="1"/>
          </p:nvPr>
        </p:nvSpPr>
        <p:spPr>
          <a:xfrm>
            <a:off x="5015865" y="3581400"/>
            <a:ext cx="5761355" cy="1371600"/>
          </a:xfrm>
          <a:prstGeom prst="rect">
            <a:avLst/>
          </a:prstGeom>
        </p:spPr>
        <p:txBody>
          <a:bodyPr anchor="b">
            <a:noAutofit/>
          </a:bodyPr>
          <a:lstStyle>
            <a:lvl1pPr algn="l">
              <a:lnSpc>
                <a:spcPts val="5440"/>
              </a:lnSpc>
              <a:defRPr sz="5400">
                <a:solidFill>
                  <a:srgbClr val="141313"/>
                </a:solidFill>
              </a:defRPr>
            </a:lvl1pPr>
          </a:lstStyle>
          <a:p>
            <a:r>
              <a:rPr lang="en-US" dirty="0"/>
              <a:t>Click to edit master title style</a:t>
            </a:r>
          </a:p>
        </p:txBody>
      </p:sp>
      <p:sp>
        <p:nvSpPr>
          <p:cNvPr id="14" name="Subtitle 2"/>
          <p:cNvSpPr>
            <a:spLocks noGrp="1"/>
          </p:cNvSpPr>
          <p:nvPr>
            <p:ph type="subTitle" idx="1" hasCustomPrompt="1"/>
          </p:nvPr>
        </p:nvSpPr>
        <p:spPr>
          <a:xfrm>
            <a:off x="5044440" y="5003800"/>
            <a:ext cx="5758180" cy="695960"/>
          </a:xfrm>
          <a:prstGeom prst="rect">
            <a:avLst/>
          </a:prstGeom>
        </p:spPr>
        <p:txBody>
          <a:bodyPr>
            <a:noAutofit/>
          </a:bodyPr>
          <a:lstStyle>
            <a:lvl1pPr marL="0" indent="0" algn="l">
              <a:buNone/>
              <a:defRPr sz="26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9" name="Content Placeholder 17"/>
          <p:cNvSpPr>
            <a:spLocks noGrp="1"/>
          </p:cNvSpPr>
          <p:nvPr>
            <p:ph sz="quarter" idx="14" hasCustomPrompt="1"/>
          </p:nvPr>
        </p:nvSpPr>
        <p:spPr>
          <a:xfrm>
            <a:off x="8607896" y="7170957"/>
            <a:ext cx="5505360" cy="723900"/>
          </a:xfrm>
          <a:prstGeom prst="rect">
            <a:avLst/>
          </a:prstGeom>
        </p:spPr>
        <p:txBody>
          <a:bodyPr anchor="t">
            <a:noAutofit/>
          </a:bodyPr>
          <a:lstStyle>
            <a:lvl1pPr marL="228600" indent="-228600" algn="r">
              <a:spcBef>
                <a:spcPts val="0"/>
              </a:spcBef>
              <a:spcAft>
                <a:spcPts val="400"/>
              </a:spcAft>
              <a:buFontTx/>
              <a:buNone/>
              <a:defRPr sz="1600" b="1">
                <a:solidFill>
                  <a:srgbClr val="141313"/>
                </a:solidFill>
              </a:defRPr>
            </a:lvl1pPr>
            <a:lvl2pPr marL="0" indent="0" algn="r">
              <a:spcBef>
                <a:spcPts val="0"/>
              </a:spcBef>
              <a:spcAft>
                <a:spcPts val="400"/>
              </a:spcAft>
              <a:buFontTx/>
              <a:buNone/>
              <a:defRPr sz="1600" b="1">
                <a:solidFill>
                  <a:schemeClr val="bg1"/>
                </a:solidFill>
              </a:defRPr>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5" name="Freeform 14"/>
          <p:cNvSpPr>
            <a:spLocks/>
          </p:cNvSpPr>
          <p:nvPr userDrawn="1"/>
        </p:nvSpPr>
        <p:spPr>
          <a:xfrm>
            <a:off x="5176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descr="conduent_logo_black.eps"/>
          <p:cNvPicPr>
            <a:picLocks noChangeAspect="1"/>
          </p:cNvPicPr>
          <p:nvPr userDrawn="1"/>
        </p:nvPicPr>
        <p:blipFill>
          <a:blip r:embed="rId3"/>
          <a:stretch>
            <a:fillRect/>
          </a:stretch>
        </p:blipFill>
        <p:spPr>
          <a:xfrm>
            <a:off x="11809184" y="388401"/>
            <a:ext cx="2253909" cy="58134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Option3">
    <p:spTree>
      <p:nvGrpSpPr>
        <p:cNvPr id="1" name=""/>
        <p:cNvGrpSpPr/>
        <p:nvPr/>
      </p:nvGrpSpPr>
      <p:grpSpPr>
        <a:xfrm>
          <a:off x="0" y="0"/>
          <a:ext cx="0" cy="0"/>
          <a:chOff x="0" y="0"/>
          <a:chExt cx="0" cy="0"/>
        </a:xfrm>
      </p:grpSpPr>
      <p:sp>
        <p:nvSpPr>
          <p:cNvPr id="11" name="Content Placeholder 17"/>
          <p:cNvSpPr>
            <a:spLocks noGrp="1"/>
          </p:cNvSpPr>
          <p:nvPr>
            <p:ph sz="quarter" idx="14" hasCustomPrompt="1"/>
          </p:nvPr>
        </p:nvSpPr>
        <p:spPr>
          <a:xfrm>
            <a:off x="8854050" y="7170957"/>
            <a:ext cx="5303770" cy="723900"/>
          </a:xfrm>
          <a:prstGeom prst="rect">
            <a:avLst/>
          </a:prstGeom>
        </p:spPr>
        <p:txBody>
          <a:bodyPr anchor="t">
            <a:noAutofit/>
          </a:bodyPr>
          <a:lstStyle>
            <a:lvl1pPr marL="228600" indent="-228600" algn="r">
              <a:spcBef>
                <a:spcPts val="0"/>
              </a:spcBef>
              <a:spcAft>
                <a:spcPts val="400"/>
              </a:spcAft>
              <a:buFontTx/>
              <a:buNone/>
              <a:defRPr sz="1600" b="1">
                <a:solidFill>
                  <a:srgbClr val="141313"/>
                </a:solidFill>
              </a:defRPr>
            </a:lvl1pPr>
            <a:lvl2pPr marL="0" indent="0" algn="r">
              <a:spcBef>
                <a:spcPts val="0"/>
              </a:spcBef>
              <a:spcAft>
                <a:spcPts val="400"/>
              </a:spcAft>
              <a:buFontTx/>
              <a:buNone/>
              <a:defRPr sz="1600" b="1">
                <a:solidFill>
                  <a:schemeClr val="bg1"/>
                </a:solidFill>
              </a:defRPr>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0" name="Picture Placeholder 9"/>
          <p:cNvSpPr>
            <a:spLocks noGrp="1"/>
          </p:cNvSpPr>
          <p:nvPr>
            <p:ph type="pic" sz="quarter" idx="13"/>
          </p:nvPr>
        </p:nvSpPr>
        <p:spPr>
          <a:xfrm>
            <a:off x="0" y="0"/>
            <a:ext cx="14630400" cy="5486400"/>
          </a:xfrm>
          <a:prstGeom prst="rect">
            <a:avLst/>
          </a:prstGeom>
          <a:solidFill>
            <a:srgbClr val="AAAFB9"/>
          </a:solidFill>
          <a:ln>
            <a:noFill/>
          </a:ln>
        </p:spPr>
        <p:txBody>
          <a:bodyPr>
            <a:normAutofit/>
          </a:bodyPr>
          <a:lstStyle>
            <a:lvl1pPr>
              <a:buFontTx/>
              <a:buNone/>
              <a:defRPr sz="1800">
                <a:solidFill>
                  <a:srgbClr val="7F7F7F"/>
                </a:solidFill>
              </a:defRPr>
            </a:lvl1pPr>
          </a:lstStyle>
          <a:p>
            <a:endParaRPr lang="en-US" dirty="0"/>
          </a:p>
        </p:txBody>
      </p:sp>
      <p:pic>
        <p:nvPicPr>
          <p:cNvPr id="6" name="Picture 5" descr="conduent_logo.eps"/>
          <p:cNvPicPr>
            <a:picLocks noChangeAspect="1"/>
          </p:cNvPicPr>
          <p:nvPr userDrawn="1"/>
        </p:nvPicPr>
        <p:blipFill>
          <a:blip r:embed="rId2"/>
          <a:stretch>
            <a:fillRect/>
          </a:stretch>
        </p:blipFill>
        <p:spPr>
          <a:xfrm>
            <a:off x="11809184" y="382115"/>
            <a:ext cx="2227872" cy="574648"/>
          </a:xfrm>
          <a:prstGeom prst="rect">
            <a:avLst/>
          </a:prstGeom>
        </p:spPr>
      </p:pic>
      <p:sp>
        <p:nvSpPr>
          <p:cNvPr id="12" name="Title 11"/>
          <p:cNvSpPr>
            <a:spLocks noGrp="1"/>
          </p:cNvSpPr>
          <p:nvPr>
            <p:ph type="title" hasCustomPrompt="1"/>
          </p:nvPr>
        </p:nvSpPr>
        <p:spPr>
          <a:xfrm>
            <a:off x="515621" y="5232400"/>
            <a:ext cx="13576617" cy="1371600"/>
          </a:xfrm>
          <a:prstGeom prst="rect">
            <a:avLst/>
          </a:prstGeom>
        </p:spPr>
        <p:txBody>
          <a:bodyPr anchor="b">
            <a:noAutofit/>
          </a:bodyPr>
          <a:lstStyle>
            <a:lvl1pPr algn="l">
              <a:lnSpc>
                <a:spcPts val="5440"/>
              </a:lnSpc>
              <a:defRPr sz="5400">
                <a:solidFill>
                  <a:srgbClr val="141313"/>
                </a:solidFill>
              </a:defRPr>
            </a:lvl1pPr>
          </a:lstStyle>
          <a:p>
            <a:r>
              <a:rPr lang="en-US" dirty="0"/>
              <a:t>Click to edit master title style</a:t>
            </a:r>
          </a:p>
        </p:txBody>
      </p:sp>
      <p:sp>
        <p:nvSpPr>
          <p:cNvPr id="14" name="Subtitle 2"/>
          <p:cNvSpPr>
            <a:spLocks noGrp="1"/>
          </p:cNvSpPr>
          <p:nvPr>
            <p:ph type="subTitle" idx="1" hasCustomPrompt="1"/>
          </p:nvPr>
        </p:nvSpPr>
        <p:spPr>
          <a:xfrm>
            <a:off x="520700" y="6591300"/>
            <a:ext cx="8907780" cy="695960"/>
          </a:xfrm>
          <a:prstGeom prst="rect">
            <a:avLst/>
          </a:prstGeom>
        </p:spPr>
        <p:txBody>
          <a:bodyPr>
            <a:noAutofit/>
          </a:bodyPr>
          <a:lstStyle>
            <a:lvl1pPr marL="0" indent="0" algn="l">
              <a:buNone/>
              <a:defRPr sz="2600">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8" name="Freeform 7"/>
          <p:cNvSpPr>
            <a:spLocks/>
          </p:cNvSpPr>
          <p:nvPr userDrawn="1"/>
        </p:nvSpPr>
        <p:spPr>
          <a:xfrm>
            <a:off x="604838" y="548640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ver_Option3">
    <p:spTree>
      <p:nvGrpSpPr>
        <p:cNvPr id="1" name=""/>
        <p:cNvGrpSpPr/>
        <p:nvPr/>
      </p:nvGrpSpPr>
      <p:grpSpPr>
        <a:xfrm>
          <a:off x="0" y="0"/>
          <a:ext cx="0" cy="0"/>
          <a:chOff x="0" y="0"/>
          <a:chExt cx="0" cy="0"/>
        </a:xfrm>
      </p:grpSpPr>
      <p:sp>
        <p:nvSpPr>
          <p:cNvPr id="9" name="Rectangle 8"/>
          <p:cNvSpPr/>
          <p:nvPr userDrawn="1"/>
        </p:nvSpPr>
        <p:spPr>
          <a:xfrm>
            <a:off x="0" y="5486400"/>
            <a:ext cx="14630400" cy="2743200"/>
          </a:xfrm>
          <a:prstGeom prst="rect">
            <a:avLst/>
          </a:prstGeom>
          <a:solidFill>
            <a:srgbClr val="274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Content Placeholder 17"/>
          <p:cNvSpPr>
            <a:spLocks noGrp="1"/>
          </p:cNvSpPr>
          <p:nvPr>
            <p:ph sz="quarter" idx="14" hasCustomPrompt="1"/>
          </p:nvPr>
        </p:nvSpPr>
        <p:spPr>
          <a:xfrm>
            <a:off x="8854050" y="7170957"/>
            <a:ext cx="5303770" cy="723900"/>
          </a:xfrm>
          <a:prstGeom prst="rect">
            <a:avLst/>
          </a:prstGeom>
        </p:spPr>
        <p:txBody>
          <a:bodyPr anchor="t">
            <a:noAutofit/>
          </a:bodyPr>
          <a:lstStyle>
            <a:lvl1pPr marL="228600" indent="-228600" algn="r">
              <a:spcBef>
                <a:spcPts val="0"/>
              </a:spcBef>
              <a:spcAft>
                <a:spcPts val="400"/>
              </a:spcAft>
              <a:buFontTx/>
              <a:buNone/>
              <a:defRPr sz="1600" b="1">
                <a:solidFill>
                  <a:srgbClr val="FFFFFE"/>
                </a:solidFill>
              </a:defRPr>
            </a:lvl1pPr>
            <a:lvl2pPr marL="0" indent="0" algn="r">
              <a:spcBef>
                <a:spcPts val="0"/>
              </a:spcBef>
              <a:spcAft>
                <a:spcPts val="400"/>
              </a:spcAft>
              <a:buFontTx/>
              <a:buNone/>
              <a:defRPr sz="1600" b="1">
                <a:solidFill>
                  <a:schemeClr val="bg1"/>
                </a:solidFill>
              </a:defRPr>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0" name="Picture Placeholder 9"/>
          <p:cNvSpPr>
            <a:spLocks noGrp="1"/>
          </p:cNvSpPr>
          <p:nvPr>
            <p:ph type="pic" sz="quarter" idx="13"/>
          </p:nvPr>
        </p:nvSpPr>
        <p:spPr>
          <a:xfrm>
            <a:off x="0" y="0"/>
            <a:ext cx="14630400" cy="5486400"/>
          </a:xfrm>
          <a:prstGeom prst="rect">
            <a:avLst/>
          </a:prstGeom>
          <a:solidFill>
            <a:srgbClr val="AAAFB9"/>
          </a:solidFill>
        </p:spPr>
        <p:txBody>
          <a:bodyPr>
            <a:normAutofit/>
          </a:bodyPr>
          <a:lstStyle>
            <a:lvl1pPr>
              <a:buFontTx/>
              <a:buNone/>
              <a:defRPr sz="1800">
                <a:solidFill>
                  <a:srgbClr val="7F7F7F"/>
                </a:solidFill>
              </a:defRPr>
            </a:lvl1pPr>
          </a:lstStyle>
          <a:p>
            <a:endParaRPr lang="en-US" dirty="0"/>
          </a:p>
        </p:txBody>
      </p:sp>
      <p:pic>
        <p:nvPicPr>
          <p:cNvPr id="6" name="Picture 5" descr="conduent_logo.eps"/>
          <p:cNvPicPr>
            <a:picLocks noChangeAspect="1"/>
          </p:cNvPicPr>
          <p:nvPr userDrawn="1"/>
        </p:nvPicPr>
        <p:blipFill>
          <a:blip r:embed="rId2"/>
          <a:stretch>
            <a:fillRect/>
          </a:stretch>
        </p:blipFill>
        <p:spPr>
          <a:xfrm>
            <a:off x="11809184" y="382115"/>
            <a:ext cx="2227872" cy="574648"/>
          </a:xfrm>
          <a:prstGeom prst="rect">
            <a:avLst/>
          </a:prstGeom>
        </p:spPr>
      </p:pic>
      <p:sp>
        <p:nvSpPr>
          <p:cNvPr id="12" name="Title 11"/>
          <p:cNvSpPr>
            <a:spLocks noGrp="1"/>
          </p:cNvSpPr>
          <p:nvPr>
            <p:ph type="title" hasCustomPrompt="1"/>
          </p:nvPr>
        </p:nvSpPr>
        <p:spPr>
          <a:xfrm>
            <a:off x="515621" y="5232400"/>
            <a:ext cx="13576617" cy="1371600"/>
          </a:xfrm>
          <a:prstGeom prst="rect">
            <a:avLst/>
          </a:prstGeom>
        </p:spPr>
        <p:txBody>
          <a:bodyPr anchor="b">
            <a:noAutofit/>
          </a:bodyPr>
          <a:lstStyle>
            <a:lvl1pPr algn="l">
              <a:lnSpc>
                <a:spcPts val="5440"/>
              </a:lnSpc>
              <a:defRPr sz="5400">
                <a:solidFill>
                  <a:srgbClr val="FFFFFE"/>
                </a:solidFill>
              </a:defRPr>
            </a:lvl1pPr>
          </a:lstStyle>
          <a:p>
            <a:r>
              <a:rPr lang="en-US" dirty="0"/>
              <a:t>Click to edit master title style</a:t>
            </a:r>
          </a:p>
        </p:txBody>
      </p:sp>
      <p:sp>
        <p:nvSpPr>
          <p:cNvPr id="14" name="Subtitle 2"/>
          <p:cNvSpPr>
            <a:spLocks noGrp="1"/>
          </p:cNvSpPr>
          <p:nvPr>
            <p:ph type="subTitle" idx="1" hasCustomPrompt="1"/>
          </p:nvPr>
        </p:nvSpPr>
        <p:spPr>
          <a:xfrm>
            <a:off x="520700" y="6591300"/>
            <a:ext cx="8907780" cy="695960"/>
          </a:xfrm>
          <a:prstGeom prst="rect">
            <a:avLst/>
          </a:prstGeom>
        </p:spPr>
        <p:txBody>
          <a:bodyPr>
            <a:noAutofit/>
          </a:bodyPr>
          <a:lstStyle>
            <a:lvl1pPr marL="0" indent="0" algn="l">
              <a:buNone/>
              <a:defRPr sz="2600">
                <a:solidFill>
                  <a:srgbClr val="FFFFFE"/>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548640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_Option1">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12" name="Title 11"/>
          <p:cNvSpPr>
            <a:spLocks noGrp="1"/>
          </p:cNvSpPr>
          <p:nvPr>
            <p:ph type="title" hasCustomPrompt="1"/>
          </p:nvPr>
        </p:nvSpPr>
        <p:spPr>
          <a:xfrm>
            <a:off x="507365" y="2882900"/>
            <a:ext cx="12103735" cy="1371600"/>
          </a:xfrm>
          <a:prstGeom prst="rect">
            <a:avLst/>
          </a:prstGeom>
        </p:spPr>
        <p:txBody>
          <a:bodyPr anchor="b">
            <a:noAutofit/>
          </a:bodyPr>
          <a:lstStyle>
            <a:lvl1pPr algn="l">
              <a:lnSpc>
                <a:spcPts val="5440"/>
              </a:lnSpc>
              <a:defRPr sz="5400">
                <a:solidFill>
                  <a:srgbClr val="141313"/>
                </a:solidFill>
              </a:defRPr>
            </a:lvl1pPr>
          </a:lstStyle>
          <a:p>
            <a:r>
              <a:rPr lang="en-US" dirty="0"/>
              <a:t>Click to edit master title style</a:t>
            </a:r>
          </a:p>
        </p:txBody>
      </p:sp>
      <p:sp>
        <p:nvSpPr>
          <p:cNvPr id="8" name="Freeform 7"/>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Option2">
    <p:spTree>
      <p:nvGrpSpPr>
        <p:cNvPr id="1" name=""/>
        <p:cNvGrpSpPr/>
        <p:nvPr/>
      </p:nvGrpSpPr>
      <p:grpSpPr>
        <a:xfrm>
          <a:off x="0" y="0"/>
          <a:ext cx="0" cy="0"/>
          <a:chOff x="0" y="0"/>
          <a:chExt cx="0" cy="0"/>
        </a:xfrm>
      </p:grpSpPr>
      <p:sp>
        <p:nvSpPr>
          <p:cNvPr id="13" name="Rectangle 12"/>
          <p:cNvSpPr/>
          <p:nvPr userDrawn="1"/>
        </p:nvSpPr>
        <p:spPr>
          <a:xfrm>
            <a:off x="0" y="0"/>
            <a:ext cx="14630400" cy="8229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Footer Placeholder 2"/>
          <p:cNvSpPr>
            <a:spLocks noGrp="1"/>
          </p:cNvSpPr>
          <p:nvPr>
            <p:ph type="ftr" sz="quarter" idx="11"/>
          </p:nvPr>
        </p:nvSpPr>
        <p:spPr/>
        <p:txBody>
          <a:bodyPr/>
          <a:lstStyle>
            <a:lvl1pPr>
              <a:defRPr>
                <a:solidFill>
                  <a:srgbClr val="FFFFFF"/>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FFFFFF"/>
                </a:solidFill>
              </a:defRPr>
            </a:lvl1pPr>
          </a:lstStyle>
          <a:p>
            <a:fld id="{CACB3E39-5571-0247-86B7-EF41C2ABA1DB}" type="slidenum">
              <a:rPr lang="en-US" smtClean="0"/>
              <a:pPr/>
              <a:t>‹#›</a:t>
            </a:fld>
            <a:endParaRPr lang="en-US" dirty="0"/>
          </a:p>
        </p:txBody>
      </p:sp>
      <p:sp>
        <p:nvSpPr>
          <p:cNvPr id="2" name="Date Placeholder 1"/>
          <p:cNvSpPr>
            <a:spLocks noGrp="1"/>
          </p:cNvSpPr>
          <p:nvPr>
            <p:ph type="dt" sz="half" idx="10"/>
          </p:nvPr>
        </p:nvSpPr>
        <p:spPr/>
        <p:txBody>
          <a:bodyPr/>
          <a:lstStyle>
            <a:lvl1pPr>
              <a:defRPr>
                <a:solidFill>
                  <a:srgbClr val="FFFFFF"/>
                </a:solidFill>
              </a:defRPr>
            </a:lvl1pPr>
          </a:lstStyle>
          <a:p>
            <a:fld id="{7EC25323-3AEE-4747-88D5-B4A8E754FDFB}" type="datetime4">
              <a:rPr lang="en-US" smtClean="0"/>
              <a:pPr/>
              <a:t>October 16, 2026</a:t>
            </a:fld>
            <a:endParaRPr lang="en-US" dirty="0"/>
          </a:p>
        </p:txBody>
      </p:sp>
      <p:sp>
        <p:nvSpPr>
          <p:cNvPr id="12" name="Title 11"/>
          <p:cNvSpPr>
            <a:spLocks noGrp="1"/>
          </p:cNvSpPr>
          <p:nvPr>
            <p:ph type="title" hasCustomPrompt="1"/>
          </p:nvPr>
        </p:nvSpPr>
        <p:spPr>
          <a:xfrm>
            <a:off x="507365" y="1016000"/>
            <a:ext cx="12878435" cy="5562600"/>
          </a:xfrm>
          <a:prstGeom prst="rect">
            <a:avLst/>
          </a:prstGeom>
        </p:spPr>
        <p:txBody>
          <a:bodyPr anchor="ctr">
            <a:noAutofit/>
          </a:bodyPr>
          <a:lstStyle>
            <a:lvl1pPr algn="l">
              <a:lnSpc>
                <a:spcPts val="6540"/>
              </a:lnSpc>
              <a:defRPr sz="4800">
                <a:solidFill>
                  <a:srgbClr val="FFFFFF"/>
                </a:solidFill>
              </a:defRPr>
            </a:lvl1pPr>
          </a:lstStyle>
          <a:p>
            <a:r>
              <a:rPr lang="en-US" dirty="0"/>
              <a:t>Click to edit master title style</a:t>
            </a:r>
          </a:p>
        </p:txBody>
      </p:sp>
      <p:pic>
        <p:nvPicPr>
          <p:cNvPr id="8" name="Picture 7" descr="conduent_logo.eps"/>
          <p:cNvPicPr>
            <a:picLocks noChangeAspect="1"/>
          </p:cNvPicPr>
          <p:nvPr userDrawn="1"/>
        </p:nvPicPr>
        <p:blipFill>
          <a:blip r:embed="rId2"/>
          <a:stretch>
            <a:fillRect/>
          </a:stretch>
        </p:blipFill>
        <p:spPr>
          <a:xfrm>
            <a:off x="12533984" y="470214"/>
            <a:ext cx="1529109" cy="394414"/>
          </a:xfrm>
          <a:prstGeom prst="rect">
            <a:avLst/>
          </a:prstGeom>
        </p:spPr>
      </p:pic>
      <p:sp>
        <p:nvSpPr>
          <p:cNvPr id="9" name="Freeform 8"/>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TextOption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99" y="546778"/>
            <a:ext cx="12038685" cy="1580320"/>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5620" y="3731442"/>
            <a:ext cx="4196080" cy="408919"/>
          </a:xfrm>
          <a:prstGeom prst="rect">
            <a:avLst/>
          </a:prstGeom>
        </p:spPr>
        <p:txBody>
          <a:bodyPr anchor="t">
            <a:noAutofit/>
          </a:bodyPr>
          <a:lstStyle>
            <a:lvl1pPr marL="0" indent="0" algn="l">
              <a:lnSpc>
                <a:spcPts val="1800"/>
              </a:lnSpc>
              <a:spcBef>
                <a:spcPts val="0"/>
              </a:spcBef>
              <a:spcAft>
                <a:spcPts val="600"/>
              </a:spcAft>
              <a:buFontTx/>
              <a:buNone/>
              <a:defRPr sz="1800" b="1">
                <a:solidFill>
                  <a:srgbClr val="141313"/>
                </a:solidFill>
              </a:defRPr>
            </a:lvl1pPr>
            <a:lvl2pPr marL="0" indent="0">
              <a:spcBef>
                <a:spcPts val="0"/>
              </a:spcBef>
              <a:spcAft>
                <a:spcPts val="600"/>
              </a:spcAft>
              <a:buFontTx/>
              <a:buNone/>
              <a:defRPr sz="1800"/>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8" name="Subtitle 2"/>
          <p:cNvSpPr>
            <a:spLocks noGrp="1"/>
          </p:cNvSpPr>
          <p:nvPr>
            <p:ph type="subTitle" idx="1" hasCustomPrompt="1"/>
          </p:nvPr>
        </p:nvSpPr>
        <p:spPr>
          <a:xfrm>
            <a:off x="520698" y="2127098"/>
            <a:ext cx="12013286" cy="1136892"/>
          </a:xfrm>
          <a:prstGeom prst="rect">
            <a:avLst/>
          </a:prstGeom>
        </p:spPr>
        <p:txBody>
          <a:bodyPr anchor="t">
            <a:noAutofit/>
          </a:bodyPr>
          <a:lstStyle>
            <a:lvl1pPr marL="0" indent="0" algn="l">
              <a:buNone/>
              <a:defRPr sz="26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6" name="Text Placeholder 5"/>
          <p:cNvSpPr>
            <a:spLocks noGrp="1"/>
          </p:cNvSpPr>
          <p:nvPr>
            <p:ph type="body" sz="quarter" idx="16" hasCustomPrompt="1"/>
          </p:nvPr>
        </p:nvSpPr>
        <p:spPr>
          <a:xfrm>
            <a:off x="515938" y="4073353"/>
            <a:ext cx="4195762" cy="2522488"/>
          </a:xfrm>
          <a:prstGeom prst="rect">
            <a:avLst/>
          </a:prstGeom>
        </p:spPr>
        <p:txBody>
          <a:bodyPr>
            <a:noAutofit/>
          </a:bodyPr>
          <a:lstStyle>
            <a:lvl1pPr marL="0" indent="0" algn="l">
              <a:lnSpc>
                <a:spcPct val="100000"/>
              </a:lnSpc>
              <a:spcBef>
                <a:spcPts val="0"/>
              </a:spcBef>
              <a:spcAft>
                <a:spcPts val="600"/>
              </a:spcAft>
              <a:buFontTx/>
              <a:buNone/>
              <a:defRPr sz="1800">
                <a:solidFill>
                  <a:srgbClr val="141313"/>
                </a:solidFill>
              </a:defRPr>
            </a:lvl1pPr>
            <a:lvl2pPr marL="653110" indent="0">
              <a:buFontTx/>
              <a:buNone/>
              <a:defRPr sz="1800"/>
            </a:lvl2pPr>
            <a:lvl3pPr marL="1306221" indent="0">
              <a:buFontTx/>
              <a:buNone/>
              <a:defRPr sz="1800"/>
            </a:lvl3pPr>
            <a:lvl4pPr marL="1959331" indent="0">
              <a:buFontTx/>
              <a:buNone/>
              <a:defRPr sz="1800"/>
            </a:lvl4pPr>
            <a:lvl5pPr marL="2612441" indent="0">
              <a:buFontTx/>
              <a:buNone/>
              <a:defRPr sz="1800"/>
            </a:lvl5pPr>
          </a:lstStyle>
          <a:p>
            <a:pPr lvl="0"/>
            <a:r>
              <a:rPr lang="en-US" dirty="0"/>
              <a:t>Click to edit master text styles</a:t>
            </a:r>
          </a:p>
        </p:txBody>
      </p:sp>
      <p:sp>
        <p:nvSpPr>
          <p:cNvPr id="15" name="Content Placeholder 17"/>
          <p:cNvSpPr>
            <a:spLocks noGrp="1"/>
          </p:cNvSpPr>
          <p:nvPr>
            <p:ph sz="quarter" idx="17" hasCustomPrompt="1"/>
          </p:nvPr>
        </p:nvSpPr>
        <p:spPr>
          <a:xfrm>
            <a:off x="5194162" y="3731442"/>
            <a:ext cx="4196080" cy="408919"/>
          </a:xfrm>
          <a:prstGeom prst="rect">
            <a:avLst/>
          </a:prstGeom>
        </p:spPr>
        <p:txBody>
          <a:bodyPr anchor="t">
            <a:noAutofit/>
          </a:bodyPr>
          <a:lstStyle>
            <a:lvl1pPr marL="0" indent="0" algn="l">
              <a:lnSpc>
                <a:spcPts val="1800"/>
              </a:lnSpc>
              <a:spcBef>
                <a:spcPts val="0"/>
              </a:spcBef>
              <a:spcAft>
                <a:spcPts val="600"/>
              </a:spcAft>
              <a:buFontTx/>
              <a:buNone/>
              <a:defRPr sz="1800" b="1">
                <a:solidFill>
                  <a:srgbClr val="141313"/>
                </a:solidFill>
              </a:defRPr>
            </a:lvl1pPr>
            <a:lvl2pPr marL="0" indent="0">
              <a:spcBef>
                <a:spcPts val="0"/>
              </a:spcBef>
              <a:spcAft>
                <a:spcPts val="600"/>
              </a:spcAft>
              <a:buFontTx/>
              <a:buNone/>
              <a:defRPr sz="1800"/>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17" name="Text Placeholder 5"/>
          <p:cNvSpPr>
            <a:spLocks noGrp="1"/>
          </p:cNvSpPr>
          <p:nvPr>
            <p:ph type="body" sz="quarter" idx="18" hasCustomPrompt="1"/>
          </p:nvPr>
        </p:nvSpPr>
        <p:spPr>
          <a:xfrm>
            <a:off x="5194480" y="4073353"/>
            <a:ext cx="4195762" cy="2522488"/>
          </a:xfrm>
          <a:prstGeom prst="rect">
            <a:avLst/>
          </a:prstGeom>
        </p:spPr>
        <p:txBody>
          <a:bodyPr>
            <a:noAutofit/>
          </a:bodyPr>
          <a:lstStyle>
            <a:lvl1pPr marL="0" indent="0" algn="l">
              <a:lnSpc>
                <a:spcPct val="100000"/>
              </a:lnSpc>
              <a:spcBef>
                <a:spcPts val="0"/>
              </a:spcBef>
              <a:spcAft>
                <a:spcPts val="600"/>
              </a:spcAft>
              <a:buFontTx/>
              <a:buNone/>
              <a:defRPr sz="1800">
                <a:solidFill>
                  <a:srgbClr val="141313"/>
                </a:solidFill>
              </a:defRPr>
            </a:lvl1pPr>
            <a:lvl2pPr marL="653110" indent="0">
              <a:buFontTx/>
              <a:buNone/>
              <a:defRPr sz="1800"/>
            </a:lvl2pPr>
            <a:lvl3pPr marL="1306221" indent="0">
              <a:buFontTx/>
              <a:buNone/>
              <a:defRPr sz="1800"/>
            </a:lvl3pPr>
            <a:lvl4pPr marL="1959331" indent="0">
              <a:buFontTx/>
              <a:buNone/>
              <a:defRPr sz="1800"/>
            </a:lvl4pPr>
            <a:lvl5pPr marL="2612441" indent="0">
              <a:buFontTx/>
              <a:buNone/>
              <a:defRPr sz="1800"/>
            </a:lvl5pPr>
          </a:lstStyle>
          <a:p>
            <a:pPr lvl="0"/>
            <a:r>
              <a:rPr lang="en-US" dirty="0"/>
              <a:t>Click to edit master text styles</a:t>
            </a:r>
          </a:p>
        </p:txBody>
      </p:sp>
      <p:sp>
        <p:nvSpPr>
          <p:cNvPr id="19" name="Content Placeholder 17"/>
          <p:cNvSpPr>
            <a:spLocks noGrp="1"/>
          </p:cNvSpPr>
          <p:nvPr>
            <p:ph sz="quarter" idx="19" hasCustomPrompt="1"/>
          </p:nvPr>
        </p:nvSpPr>
        <p:spPr>
          <a:xfrm>
            <a:off x="9858335" y="3731442"/>
            <a:ext cx="4196080" cy="408919"/>
          </a:xfrm>
          <a:prstGeom prst="rect">
            <a:avLst/>
          </a:prstGeom>
        </p:spPr>
        <p:txBody>
          <a:bodyPr anchor="t">
            <a:noAutofit/>
          </a:bodyPr>
          <a:lstStyle>
            <a:lvl1pPr marL="0" indent="0" algn="l">
              <a:lnSpc>
                <a:spcPts val="1800"/>
              </a:lnSpc>
              <a:spcBef>
                <a:spcPts val="0"/>
              </a:spcBef>
              <a:spcAft>
                <a:spcPts val="600"/>
              </a:spcAft>
              <a:buFontTx/>
              <a:buNone/>
              <a:defRPr sz="1800" b="1">
                <a:solidFill>
                  <a:srgbClr val="141313"/>
                </a:solidFill>
              </a:defRPr>
            </a:lvl1pPr>
            <a:lvl2pPr marL="0" indent="0">
              <a:spcBef>
                <a:spcPts val="0"/>
              </a:spcBef>
              <a:spcAft>
                <a:spcPts val="600"/>
              </a:spcAft>
              <a:buFontTx/>
              <a:buNone/>
              <a:defRPr sz="1800"/>
            </a:lvl2pPr>
            <a:lvl3pPr marL="749300" indent="-228600">
              <a:spcBef>
                <a:spcPts val="0"/>
              </a:spcBef>
              <a:spcAft>
                <a:spcPts val="600"/>
              </a:spcAft>
              <a:buFontTx/>
              <a:buNone/>
              <a:defRPr sz="2200"/>
            </a:lvl3pPr>
            <a:lvl4pPr marL="1028700" indent="-279400">
              <a:spcBef>
                <a:spcPts val="0"/>
              </a:spcBef>
              <a:spcAft>
                <a:spcPts val="600"/>
              </a:spcAft>
              <a:buFontTx/>
              <a:buNone/>
              <a:defRPr sz="2200"/>
            </a:lvl4pPr>
            <a:lvl5pPr marL="1257300" indent="-228600">
              <a:spcBef>
                <a:spcPts val="0"/>
              </a:spcBef>
              <a:spcAft>
                <a:spcPts val="600"/>
              </a:spcAft>
              <a:buFontTx/>
              <a:buNone/>
              <a:defRPr sz="2200"/>
            </a:lvl5pPr>
          </a:lstStyle>
          <a:p>
            <a:pPr lvl="0"/>
            <a:r>
              <a:rPr lang="en-US" dirty="0"/>
              <a:t>Click to edit master text styles</a:t>
            </a:r>
          </a:p>
        </p:txBody>
      </p:sp>
      <p:sp>
        <p:nvSpPr>
          <p:cNvPr id="20" name="Text Placeholder 5"/>
          <p:cNvSpPr>
            <a:spLocks noGrp="1"/>
          </p:cNvSpPr>
          <p:nvPr>
            <p:ph type="body" sz="quarter" idx="20" hasCustomPrompt="1"/>
          </p:nvPr>
        </p:nvSpPr>
        <p:spPr>
          <a:xfrm>
            <a:off x="9858653" y="4073353"/>
            <a:ext cx="4195762" cy="2522488"/>
          </a:xfrm>
          <a:prstGeom prst="rect">
            <a:avLst/>
          </a:prstGeom>
        </p:spPr>
        <p:txBody>
          <a:bodyPr>
            <a:noAutofit/>
          </a:bodyPr>
          <a:lstStyle>
            <a:lvl1pPr marL="0" indent="0" algn="l">
              <a:lnSpc>
                <a:spcPct val="100000"/>
              </a:lnSpc>
              <a:spcBef>
                <a:spcPts val="0"/>
              </a:spcBef>
              <a:spcAft>
                <a:spcPts val="600"/>
              </a:spcAft>
              <a:buFontTx/>
              <a:buNone/>
              <a:defRPr sz="1800">
                <a:solidFill>
                  <a:srgbClr val="141313"/>
                </a:solidFill>
              </a:defRPr>
            </a:lvl1pPr>
            <a:lvl2pPr marL="653110" indent="0">
              <a:buFontTx/>
              <a:buNone/>
              <a:defRPr sz="1800"/>
            </a:lvl2pPr>
            <a:lvl3pPr marL="1306221" indent="0">
              <a:buFontTx/>
              <a:buNone/>
              <a:defRPr sz="1800"/>
            </a:lvl3pPr>
            <a:lvl4pPr marL="1959331" indent="0">
              <a:buFontTx/>
              <a:buNone/>
              <a:defRPr sz="1800"/>
            </a:lvl4pPr>
            <a:lvl5pPr marL="2612441" indent="0">
              <a:buFontTx/>
              <a:buNone/>
              <a:defRPr sz="1800"/>
            </a:lvl5pPr>
          </a:lstStyle>
          <a:p>
            <a:pPr lvl="0"/>
            <a:r>
              <a:rPr lang="en-US" dirty="0"/>
              <a:t>Click to edit master text styles</a:t>
            </a:r>
          </a:p>
        </p:txBody>
      </p:sp>
      <p:pic>
        <p:nvPicPr>
          <p:cNvPr id="14" name="Picture 13" descr="conduent_logo_black.eps"/>
          <p:cNvPicPr>
            <a:picLocks noChangeAspect="1"/>
          </p:cNvPicPr>
          <p:nvPr userDrawn="1"/>
        </p:nvPicPr>
        <p:blipFill>
          <a:blip r:embed="rId2"/>
          <a:stretch>
            <a:fillRect/>
          </a:stretch>
        </p:blipFill>
        <p:spPr>
          <a:xfrm>
            <a:off x="12533984" y="464601"/>
            <a:ext cx="1529109" cy="394401"/>
          </a:xfrm>
          <a:prstGeom prst="rect">
            <a:avLst/>
          </a:prstGeom>
        </p:spPr>
      </p:pic>
      <p:cxnSp>
        <p:nvCxnSpPr>
          <p:cNvPr id="21" name="Straight Connector 20"/>
          <p:cNvCxnSpPr/>
          <p:nvPr userDrawn="1"/>
        </p:nvCxnSpPr>
        <p:spPr>
          <a:xfrm>
            <a:off x="592138" y="3563332"/>
            <a:ext cx="4094162"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5283380" y="3561744"/>
            <a:ext cx="4094162"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9960253" y="3560156"/>
            <a:ext cx="4094162"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Freeform 25"/>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300" y="431800"/>
            <a:ext cx="13581063" cy="1371600"/>
          </a:xfrm>
          <a:prstGeom prst="rect">
            <a:avLst/>
          </a:prstGeom>
        </p:spPr>
        <p:txBody>
          <a:bodyPr vert="horz"/>
          <a:lstStyle>
            <a:lvl1pPr algn="l">
              <a:defRPr sz="5400"/>
            </a:lvl1pPr>
          </a:lstStyle>
          <a:p>
            <a:r>
              <a:rPr lang="en-US" dirty="0"/>
              <a:t>Click to edit master title style</a:t>
            </a:r>
          </a:p>
        </p:txBody>
      </p:sp>
      <p:sp>
        <p:nvSpPr>
          <p:cNvPr id="3" name="Date Placeholder 2"/>
          <p:cNvSpPr>
            <a:spLocks noGrp="1"/>
          </p:cNvSpPr>
          <p:nvPr>
            <p:ph type="dt" sz="half" idx="10"/>
          </p:nvPr>
        </p:nvSpPr>
        <p:spPr/>
        <p:txBody>
          <a:bodyPr/>
          <a:lstStyle/>
          <a:p>
            <a:fld id="{6AC36616-F1EC-9F4F-8152-D70734806A6B}" type="datetime4">
              <a:rPr lang="en-US" smtClean="0"/>
              <a:pPr/>
              <a:t>October 16, 2026</a:t>
            </a:fld>
            <a:endParaRPr lang="en-US" dirty="0"/>
          </a:p>
        </p:txBody>
      </p:sp>
      <p:sp>
        <p:nvSpPr>
          <p:cNvPr id="4" name="Footer Placeholder 3"/>
          <p:cNvSpPr>
            <a:spLocks noGrp="1"/>
          </p:cNvSpPr>
          <p:nvPr>
            <p:ph type="ftr" sz="quarter" idx="11"/>
          </p:nvPr>
        </p:nvSpPr>
        <p:spPr/>
        <p:txBody>
          <a:bodyPr/>
          <a:lstStyle/>
          <a:p>
            <a:r>
              <a:rPr lang="en-US" dirty="0"/>
              <a:t>Conduent internal use only</a:t>
            </a:r>
          </a:p>
        </p:txBody>
      </p:sp>
      <p:sp>
        <p:nvSpPr>
          <p:cNvPr id="5" name="Slide Number Placeholder 4"/>
          <p:cNvSpPr>
            <a:spLocks noGrp="1"/>
          </p:cNvSpPr>
          <p:nvPr>
            <p:ph type="sldNum" sz="quarter" idx="12"/>
          </p:nvPr>
        </p:nvSpPr>
        <p:spPr/>
        <p:txBody>
          <a:bodyPr/>
          <a:lstStyle/>
          <a:p>
            <a:fld id="{CACB3E39-5571-0247-86B7-EF41C2ABA1DB}" type="slidenum">
              <a:rPr lang="en-US" smtClean="0"/>
              <a:pPr/>
              <a:t>‹#›</a:t>
            </a:fld>
            <a:endParaRPr lang="en-US" dirty="0"/>
          </a:p>
        </p:txBody>
      </p:sp>
      <p:sp>
        <p:nvSpPr>
          <p:cNvPr id="6" name="Text Placeholder 8"/>
          <p:cNvSpPr>
            <a:spLocks noGrp="1"/>
          </p:cNvSpPr>
          <p:nvPr>
            <p:ph type="body" sz="quarter" idx="13" hasCustomPrompt="1"/>
          </p:nvPr>
        </p:nvSpPr>
        <p:spPr>
          <a:xfrm>
            <a:off x="520699" y="2082800"/>
            <a:ext cx="13542393" cy="4229100"/>
          </a:xfrm>
          <a:prstGeom prst="rect">
            <a:avLst/>
          </a:prstGeom>
        </p:spPr>
        <p:txBody>
          <a:bodyPr vert="horz"/>
          <a:lstStyle>
            <a:lvl1pPr marL="0" indent="0">
              <a:lnSpc>
                <a:spcPct val="150000"/>
              </a:lnSpc>
              <a:spcBef>
                <a:spcPts val="0"/>
              </a:spcBef>
              <a:spcAft>
                <a:spcPts val="2400"/>
              </a:spcAft>
              <a:buFontTx/>
              <a:buNone/>
              <a:defRPr sz="2000">
                <a:solidFill>
                  <a:srgbClr val="141313"/>
                </a:solidFill>
              </a:defRPr>
            </a:lvl1pPr>
            <a:lvl2pPr>
              <a:buFontTx/>
              <a:buNone/>
              <a:defRPr sz="2000">
                <a:solidFill>
                  <a:srgbClr val="141313"/>
                </a:solidFill>
              </a:defRPr>
            </a:lvl2pPr>
            <a:lvl3pPr>
              <a:buFontTx/>
              <a:buNone/>
              <a:defRPr sz="2000">
                <a:solidFill>
                  <a:srgbClr val="141313"/>
                </a:solidFill>
              </a:defRPr>
            </a:lvl3pPr>
            <a:lvl4pPr>
              <a:buFontTx/>
              <a:buNone/>
              <a:defRPr sz="2000">
                <a:solidFill>
                  <a:srgbClr val="141313"/>
                </a:solidFill>
              </a:defRPr>
            </a:lvl4pPr>
            <a:lvl5pPr>
              <a:buFontTx/>
              <a:buNone/>
              <a:defRPr sz="2000">
                <a:solidFill>
                  <a:srgbClr val="141313"/>
                </a:solidFill>
              </a:defRPr>
            </a:lvl5pPr>
          </a:lstStyle>
          <a:p>
            <a:pPr lvl="0"/>
            <a:r>
              <a:rPr lang="en-US" dirty="0"/>
              <a:t>Click to edit master text styles</a:t>
            </a:r>
          </a:p>
        </p:txBody>
      </p:sp>
      <p:cxnSp>
        <p:nvCxnSpPr>
          <p:cNvPr id="7" name="Straight Connector 6"/>
          <p:cNvCxnSpPr/>
          <p:nvPr userDrawn="1"/>
        </p:nvCxnSpPr>
        <p:spPr>
          <a:xfrm>
            <a:off x="604838" y="2144712"/>
            <a:ext cx="134493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Freeform 7"/>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_TextOption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300" y="546778"/>
            <a:ext cx="12038684" cy="1536022"/>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pic>
        <p:nvPicPr>
          <p:cNvPr id="14" name="Picture 13" descr="conduent_logo_black.eps"/>
          <p:cNvPicPr>
            <a:picLocks noChangeAspect="1"/>
          </p:cNvPicPr>
          <p:nvPr userDrawn="1"/>
        </p:nvPicPr>
        <p:blipFill>
          <a:blip r:embed="rId2"/>
          <a:stretch>
            <a:fillRect/>
          </a:stretch>
        </p:blipFill>
        <p:spPr>
          <a:xfrm>
            <a:off x="12533984" y="464601"/>
            <a:ext cx="1529109" cy="394401"/>
          </a:xfrm>
          <a:prstGeom prst="rect">
            <a:avLst/>
          </a:prstGeom>
        </p:spPr>
      </p:pic>
      <p:sp>
        <p:nvSpPr>
          <p:cNvPr id="26" name="Freeform 25"/>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 Placeholder 8"/>
          <p:cNvSpPr>
            <a:spLocks noGrp="1"/>
          </p:cNvSpPr>
          <p:nvPr>
            <p:ph type="body" sz="quarter" idx="13" hasCustomPrompt="1"/>
          </p:nvPr>
        </p:nvSpPr>
        <p:spPr>
          <a:xfrm>
            <a:off x="520699" y="2082800"/>
            <a:ext cx="13542393" cy="4229100"/>
          </a:xfrm>
          <a:prstGeom prst="rect">
            <a:avLst/>
          </a:prstGeom>
        </p:spPr>
        <p:txBody>
          <a:bodyPr vert="horz"/>
          <a:lstStyle>
            <a:lvl1pPr marL="0" indent="0">
              <a:lnSpc>
                <a:spcPct val="150000"/>
              </a:lnSpc>
              <a:spcBef>
                <a:spcPts val="0"/>
              </a:spcBef>
              <a:spcAft>
                <a:spcPts val="2400"/>
              </a:spcAft>
              <a:buFontTx/>
              <a:buNone/>
              <a:defRPr sz="2000">
                <a:solidFill>
                  <a:srgbClr val="141313"/>
                </a:solidFill>
              </a:defRPr>
            </a:lvl1pPr>
            <a:lvl2pPr>
              <a:buFontTx/>
              <a:buNone/>
              <a:defRPr sz="2000">
                <a:solidFill>
                  <a:srgbClr val="141313"/>
                </a:solidFill>
              </a:defRPr>
            </a:lvl2pPr>
            <a:lvl3pPr>
              <a:buFontTx/>
              <a:buNone/>
              <a:defRPr sz="2000">
                <a:solidFill>
                  <a:srgbClr val="141313"/>
                </a:solidFill>
              </a:defRPr>
            </a:lvl3pPr>
            <a:lvl4pPr>
              <a:buFontTx/>
              <a:buNone/>
              <a:defRPr sz="2000">
                <a:solidFill>
                  <a:srgbClr val="141313"/>
                </a:solidFill>
              </a:defRPr>
            </a:lvl4pPr>
            <a:lvl5pPr>
              <a:buFontTx/>
              <a:buNone/>
              <a:defRPr sz="2000">
                <a:solidFill>
                  <a:srgbClr val="141313"/>
                </a:solidFill>
              </a:defRPr>
            </a:lvl5pPr>
          </a:lstStyle>
          <a:p>
            <a:pPr lvl="0"/>
            <a:r>
              <a:rPr lang="en-US" dirty="0"/>
              <a:t>Click to edit master text styles</a:t>
            </a:r>
          </a:p>
        </p:txBody>
      </p:sp>
      <p:cxnSp>
        <p:nvCxnSpPr>
          <p:cNvPr id="10" name="Straight Connector 9"/>
          <p:cNvCxnSpPr/>
          <p:nvPr userDrawn="1"/>
        </p:nvCxnSpPr>
        <p:spPr>
          <a:xfrm>
            <a:off x="604838" y="2144712"/>
            <a:ext cx="134493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PhotoLeft">
    <p:spTree>
      <p:nvGrpSpPr>
        <p:cNvPr id="1" name=""/>
        <p:cNvGrpSpPr/>
        <p:nvPr/>
      </p:nvGrpSpPr>
      <p:grpSpPr>
        <a:xfrm>
          <a:off x="0" y="0"/>
          <a:ext cx="0" cy="0"/>
          <a:chOff x="0" y="0"/>
          <a:chExt cx="0" cy="0"/>
        </a:xfrm>
      </p:grpSpPr>
      <p:sp>
        <p:nvSpPr>
          <p:cNvPr id="9" name="Rectangle 8"/>
          <p:cNvSpPr/>
          <p:nvPr userDrawn="1"/>
        </p:nvSpPr>
        <p:spPr>
          <a:xfrm>
            <a:off x="6731000" y="0"/>
            <a:ext cx="7899400" cy="8229600"/>
          </a:xfrm>
          <a:prstGeom prst="rect">
            <a:avLst/>
          </a:prstGeom>
          <a:solidFill>
            <a:srgbClr val="274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FFFFFF"/>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656785"/>
            <a:ext cx="5745162" cy="1371600"/>
          </a:xfrm>
          <a:prstGeom prst="rect">
            <a:avLst/>
          </a:prstGeom>
        </p:spPr>
        <p:txBody>
          <a:bodyPr anchor="b">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23558" y="3231380"/>
            <a:ext cx="5737542" cy="2926079"/>
          </a:xfrm>
          <a:prstGeom prst="rect">
            <a:avLst/>
          </a:prstGeom>
        </p:spPr>
        <p:txBody>
          <a:bodyPr>
            <a:noAutofit/>
          </a:bodyPr>
          <a:lstStyle>
            <a:lvl1pPr marL="228600" indent="-228600">
              <a:spcBef>
                <a:spcPts val="0"/>
              </a:spcBef>
              <a:spcAft>
                <a:spcPts val="600"/>
              </a:spcAft>
              <a:defRPr sz="2200">
                <a:solidFill>
                  <a:srgbClr val="141313"/>
                </a:solidFill>
              </a:defRPr>
            </a:lvl1pPr>
            <a:lvl2pPr marL="520700" indent="-292100">
              <a:spcBef>
                <a:spcPts val="0"/>
              </a:spcBef>
              <a:spcAft>
                <a:spcPts val="600"/>
              </a:spcAft>
              <a:defRPr sz="2200">
                <a:solidFill>
                  <a:srgbClr val="141313"/>
                </a:solidFill>
              </a:defRPr>
            </a:lvl2pPr>
            <a:lvl3pPr marL="749300" indent="-228600">
              <a:spcBef>
                <a:spcPts val="0"/>
              </a:spcBef>
              <a:spcAft>
                <a:spcPts val="600"/>
              </a:spcAft>
              <a:defRPr sz="2200">
                <a:solidFill>
                  <a:srgbClr val="141313"/>
                </a:solidFill>
              </a:defRPr>
            </a:lvl3pPr>
            <a:lvl4pPr marL="1028700" indent="-279400">
              <a:spcBef>
                <a:spcPts val="0"/>
              </a:spcBef>
              <a:spcAft>
                <a:spcPts val="600"/>
              </a:spcAft>
              <a:defRPr sz="2200">
                <a:solidFill>
                  <a:srgbClr val="141313"/>
                </a:solidFill>
              </a:defRPr>
            </a:lvl4pPr>
            <a:lvl5pPr marL="1257300" indent="-228600">
              <a:spcBef>
                <a:spcPts val="0"/>
              </a:spcBef>
              <a:spcAft>
                <a:spcPts val="600"/>
              </a:spcAft>
              <a:defRPr sz="2200">
                <a:solidFill>
                  <a:srgbClr val="14131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ubtitle 2"/>
          <p:cNvSpPr>
            <a:spLocks noGrp="1"/>
          </p:cNvSpPr>
          <p:nvPr>
            <p:ph type="subTitle" idx="1" hasCustomPrompt="1"/>
          </p:nvPr>
        </p:nvSpPr>
        <p:spPr>
          <a:xfrm>
            <a:off x="515938" y="2799580"/>
            <a:ext cx="5732462" cy="508000"/>
          </a:xfrm>
          <a:prstGeom prst="rect">
            <a:avLst/>
          </a:prstGeom>
        </p:spPr>
        <p:txBody>
          <a:bodyPr>
            <a:noAutofit/>
          </a:bodyPr>
          <a:lstStyle>
            <a:lvl1pPr marL="0" indent="0" algn="l">
              <a:buNone/>
              <a:defRPr sz="2200" b="0">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pic>
        <p:nvPicPr>
          <p:cNvPr id="14" name="Picture 13" descr="conduent_logo.eps"/>
          <p:cNvPicPr>
            <a:picLocks noChangeAspect="1"/>
          </p:cNvPicPr>
          <p:nvPr userDrawn="1"/>
        </p:nvPicPr>
        <p:blipFill>
          <a:blip r:embed="rId2"/>
          <a:stretch>
            <a:fillRect/>
          </a:stretch>
        </p:blipFill>
        <p:spPr>
          <a:xfrm>
            <a:off x="12533984" y="470214"/>
            <a:ext cx="1529109" cy="394414"/>
          </a:xfrm>
          <a:prstGeom prst="rect">
            <a:avLst/>
          </a:prstGeom>
        </p:spPr>
      </p:pic>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656785"/>
            <a:ext cx="5745162" cy="1371600"/>
          </a:xfrm>
          <a:prstGeom prst="rect">
            <a:avLst/>
          </a:prstGeom>
        </p:spPr>
        <p:txBody>
          <a:bodyPr anchor="b">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23558" y="3231380"/>
            <a:ext cx="5737542" cy="2926079"/>
          </a:xfrm>
          <a:prstGeom prst="rect">
            <a:avLst/>
          </a:prstGeom>
        </p:spPr>
        <p:txBody>
          <a:bodyPr>
            <a:noAutofit/>
          </a:bodyPr>
          <a:lstStyle>
            <a:lvl1pPr marL="228600" indent="-228600">
              <a:spcBef>
                <a:spcPts val="0"/>
              </a:spcBef>
              <a:spcAft>
                <a:spcPts val="600"/>
              </a:spcAft>
              <a:defRPr sz="2200">
                <a:solidFill>
                  <a:srgbClr val="141313"/>
                </a:solidFill>
              </a:defRPr>
            </a:lvl1pPr>
            <a:lvl2pPr marL="520700" indent="-292100">
              <a:spcBef>
                <a:spcPts val="0"/>
              </a:spcBef>
              <a:spcAft>
                <a:spcPts val="600"/>
              </a:spcAft>
              <a:defRPr sz="2200">
                <a:solidFill>
                  <a:srgbClr val="141313"/>
                </a:solidFill>
              </a:defRPr>
            </a:lvl2pPr>
            <a:lvl3pPr marL="749300" indent="-228600">
              <a:spcBef>
                <a:spcPts val="0"/>
              </a:spcBef>
              <a:spcAft>
                <a:spcPts val="600"/>
              </a:spcAft>
              <a:defRPr sz="2200">
                <a:solidFill>
                  <a:srgbClr val="141313"/>
                </a:solidFill>
              </a:defRPr>
            </a:lvl3pPr>
            <a:lvl4pPr marL="1028700" indent="-279400">
              <a:spcBef>
                <a:spcPts val="0"/>
              </a:spcBef>
              <a:spcAft>
                <a:spcPts val="600"/>
              </a:spcAft>
              <a:defRPr sz="2200">
                <a:solidFill>
                  <a:srgbClr val="141313"/>
                </a:solidFill>
              </a:defRPr>
            </a:lvl4pPr>
            <a:lvl5pPr marL="1257300" indent="-228600">
              <a:spcBef>
                <a:spcPts val="0"/>
              </a:spcBef>
              <a:spcAft>
                <a:spcPts val="600"/>
              </a:spcAft>
              <a:defRPr sz="2200">
                <a:solidFill>
                  <a:srgbClr val="14131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ubtitle 2"/>
          <p:cNvSpPr>
            <a:spLocks noGrp="1"/>
          </p:cNvSpPr>
          <p:nvPr>
            <p:ph type="subTitle" idx="1" hasCustomPrompt="1"/>
          </p:nvPr>
        </p:nvSpPr>
        <p:spPr>
          <a:xfrm>
            <a:off x="515938" y="2799580"/>
            <a:ext cx="5732462" cy="508000"/>
          </a:xfrm>
          <a:prstGeom prst="rect">
            <a:avLst/>
          </a:prstGeom>
        </p:spPr>
        <p:txBody>
          <a:bodyPr>
            <a:noAutofit/>
          </a:bodyPr>
          <a:lstStyle>
            <a:lvl1pPr marL="0" indent="0" algn="l">
              <a:buNone/>
              <a:defRPr sz="2200" b="0">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63365" cy="1584764"/>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3074740"/>
            <a:ext cx="3319780" cy="3230879"/>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3314700"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604838" y="2132012"/>
            <a:ext cx="31877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4008438" y="2130424"/>
            <a:ext cx="100457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3932238" y="2185740"/>
            <a:ext cx="10121900" cy="660400"/>
          </a:xfrm>
          <a:prstGeom prst="rect">
            <a:avLst/>
          </a:prstGeom>
        </p:spPr>
        <p:txBody>
          <a:bodyPr vert="horz"/>
          <a:lstStyle>
            <a:lvl1pPr marL="0" indent="0">
              <a:buFontTx/>
              <a:buNone/>
              <a:defRPr sz="2200" b="1">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503238" y="548065"/>
            <a:ext cx="12064924" cy="1574800"/>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2185981"/>
            <a:ext cx="3095942" cy="927100"/>
          </a:xfrm>
          <a:prstGeom prst="rect">
            <a:avLst/>
          </a:prstGeom>
        </p:spPr>
        <p:txBody>
          <a:bodyPr>
            <a:noAutofit/>
          </a:bodyPr>
          <a:lstStyle>
            <a:lvl1pPr marL="0" indent="0">
              <a:spcBef>
                <a:spcPts val="0"/>
              </a:spcBef>
              <a:spcAft>
                <a:spcPts val="600"/>
              </a:spcAft>
              <a:buFontTx/>
              <a:buNone/>
              <a:defRPr sz="2200" b="1">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604838" y="2135152"/>
            <a:ext cx="31877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4008438" y="2133564"/>
            <a:ext cx="10045700" cy="3176"/>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3932238" y="2185980"/>
            <a:ext cx="10121900" cy="660400"/>
          </a:xfrm>
          <a:prstGeom prst="rect">
            <a:avLst/>
          </a:prstGeom>
        </p:spPr>
        <p:txBody>
          <a:bodyPr vert="horz"/>
          <a:lstStyle>
            <a:lvl1pPr marL="0" indent="0">
              <a:buFontTx/>
              <a:buNone/>
              <a:defRPr sz="2200" b="1">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19" name="Text Placeholder 18"/>
          <p:cNvSpPr>
            <a:spLocks noGrp="1"/>
          </p:cNvSpPr>
          <p:nvPr>
            <p:ph type="body" sz="quarter" idx="15" hasCustomPrompt="1"/>
          </p:nvPr>
        </p:nvSpPr>
        <p:spPr>
          <a:xfrm>
            <a:off x="593697" y="3113080"/>
            <a:ext cx="3200400" cy="1066800"/>
          </a:xfrm>
          <a:prstGeom prst="rect">
            <a:avLst/>
          </a:prstGeom>
          <a:solidFill>
            <a:srgbClr val="274463"/>
          </a:solidFill>
          <a:ln>
            <a:noFill/>
          </a:ln>
        </p:spPr>
        <p:txBody>
          <a:bodyPr vert="horz" tIns="91440"/>
          <a:lstStyle>
            <a:lvl1pPr marL="114300" indent="0">
              <a:buFontTx/>
              <a:buNone/>
              <a:defRPr sz="2000">
                <a:solidFill>
                  <a:srgbClr val="FFFFFE"/>
                </a:solidFill>
              </a:defRPr>
            </a:lvl1pPr>
            <a:lvl2pPr>
              <a:buFontTx/>
              <a:buNone/>
              <a:defRPr sz="1800">
                <a:solidFill>
                  <a:srgbClr val="FFFFFE"/>
                </a:solidFill>
              </a:defRPr>
            </a:lvl2pPr>
            <a:lvl3pPr>
              <a:buFontTx/>
              <a:buNone/>
              <a:defRPr sz="1800">
                <a:solidFill>
                  <a:srgbClr val="FFFFFE"/>
                </a:solidFill>
              </a:defRPr>
            </a:lvl3pPr>
            <a:lvl4pPr>
              <a:buFontTx/>
              <a:buNone/>
              <a:defRPr sz="1800">
                <a:solidFill>
                  <a:srgbClr val="FFFFFE"/>
                </a:solidFill>
              </a:defRPr>
            </a:lvl4pPr>
            <a:lvl5pPr>
              <a:buFontTx/>
              <a:buNone/>
              <a:defRPr sz="1800">
                <a:solidFill>
                  <a:srgbClr val="FFFFFE"/>
                </a:solidFill>
              </a:defRPr>
            </a:lvl5pPr>
          </a:lstStyle>
          <a:p>
            <a:pPr lvl="0"/>
            <a:r>
              <a:rPr lang="en-US" dirty="0"/>
              <a:t>Click to edit master text styles</a:t>
            </a:r>
          </a:p>
        </p:txBody>
      </p:sp>
      <p:sp>
        <p:nvSpPr>
          <p:cNvPr id="22" name="Text Placeholder 21"/>
          <p:cNvSpPr>
            <a:spLocks noGrp="1"/>
          </p:cNvSpPr>
          <p:nvPr>
            <p:ph type="body" sz="quarter" idx="16" hasCustomPrompt="1"/>
          </p:nvPr>
        </p:nvSpPr>
        <p:spPr>
          <a:xfrm>
            <a:off x="3932238" y="3113080"/>
            <a:ext cx="10121900" cy="1066800"/>
          </a:xfrm>
          <a:prstGeom prst="rect">
            <a:avLst/>
          </a:prstGeom>
        </p:spPr>
        <p:txBody>
          <a:bodyPr vert="horz"/>
          <a:lstStyle>
            <a:lvl1pPr marL="177800" indent="-177800">
              <a:defRPr sz="2000">
                <a:solidFill>
                  <a:srgbClr val="141313"/>
                </a:solidFill>
              </a:defRPr>
            </a:lvl1pPr>
            <a:lvl2pPr>
              <a:defRPr sz="2000">
                <a:solidFill>
                  <a:srgbClr val="141313"/>
                </a:solidFill>
              </a:defRPr>
            </a:lvl2pPr>
            <a:lvl3pPr>
              <a:defRPr sz="2000">
                <a:solidFill>
                  <a:srgbClr val="141313"/>
                </a:solidFill>
              </a:defRPr>
            </a:lvl3pPr>
            <a:lvl4pPr>
              <a:defRPr sz="2000">
                <a:solidFill>
                  <a:srgbClr val="141313"/>
                </a:solidFill>
              </a:defRPr>
            </a:lvl4pPr>
            <a:lvl5pPr>
              <a:defRPr sz="2000">
                <a:solidFill>
                  <a:srgbClr val="141313"/>
                </a:solidFill>
              </a:defRPr>
            </a:lvl5pPr>
          </a:lstStyle>
          <a:p>
            <a:pPr lvl="0"/>
            <a:r>
              <a:rPr lang="en-US" dirty="0"/>
              <a:t>Click to edit master text styles</a:t>
            </a:r>
          </a:p>
        </p:txBody>
      </p:sp>
      <p:sp>
        <p:nvSpPr>
          <p:cNvPr id="23" name="Text Placeholder 18"/>
          <p:cNvSpPr>
            <a:spLocks noGrp="1"/>
          </p:cNvSpPr>
          <p:nvPr>
            <p:ph type="body" sz="quarter" idx="17" hasCustomPrompt="1"/>
          </p:nvPr>
        </p:nvSpPr>
        <p:spPr>
          <a:xfrm>
            <a:off x="593697" y="4332280"/>
            <a:ext cx="3200400" cy="1066800"/>
          </a:xfrm>
          <a:prstGeom prst="rect">
            <a:avLst/>
          </a:prstGeom>
          <a:solidFill>
            <a:srgbClr val="274463"/>
          </a:solidFill>
          <a:ln>
            <a:noFill/>
          </a:ln>
        </p:spPr>
        <p:txBody>
          <a:bodyPr vert="horz" tIns="91440"/>
          <a:lstStyle>
            <a:lvl1pPr marL="114300" indent="0">
              <a:buFontTx/>
              <a:buNone/>
              <a:defRPr sz="2000">
                <a:solidFill>
                  <a:srgbClr val="FFFFFE"/>
                </a:solidFill>
              </a:defRPr>
            </a:lvl1pPr>
            <a:lvl2pPr>
              <a:buFontTx/>
              <a:buNone/>
              <a:defRPr sz="1800">
                <a:solidFill>
                  <a:srgbClr val="FFFFFE"/>
                </a:solidFill>
              </a:defRPr>
            </a:lvl2pPr>
            <a:lvl3pPr>
              <a:buFontTx/>
              <a:buNone/>
              <a:defRPr sz="1800">
                <a:solidFill>
                  <a:srgbClr val="FFFFFE"/>
                </a:solidFill>
              </a:defRPr>
            </a:lvl3pPr>
            <a:lvl4pPr>
              <a:buFontTx/>
              <a:buNone/>
              <a:defRPr sz="1800">
                <a:solidFill>
                  <a:srgbClr val="FFFFFE"/>
                </a:solidFill>
              </a:defRPr>
            </a:lvl4pPr>
            <a:lvl5pPr>
              <a:buFontTx/>
              <a:buNone/>
              <a:defRPr sz="1800">
                <a:solidFill>
                  <a:srgbClr val="FFFFFE"/>
                </a:solidFill>
              </a:defRPr>
            </a:lvl5pPr>
          </a:lstStyle>
          <a:p>
            <a:pPr lvl="0"/>
            <a:r>
              <a:rPr lang="en-US" dirty="0"/>
              <a:t>Click to edit master text styles</a:t>
            </a:r>
          </a:p>
        </p:txBody>
      </p:sp>
      <p:sp>
        <p:nvSpPr>
          <p:cNvPr id="24" name="Text Placeholder 21"/>
          <p:cNvSpPr>
            <a:spLocks noGrp="1"/>
          </p:cNvSpPr>
          <p:nvPr>
            <p:ph type="body" sz="quarter" idx="18" hasCustomPrompt="1"/>
          </p:nvPr>
        </p:nvSpPr>
        <p:spPr>
          <a:xfrm>
            <a:off x="3944938" y="4332280"/>
            <a:ext cx="10109200" cy="1066800"/>
          </a:xfrm>
          <a:prstGeom prst="rect">
            <a:avLst/>
          </a:prstGeom>
        </p:spPr>
        <p:txBody>
          <a:bodyPr vert="horz"/>
          <a:lstStyle>
            <a:lvl1pPr marL="177800" indent="-177800">
              <a:defRPr sz="2000">
                <a:solidFill>
                  <a:srgbClr val="141313"/>
                </a:solidFill>
              </a:defRPr>
            </a:lvl1pPr>
            <a:lvl2pPr>
              <a:defRPr sz="2000">
                <a:solidFill>
                  <a:srgbClr val="141313"/>
                </a:solidFill>
              </a:defRPr>
            </a:lvl2pPr>
            <a:lvl3pPr>
              <a:defRPr sz="2000">
                <a:solidFill>
                  <a:srgbClr val="141313"/>
                </a:solidFill>
              </a:defRPr>
            </a:lvl3pPr>
            <a:lvl4pPr>
              <a:defRPr sz="2000">
                <a:solidFill>
                  <a:srgbClr val="141313"/>
                </a:solidFill>
              </a:defRPr>
            </a:lvl4pPr>
            <a:lvl5pPr>
              <a:defRPr sz="2000">
                <a:solidFill>
                  <a:srgbClr val="141313"/>
                </a:solidFill>
              </a:defRPr>
            </a:lvl5pPr>
          </a:lstStyle>
          <a:p>
            <a:pPr lvl="0"/>
            <a:r>
              <a:rPr lang="en-US" dirty="0"/>
              <a:t>Click to edit master text styles</a:t>
            </a:r>
          </a:p>
        </p:txBody>
      </p:sp>
      <p:sp>
        <p:nvSpPr>
          <p:cNvPr id="25" name="Text Placeholder 18"/>
          <p:cNvSpPr>
            <a:spLocks noGrp="1"/>
          </p:cNvSpPr>
          <p:nvPr>
            <p:ph type="body" sz="quarter" idx="19" hasCustomPrompt="1"/>
          </p:nvPr>
        </p:nvSpPr>
        <p:spPr>
          <a:xfrm>
            <a:off x="593697" y="5546401"/>
            <a:ext cx="3200400" cy="1066800"/>
          </a:xfrm>
          <a:prstGeom prst="rect">
            <a:avLst/>
          </a:prstGeom>
          <a:solidFill>
            <a:srgbClr val="274463"/>
          </a:solidFill>
          <a:ln>
            <a:noFill/>
          </a:ln>
        </p:spPr>
        <p:txBody>
          <a:bodyPr vert="horz" tIns="91440"/>
          <a:lstStyle>
            <a:lvl1pPr marL="114300" indent="0">
              <a:buFontTx/>
              <a:buNone/>
              <a:defRPr sz="2000">
                <a:solidFill>
                  <a:srgbClr val="FFFFFE"/>
                </a:solidFill>
              </a:defRPr>
            </a:lvl1pPr>
            <a:lvl2pPr>
              <a:buFontTx/>
              <a:buNone/>
              <a:defRPr sz="1800">
                <a:solidFill>
                  <a:srgbClr val="FFFFFE"/>
                </a:solidFill>
              </a:defRPr>
            </a:lvl2pPr>
            <a:lvl3pPr>
              <a:buFontTx/>
              <a:buNone/>
              <a:defRPr sz="1800">
                <a:solidFill>
                  <a:srgbClr val="FFFFFE"/>
                </a:solidFill>
              </a:defRPr>
            </a:lvl3pPr>
            <a:lvl4pPr>
              <a:buFontTx/>
              <a:buNone/>
              <a:defRPr sz="1800">
                <a:solidFill>
                  <a:srgbClr val="FFFFFE"/>
                </a:solidFill>
              </a:defRPr>
            </a:lvl4pPr>
            <a:lvl5pPr>
              <a:buFontTx/>
              <a:buNone/>
              <a:defRPr sz="1800">
                <a:solidFill>
                  <a:srgbClr val="FFFFFE"/>
                </a:solidFill>
              </a:defRPr>
            </a:lvl5pPr>
          </a:lstStyle>
          <a:p>
            <a:pPr lvl="0"/>
            <a:r>
              <a:rPr lang="en-US" dirty="0"/>
              <a:t>Click to edit master text styles</a:t>
            </a:r>
          </a:p>
        </p:txBody>
      </p:sp>
      <p:sp>
        <p:nvSpPr>
          <p:cNvPr id="26" name="Text Placeholder 21"/>
          <p:cNvSpPr>
            <a:spLocks noGrp="1"/>
          </p:cNvSpPr>
          <p:nvPr>
            <p:ph type="body" sz="quarter" idx="20" hasCustomPrompt="1"/>
          </p:nvPr>
        </p:nvSpPr>
        <p:spPr>
          <a:xfrm>
            <a:off x="3944938" y="5546401"/>
            <a:ext cx="10109200" cy="1066800"/>
          </a:xfrm>
          <a:prstGeom prst="rect">
            <a:avLst/>
          </a:prstGeom>
        </p:spPr>
        <p:txBody>
          <a:bodyPr vert="horz"/>
          <a:lstStyle>
            <a:lvl1pPr marL="177800" indent="-177800">
              <a:defRPr sz="2000">
                <a:solidFill>
                  <a:srgbClr val="141313"/>
                </a:solidFill>
              </a:defRPr>
            </a:lvl1pPr>
            <a:lvl2pPr>
              <a:defRPr sz="2000">
                <a:solidFill>
                  <a:srgbClr val="141313"/>
                </a:solidFill>
              </a:defRPr>
            </a:lvl2pPr>
            <a:lvl3pPr>
              <a:defRPr sz="2000">
                <a:solidFill>
                  <a:srgbClr val="141313"/>
                </a:solidFill>
              </a:defRPr>
            </a:lvl3pPr>
            <a:lvl4pPr>
              <a:defRPr sz="2000">
                <a:solidFill>
                  <a:srgbClr val="141313"/>
                </a:solidFill>
              </a:defRPr>
            </a:lvl4pPr>
            <a:lvl5pPr>
              <a:defRPr sz="2000">
                <a:solidFill>
                  <a:srgbClr val="141313"/>
                </a:solidFill>
              </a:defRPr>
            </a:lvl5pPr>
          </a:lstStyle>
          <a:p>
            <a:pPr lvl="0"/>
            <a:r>
              <a:rPr lang="en-US" dirty="0"/>
              <a:t>Click to edit master text styles</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_PhotoLeft">
    <p:spTree>
      <p:nvGrpSpPr>
        <p:cNvPr id="1" name=""/>
        <p:cNvGrpSpPr/>
        <p:nvPr/>
      </p:nvGrpSpPr>
      <p:grpSpPr>
        <a:xfrm>
          <a:off x="0" y="0"/>
          <a:ext cx="0" cy="0"/>
          <a:chOff x="0" y="0"/>
          <a:chExt cx="0" cy="0"/>
        </a:xfrm>
      </p:grpSpPr>
      <p:sp>
        <p:nvSpPr>
          <p:cNvPr id="14" name="Rectangle 13"/>
          <p:cNvSpPr/>
          <p:nvPr userDrawn="1"/>
        </p:nvSpPr>
        <p:spPr>
          <a:xfrm>
            <a:off x="4008437" y="2130424"/>
            <a:ext cx="10034716" cy="5286376"/>
          </a:xfrm>
          <a:prstGeom prst="rect">
            <a:avLst/>
          </a:prstGeom>
          <a:solidFill>
            <a:srgbClr val="274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18802" cy="1584764"/>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3084320"/>
            <a:ext cx="3319780" cy="3230879"/>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3314700"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604838" y="2132012"/>
            <a:ext cx="31877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4110038" y="2185740"/>
            <a:ext cx="8120062" cy="660400"/>
          </a:xfrm>
          <a:prstGeom prst="rect">
            <a:avLst/>
          </a:prstGeom>
        </p:spPr>
        <p:txBody>
          <a:bodyPr vert="horz"/>
          <a:lstStyle>
            <a:lvl1pPr marL="0" indent="0">
              <a:buFontTx/>
              <a:buNone/>
              <a:defRPr sz="2200" b="1">
                <a:solidFill>
                  <a:srgbClr val="FFFFFE"/>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41084" cy="1581588"/>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3074740"/>
            <a:ext cx="4492748" cy="4102100"/>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4487668"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flipV="1">
            <a:off x="604842" y="2130424"/>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5052956" y="2185740"/>
            <a:ext cx="4459032" cy="889000"/>
          </a:xfrm>
          <a:prstGeom prst="rect">
            <a:avLst/>
          </a:prstGeom>
        </p:spPr>
        <p:txBody>
          <a:bodyPr vert="horz"/>
          <a:lstStyle>
            <a:lvl1pPr marL="0" indent="0">
              <a:buFontTx/>
              <a:buNone/>
              <a:defRPr sz="2200" b="1">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23" name="Text Placeholder 22"/>
          <p:cNvSpPr>
            <a:spLocks noGrp="1"/>
          </p:cNvSpPr>
          <p:nvPr>
            <p:ph type="body" sz="quarter" idx="15" hasCustomPrompt="1"/>
          </p:nvPr>
        </p:nvSpPr>
        <p:spPr>
          <a:xfrm>
            <a:off x="9578834" y="2185740"/>
            <a:ext cx="4475304" cy="889000"/>
          </a:xfrm>
          <a:prstGeom prst="rect">
            <a:avLst/>
          </a:prstGeom>
        </p:spPr>
        <p:txBody>
          <a:bodyPr vert="horz"/>
          <a:lstStyle>
            <a:lvl1pPr marL="0" indent="0">
              <a:buFontTx/>
              <a:buNone/>
              <a:defRPr sz="2200" b="1">
                <a:solidFill>
                  <a:srgbClr val="141313"/>
                </a:solidFill>
              </a:defRPr>
            </a:lvl1pPr>
            <a:lvl2pPr marL="0" indent="0">
              <a:buFontTx/>
              <a:buNone/>
              <a:defRPr sz="2200" b="1">
                <a:solidFill>
                  <a:srgbClr val="141313"/>
                </a:solidFill>
              </a:defRPr>
            </a:lvl2pPr>
            <a:lvl3pPr marL="0" indent="0">
              <a:buFontTx/>
              <a:buNone/>
              <a:defRPr sz="2200" b="1">
                <a:solidFill>
                  <a:srgbClr val="141313"/>
                </a:solidFill>
              </a:defRPr>
            </a:lvl3pPr>
            <a:lvl4pPr marL="0" indent="0">
              <a:buFontTx/>
              <a:buNone/>
              <a:defRPr sz="2200" b="1">
                <a:solidFill>
                  <a:srgbClr val="141313"/>
                </a:solidFill>
              </a:defRPr>
            </a:lvl4pPr>
            <a:lvl5pPr marL="0" indent="0">
              <a:buFontTx/>
              <a:buNone/>
              <a:defRPr sz="2200" b="1">
                <a:solidFill>
                  <a:srgbClr val="141313"/>
                </a:solidFill>
              </a:defRPr>
            </a:lvl5pPr>
          </a:lstStyle>
          <a:p>
            <a:pPr lvl="0"/>
            <a:r>
              <a:rPr lang="en-US" dirty="0"/>
              <a:t>Click to edit master text styles</a:t>
            </a:r>
          </a:p>
        </p:txBody>
      </p:sp>
      <p:sp>
        <p:nvSpPr>
          <p:cNvPr id="27" name="Text Placeholder 26"/>
          <p:cNvSpPr>
            <a:spLocks noGrp="1"/>
          </p:cNvSpPr>
          <p:nvPr>
            <p:ph type="body" sz="quarter" idx="16" hasCustomPrompt="1"/>
          </p:nvPr>
        </p:nvSpPr>
        <p:spPr>
          <a:xfrm>
            <a:off x="5052956" y="3074740"/>
            <a:ext cx="4459032" cy="4102100"/>
          </a:xfrm>
          <a:prstGeom prst="rect">
            <a:avLst/>
          </a:prstGeom>
        </p:spPr>
        <p:txBody>
          <a:bodyPr vert="horz"/>
          <a:lstStyle>
            <a:lvl1pPr marL="0" indent="0">
              <a:buFontTx/>
              <a:buNone/>
              <a:defRPr sz="2200">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29" name="Text Placeholder 28"/>
          <p:cNvSpPr>
            <a:spLocks noGrp="1"/>
          </p:cNvSpPr>
          <p:nvPr>
            <p:ph type="body" sz="quarter" idx="17" hasCustomPrompt="1"/>
          </p:nvPr>
        </p:nvSpPr>
        <p:spPr>
          <a:xfrm>
            <a:off x="9578832" y="3074740"/>
            <a:ext cx="4475305" cy="4102100"/>
          </a:xfrm>
          <a:prstGeom prst="rect">
            <a:avLst/>
          </a:prstGeom>
        </p:spPr>
        <p:txBody>
          <a:bodyPr vert="horz"/>
          <a:lstStyle>
            <a:lvl1pPr marL="0" indent="0">
              <a:buFontTx/>
              <a:buNone/>
              <a:defRPr sz="2200">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cxnSp>
        <p:nvCxnSpPr>
          <p:cNvPr id="17" name="Straight Connector 16"/>
          <p:cNvCxnSpPr/>
          <p:nvPr userDrawn="1"/>
        </p:nvCxnSpPr>
        <p:spPr>
          <a:xfrm flipV="1">
            <a:off x="5151324" y="2128836"/>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V="1">
            <a:off x="9693474" y="2127248"/>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41084" cy="1581588"/>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3074740"/>
            <a:ext cx="4492748" cy="4102100"/>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4487668"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flipV="1">
            <a:off x="604842" y="2130424"/>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5052956" y="2185740"/>
            <a:ext cx="4459032" cy="889000"/>
          </a:xfrm>
          <a:prstGeom prst="rect">
            <a:avLst/>
          </a:prstGeom>
        </p:spPr>
        <p:txBody>
          <a:bodyPr vert="horz"/>
          <a:lstStyle>
            <a:lvl1pPr marL="0" indent="0">
              <a:buFontTx/>
              <a:buNone/>
              <a:defRPr sz="2200" b="1">
                <a:solidFill>
                  <a:schemeClr val="accent1"/>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23" name="Text Placeholder 22"/>
          <p:cNvSpPr>
            <a:spLocks noGrp="1"/>
          </p:cNvSpPr>
          <p:nvPr>
            <p:ph type="body" sz="quarter" idx="15" hasCustomPrompt="1"/>
          </p:nvPr>
        </p:nvSpPr>
        <p:spPr>
          <a:xfrm>
            <a:off x="9578834" y="2185740"/>
            <a:ext cx="4475304" cy="889000"/>
          </a:xfrm>
          <a:prstGeom prst="rect">
            <a:avLst/>
          </a:prstGeom>
        </p:spPr>
        <p:txBody>
          <a:bodyPr vert="horz"/>
          <a:lstStyle>
            <a:lvl1pPr marL="0" indent="0">
              <a:buFontTx/>
              <a:buNone/>
              <a:defRPr sz="2200" b="1">
                <a:solidFill>
                  <a:schemeClr val="accent4"/>
                </a:solidFill>
              </a:defRPr>
            </a:lvl1pPr>
            <a:lvl2pPr marL="0" indent="0">
              <a:buFontTx/>
              <a:buNone/>
              <a:defRPr sz="2200" b="1">
                <a:solidFill>
                  <a:srgbClr val="141313"/>
                </a:solidFill>
              </a:defRPr>
            </a:lvl2pPr>
            <a:lvl3pPr marL="0" indent="0">
              <a:buFontTx/>
              <a:buNone/>
              <a:defRPr sz="2200" b="1">
                <a:solidFill>
                  <a:srgbClr val="141313"/>
                </a:solidFill>
              </a:defRPr>
            </a:lvl3pPr>
            <a:lvl4pPr marL="0" indent="0">
              <a:buFontTx/>
              <a:buNone/>
              <a:defRPr sz="2200" b="1">
                <a:solidFill>
                  <a:srgbClr val="141313"/>
                </a:solidFill>
              </a:defRPr>
            </a:lvl4pPr>
            <a:lvl5pPr marL="0" indent="0">
              <a:buFontTx/>
              <a:buNone/>
              <a:defRPr sz="2200" b="1">
                <a:solidFill>
                  <a:srgbClr val="141313"/>
                </a:solidFill>
              </a:defRPr>
            </a:lvl5pPr>
          </a:lstStyle>
          <a:p>
            <a:pPr lvl="0"/>
            <a:r>
              <a:rPr lang="en-US" dirty="0"/>
              <a:t>Click to edit master text styles</a:t>
            </a:r>
          </a:p>
        </p:txBody>
      </p:sp>
      <p:sp>
        <p:nvSpPr>
          <p:cNvPr id="27" name="Text Placeholder 26"/>
          <p:cNvSpPr>
            <a:spLocks noGrp="1"/>
          </p:cNvSpPr>
          <p:nvPr>
            <p:ph type="body" sz="quarter" idx="16" hasCustomPrompt="1"/>
          </p:nvPr>
        </p:nvSpPr>
        <p:spPr>
          <a:xfrm>
            <a:off x="5052956" y="3074740"/>
            <a:ext cx="4459032" cy="4102100"/>
          </a:xfrm>
          <a:prstGeom prst="rect">
            <a:avLst/>
          </a:prstGeom>
        </p:spPr>
        <p:txBody>
          <a:bodyPr vert="horz"/>
          <a:lstStyle>
            <a:lvl1pPr marL="0" indent="0">
              <a:buFontTx/>
              <a:buNone/>
              <a:defRPr sz="2200">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29" name="Text Placeholder 28"/>
          <p:cNvSpPr>
            <a:spLocks noGrp="1"/>
          </p:cNvSpPr>
          <p:nvPr>
            <p:ph type="body" sz="quarter" idx="17" hasCustomPrompt="1"/>
          </p:nvPr>
        </p:nvSpPr>
        <p:spPr>
          <a:xfrm>
            <a:off x="9578832" y="3074740"/>
            <a:ext cx="4475305" cy="4102100"/>
          </a:xfrm>
          <a:prstGeom prst="rect">
            <a:avLst/>
          </a:prstGeom>
        </p:spPr>
        <p:txBody>
          <a:bodyPr vert="horz"/>
          <a:lstStyle>
            <a:lvl1pPr marL="0" indent="0">
              <a:buFontTx/>
              <a:buNone/>
              <a:defRPr sz="2200">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cxnSp>
        <p:nvCxnSpPr>
          <p:cNvPr id="17" name="Straight Connector 16"/>
          <p:cNvCxnSpPr/>
          <p:nvPr userDrawn="1"/>
        </p:nvCxnSpPr>
        <p:spPr>
          <a:xfrm flipV="1">
            <a:off x="5151324" y="2128836"/>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V="1">
            <a:off x="9693474" y="2127248"/>
            <a:ext cx="4360664"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63365" cy="1584764"/>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3074740"/>
            <a:ext cx="3319780" cy="3230879"/>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3314700"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604838" y="2132012"/>
            <a:ext cx="31877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4008438" y="2130424"/>
            <a:ext cx="10045700" cy="3176"/>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4" hasCustomPrompt="1"/>
          </p:nvPr>
        </p:nvSpPr>
        <p:spPr>
          <a:xfrm>
            <a:off x="3932238" y="2241440"/>
            <a:ext cx="2540000" cy="1270000"/>
          </a:xfrm>
          <a:prstGeom prst="rect">
            <a:avLst/>
          </a:prstGeom>
        </p:spPr>
        <p:txBody>
          <a:bodyPr vert="horz"/>
          <a:lstStyle>
            <a:lvl1pPr marL="0" indent="0">
              <a:buFontTx/>
              <a:buNone/>
              <a:defRPr sz="1800" b="1">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16" name="Text Placeholder 15"/>
          <p:cNvSpPr>
            <a:spLocks noGrp="1"/>
          </p:cNvSpPr>
          <p:nvPr>
            <p:ph type="body" sz="quarter" idx="15" hasCustomPrompt="1"/>
          </p:nvPr>
        </p:nvSpPr>
        <p:spPr>
          <a:xfrm>
            <a:off x="6472238" y="2241440"/>
            <a:ext cx="2540000" cy="1270000"/>
          </a:xfrm>
          <a:prstGeom prst="rect">
            <a:avLst/>
          </a:prstGeom>
        </p:spPr>
        <p:txBody>
          <a:bodyPr vert="horz"/>
          <a:lstStyle>
            <a:lvl1pPr marL="0" indent="0">
              <a:buFontTx/>
              <a:buNone/>
              <a:defRPr sz="1800" b="1">
                <a:solidFill>
                  <a:srgbClr val="141313"/>
                </a:solidFill>
              </a:defRPr>
            </a:lvl1pPr>
            <a:lvl2pPr marL="0" indent="0">
              <a:buFontTx/>
              <a:buNone/>
              <a:defRPr sz="2200">
                <a:solidFill>
                  <a:srgbClr val="141313"/>
                </a:solidFill>
              </a:defRPr>
            </a:lvl2pPr>
            <a:lvl3pPr marL="0" indent="0">
              <a:buFontTx/>
              <a:buNone/>
              <a:defRPr sz="2200">
                <a:solidFill>
                  <a:srgbClr val="141313"/>
                </a:solidFill>
              </a:defRPr>
            </a:lvl3pPr>
            <a:lvl4pPr marL="0" indent="0">
              <a:buFontTx/>
              <a:buNone/>
              <a:defRPr sz="2200">
                <a:solidFill>
                  <a:srgbClr val="141313"/>
                </a:solidFill>
              </a:defRPr>
            </a:lvl4pPr>
            <a:lvl5pPr marL="0" indent="0">
              <a:buFontTx/>
              <a:buNone/>
              <a:defRPr sz="2200">
                <a:solidFill>
                  <a:srgbClr val="141313"/>
                </a:solidFill>
              </a:defRPr>
            </a:lvl5pPr>
          </a:lstStyle>
          <a:p>
            <a:pPr lvl="0"/>
            <a:r>
              <a:rPr lang="en-US" dirty="0"/>
              <a:t>Click to edit master text styles</a:t>
            </a:r>
          </a:p>
        </p:txBody>
      </p:sp>
      <p:sp>
        <p:nvSpPr>
          <p:cNvPr id="19" name="Text Placeholder 18"/>
          <p:cNvSpPr>
            <a:spLocks noGrp="1"/>
          </p:cNvSpPr>
          <p:nvPr>
            <p:ph type="body" sz="quarter" idx="16" hasCustomPrompt="1"/>
          </p:nvPr>
        </p:nvSpPr>
        <p:spPr>
          <a:xfrm>
            <a:off x="9012238" y="2241440"/>
            <a:ext cx="2540000" cy="1270000"/>
          </a:xfrm>
          <a:prstGeom prst="rect">
            <a:avLst/>
          </a:prstGeom>
        </p:spPr>
        <p:txBody>
          <a:bodyPr vert="horz"/>
          <a:lstStyle>
            <a:lvl1pPr marL="0" indent="0">
              <a:buFontTx/>
              <a:buNone/>
              <a:defRPr sz="1800" b="1">
                <a:solidFill>
                  <a:srgbClr val="141313"/>
                </a:solidFill>
              </a:defRPr>
            </a:lvl1pPr>
            <a:lvl2pPr marL="0" indent="0">
              <a:buFontTx/>
              <a:buNone/>
              <a:defRPr sz="2200" b="1">
                <a:solidFill>
                  <a:srgbClr val="141313"/>
                </a:solidFill>
              </a:defRPr>
            </a:lvl2pPr>
            <a:lvl3pPr marL="0" indent="0">
              <a:buFontTx/>
              <a:buNone/>
              <a:defRPr sz="2200" b="1">
                <a:solidFill>
                  <a:srgbClr val="141313"/>
                </a:solidFill>
              </a:defRPr>
            </a:lvl3pPr>
            <a:lvl4pPr marL="0" indent="0">
              <a:buFontTx/>
              <a:buNone/>
              <a:defRPr sz="2200" b="1">
                <a:solidFill>
                  <a:srgbClr val="141313"/>
                </a:solidFill>
              </a:defRPr>
            </a:lvl4pPr>
            <a:lvl5pPr marL="0" indent="0">
              <a:buFontTx/>
              <a:buNone/>
              <a:defRPr sz="2200" b="1">
                <a:solidFill>
                  <a:srgbClr val="141313"/>
                </a:solidFill>
              </a:defRPr>
            </a:lvl5pPr>
          </a:lstStyle>
          <a:p>
            <a:pPr lvl="0"/>
            <a:r>
              <a:rPr lang="en-US" dirty="0"/>
              <a:t>Click to edit master text styles</a:t>
            </a:r>
          </a:p>
        </p:txBody>
      </p:sp>
      <p:sp>
        <p:nvSpPr>
          <p:cNvPr id="22" name="Text Placeholder 21"/>
          <p:cNvSpPr>
            <a:spLocks noGrp="1"/>
          </p:cNvSpPr>
          <p:nvPr>
            <p:ph type="body" sz="quarter" idx="17" hasCustomPrompt="1"/>
          </p:nvPr>
        </p:nvSpPr>
        <p:spPr>
          <a:xfrm>
            <a:off x="11552238" y="2241440"/>
            <a:ext cx="2626042" cy="1270000"/>
          </a:xfrm>
          <a:prstGeom prst="rect">
            <a:avLst/>
          </a:prstGeom>
        </p:spPr>
        <p:txBody>
          <a:bodyPr vert="horz"/>
          <a:lstStyle>
            <a:lvl1pPr marL="0" indent="0">
              <a:buFontTx/>
              <a:buNone/>
              <a:defRPr sz="1800" b="1">
                <a:solidFill>
                  <a:srgbClr val="141313"/>
                </a:solidFill>
              </a:defRPr>
            </a:lvl1pPr>
            <a:lvl2pPr marL="0" indent="0">
              <a:buFontTx/>
              <a:buNone/>
              <a:defRPr sz="2200" b="1">
                <a:solidFill>
                  <a:srgbClr val="141313"/>
                </a:solidFill>
              </a:defRPr>
            </a:lvl2pPr>
            <a:lvl3pPr marL="0" indent="0">
              <a:buFontTx/>
              <a:buNone/>
              <a:defRPr sz="2200" b="1">
                <a:solidFill>
                  <a:srgbClr val="141313"/>
                </a:solidFill>
              </a:defRPr>
            </a:lvl3pPr>
            <a:lvl4pPr marL="0" indent="0">
              <a:buFontTx/>
              <a:buNone/>
              <a:defRPr sz="2200" b="1">
                <a:solidFill>
                  <a:srgbClr val="141313"/>
                </a:solidFill>
              </a:defRPr>
            </a:lvl4pPr>
            <a:lvl5pPr marL="0" indent="0">
              <a:buFontTx/>
              <a:buNone/>
              <a:defRPr sz="2200" b="1">
                <a:solidFill>
                  <a:srgbClr val="141313"/>
                </a:solidFill>
              </a:defRPr>
            </a:lvl5pPr>
          </a:lstStyle>
          <a:p>
            <a:pPr lvl="0"/>
            <a:r>
              <a:rPr lang="en-US" dirty="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Content_PhotoLef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AAFB9"/>
                </a:solidFill>
              </a:defRPr>
            </a:lvl1pPr>
          </a:lstStyle>
          <a:p>
            <a:fld id="{7EC25323-3AEE-4747-88D5-B4A8E754FDFB}" type="datetime4">
              <a:rPr lang="en-US" smtClean="0"/>
              <a:pPr/>
              <a:t>October 16, 2026</a:t>
            </a:fld>
            <a:endParaRPr lang="en-US" dirty="0"/>
          </a:p>
        </p:txBody>
      </p:sp>
      <p:sp>
        <p:nvSpPr>
          <p:cNvPr id="3" name="Footer Placeholder 2"/>
          <p:cNvSpPr>
            <a:spLocks noGrp="1"/>
          </p:cNvSpPr>
          <p:nvPr>
            <p:ph type="ftr" sz="quarter" idx="11"/>
          </p:nvPr>
        </p:nvSpPr>
        <p:spPr/>
        <p:txBody>
          <a:bodyPr/>
          <a:lstStyle>
            <a:lvl1pPr>
              <a:defRPr>
                <a:solidFill>
                  <a:srgbClr val="AAAFB9"/>
                </a:solidFill>
              </a:defRPr>
            </a:lvl1pPr>
          </a:lstStyle>
          <a:p>
            <a:r>
              <a:rPr lang="en-US" dirty="0"/>
              <a:t>Conduent internal use only</a:t>
            </a:r>
          </a:p>
        </p:txBody>
      </p:sp>
      <p:sp>
        <p:nvSpPr>
          <p:cNvPr id="4" name="Slide Number Placeholder 3"/>
          <p:cNvSpPr>
            <a:spLocks noGrp="1"/>
          </p:cNvSpPr>
          <p:nvPr>
            <p:ph type="sldNum" sz="quarter" idx="12"/>
          </p:nvPr>
        </p:nvSpPr>
        <p:spPr/>
        <p:txBody>
          <a:bodyPr/>
          <a:lstStyle>
            <a:lvl1pPr>
              <a:defRPr>
                <a:solidFill>
                  <a:srgbClr val="AAAFB9"/>
                </a:solidFill>
              </a:defRPr>
            </a:lvl1pPr>
          </a:lstStyle>
          <a:p>
            <a:fld id="{CACB3E39-5571-0247-86B7-EF41C2ABA1DB}" type="slidenum">
              <a:rPr lang="en-US" smtClean="0"/>
              <a:pPr/>
              <a:t>‹#›</a:t>
            </a:fld>
            <a:endParaRPr lang="en-US" dirty="0"/>
          </a:p>
        </p:txBody>
      </p:sp>
      <p:sp>
        <p:nvSpPr>
          <p:cNvPr id="12" name="Title 11"/>
          <p:cNvSpPr>
            <a:spLocks noGrp="1"/>
          </p:cNvSpPr>
          <p:nvPr>
            <p:ph type="title" hasCustomPrompt="1"/>
          </p:nvPr>
        </p:nvSpPr>
        <p:spPr>
          <a:xfrm>
            <a:off x="495272" y="545660"/>
            <a:ext cx="12063365" cy="1586352"/>
          </a:xfrm>
          <a:prstGeom prst="rect">
            <a:avLst/>
          </a:prstGeom>
        </p:spPr>
        <p:txBody>
          <a:bodyPr anchor="t">
            <a:noAutofit/>
          </a:bodyPr>
          <a:lstStyle>
            <a:lvl1pPr algn="l">
              <a:lnSpc>
                <a:spcPts val="5440"/>
              </a:lnSpc>
              <a:defRPr sz="5400">
                <a:solidFill>
                  <a:srgbClr val="141313"/>
                </a:solidFill>
              </a:defRPr>
            </a:lvl1pPr>
          </a:lstStyle>
          <a:p>
            <a:r>
              <a:rPr lang="en-US" dirty="0"/>
              <a:t>Click to edit master title style</a:t>
            </a:r>
          </a:p>
        </p:txBody>
      </p:sp>
      <p:sp>
        <p:nvSpPr>
          <p:cNvPr id="18" name="Content Placeholder 17"/>
          <p:cNvSpPr>
            <a:spLocks noGrp="1"/>
          </p:cNvSpPr>
          <p:nvPr>
            <p:ph sz="quarter" idx="13" hasCustomPrompt="1"/>
          </p:nvPr>
        </p:nvSpPr>
        <p:spPr>
          <a:xfrm>
            <a:off x="510858" y="5786300"/>
            <a:ext cx="6697980" cy="1785621"/>
          </a:xfrm>
          <a:prstGeom prst="rect">
            <a:avLst/>
          </a:prstGeom>
        </p:spPr>
        <p:txBody>
          <a:bodyPr>
            <a:noAutofit/>
          </a:bodyPr>
          <a:lstStyle>
            <a:lvl1pPr marL="0" indent="0">
              <a:spcBef>
                <a:spcPts val="0"/>
              </a:spcBef>
              <a:spcAft>
                <a:spcPts val="600"/>
              </a:spcAft>
              <a:buFontTx/>
              <a:buNone/>
              <a:defRPr sz="2200">
                <a:solidFill>
                  <a:srgbClr val="141313"/>
                </a:solidFill>
              </a:defRPr>
            </a:lvl1pPr>
            <a:lvl2pPr marL="520700" indent="-292100">
              <a:spcBef>
                <a:spcPts val="0"/>
              </a:spcBef>
              <a:spcAft>
                <a:spcPts val="600"/>
              </a:spcAft>
              <a:buFontTx/>
              <a:buNone/>
              <a:defRPr sz="2200">
                <a:solidFill>
                  <a:srgbClr val="141313"/>
                </a:solidFill>
              </a:defRPr>
            </a:lvl2pPr>
            <a:lvl3pPr marL="749300" indent="-228600">
              <a:spcBef>
                <a:spcPts val="0"/>
              </a:spcBef>
              <a:spcAft>
                <a:spcPts val="600"/>
              </a:spcAft>
              <a:buFontTx/>
              <a:buNone/>
              <a:defRPr sz="2200">
                <a:solidFill>
                  <a:srgbClr val="141313"/>
                </a:solidFill>
              </a:defRPr>
            </a:lvl3pPr>
            <a:lvl4pPr marL="1028700" indent="-279400">
              <a:spcBef>
                <a:spcPts val="0"/>
              </a:spcBef>
              <a:spcAft>
                <a:spcPts val="600"/>
              </a:spcAft>
              <a:buFontTx/>
              <a:buNone/>
              <a:defRPr sz="2200">
                <a:solidFill>
                  <a:srgbClr val="141313"/>
                </a:solidFill>
              </a:defRPr>
            </a:lvl4pPr>
            <a:lvl5pPr marL="1257300" indent="-228600">
              <a:spcBef>
                <a:spcPts val="0"/>
              </a:spcBef>
              <a:spcAft>
                <a:spcPts val="600"/>
              </a:spcAft>
              <a:buFontTx/>
              <a:buNone/>
              <a:defRPr sz="2200">
                <a:solidFill>
                  <a:srgbClr val="141313"/>
                </a:solidFill>
              </a:defRPr>
            </a:lvl5pPr>
          </a:lstStyle>
          <a:p>
            <a:pPr lvl="0"/>
            <a:r>
              <a:rPr lang="en-US" dirty="0"/>
              <a:t>Click to edit master text styles</a:t>
            </a:r>
          </a:p>
        </p:txBody>
      </p:sp>
      <p:sp>
        <p:nvSpPr>
          <p:cNvPr id="13" name="Subtitle 2"/>
          <p:cNvSpPr>
            <a:spLocks noGrp="1"/>
          </p:cNvSpPr>
          <p:nvPr>
            <p:ph type="subTitle" idx="1" hasCustomPrompt="1"/>
          </p:nvPr>
        </p:nvSpPr>
        <p:spPr>
          <a:xfrm>
            <a:off x="515938" y="2185740"/>
            <a:ext cx="13538201" cy="889000"/>
          </a:xfrm>
          <a:prstGeom prst="rect">
            <a:avLst/>
          </a:prstGeom>
        </p:spPr>
        <p:txBody>
          <a:bodyPr>
            <a:noAutofit/>
          </a:bodyPr>
          <a:lstStyle>
            <a:lvl1pPr marL="0" indent="0" algn="l">
              <a:buNone/>
              <a:defRPr sz="2200" b="1">
                <a:solidFill>
                  <a:srgbClr val="141313"/>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a:t>Click to edit master subtitle style</a:t>
            </a:r>
          </a:p>
        </p:txBody>
      </p:sp>
      <p:sp>
        <p:nvSpPr>
          <p:cNvPr id="15" name="Freeform 14"/>
          <p:cNvSpPr>
            <a:spLocks/>
          </p:cNvSpPr>
          <p:nvPr userDrawn="1"/>
        </p:nvSpPr>
        <p:spPr>
          <a:xfrm>
            <a:off x="604838" y="0"/>
            <a:ext cx="1770216" cy="84956"/>
          </a:xfrm>
          <a:custGeom>
            <a:avLst/>
            <a:gdLst>
              <a:gd name="connsiteX0" fmla="*/ 0 w 7620105"/>
              <a:gd name="connsiteY0" fmla="*/ 20159 h 483798"/>
              <a:gd name="connsiteX1" fmla="*/ 282226 w 7620105"/>
              <a:gd name="connsiteY1" fmla="*/ 483798 h 483798"/>
              <a:gd name="connsiteX2" fmla="*/ 7620105 w 7620105"/>
              <a:gd name="connsiteY2" fmla="*/ 463640 h 483798"/>
              <a:gd name="connsiteX3" fmla="*/ 7317720 w 7620105"/>
              <a:gd name="connsiteY3" fmla="*/ 0 h 483798"/>
              <a:gd name="connsiteX4" fmla="*/ 0 w 7620105"/>
              <a:gd name="connsiteY4" fmla="*/ 20159 h 48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105" h="483798">
                <a:moveTo>
                  <a:pt x="0" y="20159"/>
                </a:moveTo>
                <a:lnTo>
                  <a:pt x="282226" y="483798"/>
                </a:lnTo>
                <a:lnTo>
                  <a:pt x="7620105" y="463640"/>
                </a:lnTo>
                <a:lnTo>
                  <a:pt x="7317720" y="0"/>
                </a:lnTo>
                <a:lnTo>
                  <a:pt x="0" y="20159"/>
                </a:lnTo>
                <a:close/>
              </a:path>
            </a:pathLst>
          </a:custGeom>
          <a:solidFill>
            <a:srgbClr val="FF87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Connector 9"/>
          <p:cNvCxnSpPr/>
          <p:nvPr userDrawn="1"/>
        </p:nvCxnSpPr>
        <p:spPr>
          <a:xfrm>
            <a:off x="604838" y="2132012"/>
            <a:ext cx="134493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592138" y="5727700"/>
            <a:ext cx="6578600" cy="1588"/>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Text Placeholder 25"/>
          <p:cNvSpPr>
            <a:spLocks noGrp="1"/>
          </p:cNvSpPr>
          <p:nvPr>
            <p:ph type="body" sz="quarter" idx="14" hasCustomPrompt="1"/>
          </p:nvPr>
        </p:nvSpPr>
        <p:spPr>
          <a:xfrm>
            <a:off x="7404101" y="5786300"/>
            <a:ext cx="6650038" cy="1765300"/>
          </a:xfrm>
          <a:prstGeom prst="rect">
            <a:avLst/>
          </a:prstGeom>
        </p:spPr>
        <p:txBody>
          <a:bodyPr vert="horz"/>
          <a:lstStyle>
            <a:lvl1pPr marL="177800" indent="-177800">
              <a:tabLst/>
              <a:defRPr sz="2200">
                <a:solidFill>
                  <a:srgbClr val="141313"/>
                </a:solidFill>
              </a:defRPr>
            </a:lvl1pPr>
            <a:lvl2pPr marL="457200" indent="-279400">
              <a:defRPr sz="2200">
                <a:solidFill>
                  <a:srgbClr val="141313"/>
                </a:solidFill>
              </a:defRPr>
            </a:lvl2pPr>
            <a:lvl3pPr>
              <a:defRPr sz="2200">
                <a:solidFill>
                  <a:srgbClr val="141313"/>
                </a:solidFill>
              </a:defRPr>
            </a:lvl3pPr>
            <a:lvl4pPr>
              <a:defRPr sz="2200">
                <a:solidFill>
                  <a:srgbClr val="141313"/>
                </a:solidFill>
              </a:defRPr>
            </a:lvl4pPr>
            <a:lvl5pPr>
              <a:defRPr sz="2200">
                <a:solidFill>
                  <a:srgbClr val="141313"/>
                </a:solidFill>
              </a:defRPr>
            </a:lvl5pPr>
          </a:lstStyle>
          <a:p>
            <a:pPr lvl="0"/>
            <a:r>
              <a:rPr lang="en-US" dirty="0"/>
              <a:t>Click to edit master text styles</a:t>
            </a:r>
          </a:p>
          <a:p>
            <a:pPr lvl="1"/>
            <a:r>
              <a:rPr lang="en-US" dirty="0"/>
              <a:t>Second level</a:t>
            </a:r>
          </a:p>
        </p:txBody>
      </p:sp>
      <p:cxnSp>
        <p:nvCxnSpPr>
          <p:cNvPr id="27" name="Straight Connector 26"/>
          <p:cNvCxnSpPr/>
          <p:nvPr userDrawn="1"/>
        </p:nvCxnSpPr>
        <p:spPr>
          <a:xfrm>
            <a:off x="7404100" y="5726112"/>
            <a:ext cx="6650038" cy="3176"/>
          </a:xfrm>
          <a:prstGeom prst="line">
            <a:avLst/>
          </a:prstGeom>
          <a:ln w="12700" cap="flat" cmpd="sng" algn="ctr">
            <a:solidFill>
              <a:srgbClr val="FF87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Cover">
    <p:spTree>
      <p:nvGrpSpPr>
        <p:cNvPr id="1" name=""/>
        <p:cNvGrpSpPr/>
        <p:nvPr/>
      </p:nvGrpSpPr>
      <p:grpSpPr>
        <a:xfrm>
          <a:off x="0" y="0"/>
          <a:ext cx="0" cy="0"/>
          <a:chOff x="0" y="0"/>
          <a:chExt cx="0" cy="0"/>
        </a:xfrm>
      </p:grpSpPr>
      <p:pic>
        <p:nvPicPr>
          <p:cNvPr id="5" name="Picture 4" descr="conduent_logo_black.eps"/>
          <p:cNvPicPr>
            <a:picLocks noChangeAspect="1"/>
          </p:cNvPicPr>
          <p:nvPr userDrawn="1"/>
        </p:nvPicPr>
        <p:blipFill>
          <a:blip r:embed="rId2"/>
          <a:stretch>
            <a:fillRect/>
          </a:stretch>
        </p:blipFill>
        <p:spPr>
          <a:xfrm>
            <a:off x="4912307" y="3204604"/>
            <a:ext cx="4845910" cy="1249899"/>
          </a:xfrm>
          <a:prstGeom prst="rect">
            <a:avLst/>
          </a:prstGeom>
        </p:spPr>
      </p:pic>
      <p:sp>
        <p:nvSpPr>
          <p:cNvPr id="9" name="TextBox 8"/>
          <p:cNvSpPr txBox="1"/>
          <p:nvPr userDrawn="1"/>
        </p:nvSpPr>
        <p:spPr>
          <a:xfrm>
            <a:off x="2256415" y="7627621"/>
            <a:ext cx="10121900" cy="230832"/>
          </a:xfrm>
          <a:prstGeom prst="rect">
            <a:avLst/>
          </a:prstGeom>
          <a:noFill/>
        </p:spPr>
        <p:txBody>
          <a:bodyPr wrap="square" rtlCol="0">
            <a:spAutoFit/>
          </a:bodyPr>
          <a:lstStyle/>
          <a:p>
            <a:r>
              <a:rPr lang="en-US" sz="900" kern="1200" dirty="0">
                <a:solidFill>
                  <a:srgbClr val="141313"/>
                </a:solidFill>
                <a:latin typeface="+mn-lt"/>
                <a:ea typeface="+mn-ea"/>
                <a:cs typeface="+mn-cs"/>
              </a:rPr>
              <a:t>© 2017 Conduent Business Services, LLC. All rights reserved. Conduent and Conduent Agile Star are trademarks of Conduent Business Services, LLC in the United States and/or other countries.</a:t>
            </a:r>
            <a:endParaRPr lang="en-US" sz="900" dirty="0">
              <a:solidFill>
                <a:srgbClr val="141313"/>
              </a:solidFill>
              <a:latin typeface="Arial"/>
              <a:cs typeface="Arial"/>
            </a:endParaRPr>
          </a:p>
        </p:txBody>
      </p:sp>
      <p:sp>
        <p:nvSpPr>
          <p:cNvPr id="4" name="Rectangle 3"/>
          <p:cNvSpPr/>
          <p:nvPr userDrawn="1"/>
        </p:nvSpPr>
        <p:spPr>
          <a:xfrm>
            <a:off x="12432916" y="233938"/>
            <a:ext cx="1815918" cy="8020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E"/>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477520" y="7627621"/>
            <a:ext cx="1385195" cy="438150"/>
          </a:xfrm>
          <a:prstGeom prst="rect">
            <a:avLst/>
          </a:prstGeom>
        </p:spPr>
        <p:txBody>
          <a:bodyPr vert="horz" lIns="130622" tIns="65311" rIns="130622" bIns="65311" rtlCol="0" anchor="ctr"/>
          <a:lstStyle>
            <a:lvl1pPr algn="l">
              <a:defRPr sz="1000">
                <a:solidFill>
                  <a:srgbClr val="AAAFB9"/>
                </a:solidFill>
                <a:latin typeface="Arial"/>
                <a:cs typeface="Arial"/>
              </a:defRPr>
            </a:lvl1pPr>
          </a:lstStyle>
          <a:p>
            <a:fld id="{6AC36616-F1EC-9F4F-8152-D70734806A6B}" type="datetime4">
              <a:rPr lang="en-US" smtClean="0"/>
              <a:pPr/>
              <a:t>October 16, 2026</a:t>
            </a:fld>
            <a:endParaRPr lang="en-US" dirty="0"/>
          </a:p>
        </p:txBody>
      </p:sp>
      <p:sp>
        <p:nvSpPr>
          <p:cNvPr id="8" name="Footer Placeholder 4"/>
          <p:cNvSpPr>
            <a:spLocks noGrp="1"/>
          </p:cNvSpPr>
          <p:nvPr>
            <p:ph type="ftr" sz="quarter" idx="3"/>
          </p:nvPr>
        </p:nvSpPr>
        <p:spPr>
          <a:xfrm>
            <a:off x="1862715" y="7627621"/>
            <a:ext cx="7514965" cy="438150"/>
          </a:xfrm>
          <a:prstGeom prst="rect">
            <a:avLst/>
          </a:prstGeom>
        </p:spPr>
        <p:txBody>
          <a:bodyPr vert="horz" lIns="130622" tIns="65311" rIns="130622" bIns="65311" rtlCol="0" anchor="ctr"/>
          <a:lstStyle>
            <a:lvl1pPr algn="l">
              <a:defRPr sz="1000">
                <a:solidFill>
                  <a:srgbClr val="AAAFB9"/>
                </a:solidFill>
                <a:latin typeface="Arial"/>
                <a:cs typeface="Arial"/>
              </a:defRPr>
            </a:lvl1pPr>
          </a:lstStyle>
          <a:p>
            <a:r>
              <a:rPr lang="en-US" dirty="0"/>
              <a:t>Conduent internal use only</a:t>
            </a:r>
          </a:p>
        </p:txBody>
      </p:sp>
      <p:sp>
        <p:nvSpPr>
          <p:cNvPr id="9" name="Slide Number Placeholder 5"/>
          <p:cNvSpPr>
            <a:spLocks noGrp="1"/>
          </p:cNvSpPr>
          <p:nvPr>
            <p:ph type="sldNum" sz="quarter" idx="4"/>
          </p:nvPr>
        </p:nvSpPr>
        <p:spPr>
          <a:xfrm>
            <a:off x="10764520" y="7627621"/>
            <a:ext cx="3413760" cy="438150"/>
          </a:xfrm>
          <a:prstGeom prst="rect">
            <a:avLst/>
          </a:prstGeom>
        </p:spPr>
        <p:txBody>
          <a:bodyPr vert="horz" lIns="130622" tIns="65311" rIns="130622" bIns="65311" rtlCol="0" anchor="ctr"/>
          <a:lstStyle>
            <a:lvl1pPr algn="r">
              <a:defRPr sz="1000">
                <a:solidFill>
                  <a:srgbClr val="AAAFB9"/>
                </a:solidFill>
                <a:latin typeface="Arial"/>
                <a:cs typeface="Arial"/>
              </a:defRPr>
            </a:lvl1pPr>
          </a:lstStyle>
          <a:p>
            <a:fld id="{CACB3E39-5571-0247-86B7-EF41C2ABA1DB}" type="slidenum">
              <a:rPr lang="en-US" smtClean="0"/>
              <a:pPr/>
              <a:t>‹#›</a:t>
            </a:fld>
            <a:endParaRPr lang="en-US" dirty="0"/>
          </a:p>
        </p:txBody>
      </p:sp>
      <p:pic>
        <p:nvPicPr>
          <p:cNvPr id="10" name="Picture 9" descr="conduent_logo_black.eps"/>
          <p:cNvPicPr>
            <a:picLocks noChangeAspect="1"/>
          </p:cNvPicPr>
          <p:nvPr userDrawn="1"/>
        </p:nvPicPr>
        <p:blipFill>
          <a:blip r:embed="rId21"/>
          <a:stretch>
            <a:fillRect/>
          </a:stretch>
        </p:blipFill>
        <p:spPr>
          <a:xfrm>
            <a:off x="12533984" y="464601"/>
            <a:ext cx="1529109" cy="394401"/>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69" r:id="rId8"/>
    <p:sldLayoutId id="2147483657" r:id="rId9"/>
    <p:sldLayoutId id="2147483658" r:id="rId10"/>
    <p:sldLayoutId id="2147483659" r:id="rId11"/>
    <p:sldLayoutId id="2147483660" r:id="rId12"/>
    <p:sldLayoutId id="2147483661" r:id="rId13"/>
    <p:sldLayoutId id="2147483662" r:id="rId14"/>
    <p:sldLayoutId id="2147483664" r:id="rId15"/>
    <p:sldLayoutId id="2147483668" r:id="rId16"/>
    <p:sldLayoutId id="2147483665" r:id="rId17"/>
    <p:sldLayoutId id="2147483666" r:id="rId18"/>
    <p:sldLayoutId id="2147483667" r:id="rId19"/>
  </p:sldLayoutIdLst>
  <p:txStyles>
    <p:titleStyle>
      <a:lvl1pPr algn="ctr" defTabSz="653110" rtl="0" eaLnBrk="1" latinLnBrk="0" hangingPunct="1">
        <a:spcBef>
          <a:spcPct val="0"/>
        </a:spcBef>
        <a:buNone/>
        <a:defRPr sz="6300" kern="1200">
          <a:solidFill>
            <a:schemeClr val="tx1"/>
          </a:solidFill>
          <a:latin typeface="+mj-lt"/>
          <a:ea typeface="+mj-ea"/>
          <a:cs typeface="+mj-cs"/>
        </a:defRPr>
      </a:lvl1pPr>
    </p:titleStyle>
    <p:bodyStyle>
      <a:lvl1pPr marL="489833" indent="-489833" algn="l" defTabSz="653110" rtl="0" eaLnBrk="1" latinLnBrk="0" hangingPunct="1">
        <a:spcBef>
          <a:spcPct val="20000"/>
        </a:spcBef>
        <a:buFont typeface="Arial"/>
        <a:buChar char="•"/>
        <a:defRPr sz="4600" kern="1200">
          <a:solidFill>
            <a:schemeClr val="tx1"/>
          </a:solidFill>
          <a:latin typeface="+mn-lt"/>
          <a:ea typeface="+mn-ea"/>
          <a:cs typeface="+mn-cs"/>
        </a:defRPr>
      </a:lvl1pPr>
      <a:lvl2pPr marL="1061304" indent="-408194" algn="l" defTabSz="653110" rtl="0" eaLnBrk="1" latinLnBrk="0" hangingPunct="1">
        <a:spcBef>
          <a:spcPct val="20000"/>
        </a:spcBef>
        <a:buFont typeface="Arial"/>
        <a:buChar char="–"/>
        <a:defRPr sz="4000" kern="1200">
          <a:solidFill>
            <a:schemeClr val="tx1"/>
          </a:solidFill>
          <a:latin typeface="+mn-lt"/>
          <a:ea typeface="+mn-ea"/>
          <a:cs typeface="+mn-cs"/>
        </a:defRPr>
      </a:lvl2pPr>
      <a:lvl3pPr marL="1632776" indent="-326555" algn="l" defTabSz="653110" rtl="0" eaLnBrk="1" latinLnBrk="0" hangingPunct="1">
        <a:spcBef>
          <a:spcPct val="20000"/>
        </a:spcBef>
        <a:buFont typeface="Arial"/>
        <a:buChar char="•"/>
        <a:defRPr sz="3400" kern="1200">
          <a:solidFill>
            <a:schemeClr val="tx1"/>
          </a:solidFill>
          <a:latin typeface="+mn-lt"/>
          <a:ea typeface="+mn-ea"/>
          <a:cs typeface="+mn-cs"/>
        </a:defRPr>
      </a:lvl3pPr>
      <a:lvl4pPr marL="2285886" indent="-326555" algn="l" defTabSz="653110" rtl="0" eaLnBrk="1" latinLnBrk="0" hangingPunct="1">
        <a:spcBef>
          <a:spcPct val="20000"/>
        </a:spcBef>
        <a:buFont typeface="Arial"/>
        <a:buChar char="–"/>
        <a:defRPr sz="2900" kern="1200">
          <a:solidFill>
            <a:schemeClr val="tx1"/>
          </a:solidFill>
          <a:latin typeface="+mn-lt"/>
          <a:ea typeface="+mn-ea"/>
          <a:cs typeface="+mn-cs"/>
        </a:defRPr>
      </a:lvl4pPr>
      <a:lvl5pPr marL="2938996" indent="-326555" algn="l" defTabSz="653110" rtl="0" eaLnBrk="1" latinLnBrk="0" hangingPunct="1">
        <a:spcBef>
          <a:spcPct val="20000"/>
        </a:spcBef>
        <a:buFont typeface="Arial"/>
        <a:buChar char="»"/>
        <a:defRPr sz="2900" kern="1200">
          <a:solidFill>
            <a:schemeClr val="tx1"/>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p:bodyStyle>
    <p:otherStyle>
      <a:defPPr>
        <a:defRPr lang="en-US"/>
      </a:defPPr>
      <a:lvl1pPr marL="0" algn="l" defTabSz="653110" rtl="0" eaLnBrk="1" latinLnBrk="0" hangingPunct="1">
        <a:defRPr sz="2600" kern="1200">
          <a:solidFill>
            <a:schemeClr val="tx1"/>
          </a:solidFill>
          <a:latin typeface="+mn-lt"/>
          <a:ea typeface="+mn-ea"/>
          <a:cs typeface="+mn-cs"/>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ginasthma.org/"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p:txBody>
          <a:bodyPr lIns="91440" tIns="45720" rIns="91440" bIns="45720" anchor="t">
            <a:noAutofit/>
          </a:bodyPr>
          <a:lstStyle/>
          <a:p>
            <a:r>
              <a:rPr lang="en-US" dirty="0"/>
              <a:t>January/April/July/October 2026</a:t>
            </a:r>
          </a:p>
        </p:txBody>
      </p:sp>
      <p:sp>
        <p:nvSpPr>
          <p:cNvPr id="3" name="Title 2" descr="Title Page - Missouri DUR Board - Retrospective DUR Interventions Presentation"/>
          <p:cNvSpPr>
            <a:spLocks noGrp="1"/>
          </p:cNvSpPr>
          <p:nvPr>
            <p:ph type="title"/>
          </p:nvPr>
        </p:nvSpPr>
        <p:spPr>
          <a:xfrm>
            <a:off x="5015864" y="3389586"/>
            <a:ext cx="9188867" cy="2255519"/>
          </a:xfrm>
        </p:spPr>
        <p:txBody>
          <a:bodyPr/>
          <a:lstStyle/>
          <a:p>
            <a:r>
              <a:rPr lang="en-US" dirty="0"/>
              <a:t>Missouri DUR Board </a:t>
            </a:r>
            <a:br>
              <a:rPr lang="en-US" dirty="0"/>
            </a:br>
            <a:r>
              <a:rPr lang="en-US" sz="4400" dirty="0"/>
              <a:t>Retrospective-DUR Interventions</a:t>
            </a:r>
            <a:endParaRPr lang="en-US" dirty="0"/>
          </a:p>
        </p:txBody>
      </p:sp>
      <p:sp>
        <p:nvSpPr>
          <p:cNvPr id="4" name="Subtitle 3"/>
          <p:cNvSpPr>
            <a:spLocks noGrp="1"/>
          </p:cNvSpPr>
          <p:nvPr>
            <p:ph type="subTitle" idx="1"/>
          </p:nvPr>
        </p:nvSpPr>
        <p:spPr>
          <a:xfrm>
            <a:off x="4865078" y="5788045"/>
            <a:ext cx="8567144" cy="695960"/>
          </a:xfrm>
        </p:spPr>
        <p:txBody>
          <a:bodyPr lIns="91440" tIns="45720" rIns="91440" bIns="45720" anchor="t">
            <a:noAutofit/>
          </a:bodyPr>
          <a:lstStyle/>
          <a:p>
            <a:r>
              <a:rPr lang="en-US" dirty="0"/>
              <a:t>Prepared by</a:t>
            </a:r>
            <a:r>
              <a:rPr lang="en-US" dirty="0">
                <a:solidFill>
                  <a:schemeClr val="tx1"/>
                </a:solidFill>
              </a:rPr>
              <a:t>: </a:t>
            </a:r>
            <a:r>
              <a:rPr lang="en-US" dirty="0"/>
              <a:t>John Dolan, PharmD, BCPPS</a:t>
            </a:r>
          </a:p>
          <a:p>
            <a:endParaRPr lang="en-US" dirty="0">
              <a:solidFill>
                <a:schemeClr val="tx1"/>
              </a:solidFill>
            </a:endParaRPr>
          </a:p>
        </p:txBody>
      </p:sp>
    </p:spTree>
    <p:extLst>
      <p:ext uri="{BB962C8B-B14F-4D97-AF65-F5344CB8AC3E}">
        <p14:creationId xmlns:p14="http://schemas.microsoft.com/office/powerpoint/2010/main" val="3190218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546778"/>
            <a:ext cx="12038684" cy="799422"/>
          </a:xfrm>
        </p:spPr>
        <p:txBody>
          <a:bodyPr/>
          <a:lstStyle/>
          <a:p>
            <a:r>
              <a:rPr lang="en-US" dirty="0"/>
              <a:t>Agenda</a:t>
            </a:r>
          </a:p>
        </p:txBody>
      </p:sp>
      <p:sp>
        <p:nvSpPr>
          <p:cNvPr id="3" name="Text Placeholder 2"/>
          <p:cNvSpPr>
            <a:spLocks noGrp="1"/>
          </p:cNvSpPr>
          <p:nvPr>
            <p:ph type="body" sz="quarter" idx="13"/>
          </p:nvPr>
        </p:nvSpPr>
        <p:spPr>
          <a:xfrm>
            <a:off x="623455" y="1376430"/>
            <a:ext cx="13439637" cy="6371934"/>
          </a:xfrm>
          <a:solidFill>
            <a:schemeClr val="bg1"/>
          </a:solidFill>
        </p:spPr>
        <p:txBody>
          <a:bodyPr/>
          <a:lstStyle/>
          <a:p>
            <a:pPr>
              <a:lnSpc>
                <a:spcPct val="100000"/>
              </a:lnSpc>
              <a:spcBef>
                <a:spcPts val="600"/>
              </a:spcBef>
              <a:spcAft>
                <a:spcPts val="600"/>
              </a:spcAft>
            </a:pPr>
            <a:r>
              <a:rPr lang="en-US" sz="2400" b="1" dirty="0" err="1"/>
              <a:t>RetroDUR</a:t>
            </a:r>
            <a:r>
              <a:rPr lang="en-US" sz="2400" b="1" dirty="0"/>
              <a:t> Intervention Mailings</a:t>
            </a:r>
          </a:p>
          <a:p>
            <a:pPr marL="342900" indent="-342900">
              <a:lnSpc>
                <a:spcPct val="100000"/>
              </a:lnSpc>
              <a:spcBef>
                <a:spcPts val="600"/>
              </a:spcBef>
              <a:spcAft>
                <a:spcPts val="600"/>
              </a:spcAft>
              <a:buFont typeface="Arial" panose="020B0604020202020204" pitchFamily="34" charset="0"/>
              <a:buChar char="•"/>
            </a:pPr>
            <a:r>
              <a:rPr lang="en-US" sz="2400" dirty="0"/>
              <a:t>Atrial Fibrillation and Non-Hemorrhagic Stroke without Anticoagulation</a:t>
            </a:r>
          </a:p>
          <a:p>
            <a:pPr marL="342900" indent="-342900">
              <a:lnSpc>
                <a:spcPct val="100000"/>
              </a:lnSpc>
              <a:spcBef>
                <a:spcPts val="600"/>
              </a:spcBef>
              <a:spcAft>
                <a:spcPts val="600"/>
              </a:spcAft>
              <a:buFont typeface="Arial" panose="020B0604020202020204" pitchFamily="34" charset="0"/>
              <a:buChar char="•"/>
            </a:pPr>
            <a:r>
              <a:rPr lang="en-US" sz="2400" dirty="0"/>
              <a:t>Evaluation of Continuous Glucose Monitor Utilization </a:t>
            </a:r>
          </a:p>
          <a:p>
            <a:pPr marL="342900" indent="-342900">
              <a:lnSpc>
                <a:spcPct val="100000"/>
              </a:lnSpc>
              <a:spcBef>
                <a:spcPts val="600"/>
              </a:spcBef>
              <a:spcAft>
                <a:spcPts val="600"/>
              </a:spcAft>
              <a:buFont typeface="Arial" panose="020B0604020202020204" pitchFamily="34" charset="0"/>
              <a:buChar char="•"/>
            </a:pPr>
            <a:r>
              <a:rPr lang="en-US" sz="2400" dirty="0"/>
              <a:t>Evaluation of Short Acting Beta Agonist (SABA) Inhalers in Pediatric Participants</a:t>
            </a:r>
          </a:p>
          <a:p>
            <a:pPr marL="342900" indent="-342900">
              <a:lnSpc>
                <a:spcPct val="100000"/>
              </a:lnSpc>
              <a:spcBef>
                <a:spcPts val="600"/>
              </a:spcBef>
              <a:spcAft>
                <a:spcPts val="600"/>
              </a:spcAft>
              <a:buFont typeface="Arial" panose="020B0604020202020204" pitchFamily="34" charset="0"/>
              <a:buChar char="•"/>
            </a:pPr>
            <a:r>
              <a:rPr lang="en-US" sz="2400" dirty="0"/>
              <a:t>Evaluation of Ozempic Utilization</a:t>
            </a:r>
          </a:p>
          <a:p>
            <a:pPr lvl="0">
              <a:lnSpc>
                <a:spcPct val="100000"/>
              </a:lnSpc>
              <a:spcBef>
                <a:spcPts val="600"/>
              </a:spcBef>
              <a:spcAft>
                <a:spcPts val="600"/>
              </a:spcAft>
            </a:pPr>
            <a:r>
              <a:rPr lang="en-US" sz="2400" b="1" dirty="0"/>
              <a:t>Outcomes Assessments</a:t>
            </a:r>
          </a:p>
          <a:p>
            <a:pPr marL="342900" indent="-342900">
              <a:lnSpc>
                <a:spcPct val="100000"/>
              </a:lnSpc>
              <a:spcBef>
                <a:spcPts val="600"/>
              </a:spcBef>
              <a:spcAft>
                <a:spcPts val="600"/>
              </a:spcAft>
              <a:buFont typeface="Arial" panose="020B0604020202020204" pitchFamily="34" charset="0"/>
              <a:buChar char="•"/>
            </a:pPr>
            <a:r>
              <a:rPr lang="en-US" sz="2400" dirty="0"/>
              <a:t>Underutilization of Antihyperlipidemic Agents in Clinical Atherosclerotic Cardiovascular Disease</a:t>
            </a:r>
          </a:p>
          <a:p>
            <a:pPr marL="342900" indent="-342900">
              <a:lnSpc>
                <a:spcPct val="100000"/>
              </a:lnSpc>
              <a:spcBef>
                <a:spcPts val="600"/>
              </a:spcBef>
              <a:spcAft>
                <a:spcPts val="600"/>
              </a:spcAft>
              <a:buFont typeface="Arial" panose="020B0604020202020204" pitchFamily="34" charset="0"/>
              <a:buChar char="•"/>
            </a:pPr>
            <a:r>
              <a:rPr lang="en-US" sz="2400" dirty="0"/>
              <a:t>Long-Term Use of Sedative/Hypnotic Agents</a:t>
            </a:r>
          </a:p>
          <a:p>
            <a:pPr marL="342900" indent="-342900">
              <a:lnSpc>
                <a:spcPct val="100000"/>
              </a:lnSpc>
              <a:spcBef>
                <a:spcPts val="600"/>
              </a:spcBef>
              <a:spcAft>
                <a:spcPts val="600"/>
              </a:spcAft>
              <a:buFont typeface="Arial" panose="020B0604020202020204" pitchFamily="34" charset="0"/>
              <a:buChar char="•"/>
            </a:pPr>
            <a:r>
              <a:rPr lang="en-US" sz="2400" dirty="0"/>
              <a:t>High-Risk Opioids without Concomitant Rescue Naloxone</a:t>
            </a:r>
          </a:p>
          <a:p>
            <a:pPr marL="342900" indent="-342900">
              <a:lnSpc>
                <a:spcPct val="100000"/>
              </a:lnSpc>
              <a:spcBef>
                <a:spcPts val="600"/>
              </a:spcBef>
              <a:spcAft>
                <a:spcPts val="600"/>
              </a:spcAft>
              <a:buFont typeface="Arial" panose="020B0604020202020204" pitchFamily="34" charset="0"/>
              <a:buChar char="•"/>
            </a:pPr>
            <a:r>
              <a:rPr lang="en-US" sz="2400" dirty="0"/>
              <a:t>Atrial Fibrillation and Non-Hemorrhagic Stroke without Anticoagulation</a:t>
            </a:r>
          </a:p>
          <a:p>
            <a:pPr>
              <a:lnSpc>
                <a:spcPct val="100000"/>
              </a:lnSpc>
              <a:spcBef>
                <a:spcPts val="600"/>
              </a:spcBef>
              <a:spcAft>
                <a:spcPts val="600"/>
              </a:spcAft>
            </a:pPr>
            <a:endParaRPr lang="en-US" sz="2400" b="1" dirty="0"/>
          </a:p>
        </p:txBody>
      </p:sp>
    </p:spTree>
    <p:extLst>
      <p:ext uri="{BB962C8B-B14F-4D97-AF65-F5344CB8AC3E}">
        <p14:creationId xmlns:p14="http://schemas.microsoft.com/office/powerpoint/2010/main" val="4004901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910E4-F1E2-E00A-15FE-713673130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CEEFE-E08C-D0D6-FD5B-108C55399F46}"/>
              </a:ext>
            </a:extLst>
          </p:cNvPr>
          <p:cNvSpPr>
            <a:spLocks noGrp="1"/>
          </p:cNvSpPr>
          <p:nvPr>
            <p:ph type="title"/>
          </p:nvPr>
        </p:nvSpPr>
        <p:spPr>
          <a:xfrm>
            <a:off x="495300" y="546778"/>
            <a:ext cx="12038684" cy="799422"/>
          </a:xfrm>
        </p:spPr>
        <p:txBody>
          <a:bodyPr/>
          <a:lstStyle/>
          <a:p>
            <a:r>
              <a:rPr lang="en-US" dirty="0"/>
              <a:t>Agenda</a:t>
            </a:r>
          </a:p>
        </p:txBody>
      </p:sp>
      <p:sp>
        <p:nvSpPr>
          <p:cNvPr id="3" name="Text Placeholder 2">
            <a:extLst>
              <a:ext uri="{FF2B5EF4-FFF2-40B4-BE49-F238E27FC236}">
                <a16:creationId xmlns:a16="http://schemas.microsoft.com/office/drawing/2014/main" id="{895D1D39-C991-384A-4FE1-20FAA5F052CA}"/>
              </a:ext>
            </a:extLst>
          </p:cNvPr>
          <p:cNvSpPr>
            <a:spLocks noGrp="1"/>
          </p:cNvSpPr>
          <p:nvPr>
            <p:ph type="body" sz="quarter" idx="13"/>
          </p:nvPr>
        </p:nvSpPr>
        <p:spPr>
          <a:xfrm>
            <a:off x="623455" y="1376430"/>
            <a:ext cx="13439637" cy="6371934"/>
          </a:xfrm>
          <a:solidFill>
            <a:schemeClr val="bg1"/>
          </a:solidFill>
        </p:spPr>
        <p:txBody>
          <a:bodyPr/>
          <a:lstStyle/>
          <a:p>
            <a:pPr>
              <a:lnSpc>
                <a:spcPct val="100000"/>
              </a:lnSpc>
              <a:spcBef>
                <a:spcPts val="600"/>
              </a:spcBef>
              <a:spcAft>
                <a:spcPts val="600"/>
              </a:spcAft>
            </a:pPr>
            <a:r>
              <a:rPr lang="en-US" sz="2400" b="1" dirty="0"/>
              <a:t>2026 </a:t>
            </a:r>
            <a:r>
              <a:rPr lang="en-US" sz="2400" b="1" dirty="0" err="1"/>
              <a:t>RetroDUR</a:t>
            </a:r>
            <a:r>
              <a:rPr lang="en-US" sz="2400" b="1" dirty="0"/>
              <a:t> Interventions</a:t>
            </a:r>
          </a:p>
          <a:p>
            <a:pPr marL="342900" indent="-342900">
              <a:lnSpc>
                <a:spcPct val="100000"/>
              </a:lnSpc>
              <a:spcBef>
                <a:spcPts val="600"/>
              </a:spcBef>
              <a:spcAft>
                <a:spcPts val="600"/>
              </a:spcAft>
              <a:buFont typeface="Arial" panose="020B0604020202020204" pitchFamily="34" charset="0"/>
              <a:buChar char="•"/>
            </a:pPr>
            <a:r>
              <a:rPr lang="en-US" sz="2400" dirty="0"/>
              <a:t>Q1 - Evaluation of Continuous Glucose Monitor Utilization </a:t>
            </a:r>
          </a:p>
          <a:p>
            <a:pPr marL="342900" indent="-342900">
              <a:lnSpc>
                <a:spcPct val="100000"/>
              </a:lnSpc>
              <a:spcBef>
                <a:spcPts val="600"/>
              </a:spcBef>
              <a:spcAft>
                <a:spcPts val="600"/>
              </a:spcAft>
              <a:buFont typeface="Arial" panose="020B0604020202020204" pitchFamily="34" charset="0"/>
              <a:buChar char="•"/>
            </a:pPr>
            <a:r>
              <a:rPr lang="en-US" sz="2400" dirty="0"/>
              <a:t>Q2 - Evaluation of Short Acting Beta Agonist (SABA) Inhalers in Pediatric Participants</a:t>
            </a:r>
          </a:p>
          <a:p>
            <a:pPr marL="342900" indent="-342900">
              <a:lnSpc>
                <a:spcPct val="100000"/>
              </a:lnSpc>
              <a:spcBef>
                <a:spcPts val="600"/>
              </a:spcBef>
              <a:spcAft>
                <a:spcPts val="600"/>
              </a:spcAft>
              <a:buFont typeface="Arial" panose="020B0604020202020204" pitchFamily="34" charset="0"/>
              <a:buChar char="•"/>
            </a:pPr>
            <a:r>
              <a:rPr lang="en-US" sz="2400" dirty="0"/>
              <a:t>Q3 - Evaluation of Ozempic Utilization </a:t>
            </a:r>
          </a:p>
          <a:p>
            <a:pPr marL="342900" indent="-342900">
              <a:lnSpc>
                <a:spcPct val="100000"/>
              </a:lnSpc>
              <a:spcBef>
                <a:spcPts val="600"/>
              </a:spcBef>
              <a:spcAft>
                <a:spcPts val="600"/>
              </a:spcAft>
              <a:buFont typeface="Arial" panose="020B0604020202020204" pitchFamily="34" charset="0"/>
              <a:buChar char="•"/>
            </a:pPr>
            <a:r>
              <a:rPr lang="en-US" sz="2400" dirty="0"/>
              <a:t>Q4 - Concurrent Use of Opioids, Benzodiazepines, and Antipsychotics</a:t>
            </a:r>
          </a:p>
          <a:p>
            <a:pPr>
              <a:lnSpc>
                <a:spcPct val="100000"/>
              </a:lnSpc>
              <a:spcBef>
                <a:spcPts val="600"/>
              </a:spcBef>
              <a:spcAft>
                <a:spcPts val="600"/>
              </a:spcAft>
            </a:pPr>
            <a:r>
              <a:rPr lang="en-US" sz="2400" b="1" dirty="0"/>
              <a:t>Future </a:t>
            </a:r>
            <a:r>
              <a:rPr lang="en-US" sz="2400" b="1" dirty="0" err="1"/>
              <a:t>RetroDUR</a:t>
            </a:r>
            <a:r>
              <a:rPr lang="en-US" sz="2400" b="1" dirty="0"/>
              <a:t> Interventions</a:t>
            </a:r>
          </a:p>
          <a:p>
            <a:pPr>
              <a:lnSpc>
                <a:spcPct val="100000"/>
              </a:lnSpc>
              <a:spcBef>
                <a:spcPts val="600"/>
              </a:spcBef>
              <a:spcAft>
                <a:spcPts val="600"/>
              </a:spcAft>
            </a:pPr>
            <a:endParaRPr lang="en-US" sz="2400" b="1" dirty="0"/>
          </a:p>
        </p:txBody>
      </p:sp>
    </p:spTree>
    <p:extLst>
      <p:ext uri="{BB962C8B-B14F-4D97-AF65-F5344CB8AC3E}">
        <p14:creationId xmlns:p14="http://schemas.microsoft.com/office/powerpoint/2010/main" val="4067696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31800"/>
            <a:ext cx="13581063" cy="1574800"/>
          </a:xfrm>
        </p:spPr>
        <p:txBody>
          <a:bodyPr/>
          <a:lstStyle/>
          <a:p>
            <a:r>
              <a:rPr lang="en-US" dirty="0"/>
              <a:t>Recent </a:t>
            </a:r>
            <a:r>
              <a:rPr lang="en-US" dirty="0" err="1"/>
              <a:t>RetroDUR</a:t>
            </a:r>
            <a:r>
              <a:rPr lang="en-US" dirty="0"/>
              <a:t> Interventions:</a:t>
            </a:r>
            <a:br>
              <a:rPr lang="en-US" dirty="0"/>
            </a:br>
            <a:r>
              <a:rPr lang="en-US" sz="2800" dirty="0"/>
              <a:t>Atrial Fibrillation and Non-Hemorrhagic Stroke without Anticoagulation – Q4 2025</a:t>
            </a:r>
            <a:br>
              <a:rPr lang="en-US" sz="2800" dirty="0"/>
            </a:br>
            <a:br>
              <a:rPr lang="en-US" sz="2400" dirty="0"/>
            </a:br>
            <a:br>
              <a:rPr lang="en-US" sz="2400" dirty="0"/>
            </a:br>
            <a:br>
              <a:rPr lang="en-US" sz="2400" dirty="0"/>
            </a:br>
            <a:br>
              <a:rPr lang="en-US" sz="2400" dirty="0"/>
            </a:br>
            <a:br>
              <a:rPr lang="en-US" sz="2800" dirty="0"/>
            </a:br>
            <a:endParaRPr lang="en-US" sz="4000" dirty="0"/>
          </a:p>
        </p:txBody>
      </p:sp>
      <p:graphicFrame>
        <p:nvGraphicFramePr>
          <p:cNvPr id="4" name="Table 6" descr="Mailing Date, number of letters, participants and providers.&#10;">
            <a:extLst>
              <a:ext uri="{FF2B5EF4-FFF2-40B4-BE49-F238E27FC236}">
                <a16:creationId xmlns:a16="http://schemas.microsoft.com/office/drawing/2014/main" id="{31E629FD-D6CB-9533-B508-D3B8121D1660}"/>
              </a:ext>
            </a:extLst>
          </p:cNvPr>
          <p:cNvGraphicFramePr>
            <a:graphicFrameLocks noGrp="1"/>
          </p:cNvGraphicFramePr>
          <p:nvPr>
            <p:extLst>
              <p:ext uri="{D42A27DB-BD31-4B8C-83A1-F6EECF244321}">
                <p14:modId xmlns:p14="http://schemas.microsoft.com/office/powerpoint/2010/main" val="2821045906"/>
              </p:ext>
            </p:extLst>
          </p:nvPr>
        </p:nvGraphicFramePr>
        <p:xfrm>
          <a:off x="1325434" y="2416350"/>
          <a:ext cx="11979531" cy="1210215"/>
        </p:xfrm>
        <a:graphic>
          <a:graphicData uri="http://schemas.openxmlformats.org/drawingml/2006/table">
            <a:tbl>
              <a:tblPr firstRow="1" bandRow="1">
                <a:tableStyleId>{5C22544A-7EE6-4342-B048-85BDC9FD1C3A}</a:tableStyleId>
              </a:tblPr>
              <a:tblGrid>
                <a:gridCol w="2875087">
                  <a:extLst>
                    <a:ext uri="{9D8B030D-6E8A-4147-A177-3AD203B41FA5}">
                      <a16:colId xmlns:a16="http://schemas.microsoft.com/office/drawing/2014/main" val="631614764"/>
                    </a:ext>
                  </a:extLst>
                </a:gridCol>
                <a:gridCol w="2696668">
                  <a:extLst>
                    <a:ext uri="{9D8B030D-6E8A-4147-A177-3AD203B41FA5}">
                      <a16:colId xmlns:a16="http://schemas.microsoft.com/office/drawing/2014/main" val="3174934093"/>
                    </a:ext>
                  </a:extLst>
                </a:gridCol>
                <a:gridCol w="2965268">
                  <a:extLst>
                    <a:ext uri="{9D8B030D-6E8A-4147-A177-3AD203B41FA5}">
                      <a16:colId xmlns:a16="http://schemas.microsoft.com/office/drawing/2014/main" val="1448440834"/>
                    </a:ext>
                  </a:extLst>
                </a:gridCol>
                <a:gridCol w="3442508">
                  <a:extLst>
                    <a:ext uri="{9D8B030D-6E8A-4147-A177-3AD203B41FA5}">
                      <a16:colId xmlns:a16="http://schemas.microsoft.com/office/drawing/2014/main" val="675125776"/>
                    </a:ext>
                  </a:extLst>
                </a:gridCol>
              </a:tblGrid>
              <a:tr h="722535">
                <a:tc>
                  <a:txBody>
                    <a:bodyPr/>
                    <a:lstStyle/>
                    <a:p>
                      <a:pPr algn="ctr"/>
                      <a:r>
                        <a:rPr lang="en-US" dirty="0"/>
                        <a:t>Date Mailed</a:t>
                      </a:r>
                    </a:p>
                  </a:txBody>
                  <a:tcPr anchor="ctr"/>
                </a:tc>
                <a:tc>
                  <a:txBody>
                    <a:bodyPr/>
                    <a:lstStyle/>
                    <a:p>
                      <a:pPr algn="ctr"/>
                      <a:r>
                        <a:rPr lang="en-US" dirty="0"/>
                        <a:t>Letters Mailed</a:t>
                      </a:r>
                    </a:p>
                  </a:txBody>
                  <a:tcPr anchor="ctr"/>
                </a:tc>
                <a:tc>
                  <a:txBody>
                    <a:bodyPr/>
                    <a:lstStyle/>
                    <a:p>
                      <a:pPr algn="ctr"/>
                      <a:r>
                        <a:rPr lang="en-US" dirty="0"/>
                        <a:t>Participants</a:t>
                      </a:r>
                    </a:p>
                  </a:txBody>
                  <a:tcPr anchor="ctr"/>
                </a:tc>
                <a:tc>
                  <a:txBody>
                    <a:bodyPr/>
                    <a:lstStyle/>
                    <a:p>
                      <a:pPr algn="ctr"/>
                      <a:r>
                        <a:rPr lang="en-US" dirty="0"/>
                        <a:t>Providers</a:t>
                      </a:r>
                    </a:p>
                  </a:txBody>
                  <a:tcPr anchor="ctr"/>
                </a:tc>
                <a:extLst>
                  <a:ext uri="{0D108BD9-81ED-4DB2-BD59-A6C34878D82A}">
                    <a16:rowId xmlns:a16="http://schemas.microsoft.com/office/drawing/2014/main" val="286243260"/>
                  </a:ext>
                </a:extLst>
              </a:tr>
              <a:tr h="0">
                <a:tc>
                  <a:txBody>
                    <a:bodyPr/>
                    <a:lstStyle/>
                    <a:p>
                      <a:pPr lvl="0" algn="ctr">
                        <a:buNone/>
                      </a:pPr>
                      <a:r>
                        <a:rPr lang="en-US" dirty="0">
                          <a:solidFill>
                            <a:schemeClr val="tx1"/>
                          </a:solidFill>
                        </a:rPr>
                        <a:t>12/11/2025</a:t>
                      </a:r>
                      <a:endParaRPr lang="en-US" dirty="0"/>
                    </a:p>
                  </a:txBody>
                  <a:tcPr anchor="ctr"/>
                </a:tc>
                <a:tc>
                  <a:txBody>
                    <a:bodyPr/>
                    <a:lstStyle/>
                    <a:p>
                      <a:pPr lvl="0" algn="ctr">
                        <a:buNone/>
                      </a:pPr>
                      <a:r>
                        <a:rPr lang="en-US" dirty="0"/>
                        <a:t>427</a:t>
                      </a:r>
                    </a:p>
                  </a:txBody>
                  <a:tcPr anchor="ctr"/>
                </a:tc>
                <a:tc>
                  <a:txBody>
                    <a:bodyPr/>
                    <a:lstStyle/>
                    <a:p>
                      <a:pPr lvl="0" algn="ctr">
                        <a:buNone/>
                      </a:pPr>
                      <a:r>
                        <a:rPr lang="en-US" dirty="0"/>
                        <a:t>454</a:t>
                      </a:r>
                    </a:p>
                  </a:txBody>
                  <a:tcPr anchor="ctr"/>
                </a:tc>
                <a:tc>
                  <a:txBody>
                    <a:bodyPr/>
                    <a:lstStyle/>
                    <a:p>
                      <a:pPr lvl="0" algn="ctr">
                        <a:buNone/>
                      </a:pPr>
                      <a:r>
                        <a:rPr lang="en-US" dirty="0">
                          <a:solidFill>
                            <a:schemeClr val="tx1"/>
                          </a:solidFill>
                        </a:rPr>
                        <a:t>427</a:t>
                      </a:r>
                    </a:p>
                  </a:txBody>
                  <a:tcPr anchor="ctr"/>
                </a:tc>
                <a:extLst>
                  <a:ext uri="{0D108BD9-81ED-4DB2-BD59-A6C34878D82A}">
                    <a16:rowId xmlns:a16="http://schemas.microsoft.com/office/drawing/2014/main" val="3731526153"/>
                  </a:ext>
                </a:extLst>
              </a:tr>
            </a:tbl>
          </a:graphicData>
        </a:graphic>
      </p:graphicFrame>
      <p:sp>
        <p:nvSpPr>
          <p:cNvPr id="3" name="TextBox 2">
            <a:extLst>
              <a:ext uri="{FF2B5EF4-FFF2-40B4-BE49-F238E27FC236}">
                <a16:creationId xmlns:a16="http://schemas.microsoft.com/office/drawing/2014/main" id="{11B523A4-E816-4238-6CAF-7E197D25567C}"/>
              </a:ext>
            </a:extLst>
          </p:cNvPr>
          <p:cNvSpPr txBox="1"/>
          <p:nvPr/>
        </p:nvSpPr>
        <p:spPr>
          <a:xfrm>
            <a:off x="1296065" y="4081749"/>
            <a:ext cx="11979531" cy="212365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800" dirty="0">
                <a:solidFill>
                  <a:srgbClr val="141313"/>
                </a:solidFill>
              </a:rPr>
              <a:t>A total of </a:t>
            </a:r>
            <a:r>
              <a:rPr lang="en-US" sz="2800" dirty="0"/>
              <a:t>454</a:t>
            </a:r>
            <a:r>
              <a:rPr lang="en-US" sz="2800" dirty="0">
                <a:solidFill>
                  <a:srgbClr val="141313"/>
                </a:solidFill>
              </a:rPr>
              <a:t> participants associated with </a:t>
            </a:r>
            <a:r>
              <a:rPr lang="en-US" sz="2800" dirty="0"/>
              <a:t>427</a:t>
            </a:r>
            <a:r>
              <a:rPr lang="en-US" sz="2800" dirty="0">
                <a:solidFill>
                  <a:srgbClr val="141313"/>
                </a:solidFill>
              </a:rPr>
              <a:t> providers were identified for letters</a:t>
            </a:r>
          </a:p>
          <a:p>
            <a:pPr marL="342900" indent="-342900">
              <a:spcBef>
                <a:spcPts val="600"/>
              </a:spcBef>
              <a:spcAft>
                <a:spcPts val="600"/>
              </a:spcAft>
              <a:buFont typeface="Arial" panose="020B0604020202020204" pitchFamily="34" charset="0"/>
              <a:buChar char="•"/>
            </a:pPr>
            <a:r>
              <a:rPr lang="en-US" sz="2800" dirty="0">
                <a:solidFill>
                  <a:srgbClr val="141313"/>
                </a:solidFill>
              </a:rPr>
              <a:t>Outcomes will be reviewed in subsequent slides.</a:t>
            </a:r>
          </a:p>
          <a:p>
            <a:pPr marL="996010" lvl="1" indent="-342900">
              <a:spcBef>
                <a:spcPts val="600"/>
              </a:spcBef>
              <a:spcAft>
                <a:spcPts val="600"/>
              </a:spcAft>
              <a:buFont typeface="Arial" panose="020B0604020202020204" pitchFamily="34" charset="0"/>
              <a:buChar char="•"/>
            </a:pPr>
            <a:endParaRPr lang="en-US" sz="2800" dirty="0">
              <a:solidFill>
                <a:srgbClr val="141313"/>
              </a:solidFill>
            </a:endParaRPr>
          </a:p>
        </p:txBody>
      </p:sp>
    </p:spTree>
    <p:extLst>
      <p:ext uri="{BB962C8B-B14F-4D97-AF65-F5344CB8AC3E}">
        <p14:creationId xmlns:p14="http://schemas.microsoft.com/office/powerpoint/2010/main" val="47924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15B26-995C-3F8C-57D6-854BA300C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7FD6F-3B23-7B49-5B92-30529F994A25}"/>
              </a:ext>
            </a:extLst>
          </p:cNvPr>
          <p:cNvSpPr>
            <a:spLocks noGrp="1"/>
          </p:cNvSpPr>
          <p:nvPr>
            <p:ph type="title"/>
          </p:nvPr>
        </p:nvSpPr>
        <p:spPr>
          <a:xfrm>
            <a:off x="495300" y="431800"/>
            <a:ext cx="13581063" cy="1574800"/>
          </a:xfrm>
        </p:spPr>
        <p:txBody>
          <a:bodyPr/>
          <a:lstStyle/>
          <a:p>
            <a:r>
              <a:rPr lang="en-US" dirty="0"/>
              <a:t>Recent </a:t>
            </a:r>
            <a:r>
              <a:rPr lang="en-US" dirty="0" err="1"/>
              <a:t>RetroDUR</a:t>
            </a:r>
            <a:r>
              <a:rPr lang="en-US" dirty="0"/>
              <a:t> Interventions:</a:t>
            </a:r>
            <a:br>
              <a:rPr lang="en-US" dirty="0"/>
            </a:br>
            <a:r>
              <a:rPr lang="en-US" sz="2800" dirty="0"/>
              <a:t>Evaluation of Continuous Glucose Monitor Utilization – Q1 2026</a:t>
            </a:r>
            <a:br>
              <a:rPr lang="en-US" sz="2400" dirty="0"/>
            </a:br>
            <a:br>
              <a:rPr lang="en-US" sz="2400" dirty="0"/>
            </a:br>
            <a:br>
              <a:rPr lang="en-US" sz="2400" dirty="0"/>
            </a:br>
            <a:br>
              <a:rPr lang="en-US" sz="2400" dirty="0"/>
            </a:br>
            <a:br>
              <a:rPr lang="en-US" sz="2800" dirty="0"/>
            </a:br>
            <a:endParaRPr lang="en-US" sz="4000" dirty="0"/>
          </a:p>
        </p:txBody>
      </p:sp>
      <p:graphicFrame>
        <p:nvGraphicFramePr>
          <p:cNvPr id="4" name="Table 6" descr="Mailing Date, number of letters, participants and providers.&#10;">
            <a:extLst>
              <a:ext uri="{FF2B5EF4-FFF2-40B4-BE49-F238E27FC236}">
                <a16:creationId xmlns:a16="http://schemas.microsoft.com/office/drawing/2014/main" id="{9424FCF9-9A69-22D7-6A43-6AF65B780450}"/>
              </a:ext>
            </a:extLst>
          </p:cNvPr>
          <p:cNvGraphicFramePr>
            <a:graphicFrameLocks noGrp="1"/>
          </p:cNvGraphicFramePr>
          <p:nvPr>
            <p:extLst>
              <p:ext uri="{D42A27DB-BD31-4B8C-83A1-F6EECF244321}">
                <p14:modId xmlns:p14="http://schemas.microsoft.com/office/powerpoint/2010/main" val="2108510570"/>
              </p:ext>
            </p:extLst>
          </p:nvPr>
        </p:nvGraphicFramePr>
        <p:xfrm>
          <a:off x="1325434" y="2416350"/>
          <a:ext cx="11979531" cy="1210215"/>
        </p:xfrm>
        <a:graphic>
          <a:graphicData uri="http://schemas.openxmlformats.org/drawingml/2006/table">
            <a:tbl>
              <a:tblPr firstRow="1" bandRow="1">
                <a:tableStyleId>{5C22544A-7EE6-4342-B048-85BDC9FD1C3A}</a:tableStyleId>
              </a:tblPr>
              <a:tblGrid>
                <a:gridCol w="2875087">
                  <a:extLst>
                    <a:ext uri="{9D8B030D-6E8A-4147-A177-3AD203B41FA5}">
                      <a16:colId xmlns:a16="http://schemas.microsoft.com/office/drawing/2014/main" val="631614764"/>
                    </a:ext>
                  </a:extLst>
                </a:gridCol>
                <a:gridCol w="2696668">
                  <a:extLst>
                    <a:ext uri="{9D8B030D-6E8A-4147-A177-3AD203B41FA5}">
                      <a16:colId xmlns:a16="http://schemas.microsoft.com/office/drawing/2014/main" val="3174934093"/>
                    </a:ext>
                  </a:extLst>
                </a:gridCol>
                <a:gridCol w="2965268">
                  <a:extLst>
                    <a:ext uri="{9D8B030D-6E8A-4147-A177-3AD203B41FA5}">
                      <a16:colId xmlns:a16="http://schemas.microsoft.com/office/drawing/2014/main" val="1448440834"/>
                    </a:ext>
                  </a:extLst>
                </a:gridCol>
                <a:gridCol w="3442508">
                  <a:extLst>
                    <a:ext uri="{9D8B030D-6E8A-4147-A177-3AD203B41FA5}">
                      <a16:colId xmlns:a16="http://schemas.microsoft.com/office/drawing/2014/main" val="675125776"/>
                    </a:ext>
                  </a:extLst>
                </a:gridCol>
              </a:tblGrid>
              <a:tr h="722535">
                <a:tc>
                  <a:txBody>
                    <a:bodyPr/>
                    <a:lstStyle/>
                    <a:p>
                      <a:pPr algn="ctr"/>
                      <a:r>
                        <a:rPr lang="en-US" dirty="0"/>
                        <a:t>Date Mailed</a:t>
                      </a:r>
                    </a:p>
                  </a:txBody>
                  <a:tcPr anchor="ctr"/>
                </a:tc>
                <a:tc>
                  <a:txBody>
                    <a:bodyPr/>
                    <a:lstStyle/>
                    <a:p>
                      <a:pPr algn="ctr"/>
                      <a:r>
                        <a:rPr lang="en-US" dirty="0"/>
                        <a:t>Letters Mailed</a:t>
                      </a:r>
                    </a:p>
                  </a:txBody>
                  <a:tcPr anchor="ctr"/>
                </a:tc>
                <a:tc>
                  <a:txBody>
                    <a:bodyPr/>
                    <a:lstStyle/>
                    <a:p>
                      <a:pPr algn="ctr"/>
                      <a:r>
                        <a:rPr lang="en-US" dirty="0"/>
                        <a:t>Participants</a:t>
                      </a:r>
                    </a:p>
                  </a:txBody>
                  <a:tcPr anchor="ctr"/>
                </a:tc>
                <a:tc>
                  <a:txBody>
                    <a:bodyPr/>
                    <a:lstStyle/>
                    <a:p>
                      <a:pPr algn="ctr"/>
                      <a:r>
                        <a:rPr lang="en-US" dirty="0"/>
                        <a:t>Providers</a:t>
                      </a:r>
                    </a:p>
                  </a:txBody>
                  <a:tcPr anchor="ctr"/>
                </a:tc>
                <a:extLst>
                  <a:ext uri="{0D108BD9-81ED-4DB2-BD59-A6C34878D82A}">
                    <a16:rowId xmlns:a16="http://schemas.microsoft.com/office/drawing/2014/main" val="286243260"/>
                  </a:ext>
                </a:extLst>
              </a:tr>
              <a:tr h="0">
                <a:tc>
                  <a:txBody>
                    <a:bodyPr/>
                    <a:lstStyle/>
                    <a:p>
                      <a:pPr lvl="0" algn="ctr">
                        <a:buNone/>
                      </a:pPr>
                      <a:r>
                        <a:rPr lang="en-US" dirty="0">
                          <a:solidFill>
                            <a:schemeClr val="tx1"/>
                          </a:solidFill>
                        </a:rPr>
                        <a:t>3/24/2026</a:t>
                      </a:r>
                      <a:endParaRPr lang="en-US" dirty="0"/>
                    </a:p>
                  </a:txBody>
                  <a:tcPr anchor="ctr"/>
                </a:tc>
                <a:tc>
                  <a:txBody>
                    <a:bodyPr/>
                    <a:lstStyle/>
                    <a:p>
                      <a:pPr lvl="0" algn="ctr">
                        <a:buNone/>
                      </a:pPr>
                      <a:r>
                        <a:rPr lang="en-US" dirty="0"/>
                        <a:t>342</a:t>
                      </a:r>
                    </a:p>
                  </a:txBody>
                  <a:tcPr anchor="ctr"/>
                </a:tc>
                <a:tc>
                  <a:txBody>
                    <a:bodyPr/>
                    <a:lstStyle/>
                    <a:p>
                      <a:pPr lvl="0" algn="ctr">
                        <a:buNone/>
                      </a:pPr>
                      <a:r>
                        <a:rPr lang="en-US" dirty="0"/>
                        <a:t>403</a:t>
                      </a:r>
                    </a:p>
                  </a:txBody>
                  <a:tcPr anchor="ctr"/>
                </a:tc>
                <a:tc>
                  <a:txBody>
                    <a:bodyPr/>
                    <a:lstStyle/>
                    <a:p>
                      <a:pPr lvl="0" algn="ctr">
                        <a:buNone/>
                      </a:pPr>
                      <a:r>
                        <a:rPr lang="en-US" dirty="0">
                          <a:solidFill>
                            <a:schemeClr val="tx1"/>
                          </a:solidFill>
                        </a:rPr>
                        <a:t>342</a:t>
                      </a:r>
                    </a:p>
                  </a:txBody>
                  <a:tcPr anchor="ctr"/>
                </a:tc>
                <a:extLst>
                  <a:ext uri="{0D108BD9-81ED-4DB2-BD59-A6C34878D82A}">
                    <a16:rowId xmlns:a16="http://schemas.microsoft.com/office/drawing/2014/main" val="3731526153"/>
                  </a:ext>
                </a:extLst>
              </a:tr>
            </a:tbl>
          </a:graphicData>
        </a:graphic>
      </p:graphicFrame>
      <p:sp>
        <p:nvSpPr>
          <p:cNvPr id="3" name="TextBox 2">
            <a:extLst>
              <a:ext uri="{FF2B5EF4-FFF2-40B4-BE49-F238E27FC236}">
                <a16:creationId xmlns:a16="http://schemas.microsoft.com/office/drawing/2014/main" id="{CB312717-25E7-A671-0380-7DFD02A6C59F}"/>
              </a:ext>
            </a:extLst>
          </p:cNvPr>
          <p:cNvSpPr txBox="1"/>
          <p:nvPr/>
        </p:nvSpPr>
        <p:spPr>
          <a:xfrm>
            <a:off x="1296065" y="4081749"/>
            <a:ext cx="11979531" cy="212365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800" dirty="0">
                <a:solidFill>
                  <a:srgbClr val="141313"/>
                </a:solidFill>
              </a:rPr>
              <a:t>A total of </a:t>
            </a:r>
            <a:r>
              <a:rPr lang="en-US" sz="2800" dirty="0"/>
              <a:t>403</a:t>
            </a:r>
            <a:r>
              <a:rPr lang="en-US" sz="2800" dirty="0">
                <a:solidFill>
                  <a:srgbClr val="141313"/>
                </a:solidFill>
              </a:rPr>
              <a:t> participants associated with </a:t>
            </a:r>
            <a:r>
              <a:rPr lang="en-US" sz="2800" dirty="0"/>
              <a:t>342</a:t>
            </a:r>
            <a:r>
              <a:rPr lang="en-US" sz="2800" dirty="0">
                <a:solidFill>
                  <a:srgbClr val="141313"/>
                </a:solidFill>
              </a:rPr>
              <a:t> providers were identified for letters</a:t>
            </a:r>
          </a:p>
          <a:p>
            <a:pPr marL="342900" indent="-342900">
              <a:spcBef>
                <a:spcPts val="600"/>
              </a:spcBef>
              <a:spcAft>
                <a:spcPts val="600"/>
              </a:spcAft>
              <a:buFont typeface="Arial" panose="020B0604020202020204" pitchFamily="34" charset="0"/>
              <a:buChar char="•"/>
            </a:pPr>
            <a:r>
              <a:rPr lang="en-US" sz="2800" dirty="0">
                <a:solidFill>
                  <a:srgbClr val="141313"/>
                </a:solidFill>
              </a:rPr>
              <a:t>Outcomes will be assessed after November 1, 2026</a:t>
            </a:r>
          </a:p>
          <a:p>
            <a:pPr marL="996010" lvl="1" indent="-342900">
              <a:spcBef>
                <a:spcPts val="600"/>
              </a:spcBef>
              <a:spcAft>
                <a:spcPts val="600"/>
              </a:spcAft>
              <a:buFont typeface="Arial" panose="020B0604020202020204" pitchFamily="34" charset="0"/>
              <a:buChar char="•"/>
            </a:pPr>
            <a:endParaRPr lang="en-US" sz="2800" dirty="0">
              <a:solidFill>
                <a:srgbClr val="141313"/>
              </a:solidFill>
            </a:endParaRPr>
          </a:p>
        </p:txBody>
      </p:sp>
    </p:spTree>
    <p:extLst>
      <p:ext uri="{BB962C8B-B14F-4D97-AF65-F5344CB8AC3E}">
        <p14:creationId xmlns:p14="http://schemas.microsoft.com/office/powerpoint/2010/main" val="282566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A8D27-C208-A65B-57D2-E6EBBCE70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A59C4-F703-352C-AA44-9CB31540B60A}"/>
              </a:ext>
            </a:extLst>
          </p:cNvPr>
          <p:cNvSpPr>
            <a:spLocks noGrp="1"/>
          </p:cNvSpPr>
          <p:nvPr>
            <p:ph type="title"/>
          </p:nvPr>
        </p:nvSpPr>
        <p:spPr>
          <a:xfrm>
            <a:off x="495300" y="431800"/>
            <a:ext cx="13581063" cy="1574800"/>
          </a:xfrm>
        </p:spPr>
        <p:txBody>
          <a:bodyPr/>
          <a:lstStyle/>
          <a:p>
            <a:r>
              <a:rPr lang="en-US" dirty="0"/>
              <a:t>Recent </a:t>
            </a:r>
            <a:r>
              <a:rPr lang="en-US" dirty="0" err="1"/>
              <a:t>RetroDUR</a:t>
            </a:r>
            <a:r>
              <a:rPr lang="en-US" dirty="0"/>
              <a:t> Interventions:</a:t>
            </a:r>
            <a:br>
              <a:rPr lang="en-US" dirty="0"/>
            </a:br>
            <a:r>
              <a:rPr lang="en-US" sz="2400" dirty="0"/>
              <a:t>Evaluation of Short Acting Beta Agonist (SABA) Inhalers in Pediatric Participants – Q2 2026</a:t>
            </a:r>
            <a:br>
              <a:rPr lang="en-US" sz="2400" dirty="0"/>
            </a:br>
            <a:br>
              <a:rPr lang="en-US" sz="2400" dirty="0"/>
            </a:br>
            <a:br>
              <a:rPr lang="en-US" sz="2400" dirty="0"/>
            </a:br>
            <a:br>
              <a:rPr lang="en-US" sz="2400" dirty="0"/>
            </a:br>
            <a:br>
              <a:rPr lang="en-US" sz="2800" dirty="0"/>
            </a:br>
            <a:endParaRPr lang="en-US" sz="4000" dirty="0"/>
          </a:p>
        </p:txBody>
      </p:sp>
      <p:graphicFrame>
        <p:nvGraphicFramePr>
          <p:cNvPr id="4" name="Table 6" descr="Mailing Date, number of letters, participants and providers.&#10;">
            <a:extLst>
              <a:ext uri="{FF2B5EF4-FFF2-40B4-BE49-F238E27FC236}">
                <a16:creationId xmlns:a16="http://schemas.microsoft.com/office/drawing/2014/main" id="{CF0F6358-9F38-EEDC-FE81-EFE3F1A5D04D}"/>
              </a:ext>
            </a:extLst>
          </p:cNvPr>
          <p:cNvGraphicFramePr>
            <a:graphicFrameLocks noGrp="1"/>
          </p:cNvGraphicFramePr>
          <p:nvPr>
            <p:extLst>
              <p:ext uri="{D42A27DB-BD31-4B8C-83A1-F6EECF244321}">
                <p14:modId xmlns:p14="http://schemas.microsoft.com/office/powerpoint/2010/main" val="1546939369"/>
              </p:ext>
            </p:extLst>
          </p:nvPr>
        </p:nvGraphicFramePr>
        <p:xfrm>
          <a:off x="1325434" y="2416350"/>
          <a:ext cx="11979531" cy="1210215"/>
        </p:xfrm>
        <a:graphic>
          <a:graphicData uri="http://schemas.openxmlformats.org/drawingml/2006/table">
            <a:tbl>
              <a:tblPr firstRow="1" bandRow="1">
                <a:tableStyleId>{5C22544A-7EE6-4342-B048-85BDC9FD1C3A}</a:tableStyleId>
              </a:tblPr>
              <a:tblGrid>
                <a:gridCol w="2875087">
                  <a:extLst>
                    <a:ext uri="{9D8B030D-6E8A-4147-A177-3AD203B41FA5}">
                      <a16:colId xmlns:a16="http://schemas.microsoft.com/office/drawing/2014/main" val="631614764"/>
                    </a:ext>
                  </a:extLst>
                </a:gridCol>
                <a:gridCol w="2696668">
                  <a:extLst>
                    <a:ext uri="{9D8B030D-6E8A-4147-A177-3AD203B41FA5}">
                      <a16:colId xmlns:a16="http://schemas.microsoft.com/office/drawing/2014/main" val="3174934093"/>
                    </a:ext>
                  </a:extLst>
                </a:gridCol>
                <a:gridCol w="2965268">
                  <a:extLst>
                    <a:ext uri="{9D8B030D-6E8A-4147-A177-3AD203B41FA5}">
                      <a16:colId xmlns:a16="http://schemas.microsoft.com/office/drawing/2014/main" val="1448440834"/>
                    </a:ext>
                  </a:extLst>
                </a:gridCol>
                <a:gridCol w="3442508">
                  <a:extLst>
                    <a:ext uri="{9D8B030D-6E8A-4147-A177-3AD203B41FA5}">
                      <a16:colId xmlns:a16="http://schemas.microsoft.com/office/drawing/2014/main" val="675125776"/>
                    </a:ext>
                  </a:extLst>
                </a:gridCol>
              </a:tblGrid>
              <a:tr h="722535">
                <a:tc>
                  <a:txBody>
                    <a:bodyPr/>
                    <a:lstStyle/>
                    <a:p>
                      <a:pPr algn="ctr"/>
                      <a:r>
                        <a:rPr lang="en-US" dirty="0"/>
                        <a:t>Date Mailed</a:t>
                      </a:r>
                    </a:p>
                  </a:txBody>
                  <a:tcPr anchor="ctr"/>
                </a:tc>
                <a:tc>
                  <a:txBody>
                    <a:bodyPr/>
                    <a:lstStyle/>
                    <a:p>
                      <a:pPr algn="ctr"/>
                      <a:r>
                        <a:rPr lang="en-US" dirty="0"/>
                        <a:t>Letters Mailed</a:t>
                      </a:r>
                    </a:p>
                  </a:txBody>
                  <a:tcPr anchor="ctr"/>
                </a:tc>
                <a:tc>
                  <a:txBody>
                    <a:bodyPr/>
                    <a:lstStyle/>
                    <a:p>
                      <a:pPr algn="ctr"/>
                      <a:r>
                        <a:rPr lang="en-US" dirty="0"/>
                        <a:t>Participants</a:t>
                      </a:r>
                    </a:p>
                  </a:txBody>
                  <a:tcPr anchor="ctr"/>
                </a:tc>
                <a:tc>
                  <a:txBody>
                    <a:bodyPr/>
                    <a:lstStyle/>
                    <a:p>
                      <a:pPr algn="ctr"/>
                      <a:r>
                        <a:rPr lang="en-US" dirty="0"/>
                        <a:t>Providers</a:t>
                      </a:r>
                    </a:p>
                  </a:txBody>
                  <a:tcPr anchor="ctr"/>
                </a:tc>
                <a:extLst>
                  <a:ext uri="{0D108BD9-81ED-4DB2-BD59-A6C34878D82A}">
                    <a16:rowId xmlns:a16="http://schemas.microsoft.com/office/drawing/2014/main" val="286243260"/>
                  </a:ext>
                </a:extLst>
              </a:tr>
              <a:tr h="0">
                <a:tc>
                  <a:txBody>
                    <a:bodyPr/>
                    <a:lstStyle/>
                    <a:p>
                      <a:pPr lvl="0" algn="ctr">
                        <a:buNone/>
                      </a:pPr>
                      <a:r>
                        <a:rPr lang="en-US" dirty="0">
                          <a:solidFill>
                            <a:schemeClr val="tx1"/>
                          </a:solidFill>
                        </a:rPr>
                        <a:t>6/23/2026</a:t>
                      </a:r>
                      <a:endParaRPr lang="en-US" dirty="0"/>
                    </a:p>
                  </a:txBody>
                  <a:tcPr anchor="ctr"/>
                </a:tc>
                <a:tc>
                  <a:txBody>
                    <a:bodyPr/>
                    <a:lstStyle/>
                    <a:p>
                      <a:pPr lvl="0" algn="ctr">
                        <a:buNone/>
                      </a:pPr>
                      <a:r>
                        <a:rPr lang="en-US" dirty="0"/>
                        <a:t>790</a:t>
                      </a:r>
                    </a:p>
                  </a:txBody>
                  <a:tcPr anchor="ctr"/>
                </a:tc>
                <a:tc>
                  <a:txBody>
                    <a:bodyPr/>
                    <a:lstStyle/>
                    <a:p>
                      <a:pPr lvl="0" algn="ctr">
                        <a:buNone/>
                      </a:pPr>
                      <a:r>
                        <a:rPr lang="en-US" dirty="0"/>
                        <a:t>1,242</a:t>
                      </a:r>
                    </a:p>
                  </a:txBody>
                  <a:tcPr anchor="ctr"/>
                </a:tc>
                <a:tc>
                  <a:txBody>
                    <a:bodyPr/>
                    <a:lstStyle/>
                    <a:p>
                      <a:pPr lvl="0" algn="ctr">
                        <a:buNone/>
                      </a:pPr>
                      <a:r>
                        <a:rPr lang="en-US" dirty="0">
                          <a:solidFill>
                            <a:schemeClr val="tx1"/>
                          </a:solidFill>
                        </a:rPr>
                        <a:t>790</a:t>
                      </a:r>
                    </a:p>
                  </a:txBody>
                  <a:tcPr anchor="ctr"/>
                </a:tc>
                <a:extLst>
                  <a:ext uri="{0D108BD9-81ED-4DB2-BD59-A6C34878D82A}">
                    <a16:rowId xmlns:a16="http://schemas.microsoft.com/office/drawing/2014/main" val="3731526153"/>
                  </a:ext>
                </a:extLst>
              </a:tr>
            </a:tbl>
          </a:graphicData>
        </a:graphic>
      </p:graphicFrame>
      <p:sp>
        <p:nvSpPr>
          <p:cNvPr id="3" name="TextBox 2">
            <a:extLst>
              <a:ext uri="{FF2B5EF4-FFF2-40B4-BE49-F238E27FC236}">
                <a16:creationId xmlns:a16="http://schemas.microsoft.com/office/drawing/2014/main" id="{4F5EDAE4-E823-5CEF-521C-B697F2CB9428}"/>
              </a:ext>
            </a:extLst>
          </p:cNvPr>
          <p:cNvSpPr txBox="1"/>
          <p:nvPr/>
        </p:nvSpPr>
        <p:spPr>
          <a:xfrm>
            <a:off x="1296065" y="4081749"/>
            <a:ext cx="11979531" cy="212365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800" dirty="0">
                <a:solidFill>
                  <a:srgbClr val="141313"/>
                </a:solidFill>
              </a:rPr>
              <a:t>A total of </a:t>
            </a:r>
            <a:r>
              <a:rPr lang="en-US" sz="2800" dirty="0"/>
              <a:t>1,242</a:t>
            </a:r>
            <a:r>
              <a:rPr lang="en-US" sz="2800" dirty="0">
                <a:solidFill>
                  <a:srgbClr val="141313"/>
                </a:solidFill>
              </a:rPr>
              <a:t> participants associated with </a:t>
            </a:r>
            <a:r>
              <a:rPr lang="en-US" sz="2800" dirty="0"/>
              <a:t>790</a:t>
            </a:r>
            <a:r>
              <a:rPr lang="en-US" sz="2800" dirty="0">
                <a:solidFill>
                  <a:srgbClr val="141313"/>
                </a:solidFill>
              </a:rPr>
              <a:t> providers were identified for letters</a:t>
            </a:r>
          </a:p>
          <a:p>
            <a:pPr marL="342900" indent="-342900">
              <a:spcBef>
                <a:spcPts val="600"/>
              </a:spcBef>
              <a:spcAft>
                <a:spcPts val="600"/>
              </a:spcAft>
              <a:buFont typeface="Arial" panose="020B0604020202020204" pitchFamily="34" charset="0"/>
              <a:buChar char="•"/>
            </a:pPr>
            <a:r>
              <a:rPr lang="en-US" sz="2800" dirty="0">
                <a:solidFill>
                  <a:srgbClr val="141313"/>
                </a:solidFill>
              </a:rPr>
              <a:t>Outcomes will be assessed after January 1, 2027</a:t>
            </a:r>
          </a:p>
          <a:p>
            <a:pPr marL="996010" lvl="1" indent="-342900">
              <a:spcBef>
                <a:spcPts val="600"/>
              </a:spcBef>
              <a:spcAft>
                <a:spcPts val="600"/>
              </a:spcAft>
              <a:buFont typeface="Arial" panose="020B0604020202020204" pitchFamily="34" charset="0"/>
              <a:buChar char="•"/>
            </a:pPr>
            <a:endParaRPr lang="en-US" sz="2800" dirty="0">
              <a:solidFill>
                <a:srgbClr val="141313"/>
              </a:solidFill>
            </a:endParaRPr>
          </a:p>
        </p:txBody>
      </p:sp>
    </p:spTree>
    <p:extLst>
      <p:ext uri="{BB962C8B-B14F-4D97-AF65-F5344CB8AC3E}">
        <p14:creationId xmlns:p14="http://schemas.microsoft.com/office/powerpoint/2010/main" val="3789634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381C6-CEFF-8D1E-28E9-4663E1DB1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8376D-4CDA-6589-428D-3FA3DAA1444B}"/>
              </a:ext>
            </a:extLst>
          </p:cNvPr>
          <p:cNvSpPr>
            <a:spLocks noGrp="1"/>
          </p:cNvSpPr>
          <p:nvPr>
            <p:ph type="title"/>
          </p:nvPr>
        </p:nvSpPr>
        <p:spPr>
          <a:xfrm>
            <a:off x="495300" y="431800"/>
            <a:ext cx="13581063" cy="1574800"/>
          </a:xfrm>
        </p:spPr>
        <p:txBody>
          <a:bodyPr/>
          <a:lstStyle/>
          <a:p>
            <a:r>
              <a:rPr lang="en-US" dirty="0"/>
              <a:t>Recent </a:t>
            </a:r>
            <a:r>
              <a:rPr lang="en-US" dirty="0" err="1"/>
              <a:t>RetroDUR</a:t>
            </a:r>
            <a:r>
              <a:rPr lang="en-US" dirty="0"/>
              <a:t> Interventions:</a:t>
            </a:r>
            <a:br>
              <a:rPr lang="en-US" dirty="0"/>
            </a:br>
            <a:r>
              <a:rPr lang="en-US" sz="2400" dirty="0"/>
              <a:t>Evaluation of Ozempic Utilization – Q3 2026</a:t>
            </a:r>
            <a:br>
              <a:rPr lang="en-US" sz="2400" dirty="0"/>
            </a:br>
            <a:br>
              <a:rPr lang="en-US" sz="2400" dirty="0"/>
            </a:br>
            <a:br>
              <a:rPr lang="en-US" sz="2400" dirty="0"/>
            </a:br>
            <a:br>
              <a:rPr lang="en-US" sz="2400" dirty="0"/>
            </a:br>
            <a:br>
              <a:rPr lang="en-US" sz="2800" dirty="0"/>
            </a:br>
            <a:endParaRPr lang="en-US" sz="4000" dirty="0"/>
          </a:p>
        </p:txBody>
      </p:sp>
      <p:graphicFrame>
        <p:nvGraphicFramePr>
          <p:cNvPr id="4" name="Table 6" descr="Mailing Date, number of letters, participants and providers.&#10;">
            <a:extLst>
              <a:ext uri="{FF2B5EF4-FFF2-40B4-BE49-F238E27FC236}">
                <a16:creationId xmlns:a16="http://schemas.microsoft.com/office/drawing/2014/main" id="{3E454C0F-E465-B783-186F-630775F3C6BC}"/>
              </a:ext>
            </a:extLst>
          </p:cNvPr>
          <p:cNvGraphicFramePr>
            <a:graphicFrameLocks noGrp="1"/>
          </p:cNvGraphicFramePr>
          <p:nvPr>
            <p:extLst>
              <p:ext uri="{D42A27DB-BD31-4B8C-83A1-F6EECF244321}">
                <p14:modId xmlns:p14="http://schemas.microsoft.com/office/powerpoint/2010/main" val="1483191808"/>
              </p:ext>
            </p:extLst>
          </p:nvPr>
        </p:nvGraphicFramePr>
        <p:xfrm>
          <a:off x="1325434" y="2416350"/>
          <a:ext cx="11979531" cy="1210215"/>
        </p:xfrm>
        <a:graphic>
          <a:graphicData uri="http://schemas.openxmlformats.org/drawingml/2006/table">
            <a:tbl>
              <a:tblPr firstRow="1" bandRow="1">
                <a:tableStyleId>{5C22544A-7EE6-4342-B048-85BDC9FD1C3A}</a:tableStyleId>
              </a:tblPr>
              <a:tblGrid>
                <a:gridCol w="2875087">
                  <a:extLst>
                    <a:ext uri="{9D8B030D-6E8A-4147-A177-3AD203B41FA5}">
                      <a16:colId xmlns:a16="http://schemas.microsoft.com/office/drawing/2014/main" val="631614764"/>
                    </a:ext>
                  </a:extLst>
                </a:gridCol>
                <a:gridCol w="2696668">
                  <a:extLst>
                    <a:ext uri="{9D8B030D-6E8A-4147-A177-3AD203B41FA5}">
                      <a16:colId xmlns:a16="http://schemas.microsoft.com/office/drawing/2014/main" val="3174934093"/>
                    </a:ext>
                  </a:extLst>
                </a:gridCol>
                <a:gridCol w="2965268">
                  <a:extLst>
                    <a:ext uri="{9D8B030D-6E8A-4147-A177-3AD203B41FA5}">
                      <a16:colId xmlns:a16="http://schemas.microsoft.com/office/drawing/2014/main" val="1448440834"/>
                    </a:ext>
                  </a:extLst>
                </a:gridCol>
                <a:gridCol w="3442508">
                  <a:extLst>
                    <a:ext uri="{9D8B030D-6E8A-4147-A177-3AD203B41FA5}">
                      <a16:colId xmlns:a16="http://schemas.microsoft.com/office/drawing/2014/main" val="675125776"/>
                    </a:ext>
                  </a:extLst>
                </a:gridCol>
              </a:tblGrid>
              <a:tr h="722535">
                <a:tc>
                  <a:txBody>
                    <a:bodyPr/>
                    <a:lstStyle/>
                    <a:p>
                      <a:pPr algn="ctr"/>
                      <a:r>
                        <a:rPr lang="en-US" dirty="0"/>
                        <a:t>Date Mailed</a:t>
                      </a:r>
                    </a:p>
                  </a:txBody>
                  <a:tcPr anchor="ctr"/>
                </a:tc>
                <a:tc>
                  <a:txBody>
                    <a:bodyPr/>
                    <a:lstStyle/>
                    <a:p>
                      <a:pPr algn="ctr"/>
                      <a:r>
                        <a:rPr lang="en-US" dirty="0"/>
                        <a:t>Letters Mailed</a:t>
                      </a:r>
                    </a:p>
                  </a:txBody>
                  <a:tcPr anchor="ctr"/>
                </a:tc>
                <a:tc>
                  <a:txBody>
                    <a:bodyPr/>
                    <a:lstStyle/>
                    <a:p>
                      <a:pPr algn="ctr"/>
                      <a:r>
                        <a:rPr lang="en-US" dirty="0"/>
                        <a:t>Participants</a:t>
                      </a:r>
                    </a:p>
                  </a:txBody>
                  <a:tcPr anchor="ctr"/>
                </a:tc>
                <a:tc>
                  <a:txBody>
                    <a:bodyPr/>
                    <a:lstStyle/>
                    <a:p>
                      <a:pPr algn="ctr"/>
                      <a:r>
                        <a:rPr lang="en-US" dirty="0"/>
                        <a:t>Providers</a:t>
                      </a:r>
                    </a:p>
                  </a:txBody>
                  <a:tcPr anchor="ctr"/>
                </a:tc>
                <a:extLst>
                  <a:ext uri="{0D108BD9-81ED-4DB2-BD59-A6C34878D82A}">
                    <a16:rowId xmlns:a16="http://schemas.microsoft.com/office/drawing/2014/main" val="286243260"/>
                  </a:ext>
                </a:extLst>
              </a:tr>
              <a:tr h="0">
                <a:tc>
                  <a:txBody>
                    <a:bodyPr/>
                    <a:lstStyle/>
                    <a:p>
                      <a:pPr lvl="0" algn="ctr">
                        <a:buNone/>
                      </a:pPr>
                      <a:r>
                        <a:rPr lang="en-US" dirty="0">
                          <a:solidFill>
                            <a:schemeClr val="tx1"/>
                          </a:solidFill>
                        </a:rPr>
                        <a:t>9/29/2026</a:t>
                      </a:r>
                      <a:endParaRPr lang="en-US" dirty="0"/>
                    </a:p>
                  </a:txBody>
                  <a:tcPr anchor="ctr"/>
                </a:tc>
                <a:tc>
                  <a:txBody>
                    <a:bodyPr/>
                    <a:lstStyle/>
                    <a:p>
                      <a:pPr lvl="0" algn="ctr">
                        <a:buNone/>
                      </a:pPr>
                      <a:r>
                        <a:rPr lang="en-US" dirty="0"/>
                        <a:t>232</a:t>
                      </a:r>
                    </a:p>
                  </a:txBody>
                  <a:tcPr anchor="ctr"/>
                </a:tc>
                <a:tc>
                  <a:txBody>
                    <a:bodyPr/>
                    <a:lstStyle/>
                    <a:p>
                      <a:pPr lvl="0" algn="ctr">
                        <a:buNone/>
                      </a:pPr>
                      <a:r>
                        <a:rPr lang="en-US" dirty="0"/>
                        <a:t>274</a:t>
                      </a:r>
                    </a:p>
                  </a:txBody>
                  <a:tcPr anchor="ctr"/>
                </a:tc>
                <a:tc>
                  <a:txBody>
                    <a:bodyPr/>
                    <a:lstStyle/>
                    <a:p>
                      <a:pPr lvl="0" algn="ctr">
                        <a:buNone/>
                      </a:pPr>
                      <a:r>
                        <a:rPr lang="en-US" dirty="0">
                          <a:solidFill>
                            <a:schemeClr val="tx1"/>
                          </a:solidFill>
                        </a:rPr>
                        <a:t>232</a:t>
                      </a:r>
                    </a:p>
                  </a:txBody>
                  <a:tcPr anchor="ctr"/>
                </a:tc>
                <a:extLst>
                  <a:ext uri="{0D108BD9-81ED-4DB2-BD59-A6C34878D82A}">
                    <a16:rowId xmlns:a16="http://schemas.microsoft.com/office/drawing/2014/main" val="3731526153"/>
                  </a:ext>
                </a:extLst>
              </a:tr>
            </a:tbl>
          </a:graphicData>
        </a:graphic>
      </p:graphicFrame>
      <p:sp>
        <p:nvSpPr>
          <p:cNvPr id="3" name="TextBox 2">
            <a:extLst>
              <a:ext uri="{FF2B5EF4-FFF2-40B4-BE49-F238E27FC236}">
                <a16:creationId xmlns:a16="http://schemas.microsoft.com/office/drawing/2014/main" id="{1F91B9AB-F7A6-5AFD-FD0F-504C4F3AF5BC}"/>
              </a:ext>
            </a:extLst>
          </p:cNvPr>
          <p:cNvSpPr txBox="1"/>
          <p:nvPr/>
        </p:nvSpPr>
        <p:spPr>
          <a:xfrm>
            <a:off x="1296065" y="4081749"/>
            <a:ext cx="11979531" cy="212365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800" dirty="0">
                <a:solidFill>
                  <a:srgbClr val="141313"/>
                </a:solidFill>
              </a:rPr>
              <a:t>A total of </a:t>
            </a:r>
            <a:r>
              <a:rPr lang="en-US" sz="2800" dirty="0"/>
              <a:t>274</a:t>
            </a:r>
            <a:r>
              <a:rPr lang="en-US" sz="2800" dirty="0">
                <a:solidFill>
                  <a:srgbClr val="141313"/>
                </a:solidFill>
              </a:rPr>
              <a:t> participants associated with 232 providers were identified for letters</a:t>
            </a:r>
          </a:p>
          <a:p>
            <a:pPr marL="342900" indent="-342900">
              <a:spcBef>
                <a:spcPts val="600"/>
              </a:spcBef>
              <a:spcAft>
                <a:spcPts val="600"/>
              </a:spcAft>
              <a:buFont typeface="Arial" panose="020B0604020202020204" pitchFamily="34" charset="0"/>
              <a:buChar char="•"/>
            </a:pPr>
            <a:r>
              <a:rPr lang="en-US" sz="2800" dirty="0">
                <a:solidFill>
                  <a:srgbClr val="141313"/>
                </a:solidFill>
              </a:rPr>
              <a:t>Outcomes will be assessed after April 1, 2027</a:t>
            </a:r>
          </a:p>
          <a:p>
            <a:pPr marL="996010" lvl="1" indent="-342900">
              <a:spcBef>
                <a:spcPts val="600"/>
              </a:spcBef>
              <a:spcAft>
                <a:spcPts val="600"/>
              </a:spcAft>
              <a:buFont typeface="Arial" panose="020B0604020202020204" pitchFamily="34" charset="0"/>
              <a:buChar char="•"/>
            </a:pPr>
            <a:endParaRPr lang="en-US" sz="2800" dirty="0">
              <a:solidFill>
                <a:srgbClr val="141313"/>
              </a:solidFill>
            </a:endParaRPr>
          </a:p>
        </p:txBody>
      </p:sp>
    </p:spTree>
    <p:extLst>
      <p:ext uri="{BB962C8B-B14F-4D97-AF65-F5344CB8AC3E}">
        <p14:creationId xmlns:p14="http://schemas.microsoft.com/office/powerpoint/2010/main" val="2245709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029" y="431799"/>
            <a:ext cx="13581063" cy="1439203"/>
          </a:xfrm>
        </p:spPr>
        <p:txBody>
          <a:bodyPr/>
          <a:lstStyle/>
          <a:p>
            <a:r>
              <a:rPr lang="en-US" dirty="0"/>
              <a:t>Outcome Assessment</a:t>
            </a:r>
            <a:br>
              <a:rPr lang="en-US" dirty="0"/>
            </a:br>
            <a:r>
              <a:rPr lang="en-US" sz="2400" dirty="0"/>
              <a:t>Underutilization of Antihyperlipidemic Agents in Clinical Atherosclerotic Cardiovascular Disease – Q1 2025</a:t>
            </a:r>
          </a:p>
        </p:txBody>
      </p:sp>
      <p:sp>
        <p:nvSpPr>
          <p:cNvPr id="10" name="Text Placeholder 2">
            <a:extLst>
              <a:ext uri="{FF2B5EF4-FFF2-40B4-BE49-F238E27FC236}">
                <a16:creationId xmlns:a16="http://schemas.microsoft.com/office/drawing/2014/main" id="{E80C54B7-6B87-0364-66CE-6A26D9A74B62}"/>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Purpose:</a:t>
            </a:r>
          </a:p>
          <a:p>
            <a:pPr marL="347663" lvl="1" indent="-347663">
              <a:spcBef>
                <a:spcPts val="600"/>
              </a:spcBef>
              <a:spcAft>
                <a:spcPts val="600"/>
              </a:spcAft>
              <a:buFont typeface="Arial" panose="020B0604020202020204" pitchFamily="34" charset="0"/>
              <a:buChar char="•"/>
              <a:defRPr/>
            </a:pPr>
            <a:r>
              <a:rPr lang="en-US" sz="2400" dirty="0">
                <a:latin typeface="+mj-lt"/>
              </a:rPr>
              <a:t>Opportunity to improve the management of patients with a history of clinical atherosclerotic cardiovascular disease (ASCVD) by initiating statin or PCSK9 inhibitor therapy in those who had ≥ 1 events associated with ASCVD. </a:t>
            </a:r>
          </a:p>
          <a:p>
            <a:pPr marL="347663" lvl="1" indent="-347663">
              <a:spcBef>
                <a:spcPts val="600"/>
              </a:spcBef>
              <a:spcAft>
                <a:spcPts val="600"/>
              </a:spcAft>
              <a:buFont typeface="Arial" panose="020B0604020202020204" pitchFamily="34" charset="0"/>
              <a:buChar char="•"/>
              <a:defRPr/>
            </a:pPr>
            <a:r>
              <a:rPr lang="en-US" sz="3200" b="1" dirty="0"/>
              <a:t>Intervention:</a:t>
            </a:r>
          </a:p>
          <a:p>
            <a:pPr marL="0" lvl="1" indent="0">
              <a:spcBef>
                <a:spcPts val="600"/>
              </a:spcBef>
              <a:spcAft>
                <a:spcPts val="600"/>
              </a:spcAft>
              <a:defRPr/>
            </a:pPr>
            <a:endParaRPr lang="en-US" sz="3200" b="1" dirty="0"/>
          </a:p>
          <a:p>
            <a:pPr marL="0" lvl="1" indent="0">
              <a:spcBef>
                <a:spcPts val="600"/>
              </a:spcBef>
              <a:spcAft>
                <a:spcPts val="600"/>
              </a:spcAf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graphicFrame>
        <p:nvGraphicFramePr>
          <p:cNvPr id="3" name="Table 2">
            <a:extLst>
              <a:ext uri="{FF2B5EF4-FFF2-40B4-BE49-F238E27FC236}">
                <a16:creationId xmlns:a16="http://schemas.microsoft.com/office/drawing/2014/main" id="{9BAFBAAD-1E23-A1E3-B72B-9965786C5B45}"/>
              </a:ext>
            </a:extLst>
          </p:cNvPr>
          <p:cNvGraphicFramePr>
            <a:graphicFrameLocks noGrp="1"/>
          </p:cNvGraphicFramePr>
          <p:nvPr>
            <p:extLst>
              <p:ext uri="{D42A27DB-BD31-4B8C-83A1-F6EECF244321}">
                <p14:modId xmlns:p14="http://schemas.microsoft.com/office/powerpoint/2010/main" val="488645012"/>
              </p:ext>
            </p:extLst>
          </p:nvPr>
        </p:nvGraphicFramePr>
        <p:xfrm>
          <a:off x="2395760" y="4802553"/>
          <a:ext cx="9753600" cy="2590800"/>
        </p:xfrm>
        <a:graphic>
          <a:graphicData uri="http://schemas.openxmlformats.org/drawingml/2006/table">
            <a:tbl>
              <a:tblPr bandRow="1">
                <a:tableStyleId>{5940675A-B579-460E-94D1-54222C63F5DA}</a:tableStyleId>
              </a:tblPr>
              <a:tblGrid>
                <a:gridCol w="4876800">
                  <a:extLst>
                    <a:ext uri="{9D8B030D-6E8A-4147-A177-3AD203B41FA5}">
                      <a16:colId xmlns:a16="http://schemas.microsoft.com/office/drawing/2014/main" val="944127420"/>
                    </a:ext>
                  </a:extLst>
                </a:gridCol>
                <a:gridCol w="4876800">
                  <a:extLst>
                    <a:ext uri="{9D8B030D-6E8A-4147-A177-3AD203B41FA5}">
                      <a16:colId xmlns:a16="http://schemas.microsoft.com/office/drawing/2014/main" val="300770308"/>
                    </a:ext>
                  </a:extLst>
                </a:gridCol>
              </a:tblGrid>
              <a:tr h="339290">
                <a:tc>
                  <a:txBody>
                    <a:bodyPr/>
                    <a:lstStyle/>
                    <a:p>
                      <a:pPr marL="0" marR="0" algn="just">
                        <a:buNone/>
                      </a:pPr>
                      <a:r>
                        <a:rPr lang="en-US" sz="2400" dirty="0">
                          <a:effectLst/>
                        </a:rPr>
                        <a:t>Intervention Type</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2400" dirty="0">
                          <a:effectLst/>
                        </a:rPr>
                        <a:t>Population-based mailing</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77554820"/>
                  </a:ext>
                </a:extLst>
              </a:tr>
              <a:tr h="370840">
                <a:tc>
                  <a:txBody>
                    <a:bodyPr/>
                    <a:lstStyle/>
                    <a:p>
                      <a:pPr marL="0" marR="0" algn="just">
                        <a:buNone/>
                      </a:pPr>
                      <a:r>
                        <a:rPr lang="en-US" sz="2400" dirty="0">
                          <a:solidFill>
                            <a:srgbClr val="000000"/>
                          </a:solidFill>
                          <a:effectLst/>
                        </a:rPr>
                        <a:t>Intervention Mailing Date</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a:txBody>
                    <a:bodyPr/>
                    <a:lstStyle/>
                    <a:p>
                      <a:pPr marL="0" marR="0" algn="ctr">
                        <a:buNone/>
                      </a:pPr>
                      <a:r>
                        <a:rPr lang="en-US" sz="2400" dirty="0">
                          <a:solidFill>
                            <a:srgbClr val="000000"/>
                          </a:solidFill>
                          <a:effectLst/>
                        </a:rPr>
                        <a:t>3/28/2025</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14759775"/>
                  </a:ext>
                </a:extLst>
              </a:tr>
              <a:tr h="370840">
                <a:tc>
                  <a:txBody>
                    <a:bodyPr/>
                    <a:lstStyle/>
                    <a:p>
                      <a:pPr marL="0" marR="0" algn="just">
                        <a:buNone/>
                      </a:pPr>
                      <a:r>
                        <a:rPr lang="en-US" sz="2400">
                          <a:effectLst/>
                        </a:rPr>
                        <a:t>Pre-intervention Period (Pre)</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2400" dirty="0">
                          <a:effectLst/>
                        </a:rPr>
                        <a:t>09/01/2024 to 02/28/2025</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8774791"/>
                  </a:ext>
                </a:extLst>
              </a:tr>
              <a:tr h="370840">
                <a:tc>
                  <a:txBody>
                    <a:bodyPr/>
                    <a:lstStyle/>
                    <a:p>
                      <a:pPr marL="0" marR="0" algn="just">
                        <a:buNone/>
                      </a:pPr>
                      <a:r>
                        <a:rPr lang="en-US" sz="2400" dirty="0">
                          <a:solidFill>
                            <a:srgbClr val="000000"/>
                          </a:solidFill>
                          <a:effectLst/>
                        </a:rPr>
                        <a:t>Post-intervention Period (Post)</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a:txBody>
                    <a:bodyPr/>
                    <a:lstStyle/>
                    <a:p>
                      <a:pPr marL="0" marR="0" algn="ctr">
                        <a:buNone/>
                      </a:pPr>
                      <a:r>
                        <a:rPr lang="en-US" sz="2400" dirty="0">
                          <a:solidFill>
                            <a:srgbClr val="000000"/>
                          </a:solidFill>
                          <a:effectLst/>
                        </a:rPr>
                        <a:t>05/01/2025 to 10/31/2025</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73259183"/>
                  </a:ext>
                </a:extLst>
              </a:tr>
              <a:tr h="370840">
                <a:tc>
                  <a:txBody>
                    <a:bodyPr/>
                    <a:lstStyle/>
                    <a:p>
                      <a:pPr marL="0" marR="0" algn="just">
                        <a:buNone/>
                      </a:pPr>
                      <a:r>
                        <a:rPr lang="en-US" sz="2400" dirty="0">
                          <a:effectLst/>
                        </a:rPr>
                        <a:t>Number of Letters Mailed</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buNone/>
                      </a:pPr>
                      <a:r>
                        <a:rPr lang="en-US" sz="2400" dirty="0">
                          <a:effectLst/>
                        </a:rPr>
                        <a:t>1,714</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61797312"/>
                  </a:ext>
                </a:extLst>
              </a:tr>
              <a:tr h="370840">
                <a:tc>
                  <a:txBody>
                    <a:bodyPr/>
                    <a:lstStyle/>
                    <a:p>
                      <a:pPr marL="0" marR="0" algn="just">
                        <a:buNone/>
                      </a:pPr>
                      <a:r>
                        <a:rPr lang="en-US" sz="2400" dirty="0">
                          <a:solidFill>
                            <a:srgbClr val="000000"/>
                          </a:solidFill>
                          <a:effectLst/>
                        </a:rPr>
                        <a:t>Number of Targeted Providers</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tc>
                  <a:txBody>
                    <a:bodyPr/>
                    <a:lstStyle/>
                    <a:p>
                      <a:pPr marL="0" marR="0" algn="ctr">
                        <a:buNone/>
                      </a:pPr>
                      <a:r>
                        <a:rPr lang="en-US" sz="2400" dirty="0">
                          <a:solidFill>
                            <a:srgbClr val="000000"/>
                          </a:solidFill>
                          <a:effectLst/>
                        </a:rPr>
                        <a:t>1,714</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403924686"/>
                  </a:ext>
                </a:extLst>
              </a:tr>
              <a:tr h="370840">
                <a:tc>
                  <a:txBody>
                    <a:bodyPr/>
                    <a:lstStyle/>
                    <a:p>
                      <a:pPr marL="0" marR="0" algn="just" defTabSz="653110" rtl="0" eaLnBrk="1" latinLnBrk="0" hangingPunct="1">
                        <a:buNone/>
                      </a:pPr>
                      <a:r>
                        <a:rPr lang="en-US" sz="2400" kern="1200" dirty="0">
                          <a:solidFill>
                            <a:srgbClr val="000000"/>
                          </a:solidFill>
                          <a:effectLst/>
                        </a:rPr>
                        <a:t>Number of Targeted Patients</a:t>
                      </a:r>
                      <a:endParaRPr lang="en-US" sz="2400" kern="1200" dirty="0">
                        <a:solidFill>
                          <a:srgbClr val="000000"/>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dirty="0">
                          <a:solidFill>
                            <a:srgbClr val="000000"/>
                          </a:solidFill>
                          <a:effectLst/>
                        </a:rPr>
                        <a:t>6,751</a:t>
                      </a:r>
                      <a:endParaRPr lang="en-US" sz="2400" kern="1200" dirty="0">
                        <a:solidFill>
                          <a:srgbClr val="000000"/>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792779064"/>
                  </a:ext>
                </a:extLst>
              </a:tr>
            </a:tbl>
          </a:graphicData>
        </a:graphic>
      </p:graphicFrame>
    </p:spTree>
    <p:extLst>
      <p:ext uri="{BB962C8B-B14F-4D97-AF65-F5344CB8AC3E}">
        <p14:creationId xmlns:p14="http://schemas.microsoft.com/office/powerpoint/2010/main" val="2886159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E80C54B7-6B87-0364-66CE-6A26D9A74B62}"/>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Clinical Indicator:</a:t>
            </a:r>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marL="0" lvl="1" indent="0">
              <a:spcBef>
                <a:spcPts val="600"/>
              </a:spcBef>
              <a:spcAft>
                <a:spcPts val="600"/>
              </a:spcAft>
              <a:defRPr/>
            </a:pPr>
            <a:endParaRPr lang="en-US" sz="2800" b="1" dirty="0"/>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3200" b="1" dirty="0"/>
          </a:p>
          <a:p>
            <a:pPr>
              <a:lnSpc>
                <a:spcPct val="100000"/>
              </a:lnSpc>
              <a:spcBef>
                <a:spcPts val="600"/>
              </a:spcBef>
              <a:spcAft>
                <a:spcPts val="600"/>
              </a:spcAft>
            </a:pPr>
            <a:endParaRPr lang="en-US" sz="3200" dirty="0"/>
          </a:p>
        </p:txBody>
      </p:sp>
      <p:sp>
        <p:nvSpPr>
          <p:cNvPr id="7" name="Title 1">
            <a:extLst>
              <a:ext uri="{FF2B5EF4-FFF2-40B4-BE49-F238E27FC236}">
                <a16:creationId xmlns:a16="http://schemas.microsoft.com/office/drawing/2014/main" id="{0A31A636-9DEC-C416-0F9D-5C59874D6C01}"/>
              </a:ext>
            </a:extLst>
          </p:cNvPr>
          <p:cNvSpPr>
            <a:spLocks noGrp="1"/>
          </p:cNvSpPr>
          <p:nvPr>
            <p:ph type="title"/>
          </p:nvPr>
        </p:nvSpPr>
        <p:spPr>
          <a:xfrm>
            <a:off x="495300" y="431800"/>
            <a:ext cx="13581063" cy="1371600"/>
          </a:xfrm>
        </p:spPr>
        <p:txBody>
          <a:bodyPr/>
          <a:lstStyle/>
          <a:p>
            <a:r>
              <a:rPr lang="en-US" dirty="0"/>
              <a:t>Outcome Assessment</a:t>
            </a:r>
            <a:br>
              <a:rPr lang="en-US" dirty="0"/>
            </a:br>
            <a:r>
              <a:rPr lang="en-US" sz="2400" dirty="0"/>
              <a:t>Underutilization of Antihyperlipidemic Agents in Clinical Atherosclerotic Cardiovascular Disease – Q1 2025</a:t>
            </a:r>
          </a:p>
        </p:txBody>
      </p:sp>
      <p:pic>
        <p:nvPicPr>
          <p:cNvPr id="5" name="Picture 4" descr="Baseline and percentage change in participants on therapy for the Antihyperlipidemic Agents in Clinical Atherosclerotic Cardiovascular Disease Intervention">
            <a:extLst>
              <a:ext uri="{FF2B5EF4-FFF2-40B4-BE49-F238E27FC236}">
                <a16:creationId xmlns:a16="http://schemas.microsoft.com/office/drawing/2014/main" id="{6FB85266-A853-0BCC-0093-6A32096CA0EC}"/>
              </a:ext>
            </a:extLst>
          </p:cNvPr>
          <p:cNvPicPr>
            <a:picLocks noChangeAspect="1"/>
          </p:cNvPicPr>
          <p:nvPr/>
        </p:nvPicPr>
        <p:blipFill>
          <a:blip r:embed="rId3"/>
          <a:stretch>
            <a:fillRect/>
          </a:stretch>
        </p:blipFill>
        <p:spPr>
          <a:xfrm>
            <a:off x="2023514" y="2903896"/>
            <a:ext cx="10524633" cy="1935390"/>
          </a:xfrm>
          <a:prstGeom prst="rect">
            <a:avLst/>
          </a:prstGeom>
        </p:spPr>
      </p:pic>
      <p:pic>
        <p:nvPicPr>
          <p:cNvPr id="9" name="Picture 8" descr="Savings Calculation table for Antihyperlipidemic Agents in Clinical Atherosclerotic Cardiovascular Disease Intervention">
            <a:extLst>
              <a:ext uri="{FF2B5EF4-FFF2-40B4-BE49-F238E27FC236}">
                <a16:creationId xmlns:a16="http://schemas.microsoft.com/office/drawing/2014/main" id="{6011C7AB-0742-6569-204E-5868350B9A3F}"/>
              </a:ext>
            </a:extLst>
          </p:cNvPr>
          <p:cNvPicPr>
            <a:picLocks noChangeAspect="1"/>
          </p:cNvPicPr>
          <p:nvPr/>
        </p:nvPicPr>
        <p:blipFill>
          <a:blip r:embed="rId4"/>
          <a:stretch>
            <a:fillRect/>
          </a:stretch>
        </p:blipFill>
        <p:spPr>
          <a:xfrm>
            <a:off x="2023514" y="5163325"/>
            <a:ext cx="10524633" cy="2200137"/>
          </a:xfrm>
          <a:prstGeom prst="rect">
            <a:avLst/>
          </a:prstGeom>
        </p:spPr>
      </p:pic>
    </p:spTree>
    <p:extLst>
      <p:ext uri="{BB962C8B-B14F-4D97-AF65-F5344CB8AC3E}">
        <p14:creationId xmlns:p14="http://schemas.microsoft.com/office/powerpoint/2010/main" val="1518443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4A16-7637-6F2A-7639-6128B8D6B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0F2E-70A5-B0FD-94B2-CC21DE268554}"/>
              </a:ext>
            </a:extLst>
          </p:cNvPr>
          <p:cNvSpPr>
            <a:spLocks noGrp="1"/>
          </p:cNvSpPr>
          <p:nvPr>
            <p:ph type="title"/>
          </p:nvPr>
        </p:nvSpPr>
        <p:spPr>
          <a:xfrm>
            <a:off x="482029" y="431799"/>
            <a:ext cx="13581063" cy="1453271"/>
          </a:xfrm>
        </p:spPr>
        <p:txBody>
          <a:bodyPr/>
          <a:lstStyle/>
          <a:p>
            <a:r>
              <a:rPr lang="en-US" dirty="0"/>
              <a:t>Outcome Assessment</a:t>
            </a:r>
            <a:br>
              <a:rPr lang="en-US" dirty="0"/>
            </a:br>
            <a:r>
              <a:rPr lang="en-US" sz="2400" dirty="0"/>
              <a:t>Underutilization of Antihyperlipidemic Agents in Clinical Atherosclerotic Cardiovascular Disease – Q1 2025</a:t>
            </a:r>
            <a:br>
              <a:rPr lang="en-US" sz="2800" dirty="0"/>
            </a:br>
            <a:br>
              <a:rPr lang="en-US" sz="2800" dirty="0"/>
            </a:br>
            <a:endParaRPr lang="en-US" dirty="0"/>
          </a:p>
        </p:txBody>
      </p:sp>
      <p:sp>
        <p:nvSpPr>
          <p:cNvPr id="10" name="Text Placeholder 2">
            <a:extLst>
              <a:ext uri="{FF2B5EF4-FFF2-40B4-BE49-F238E27FC236}">
                <a16:creationId xmlns:a16="http://schemas.microsoft.com/office/drawing/2014/main" id="{5CB789A5-376B-172E-BE5B-31570331F44D}"/>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Impact:</a:t>
            </a:r>
          </a:p>
          <a:p>
            <a:pPr marL="342900" lvl="1" indent="-342900">
              <a:spcBef>
                <a:spcPts val="600"/>
              </a:spcBef>
              <a:spcAft>
                <a:spcPts val="600"/>
              </a:spcAft>
              <a:buFont typeface="Arial" panose="020B0604020202020204" pitchFamily="34" charset="0"/>
              <a:buChar char="•"/>
              <a:defRPr/>
            </a:pPr>
            <a:r>
              <a:rPr lang="en-US" sz="2200" dirty="0"/>
              <a:t>Post-intervention - 940 of the targeted participants were prescribed antihyperlipidemic therapy.</a:t>
            </a:r>
          </a:p>
          <a:p>
            <a:pPr marL="342900" lvl="1" indent="-342900">
              <a:spcBef>
                <a:spcPts val="600"/>
              </a:spcBef>
              <a:spcAft>
                <a:spcPts val="600"/>
              </a:spcAft>
              <a:buFont typeface="Arial" panose="020B0604020202020204" pitchFamily="34" charset="0"/>
              <a:buChar char="•"/>
              <a:defRPr/>
            </a:pPr>
            <a:r>
              <a:rPr lang="en-US" sz="2200" dirty="0"/>
              <a:t>In 2021, the average cost per hospitalization for a cardiovascular related event was around $23,000.</a:t>
            </a:r>
            <a:r>
              <a:rPr lang="en-US" sz="2200" baseline="30000" dirty="0"/>
              <a:t>1</a:t>
            </a:r>
          </a:p>
          <a:p>
            <a:pPr marL="342900" lvl="1" indent="-342900">
              <a:spcBef>
                <a:spcPts val="600"/>
              </a:spcBef>
              <a:spcAft>
                <a:spcPts val="600"/>
              </a:spcAft>
              <a:buFont typeface="Arial" panose="020B0604020202020204" pitchFamily="34" charset="0"/>
              <a:buChar char="•"/>
              <a:defRPr/>
            </a:pPr>
            <a:r>
              <a:rPr lang="en-US" sz="2200" dirty="0"/>
              <a:t>A meta-analysis in 2010 showed that a reduction in LDL cholesterol by 2-3 mmol/L would reduce the risk of major occlusive vascular events by 40-50%.</a:t>
            </a:r>
            <a:r>
              <a:rPr lang="en-US" sz="2200" baseline="30000" dirty="0"/>
              <a:t>2</a:t>
            </a:r>
          </a:p>
          <a:p>
            <a:pPr marL="342900" lvl="1" indent="-342900">
              <a:spcBef>
                <a:spcPts val="600"/>
              </a:spcBef>
              <a:spcAft>
                <a:spcPts val="600"/>
              </a:spcAft>
              <a:buFont typeface="Arial" panose="020B0604020202020204" pitchFamily="34" charset="0"/>
              <a:buChar char="•"/>
              <a:defRPr/>
            </a:pPr>
            <a:r>
              <a:rPr lang="en-US" sz="2200" dirty="0"/>
              <a:t>The size of the proportional reduction in major vascular events is directly proportional to the absolute LDL reduction that is achieved with more intensive statin therapy. </a:t>
            </a:r>
            <a:r>
              <a:rPr lang="en-US" sz="2200" baseline="30000" dirty="0"/>
              <a:t>2</a:t>
            </a:r>
            <a:r>
              <a:rPr lang="en-US" sz="2200" dirty="0"/>
              <a:t> </a:t>
            </a:r>
          </a:p>
          <a:p>
            <a:pPr marL="0" lvl="1" indent="0">
              <a:spcBef>
                <a:spcPts val="600"/>
              </a:spcBef>
              <a:spcAft>
                <a:spcPts val="600"/>
              </a:spcAft>
              <a:defRPr/>
            </a:pPr>
            <a:r>
              <a:rPr lang="en-US" sz="3200" b="1" dirty="0"/>
              <a:t>Potential savings: </a:t>
            </a:r>
          </a:p>
          <a:p>
            <a:pPr marL="342900" lvl="1" indent="-342900">
              <a:spcBef>
                <a:spcPts val="600"/>
              </a:spcBef>
              <a:spcAft>
                <a:spcPts val="600"/>
              </a:spcAft>
              <a:buFont typeface="Arial" panose="020B0604020202020204" pitchFamily="34" charset="0"/>
              <a:buChar char="•"/>
              <a:defRPr/>
            </a:pPr>
            <a:r>
              <a:rPr lang="en-US" sz="2200" dirty="0"/>
              <a:t>Based on these figures, the prevention of three cardiovascular-related hospitalizations in these participants would produce a greater savings than the increase in spend on statin/PCSK-9 therapy.</a:t>
            </a:r>
          </a:p>
          <a:p>
            <a:pPr marL="800072" lvl="2" indent="-228600">
              <a:spcBef>
                <a:spcPts val="600"/>
              </a:spcBef>
              <a:spcAft>
                <a:spcPts val="600"/>
              </a:spcAft>
              <a:buFont typeface="+mj-lt"/>
              <a:buAutoNum type="arabicPeriod"/>
              <a:defRPr/>
            </a:pPr>
            <a:r>
              <a:rPr lang="en-US" sz="1200" dirty="0"/>
              <a:t>Haidar A, Gajjar A, Parikh RV, et al. National Costs for Cardiovascular-Related Hospitalizations and Inpatient Procedures in the United States, 2016 to 2021. Am J </a:t>
            </a:r>
            <a:r>
              <a:rPr lang="en-US" sz="1200" dirty="0" err="1"/>
              <a:t>Cardiol</a:t>
            </a:r>
            <a:r>
              <a:rPr lang="en-US" sz="1200" dirty="0"/>
              <a:t>. 2025;234:63-70. doi:10.1016/j.amjcard.2024.10.003</a:t>
            </a:r>
          </a:p>
          <a:p>
            <a:pPr marL="800072" lvl="2" indent="-228600">
              <a:spcBef>
                <a:spcPts val="600"/>
              </a:spcBef>
              <a:spcAft>
                <a:spcPts val="600"/>
              </a:spcAft>
              <a:buFont typeface="+mj-lt"/>
              <a:buAutoNum type="arabicPeriod"/>
              <a:defRPr/>
            </a:pPr>
            <a:r>
              <a:rPr lang="en-US" sz="1200" dirty="0"/>
              <a:t>Cholesterol Treatment Trialists’ (CTT) Collaboration, Baigent C, Blackwell L, et al. Efficacy and safety of more intensive lowering of LDL cholesterol: a meta-analysis of data from 170,000 participants in 26 </a:t>
            </a:r>
            <a:r>
              <a:rPr lang="en-US" sz="1200" dirty="0" err="1"/>
              <a:t>randomised</a:t>
            </a:r>
            <a:r>
              <a:rPr lang="en-US" sz="1200" dirty="0"/>
              <a:t> trials. Lancet. 2010;376(9753):1670-1681. doi:10.1016/S0140-6736(10)61350-5</a:t>
            </a:r>
          </a:p>
          <a:p>
            <a:pPr marL="0" lvl="1" indent="0">
              <a:spcBef>
                <a:spcPts val="600"/>
              </a:spcBef>
              <a:spcAft>
                <a:spcPts val="600"/>
              </a:spcAf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spTree>
    <p:extLst>
      <p:ext uri="{BB962C8B-B14F-4D97-AF65-F5344CB8AC3E}">
        <p14:creationId xmlns:p14="http://schemas.microsoft.com/office/powerpoint/2010/main" val="1199206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AC6BD-D9EA-1A81-2203-E18B11FB2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F9487-588F-4837-1F47-8683B28E426A}"/>
              </a:ext>
            </a:extLst>
          </p:cNvPr>
          <p:cNvSpPr>
            <a:spLocks noGrp="1"/>
          </p:cNvSpPr>
          <p:nvPr>
            <p:ph type="title"/>
          </p:nvPr>
        </p:nvSpPr>
        <p:spPr>
          <a:xfrm>
            <a:off x="482029" y="431799"/>
            <a:ext cx="13581063" cy="1439203"/>
          </a:xfrm>
        </p:spPr>
        <p:txBody>
          <a:bodyPr/>
          <a:lstStyle/>
          <a:p>
            <a:r>
              <a:rPr lang="en-US" dirty="0"/>
              <a:t>Outcome Assessment</a:t>
            </a:r>
            <a:br>
              <a:rPr lang="en-US" dirty="0"/>
            </a:br>
            <a:r>
              <a:rPr lang="en-US" sz="2400" dirty="0"/>
              <a:t>Long-Term Use of Sedative/Hypnotic Agents – Q2 2025</a:t>
            </a:r>
          </a:p>
        </p:txBody>
      </p:sp>
      <p:sp>
        <p:nvSpPr>
          <p:cNvPr id="10" name="Text Placeholder 2">
            <a:extLst>
              <a:ext uri="{FF2B5EF4-FFF2-40B4-BE49-F238E27FC236}">
                <a16:creationId xmlns:a16="http://schemas.microsoft.com/office/drawing/2014/main" id="{541AD560-8E63-AE77-E172-48281FF9BD5D}"/>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Purpose:</a:t>
            </a:r>
          </a:p>
          <a:p>
            <a:pPr marL="347663" lvl="1" indent="-347663">
              <a:spcBef>
                <a:spcPts val="600"/>
              </a:spcBef>
              <a:spcAft>
                <a:spcPts val="600"/>
              </a:spcAft>
              <a:buFont typeface="Arial" panose="020B0604020202020204" pitchFamily="34" charset="0"/>
              <a:buChar char="•"/>
              <a:defRPr/>
            </a:pPr>
            <a:r>
              <a:rPr lang="en-US" sz="2400" dirty="0"/>
              <a:t>Opportunity to improve the management of patients using sedative/hypnotics. </a:t>
            </a:r>
          </a:p>
          <a:p>
            <a:pPr marL="347663" lvl="1" indent="-347663">
              <a:spcBef>
                <a:spcPts val="600"/>
              </a:spcBef>
              <a:spcAft>
                <a:spcPts val="600"/>
              </a:spcAft>
              <a:buFont typeface="Arial" panose="020B0604020202020204" pitchFamily="34" charset="0"/>
              <a:buChar char="•"/>
              <a:defRPr/>
            </a:pPr>
            <a:r>
              <a:rPr lang="en-US" sz="3200" b="1" dirty="0"/>
              <a:t>Intervention:</a:t>
            </a:r>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graphicFrame>
        <p:nvGraphicFramePr>
          <p:cNvPr id="4" name="Table 3">
            <a:extLst>
              <a:ext uri="{FF2B5EF4-FFF2-40B4-BE49-F238E27FC236}">
                <a16:creationId xmlns:a16="http://schemas.microsoft.com/office/drawing/2014/main" id="{C24F4027-2227-5382-41B7-31C49392E756}"/>
              </a:ext>
            </a:extLst>
          </p:cNvPr>
          <p:cNvGraphicFramePr>
            <a:graphicFrameLocks noGrp="1"/>
          </p:cNvGraphicFramePr>
          <p:nvPr>
            <p:extLst>
              <p:ext uri="{D42A27DB-BD31-4B8C-83A1-F6EECF244321}">
                <p14:modId xmlns:p14="http://schemas.microsoft.com/office/powerpoint/2010/main" val="473484338"/>
              </p:ext>
            </p:extLst>
          </p:nvPr>
        </p:nvGraphicFramePr>
        <p:xfrm>
          <a:off x="2769704" y="4015409"/>
          <a:ext cx="9607826" cy="3339546"/>
        </p:xfrm>
        <a:graphic>
          <a:graphicData uri="http://schemas.openxmlformats.org/drawingml/2006/table">
            <a:tbl>
              <a:tblPr>
                <a:tableStyleId>{5940675A-B579-460E-94D1-54222C63F5DA}</a:tableStyleId>
              </a:tblPr>
              <a:tblGrid>
                <a:gridCol w="5324884">
                  <a:extLst>
                    <a:ext uri="{9D8B030D-6E8A-4147-A177-3AD203B41FA5}">
                      <a16:colId xmlns:a16="http://schemas.microsoft.com/office/drawing/2014/main" val="563199117"/>
                    </a:ext>
                  </a:extLst>
                </a:gridCol>
                <a:gridCol w="4282942">
                  <a:extLst>
                    <a:ext uri="{9D8B030D-6E8A-4147-A177-3AD203B41FA5}">
                      <a16:colId xmlns:a16="http://schemas.microsoft.com/office/drawing/2014/main" val="3127269233"/>
                    </a:ext>
                  </a:extLst>
                </a:gridCol>
              </a:tblGrid>
              <a:tr h="477078">
                <a:tc>
                  <a:txBody>
                    <a:bodyPr/>
                    <a:lstStyle/>
                    <a:p>
                      <a:pPr marL="0" marR="0" algn="just" defTabSz="653110" rtl="0" eaLnBrk="1" latinLnBrk="0" hangingPunct="1">
                        <a:buNone/>
                      </a:pPr>
                      <a:r>
                        <a:rPr lang="en-US" sz="2400" kern="1200" dirty="0">
                          <a:solidFill>
                            <a:schemeClr val="dk1"/>
                          </a:solidFill>
                          <a:effectLst/>
                        </a:rPr>
                        <a:t>Intervention Type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just" defTabSz="653110" rtl="0" eaLnBrk="1" latinLnBrk="0" hangingPunct="1">
                        <a:buNone/>
                      </a:pPr>
                      <a:r>
                        <a:rPr lang="en-US" sz="2400" kern="1200">
                          <a:solidFill>
                            <a:schemeClr val="dk1"/>
                          </a:solidFill>
                          <a:effectLst/>
                        </a:rPr>
                        <a:t>Population-based mailing</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242068200"/>
                  </a:ext>
                </a:extLst>
              </a:tr>
              <a:tr h="477078">
                <a:tc>
                  <a:txBody>
                    <a:bodyPr/>
                    <a:lstStyle/>
                    <a:p>
                      <a:pPr marL="0" marR="0" algn="just" defTabSz="653110" rtl="0" eaLnBrk="1" latinLnBrk="0" hangingPunct="1">
                        <a:buNone/>
                      </a:pPr>
                      <a:r>
                        <a:rPr lang="en-US" sz="2400" kern="1200" dirty="0">
                          <a:solidFill>
                            <a:schemeClr val="dk1"/>
                          </a:solidFill>
                          <a:effectLst/>
                        </a:rPr>
                        <a:t>Intervention Mailing Date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dk1"/>
                          </a:solidFill>
                          <a:effectLst/>
                        </a:rPr>
                        <a:t>6/17/2025</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extLst>
                  <a:ext uri="{0D108BD9-81ED-4DB2-BD59-A6C34878D82A}">
                    <a16:rowId xmlns:a16="http://schemas.microsoft.com/office/drawing/2014/main" val="3304287941"/>
                  </a:ext>
                </a:extLst>
              </a:tr>
              <a:tr h="477078">
                <a:tc>
                  <a:txBody>
                    <a:bodyPr/>
                    <a:lstStyle/>
                    <a:p>
                      <a:pPr marL="0" marR="0" algn="just" defTabSz="653110" rtl="0" eaLnBrk="1" latinLnBrk="0" hangingPunct="1">
                        <a:buNone/>
                      </a:pPr>
                      <a:r>
                        <a:rPr lang="en-US" sz="2400" kern="1200" dirty="0">
                          <a:solidFill>
                            <a:schemeClr val="dk1"/>
                          </a:solidFill>
                          <a:effectLst/>
                        </a:rPr>
                        <a:t>Pre-intervention Period (Pre)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a:solidFill>
                            <a:schemeClr val="dk1"/>
                          </a:solidFill>
                          <a:effectLst/>
                        </a:rPr>
                        <a:t>01/01/2025 to 05/31/2025</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1644681445"/>
                  </a:ext>
                </a:extLst>
              </a:tr>
              <a:tr h="477078">
                <a:tc>
                  <a:txBody>
                    <a:bodyPr/>
                    <a:lstStyle/>
                    <a:p>
                      <a:pPr marL="0" marR="0" algn="just" defTabSz="653110" rtl="0" eaLnBrk="1" latinLnBrk="0" hangingPunct="1">
                        <a:buNone/>
                      </a:pPr>
                      <a:r>
                        <a:rPr lang="en-US" sz="2400" kern="1200" dirty="0">
                          <a:solidFill>
                            <a:schemeClr val="dk1"/>
                          </a:solidFill>
                          <a:effectLst/>
                        </a:rPr>
                        <a:t>Post-intervention Period (Post)</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dk1"/>
                          </a:solidFill>
                          <a:effectLst/>
                        </a:rPr>
                        <a:t>07/01/2025 to 12/31/2025</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extLst>
                  <a:ext uri="{0D108BD9-81ED-4DB2-BD59-A6C34878D82A}">
                    <a16:rowId xmlns:a16="http://schemas.microsoft.com/office/drawing/2014/main" val="885581729"/>
                  </a:ext>
                </a:extLst>
              </a:tr>
              <a:tr h="477078">
                <a:tc>
                  <a:txBody>
                    <a:bodyPr/>
                    <a:lstStyle/>
                    <a:p>
                      <a:pPr marL="0" marR="0" algn="just" defTabSz="653110" rtl="0" eaLnBrk="1" latinLnBrk="0" hangingPunct="1">
                        <a:buNone/>
                      </a:pPr>
                      <a:r>
                        <a:rPr lang="en-US" sz="2400" kern="1200">
                          <a:solidFill>
                            <a:schemeClr val="dk1"/>
                          </a:solidFill>
                          <a:effectLst/>
                        </a:rPr>
                        <a:t>Number of Letters Mailed</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dirty="0">
                          <a:solidFill>
                            <a:schemeClr val="dk1"/>
                          </a:solidFill>
                          <a:effectLst/>
                        </a:rPr>
                        <a:t>1,463</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1937978112"/>
                  </a:ext>
                </a:extLst>
              </a:tr>
              <a:tr h="477078">
                <a:tc>
                  <a:txBody>
                    <a:bodyPr/>
                    <a:lstStyle/>
                    <a:p>
                      <a:pPr marL="0" marR="0" algn="just" defTabSz="653110" rtl="0" eaLnBrk="1" latinLnBrk="0" hangingPunct="1">
                        <a:buNone/>
                      </a:pPr>
                      <a:r>
                        <a:rPr lang="en-US" sz="2400" kern="1200" dirty="0">
                          <a:solidFill>
                            <a:schemeClr val="dk1"/>
                          </a:solidFill>
                          <a:effectLst/>
                        </a:rPr>
                        <a:t>Number of Targeted Providers</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dk1"/>
                          </a:solidFill>
                          <a:effectLst/>
                        </a:rPr>
                        <a:t>1,463</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extLst>
                  <a:ext uri="{0D108BD9-81ED-4DB2-BD59-A6C34878D82A}">
                    <a16:rowId xmlns:a16="http://schemas.microsoft.com/office/drawing/2014/main" val="497721567"/>
                  </a:ext>
                </a:extLst>
              </a:tr>
              <a:tr h="477078">
                <a:tc>
                  <a:txBody>
                    <a:bodyPr/>
                    <a:lstStyle/>
                    <a:p>
                      <a:pPr marL="0" marR="0" algn="just" defTabSz="653110" rtl="0" eaLnBrk="1" latinLnBrk="0" hangingPunct="1">
                        <a:buNone/>
                      </a:pPr>
                      <a:r>
                        <a:rPr lang="en-US" sz="2400" kern="1200">
                          <a:solidFill>
                            <a:schemeClr val="dk1"/>
                          </a:solidFill>
                          <a:effectLst/>
                        </a:rPr>
                        <a:t>Number of Targeted Patients</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dirty="0">
                          <a:solidFill>
                            <a:schemeClr val="dk1"/>
                          </a:solidFill>
                          <a:effectLst/>
                        </a:rPr>
                        <a:t>2,163</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628729055"/>
                  </a:ext>
                </a:extLst>
              </a:tr>
            </a:tbl>
          </a:graphicData>
        </a:graphic>
      </p:graphicFrame>
    </p:spTree>
    <p:extLst>
      <p:ext uri="{BB962C8B-B14F-4D97-AF65-F5344CB8AC3E}">
        <p14:creationId xmlns:p14="http://schemas.microsoft.com/office/powerpoint/2010/main" val="4197360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D374B-D087-45DB-5CDC-022BCB354F6B}"/>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A215721C-C0BD-BADC-4244-7897018CC198}"/>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Clinical Indicator:</a:t>
            </a:r>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marL="0" lvl="1" indent="0">
              <a:spcBef>
                <a:spcPts val="600"/>
              </a:spcBef>
              <a:spcAft>
                <a:spcPts val="600"/>
              </a:spcAft>
              <a:defRPr/>
            </a:pPr>
            <a:endParaRPr lang="en-US" sz="2800" b="1" dirty="0"/>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3200" b="1" dirty="0"/>
          </a:p>
          <a:p>
            <a:pPr>
              <a:lnSpc>
                <a:spcPct val="100000"/>
              </a:lnSpc>
              <a:spcBef>
                <a:spcPts val="600"/>
              </a:spcBef>
              <a:spcAft>
                <a:spcPts val="600"/>
              </a:spcAft>
            </a:pPr>
            <a:endParaRPr lang="en-US" sz="3200" dirty="0"/>
          </a:p>
        </p:txBody>
      </p:sp>
      <p:sp>
        <p:nvSpPr>
          <p:cNvPr id="7" name="Title 1">
            <a:extLst>
              <a:ext uri="{FF2B5EF4-FFF2-40B4-BE49-F238E27FC236}">
                <a16:creationId xmlns:a16="http://schemas.microsoft.com/office/drawing/2014/main" id="{2F4366F4-D246-A47A-23A7-323CE938D673}"/>
              </a:ext>
            </a:extLst>
          </p:cNvPr>
          <p:cNvSpPr>
            <a:spLocks noGrp="1"/>
          </p:cNvSpPr>
          <p:nvPr>
            <p:ph type="title"/>
          </p:nvPr>
        </p:nvSpPr>
        <p:spPr>
          <a:xfrm>
            <a:off x="495300" y="431800"/>
            <a:ext cx="13581063" cy="1371600"/>
          </a:xfrm>
        </p:spPr>
        <p:txBody>
          <a:bodyPr/>
          <a:lstStyle/>
          <a:p>
            <a:r>
              <a:rPr lang="en-US" dirty="0"/>
              <a:t>Outcome Assessment</a:t>
            </a:r>
            <a:br>
              <a:rPr lang="en-US" dirty="0"/>
            </a:br>
            <a:r>
              <a:rPr lang="en-US" sz="2400" dirty="0"/>
              <a:t>Long-Term Use of Sedative/Hypnotic Agents – Q2 2025</a:t>
            </a:r>
          </a:p>
        </p:txBody>
      </p:sp>
      <p:pic>
        <p:nvPicPr>
          <p:cNvPr id="4" name="Picture 3" descr="Baseline percentage change in sedative/hypnotic use without a diagnosis of insomnia. Also displayed are participants with new insomnia diagnosis and those who are no longer taking sedative/hypnotics">
            <a:extLst>
              <a:ext uri="{FF2B5EF4-FFF2-40B4-BE49-F238E27FC236}">
                <a16:creationId xmlns:a16="http://schemas.microsoft.com/office/drawing/2014/main" id="{7D9295F9-81CE-7D9E-2235-C90032771D26}"/>
              </a:ext>
            </a:extLst>
          </p:cNvPr>
          <p:cNvPicPr>
            <a:picLocks noChangeAspect="1"/>
          </p:cNvPicPr>
          <p:nvPr/>
        </p:nvPicPr>
        <p:blipFill>
          <a:blip r:embed="rId3"/>
          <a:stretch>
            <a:fillRect/>
          </a:stretch>
        </p:blipFill>
        <p:spPr>
          <a:xfrm>
            <a:off x="2027538" y="2879983"/>
            <a:ext cx="10516585" cy="2735197"/>
          </a:xfrm>
          <a:prstGeom prst="rect">
            <a:avLst/>
          </a:prstGeom>
        </p:spPr>
      </p:pic>
      <p:pic>
        <p:nvPicPr>
          <p:cNvPr id="8" name="Picture 7" descr="Savings Calculation table for Long-Term Use of Sedative/Hypnotic Agents intervention">
            <a:extLst>
              <a:ext uri="{FF2B5EF4-FFF2-40B4-BE49-F238E27FC236}">
                <a16:creationId xmlns:a16="http://schemas.microsoft.com/office/drawing/2014/main" id="{7B1EFBDC-07C4-A9C0-AC38-641ABE2830D8}"/>
              </a:ext>
            </a:extLst>
          </p:cNvPr>
          <p:cNvPicPr>
            <a:picLocks noChangeAspect="1"/>
          </p:cNvPicPr>
          <p:nvPr/>
        </p:nvPicPr>
        <p:blipFill>
          <a:blip r:embed="rId4"/>
          <a:stretch>
            <a:fillRect/>
          </a:stretch>
        </p:blipFill>
        <p:spPr>
          <a:xfrm>
            <a:off x="2027538" y="5718412"/>
            <a:ext cx="10516585" cy="1942756"/>
          </a:xfrm>
          <a:prstGeom prst="rect">
            <a:avLst/>
          </a:prstGeom>
        </p:spPr>
      </p:pic>
    </p:spTree>
    <p:extLst>
      <p:ext uri="{BB962C8B-B14F-4D97-AF65-F5344CB8AC3E}">
        <p14:creationId xmlns:p14="http://schemas.microsoft.com/office/powerpoint/2010/main" val="1504593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B7A35-7EEF-B76B-AB36-3DB68F1D2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685BC-CF14-695A-AB8F-4830548BB309}"/>
              </a:ext>
            </a:extLst>
          </p:cNvPr>
          <p:cNvSpPr>
            <a:spLocks noGrp="1"/>
          </p:cNvSpPr>
          <p:nvPr>
            <p:ph type="title"/>
          </p:nvPr>
        </p:nvSpPr>
        <p:spPr>
          <a:xfrm>
            <a:off x="482029" y="431799"/>
            <a:ext cx="13581063" cy="1453271"/>
          </a:xfrm>
        </p:spPr>
        <p:txBody>
          <a:bodyPr/>
          <a:lstStyle/>
          <a:p>
            <a:r>
              <a:rPr lang="en-US" dirty="0"/>
              <a:t>Outcome Assessment</a:t>
            </a:r>
            <a:br>
              <a:rPr lang="en-US" dirty="0"/>
            </a:br>
            <a:r>
              <a:rPr lang="en-US" sz="2400" dirty="0"/>
              <a:t>Long-Term Use of Sedative/Hypnotic Agents – Q2 2025</a:t>
            </a:r>
            <a:br>
              <a:rPr lang="en-US" sz="2800" dirty="0"/>
            </a:br>
            <a:br>
              <a:rPr lang="en-US" sz="2800" dirty="0"/>
            </a:br>
            <a:endParaRPr lang="en-US" dirty="0"/>
          </a:p>
        </p:txBody>
      </p:sp>
      <p:sp>
        <p:nvSpPr>
          <p:cNvPr id="10" name="Text Placeholder 2">
            <a:extLst>
              <a:ext uri="{FF2B5EF4-FFF2-40B4-BE49-F238E27FC236}">
                <a16:creationId xmlns:a16="http://schemas.microsoft.com/office/drawing/2014/main" id="{18BE6B6C-ADAC-622E-76AC-8D684027E371}"/>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2800" b="1" dirty="0"/>
              <a:t>Impact:</a:t>
            </a:r>
          </a:p>
          <a:p>
            <a:pPr marL="342900" lvl="1" indent="-342900">
              <a:spcBef>
                <a:spcPts val="600"/>
              </a:spcBef>
              <a:spcAft>
                <a:spcPts val="600"/>
              </a:spcAft>
              <a:buFont typeface="Arial" panose="020B0604020202020204" pitchFamily="34" charset="0"/>
              <a:buChar char="•"/>
              <a:defRPr/>
            </a:pPr>
            <a:r>
              <a:rPr lang="en-US" dirty="0"/>
              <a:t>Post-intervention there was a 42.67% reduction in sedative/hypnotics use without a diagnosis of insomnia.</a:t>
            </a:r>
          </a:p>
          <a:p>
            <a:pPr marL="342900" lvl="1" indent="-342900">
              <a:spcBef>
                <a:spcPts val="600"/>
              </a:spcBef>
              <a:spcAft>
                <a:spcPts val="600"/>
              </a:spcAft>
              <a:buFont typeface="Arial" panose="020B0604020202020204" pitchFamily="34" charset="0"/>
              <a:buChar char="•"/>
              <a:defRPr/>
            </a:pPr>
            <a:r>
              <a:rPr lang="en-US" dirty="0"/>
              <a:t>219 participants had a new diagnosis of insomnia and continued sedative/hypnotic therapy.</a:t>
            </a:r>
          </a:p>
          <a:p>
            <a:pPr marL="342900" lvl="1" indent="-342900">
              <a:spcBef>
                <a:spcPts val="600"/>
              </a:spcBef>
              <a:spcAft>
                <a:spcPts val="600"/>
              </a:spcAft>
              <a:buFont typeface="Arial" panose="020B0604020202020204" pitchFamily="34" charset="0"/>
              <a:buChar char="•"/>
              <a:defRPr/>
            </a:pPr>
            <a:r>
              <a:rPr lang="en-US" dirty="0"/>
              <a:t>704 participants had no claims for sedative/hypnotics in the post-intervention period. This is a reduction of 32.5% in utilization of sedative/hypnotics in the participants from baseline.</a:t>
            </a:r>
          </a:p>
          <a:p>
            <a:pPr marL="342900" lvl="1" indent="-342900">
              <a:spcBef>
                <a:spcPts val="600"/>
              </a:spcBef>
              <a:spcAft>
                <a:spcPts val="600"/>
              </a:spcAft>
              <a:buFont typeface="Arial" panose="020B0604020202020204" pitchFamily="34" charset="0"/>
              <a:buChar char="•"/>
              <a:defRPr/>
            </a:pPr>
            <a:r>
              <a:rPr lang="en-US" dirty="0"/>
              <a:t>These changes align with the American Academy of Sleep Medicine clinical practice guidelines that state sedative and hypnotic agents should be used to only treat patients with appropriate diagnosis.</a:t>
            </a:r>
            <a:r>
              <a:rPr lang="en-US" baseline="30000" dirty="0"/>
              <a:t>1</a:t>
            </a:r>
          </a:p>
          <a:p>
            <a:pPr marL="342900" lvl="1" indent="-342900">
              <a:spcBef>
                <a:spcPts val="600"/>
              </a:spcBef>
              <a:spcAft>
                <a:spcPts val="600"/>
              </a:spcAft>
              <a:buFont typeface="Arial" panose="020B0604020202020204" pitchFamily="34" charset="0"/>
              <a:buChar char="•"/>
              <a:defRPr/>
            </a:pPr>
            <a:r>
              <a:rPr lang="en-US" dirty="0"/>
              <a:t>Patients without these diagnoses and prescribed sedative and hypnotic therapy may be at an increased risk for adverse effects including tolerance, dependence, and detrimental adverse effects including respiratory depression and complex sleep behaviors.</a:t>
            </a:r>
            <a:r>
              <a:rPr lang="en-US" baseline="30000" dirty="0"/>
              <a:t>2,3</a:t>
            </a:r>
          </a:p>
          <a:p>
            <a:pPr marL="0" lvl="1" indent="0">
              <a:spcBef>
                <a:spcPts val="600"/>
              </a:spcBef>
              <a:spcAft>
                <a:spcPts val="600"/>
              </a:spcAft>
              <a:defRPr/>
            </a:pPr>
            <a:endParaRPr lang="en-US" baseline="30000" dirty="0"/>
          </a:p>
          <a:p>
            <a:pPr marR="0" lvl="0" algn="l" defTabSz="653110" rtl="0" eaLnBrk="1" fontAlgn="auto" latinLnBrk="0" hangingPunct="1">
              <a:lnSpc>
                <a:spcPct val="100000"/>
              </a:lnSpc>
              <a:spcAft>
                <a:spcPts val="0"/>
              </a:spcAft>
              <a:buClrTx/>
              <a:buSzTx/>
              <a:tabLst/>
              <a:defRPr/>
            </a:pPr>
            <a:r>
              <a:rPr lang="en-US" sz="1200" dirty="0"/>
              <a:t>1. Edinger JD, </a:t>
            </a:r>
            <a:r>
              <a:rPr lang="en-US" sz="1200" dirty="0" err="1"/>
              <a:t>Arnedt</a:t>
            </a:r>
            <a:r>
              <a:rPr lang="en-US" sz="1200" dirty="0"/>
              <a:t> JT, Bertisch SM, Carney CE, Harrington JJ, Lichstein KL, </a:t>
            </a:r>
            <a:r>
              <a:rPr lang="en-US" sz="1200" dirty="0" err="1"/>
              <a:t>Sateia</a:t>
            </a:r>
            <a:r>
              <a:rPr lang="en-US" sz="1200" dirty="0"/>
              <a:t> MJ, Troxel WM, Zhou ES, Kazmi U, Heald JL, Martin JL. Behavioral and psychological treatments for chronic insomnia disorder in adults: an American Academy of Sleep Medicine clinical practice guideline. J Clin Sleep Med. 2021 Feb 1;17(2):255-262. </a:t>
            </a:r>
            <a:r>
              <a:rPr lang="en-US" sz="1200" dirty="0" err="1"/>
              <a:t>doi</a:t>
            </a:r>
            <a:r>
              <a:rPr lang="en-US" sz="1200" dirty="0"/>
              <a:t>: 10.5664/jcsm.8986. PMID: 33164742; PMCID: PMC7853203.</a:t>
            </a:r>
          </a:p>
          <a:p>
            <a:pPr marR="0" lvl="0" algn="l" defTabSz="653110" rtl="0" eaLnBrk="1" fontAlgn="auto" latinLnBrk="0" hangingPunct="1">
              <a:lnSpc>
                <a:spcPct val="100000"/>
              </a:lnSpc>
              <a:spcAft>
                <a:spcPts val="0"/>
              </a:spcAft>
              <a:buClrTx/>
              <a:buSzTx/>
              <a:tabLst/>
              <a:defRPr/>
            </a:pPr>
            <a:r>
              <a:rPr lang="en-US" sz="1200" dirty="0"/>
              <a:t>2. Wilt TJ, MacDonald R, Brasure M, Olson CM, Carlyle M, Fuchs E, Khawaja IS, Diem S, Koffel E, Ouellette J, Butler M, Kane RL. Pharmacologic Treatment of Insomnia Disorder: An Evidence Report for a Clinical Practice Guideline by the American College of Physicians. Ann Intern Med. 2016 Jul 19;165(2):103-12. </a:t>
            </a:r>
            <a:r>
              <a:rPr lang="en-US" sz="1200" dirty="0" err="1"/>
              <a:t>doi</a:t>
            </a:r>
            <a:r>
              <a:rPr lang="en-US" sz="1200" dirty="0"/>
              <a:t>: 10.7326/M15-1781. </a:t>
            </a:r>
            <a:r>
              <a:rPr lang="en-US" sz="1200" dirty="0" err="1"/>
              <a:t>Epub</a:t>
            </a:r>
            <a:r>
              <a:rPr lang="en-US" sz="1200" dirty="0"/>
              <a:t> 2016 May 3. PMID: 27136278.</a:t>
            </a:r>
          </a:p>
          <a:p>
            <a:pPr marR="0" lvl="0" algn="l" defTabSz="653110" rtl="0" eaLnBrk="1" fontAlgn="auto" latinLnBrk="0" hangingPunct="1">
              <a:lnSpc>
                <a:spcPct val="100000"/>
              </a:lnSpc>
              <a:spcAft>
                <a:spcPts val="0"/>
              </a:spcAft>
              <a:buClrTx/>
              <a:buSzTx/>
              <a:tabLst/>
              <a:defRPr/>
            </a:pPr>
            <a:r>
              <a:rPr lang="en-US" sz="1200" dirty="0"/>
              <a:t>3.FDA adds Boxed Warning for risk of serious injuries caused by sleepwalking with certain prescription insomnia medicines. FDA Drug Safety Communication. April 30, 2019</a:t>
            </a:r>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spTree>
    <p:extLst>
      <p:ext uri="{BB962C8B-B14F-4D97-AF65-F5344CB8AC3E}">
        <p14:creationId xmlns:p14="http://schemas.microsoft.com/office/powerpoint/2010/main" val="27877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3C029-6C20-AC16-7251-9190A5FE7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4DC0F-C470-69FB-AB7B-DEDD00BCB6A3}"/>
              </a:ext>
            </a:extLst>
          </p:cNvPr>
          <p:cNvSpPr>
            <a:spLocks noGrp="1"/>
          </p:cNvSpPr>
          <p:nvPr>
            <p:ph type="title"/>
          </p:nvPr>
        </p:nvSpPr>
        <p:spPr>
          <a:xfrm>
            <a:off x="482029" y="431799"/>
            <a:ext cx="13581063" cy="1439203"/>
          </a:xfrm>
        </p:spPr>
        <p:txBody>
          <a:bodyPr/>
          <a:lstStyle/>
          <a:p>
            <a:r>
              <a:rPr lang="en-US" dirty="0"/>
              <a:t>Outcome Assessment</a:t>
            </a:r>
            <a:br>
              <a:rPr lang="en-US" dirty="0"/>
            </a:br>
            <a:r>
              <a:rPr lang="en-US" sz="2400" dirty="0"/>
              <a:t>High-Risk Opioids without Concomitant Rescue Naloxone – Q3 2025</a:t>
            </a:r>
          </a:p>
        </p:txBody>
      </p:sp>
      <p:sp>
        <p:nvSpPr>
          <p:cNvPr id="10" name="Text Placeholder 2">
            <a:extLst>
              <a:ext uri="{FF2B5EF4-FFF2-40B4-BE49-F238E27FC236}">
                <a16:creationId xmlns:a16="http://schemas.microsoft.com/office/drawing/2014/main" id="{A8940178-97CA-A8D2-E3BB-254F5E38764C}"/>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Purpose:</a:t>
            </a:r>
          </a:p>
          <a:p>
            <a:pPr marL="347663" lvl="1" indent="-347663">
              <a:spcBef>
                <a:spcPts val="600"/>
              </a:spcBef>
              <a:spcAft>
                <a:spcPts val="600"/>
              </a:spcAft>
              <a:buFont typeface="Arial" panose="020B0604020202020204" pitchFamily="34" charset="0"/>
              <a:buChar char="•"/>
              <a:defRPr/>
            </a:pPr>
            <a:r>
              <a:rPr lang="en-US" sz="2400" dirty="0"/>
              <a:t>Opportunity to improve patient safety relating to the use of high-risk opioids</a:t>
            </a:r>
          </a:p>
          <a:p>
            <a:pPr marL="347663" lvl="1" indent="-347663">
              <a:spcBef>
                <a:spcPts val="600"/>
              </a:spcBef>
              <a:spcAft>
                <a:spcPts val="600"/>
              </a:spcAft>
              <a:buFont typeface="Arial" panose="020B0604020202020204" pitchFamily="34" charset="0"/>
              <a:buChar char="•"/>
              <a:defRPr/>
            </a:pPr>
            <a:r>
              <a:rPr lang="en-US" sz="3200" b="1" dirty="0"/>
              <a:t>Intervention:</a:t>
            </a:r>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graphicFrame>
        <p:nvGraphicFramePr>
          <p:cNvPr id="4" name="Table 3">
            <a:extLst>
              <a:ext uri="{FF2B5EF4-FFF2-40B4-BE49-F238E27FC236}">
                <a16:creationId xmlns:a16="http://schemas.microsoft.com/office/drawing/2014/main" id="{0A63AA48-BA33-A8C7-C0E5-324C7AD05AA2}"/>
              </a:ext>
            </a:extLst>
          </p:cNvPr>
          <p:cNvGraphicFramePr>
            <a:graphicFrameLocks noGrp="1"/>
          </p:cNvGraphicFramePr>
          <p:nvPr>
            <p:extLst>
              <p:ext uri="{D42A27DB-BD31-4B8C-83A1-F6EECF244321}">
                <p14:modId xmlns:p14="http://schemas.microsoft.com/office/powerpoint/2010/main" val="1612313875"/>
              </p:ext>
            </p:extLst>
          </p:nvPr>
        </p:nvGraphicFramePr>
        <p:xfrm>
          <a:off x="2769704" y="4015409"/>
          <a:ext cx="9607826" cy="3339546"/>
        </p:xfrm>
        <a:graphic>
          <a:graphicData uri="http://schemas.openxmlformats.org/drawingml/2006/table">
            <a:tbl>
              <a:tblPr>
                <a:tableStyleId>{5940675A-B579-460E-94D1-54222C63F5DA}</a:tableStyleId>
              </a:tblPr>
              <a:tblGrid>
                <a:gridCol w="5324884">
                  <a:extLst>
                    <a:ext uri="{9D8B030D-6E8A-4147-A177-3AD203B41FA5}">
                      <a16:colId xmlns:a16="http://schemas.microsoft.com/office/drawing/2014/main" val="563199117"/>
                    </a:ext>
                  </a:extLst>
                </a:gridCol>
                <a:gridCol w="4282942">
                  <a:extLst>
                    <a:ext uri="{9D8B030D-6E8A-4147-A177-3AD203B41FA5}">
                      <a16:colId xmlns:a16="http://schemas.microsoft.com/office/drawing/2014/main" val="3127269233"/>
                    </a:ext>
                  </a:extLst>
                </a:gridCol>
              </a:tblGrid>
              <a:tr h="477078">
                <a:tc>
                  <a:txBody>
                    <a:bodyPr/>
                    <a:lstStyle/>
                    <a:p>
                      <a:pPr marL="0" marR="0" algn="just" defTabSz="653110" rtl="0" eaLnBrk="1" latinLnBrk="0" hangingPunct="1">
                        <a:buNone/>
                      </a:pPr>
                      <a:r>
                        <a:rPr lang="en-US" sz="2400" kern="1200" dirty="0">
                          <a:solidFill>
                            <a:schemeClr val="dk1"/>
                          </a:solidFill>
                          <a:effectLst/>
                        </a:rPr>
                        <a:t>Intervention Type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just" defTabSz="653110" rtl="0" eaLnBrk="1" latinLnBrk="0" hangingPunct="1">
                        <a:buNone/>
                      </a:pPr>
                      <a:r>
                        <a:rPr lang="en-US" sz="2400" kern="1200">
                          <a:solidFill>
                            <a:schemeClr val="dk1"/>
                          </a:solidFill>
                          <a:effectLst/>
                        </a:rPr>
                        <a:t>Population-based mailing</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242068200"/>
                  </a:ext>
                </a:extLst>
              </a:tr>
              <a:tr h="477078">
                <a:tc>
                  <a:txBody>
                    <a:bodyPr/>
                    <a:lstStyle/>
                    <a:p>
                      <a:pPr marL="0" marR="0" algn="just" defTabSz="653110" rtl="0" eaLnBrk="1" latinLnBrk="0" hangingPunct="1">
                        <a:buNone/>
                      </a:pPr>
                      <a:r>
                        <a:rPr lang="en-US" sz="2400" kern="1200" dirty="0">
                          <a:solidFill>
                            <a:schemeClr val="dk1"/>
                          </a:solidFill>
                          <a:effectLst/>
                        </a:rPr>
                        <a:t>Intervention Mailing Date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9/16/2025</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extLst>
                  <a:ext uri="{0D108BD9-81ED-4DB2-BD59-A6C34878D82A}">
                    <a16:rowId xmlns:a16="http://schemas.microsoft.com/office/drawing/2014/main" val="3304287941"/>
                  </a:ext>
                </a:extLst>
              </a:tr>
              <a:tr h="477078">
                <a:tc>
                  <a:txBody>
                    <a:bodyPr/>
                    <a:lstStyle/>
                    <a:p>
                      <a:pPr marL="0" marR="0" algn="just" defTabSz="653110" rtl="0" eaLnBrk="1" latinLnBrk="0" hangingPunct="1">
                        <a:buNone/>
                      </a:pPr>
                      <a:r>
                        <a:rPr lang="en-US" sz="2400" kern="1200" dirty="0">
                          <a:solidFill>
                            <a:schemeClr val="dk1"/>
                          </a:solidFill>
                          <a:effectLst/>
                        </a:rPr>
                        <a:t>Pre-intervention Period (Pre)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03/01/2025 to 08/31/2025</a:t>
                      </a:r>
                    </a:p>
                  </a:txBody>
                  <a:tcPr marL="68580" marR="68580" marT="0" marB="0"/>
                </a:tc>
                <a:extLst>
                  <a:ext uri="{0D108BD9-81ED-4DB2-BD59-A6C34878D82A}">
                    <a16:rowId xmlns:a16="http://schemas.microsoft.com/office/drawing/2014/main" val="1644681445"/>
                  </a:ext>
                </a:extLst>
              </a:tr>
              <a:tr h="477078">
                <a:tc>
                  <a:txBody>
                    <a:bodyPr/>
                    <a:lstStyle/>
                    <a:p>
                      <a:pPr marL="0" marR="0" algn="just" defTabSz="653110" rtl="0" eaLnBrk="1" latinLnBrk="0" hangingPunct="1">
                        <a:buNone/>
                      </a:pPr>
                      <a:r>
                        <a:rPr lang="en-US" sz="2400" kern="1200" dirty="0">
                          <a:solidFill>
                            <a:schemeClr val="dk1"/>
                          </a:solidFill>
                          <a:effectLst/>
                        </a:rPr>
                        <a:t>Post-intervention Period (Post)</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10/01/2025 to 03/31/2026</a:t>
                      </a:r>
                    </a:p>
                  </a:txBody>
                  <a:tcPr marL="68580" marR="68580" marT="0" marB="0">
                    <a:solidFill>
                      <a:schemeClr val="bg2"/>
                    </a:solidFill>
                  </a:tcPr>
                </a:tc>
                <a:extLst>
                  <a:ext uri="{0D108BD9-81ED-4DB2-BD59-A6C34878D82A}">
                    <a16:rowId xmlns:a16="http://schemas.microsoft.com/office/drawing/2014/main" val="885581729"/>
                  </a:ext>
                </a:extLst>
              </a:tr>
              <a:tr h="477078">
                <a:tc>
                  <a:txBody>
                    <a:bodyPr/>
                    <a:lstStyle/>
                    <a:p>
                      <a:pPr marL="0" marR="0" algn="just" defTabSz="653110" rtl="0" eaLnBrk="1" latinLnBrk="0" hangingPunct="1">
                        <a:buNone/>
                      </a:pPr>
                      <a:r>
                        <a:rPr lang="en-US" sz="2400" kern="1200" dirty="0">
                          <a:solidFill>
                            <a:schemeClr val="dk1"/>
                          </a:solidFill>
                          <a:effectLst/>
                        </a:rPr>
                        <a:t>Number of Letters Mailed</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a:solidFill>
                            <a:schemeClr val="tx1"/>
                          </a:solidFill>
                          <a:effectLst/>
                          <a:latin typeface="+mn-lt"/>
                          <a:ea typeface="+mn-ea"/>
                          <a:cs typeface="+mn-cs"/>
                        </a:rPr>
                        <a:t>516</a:t>
                      </a:r>
                    </a:p>
                  </a:txBody>
                  <a:tcPr marL="68580" marR="68580" marT="0" marB="0"/>
                </a:tc>
                <a:extLst>
                  <a:ext uri="{0D108BD9-81ED-4DB2-BD59-A6C34878D82A}">
                    <a16:rowId xmlns:a16="http://schemas.microsoft.com/office/drawing/2014/main" val="1937978112"/>
                  </a:ext>
                </a:extLst>
              </a:tr>
              <a:tr h="477078">
                <a:tc>
                  <a:txBody>
                    <a:bodyPr/>
                    <a:lstStyle/>
                    <a:p>
                      <a:pPr marL="0" marR="0" algn="just" defTabSz="653110" rtl="0" eaLnBrk="1" latinLnBrk="0" hangingPunct="1">
                        <a:buNone/>
                      </a:pPr>
                      <a:r>
                        <a:rPr lang="en-US" sz="2400" kern="1200" dirty="0">
                          <a:solidFill>
                            <a:schemeClr val="dk1"/>
                          </a:solidFill>
                          <a:effectLst/>
                        </a:rPr>
                        <a:t>Number of Targeted Providers</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516</a:t>
                      </a:r>
                    </a:p>
                  </a:txBody>
                  <a:tcPr marL="68580" marR="68580" marT="0" marB="0">
                    <a:solidFill>
                      <a:schemeClr val="bg2"/>
                    </a:solidFill>
                  </a:tcPr>
                </a:tc>
                <a:extLst>
                  <a:ext uri="{0D108BD9-81ED-4DB2-BD59-A6C34878D82A}">
                    <a16:rowId xmlns:a16="http://schemas.microsoft.com/office/drawing/2014/main" val="497721567"/>
                  </a:ext>
                </a:extLst>
              </a:tr>
              <a:tr h="477078">
                <a:tc>
                  <a:txBody>
                    <a:bodyPr/>
                    <a:lstStyle/>
                    <a:p>
                      <a:pPr marL="0" marR="0" algn="just" defTabSz="653110" rtl="0" eaLnBrk="1" latinLnBrk="0" hangingPunct="1">
                        <a:buNone/>
                      </a:pPr>
                      <a:r>
                        <a:rPr lang="en-US" sz="2400" kern="1200">
                          <a:solidFill>
                            <a:schemeClr val="dk1"/>
                          </a:solidFill>
                          <a:effectLst/>
                        </a:rPr>
                        <a:t>Number of Targeted Patients</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681</a:t>
                      </a:r>
                    </a:p>
                  </a:txBody>
                  <a:tcPr marL="68580" marR="68580" marT="0" marB="0"/>
                </a:tc>
                <a:extLst>
                  <a:ext uri="{0D108BD9-81ED-4DB2-BD59-A6C34878D82A}">
                    <a16:rowId xmlns:a16="http://schemas.microsoft.com/office/drawing/2014/main" val="628729055"/>
                  </a:ext>
                </a:extLst>
              </a:tr>
            </a:tbl>
          </a:graphicData>
        </a:graphic>
      </p:graphicFrame>
    </p:spTree>
    <p:extLst>
      <p:ext uri="{BB962C8B-B14F-4D97-AF65-F5344CB8AC3E}">
        <p14:creationId xmlns:p14="http://schemas.microsoft.com/office/powerpoint/2010/main" val="4242875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90B7E-FC89-47BE-1DA9-3DA6CC34348F}"/>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583DF8EA-008F-13AC-9E47-DB78FD2D3FEF}"/>
              </a:ext>
            </a:extLst>
          </p:cNvPr>
          <p:cNvSpPr txBox="1">
            <a:spLocks/>
          </p:cNvSpPr>
          <p:nvPr/>
        </p:nvSpPr>
        <p:spPr>
          <a:xfrm>
            <a:off x="495300" y="2145942"/>
            <a:ext cx="13439637" cy="680385"/>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Clinical Indicator:</a:t>
            </a:r>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b="1" dirty="0"/>
          </a:p>
          <a:p>
            <a:pPr>
              <a:lnSpc>
                <a:spcPct val="100000"/>
              </a:lnSpc>
              <a:spcBef>
                <a:spcPts val="600"/>
              </a:spcBef>
              <a:spcAft>
                <a:spcPts val="600"/>
              </a:spcAft>
            </a:pPr>
            <a:endParaRPr lang="en-US" sz="3200" dirty="0"/>
          </a:p>
        </p:txBody>
      </p:sp>
      <p:sp>
        <p:nvSpPr>
          <p:cNvPr id="7" name="Title 1">
            <a:extLst>
              <a:ext uri="{FF2B5EF4-FFF2-40B4-BE49-F238E27FC236}">
                <a16:creationId xmlns:a16="http://schemas.microsoft.com/office/drawing/2014/main" id="{CC70775F-83B5-7D42-D662-855F7B690C79}"/>
              </a:ext>
            </a:extLst>
          </p:cNvPr>
          <p:cNvSpPr>
            <a:spLocks noGrp="1"/>
          </p:cNvSpPr>
          <p:nvPr>
            <p:ph type="title"/>
          </p:nvPr>
        </p:nvSpPr>
        <p:spPr>
          <a:xfrm>
            <a:off x="495300" y="431800"/>
            <a:ext cx="13581063" cy="1371600"/>
          </a:xfrm>
        </p:spPr>
        <p:txBody>
          <a:bodyPr/>
          <a:lstStyle/>
          <a:p>
            <a:r>
              <a:rPr lang="en-US" dirty="0"/>
              <a:t>Outcome Assessment</a:t>
            </a:r>
            <a:br>
              <a:rPr lang="en-US" dirty="0"/>
            </a:br>
            <a:r>
              <a:rPr lang="en-US" sz="2400" dirty="0"/>
              <a:t>High-Risk Opioids without Concomitant Rescue Naloxone – Q3 2025</a:t>
            </a:r>
          </a:p>
        </p:txBody>
      </p:sp>
      <p:graphicFrame>
        <p:nvGraphicFramePr>
          <p:cNvPr id="4" name="Table 3">
            <a:extLst>
              <a:ext uri="{FF2B5EF4-FFF2-40B4-BE49-F238E27FC236}">
                <a16:creationId xmlns:a16="http://schemas.microsoft.com/office/drawing/2014/main" id="{72568A85-79B3-3C68-D998-01200EA4E5AE}"/>
              </a:ext>
            </a:extLst>
          </p:cNvPr>
          <p:cNvGraphicFramePr>
            <a:graphicFrameLocks noGrp="1"/>
          </p:cNvGraphicFramePr>
          <p:nvPr>
            <p:extLst>
              <p:ext uri="{D42A27DB-BD31-4B8C-83A1-F6EECF244321}">
                <p14:modId xmlns:p14="http://schemas.microsoft.com/office/powerpoint/2010/main" val="3753605668"/>
              </p:ext>
            </p:extLst>
          </p:nvPr>
        </p:nvGraphicFramePr>
        <p:xfrm>
          <a:off x="623455" y="2828968"/>
          <a:ext cx="12760036" cy="2084317"/>
        </p:xfrm>
        <a:graphic>
          <a:graphicData uri="http://schemas.openxmlformats.org/drawingml/2006/table">
            <a:tbl>
              <a:tblPr firstRow="1" firstCol="1" bandRow="1"/>
              <a:tblGrid>
                <a:gridCol w="6619907">
                  <a:extLst>
                    <a:ext uri="{9D8B030D-6E8A-4147-A177-3AD203B41FA5}">
                      <a16:colId xmlns:a16="http://schemas.microsoft.com/office/drawing/2014/main" val="672495523"/>
                    </a:ext>
                  </a:extLst>
                </a:gridCol>
                <a:gridCol w="2064573">
                  <a:extLst>
                    <a:ext uri="{9D8B030D-6E8A-4147-A177-3AD203B41FA5}">
                      <a16:colId xmlns:a16="http://schemas.microsoft.com/office/drawing/2014/main" val="1655092337"/>
                    </a:ext>
                  </a:extLst>
                </a:gridCol>
                <a:gridCol w="2414199">
                  <a:extLst>
                    <a:ext uri="{9D8B030D-6E8A-4147-A177-3AD203B41FA5}">
                      <a16:colId xmlns:a16="http://schemas.microsoft.com/office/drawing/2014/main" val="1950896952"/>
                    </a:ext>
                  </a:extLst>
                </a:gridCol>
                <a:gridCol w="1661357">
                  <a:extLst>
                    <a:ext uri="{9D8B030D-6E8A-4147-A177-3AD203B41FA5}">
                      <a16:colId xmlns:a16="http://schemas.microsoft.com/office/drawing/2014/main" val="2616361027"/>
                    </a:ext>
                  </a:extLst>
                </a:gridCol>
              </a:tblGrid>
              <a:tr h="390810">
                <a:tc rowSpan="2">
                  <a:txBody>
                    <a:bodyPr/>
                    <a:lstStyle/>
                    <a:p>
                      <a:pPr marL="0" marR="0" algn="l">
                        <a:buNone/>
                      </a:pPr>
                      <a:r>
                        <a:rPr lang="en-US" sz="1600" b="1" dirty="0">
                          <a:solidFill>
                            <a:srgbClr val="FFFFFF"/>
                          </a:solidFill>
                          <a:effectLst/>
                          <a:latin typeface="Arial" panose="020B0604020202020204" pitchFamily="34" charset="0"/>
                          <a:ea typeface="Times New Roman" panose="02020603050405020304" pitchFamily="18" charset="0"/>
                        </a:rPr>
                        <a:t>High-Risk Opioids without Concomitant Rescue Naloxone</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gridSpan="3">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Target (N=681)</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6104944"/>
                  </a:ext>
                </a:extLst>
              </a:tr>
              <a:tr h="553647">
                <a:tc vMerge="1">
                  <a:txBody>
                    <a:bodyPr/>
                    <a:lstStyle/>
                    <a:p>
                      <a:endParaRPr lang="en-US"/>
                    </a:p>
                  </a:txBody>
                  <a:tcPr/>
                </a:tc>
                <a:tc>
                  <a:txBody>
                    <a:bodyPr/>
                    <a:lstStyle/>
                    <a:p>
                      <a:pPr marL="0" marR="0" algn="ctr">
                        <a:buNone/>
                      </a:pPr>
                      <a:r>
                        <a:rPr lang="en-US" sz="1600" b="1">
                          <a:solidFill>
                            <a:srgbClr val="FFFFFF"/>
                          </a:solidFill>
                          <a:effectLst/>
                          <a:latin typeface="Arial" panose="020B0604020202020204" pitchFamily="34" charset="0"/>
                          <a:ea typeface="Times New Roman" panose="02020603050405020304" pitchFamily="18" charset="0"/>
                        </a:rPr>
                        <a:t>Baseline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April 2026</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a:solidFill>
                            <a:srgbClr val="FFFFFF"/>
                          </a:solidFill>
                          <a:effectLst/>
                          <a:latin typeface="Arial" panose="020B0604020202020204" pitchFamily="34" charset="0"/>
                          <a:ea typeface="Times New Roman" panose="02020603050405020304" pitchFamily="18" charset="0"/>
                        </a:rPr>
                        <a:t>% Change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extLst>
                  <a:ext uri="{0D108BD9-81ED-4DB2-BD59-A6C34878D82A}">
                    <a16:rowId xmlns:a16="http://schemas.microsoft.com/office/drawing/2014/main" val="487342186"/>
                  </a:ext>
                </a:extLst>
              </a:tr>
              <a:tr h="569930">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with history of high-risk opioid use without concomitant rescue naloxone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681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356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52.3%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0782975"/>
                  </a:ext>
                </a:extLst>
              </a:tr>
              <a:tr h="569930">
                <a:tc>
                  <a:txBody>
                    <a:bodyPr/>
                    <a:lstStyle/>
                    <a:p>
                      <a:pPr marL="0" marR="0" algn="l">
                        <a:buNone/>
                      </a:pPr>
                      <a:r>
                        <a:rPr lang="en-US" sz="1600" b="1" dirty="0">
                          <a:solidFill>
                            <a:srgbClr val="000000"/>
                          </a:solidFill>
                          <a:effectLst/>
                          <a:latin typeface="Arial" panose="020B0604020202020204" pitchFamily="34" charset="0"/>
                          <a:ea typeface="Times New Roman" panose="02020603050405020304" pitchFamily="18" charset="0"/>
                        </a:rPr>
                        <a:t>Patients with history of high-risk opioid use, no exclusions and now with concomitant rescue naloxone</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N</a:t>
                      </a:r>
                      <a:r>
                        <a:rPr lang="en-US"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16 (4.3%)*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extLst>
                  <a:ext uri="{0D108BD9-81ED-4DB2-BD59-A6C34878D82A}">
                    <a16:rowId xmlns:a16="http://schemas.microsoft.com/office/drawing/2014/main" val="1414680648"/>
                  </a:ext>
                </a:extLst>
              </a:tr>
            </a:tbl>
          </a:graphicData>
        </a:graphic>
      </p:graphicFrame>
      <p:graphicFrame>
        <p:nvGraphicFramePr>
          <p:cNvPr id="6" name="Table 5">
            <a:extLst>
              <a:ext uri="{FF2B5EF4-FFF2-40B4-BE49-F238E27FC236}">
                <a16:creationId xmlns:a16="http://schemas.microsoft.com/office/drawing/2014/main" id="{D444D0B2-499A-EA6F-1CBA-0D1A812F1BCA}"/>
              </a:ext>
            </a:extLst>
          </p:cNvPr>
          <p:cNvGraphicFramePr>
            <a:graphicFrameLocks noGrp="1"/>
          </p:cNvGraphicFramePr>
          <p:nvPr>
            <p:extLst>
              <p:ext uri="{D42A27DB-BD31-4B8C-83A1-F6EECF244321}">
                <p14:modId xmlns:p14="http://schemas.microsoft.com/office/powerpoint/2010/main" val="3292971423"/>
              </p:ext>
            </p:extLst>
          </p:nvPr>
        </p:nvGraphicFramePr>
        <p:xfrm>
          <a:off x="623455" y="5503948"/>
          <a:ext cx="11194472" cy="2084317"/>
        </p:xfrm>
        <a:graphic>
          <a:graphicData uri="http://schemas.openxmlformats.org/drawingml/2006/table">
            <a:tbl>
              <a:tblPr firstRow="1" firstCol="1" bandRow="1"/>
              <a:tblGrid>
                <a:gridCol w="6664036">
                  <a:extLst>
                    <a:ext uri="{9D8B030D-6E8A-4147-A177-3AD203B41FA5}">
                      <a16:colId xmlns:a16="http://schemas.microsoft.com/office/drawing/2014/main" val="1193030780"/>
                    </a:ext>
                  </a:extLst>
                </a:gridCol>
                <a:gridCol w="4530436">
                  <a:extLst>
                    <a:ext uri="{9D8B030D-6E8A-4147-A177-3AD203B41FA5}">
                      <a16:colId xmlns:a16="http://schemas.microsoft.com/office/drawing/2014/main" val="3246520894"/>
                    </a:ext>
                  </a:extLst>
                </a:gridCol>
              </a:tblGrid>
              <a:tr h="488097">
                <a:tc>
                  <a:txBody>
                    <a:bodyPr/>
                    <a:lstStyle/>
                    <a:p>
                      <a:pPr marL="0" marR="0" algn="l">
                        <a:buNone/>
                      </a:pPr>
                      <a:r>
                        <a:rPr lang="en-US" sz="1600" b="1" dirty="0">
                          <a:solidFill>
                            <a:srgbClr val="FFFFFF"/>
                          </a:solidFill>
                          <a:effectLst/>
                          <a:latin typeface="Arial" panose="020B0604020202020204" pitchFamily="34" charset="0"/>
                          <a:ea typeface="Times New Roman" panose="02020603050405020304" pitchFamily="18" charset="0"/>
                        </a:rPr>
                        <a:t>Exclusions from Baseline Group</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Post Intervention</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1A3268"/>
                    </a:solidFill>
                  </a:tcPr>
                </a:tc>
                <a:extLst>
                  <a:ext uri="{0D108BD9-81ED-4DB2-BD59-A6C34878D82A}">
                    <a16:rowId xmlns:a16="http://schemas.microsoft.com/office/drawing/2014/main" val="226090592"/>
                  </a:ext>
                </a:extLst>
              </a:tr>
              <a:tr h="502453">
                <a:tc>
                  <a:txBody>
                    <a:bodyPr/>
                    <a:lstStyle/>
                    <a:p>
                      <a:pPr marL="0" marR="0" algn="l">
                        <a:buNone/>
                      </a:pPr>
                      <a:r>
                        <a:rPr lang="en-US" sz="1600" b="1" dirty="0">
                          <a:solidFill>
                            <a:srgbClr val="000000"/>
                          </a:solidFill>
                          <a:effectLst/>
                          <a:latin typeface="Arial" panose="020B0604020202020204" pitchFamily="34" charset="0"/>
                          <a:ea typeface="Times New Roman" panose="02020603050405020304" pitchFamily="18" charset="0"/>
                        </a:rPr>
                        <a:t>Patients who had no claim activity in the post-intervention period</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197</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3147270"/>
                  </a:ext>
                </a:extLst>
              </a:tr>
              <a:tr h="591314">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who had a new claim for naloxone but did not meet original criteria.</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7</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192758752"/>
                  </a:ext>
                </a:extLst>
              </a:tr>
              <a:tr h="502453">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who had a new exclusionary diagnosis</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6</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1275716"/>
                  </a:ext>
                </a:extLst>
              </a:tr>
            </a:tbl>
          </a:graphicData>
        </a:graphic>
      </p:graphicFrame>
      <p:sp>
        <p:nvSpPr>
          <p:cNvPr id="8" name="TextBox 7">
            <a:extLst>
              <a:ext uri="{FF2B5EF4-FFF2-40B4-BE49-F238E27FC236}">
                <a16:creationId xmlns:a16="http://schemas.microsoft.com/office/drawing/2014/main" id="{D23276EB-A55F-41D2-839B-DDCCE5C7A684}"/>
              </a:ext>
            </a:extLst>
          </p:cNvPr>
          <p:cNvSpPr txBox="1"/>
          <p:nvPr/>
        </p:nvSpPr>
        <p:spPr>
          <a:xfrm>
            <a:off x="623455" y="5039863"/>
            <a:ext cx="8188035" cy="707886"/>
          </a:xfrm>
          <a:prstGeom prst="rect">
            <a:avLst/>
          </a:prstGeom>
          <a:noFill/>
        </p:spPr>
        <p:txBody>
          <a:bodyPr wrap="square" rtlCol="0">
            <a:spAutoFit/>
          </a:bodyPr>
          <a:lstStyle/>
          <a:p>
            <a:r>
              <a:rPr lang="en-US" sz="1400" dirty="0"/>
              <a:t>*Percentage of 372 patients who met inclusion criteria in the post-intervention period.</a:t>
            </a:r>
          </a:p>
          <a:p>
            <a:endParaRPr lang="en-US" dirty="0"/>
          </a:p>
        </p:txBody>
      </p:sp>
    </p:spTree>
    <p:extLst>
      <p:ext uri="{BB962C8B-B14F-4D97-AF65-F5344CB8AC3E}">
        <p14:creationId xmlns:p14="http://schemas.microsoft.com/office/powerpoint/2010/main" val="312359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6805-BABF-E81E-80C1-563942B6E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80C91-11A1-B696-04AC-1E5D6F58CA99}"/>
              </a:ext>
            </a:extLst>
          </p:cNvPr>
          <p:cNvSpPr>
            <a:spLocks noGrp="1"/>
          </p:cNvSpPr>
          <p:nvPr>
            <p:ph type="title"/>
          </p:nvPr>
        </p:nvSpPr>
        <p:spPr>
          <a:xfrm>
            <a:off x="482029" y="431799"/>
            <a:ext cx="13581063" cy="1453271"/>
          </a:xfrm>
        </p:spPr>
        <p:txBody>
          <a:bodyPr/>
          <a:lstStyle/>
          <a:p>
            <a:r>
              <a:rPr lang="en-US" dirty="0"/>
              <a:t>Outcome Assessment</a:t>
            </a:r>
            <a:br>
              <a:rPr lang="en-US" dirty="0"/>
            </a:br>
            <a:r>
              <a:rPr lang="en-US" sz="2400" dirty="0"/>
              <a:t>High-Risk Opioids without Concomitant Rescue Naloxone – Q3 2025</a:t>
            </a:r>
            <a:br>
              <a:rPr lang="en-US" sz="2800" dirty="0"/>
            </a:br>
            <a:br>
              <a:rPr lang="en-US" sz="2800" dirty="0"/>
            </a:br>
            <a:endParaRPr lang="en-US" dirty="0"/>
          </a:p>
        </p:txBody>
      </p:sp>
      <p:sp>
        <p:nvSpPr>
          <p:cNvPr id="10" name="Text Placeholder 2">
            <a:extLst>
              <a:ext uri="{FF2B5EF4-FFF2-40B4-BE49-F238E27FC236}">
                <a16:creationId xmlns:a16="http://schemas.microsoft.com/office/drawing/2014/main" id="{9A9CC36B-279A-3CD1-F253-62BCA34FD279}"/>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2800" b="1" dirty="0"/>
              <a:t>Impact:</a:t>
            </a:r>
          </a:p>
          <a:p>
            <a:pPr marL="342900" lvl="1" indent="-342900">
              <a:spcBef>
                <a:spcPts val="600"/>
              </a:spcBef>
              <a:spcAft>
                <a:spcPts val="600"/>
              </a:spcAft>
              <a:buFont typeface="Arial" panose="020B0604020202020204" pitchFamily="34" charset="0"/>
              <a:buChar char="•"/>
              <a:defRPr/>
            </a:pPr>
            <a:r>
              <a:rPr lang="en-US" dirty="0"/>
              <a:t>Post-intervention there was a 52.3% reduction in high-risk opioid use without a concomitant rescue naloxone prescription</a:t>
            </a:r>
          </a:p>
          <a:p>
            <a:pPr marL="342900" lvl="1" indent="-342900">
              <a:spcBef>
                <a:spcPts val="600"/>
              </a:spcBef>
              <a:spcAft>
                <a:spcPts val="600"/>
              </a:spcAft>
              <a:buFont typeface="Arial" panose="020B0604020202020204" pitchFamily="34" charset="0"/>
              <a:buChar char="•"/>
              <a:defRPr/>
            </a:pPr>
            <a:r>
              <a:rPr lang="en-US" dirty="0"/>
              <a:t>There were 372 participants who had an opioid claim &gt;90 MME or any Fentanyl claim in the preceding 6 months and 16 (4.3%) had a concomitant naloxone.</a:t>
            </a:r>
          </a:p>
          <a:p>
            <a:pPr marL="342900" lvl="1" indent="-342900">
              <a:spcBef>
                <a:spcPts val="600"/>
              </a:spcBef>
              <a:spcAft>
                <a:spcPts val="600"/>
              </a:spcAft>
              <a:buFont typeface="Arial" panose="020B0604020202020204" pitchFamily="34" charset="0"/>
              <a:buChar char="•"/>
              <a:defRPr/>
            </a:pPr>
            <a:r>
              <a:rPr lang="en-US" dirty="0"/>
              <a:t>Only 1 reversal agent prescription is dispensed for every 70 high-dose opioid prescriptions in the United States.</a:t>
            </a:r>
            <a:r>
              <a:rPr lang="en-US" baseline="30000" dirty="0"/>
              <a:t>1,2</a:t>
            </a:r>
          </a:p>
          <a:p>
            <a:pPr marL="342900" lvl="1" indent="-342900">
              <a:spcBef>
                <a:spcPts val="600"/>
              </a:spcBef>
              <a:spcAft>
                <a:spcPts val="600"/>
              </a:spcAft>
              <a:buFont typeface="Arial" panose="020B0604020202020204" pitchFamily="34" charset="0"/>
              <a:buChar char="•"/>
              <a:defRPr/>
            </a:pPr>
            <a:r>
              <a:rPr lang="en-US" dirty="0"/>
              <a:t>In the state of Missouri, there were 961 opioid related overdose deaths reported from Nov. 2023-Nov. 2024.</a:t>
            </a:r>
            <a:r>
              <a:rPr lang="en-US" baseline="30000" dirty="0"/>
              <a:t>3</a:t>
            </a:r>
            <a:r>
              <a:rPr lang="en-US" dirty="0"/>
              <a:t> Opportunities remain to prevent opioid related complications and deaths in high-risk patients.</a:t>
            </a:r>
            <a:r>
              <a:rPr lang="en-US" baseline="30000" dirty="0"/>
              <a:t>1</a:t>
            </a:r>
          </a:p>
          <a:p>
            <a:pPr marL="0" lvl="1" indent="0">
              <a:spcBef>
                <a:spcPts val="600"/>
              </a:spcBef>
              <a:spcAft>
                <a:spcPts val="600"/>
              </a:spcAft>
              <a:defRPr/>
            </a:pPr>
            <a:endParaRPr lang="en-US" dirty="0"/>
          </a:p>
          <a:p>
            <a:pPr marL="342900" lvl="0" indent="-342900">
              <a:lnSpc>
                <a:spcPct val="100000"/>
              </a:lnSpc>
              <a:spcAft>
                <a:spcPts val="0"/>
              </a:spcAft>
              <a:buAutoNum type="arabicPeriod"/>
            </a:pPr>
            <a:r>
              <a:rPr lang="en-US" sz="1600" dirty="0"/>
              <a:t>Dowell D, Ragan KR, Jones CM, Baldwin GT, Chou R. CDC Clinical Practice Guideline for Prescribing Opioids for Pain - United States, 2022. MMWR </a:t>
            </a:r>
            <a:r>
              <a:rPr lang="en-US" sz="1600" dirty="0" err="1"/>
              <a:t>Recomm</a:t>
            </a:r>
            <a:r>
              <a:rPr lang="en-US" sz="1600" dirty="0"/>
              <a:t> Rep. 2022;71(3):1-95. Published 2022 Nov 4. doi:10.15585/mmwr.rr7103a1</a:t>
            </a:r>
          </a:p>
          <a:p>
            <a:pPr marL="342900" lvl="0" indent="-342900">
              <a:lnSpc>
                <a:spcPct val="100000"/>
              </a:lnSpc>
              <a:spcAft>
                <a:spcPts val="0"/>
              </a:spcAft>
              <a:buAutoNum type="arabicPeriod"/>
            </a:pPr>
            <a:r>
              <a:rPr lang="en-US" sz="1600" dirty="0"/>
              <a:t>Fact Sheet: Clinicians – When to Offer Naloxone to Patients https://www.cdc.gov/overdose-resources/pdf/Naloxone_FactSheet_Clinicians_508.pdf. Accessed May 7, 2025.</a:t>
            </a:r>
          </a:p>
          <a:p>
            <a:pPr marL="342900" lvl="0" indent="-342900">
              <a:lnSpc>
                <a:spcPct val="100000"/>
              </a:lnSpc>
              <a:spcAft>
                <a:spcPts val="0"/>
              </a:spcAft>
              <a:buAutoNum type="arabicPeriod"/>
            </a:pPr>
            <a:r>
              <a:rPr lang="en-US" sz="1600" dirty="0"/>
              <a:t>CDC: Provisional Drug Overdose Death Counts. https://www.cdc.gov/nchs/nvss/vsrr/drug-overdose-data.htm. Accessed May 7, 2025.</a:t>
            </a:r>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spTree>
    <p:extLst>
      <p:ext uri="{BB962C8B-B14F-4D97-AF65-F5344CB8AC3E}">
        <p14:creationId xmlns:p14="http://schemas.microsoft.com/office/powerpoint/2010/main" val="3648365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1BBEF-CC87-113A-159F-5D0947530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C12D6-4DD5-E9FE-2B31-1C0137FCE390}"/>
              </a:ext>
            </a:extLst>
          </p:cNvPr>
          <p:cNvSpPr>
            <a:spLocks noGrp="1"/>
          </p:cNvSpPr>
          <p:nvPr>
            <p:ph type="title"/>
          </p:nvPr>
        </p:nvSpPr>
        <p:spPr>
          <a:xfrm>
            <a:off x="482029" y="431799"/>
            <a:ext cx="13581063" cy="1439203"/>
          </a:xfrm>
        </p:spPr>
        <p:txBody>
          <a:bodyPr/>
          <a:lstStyle/>
          <a:p>
            <a:r>
              <a:rPr lang="en-US" dirty="0"/>
              <a:t>Outcome Assessment</a:t>
            </a:r>
            <a:br>
              <a:rPr lang="en-US" dirty="0"/>
            </a:br>
            <a:r>
              <a:rPr lang="en-US" sz="2400" dirty="0"/>
              <a:t>Atrial Fibrillation and Non-Hemorrhagic Stroke without Anticoagulation – Q4 2025</a:t>
            </a:r>
          </a:p>
        </p:txBody>
      </p:sp>
      <p:sp>
        <p:nvSpPr>
          <p:cNvPr id="10" name="Text Placeholder 2">
            <a:extLst>
              <a:ext uri="{FF2B5EF4-FFF2-40B4-BE49-F238E27FC236}">
                <a16:creationId xmlns:a16="http://schemas.microsoft.com/office/drawing/2014/main" id="{6CD2C58F-74D5-C763-94CC-EA3B6541FBCE}"/>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Purpose:</a:t>
            </a:r>
          </a:p>
          <a:p>
            <a:pPr marL="347663" lvl="1" indent="-347663">
              <a:spcBef>
                <a:spcPts val="600"/>
              </a:spcBef>
              <a:spcAft>
                <a:spcPts val="600"/>
              </a:spcAft>
              <a:buFont typeface="Arial" panose="020B0604020202020204" pitchFamily="34" charset="0"/>
              <a:buChar char="•"/>
              <a:defRPr/>
            </a:pPr>
            <a:r>
              <a:rPr lang="en-US" sz="2400" dirty="0"/>
              <a:t>Opportunity to improve </a:t>
            </a:r>
            <a:r>
              <a:rPr lang="en-US" dirty="0"/>
              <a:t>patient safety relating to the utilization of anticoagulation in patients with a history of non-hemorrhagic</a:t>
            </a:r>
            <a:r>
              <a:rPr lang="en-US" b="1" dirty="0"/>
              <a:t> </a:t>
            </a:r>
            <a:r>
              <a:rPr lang="en-US" dirty="0"/>
              <a:t>stroke and atrial fibrillation </a:t>
            </a:r>
          </a:p>
          <a:p>
            <a:pPr marL="347663" lvl="1" indent="-347663">
              <a:spcBef>
                <a:spcPts val="600"/>
              </a:spcBef>
              <a:spcAft>
                <a:spcPts val="600"/>
              </a:spcAft>
              <a:buFont typeface="Arial" panose="020B0604020202020204" pitchFamily="34" charset="0"/>
              <a:buChar char="•"/>
              <a:defRPr/>
            </a:pPr>
            <a:r>
              <a:rPr lang="en-US" sz="3200" b="1" dirty="0"/>
              <a:t>Intervention:</a:t>
            </a:r>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graphicFrame>
        <p:nvGraphicFramePr>
          <p:cNvPr id="7" name="Table 6">
            <a:extLst>
              <a:ext uri="{FF2B5EF4-FFF2-40B4-BE49-F238E27FC236}">
                <a16:creationId xmlns:a16="http://schemas.microsoft.com/office/drawing/2014/main" id="{23CA57DF-C51C-7BAC-402D-77AE4270D3A2}"/>
              </a:ext>
            </a:extLst>
          </p:cNvPr>
          <p:cNvGraphicFramePr>
            <a:graphicFrameLocks noGrp="1"/>
          </p:cNvGraphicFramePr>
          <p:nvPr>
            <p:extLst>
              <p:ext uri="{D42A27DB-BD31-4B8C-83A1-F6EECF244321}">
                <p14:modId xmlns:p14="http://schemas.microsoft.com/office/powerpoint/2010/main" val="1449079464"/>
              </p:ext>
            </p:extLst>
          </p:nvPr>
        </p:nvGraphicFramePr>
        <p:xfrm>
          <a:off x="2468647" y="4363139"/>
          <a:ext cx="9607826" cy="3339546"/>
        </p:xfrm>
        <a:graphic>
          <a:graphicData uri="http://schemas.openxmlformats.org/drawingml/2006/table">
            <a:tbl>
              <a:tblPr>
                <a:tableStyleId>{5940675A-B579-460E-94D1-54222C63F5DA}</a:tableStyleId>
              </a:tblPr>
              <a:tblGrid>
                <a:gridCol w="5324884">
                  <a:extLst>
                    <a:ext uri="{9D8B030D-6E8A-4147-A177-3AD203B41FA5}">
                      <a16:colId xmlns:a16="http://schemas.microsoft.com/office/drawing/2014/main" val="563199117"/>
                    </a:ext>
                  </a:extLst>
                </a:gridCol>
                <a:gridCol w="4282942">
                  <a:extLst>
                    <a:ext uri="{9D8B030D-6E8A-4147-A177-3AD203B41FA5}">
                      <a16:colId xmlns:a16="http://schemas.microsoft.com/office/drawing/2014/main" val="3127269233"/>
                    </a:ext>
                  </a:extLst>
                </a:gridCol>
              </a:tblGrid>
              <a:tr h="477078">
                <a:tc>
                  <a:txBody>
                    <a:bodyPr/>
                    <a:lstStyle/>
                    <a:p>
                      <a:pPr marL="0" marR="0" algn="just" defTabSz="653110" rtl="0" eaLnBrk="1" latinLnBrk="0" hangingPunct="1">
                        <a:buNone/>
                      </a:pPr>
                      <a:r>
                        <a:rPr lang="en-US" sz="2400" kern="1200" dirty="0">
                          <a:solidFill>
                            <a:schemeClr val="dk1"/>
                          </a:solidFill>
                          <a:effectLst/>
                        </a:rPr>
                        <a:t>Intervention Type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just" defTabSz="653110" rtl="0" eaLnBrk="1" latinLnBrk="0" hangingPunct="1">
                        <a:buNone/>
                      </a:pPr>
                      <a:r>
                        <a:rPr lang="en-US" sz="2400" kern="1200">
                          <a:solidFill>
                            <a:schemeClr val="dk1"/>
                          </a:solidFill>
                          <a:effectLst/>
                        </a:rPr>
                        <a:t>Population-based mailing</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242068200"/>
                  </a:ext>
                </a:extLst>
              </a:tr>
              <a:tr h="477078">
                <a:tc>
                  <a:txBody>
                    <a:bodyPr/>
                    <a:lstStyle/>
                    <a:p>
                      <a:pPr marL="0" marR="0" algn="just" defTabSz="653110" rtl="0" eaLnBrk="1" latinLnBrk="0" hangingPunct="1">
                        <a:buNone/>
                      </a:pPr>
                      <a:r>
                        <a:rPr lang="en-US" sz="2400" kern="1200" dirty="0">
                          <a:solidFill>
                            <a:schemeClr val="dk1"/>
                          </a:solidFill>
                          <a:effectLst/>
                        </a:rPr>
                        <a:t>Intervention Mailing Date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400" kern="1200" dirty="0">
                          <a:solidFill>
                            <a:schemeClr val="tx1"/>
                          </a:solidFill>
                          <a:effectLst/>
                          <a:latin typeface="+mn-lt"/>
                          <a:ea typeface="+mn-ea"/>
                          <a:cs typeface="+mn-cs"/>
                        </a:rPr>
                        <a:t>12/11/2025</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extLst>
                  <a:ext uri="{0D108BD9-81ED-4DB2-BD59-A6C34878D82A}">
                    <a16:rowId xmlns:a16="http://schemas.microsoft.com/office/drawing/2014/main" val="3304287941"/>
                  </a:ext>
                </a:extLst>
              </a:tr>
              <a:tr h="477078">
                <a:tc>
                  <a:txBody>
                    <a:bodyPr/>
                    <a:lstStyle/>
                    <a:p>
                      <a:pPr marL="0" marR="0" algn="just" defTabSz="653110" rtl="0" eaLnBrk="1" latinLnBrk="0" hangingPunct="1">
                        <a:buNone/>
                      </a:pPr>
                      <a:r>
                        <a:rPr lang="en-US" sz="2400" kern="1200" dirty="0">
                          <a:solidFill>
                            <a:schemeClr val="dk1"/>
                          </a:solidFill>
                          <a:effectLst/>
                        </a:rPr>
                        <a:t>Pre-intervention Period (Pre)</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600" kern="1200" dirty="0">
                          <a:solidFill>
                            <a:schemeClr val="tx1"/>
                          </a:solidFill>
                          <a:effectLst/>
                          <a:latin typeface="+mn-lt"/>
                          <a:ea typeface="+mn-ea"/>
                          <a:cs typeface="+mn-cs"/>
                        </a:rPr>
                        <a:t>06/01/2025 to 11/30/2025</a:t>
                      </a:r>
                      <a:endParaRPr lang="en-US" sz="2400" kern="1200" dirty="0">
                        <a:solidFill>
                          <a:schemeClr val="tx1"/>
                        </a:solidFill>
                        <a:effectLst/>
                        <a:latin typeface="+mn-lt"/>
                        <a:ea typeface="+mn-ea"/>
                        <a:cs typeface="+mn-cs"/>
                      </a:endParaRPr>
                    </a:p>
                  </a:txBody>
                  <a:tcPr marL="68580" marR="68580" marT="0" marB="0"/>
                </a:tc>
                <a:extLst>
                  <a:ext uri="{0D108BD9-81ED-4DB2-BD59-A6C34878D82A}">
                    <a16:rowId xmlns:a16="http://schemas.microsoft.com/office/drawing/2014/main" val="1644681445"/>
                  </a:ext>
                </a:extLst>
              </a:tr>
              <a:tr h="477078">
                <a:tc>
                  <a:txBody>
                    <a:bodyPr/>
                    <a:lstStyle/>
                    <a:p>
                      <a:pPr marL="0" marR="0" algn="just" defTabSz="653110" rtl="0" eaLnBrk="1" latinLnBrk="0" hangingPunct="1">
                        <a:buNone/>
                      </a:pPr>
                      <a:r>
                        <a:rPr lang="en-US" sz="2400" kern="1200" dirty="0">
                          <a:solidFill>
                            <a:schemeClr val="dk1"/>
                          </a:solidFill>
                          <a:effectLst/>
                        </a:rPr>
                        <a:t>Post-intervention Period (Post)</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600" kern="1200" dirty="0">
                          <a:solidFill>
                            <a:schemeClr val="tx1"/>
                          </a:solidFill>
                          <a:effectLst/>
                          <a:latin typeface="+mn-lt"/>
                          <a:ea typeface="+mn-ea"/>
                          <a:cs typeface="+mn-cs"/>
                        </a:rPr>
                        <a:t>01/01/2026 to 06/30/2026</a:t>
                      </a:r>
                      <a:endParaRPr lang="en-US" sz="2400" kern="1200" dirty="0">
                        <a:solidFill>
                          <a:schemeClr val="tx1"/>
                        </a:solidFill>
                        <a:effectLst/>
                        <a:latin typeface="+mn-lt"/>
                        <a:ea typeface="+mn-ea"/>
                        <a:cs typeface="+mn-cs"/>
                      </a:endParaRPr>
                    </a:p>
                  </a:txBody>
                  <a:tcPr marL="68580" marR="68580" marT="0" marB="0">
                    <a:solidFill>
                      <a:schemeClr val="bg2"/>
                    </a:solidFill>
                  </a:tcPr>
                </a:tc>
                <a:extLst>
                  <a:ext uri="{0D108BD9-81ED-4DB2-BD59-A6C34878D82A}">
                    <a16:rowId xmlns:a16="http://schemas.microsoft.com/office/drawing/2014/main" val="885581729"/>
                  </a:ext>
                </a:extLst>
              </a:tr>
              <a:tr h="477078">
                <a:tc>
                  <a:txBody>
                    <a:bodyPr/>
                    <a:lstStyle/>
                    <a:p>
                      <a:pPr marL="0" marR="0" algn="just" defTabSz="653110" rtl="0" eaLnBrk="1" latinLnBrk="0" hangingPunct="1">
                        <a:buNone/>
                      </a:pPr>
                      <a:r>
                        <a:rPr lang="en-US" sz="2400" kern="1200">
                          <a:solidFill>
                            <a:schemeClr val="dk1"/>
                          </a:solidFill>
                          <a:effectLst/>
                        </a:rPr>
                        <a:t>Number of Letters Mailed</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600" kern="1200" dirty="0">
                          <a:solidFill>
                            <a:schemeClr val="tx1"/>
                          </a:solidFill>
                          <a:effectLst/>
                          <a:latin typeface="+mn-lt"/>
                          <a:ea typeface="+mn-ea"/>
                          <a:cs typeface="+mn-cs"/>
                        </a:rPr>
                        <a:t>427</a:t>
                      </a:r>
                    </a:p>
                  </a:txBody>
                  <a:tcPr marL="68580" marR="68580" marT="0" marB="0"/>
                </a:tc>
                <a:extLst>
                  <a:ext uri="{0D108BD9-81ED-4DB2-BD59-A6C34878D82A}">
                    <a16:rowId xmlns:a16="http://schemas.microsoft.com/office/drawing/2014/main" val="1937978112"/>
                  </a:ext>
                </a:extLst>
              </a:tr>
              <a:tr h="477078">
                <a:tc>
                  <a:txBody>
                    <a:bodyPr/>
                    <a:lstStyle/>
                    <a:p>
                      <a:pPr marL="0" marR="0" algn="just" defTabSz="653110" rtl="0" eaLnBrk="1" latinLnBrk="0" hangingPunct="1">
                        <a:buNone/>
                      </a:pPr>
                      <a:r>
                        <a:rPr lang="en-US" sz="2400" kern="1200" dirty="0">
                          <a:solidFill>
                            <a:schemeClr val="dk1"/>
                          </a:solidFill>
                          <a:effectLst/>
                        </a:rPr>
                        <a:t>Number of Targeted Providers</a:t>
                      </a:r>
                      <a:endParaRPr lang="en-US" sz="2400" kern="1200" dirty="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solidFill>
                      <a:schemeClr val="bg2"/>
                    </a:solidFill>
                  </a:tcPr>
                </a:tc>
                <a:tc>
                  <a:txBody>
                    <a:bodyPr/>
                    <a:lstStyle/>
                    <a:p>
                      <a:pPr marL="0" marR="0" algn="ctr" defTabSz="653110" rtl="0" eaLnBrk="1" latinLnBrk="0" hangingPunct="1">
                        <a:buNone/>
                      </a:pPr>
                      <a:r>
                        <a:rPr lang="en-US" sz="2600" kern="1200" dirty="0">
                          <a:solidFill>
                            <a:schemeClr val="tx1"/>
                          </a:solidFill>
                          <a:effectLst/>
                          <a:latin typeface="+mn-lt"/>
                          <a:ea typeface="+mn-ea"/>
                          <a:cs typeface="+mn-cs"/>
                        </a:rPr>
                        <a:t>427</a:t>
                      </a:r>
                    </a:p>
                  </a:txBody>
                  <a:tcPr marL="68580" marR="68580" marT="0" marB="0">
                    <a:solidFill>
                      <a:schemeClr val="bg2"/>
                    </a:solidFill>
                  </a:tcPr>
                </a:tc>
                <a:extLst>
                  <a:ext uri="{0D108BD9-81ED-4DB2-BD59-A6C34878D82A}">
                    <a16:rowId xmlns:a16="http://schemas.microsoft.com/office/drawing/2014/main" val="497721567"/>
                  </a:ext>
                </a:extLst>
              </a:tr>
              <a:tr h="477078">
                <a:tc>
                  <a:txBody>
                    <a:bodyPr/>
                    <a:lstStyle/>
                    <a:p>
                      <a:pPr marL="0" marR="0" algn="just" defTabSz="653110" rtl="0" eaLnBrk="1" latinLnBrk="0" hangingPunct="1">
                        <a:buNone/>
                      </a:pPr>
                      <a:r>
                        <a:rPr lang="en-US" sz="2400" kern="1200">
                          <a:solidFill>
                            <a:schemeClr val="dk1"/>
                          </a:solidFill>
                          <a:effectLst/>
                        </a:rPr>
                        <a:t>Number of Targeted Patients</a:t>
                      </a:r>
                      <a:endParaRPr lang="en-US" sz="2400" kern="1200">
                        <a:solidFill>
                          <a:schemeClr val="dk1"/>
                        </a:solidFill>
                        <a:effectLst/>
                        <a:latin typeface="Arial" panose="020B0604020202020204" pitchFamily="34" charset="0"/>
                        <a:ea typeface="Times New Roman" panose="02020603050405020304" pitchFamily="18" charset="0"/>
                        <a:cs typeface="+mn-cs"/>
                      </a:endParaRPr>
                    </a:p>
                  </a:txBody>
                  <a:tcPr marL="68580" marR="68580" marT="0" marB="0"/>
                </a:tc>
                <a:tc>
                  <a:txBody>
                    <a:bodyPr/>
                    <a:lstStyle/>
                    <a:p>
                      <a:pPr marL="0" marR="0" algn="ctr" defTabSz="653110" rtl="0" eaLnBrk="1" latinLnBrk="0" hangingPunct="1">
                        <a:buNone/>
                      </a:pPr>
                      <a:r>
                        <a:rPr lang="en-US" sz="2600" kern="1200" dirty="0">
                          <a:solidFill>
                            <a:schemeClr val="tx1"/>
                          </a:solidFill>
                          <a:effectLst/>
                          <a:latin typeface="+mn-lt"/>
                          <a:ea typeface="+mn-ea"/>
                          <a:cs typeface="+mn-cs"/>
                        </a:rPr>
                        <a:t>454</a:t>
                      </a:r>
                    </a:p>
                  </a:txBody>
                  <a:tcPr marL="68580" marR="68580" marT="0" marB="0"/>
                </a:tc>
                <a:extLst>
                  <a:ext uri="{0D108BD9-81ED-4DB2-BD59-A6C34878D82A}">
                    <a16:rowId xmlns:a16="http://schemas.microsoft.com/office/drawing/2014/main" val="628729055"/>
                  </a:ext>
                </a:extLst>
              </a:tr>
            </a:tbl>
          </a:graphicData>
        </a:graphic>
      </p:graphicFrame>
    </p:spTree>
    <p:extLst>
      <p:ext uri="{BB962C8B-B14F-4D97-AF65-F5344CB8AC3E}">
        <p14:creationId xmlns:p14="http://schemas.microsoft.com/office/powerpoint/2010/main" val="3545874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F458-43F2-85E4-E1FB-00C0050D8E69}"/>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721CE4E5-42A6-7752-8F2C-595E5DB5A0AD}"/>
              </a:ext>
            </a:extLst>
          </p:cNvPr>
          <p:cNvSpPr txBox="1">
            <a:spLocks/>
          </p:cNvSpPr>
          <p:nvPr/>
        </p:nvSpPr>
        <p:spPr>
          <a:xfrm>
            <a:off x="495300" y="2145942"/>
            <a:ext cx="13439637" cy="680385"/>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3200" b="1" dirty="0"/>
              <a:t>Clinical Indicator:</a:t>
            </a:r>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a:lnSpc>
                <a:spcPct val="100000"/>
              </a:lnSpc>
              <a:spcBef>
                <a:spcPts val="600"/>
              </a:spcBef>
              <a:spcAft>
                <a:spcPts val="600"/>
              </a:spcAft>
              <a:defRPr/>
            </a:pPr>
            <a:endParaRPr lang="en-US" sz="3200" b="1" dirty="0"/>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b="1" dirty="0"/>
          </a:p>
          <a:p>
            <a:pPr>
              <a:lnSpc>
                <a:spcPct val="100000"/>
              </a:lnSpc>
              <a:spcBef>
                <a:spcPts val="600"/>
              </a:spcBef>
              <a:spcAft>
                <a:spcPts val="600"/>
              </a:spcAft>
            </a:pPr>
            <a:endParaRPr lang="en-US" sz="3200" dirty="0"/>
          </a:p>
          <a:p>
            <a:pPr>
              <a:spcBef>
                <a:spcPts val="600"/>
              </a:spcBef>
              <a:spcAft>
                <a:spcPts val="600"/>
              </a:spcAft>
            </a:pPr>
            <a:r>
              <a:rPr lang="en-US" b="1" dirty="0"/>
              <a:t>	Pre-Period</a:t>
            </a:r>
            <a:r>
              <a:rPr lang="en-US" dirty="0"/>
              <a:t>: 6/15/25 – 11/30/25, </a:t>
            </a:r>
            <a:r>
              <a:rPr lang="en-US" b="1" dirty="0"/>
              <a:t>Post-period</a:t>
            </a:r>
            <a:r>
              <a:rPr lang="en-US" dirty="0"/>
              <a:t>: 1/1/26 – 6/30/26, </a:t>
            </a:r>
            <a:r>
              <a:rPr lang="en-US" b="1" dirty="0"/>
              <a:t>Intervention mailing date</a:t>
            </a:r>
            <a:r>
              <a:rPr lang="en-US" dirty="0"/>
              <a:t>: 12/11/25</a:t>
            </a:r>
          </a:p>
          <a:p>
            <a:pPr>
              <a:lnSpc>
                <a:spcPct val="100000"/>
              </a:lnSpc>
              <a:spcBef>
                <a:spcPts val="600"/>
              </a:spcBef>
              <a:spcAft>
                <a:spcPts val="600"/>
              </a:spcAft>
            </a:pPr>
            <a:endParaRPr lang="en-US" sz="3200" dirty="0"/>
          </a:p>
        </p:txBody>
      </p:sp>
      <p:sp>
        <p:nvSpPr>
          <p:cNvPr id="7" name="Title 1">
            <a:extLst>
              <a:ext uri="{FF2B5EF4-FFF2-40B4-BE49-F238E27FC236}">
                <a16:creationId xmlns:a16="http://schemas.microsoft.com/office/drawing/2014/main" id="{15E97B37-9086-E2C1-58FF-86B191DE9023}"/>
              </a:ext>
            </a:extLst>
          </p:cNvPr>
          <p:cNvSpPr>
            <a:spLocks noGrp="1"/>
          </p:cNvSpPr>
          <p:nvPr>
            <p:ph type="title"/>
          </p:nvPr>
        </p:nvSpPr>
        <p:spPr>
          <a:xfrm>
            <a:off x="495300" y="431800"/>
            <a:ext cx="13581063" cy="1371600"/>
          </a:xfrm>
        </p:spPr>
        <p:txBody>
          <a:bodyPr/>
          <a:lstStyle/>
          <a:p>
            <a:r>
              <a:rPr lang="en-US" dirty="0"/>
              <a:t>Outcome Assessment</a:t>
            </a:r>
            <a:br>
              <a:rPr lang="en-US" dirty="0"/>
            </a:br>
            <a:r>
              <a:rPr lang="en-US" sz="2400" dirty="0"/>
              <a:t>Atrial Fibrillation and Non-Hemorrhagic Stroke without Anticoagulation – Q4 2025</a:t>
            </a:r>
          </a:p>
        </p:txBody>
      </p:sp>
      <p:graphicFrame>
        <p:nvGraphicFramePr>
          <p:cNvPr id="3" name="Table 2">
            <a:extLst>
              <a:ext uri="{FF2B5EF4-FFF2-40B4-BE49-F238E27FC236}">
                <a16:creationId xmlns:a16="http://schemas.microsoft.com/office/drawing/2014/main" id="{7C14AF42-D295-1D44-4192-2D6C448AAD68}"/>
              </a:ext>
            </a:extLst>
          </p:cNvPr>
          <p:cNvGraphicFramePr>
            <a:graphicFrameLocks noGrp="1"/>
          </p:cNvGraphicFramePr>
          <p:nvPr>
            <p:extLst>
              <p:ext uri="{D42A27DB-BD31-4B8C-83A1-F6EECF244321}">
                <p14:modId xmlns:p14="http://schemas.microsoft.com/office/powerpoint/2010/main" val="288372354"/>
              </p:ext>
            </p:extLst>
          </p:nvPr>
        </p:nvGraphicFramePr>
        <p:xfrm>
          <a:off x="1006475" y="3271234"/>
          <a:ext cx="12617451" cy="2450508"/>
        </p:xfrm>
        <a:graphic>
          <a:graphicData uri="http://schemas.openxmlformats.org/drawingml/2006/table">
            <a:tbl>
              <a:tblPr firstRow="1" firstCol="1" bandRow="1"/>
              <a:tblGrid>
                <a:gridCol w="5716297">
                  <a:extLst>
                    <a:ext uri="{9D8B030D-6E8A-4147-A177-3AD203B41FA5}">
                      <a16:colId xmlns:a16="http://schemas.microsoft.com/office/drawing/2014/main" val="3162971282"/>
                    </a:ext>
                  </a:extLst>
                </a:gridCol>
                <a:gridCol w="1493949">
                  <a:extLst>
                    <a:ext uri="{9D8B030D-6E8A-4147-A177-3AD203B41FA5}">
                      <a16:colId xmlns:a16="http://schemas.microsoft.com/office/drawing/2014/main" val="4242066503"/>
                    </a:ext>
                  </a:extLst>
                </a:gridCol>
                <a:gridCol w="1159099">
                  <a:extLst>
                    <a:ext uri="{9D8B030D-6E8A-4147-A177-3AD203B41FA5}">
                      <a16:colId xmlns:a16="http://schemas.microsoft.com/office/drawing/2014/main" val="2127286180"/>
                    </a:ext>
                  </a:extLst>
                </a:gridCol>
                <a:gridCol w="1468191">
                  <a:extLst>
                    <a:ext uri="{9D8B030D-6E8A-4147-A177-3AD203B41FA5}">
                      <a16:colId xmlns:a16="http://schemas.microsoft.com/office/drawing/2014/main" val="59356264"/>
                    </a:ext>
                  </a:extLst>
                </a:gridCol>
                <a:gridCol w="2779915">
                  <a:extLst>
                    <a:ext uri="{9D8B030D-6E8A-4147-A177-3AD203B41FA5}">
                      <a16:colId xmlns:a16="http://schemas.microsoft.com/office/drawing/2014/main" val="1340911457"/>
                    </a:ext>
                  </a:extLst>
                </a:gridCol>
              </a:tblGrid>
              <a:tr h="327811">
                <a:tc rowSpan="2">
                  <a:txBody>
                    <a:bodyPr/>
                    <a:lstStyle/>
                    <a:p>
                      <a:pPr marL="0" marR="0" algn="l">
                        <a:buNone/>
                      </a:pPr>
                      <a:r>
                        <a:rPr lang="en-US" sz="1600" b="1" dirty="0">
                          <a:solidFill>
                            <a:srgbClr val="FFFFFF"/>
                          </a:solidFill>
                          <a:effectLst/>
                          <a:latin typeface="Arial" panose="020B0604020202020204"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gridSpan="4">
                  <a:txBody>
                    <a:bodyPr/>
                    <a:lstStyle/>
                    <a:p>
                      <a:pPr marL="0" marR="0" algn="ctr">
                        <a:buNone/>
                      </a:pPr>
                      <a:r>
                        <a:rPr lang="en-US" sz="1400" b="1" dirty="0">
                          <a:solidFill>
                            <a:srgbClr val="FFFFFF"/>
                          </a:solidFill>
                          <a:effectLst/>
                          <a:latin typeface="Arial" panose="020B0604020202020204" pitchFamily="34" charset="0"/>
                          <a:ea typeface="Times New Roman" panose="02020603050405020304" pitchFamily="18" charset="0"/>
                        </a:rPr>
                        <a:t>Target (N=454)</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4493291"/>
                  </a:ext>
                </a:extLst>
              </a:tr>
              <a:tr h="655621">
                <a:tc vMerge="1">
                  <a:txBody>
                    <a:bodyPr/>
                    <a:lstStyle/>
                    <a:p>
                      <a:endParaRPr lang="en-US"/>
                    </a:p>
                  </a:txBody>
                  <a:tcPr/>
                </a:tc>
                <a:tc>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Baseline</a:t>
                      </a:r>
                      <a:r>
                        <a:rPr lang="en-US" sz="1600" b="1" baseline="30000" dirty="0">
                          <a:solidFill>
                            <a:srgbClr val="FFFFFF"/>
                          </a:solidFill>
                          <a:effectLst/>
                          <a:latin typeface="Arial" panose="020B0604020202020204" pitchFamily="34" charset="0"/>
                          <a:ea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a:solidFill>
                            <a:srgbClr val="FFFFFF"/>
                          </a:solidFill>
                          <a:effectLst/>
                          <a:latin typeface="Arial" panose="020B0604020202020204" pitchFamily="34" charset="0"/>
                          <a:ea typeface="Times New Roman" panose="02020603050405020304" pitchFamily="18" charset="0"/>
                        </a:rPr>
                        <a:t>Pre-</a:t>
                      </a:r>
                      <a:endParaRPr lang="en-US" sz="1600">
                        <a:effectLst/>
                        <a:latin typeface="Times New Roman" panose="02020603050405020304" pitchFamily="18" charset="0"/>
                        <a:ea typeface="Times New Roman" panose="02020603050405020304" pitchFamily="18" charset="0"/>
                      </a:endParaRPr>
                    </a:p>
                    <a:p>
                      <a:pPr marL="0" marR="0" algn="ctr">
                        <a:buNone/>
                      </a:pPr>
                      <a:r>
                        <a:rPr lang="en-US" sz="1600" b="1">
                          <a:solidFill>
                            <a:srgbClr val="FFFFFF"/>
                          </a:solidFill>
                          <a:effectLst/>
                          <a:latin typeface="Arial" panose="020B0604020202020204" pitchFamily="34" charset="0"/>
                          <a:ea typeface="Times New Roman" panose="02020603050405020304" pitchFamily="18" charset="0"/>
                        </a:rPr>
                        <a:t>Period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Post-</a:t>
                      </a:r>
                      <a:endParaRPr lang="en-US" sz="1600" dirty="0">
                        <a:effectLst/>
                        <a:latin typeface="Times New Roman" panose="02020603050405020304" pitchFamily="18" charset="0"/>
                        <a:ea typeface="Times New Roman" panose="02020603050405020304" pitchFamily="18" charset="0"/>
                      </a:endParaRPr>
                    </a:p>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Period</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tc>
                  <a:txBody>
                    <a:bodyPr/>
                    <a:lstStyle/>
                    <a:p>
                      <a:pPr marL="0" marR="0" algn="ctr">
                        <a:buNone/>
                      </a:pPr>
                      <a:r>
                        <a:rPr lang="en-US" sz="1600" b="1" dirty="0">
                          <a:solidFill>
                            <a:srgbClr val="FFFFFF"/>
                          </a:solidFill>
                          <a:effectLst/>
                          <a:latin typeface="Arial" panose="020B0604020202020204" pitchFamily="34" charset="0"/>
                          <a:ea typeface="Times New Roman" panose="02020603050405020304" pitchFamily="18" charset="0"/>
                        </a:rPr>
                        <a:t>% Change</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268"/>
                    </a:solidFill>
                  </a:tcPr>
                </a:tc>
                <a:extLst>
                  <a:ext uri="{0D108BD9-81ED-4DB2-BD59-A6C34878D82A}">
                    <a16:rowId xmlns:a16="http://schemas.microsoft.com/office/drawing/2014/main" val="1870312040"/>
                  </a:ext>
                </a:extLst>
              </a:tr>
              <a:tr h="874162">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with history of non-hemorrhagic stroke and atrial fibrillation without a Watchman implant and no current anticoagulant prescription. </a:t>
                      </a:r>
                      <a:endParaRPr lang="en-US" sz="1600">
                        <a:effectLst/>
                        <a:latin typeface="Times New Roman" panose="02020603050405020304" pitchFamily="18" charset="0"/>
                        <a:ea typeface="Times New Roman" panose="02020603050405020304" pitchFamily="18" charset="0"/>
                      </a:endParaRPr>
                    </a:p>
                    <a:p>
                      <a:pPr marL="0" marR="0" algn="l">
                        <a:buNone/>
                      </a:pPr>
                      <a:r>
                        <a:rPr lang="en-US" sz="1600" b="1" i="1">
                          <a:solidFill>
                            <a:srgbClr val="000000"/>
                          </a:solidFill>
                          <a:effectLst/>
                          <a:latin typeface="Arial" panose="020B0604020202020204" pitchFamily="34" charset="0"/>
                          <a:ea typeface="Times New Roman" panose="02020603050405020304" pitchFamily="18" charset="0"/>
                        </a:rPr>
                        <a:t>(*Based on data through 6/15/25)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454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434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408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10.13 % from Baseline</a:t>
                      </a:r>
                      <a:endParaRPr lang="en-US" sz="1600" dirty="0">
                        <a:effectLst/>
                        <a:latin typeface="Times New Roman" panose="02020603050405020304" pitchFamily="18" charset="0"/>
                        <a:ea typeface="Times New Roman" panose="02020603050405020304" pitchFamily="18" charset="0"/>
                      </a:endParaRPr>
                    </a:p>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(5.99 % from Pre-Period)</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9766022"/>
                  </a:ext>
                </a:extLst>
              </a:tr>
              <a:tr h="245858">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with anticoagulant prescription</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18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44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33577357"/>
                  </a:ext>
                </a:extLst>
              </a:tr>
              <a:tr h="245858">
                <a:tc>
                  <a:txBody>
                    <a:bodyPr/>
                    <a:lstStyle/>
                    <a:p>
                      <a:pPr marL="0" marR="0" algn="l">
                        <a:buNone/>
                      </a:pPr>
                      <a:r>
                        <a:rPr lang="en-US" sz="1600" b="1">
                          <a:solidFill>
                            <a:srgbClr val="000000"/>
                          </a:solidFill>
                          <a:effectLst/>
                          <a:latin typeface="Arial" panose="020B0604020202020204" pitchFamily="34" charset="0"/>
                          <a:ea typeface="Times New Roman" panose="02020603050405020304" pitchFamily="18" charset="0"/>
                        </a:rPr>
                        <a:t>Patients with a Watchman implant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0000"/>
                          </a:solidFill>
                          <a:effectLst/>
                          <a:latin typeface="Arial" panose="020B0604020202020204" pitchFamily="34" charset="0"/>
                          <a:ea typeface="Times New Roman" panose="02020603050405020304" pitchFamily="18" charset="0"/>
                        </a:rPr>
                        <a:t>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0000"/>
                          </a:solidFill>
                          <a:effectLst/>
                          <a:latin typeface="Arial" panose="020B0604020202020204"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7182407"/>
                  </a:ext>
                </a:extLst>
              </a:tr>
            </a:tbl>
          </a:graphicData>
        </a:graphic>
      </p:graphicFrame>
    </p:spTree>
    <p:extLst>
      <p:ext uri="{BB962C8B-B14F-4D97-AF65-F5344CB8AC3E}">
        <p14:creationId xmlns:p14="http://schemas.microsoft.com/office/powerpoint/2010/main" val="114489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B252F-1E81-F652-8FF3-85E9FC86D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8621A-D971-55FA-6062-F5BA44FF9E99}"/>
              </a:ext>
            </a:extLst>
          </p:cNvPr>
          <p:cNvSpPr>
            <a:spLocks noGrp="1"/>
          </p:cNvSpPr>
          <p:nvPr>
            <p:ph type="title"/>
          </p:nvPr>
        </p:nvSpPr>
        <p:spPr>
          <a:xfrm>
            <a:off x="482029" y="431799"/>
            <a:ext cx="13581063" cy="1453271"/>
          </a:xfrm>
        </p:spPr>
        <p:txBody>
          <a:bodyPr/>
          <a:lstStyle/>
          <a:p>
            <a:r>
              <a:rPr lang="en-US" dirty="0"/>
              <a:t>Outcome Assessment</a:t>
            </a:r>
            <a:br>
              <a:rPr lang="en-US" dirty="0"/>
            </a:br>
            <a:r>
              <a:rPr lang="en-US" sz="2800" dirty="0"/>
              <a:t>Atrial Fibrillation and Non-Hemorrhagic Stroke without Anticoagulation – Q4 2025</a:t>
            </a:r>
            <a:br>
              <a:rPr lang="en-US" sz="2800" dirty="0"/>
            </a:br>
            <a:br>
              <a:rPr lang="en-US" sz="2800" dirty="0"/>
            </a:br>
            <a:endParaRPr lang="en-US" dirty="0"/>
          </a:p>
        </p:txBody>
      </p:sp>
      <p:sp>
        <p:nvSpPr>
          <p:cNvPr id="10" name="Text Placeholder 2">
            <a:extLst>
              <a:ext uri="{FF2B5EF4-FFF2-40B4-BE49-F238E27FC236}">
                <a16:creationId xmlns:a16="http://schemas.microsoft.com/office/drawing/2014/main" id="{A53B7538-2098-80BE-F35C-DAFAB598FAB9}"/>
              </a:ext>
            </a:extLst>
          </p:cNvPr>
          <p:cNvSpPr txBox="1">
            <a:spLocks/>
          </p:cNvSpPr>
          <p:nvPr/>
        </p:nvSpPr>
        <p:spPr>
          <a:xfrm>
            <a:off x="623455" y="2165930"/>
            <a:ext cx="13439637" cy="5717304"/>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a:lnSpc>
                <a:spcPct val="100000"/>
              </a:lnSpc>
              <a:spcBef>
                <a:spcPts val="600"/>
              </a:spcBef>
              <a:spcAft>
                <a:spcPts val="600"/>
              </a:spcAft>
              <a:defRPr/>
            </a:pPr>
            <a:r>
              <a:rPr lang="en-US" sz="2800" b="1" dirty="0"/>
              <a:t>Impact:</a:t>
            </a:r>
          </a:p>
          <a:p>
            <a:pPr marL="342900" lvl="1" indent="-342900">
              <a:spcBef>
                <a:spcPts val="600"/>
              </a:spcBef>
              <a:spcAft>
                <a:spcPts val="600"/>
              </a:spcAft>
              <a:buFont typeface="Arial" panose="020B0604020202020204" pitchFamily="34" charset="0"/>
              <a:buChar char="•"/>
              <a:defRPr/>
            </a:pPr>
            <a:r>
              <a:rPr lang="en-US" dirty="0"/>
              <a:t>In 2019, 5.87 million ischemic strokes were reported in the United States and about 20–30% of all ischemic strokes are related to atrial fibrillation. </a:t>
            </a:r>
            <a:r>
              <a:rPr lang="en-US" baseline="30000" dirty="0"/>
              <a:t>2,3</a:t>
            </a:r>
            <a:endParaRPr lang="en-US" dirty="0"/>
          </a:p>
          <a:p>
            <a:pPr marL="342900" lvl="1" indent="-342900">
              <a:spcBef>
                <a:spcPts val="600"/>
              </a:spcBef>
              <a:spcAft>
                <a:spcPts val="600"/>
              </a:spcAft>
              <a:buFont typeface="Arial" panose="020B0604020202020204" pitchFamily="34" charset="0"/>
              <a:buChar char="•"/>
              <a:defRPr/>
            </a:pPr>
            <a:r>
              <a:rPr lang="en-US" dirty="0"/>
              <a:t>The main goal of secondary stoke prevention in patients with atrial fibrillation (AF) is the use of anticoagulation to prevent the recurrence of strokes.</a:t>
            </a:r>
            <a:r>
              <a:rPr lang="en-US" baseline="30000" dirty="0"/>
              <a:t>2 </a:t>
            </a:r>
            <a:r>
              <a:rPr lang="en-US" dirty="0"/>
              <a:t>This aligns with the American Heart Association and American Stroke Association guidelines recommendations to reduce the risk of thromboembolism.</a:t>
            </a:r>
          </a:p>
          <a:p>
            <a:pPr marL="342900" lvl="1" indent="-342900">
              <a:spcBef>
                <a:spcPts val="600"/>
              </a:spcBef>
              <a:spcAft>
                <a:spcPts val="600"/>
              </a:spcAft>
              <a:buFont typeface="Arial" panose="020B0604020202020204" pitchFamily="34" charset="0"/>
              <a:buChar char="•"/>
              <a:defRPr/>
            </a:pPr>
            <a:r>
              <a:rPr lang="en-US" dirty="0"/>
              <a:t>After this intervention was mailed, there was a 5.99% decrease in need for preventative anticoagulation observed.</a:t>
            </a:r>
          </a:p>
          <a:p>
            <a:pPr marL="342900" lvl="1" indent="-342900">
              <a:spcBef>
                <a:spcPts val="600"/>
              </a:spcBef>
              <a:spcAft>
                <a:spcPts val="600"/>
              </a:spcAft>
              <a:buFont typeface="Arial" panose="020B0604020202020204" pitchFamily="34" charset="0"/>
              <a:buChar char="•"/>
              <a:defRPr/>
            </a:pPr>
            <a:r>
              <a:rPr lang="en-US" dirty="0"/>
              <a:t>We noted an overall reduction in need for anticoagulation from baseline was 10.13%. This includes the time period after participants were identified but before the interventions were distributed to providers.</a:t>
            </a:r>
          </a:p>
          <a:p>
            <a:pPr marL="0" marR="0" algn="l">
              <a:lnSpc>
                <a:spcPct val="100000"/>
              </a:lnSpc>
              <a:spcAft>
                <a:spcPts val="0"/>
              </a:spcAft>
              <a:buNone/>
            </a:pPr>
            <a:endParaRPr lang="en-US" sz="1200" dirty="0">
              <a:effectLst/>
              <a:latin typeface="Arial" panose="020B0604020202020204" pitchFamily="34" charset="0"/>
              <a:ea typeface="Times New Roman" panose="02020603050405020304" pitchFamily="18" charset="0"/>
            </a:endParaRPr>
          </a:p>
          <a:p>
            <a:pPr marL="0" marR="0" algn="l">
              <a:lnSpc>
                <a:spcPct val="100000"/>
              </a:lnSpc>
              <a:spcAft>
                <a:spcPts val="0"/>
              </a:spcAft>
              <a:buNone/>
            </a:pPr>
            <a:r>
              <a:rPr lang="en-US" sz="1200" dirty="0">
                <a:effectLst/>
                <a:latin typeface="Arial" panose="020B0604020202020204" pitchFamily="34" charset="0"/>
                <a:ea typeface="Times New Roman" panose="02020603050405020304" pitchFamily="18" charset="0"/>
              </a:rPr>
              <a:t>1.  </a:t>
            </a:r>
            <a:r>
              <a:rPr lang="en-US" sz="1200" dirty="0" err="1">
                <a:effectLst/>
                <a:latin typeface="Arial" panose="020B0604020202020204" pitchFamily="34" charset="0"/>
                <a:ea typeface="Times New Roman" panose="02020603050405020304" pitchFamily="18" charset="0"/>
              </a:rPr>
              <a:t>Noubiap</a:t>
            </a:r>
            <a:r>
              <a:rPr lang="en-US" sz="1200" dirty="0">
                <a:effectLst/>
                <a:latin typeface="Arial" panose="020B0604020202020204" pitchFamily="34" charset="0"/>
                <a:ea typeface="Times New Roman" panose="02020603050405020304" pitchFamily="18" charset="0"/>
              </a:rPr>
              <a:t> JJ, Tang JJ, Teraoka JT, </a:t>
            </a:r>
            <a:r>
              <a:rPr lang="en-US" sz="1200" dirty="0" err="1">
                <a:effectLst/>
                <a:latin typeface="Arial" panose="020B0604020202020204" pitchFamily="34" charset="0"/>
                <a:ea typeface="Times New Roman" panose="02020603050405020304" pitchFamily="18" charset="0"/>
              </a:rPr>
              <a:t>Dewland</a:t>
            </a:r>
            <a:r>
              <a:rPr lang="en-US" sz="1200" dirty="0">
                <a:effectLst/>
                <a:latin typeface="Arial" panose="020B0604020202020204" pitchFamily="34" charset="0"/>
                <a:ea typeface="Times New Roman" panose="02020603050405020304" pitchFamily="18" charset="0"/>
              </a:rPr>
              <a:t> TA, Marcus GM. Minimum National Prevalence of Diagnosed Atrial Fibrillation Inferred From California Acute Care Facilities. J Am Coll </a:t>
            </a:r>
            <a:r>
              <a:rPr lang="en-US" sz="1200" dirty="0" err="1">
                <a:effectLst/>
                <a:latin typeface="Arial" panose="020B0604020202020204" pitchFamily="34" charset="0"/>
                <a:ea typeface="Times New Roman" panose="02020603050405020304" pitchFamily="18" charset="0"/>
              </a:rPr>
              <a:t>Cardiol</a:t>
            </a:r>
            <a:r>
              <a:rPr lang="en-US" sz="1200" dirty="0">
                <a:effectLst/>
                <a:latin typeface="Arial" panose="020B0604020202020204" pitchFamily="34" charset="0"/>
                <a:ea typeface="Times New Roman" panose="02020603050405020304" pitchFamily="18" charset="0"/>
              </a:rPr>
              <a:t>. 2024;84(16):1501-1508.</a:t>
            </a:r>
            <a:endParaRPr lang="en-US" sz="1200" dirty="0">
              <a:effectLst/>
              <a:latin typeface="Times New Roman" panose="02020603050405020304" pitchFamily="18" charset="0"/>
              <a:ea typeface="Times New Roman" panose="02020603050405020304" pitchFamily="18" charset="0"/>
            </a:endParaRPr>
          </a:p>
          <a:p>
            <a:pPr marL="0" marR="0" algn="l">
              <a:lnSpc>
                <a:spcPct val="100000"/>
              </a:lnSpc>
              <a:spcAft>
                <a:spcPts val="0"/>
              </a:spcAft>
              <a:buNone/>
            </a:pPr>
            <a:r>
              <a:rPr lang="en-US" sz="1200" dirty="0">
                <a:effectLst/>
                <a:latin typeface="Arial" panose="020B0604020202020204" pitchFamily="34" charset="0"/>
                <a:ea typeface="Times New Roman" panose="02020603050405020304" pitchFamily="18" charset="0"/>
              </a:rPr>
              <a:t>2.  </a:t>
            </a:r>
            <a:r>
              <a:rPr lang="en-US" sz="1200" dirty="0" err="1">
                <a:effectLst/>
                <a:latin typeface="Arial" panose="020B0604020202020204" pitchFamily="34" charset="0"/>
                <a:ea typeface="Times New Roman" panose="02020603050405020304" pitchFamily="18" charset="0"/>
              </a:rPr>
              <a:t>Seiffge</a:t>
            </a:r>
            <a:r>
              <a:rPr lang="en-US" sz="1200" dirty="0">
                <a:effectLst/>
                <a:latin typeface="Arial" panose="020B0604020202020204" pitchFamily="34" charset="0"/>
                <a:ea typeface="Times New Roman" panose="02020603050405020304" pitchFamily="18" charset="0"/>
              </a:rPr>
              <a:t> DJ, </a:t>
            </a:r>
            <a:r>
              <a:rPr lang="en-US" sz="1200" dirty="0" err="1">
                <a:effectLst/>
                <a:latin typeface="Arial" panose="020B0604020202020204" pitchFamily="34" charset="0"/>
                <a:ea typeface="Times New Roman" panose="02020603050405020304" pitchFamily="18" charset="0"/>
              </a:rPr>
              <a:t>Cancelloni</a:t>
            </a:r>
            <a:r>
              <a:rPr lang="en-US" sz="1200" dirty="0">
                <a:effectLst/>
                <a:latin typeface="Arial" panose="020B0604020202020204" pitchFamily="34" charset="0"/>
                <a:ea typeface="Times New Roman" panose="02020603050405020304" pitchFamily="18" charset="0"/>
              </a:rPr>
              <a:t> V, </a:t>
            </a:r>
            <a:r>
              <a:rPr lang="en-US" sz="1200" dirty="0" err="1">
                <a:effectLst/>
                <a:latin typeface="Arial" panose="020B0604020202020204" pitchFamily="34" charset="0"/>
                <a:ea typeface="Times New Roman" panose="02020603050405020304" pitchFamily="18" charset="0"/>
              </a:rPr>
              <a:t>Räber</a:t>
            </a:r>
            <a:r>
              <a:rPr lang="en-US" sz="1200" dirty="0">
                <a:effectLst/>
                <a:latin typeface="Arial" panose="020B0604020202020204" pitchFamily="34" charset="0"/>
                <a:ea typeface="Times New Roman" panose="02020603050405020304" pitchFamily="18" charset="0"/>
              </a:rPr>
              <a:t> L, et al. Secondary stroke prevention in people with atrial fibrillation: treatments and trials. Lancet Neurol. 2024;23(4):404-417. doi:10.1016/S1474-4422(24)00037-1</a:t>
            </a:r>
            <a:endParaRPr lang="en-US" sz="1200" dirty="0">
              <a:effectLst/>
              <a:latin typeface="Times New Roman" panose="02020603050405020304" pitchFamily="18" charset="0"/>
              <a:ea typeface="Times New Roman" panose="02020603050405020304" pitchFamily="18" charset="0"/>
            </a:endParaRPr>
          </a:p>
          <a:p>
            <a:pPr marL="0" marR="0" algn="l">
              <a:lnSpc>
                <a:spcPct val="100000"/>
              </a:lnSpc>
              <a:spcAft>
                <a:spcPts val="0"/>
              </a:spcAft>
              <a:buNone/>
            </a:pPr>
            <a:r>
              <a:rPr lang="en-US" sz="1200" dirty="0">
                <a:effectLst/>
                <a:latin typeface="Arial" panose="020B0604020202020204" pitchFamily="34" charset="0"/>
                <a:ea typeface="Times New Roman" panose="02020603050405020304" pitchFamily="18" charset="0"/>
              </a:rPr>
              <a:t>3.  Renedo D, Acosta JN, Leasure AC, et al. Burden of Ischemic and Hemorrhagic Stroke Across the US From 1990 to 2019. JAMA Neurol. Published online March 4, 2024.</a:t>
            </a:r>
            <a:endParaRPr lang="en-US" sz="1200" dirty="0">
              <a:effectLst/>
              <a:latin typeface="Times New Roman" panose="02020603050405020304" pitchFamily="18" charset="0"/>
              <a:ea typeface="Times New Roman" panose="02020603050405020304" pitchFamily="18" charset="0"/>
            </a:endParaRPr>
          </a:p>
          <a:p>
            <a:pPr marL="0" marR="0" algn="l">
              <a:lnSpc>
                <a:spcPct val="100000"/>
              </a:lnSpc>
              <a:spcAft>
                <a:spcPts val="0"/>
              </a:spcAft>
              <a:buNone/>
            </a:pPr>
            <a:r>
              <a:rPr lang="en-US" sz="1200" dirty="0">
                <a:effectLst/>
                <a:latin typeface="Arial" panose="020B0604020202020204" pitchFamily="34" charset="0"/>
                <a:ea typeface="Times New Roman" panose="02020603050405020304" pitchFamily="18" charset="0"/>
              </a:rPr>
              <a:t>4.  </a:t>
            </a:r>
            <a:r>
              <a:rPr lang="en-US" sz="1200" dirty="0" err="1">
                <a:effectLst/>
                <a:latin typeface="Arial" panose="020B0604020202020204" pitchFamily="34" charset="0"/>
                <a:ea typeface="Times New Roman" panose="02020603050405020304" pitchFamily="18" charset="0"/>
              </a:rPr>
              <a:t>Kleindorfer</a:t>
            </a:r>
            <a:r>
              <a:rPr lang="en-US" sz="1200" dirty="0">
                <a:effectLst/>
                <a:latin typeface="Arial" panose="020B0604020202020204" pitchFamily="34" charset="0"/>
                <a:ea typeface="Times New Roman" panose="02020603050405020304" pitchFamily="18" charset="0"/>
              </a:rPr>
              <a:t> DO, </a:t>
            </a:r>
            <a:r>
              <a:rPr lang="en-US" sz="1200" dirty="0" err="1">
                <a:effectLst/>
                <a:latin typeface="Arial" panose="020B0604020202020204" pitchFamily="34" charset="0"/>
                <a:ea typeface="Times New Roman" panose="02020603050405020304" pitchFamily="18" charset="0"/>
              </a:rPr>
              <a:t>Towfighi</a:t>
            </a:r>
            <a:r>
              <a:rPr lang="en-US" sz="1200" dirty="0">
                <a:effectLst/>
                <a:latin typeface="Arial" panose="020B0604020202020204" pitchFamily="34" charset="0"/>
                <a:ea typeface="Times New Roman" panose="02020603050405020304" pitchFamily="18" charset="0"/>
              </a:rPr>
              <a:t> A, Chaturvedi S, et al. 2021 Guideline for the Prevention of Stroke in Patients With Stroke and Transient Ischemic Attack: A Guideline From the American Heart Association/American Stroke Association [published correction appears in Stroke. 2021 Jul;52(7):e483-e484.</a:t>
            </a:r>
            <a:endParaRPr lang="en-US" sz="1200" dirty="0">
              <a:effectLst/>
              <a:latin typeface="Times New Roman" panose="02020603050405020304" pitchFamily="18" charset="0"/>
              <a:ea typeface="Times New Roman" panose="02020603050405020304" pitchFamily="18" charset="0"/>
            </a:endParaRPr>
          </a:p>
          <a:p>
            <a:pPr marR="0" lvl="0" algn="l" defTabSz="653110" rtl="0" eaLnBrk="1" fontAlgn="auto" latinLnBrk="0" hangingPunct="1">
              <a:lnSpc>
                <a:spcPct val="100000"/>
              </a:lnSpc>
              <a:spcBef>
                <a:spcPts val="600"/>
              </a:spcBef>
              <a:spcAft>
                <a:spcPts val="600"/>
              </a:spcAft>
              <a:buClrTx/>
              <a:buSzTx/>
              <a:tabLst/>
              <a:defRPr/>
            </a:pPr>
            <a:endParaRPr lang="en-US" sz="3200" b="1" dirty="0"/>
          </a:p>
          <a:p>
            <a:pPr marR="0" lvl="0" algn="l" defTabSz="653110" rtl="0" eaLnBrk="1" fontAlgn="auto" latinLnBrk="0" hangingPunct="1">
              <a:lnSpc>
                <a:spcPct val="100000"/>
              </a:lnSpc>
              <a:spcBef>
                <a:spcPts val="600"/>
              </a:spcBef>
              <a:spcAft>
                <a:spcPts val="600"/>
              </a:spcAft>
              <a:buClrTx/>
              <a:buSzTx/>
              <a:tabLst/>
              <a:defRPr/>
            </a:pPr>
            <a:endParaRPr lang="en-US" sz="3200" b="1" dirty="0"/>
          </a:p>
          <a:p>
            <a:pPr>
              <a:lnSpc>
                <a:spcPct val="100000"/>
              </a:lnSpc>
              <a:spcBef>
                <a:spcPts val="600"/>
              </a:spcBef>
              <a:spcAft>
                <a:spcPts val="600"/>
              </a:spcAft>
            </a:pPr>
            <a:endParaRPr lang="en-US" sz="3200" dirty="0"/>
          </a:p>
        </p:txBody>
      </p:sp>
    </p:spTree>
    <p:extLst>
      <p:ext uri="{BB962C8B-B14F-4D97-AF65-F5344CB8AC3E}">
        <p14:creationId xmlns:p14="http://schemas.microsoft.com/office/powerpoint/2010/main" val="2276480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FB2988-8FBE-D9F7-166C-6C9348A98C14}"/>
              </a:ext>
            </a:extLst>
          </p:cNvPr>
          <p:cNvSpPr>
            <a:spLocks noGrp="1"/>
          </p:cNvSpPr>
          <p:nvPr>
            <p:ph type="title"/>
          </p:nvPr>
        </p:nvSpPr>
        <p:spPr>
          <a:xfrm>
            <a:off x="495300" y="431800"/>
            <a:ext cx="13581063" cy="1231900"/>
          </a:xfrm>
        </p:spPr>
        <p:txBody>
          <a:bodyPr/>
          <a:lstStyle/>
          <a:p>
            <a:r>
              <a:rPr lang="en-US" noProof="0" dirty="0" err="1"/>
              <a:t>RetroDUR</a:t>
            </a:r>
            <a:r>
              <a:rPr lang="en-US" noProof="0" dirty="0"/>
              <a:t> Intervention:</a:t>
            </a:r>
            <a:br>
              <a:rPr lang="en-US" noProof="0" dirty="0"/>
            </a:br>
            <a:r>
              <a:rPr lang="en-US" sz="2000" dirty="0"/>
              <a:t>Evaluation of Continuous Glucose Monitor Utilization – Q1 2026 (Mailed 3/24/26)</a:t>
            </a:r>
            <a:br>
              <a:rPr lang="en-US" sz="2800" dirty="0"/>
            </a:br>
            <a:endParaRPr lang="en-US" sz="2800" dirty="0"/>
          </a:p>
        </p:txBody>
      </p:sp>
      <p:sp>
        <p:nvSpPr>
          <p:cNvPr id="7" name="TextBox 6">
            <a:extLst>
              <a:ext uri="{FF2B5EF4-FFF2-40B4-BE49-F238E27FC236}">
                <a16:creationId xmlns:a16="http://schemas.microsoft.com/office/drawing/2014/main" id="{C0C06902-1346-D913-DA72-0AE50952C2DB}"/>
              </a:ext>
            </a:extLst>
          </p:cNvPr>
          <p:cNvSpPr txBox="1"/>
          <p:nvPr/>
        </p:nvSpPr>
        <p:spPr>
          <a:xfrm>
            <a:off x="572854" y="2380128"/>
            <a:ext cx="13484692" cy="5678478"/>
          </a:xfrm>
          <a:prstGeom prst="rect">
            <a:avLst/>
          </a:prstGeom>
          <a:noFill/>
        </p:spPr>
        <p:txBody>
          <a:bodyPr wrap="square">
            <a:spAutoFit/>
          </a:body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2200" i="0" u="none" strike="noStrike" kern="1200" cap="none" spc="0" normalizeH="0" baseline="0" noProof="0" dirty="0">
                <a:ln>
                  <a:noFill/>
                </a:ln>
                <a:solidFill>
                  <a:srgbClr val="141313"/>
                </a:solidFill>
                <a:effectLst/>
                <a:uLnTx/>
                <a:uFillTx/>
                <a:latin typeface="+mj-lt"/>
                <a:ea typeface="+mn-ea"/>
                <a:cs typeface="+mn-cs"/>
              </a:rPr>
              <a:t>Purpose:</a:t>
            </a:r>
          </a:p>
          <a:p>
            <a:pPr marL="457200" lvl="0" indent="-457200">
              <a:spcBef>
                <a:spcPts val="600"/>
              </a:spcBef>
              <a:spcAft>
                <a:spcPts val="600"/>
              </a:spcAft>
              <a:buFont typeface="Arial" panose="020B0604020202020204" pitchFamily="34" charset="0"/>
              <a:buChar char="•"/>
              <a:defRPr/>
            </a:pPr>
            <a:r>
              <a:rPr lang="en-US" sz="2200" dirty="0"/>
              <a:t>Opportunity to improve blood glucose control and the utilization of continuous glucose monitors (CGMs) in patients with insulin dependent diabetes mellitus. </a:t>
            </a:r>
          </a:p>
          <a:p>
            <a:pPr lvl="0">
              <a:spcBef>
                <a:spcPts val="600"/>
              </a:spcBef>
              <a:spcAft>
                <a:spcPts val="600"/>
              </a:spcAft>
              <a:defRPr/>
            </a:pPr>
            <a:r>
              <a:rPr kumimoji="0" lang="en-US" sz="2200" i="0" u="none" strike="noStrike" kern="1200" cap="none" spc="0" normalizeH="0" baseline="0" noProof="0" dirty="0">
                <a:ln>
                  <a:noFill/>
                </a:ln>
                <a:solidFill>
                  <a:srgbClr val="141313"/>
                </a:solidFill>
                <a:effectLst/>
                <a:uLnTx/>
                <a:uFillTx/>
                <a:latin typeface="+mj-lt"/>
                <a:ea typeface="+mn-ea"/>
                <a:cs typeface="+mn-cs"/>
              </a:rPr>
              <a:t>Why Issue was Selected:</a:t>
            </a:r>
          </a:p>
          <a:p>
            <a:pPr marL="457200" lvl="0" indent="-457200">
              <a:buFont typeface="Arial" panose="020B0604020202020204" pitchFamily="34" charset="0"/>
              <a:buChar char="•"/>
            </a:pPr>
            <a:r>
              <a:rPr lang="en-US" sz="2200" dirty="0"/>
              <a:t>In 2023, there were 809 participants with history of insulin use that were not utilizing a CGM who required an emergency visit or hospitalization due to poor glucose control.</a:t>
            </a:r>
          </a:p>
          <a:p>
            <a:pPr marL="457200" lvl="0" indent="-457200">
              <a:buFont typeface="Arial" panose="020B0604020202020204" pitchFamily="34" charset="0"/>
              <a:buChar char="•"/>
            </a:pPr>
            <a:r>
              <a:rPr lang="en-US" sz="2200" dirty="0"/>
              <a:t>In 2026, 478 of the 809 original participants were currently enrolled with MO HealthNet and only 170 do not currently have a CGM. Criteria changes have led to greater access to CGMs within MO HealthNet.</a:t>
            </a:r>
          </a:p>
          <a:p>
            <a:pPr marL="457200" indent="-457200">
              <a:buFont typeface="Arial" panose="020B0604020202020204" pitchFamily="34" charset="0"/>
              <a:buChar char="•"/>
            </a:pPr>
            <a:r>
              <a:rPr lang="en-US" sz="2200" dirty="0"/>
              <a:t>CGMs are strongly recommended for all persons with diabetes and treated with intensive insulin therapy, defined as 3 or more injections of insulin per day or the use of an insulin pump per the American Association of Clinical Endocrinology (AACE) 2021 guidelines.</a:t>
            </a:r>
            <a:r>
              <a:rPr lang="en-US" sz="2200" baseline="30000" dirty="0"/>
              <a:t>1,2</a:t>
            </a:r>
            <a:endParaRPr lang="en-US" sz="2200" dirty="0"/>
          </a:p>
          <a:p>
            <a:endParaRPr lang="en-US" sz="2400" dirty="0">
              <a:latin typeface="Arial" panose="020B0604020202020204" pitchFamily="34" charset="0"/>
              <a:ea typeface="Times" panose="02020603050405020304" pitchFamily="18" charset="0"/>
            </a:endParaRPr>
          </a:p>
          <a:p>
            <a:pPr marL="514350" lvl="0" indent="-514350">
              <a:buFont typeface="+mj-lt"/>
              <a:buAutoNum type="arabicPeriod"/>
            </a:pPr>
            <a:r>
              <a:rPr lang="en-US" sz="1200" dirty="0"/>
              <a:t>DEXCOM.  Continuous Glucose Monitoring for Healthcare Professionals | Dexcom Provider.  Accessed February 2, 2026.</a:t>
            </a:r>
          </a:p>
          <a:p>
            <a:pPr marL="514350" lvl="0" indent="-514350">
              <a:buFont typeface="+mj-lt"/>
              <a:buAutoNum type="arabicPeriod"/>
            </a:pPr>
            <a:r>
              <a:rPr lang="en-US" sz="1200" dirty="0"/>
              <a:t>Grunberger G, Sherr J, Allende M, et al. American Association of Clinical Endocrinology Clinical Practice Guideline: The Use of Advanced Technology in the Management of Persons With Diabetes Mellitus. </a:t>
            </a:r>
            <a:r>
              <a:rPr lang="en-US" sz="1200" dirty="0" err="1"/>
              <a:t>Endocr</a:t>
            </a:r>
            <a:r>
              <a:rPr lang="en-US" sz="1200" dirty="0"/>
              <a:t> </a:t>
            </a:r>
            <a:r>
              <a:rPr lang="en-US" sz="1200" dirty="0" err="1"/>
              <a:t>Pract</a:t>
            </a:r>
            <a:r>
              <a:rPr lang="en-US" sz="1200" dirty="0"/>
              <a:t>. 2021;27(6):505-537. American Association of Clinical Endocrinology Clinical Practice Guideline: The Use of Advanced Technology in the Management of Persons With Diabetes Mellitus (endocrinepractice.org) doi:10.1016/j.eprac.2021.04.008</a:t>
            </a:r>
          </a:p>
          <a:p>
            <a:endParaRPr lang="en-US" sz="2400" dirty="0">
              <a:latin typeface="Arial" panose="020B0604020202020204" pitchFamily="34" charset="0"/>
              <a:ea typeface="Times" panose="02020603050405020304" pitchFamily="18" charset="0"/>
            </a:endParaRPr>
          </a:p>
        </p:txBody>
      </p:sp>
    </p:spTree>
    <p:extLst>
      <p:ext uri="{BB962C8B-B14F-4D97-AF65-F5344CB8AC3E}">
        <p14:creationId xmlns:p14="http://schemas.microsoft.com/office/powerpoint/2010/main" val="1910778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8F415-3402-11EA-4EC2-265BF9416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3F259-5566-4EDD-BE64-639887BF5D09}"/>
              </a:ext>
            </a:extLst>
          </p:cNvPr>
          <p:cNvSpPr>
            <a:spLocks noGrp="1"/>
          </p:cNvSpPr>
          <p:nvPr>
            <p:ph type="title"/>
          </p:nvPr>
        </p:nvSpPr>
        <p:spPr/>
        <p:txBody>
          <a:bodyPr/>
          <a:lstStyle/>
          <a:p>
            <a:r>
              <a:rPr lang="en-US" noProof="0" dirty="0" err="1"/>
              <a:t>RetroDUR</a:t>
            </a:r>
            <a:r>
              <a:rPr lang="en-US" noProof="0" dirty="0"/>
              <a:t> Intervention:</a:t>
            </a:r>
            <a:br>
              <a:rPr lang="en-US" noProof="0" dirty="0"/>
            </a:br>
            <a:r>
              <a:rPr lang="en-US" sz="2000" dirty="0"/>
              <a:t>Evaluation of Continuous Glucose Monitor Utilization – Q1 2026 (Mailed 3/24/26)</a:t>
            </a:r>
            <a:br>
              <a:rPr lang="en-US" sz="2800" dirty="0">
                <a:highlight>
                  <a:srgbClr val="FFFF00"/>
                </a:highlight>
              </a:rPr>
            </a:br>
            <a:endParaRPr lang="en-US" dirty="0">
              <a:highlight>
                <a:srgbClr val="FFFF00"/>
              </a:highlight>
            </a:endParaRPr>
          </a:p>
        </p:txBody>
      </p:sp>
      <p:sp>
        <p:nvSpPr>
          <p:cNvPr id="6" name="Text Placeholder 2">
            <a:extLst>
              <a:ext uri="{FF2B5EF4-FFF2-40B4-BE49-F238E27FC236}">
                <a16:creationId xmlns:a16="http://schemas.microsoft.com/office/drawing/2014/main" id="{1C171B10-870B-4424-08CC-298E8A7DA8B0}"/>
              </a:ext>
            </a:extLst>
          </p:cNvPr>
          <p:cNvSpPr txBox="1">
            <a:spLocks/>
          </p:cNvSpPr>
          <p:nvPr/>
        </p:nvSpPr>
        <p:spPr>
          <a:xfrm>
            <a:off x="623455" y="2165930"/>
            <a:ext cx="13439637" cy="5898570"/>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Setting and Population:</a:t>
            </a:r>
          </a:p>
          <a:p>
            <a:pPr marL="342900" indent="-342900">
              <a:lnSpc>
                <a:spcPct val="100000"/>
              </a:lnSpc>
              <a:spcBef>
                <a:spcPts val="600"/>
              </a:spcBef>
              <a:spcAft>
                <a:spcPts val="600"/>
              </a:spcAft>
              <a:buFont typeface="Arial" panose="020B0604020202020204" pitchFamily="34" charset="0"/>
              <a:buChar char="•"/>
              <a:defRPr/>
            </a:pPr>
            <a:r>
              <a:rPr kumimoji="0" lang="en-US" sz="2400" b="0" i="0" u="none" strike="noStrike" kern="1200" cap="none" spc="0" normalizeH="0" baseline="0" noProof="0" dirty="0">
                <a:ln>
                  <a:noFill/>
                </a:ln>
                <a:solidFill>
                  <a:srgbClr val="141313"/>
                </a:solidFill>
                <a:effectLst/>
                <a:uLnTx/>
                <a:uFillTx/>
                <a:latin typeface="Arial"/>
                <a:ea typeface="+mn-ea"/>
                <a:cs typeface="+mn-cs"/>
              </a:rPr>
              <a:t>Patients who have a </a:t>
            </a:r>
            <a:r>
              <a:rPr lang="en-US" sz="2400" dirty="0">
                <a:latin typeface="Arial"/>
              </a:rPr>
              <a:t>history of diabetes mellitus, required insulin therapy and had an ED visit/hospitalization secondary to hyper- or hypoglycemia or diabetic ketoacidosis in the last 2 years.</a:t>
            </a:r>
          </a:p>
          <a:p>
            <a:pPr>
              <a:lnSpc>
                <a:spcPct val="100000"/>
              </a:lnSpc>
              <a:spcBef>
                <a:spcPts val="600"/>
              </a:spcBef>
              <a:spcAft>
                <a:spcPts val="600"/>
              </a:spcAf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Type of Intervention:</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Letters to providers</a:t>
            </a:r>
            <a:endParaRPr lang="en-US" sz="700" dirty="0">
              <a:latin typeface="Arial"/>
            </a:endParaRPr>
          </a:p>
          <a:p>
            <a:pPr marR="0" lvl="0" algn="l" defTabSz="653110" rtl="0" eaLnBrk="1" fontAlgn="auto" latinLnBrk="0" hangingPunct="1">
              <a:lnSpc>
                <a:spcPct val="100000"/>
              </a:lnSpc>
              <a:spcBef>
                <a:spcPts val="600"/>
              </a:spcBef>
              <a:spcAft>
                <a:spcPts val="600"/>
              </a:spcAft>
              <a:buClrTx/>
              <a:buSzTx/>
              <a:tabLst/>
              <a:defRPr/>
            </a:pPr>
            <a:r>
              <a:rPr lang="en-US" sz="3200" b="1" dirty="0">
                <a:latin typeface="Arial"/>
              </a:rPr>
              <a:t>Outcome Measures:</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The results of this intervention will be measured when six months of post-initiative data is available.</a:t>
            </a:r>
          </a:p>
          <a:p>
            <a:pPr marR="0" lvl="0" algn="l" defTabSz="653110" rtl="0" eaLnBrk="1" fontAlgn="auto" latinLnBrk="0" hangingPunct="1">
              <a:lnSpc>
                <a:spcPct val="100000"/>
              </a:lnSpc>
              <a:spcBef>
                <a:spcPts val="600"/>
              </a:spcBef>
              <a:spcAft>
                <a:spcPts val="600"/>
              </a:spcAft>
              <a:buClrTx/>
              <a:buSzTx/>
              <a:tabLst/>
              <a:defRPr/>
            </a:pPr>
            <a:endParaRPr lang="en-US" sz="2400" dirty="0">
              <a:latin typeface="Arial"/>
            </a:endParaRPr>
          </a:p>
        </p:txBody>
      </p:sp>
    </p:spTree>
    <p:extLst>
      <p:ext uri="{BB962C8B-B14F-4D97-AF65-F5344CB8AC3E}">
        <p14:creationId xmlns:p14="http://schemas.microsoft.com/office/powerpoint/2010/main" val="2536340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1890B4-A685-4612-B028-41B299C29054}"/>
              </a:ext>
            </a:extLst>
          </p:cNvPr>
          <p:cNvSpPr>
            <a:spLocks noGrp="1"/>
          </p:cNvSpPr>
          <p:nvPr>
            <p:ph type="body" sz="quarter" idx="13"/>
          </p:nvPr>
        </p:nvSpPr>
        <p:spPr>
          <a:xfrm>
            <a:off x="495300" y="2108200"/>
            <a:ext cx="13542393" cy="4229100"/>
          </a:xfrm>
        </p:spPr>
        <p:txBody>
          <a:bodyPr/>
          <a:lstStyle/>
          <a:p>
            <a:endParaRPr lang="en-US" i="1" dirty="0"/>
          </a:p>
          <a:p>
            <a:endParaRPr lang="en-US" i="1" dirty="0"/>
          </a:p>
          <a:p>
            <a:endParaRPr lang="en-US" i="1" dirty="0"/>
          </a:p>
          <a:p>
            <a:endParaRPr lang="en-US" i="1" dirty="0"/>
          </a:p>
          <a:p>
            <a:r>
              <a:rPr lang="en-US" i="1" dirty="0"/>
              <a:t>      *In this number, there are 23 participants that were also included in the 2023 intervention</a:t>
            </a:r>
            <a:endParaRPr lang="en-US" dirty="0"/>
          </a:p>
          <a:p>
            <a:endParaRPr lang="en-US" dirty="0"/>
          </a:p>
        </p:txBody>
      </p:sp>
      <p:graphicFrame>
        <p:nvGraphicFramePr>
          <p:cNvPr id="4" name="Table 3">
            <a:extLst>
              <a:ext uri="{FF2B5EF4-FFF2-40B4-BE49-F238E27FC236}">
                <a16:creationId xmlns:a16="http://schemas.microsoft.com/office/drawing/2014/main" id="{584796E1-26B4-20C4-0326-C2F9400B36EE}"/>
              </a:ext>
            </a:extLst>
          </p:cNvPr>
          <p:cNvGraphicFramePr>
            <a:graphicFrameLocks noGrp="1"/>
          </p:cNvGraphicFramePr>
          <p:nvPr>
            <p:extLst>
              <p:ext uri="{D42A27DB-BD31-4B8C-83A1-F6EECF244321}">
                <p14:modId xmlns:p14="http://schemas.microsoft.com/office/powerpoint/2010/main" val="2805738117"/>
              </p:ext>
            </p:extLst>
          </p:nvPr>
        </p:nvGraphicFramePr>
        <p:xfrm>
          <a:off x="839694" y="2856951"/>
          <a:ext cx="12976412" cy="2256346"/>
        </p:xfrm>
        <a:graphic>
          <a:graphicData uri="http://schemas.openxmlformats.org/drawingml/2006/table">
            <a:tbl>
              <a:tblPr firstRow="1" bandRow="1">
                <a:tableStyleId>{5C22544A-7EE6-4342-B048-85BDC9FD1C3A}</a:tableStyleId>
              </a:tblPr>
              <a:tblGrid>
                <a:gridCol w="8609106">
                  <a:extLst>
                    <a:ext uri="{9D8B030D-6E8A-4147-A177-3AD203B41FA5}">
                      <a16:colId xmlns:a16="http://schemas.microsoft.com/office/drawing/2014/main" val="1247168302"/>
                    </a:ext>
                  </a:extLst>
                </a:gridCol>
                <a:gridCol w="4367306">
                  <a:extLst>
                    <a:ext uri="{9D8B030D-6E8A-4147-A177-3AD203B41FA5}">
                      <a16:colId xmlns:a16="http://schemas.microsoft.com/office/drawing/2014/main" val="159089462"/>
                    </a:ext>
                  </a:extLst>
                </a:gridCol>
              </a:tblGrid>
              <a:tr h="1067626">
                <a:tc>
                  <a:txBody>
                    <a:bodyPr/>
                    <a:lstStyle/>
                    <a:p>
                      <a:pPr algn="ctr"/>
                      <a:r>
                        <a:rPr lang="en-US" sz="2600" dirty="0"/>
                        <a:t>Performance Indicator</a:t>
                      </a:r>
                    </a:p>
                  </a:txBody>
                  <a:tcPr marL="73296" marR="73296" marT="36647" marB="36647" anchor="ctr"/>
                </a:tc>
                <a:tc>
                  <a:txBody>
                    <a:bodyPr/>
                    <a:lstStyle/>
                    <a:p>
                      <a:pPr algn="ctr"/>
                      <a:r>
                        <a:rPr lang="en-US" sz="2600" b="1" kern="1200" dirty="0">
                          <a:solidFill>
                            <a:schemeClr val="lt1"/>
                          </a:solidFill>
                          <a:effectLst/>
                          <a:latin typeface="+mn-lt"/>
                          <a:ea typeface="+mn-ea"/>
                          <a:cs typeface="+mn-cs"/>
                        </a:rPr>
                        <a:t>Number of Participants with Opportunities</a:t>
                      </a:r>
                      <a:endParaRPr lang="en-US" sz="2600" dirty="0"/>
                    </a:p>
                  </a:txBody>
                  <a:tcPr marL="73296" marR="73296" marT="36647" marB="36647" anchor="ctr"/>
                </a:tc>
                <a:extLst>
                  <a:ext uri="{0D108BD9-81ED-4DB2-BD59-A6C34878D82A}">
                    <a16:rowId xmlns:a16="http://schemas.microsoft.com/office/drawing/2014/main" val="2871300470"/>
                  </a:ext>
                </a:extLst>
              </a:tr>
              <a:tr h="716552">
                <a:tc>
                  <a:txBody>
                    <a:bodyPr/>
                    <a:lstStyle/>
                    <a:p>
                      <a:pPr algn="l"/>
                      <a:r>
                        <a:rPr lang="en-US" sz="2600" kern="1200" dirty="0">
                          <a:solidFill>
                            <a:schemeClr val="dk1"/>
                          </a:solidFill>
                          <a:effectLst/>
                          <a:latin typeface="+mn-lt"/>
                          <a:ea typeface="+mn-ea"/>
                          <a:cs typeface="+mn-cs"/>
                        </a:rPr>
                        <a:t>Participants with a history of short acting insulin use and an ER visit/Hospital admission for hypoglycemia, hyperglycemia or DKA.</a:t>
                      </a:r>
                      <a:endParaRPr lang="en-US" sz="2400" kern="1200" dirty="0">
                        <a:solidFill>
                          <a:schemeClr val="dk1"/>
                        </a:solidFill>
                        <a:effectLst/>
                        <a:latin typeface="+mn-lt"/>
                        <a:ea typeface="+mn-ea"/>
                        <a:cs typeface="+mn-cs"/>
                      </a:endParaRPr>
                    </a:p>
                  </a:txBody>
                  <a:tcPr marL="54972" marR="54972" marT="0" marB="0" anchor="ctr"/>
                </a:tc>
                <a:tc>
                  <a:txBody>
                    <a:bodyPr/>
                    <a:lstStyle/>
                    <a:p>
                      <a:pPr algn="ctr" rtl="0" fontAlgn="base"/>
                      <a:r>
                        <a:rPr lang="en-US" sz="2600" kern="1200" dirty="0">
                          <a:solidFill>
                            <a:schemeClr val="dk1"/>
                          </a:solidFill>
                          <a:effectLst/>
                          <a:latin typeface="+mn-lt"/>
                          <a:ea typeface="+mn-ea"/>
                          <a:cs typeface="+mn-cs"/>
                        </a:rPr>
                        <a:t>403*</a:t>
                      </a:r>
                      <a:endParaRPr lang="en-US" sz="2400" b="0" i="0" dirty="0">
                        <a:solidFill>
                          <a:srgbClr val="000000"/>
                        </a:solidFill>
                        <a:effectLst/>
                      </a:endParaRPr>
                    </a:p>
                  </a:txBody>
                  <a:tcPr anchor="ctr"/>
                </a:tc>
                <a:extLst>
                  <a:ext uri="{0D108BD9-81ED-4DB2-BD59-A6C34878D82A}">
                    <a16:rowId xmlns:a16="http://schemas.microsoft.com/office/drawing/2014/main" val="3997852016"/>
                  </a:ext>
                </a:extLst>
              </a:tr>
            </a:tbl>
          </a:graphicData>
        </a:graphic>
      </p:graphicFrame>
      <p:sp>
        <p:nvSpPr>
          <p:cNvPr id="7" name="Title 1">
            <a:extLst>
              <a:ext uri="{FF2B5EF4-FFF2-40B4-BE49-F238E27FC236}">
                <a16:creationId xmlns:a16="http://schemas.microsoft.com/office/drawing/2014/main" id="{87CFC0D5-7872-0EED-9B50-F214DC4084DB}"/>
              </a:ext>
            </a:extLst>
          </p:cNvPr>
          <p:cNvSpPr>
            <a:spLocks noGrp="1"/>
          </p:cNvSpPr>
          <p:nvPr>
            <p:ph type="title"/>
          </p:nvPr>
        </p:nvSpPr>
        <p:spPr>
          <a:xfrm>
            <a:off x="495300" y="431800"/>
            <a:ext cx="13581063" cy="1371600"/>
          </a:xfrm>
        </p:spPr>
        <p:txBody>
          <a:bodyPr/>
          <a:lstStyle/>
          <a:p>
            <a:r>
              <a:rPr lang="en-US" noProof="0" dirty="0" err="1"/>
              <a:t>RetroDUR</a:t>
            </a:r>
            <a:r>
              <a:rPr lang="en-US" noProof="0" dirty="0"/>
              <a:t> Intervention:</a:t>
            </a:r>
            <a:br>
              <a:rPr lang="en-US" noProof="0" dirty="0"/>
            </a:br>
            <a:r>
              <a:rPr lang="en-US" sz="2000" dirty="0"/>
              <a:t>Evaluation of Continuous Glucose Monitor Utilization – Q1 2026 (Mailed 3/24/26)</a:t>
            </a:r>
            <a:br>
              <a:rPr lang="en-US" sz="2800" dirty="0">
                <a:highlight>
                  <a:srgbClr val="FFFF00"/>
                </a:highlight>
              </a:rPr>
            </a:br>
            <a:endParaRPr lang="en-US" dirty="0">
              <a:highlight>
                <a:srgbClr val="FFFF00"/>
              </a:highlight>
            </a:endParaRPr>
          </a:p>
        </p:txBody>
      </p:sp>
    </p:spTree>
    <p:extLst>
      <p:ext uri="{BB962C8B-B14F-4D97-AF65-F5344CB8AC3E}">
        <p14:creationId xmlns:p14="http://schemas.microsoft.com/office/powerpoint/2010/main" val="3914363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440D3-EE0D-CEA0-0863-B7B50AC7DF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29AA0AB-23E7-173F-9083-C83CF7EF42D6}"/>
              </a:ext>
            </a:extLst>
          </p:cNvPr>
          <p:cNvSpPr>
            <a:spLocks noGrp="1"/>
          </p:cNvSpPr>
          <p:nvPr>
            <p:ph type="title"/>
          </p:nvPr>
        </p:nvSpPr>
        <p:spPr/>
        <p:txBody>
          <a:bodyPr/>
          <a:lstStyle/>
          <a:p>
            <a:r>
              <a:rPr lang="en-US" noProof="0" dirty="0" err="1"/>
              <a:t>RetroDUR</a:t>
            </a:r>
            <a:r>
              <a:rPr lang="en-US" noProof="0" dirty="0"/>
              <a:t> Intervention:</a:t>
            </a:r>
            <a:br>
              <a:rPr lang="en-US" noProof="0" dirty="0"/>
            </a:br>
            <a:r>
              <a:rPr lang="en-US" sz="2000" dirty="0"/>
              <a:t>Evaluation of Short Acting Beta Agonist (SABA) Inhalers in Pediatric Participants – Q2 2026 (Mailed 6/23/26)</a:t>
            </a:r>
            <a:br>
              <a:rPr lang="en-US" sz="2800" dirty="0"/>
            </a:br>
            <a:br>
              <a:rPr lang="en-US" sz="2800" dirty="0"/>
            </a:br>
            <a:r>
              <a:rPr lang="en-US" sz="2800" dirty="0"/>
              <a:t>                          </a:t>
            </a:r>
            <a:br>
              <a:rPr lang="en-US" sz="2800" dirty="0"/>
            </a:br>
            <a:br>
              <a:rPr lang="en-US" sz="2800" dirty="0"/>
            </a:br>
            <a:br>
              <a:rPr lang="en-US" sz="2800" dirty="0"/>
            </a:br>
            <a:br>
              <a:rPr lang="en-US" sz="2800" dirty="0"/>
            </a:br>
            <a:endParaRPr lang="en-US" sz="2800" dirty="0"/>
          </a:p>
        </p:txBody>
      </p:sp>
      <p:sp>
        <p:nvSpPr>
          <p:cNvPr id="7" name="TextBox 6">
            <a:extLst>
              <a:ext uri="{FF2B5EF4-FFF2-40B4-BE49-F238E27FC236}">
                <a16:creationId xmlns:a16="http://schemas.microsoft.com/office/drawing/2014/main" id="{A3A00CFD-A184-6436-2C97-585F58175E24}"/>
              </a:ext>
            </a:extLst>
          </p:cNvPr>
          <p:cNvSpPr txBox="1"/>
          <p:nvPr/>
        </p:nvSpPr>
        <p:spPr>
          <a:xfrm>
            <a:off x="572854" y="2380128"/>
            <a:ext cx="13484692" cy="5647700"/>
          </a:xfrm>
          <a:prstGeom prst="rect">
            <a:avLst/>
          </a:prstGeom>
          <a:noFill/>
        </p:spPr>
        <p:txBody>
          <a:bodyPr wrap="square">
            <a:spAutoFit/>
          </a:body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2200" i="0" u="none" strike="noStrike" kern="1200" cap="none" spc="0" normalizeH="0" baseline="0" noProof="0" dirty="0">
                <a:ln>
                  <a:noFill/>
                </a:ln>
                <a:solidFill>
                  <a:srgbClr val="141313"/>
                </a:solidFill>
                <a:effectLst/>
                <a:uLnTx/>
                <a:uFillTx/>
                <a:latin typeface="+mj-lt"/>
                <a:ea typeface="+mn-ea"/>
                <a:cs typeface="+mn-cs"/>
              </a:rPr>
              <a:t>Purpose:</a:t>
            </a:r>
          </a:p>
          <a:p>
            <a:pPr marL="342900" marR="0" lvl="0" indent="-3429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200" dirty="0"/>
              <a:t>Opportunity to improve pediatric asthma management evaluating the current use of a short acting beta agonist (SABA) inhalers in participants without concurrent controller inhaler use.</a:t>
            </a:r>
          </a:p>
          <a:p>
            <a:pPr lvl="0">
              <a:spcBef>
                <a:spcPts val="600"/>
              </a:spcBef>
              <a:spcAft>
                <a:spcPts val="600"/>
              </a:spcAft>
              <a:defRPr/>
            </a:pPr>
            <a:r>
              <a:rPr kumimoji="0" lang="en-US" sz="2200" i="0" u="none" strike="noStrike" kern="1200" cap="none" spc="0" normalizeH="0" baseline="0" noProof="0" dirty="0">
                <a:ln>
                  <a:noFill/>
                </a:ln>
                <a:solidFill>
                  <a:srgbClr val="141313"/>
                </a:solidFill>
                <a:effectLst/>
                <a:uLnTx/>
                <a:uFillTx/>
                <a:latin typeface="+mj-lt"/>
                <a:ea typeface="+mn-ea"/>
                <a:cs typeface="+mn-cs"/>
              </a:rPr>
              <a:t>Why Issue was Selected:</a:t>
            </a:r>
          </a:p>
          <a:p>
            <a:pPr marL="457200" lvl="0" indent="-457200">
              <a:buFont typeface="Arial" panose="020B0604020202020204" pitchFamily="34" charset="0"/>
              <a:buChar char="•"/>
            </a:pPr>
            <a:r>
              <a:rPr lang="en-US" sz="2200" dirty="0"/>
              <a:t>2025 Global Initiative for Asthma (GINA) guidelines recommend the use of an inhaled corticosteroid (ICS) and formoterol combination inhaler for patients with asthma 12 years of age and older as well as for patients 6-11 years of age starting with Step 3 treatment options.</a:t>
            </a:r>
            <a:r>
              <a:rPr lang="en-US" sz="2200" baseline="30000" dirty="0"/>
              <a:t>1</a:t>
            </a:r>
            <a:endParaRPr lang="en-US" sz="2200" dirty="0"/>
          </a:p>
          <a:p>
            <a:pPr marL="457200" lvl="0" indent="-457200">
              <a:buFont typeface="Arial" panose="020B0604020202020204" pitchFamily="34" charset="0"/>
              <a:buChar char="•"/>
            </a:pPr>
            <a:r>
              <a:rPr lang="en-US" sz="2200" dirty="0"/>
              <a:t>ICS-formoterol agents have been shown to be beneficial for maintenance therapy but also reduce the risk of severe exacerbations and provide better symptom control during acute attacks.</a:t>
            </a:r>
            <a:r>
              <a:rPr lang="en-US" sz="2200" baseline="30000" dirty="0"/>
              <a:t> 1,2</a:t>
            </a:r>
            <a:endParaRPr lang="en-US" sz="2200" dirty="0"/>
          </a:p>
          <a:p>
            <a:pPr marL="457200" lvl="0" indent="-457200">
              <a:buFont typeface="Arial" panose="020B0604020202020204" pitchFamily="34" charset="0"/>
              <a:buChar char="•"/>
            </a:pPr>
            <a:r>
              <a:rPr lang="en-US" sz="2200" dirty="0"/>
              <a:t>Participants who have poorly controlled asthma currently only on SABA therapy should be considered for ICS-formoterol therapy that is consistent with the GINA guideline recommendations.</a:t>
            </a:r>
            <a:r>
              <a:rPr lang="en-US" sz="2200" baseline="30000" dirty="0"/>
              <a:t>1,3</a:t>
            </a:r>
          </a:p>
          <a:p>
            <a:endParaRPr lang="en-US" sz="2400" dirty="0">
              <a:latin typeface="Arial" panose="020B0604020202020204" pitchFamily="34" charset="0"/>
              <a:ea typeface="Times" panose="02020603050405020304" pitchFamily="18" charset="0"/>
            </a:endParaRPr>
          </a:p>
          <a:p>
            <a:pPr marL="514350" lvl="0" indent="-514350">
              <a:buFont typeface="+mj-lt"/>
              <a:buAutoNum type="arabicPeriod"/>
            </a:pPr>
            <a:r>
              <a:rPr lang="en-US" sz="1400" dirty="0"/>
              <a:t>Global Initiative for Asthma. Global Strategy for Asthma Management and Prevention, 2025. Updated November 2025. Available from: </a:t>
            </a:r>
            <a:r>
              <a:rPr lang="en-US" sz="1400" u="sng" dirty="0">
                <a:hlinkClick r:id="rId3"/>
              </a:rPr>
              <a:t>https://www.ginasthma.org</a:t>
            </a:r>
            <a:r>
              <a:rPr lang="en-US" sz="1400" dirty="0"/>
              <a:t>.</a:t>
            </a:r>
          </a:p>
          <a:p>
            <a:pPr marL="514350" lvl="0" indent="-514350">
              <a:buFont typeface="+mj-lt"/>
              <a:buAutoNum type="arabicPeriod"/>
            </a:pPr>
            <a:r>
              <a:rPr lang="en-US" sz="1400" dirty="0" err="1"/>
              <a:t>Crossingham</a:t>
            </a:r>
            <a:r>
              <a:rPr lang="en-US" sz="1400" dirty="0"/>
              <a:t> I, Turner S, Ramakrishnan S, et al. Combination fixed-dose beta agonist and steroid inhaler as required for adults or children with mild asthma. </a:t>
            </a:r>
            <a:r>
              <a:rPr lang="en-US" sz="1400" i="1" dirty="0"/>
              <a:t>Cochrane Database Syst Rev</a:t>
            </a:r>
            <a:r>
              <a:rPr lang="en-US" sz="1400" dirty="0"/>
              <a:t>. 2021;5(5):CD013518.</a:t>
            </a:r>
          </a:p>
          <a:p>
            <a:pPr marL="514350" indent="-514350">
              <a:buFont typeface="+mj-lt"/>
              <a:buAutoNum type="arabicPeriod"/>
            </a:pPr>
            <a:r>
              <a:rPr lang="en-US" sz="1400" dirty="0"/>
              <a:t>Bisgaard H, Le Roux P, </a:t>
            </a:r>
            <a:r>
              <a:rPr lang="en-US" sz="1400" dirty="0" err="1"/>
              <a:t>Bjåmer</a:t>
            </a:r>
            <a:r>
              <a:rPr lang="en-US" sz="1400" dirty="0"/>
              <a:t> D, Dymek A, Vermeulen JH, Hultquist C. Budesonide/formoterol maintenance plus reliever therapy: a new strategy in pediatric asthma. </a:t>
            </a:r>
            <a:r>
              <a:rPr lang="en-US" sz="1400" i="1" dirty="0"/>
              <a:t>Chest</a:t>
            </a:r>
            <a:r>
              <a:rPr lang="en-US" sz="1400" dirty="0"/>
              <a:t>. 2006;130(6):1733-1743.</a:t>
            </a:r>
          </a:p>
        </p:txBody>
      </p:sp>
    </p:spTree>
    <p:extLst>
      <p:ext uri="{BB962C8B-B14F-4D97-AF65-F5344CB8AC3E}">
        <p14:creationId xmlns:p14="http://schemas.microsoft.com/office/powerpoint/2010/main" val="3292121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8C698-A624-7F70-D558-2F89F1C65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62F6C-6DAC-8F82-9977-33D105E831AA}"/>
              </a:ext>
            </a:extLst>
          </p:cNvPr>
          <p:cNvSpPr>
            <a:spLocks noGrp="1"/>
          </p:cNvSpPr>
          <p:nvPr>
            <p:ph type="title"/>
          </p:nvPr>
        </p:nvSpPr>
        <p:spPr/>
        <p:txBody>
          <a:bodyPr/>
          <a:lstStyle/>
          <a:p>
            <a:r>
              <a:rPr lang="en-US" noProof="0" dirty="0" err="1"/>
              <a:t>RetroDUR</a:t>
            </a:r>
            <a:r>
              <a:rPr lang="en-US" noProof="0" dirty="0"/>
              <a:t> Intervention:</a:t>
            </a:r>
            <a:br>
              <a:rPr lang="en-US" noProof="0" dirty="0"/>
            </a:br>
            <a:r>
              <a:rPr lang="en-US" sz="2000" dirty="0"/>
              <a:t>Evaluation of Short Acting Beta Agonist (SABA) Inhalers in Pediatric Participants – Q2 2026 (Mailed 6/23/26)</a:t>
            </a:r>
            <a:br>
              <a:rPr lang="en-US" sz="2800" dirty="0">
                <a:highlight>
                  <a:srgbClr val="FFFF00"/>
                </a:highlight>
              </a:rPr>
            </a:br>
            <a:endParaRPr lang="en-US" dirty="0">
              <a:highlight>
                <a:srgbClr val="FFFF00"/>
              </a:highlight>
            </a:endParaRPr>
          </a:p>
        </p:txBody>
      </p:sp>
      <p:sp>
        <p:nvSpPr>
          <p:cNvPr id="6" name="Text Placeholder 2">
            <a:extLst>
              <a:ext uri="{FF2B5EF4-FFF2-40B4-BE49-F238E27FC236}">
                <a16:creationId xmlns:a16="http://schemas.microsoft.com/office/drawing/2014/main" id="{F2D3D062-3DE4-4C3F-A95B-71A79E5EAC8E}"/>
              </a:ext>
            </a:extLst>
          </p:cNvPr>
          <p:cNvSpPr txBox="1">
            <a:spLocks/>
          </p:cNvSpPr>
          <p:nvPr/>
        </p:nvSpPr>
        <p:spPr>
          <a:xfrm>
            <a:off x="623455" y="2165930"/>
            <a:ext cx="13439637" cy="5898570"/>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Setting and Population:</a:t>
            </a:r>
          </a:p>
          <a:p>
            <a:pPr marL="342900" indent="-342900">
              <a:lnSpc>
                <a:spcPct val="100000"/>
              </a:lnSpc>
              <a:spcBef>
                <a:spcPts val="600"/>
              </a:spcBef>
              <a:spcAft>
                <a:spcPts val="600"/>
              </a:spcAft>
              <a:buFont typeface="Arial" panose="020B0604020202020204" pitchFamily="34" charset="0"/>
              <a:buChar char="•"/>
              <a:defRPr/>
            </a:pPr>
            <a:r>
              <a:rPr kumimoji="0" lang="en-US" sz="2400" b="0" i="0" u="none" strike="noStrike" kern="1200" cap="none" spc="0" normalizeH="0" baseline="0" noProof="0" dirty="0">
                <a:ln>
                  <a:noFill/>
                </a:ln>
                <a:solidFill>
                  <a:srgbClr val="141313"/>
                </a:solidFill>
                <a:effectLst/>
                <a:uLnTx/>
                <a:uFillTx/>
                <a:latin typeface="Arial"/>
                <a:ea typeface="+mn-ea"/>
                <a:cs typeface="+mn-cs"/>
              </a:rPr>
              <a:t>Patients between </a:t>
            </a:r>
            <a:r>
              <a:rPr lang="en-US" sz="2400" dirty="0"/>
              <a:t>6-17 years of</a:t>
            </a:r>
            <a:r>
              <a:rPr kumimoji="0" lang="en-US" sz="2400" b="0" i="0" u="none" strike="noStrike" kern="1200" cap="none" spc="0" normalizeH="0" baseline="0" noProof="0" dirty="0">
                <a:ln>
                  <a:noFill/>
                </a:ln>
                <a:solidFill>
                  <a:srgbClr val="141313"/>
                </a:solidFill>
                <a:effectLst/>
                <a:uLnTx/>
                <a:uFillTx/>
                <a:latin typeface="Arial"/>
                <a:ea typeface="+mn-ea"/>
                <a:cs typeface="+mn-cs"/>
              </a:rPr>
              <a:t> age, who have a </a:t>
            </a:r>
            <a:r>
              <a:rPr lang="en-US" sz="2400" dirty="0">
                <a:latin typeface="Arial"/>
              </a:rPr>
              <a:t>history of asthma, have had </a:t>
            </a:r>
            <a:r>
              <a:rPr lang="en-US" sz="2400" dirty="0"/>
              <a:t>≥ 4 unique SABA inhaler claims in a 6-month period over the last year and have no history of ICS and formoterol combination </a:t>
            </a:r>
            <a:r>
              <a:rPr lang="en-US" sz="2400"/>
              <a:t>inhaler therapy.</a:t>
            </a:r>
            <a:r>
              <a:rPr lang="en-US" sz="2400">
                <a:latin typeface="Arial"/>
              </a:rPr>
              <a:t> </a:t>
            </a:r>
            <a:endParaRPr lang="en-US" sz="2400" dirty="0">
              <a:latin typeface="Arial"/>
            </a:endParaRPr>
          </a:p>
          <a:p>
            <a:pPr>
              <a:lnSpc>
                <a:spcPct val="100000"/>
              </a:lnSpc>
              <a:spcBef>
                <a:spcPts val="600"/>
              </a:spcBef>
              <a:spcAft>
                <a:spcPts val="600"/>
              </a:spcAf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Type of Intervention:</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Letters to providers</a:t>
            </a:r>
            <a:endParaRPr lang="en-US" sz="700" dirty="0">
              <a:latin typeface="Arial"/>
            </a:endParaRPr>
          </a:p>
          <a:p>
            <a:pPr marR="0" lvl="0" algn="l" defTabSz="653110" rtl="0" eaLnBrk="1" fontAlgn="auto" latinLnBrk="0" hangingPunct="1">
              <a:lnSpc>
                <a:spcPct val="100000"/>
              </a:lnSpc>
              <a:spcBef>
                <a:spcPts val="600"/>
              </a:spcBef>
              <a:spcAft>
                <a:spcPts val="600"/>
              </a:spcAft>
              <a:buClrTx/>
              <a:buSzTx/>
              <a:tabLst/>
              <a:defRPr/>
            </a:pPr>
            <a:r>
              <a:rPr lang="en-US" sz="3200" b="1" dirty="0">
                <a:latin typeface="Arial"/>
              </a:rPr>
              <a:t>Outcome Measures:</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The results of this intervention will be measured when six months of post-initiative data is available.</a:t>
            </a:r>
          </a:p>
          <a:p>
            <a:pPr marR="0" lvl="0" algn="l" defTabSz="653110" rtl="0" eaLnBrk="1" fontAlgn="auto" latinLnBrk="0" hangingPunct="1">
              <a:lnSpc>
                <a:spcPct val="100000"/>
              </a:lnSpc>
              <a:spcBef>
                <a:spcPts val="600"/>
              </a:spcBef>
              <a:spcAft>
                <a:spcPts val="600"/>
              </a:spcAft>
              <a:buClrTx/>
              <a:buSzTx/>
              <a:tabLst/>
              <a:defRPr/>
            </a:pPr>
            <a:endParaRPr lang="en-US" sz="2400" dirty="0">
              <a:latin typeface="Arial"/>
            </a:endParaRPr>
          </a:p>
        </p:txBody>
      </p:sp>
    </p:spTree>
    <p:extLst>
      <p:ext uri="{BB962C8B-B14F-4D97-AF65-F5344CB8AC3E}">
        <p14:creationId xmlns:p14="http://schemas.microsoft.com/office/powerpoint/2010/main" val="2669694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073A0-A060-A21A-A36D-C6749AEC3B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A8FF4A8-E2CB-81D3-F171-26A790F85CB9}"/>
              </a:ext>
            </a:extLst>
          </p:cNvPr>
          <p:cNvSpPr>
            <a:spLocks noGrp="1"/>
          </p:cNvSpPr>
          <p:nvPr>
            <p:ph type="body" sz="quarter" idx="13"/>
          </p:nvPr>
        </p:nvSpPr>
        <p:spPr>
          <a:xfrm>
            <a:off x="495300" y="2108200"/>
            <a:ext cx="13542393" cy="4229100"/>
          </a:xfrm>
        </p:spPr>
        <p:txBody>
          <a:bodyPr/>
          <a:lstStyle/>
          <a:p>
            <a:endParaRPr lang="en-US" i="1" dirty="0"/>
          </a:p>
          <a:p>
            <a:endParaRPr lang="en-US" i="1" dirty="0"/>
          </a:p>
          <a:p>
            <a:endParaRPr lang="en-US" i="1" dirty="0"/>
          </a:p>
          <a:p>
            <a:endParaRPr lang="en-US" i="1" dirty="0"/>
          </a:p>
          <a:p>
            <a:r>
              <a:rPr lang="en-US" i="1" dirty="0"/>
              <a:t>      </a:t>
            </a:r>
            <a:endParaRPr lang="en-US" dirty="0"/>
          </a:p>
        </p:txBody>
      </p:sp>
      <p:graphicFrame>
        <p:nvGraphicFramePr>
          <p:cNvPr id="4" name="Table 3">
            <a:extLst>
              <a:ext uri="{FF2B5EF4-FFF2-40B4-BE49-F238E27FC236}">
                <a16:creationId xmlns:a16="http://schemas.microsoft.com/office/drawing/2014/main" id="{5795DED1-983F-2904-92E7-121E5FAE12DF}"/>
              </a:ext>
            </a:extLst>
          </p:cNvPr>
          <p:cNvGraphicFramePr>
            <a:graphicFrameLocks noGrp="1"/>
          </p:cNvGraphicFramePr>
          <p:nvPr>
            <p:extLst>
              <p:ext uri="{D42A27DB-BD31-4B8C-83A1-F6EECF244321}">
                <p14:modId xmlns:p14="http://schemas.microsoft.com/office/powerpoint/2010/main" val="2032843692"/>
              </p:ext>
            </p:extLst>
          </p:nvPr>
        </p:nvGraphicFramePr>
        <p:xfrm>
          <a:off x="839694" y="2856951"/>
          <a:ext cx="12976412" cy="2256346"/>
        </p:xfrm>
        <a:graphic>
          <a:graphicData uri="http://schemas.openxmlformats.org/drawingml/2006/table">
            <a:tbl>
              <a:tblPr firstRow="1" bandRow="1">
                <a:tableStyleId>{5C22544A-7EE6-4342-B048-85BDC9FD1C3A}</a:tableStyleId>
              </a:tblPr>
              <a:tblGrid>
                <a:gridCol w="8609106">
                  <a:extLst>
                    <a:ext uri="{9D8B030D-6E8A-4147-A177-3AD203B41FA5}">
                      <a16:colId xmlns:a16="http://schemas.microsoft.com/office/drawing/2014/main" val="1247168302"/>
                    </a:ext>
                  </a:extLst>
                </a:gridCol>
                <a:gridCol w="4367306">
                  <a:extLst>
                    <a:ext uri="{9D8B030D-6E8A-4147-A177-3AD203B41FA5}">
                      <a16:colId xmlns:a16="http://schemas.microsoft.com/office/drawing/2014/main" val="159089462"/>
                    </a:ext>
                  </a:extLst>
                </a:gridCol>
              </a:tblGrid>
              <a:tr h="1067626">
                <a:tc>
                  <a:txBody>
                    <a:bodyPr/>
                    <a:lstStyle/>
                    <a:p>
                      <a:pPr algn="ctr"/>
                      <a:r>
                        <a:rPr lang="en-US" sz="2600" dirty="0"/>
                        <a:t>Performance Indicator</a:t>
                      </a:r>
                    </a:p>
                  </a:txBody>
                  <a:tcPr marL="73296" marR="73296" marT="36647" marB="36647" anchor="ctr"/>
                </a:tc>
                <a:tc>
                  <a:txBody>
                    <a:bodyPr/>
                    <a:lstStyle/>
                    <a:p>
                      <a:pPr algn="ctr"/>
                      <a:r>
                        <a:rPr lang="en-US" sz="2600" b="1" kern="1200" dirty="0">
                          <a:solidFill>
                            <a:schemeClr val="lt1"/>
                          </a:solidFill>
                          <a:effectLst/>
                          <a:latin typeface="+mn-lt"/>
                          <a:ea typeface="+mn-ea"/>
                          <a:cs typeface="+mn-cs"/>
                        </a:rPr>
                        <a:t>Number of Participants with Opportunities</a:t>
                      </a:r>
                      <a:endParaRPr lang="en-US" sz="2600" dirty="0"/>
                    </a:p>
                  </a:txBody>
                  <a:tcPr marL="73296" marR="73296" marT="36647" marB="36647" anchor="ctr"/>
                </a:tc>
                <a:extLst>
                  <a:ext uri="{0D108BD9-81ED-4DB2-BD59-A6C34878D82A}">
                    <a16:rowId xmlns:a16="http://schemas.microsoft.com/office/drawing/2014/main" val="2871300470"/>
                  </a:ext>
                </a:extLst>
              </a:tr>
              <a:tr h="716552">
                <a:tc>
                  <a:txBody>
                    <a:bodyPr/>
                    <a:lstStyle/>
                    <a:p>
                      <a:pPr algn="l"/>
                      <a:r>
                        <a:rPr lang="en-US" sz="2600" kern="1200" dirty="0">
                          <a:solidFill>
                            <a:schemeClr val="dk1"/>
                          </a:solidFill>
                          <a:effectLst/>
                          <a:latin typeface="+mn-lt"/>
                          <a:ea typeface="+mn-ea"/>
                          <a:cs typeface="+mn-cs"/>
                        </a:rPr>
                        <a:t>Participants 6 to 17 years of age with a diagnosis of asthma with ≥ 4 SABA claims in a 6-month period and no history of ICS and formoterol combination therapy.</a:t>
                      </a:r>
                      <a:endParaRPr lang="en-US" sz="2400" kern="1200" dirty="0">
                        <a:solidFill>
                          <a:schemeClr val="dk1"/>
                        </a:solidFill>
                        <a:effectLst/>
                        <a:latin typeface="+mn-lt"/>
                        <a:ea typeface="+mn-ea"/>
                        <a:cs typeface="+mn-cs"/>
                      </a:endParaRPr>
                    </a:p>
                  </a:txBody>
                  <a:tcPr marL="54972" marR="54972" marT="0" marB="0" anchor="ctr"/>
                </a:tc>
                <a:tc>
                  <a:txBody>
                    <a:bodyPr/>
                    <a:lstStyle/>
                    <a:p>
                      <a:pPr algn="ctr" rtl="0" fontAlgn="base"/>
                      <a:r>
                        <a:rPr lang="en-US" sz="2600" kern="1200" dirty="0">
                          <a:solidFill>
                            <a:schemeClr val="dk1"/>
                          </a:solidFill>
                          <a:effectLst/>
                          <a:latin typeface="+mn-lt"/>
                          <a:ea typeface="+mn-ea"/>
                          <a:cs typeface="+mn-cs"/>
                        </a:rPr>
                        <a:t>1,242</a:t>
                      </a:r>
                    </a:p>
                  </a:txBody>
                  <a:tcPr anchor="ctr"/>
                </a:tc>
                <a:extLst>
                  <a:ext uri="{0D108BD9-81ED-4DB2-BD59-A6C34878D82A}">
                    <a16:rowId xmlns:a16="http://schemas.microsoft.com/office/drawing/2014/main" val="3997852016"/>
                  </a:ext>
                </a:extLst>
              </a:tr>
            </a:tbl>
          </a:graphicData>
        </a:graphic>
      </p:graphicFrame>
      <p:sp>
        <p:nvSpPr>
          <p:cNvPr id="7" name="Title 1">
            <a:extLst>
              <a:ext uri="{FF2B5EF4-FFF2-40B4-BE49-F238E27FC236}">
                <a16:creationId xmlns:a16="http://schemas.microsoft.com/office/drawing/2014/main" id="{5431B646-820B-4B88-F926-2AEA0CF0451B}"/>
              </a:ext>
            </a:extLst>
          </p:cNvPr>
          <p:cNvSpPr>
            <a:spLocks noGrp="1"/>
          </p:cNvSpPr>
          <p:nvPr>
            <p:ph type="title"/>
          </p:nvPr>
        </p:nvSpPr>
        <p:spPr>
          <a:xfrm>
            <a:off x="495300" y="431800"/>
            <a:ext cx="13581063" cy="1371600"/>
          </a:xfrm>
        </p:spPr>
        <p:txBody>
          <a:bodyPr/>
          <a:lstStyle/>
          <a:p>
            <a:r>
              <a:rPr lang="en-US" noProof="0" dirty="0" err="1"/>
              <a:t>RetroDUR</a:t>
            </a:r>
            <a:r>
              <a:rPr lang="en-US" noProof="0" dirty="0"/>
              <a:t> Intervention:</a:t>
            </a:r>
            <a:br>
              <a:rPr lang="en-US" noProof="0" dirty="0"/>
            </a:br>
            <a:r>
              <a:rPr lang="en-US" sz="2000" dirty="0"/>
              <a:t>Evaluation of Short Acting Beta Agonist (SABA) Inhalers in Pediatric Participants – Q2 2026 (Mailed 6/23/26)</a:t>
            </a:r>
            <a:br>
              <a:rPr lang="en-US" sz="2800" dirty="0">
                <a:highlight>
                  <a:srgbClr val="FFFF00"/>
                </a:highlight>
              </a:rPr>
            </a:br>
            <a:endParaRPr lang="en-US" dirty="0">
              <a:highlight>
                <a:srgbClr val="FFFF00"/>
              </a:highlight>
            </a:endParaRPr>
          </a:p>
        </p:txBody>
      </p:sp>
    </p:spTree>
    <p:extLst>
      <p:ext uri="{BB962C8B-B14F-4D97-AF65-F5344CB8AC3E}">
        <p14:creationId xmlns:p14="http://schemas.microsoft.com/office/powerpoint/2010/main" val="2876297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A16CE-97C3-87C7-E8A5-CF57434BDAC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16A65CE-CEF7-4F06-C8E4-DE1E1ED67449}"/>
              </a:ext>
            </a:extLst>
          </p:cNvPr>
          <p:cNvSpPr>
            <a:spLocks noGrp="1"/>
          </p:cNvSpPr>
          <p:nvPr>
            <p:ph type="title"/>
          </p:nvPr>
        </p:nvSpPr>
        <p:spPr/>
        <p:txBody>
          <a:bodyPr/>
          <a:lstStyle/>
          <a:p>
            <a:r>
              <a:rPr lang="en-US" noProof="0" dirty="0" err="1"/>
              <a:t>RetroDUR</a:t>
            </a:r>
            <a:r>
              <a:rPr lang="en-US" noProof="0" dirty="0"/>
              <a:t> Intervention:</a:t>
            </a:r>
            <a:br>
              <a:rPr lang="en-US" noProof="0" dirty="0"/>
            </a:br>
            <a:r>
              <a:rPr lang="en-US" sz="2000" dirty="0"/>
              <a:t>Evaluation of Ozempic Utilization – Q3 2026 </a:t>
            </a:r>
            <a:r>
              <a:rPr lang="en-US" sz="2000" dirty="0">
                <a:solidFill>
                  <a:prstClr val="black"/>
                </a:solidFill>
              </a:rPr>
              <a:t>(Mailed 9/29/26)</a:t>
            </a:r>
            <a:br>
              <a:rPr lang="en-US" sz="2800" dirty="0"/>
            </a:br>
            <a:br>
              <a:rPr lang="en-US" sz="2800" dirty="0"/>
            </a:br>
            <a:r>
              <a:rPr lang="en-US" sz="2800" dirty="0"/>
              <a:t>                          </a:t>
            </a:r>
            <a:br>
              <a:rPr lang="en-US" sz="2800" dirty="0"/>
            </a:br>
            <a:br>
              <a:rPr lang="en-US" sz="2800" dirty="0"/>
            </a:br>
            <a:br>
              <a:rPr lang="en-US" sz="2800" dirty="0"/>
            </a:br>
            <a:br>
              <a:rPr lang="en-US" sz="2800" dirty="0"/>
            </a:br>
            <a:endParaRPr lang="en-US" sz="2800" dirty="0"/>
          </a:p>
        </p:txBody>
      </p:sp>
      <p:sp>
        <p:nvSpPr>
          <p:cNvPr id="7" name="TextBox 6">
            <a:extLst>
              <a:ext uri="{FF2B5EF4-FFF2-40B4-BE49-F238E27FC236}">
                <a16:creationId xmlns:a16="http://schemas.microsoft.com/office/drawing/2014/main" id="{3F368719-190F-9C83-C04B-C4549CABFCA8}"/>
              </a:ext>
            </a:extLst>
          </p:cNvPr>
          <p:cNvSpPr txBox="1"/>
          <p:nvPr/>
        </p:nvSpPr>
        <p:spPr>
          <a:xfrm>
            <a:off x="572854" y="2380128"/>
            <a:ext cx="13484692" cy="5524589"/>
          </a:xfrm>
          <a:prstGeom prst="rect">
            <a:avLst/>
          </a:prstGeom>
          <a:noFill/>
        </p:spPr>
        <p:txBody>
          <a:bodyPr wrap="square">
            <a:spAutoFit/>
          </a:body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2200" i="0" u="none" strike="noStrike" kern="1200" cap="none" spc="0" normalizeH="0" baseline="0" noProof="0" dirty="0">
                <a:ln>
                  <a:noFill/>
                </a:ln>
                <a:solidFill>
                  <a:srgbClr val="141313"/>
                </a:solidFill>
                <a:effectLst/>
                <a:uLnTx/>
                <a:uFillTx/>
                <a:latin typeface="+mj-lt"/>
                <a:ea typeface="+mn-ea"/>
                <a:cs typeface="+mn-cs"/>
              </a:rPr>
              <a:t>Purpose:</a:t>
            </a:r>
          </a:p>
          <a:p>
            <a:pPr marL="342900" lvl="0" indent="-342900">
              <a:spcBef>
                <a:spcPts val="600"/>
              </a:spcBef>
              <a:spcAft>
                <a:spcPts val="600"/>
              </a:spcAft>
              <a:buFont typeface="Arial" panose="020B0604020202020204" pitchFamily="34" charset="0"/>
              <a:buChar char="•"/>
              <a:defRPr/>
            </a:pPr>
            <a:r>
              <a:rPr lang="en-US" sz="2000" dirty="0"/>
              <a:t>Evaluate the utilization of Ozempic (semaglutide) in participants with diabetes and consider dose optimization in those who also have metabolic dysfunction-associated steatohepatitis (MASH) or a diagnosis related to a major adverse cardiovascular event (MACE).</a:t>
            </a:r>
          </a:p>
          <a:p>
            <a:pPr lvl="0">
              <a:spcBef>
                <a:spcPts val="600"/>
              </a:spcBef>
              <a:spcAft>
                <a:spcPts val="600"/>
              </a:spcAft>
              <a:defRPr/>
            </a:pPr>
            <a:r>
              <a:rPr kumimoji="0" lang="en-US" sz="2200" i="0" u="none" strike="noStrike" kern="1200" cap="none" spc="0" normalizeH="0" baseline="0" noProof="0" dirty="0">
                <a:ln>
                  <a:noFill/>
                </a:ln>
                <a:solidFill>
                  <a:srgbClr val="141313"/>
                </a:solidFill>
                <a:effectLst/>
                <a:uLnTx/>
                <a:uFillTx/>
                <a:latin typeface="+mj-lt"/>
                <a:ea typeface="+mn-ea"/>
                <a:cs typeface="+mn-cs"/>
              </a:rPr>
              <a:t>Why Issue was Selected:</a:t>
            </a:r>
          </a:p>
          <a:p>
            <a:pPr marL="457200" lvl="0" indent="-457200">
              <a:buFont typeface="Arial" panose="020B0604020202020204" pitchFamily="34" charset="0"/>
              <a:buChar char="•"/>
            </a:pPr>
            <a:r>
              <a:rPr lang="en-US" sz="2000" dirty="0"/>
              <a:t>Semaglutide doses of up to 2.4 mg have been shown to reduce the incidence of death from CV causes and improve heart failure symptoms.</a:t>
            </a:r>
            <a:r>
              <a:rPr lang="en-US" sz="2000" baseline="30000" dirty="0"/>
              <a:t>1,4</a:t>
            </a:r>
            <a:r>
              <a:rPr lang="en-US" sz="2000" dirty="0"/>
              <a:t> </a:t>
            </a:r>
          </a:p>
          <a:p>
            <a:pPr marL="457200" lvl="0" indent="-457200">
              <a:buFont typeface="Arial" panose="020B0604020202020204" pitchFamily="34" charset="0"/>
              <a:buChar char="•"/>
            </a:pPr>
            <a:r>
              <a:rPr lang="en-US" sz="2000" dirty="0"/>
              <a:t>GLP-1 receptor antagonists improve glycemic control, reduce blood pressure and promote weight loss.</a:t>
            </a:r>
            <a:r>
              <a:rPr lang="en-US" sz="2000" baseline="30000" dirty="0"/>
              <a:t>2</a:t>
            </a:r>
            <a:endParaRPr lang="en-US" sz="2000" dirty="0"/>
          </a:p>
          <a:p>
            <a:pPr marL="457200" lvl="0" indent="-457200">
              <a:buFont typeface="Arial" panose="020B0604020202020204" pitchFamily="34" charset="0"/>
              <a:buChar char="•"/>
            </a:pPr>
            <a:r>
              <a:rPr lang="en-US" sz="2000" dirty="0"/>
              <a:t>Patients with type 2 diabetes who are at high risk of CV complications when given semaglutide have reduced incidence of CV death, nonfatal myocardial infarction, or nonfatal stroke compared to those who took placebo.</a:t>
            </a:r>
            <a:r>
              <a:rPr lang="en-US" sz="2000" baseline="30000" dirty="0"/>
              <a:t>3</a:t>
            </a:r>
            <a:endParaRPr lang="en-US" sz="2000" dirty="0"/>
          </a:p>
          <a:p>
            <a:endParaRPr lang="en-US" sz="2400" dirty="0">
              <a:latin typeface="Arial" panose="020B0604020202020204" pitchFamily="34" charset="0"/>
              <a:ea typeface="Times" panose="02020603050405020304" pitchFamily="18" charset="0"/>
            </a:endParaRPr>
          </a:p>
          <a:p>
            <a:pPr marL="228600" lvl="0" indent="-228600">
              <a:buFont typeface="+mj-lt"/>
              <a:buAutoNum type="arabicPeriod"/>
            </a:pPr>
            <a:r>
              <a:rPr lang="en-US" sz="1000" dirty="0" err="1"/>
              <a:t>Lincoff</a:t>
            </a:r>
            <a:r>
              <a:rPr lang="en-US" sz="1000" dirty="0"/>
              <a:t> AM, Brown-Frandsen K, Colhoun HM, </a:t>
            </a:r>
            <a:r>
              <a:rPr lang="en-US" sz="1000" dirty="0" err="1"/>
              <a:t>Deanfield</a:t>
            </a:r>
            <a:r>
              <a:rPr lang="en-US" sz="1000" dirty="0"/>
              <a:t> J, Emerson SS, Esbjerg S, Hardt-Lindberg S, </a:t>
            </a:r>
            <a:r>
              <a:rPr lang="en-US" sz="1000" dirty="0" err="1"/>
              <a:t>Hovingh</a:t>
            </a:r>
            <a:r>
              <a:rPr lang="en-US" sz="1000" dirty="0"/>
              <a:t> GK, Kahn SE, Kushner RF, </a:t>
            </a:r>
            <a:r>
              <a:rPr lang="en-US" sz="1000" dirty="0" err="1"/>
              <a:t>Lingvay</a:t>
            </a:r>
            <a:r>
              <a:rPr lang="en-US" sz="1000" dirty="0"/>
              <a:t> I, Oral TK, Michelsen MM, </a:t>
            </a:r>
            <a:r>
              <a:rPr lang="en-US" sz="1000" dirty="0" err="1"/>
              <a:t>Plutzky</a:t>
            </a:r>
            <a:r>
              <a:rPr lang="en-US" sz="1000" dirty="0"/>
              <a:t> J, Tornøe CW, Ryan DH; SELECT Trial Investigators. Semaglutide and Cardiovascular Outcomes in Obesity without Diabetes. N Engl J Med. 2023 Dec 14;389(24):2221-2232.</a:t>
            </a:r>
          </a:p>
          <a:p>
            <a:pPr marL="228600" lvl="0" indent="-228600">
              <a:buFont typeface="+mj-lt"/>
              <a:buAutoNum type="arabicPeriod"/>
            </a:pPr>
            <a:r>
              <a:rPr lang="en-US" sz="1000" dirty="0" err="1"/>
              <a:t>Ferhatbegović</a:t>
            </a:r>
            <a:r>
              <a:rPr lang="en-US" sz="1000" dirty="0"/>
              <a:t> L, Mršić D, </a:t>
            </a:r>
            <a:r>
              <a:rPr lang="en-US" sz="1000" dirty="0" err="1"/>
              <a:t>Macić-Džanković</a:t>
            </a:r>
            <a:r>
              <a:rPr lang="en-US" sz="1000" dirty="0"/>
              <a:t> A. The benefits of GLP1 receptors in cardiovascular diseases. Front Clin Diabetes </a:t>
            </a:r>
            <a:r>
              <a:rPr lang="en-US" sz="1000" dirty="0" err="1"/>
              <a:t>Healthc</a:t>
            </a:r>
            <a:r>
              <a:rPr lang="en-US" sz="1000" dirty="0"/>
              <a:t>. 2023 Dec 8;4:1293926.</a:t>
            </a:r>
          </a:p>
          <a:p>
            <a:pPr marL="228600" lvl="0" indent="-228600">
              <a:buFont typeface="+mj-lt"/>
              <a:buAutoNum type="arabicPeriod"/>
            </a:pPr>
            <a:r>
              <a:rPr lang="en-US" sz="1000" dirty="0"/>
              <a:t>Marso SP, Bain SC, Consoli A, </a:t>
            </a:r>
            <a:r>
              <a:rPr lang="en-US" sz="1000" dirty="0" err="1"/>
              <a:t>Eliaschewitz</a:t>
            </a:r>
            <a:r>
              <a:rPr lang="en-US" sz="1000" dirty="0"/>
              <a:t> FG, Jódar E, Leiter LA, </a:t>
            </a:r>
            <a:r>
              <a:rPr lang="en-US" sz="1000" dirty="0" err="1"/>
              <a:t>Lingvay</a:t>
            </a:r>
            <a:r>
              <a:rPr lang="en-US" sz="1000" dirty="0"/>
              <a:t> I, Rosenstock J, Seufert J, Warren ML, Woo V, Hansen O, Holst AG, Pettersson J, Vilsbøll T; SUSTAIN-6 Investigators. Semaglutide and Cardiovascular Outcomes in Patients with Type 2 Diabetes. N Engl J Med. 2016 Nov 10;375(19):1834-1844.</a:t>
            </a:r>
          </a:p>
          <a:p>
            <a:pPr marL="228600" lvl="0" indent="-228600">
              <a:buFont typeface="+mj-lt"/>
              <a:buAutoNum type="arabicPeriod"/>
            </a:pPr>
            <a:r>
              <a:rPr lang="en-US" sz="1000" dirty="0"/>
              <a:t>Butler J, Shah SJ, Petrie MC, Borlaug BA, Abildstrøm SZ, Davies MJ, </a:t>
            </a:r>
            <a:r>
              <a:rPr lang="en-US" sz="1000" dirty="0" err="1"/>
              <a:t>Hovingh</a:t>
            </a:r>
            <a:r>
              <a:rPr lang="en-US" sz="1000" dirty="0"/>
              <a:t> GK, Kitzman DW, Møller DV, Verma S, Einfeldt MN, Lindegaard ML, Rasmussen S, </a:t>
            </a:r>
            <a:r>
              <a:rPr lang="en-US" sz="1000" dirty="0" err="1"/>
              <a:t>Abhayaratna</a:t>
            </a:r>
            <a:r>
              <a:rPr lang="en-US" sz="1000" dirty="0"/>
              <a:t> W, Ahmed FZ, Ben-Gal T, Chopra V, </a:t>
            </a:r>
            <a:r>
              <a:rPr lang="en-US" sz="1000" dirty="0" err="1"/>
              <a:t>Ezekowitz</a:t>
            </a:r>
            <a:r>
              <a:rPr lang="en-US" sz="1000" dirty="0"/>
              <a:t> JA, Fu M, Ito H, Lelonek M, </a:t>
            </a:r>
            <a:r>
              <a:rPr lang="en-US" sz="1000" dirty="0" err="1"/>
              <a:t>Melenovský</a:t>
            </a:r>
            <a:r>
              <a:rPr lang="en-US" sz="1000" dirty="0"/>
              <a:t> V, </a:t>
            </a:r>
            <a:r>
              <a:rPr lang="en-US" sz="1000" dirty="0" err="1"/>
              <a:t>Merkely</a:t>
            </a:r>
            <a:r>
              <a:rPr lang="en-US" sz="1000" dirty="0"/>
              <a:t> B, Núñez J, Perna E, Schou M, Senni M, Sharma K, van der Meer P, Von Lewinski D, Wolf D, </a:t>
            </a:r>
            <a:r>
              <a:rPr lang="en-US" sz="1000" dirty="0" err="1"/>
              <a:t>Kosiborod</a:t>
            </a:r>
            <a:r>
              <a:rPr lang="en-US" sz="1000" dirty="0"/>
              <a:t> MN; STEP-HFpEF Trial Committees and Investigators. Semaglutide versus placebo in people with obesity-related heart failure with preserved ejection fraction: a pooled analysis of the STEP-HFpEF and STEP-HFpEF DM </a:t>
            </a:r>
            <a:r>
              <a:rPr lang="en-US" sz="1000" dirty="0" err="1"/>
              <a:t>randomised</a:t>
            </a:r>
            <a:r>
              <a:rPr lang="en-US" sz="1000" dirty="0"/>
              <a:t> trials. Lancet. 2024 Apr 27;403(10437):1635-1648.</a:t>
            </a:r>
          </a:p>
          <a:p>
            <a:pPr marL="228600" lvl="0" indent="-228600">
              <a:buFont typeface="+mj-lt"/>
              <a:buAutoNum type="arabicPeriod"/>
            </a:pPr>
            <a:r>
              <a:rPr lang="en-US" sz="1000" dirty="0"/>
              <a:t>Sanyal AJ, Newsome PN, </a:t>
            </a:r>
            <a:r>
              <a:rPr lang="en-US" sz="1000" dirty="0" err="1"/>
              <a:t>Kliers</a:t>
            </a:r>
            <a:r>
              <a:rPr lang="en-US" sz="1000" dirty="0"/>
              <a:t> I, Østergaard LH, Long MT, Kjær MS, Cali AMG, </a:t>
            </a:r>
            <a:r>
              <a:rPr lang="en-US" sz="1000" dirty="0" err="1"/>
              <a:t>Bugianesi</a:t>
            </a:r>
            <a:r>
              <a:rPr lang="en-US" sz="1000" dirty="0"/>
              <a:t> E, Rinella ME, Roden M, </a:t>
            </a:r>
            <a:r>
              <a:rPr lang="en-US" sz="1000" dirty="0" err="1"/>
              <a:t>Ratziu</a:t>
            </a:r>
            <a:r>
              <a:rPr lang="en-US" sz="1000" dirty="0"/>
              <a:t> V; ESSENCE Study Group. Phase 3 Trial of Semaglutide in Metabolic Dysfunction-Associated Steatohepatitis. N Engl J Med. 2025 Jun 5;392(21):2089-2099.</a:t>
            </a:r>
          </a:p>
        </p:txBody>
      </p:sp>
    </p:spTree>
    <p:extLst>
      <p:ext uri="{BB962C8B-B14F-4D97-AF65-F5344CB8AC3E}">
        <p14:creationId xmlns:p14="http://schemas.microsoft.com/office/powerpoint/2010/main" val="374776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8A53E-3A91-DBE7-6302-E755F81DF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38288-DA73-8E39-67FC-AB2D27D73732}"/>
              </a:ext>
            </a:extLst>
          </p:cNvPr>
          <p:cNvSpPr>
            <a:spLocks noGrp="1"/>
          </p:cNvSpPr>
          <p:nvPr>
            <p:ph type="title"/>
          </p:nvPr>
        </p:nvSpPr>
        <p:spPr/>
        <p:txBody>
          <a:bodyPr/>
          <a:lstStyle/>
          <a:p>
            <a:r>
              <a:rPr lang="en-US" noProof="0" dirty="0" err="1"/>
              <a:t>RetroDUR</a:t>
            </a:r>
            <a:r>
              <a:rPr lang="en-US" noProof="0" dirty="0"/>
              <a:t> Intervention:</a:t>
            </a:r>
            <a:br>
              <a:rPr lang="en-US" noProof="0" dirty="0"/>
            </a:br>
            <a:r>
              <a:rPr lang="en-US" sz="2000" dirty="0"/>
              <a:t>Evaluation of Ozempic Utilization – Q3 2026 </a:t>
            </a:r>
            <a:r>
              <a:rPr lang="en-US" sz="2000" dirty="0">
                <a:solidFill>
                  <a:prstClr val="black"/>
                </a:solidFill>
              </a:rPr>
              <a:t>(Mailed 9/29/26)</a:t>
            </a:r>
            <a:br>
              <a:rPr lang="en-US" sz="2800" dirty="0">
                <a:highlight>
                  <a:srgbClr val="FFFF00"/>
                </a:highlight>
              </a:rPr>
            </a:br>
            <a:endParaRPr lang="en-US" dirty="0">
              <a:highlight>
                <a:srgbClr val="FFFF00"/>
              </a:highlight>
            </a:endParaRPr>
          </a:p>
        </p:txBody>
      </p:sp>
      <p:sp>
        <p:nvSpPr>
          <p:cNvPr id="6" name="Text Placeholder 2">
            <a:extLst>
              <a:ext uri="{FF2B5EF4-FFF2-40B4-BE49-F238E27FC236}">
                <a16:creationId xmlns:a16="http://schemas.microsoft.com/office/drawing/2014/main" id="{E53FCE74-45C1-CE58-4148-9BC0A403D936}"/>
              </a:ext>
            </a:extLst>
          </p:cNvPr>
          <p:cNvSpPr txBox="1">
            <a:spLocks/>
          </p:cNvSpPr>
          <p:nvPr/>
        </p:nvSpPr>
        <p:spPr>
          <a:xfrm>
            <a:off x="623455" y="2165930"/>
            <a:ext cx="13439637" cy="5898570"/>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marL="0" marR="0" lvl="0" indent="0" algn="l" defTabSz="65311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Setting and Population:</a:t>
            </a:r>
          </a:p>
          <a:p>
            <a:pPr marL="342900" indent="-342900">
              <a:lnSpc>
                <a:spcPct val="100000"/>
              </a:lnSpc>
              <a:spcBef>
                <a:spcPts val="600"/>
              </a:spcBef>
              <a:spcAft>
                <a:spcPts val="600"/>
              </a:spcAft>
              <a:buFont typeface="Arial" panose="020B0604020202020204" pitchFamily="34" charset="0"/>
              <a:buChar char="•"/>
              <a:defRPr/>
            </a:pPr>
            <a:r>
              <a:rPr lang="en-US" sz="2400" kern="100" dirty="0">
                <a:latin typeface="Arial" panose="020B0604020202020204" pitchFamily="34" charset="0"/>
                <a:ea typeface="Calibri" panose="020F0502020204030204" pitchFamily="34" charset="0"/>
                <a:cs typeface="Times New Roman" panose="02020603050405020304" pitchFamily="18" charset="0"/>
              </a:rPr>
              <a:t>Participants with 6 or more claims for Ozempic over a 12-month period, who have a concurrent diagnosis of Type II Diabetes and MASH or a MACE-related diagnosis and their weekly doses are ≤ 0.5 mg.</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600"/>
              </a:spcBef>
              <a:spcAft>
                <a:spcPts val="600"/>
              </a:spcAft>
              <a:defRPr/>
            </a:pPr>
            <a:r>
              <a:rPr kumimoji="0" lang="en-US" sz="3200" b="1" i="0" u="none" strike="noStrike" kern="1200" cap="none" spc="0" normalizeH="0" baseline="0" noProof="0" dirty="0">
                <a:ln>
                  <a:noFill/>
                </a:ln>
                <a:solidFill>
                  <a:srgbClr val="141313"/>
                </a:solidFill>
                <a:effectLst/>
                <a:uLnTx/>
                <a:uFillTx/>
                <a:latin typeface="Arial"/>
                <a:ea typeface="+mn-ea"/>
                <a:cs typeface="+mn-cs"/>
              </a:rPr>
              <a:t>Type of Intervention:</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Letters to providers</a:t>
            </a:r>
            <a:endParaRPr lang="en-US" sz="700" dirty="0">
              <a:latin typeface="Arial"/>
            </a:endParaRPr>
          </a:p>
          <a:p>
            <a:pPr marR="0" lvl="0" algn="l" defTabSz="653110" rtl="0" eaLnBrk="1" fontAlgn="auto" latinLnBrk="0" hangingPunct="1">
              <a:lnSpc>
                <a:spcPct val="100000"/>
              </a:lnSpc>
              <a:spcBef>
                <a:spcPts val="600"/>
              </a:spcBef>
              <a:spcAft>
                <a:spcPts val="600"/>
              </a:spcAft>
              <a:buClrTx/>
              <a:buSzTx/>
              <a:tabLst/>
              <a:defRPr/>
            </a:pPr>
            <a:r>
              <a:rPr lang="en-US" sz="3200" b="1" dirty="0">
                <a:latin typeface="Arial"/>
              </a:rPr>
              <a:t>Outcome Measures:</a:t>
            </a:r>
          </a:p>
          <a:p>
            <a:pPr marL="457200" marR="0" lvl="0" indent="-457200" algn="l" defTabSz="65311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2400" dirty="0">
                <a:latin typeface="Arial"/>
              </a:rPr>
              <a:t>The results of this intervention will be measured when six months of post-initiative data is available.</a:t>
            </a:r>
          </a:p>
          <a:p>
            <a:pPr marR="0" lvl="0" algn="l" defTabSz="653110" rtl="0" eaLnBrk="1" fontAlgn="auto" latinLnBrk="0" hangingPunct="1">
              <a:lnSpc>
                <a:spcPct val="100000"/>
              </a:lnSpc>
              <a:spcBef>
                <a:spcPts val="600"/>
              </a:spcBef>
              <a:spcAft>
                <a:spcPts val="600"/>
              </a:spcAft>
              <a:buClrTx/>
              <a:buSzTx/>
              <a:tabLst/>
              <a:defRPr/>
            </a:pPr>
            <a:endParaRPr lang="en-US" sz="2400" dirty="0">
              <a:latin typeface="Arial"/>
            </a:endParaRPr>
          </a:p>
        </p:txBody>
      </p:sp>
    </p:spTree>
    <p:extLst>
      <p:ext uri="{BB962C8B-B14F-4D97-AF65-F5344CB8AC3E}">
        <p14:creationId xmlns:p14="http://schemas.microsoft.com/office/powerpoint/2010/main" val="756093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8C2B3-8632-DCBE-8E17-C84EB85FD97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DC5415E-5A8C-A44D-3B63-533186956DFE}"/>
              </a:ext>
            </a:extLst>
          </p:cNvPr>
          <p:cNvSpPr>
            <a:spLocks noGrp="1"/>
          </p:cNvSpPr>
          <p:nvPr>
            <p:ph type="body" sz="quarter" idx="13"/>
          </p:nvPr>
        </p:nvSpPr>
        <p:spPr>
          <a:xfrm>
            <a:off x="495300" y="2108200"/>
            <a:ext cx="13542393" cy="4229100"/>
          </a:xfrm>
        </p:spPr>
        <p:txBody>
          <a:bodyPr/>
          <a:lstStyle/>
          <a:p>
            <a:endParaRPr lang="en-US" i="1" dirty="0"/>
          </a:p>
          <a:p>
            <a:endParaRPr lang="en-US" i="1" dirty="0"/>
          </a:p>
          <a:p>
            <a:endParaRPr lang="en-US" i="1" dirty="0"/>
          </a:p>
          <a:p>
            <a:endParaRPr lang="en-US" i="1" dirty="0"/>
          </a:p>
          <a:p>
            <a:r>
              <a:rPr lang="en-US" i="1" dirty="0"/>
              <a:t>      </a:t>
            </a:r>
            <a:endParaRPr lang="en-US" dirty="0"/>
          </a:p>
        </p:txBody>
      </p:sp>
      <p:graphicFrame>
        <p:nvGraphicFramePr>
          <p:cNvPr id="4" name="Table 3">
            <a:extLst>
              <a:ext uri="{FF2B5EF4-FFF2-40B4-BE49-F238E27FC236}">
                <a16:creationId xmlns:a16="http://schemas.microsoft.com/office/drawing/2014/main" id="{424B1077-7237-E57E-7F9A-4B7B2F35306D}"/>
              </a:ext>
            </a:extLst>
          </p:cNvPr>
          <p:cNvGraphicFramePr>
            <a:graphicFrameLocks noGrp="1"/>
          </p:cNvGraphicFramePr>
          <p:nvPr>
            <p:extLst>
              <p:ext uri="{D42A27DB-BD31-4B8C-83A1-F6EECF244321}">
                <p14:modId xmlns:p14="http://schemas.microsoft.com/office/powerpoint/2010/main" val="1573430630"/>
              </p:ext>
            </p:extLst>
          </p:nvPr>
        </p:nvGraphicFramePr>
        <p:xfrm>
          <a:off x="839694" y="2856951"/>
          <a:ext cx="12976412" cy="2613343"/>
        </p:xfrm>
        <a:graphic>
          <a:graphicData uri="http://schemas.openxmlformats.org/drawingml/2006/table">
            <a:tbl>
              <a:tblPr firstRow="1" bandRow="1">
                <a:tableStyleId>{5C22544A-7EE6-4342-B048-85BDC9FD1C3A}</a:tableStyleId>
              </a:tblPr>
              <a:tblGrid>
                <a:gridCol w="8609106">
                  <a:extLst>
                    <a:ext uri="{9D8B030D-6E8A-4147-A177-3AD203B41FA5}">
                      <a16:colId xmlns:a16="http://schemas.microsoft.com/office/drawing/2014/main" val="1247168302"/>
                    </a:ext>
                  </a:extLst>
                </a:gridCol>
                <a:gridCol w="4367306">
                  <a:extLst>
                    <a:ext uri="{9D8B030D-6E8A-4147-A177-3AD203B41FA5}">
                      <a16:colId xmlns:a16="http://schemas.microsoft.com/office/drawing/2014/main" val="159089462"/>
                    </a:ext>
                  </a:extLst>
                </a:gridCol>
              </a:tblGrid>
              <a:tr h="1067626">
                <a:tc>
                  <a:txBody>
                    <a:bodyPr/>
                    <a:lstStyle/>
                    <a:p>
                      <a:pPr algn="ctr"/>
                      <a:r>
                        <a:rPr lang="en-US" sz="2600" dirty="0"/>
                        <a:t>Performance Indicator</a:t>
                      </a:r>
                    </a:p>
                  </a:txBody>
                  <a:tcPr marL="73296" marR="73296" marT="36647" marB="36647" anchor="ctr"/>
                </a:tc>
                <a:tc>
                  <a:txBody>
                    <a:bodyPr/>
                    <a:lstStyle/>
                    <a:p>
                      <a:pPr algn="ctr"/>
                      <a:r>
                        <a:rPr lang="en-US" sz="2600" b="1" kern="1200" dirty="0">
                          <a:solidFill>
                            <a:schemeClr val="lt1"/>
                          </a:solidFill>
                          <a:effectLst/>
                          <a:latin typeface="+mn-lt"/>
                          <a:ea typeface="+mn-ea"/>
                          <a:cs typeface="+mn-cs"/>
                        </a:rPr>
                        <a:t>Number of Participants with Opportunities</a:t>
                      </a:r>
                      <a:endParaRPr lang="en-US" sz="2600" dirty="0"/>
                    </a:p>
                  </a:txBody>
                  <a:tcPr marL="73296" marR="73296" marT="36647" marB="36647" anchor="ctr"/>
                </a:tc>
                <a:extLst>
                  <a:ext uri="{0D108BD9-81ED-4DB2-BD59-A6C34878D82A}">
                    <a16:rowId xmlns:a16="http://schemas.microsoft.com/office/drawing/2014/main" val="2871300470"/>
                  </a:ext>
                </a:extLst>
              </a:tr>
              <a:tr h="716552">
                <a:tc>
                  <a:txBody>
                    <a:bodyPr/>
                    <a:lstStyle/>
                    <a:p>
                      <a:pPr marL="0" marR="0">
                        <a:lnSpc>
                          <a:spcPct val="107000"/>
                        </a:lnSpc>
                        <a:spcAft>
                          <a:spcPts val="200"/>
                        </a:spcAft>
                        <a:buNone/>
                      </a:pPr>
                      <a:r>
                        <a:rPr lang="en-US" sz="2400" kern="100" dirty="0">
                          <a:effectLst/>
                          <a:latin typeface="Arial" panose="020B0604020202020204" pitchFamily="34" charset="0"/>
                          <a:ea typeface="Calibri" panose="020F0502020204030204" pitchFamily="34" charset="0"/>
                          <a:cs typeface="Times New Roman" panose="02020603050405020304" pitchFamily="18" charset="0"/>
                        </a:rPr>
                        <a:t>Participants with 6 or more claims for Ozempic over a 12-month period, who have a concurrent diagnosis of Type II Diabetes and MASH or a MACE-related diagnosis and their weekly doses are ≤ 0.5 mg.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chor="ctr"/>
                </a:tc>
                <a:tc>
                  <a:txBody>
                    <a:bodyPr/>
                    <a:lstStyle/>
                    <a:p>
                      <a:pPr marL="0" marR="0" algn="ctr">
                        <a:lnSpc>
                          <a:spcPct val="107000"/>
                        </a:lnSpc>
                        <a:spcAft>
                          <a:spcPts val="200"/>
                        </a:spcAft>
                        <a:buNone/>
                      </a:pPr>
                      <a:r>
                        <a:rPr lang="en-US" sz="2400" kern="100" dirty="0">
                          <a:effectLst/>
                          <a:latin typeface="Arial" panose="020B0604020202020204" pitchFamily="34" charset="0"/>
                          <a:ea typeface="Calibri" panose="020F0502020204030204" pitchFamily="34" charset="0"/>
                          <a:cs typeface="Times New Roman" panose="02020603050405020304" pitchFamily="18" charset="0"/>
                        </a:rPr>
                        <a:t>284</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chor="ctr"/>
                </a:tc>
                <a:extLst>
                  <a:ext uri="{0D108BD9-81ED-4DB2-BD59-A6C34878D82A}">
                    <a16:rowId xmlns:a16="http://schemas.microsoft.com/office/drawing/2014/main" val="3997852016"/>
                  </a:ext>
                </a:extLst>
              </a:tr>
            </a:tbl>
          </a:graphicData>
        </a:graphic>
      </p:graphicFrame>
      <p:sp>
        <p:nvSpPr>
          <p:cNvPr id="7" name="Title 1">
            <a:extLst>
              <a:ext uri="{FF2B5EF4-FFF2-40B4-BE49-F238E27FC236}">
                <a16:creationId xmlns:a16="http://schemas.microsoft.com/office/drawing/2014/main" id="{D3551A44-7790-E3AA-4F75-21BF1D9437A7}"/>
              </a:ext>
            </a:extLst>
          </p:cNvPr>
          <p:cNvSpPr>
            <a:spLocks noGrp="1"/>
          </p:cNvSpPr>
          <p:nvPr>
            <p:ph type="title"/>
          </p:nvPr>
        </p:nvSpPr>
        <p:spPr>
          <a:xfrm>
            <a:off x="495300" y="431800"/>
            <a:ext cx="13581063" cy="1371600"/>
          </a:xfrm>
        </p:spPr>
        <p:txBody>
          <a:bodyPr/>
          <a:lstStyle/>
          <a:p>
            <a:r>
              <a:rPr lang="en-US" noProof="0" dirty="0" err="1"/>
              <a:t>RetroDUR</a:t>
            </a:r>
            <a:r>
              <a:rPr lang="en-US" noProof="0" dirty="0"/>
              <a:t> Intervention:</a:t>
            </a:r>
            <a:br>
              <a:rPr lang="en-US" noProof="0" dirty="0"/>
            </a:br>
            <a:r>
              <a:rPr lang="en-US" sz="2000" dirty="0"/>
              <a:t>Evaluation of Ozempic Utilization – Q3 2026 </a:t>
            </a:r>
            <a:r>
              <a:rPr lang="en-US" sz="2000" dirty="0">
                <a:solidFill>
                  <a:prstClr val="black"/>
                </a:solidFill>
              </a:rPr>
              <a:t>(Mailed 9/29/26)</a:t>
            </a:r>
            <a:endParaRPr lang="en-US" dirty="0">
              <a:highlight>
                <a:srgbClr val="FFFF00"/>
              </a:highlight>
            </a:endParaRPr>
          </a:p>
        </p:txBody>
      </p:sp>
    </p:spTree>
    <p:extLst>
      <p:ext uri="{BB962C8B-B14F-4D97-AF65-F5344CB8AC3E}">
        <p14:creationId xmlns:p14="http://schemas.microsoft.com/office/powerpoint/2010/main" val="2786802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D4BDF-3AAF-CF52-623C-5398ED707E3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1712BD-38B3-A4F3-8FCE-9818BF5966F2}"/>
              </a:ext>
            </a:extLst>
          </p:cNvPr>
          <p:cNvSpPr>
            <a:spLocks noGrp="1"/>
          </p:cNvSpPr>
          <p:nvPr>
            <p:ph type="title"/>
          </p:nvPr>
        </p:nvSpPr>
        <p:spPr/>
        <p:txBody>
          <a:bodyPr/>
          <a:lstStyle/>
          <a:p>
            <a:r>
              <a:rPr lang="en-US" noProof="0" dirty="0"/>
              <a:t>Potential </a:t>
            </a:r>
            <a:r>
              <a:rPr lang="en-US" noProof="0" dirty="0" err="1"/>
              <a:t>RetroDUR</a:t>
            </a:r>
            <a:r>
              <a:rPr lang="en-US" noProof="0" dirty="0"/>
              <a:t> Intervention:</a:t>
            </a:r>
            <a:br>
              <a:rPr lang="en-US" noProof="0" dirty="0"/>
            </a:br>
            <a:r>
              <a:rPr lang="en-US" sz="2000" dirty="0"/>
              <a:t>Concurrent Use of Opioids, Benzodiazepines, and Antipsychotics – Q4 2026</a:t>
            </a:r>
            <a:br>
              <a:rPr lang="en-US" sz="2800" dirty="0"/>
            </a:br>
            <a:br>
              <a:rPr lang="en-US" sz="2800" dirty="0"/>
            </a:br>
            <a:r>
              <a:rPr lang="en-US" sz="2800" dirty="0"/>
              <a:t>                          </a:t>
            </a:r>
            <a:br>
              <a:rPr lang="en-US" sz="2800" dirty="0"/>
            </a:br>
            <a:br>
              <a:rPr lang="en-US" sz="2800" dirty="0"/>
            </a:br>
            <a:br>
              <a:rPr lang="en-US" sz="2800" dirty="0"/>
            </a:br>
            <a:br>
              <a:rPr lang="en-US" sz="2800" dirty="0"/>
            </a:br>
            <a:endParaRPr lang="en-US" sz="2800" dirty="0"/>
          </a:p>
        </p:txBody>
      </p:sp>
      <p:sp>
        <p:nvSpPr>
          <p:cNvPr id="7" name="TextBox 6">
            <a:extLst>
              <a:ext uri="{FF2B5EF4-FFF2-40B4-BE49-F238E27FC236}">
                <a16:creationId xmlns:a16="http://schemas.microsoft.com/office/drawing/2014/main" id="{2CA65231-8780-BDFB-5D64-B87614A6FFCC}"/>
              </a:ext>
            </a:extLst>
          </p:cNvPr>
          <p:cNvSpPr txBox="1"/>
          <p:nvPr/>
        </p:nvSpPr>
        <p:spPr>
          <a:xfrm>
            <a:off x="572854" y="2380128"/>
            <a:ext cx="13484692" cy="4401205"/>
          </a:xfrm>
          <a:prstGeom prst="rect">
            <a:avLst/>
          </a:prstGeom>
          <a:noFill/>
        </p:spPr>
        <p:txBody>
          <a:bodyPr wrap="square">
            <a:spAutoFit/>
          </a:bodyPr>
          <a:lstStyle/>
          <a:p>
            <a:pPr lvl="0">
              <a:spcBef>
                <a:spcPts val="600"/>
              </a:spcBef>
              <a:spcAft>
                <a:spcPts val="600"/>
              </a:spcAft>
              <a:defRPr/>
            </a:pPr>
            <a:r>
              <a:rPr kumimoji="0" lang="en-US" sz="2400" b="1" i="0" u="none" strike="noStrike" kern="1200" cap="none" spc="0" normalizeH="0" baseline="0" noProof="0" dirty="0">
                <a:ln>
                  <a:noFill/>
                </a:ln>
                <a:solidFill>
                  <a:srgbClr val="141313"/>
                </a:solidFill>
                <a:effectLst/>
                <a:uLnTx/>
                <a:uFillTx/>
                <a:latin typeface="+mj-lt"/>
                <a:ea typeface="+mn-ea"/>
                <a:cs typeface="+mn-cs"/>
              </a:rPr>
              <a:t>Purpose: </a:t>
            </a:r>
          </a:p>
          <a:p>
            <a:pPr marL="457200" lvl="0" indent="-457200">
              <a:spcBef>
                <a:spcPts val="600"/>
              </a:spcBef>
              <a:spcAft>
                <a:spcPts val="600"/>
              </a:spcAft>
              <a:buFont typeface="Arial" panose="020B0604020202020204" pitchFamily="34" charset="0"/>
              <a:buChar char="•"/>
              <a:defRPr/>
            </a:pPr>
            <a:r>
              <a:rPr lang="en-US" sz="2400" dirty="0"/>
              <a:t>To improve the management of patients concurrently utilizing opioids, benzodiazepines and/or antipsychotics.</a:t>
            </a:r>
          </a:p>
          <a:p>
            <a:pPr lvl="0">
              <a:spcBef>
                <a:spcPts val="600"/>
              </a:spcBef>
              <a:spcAft>
                <a:spcPts val="600"/>
              </a:spcAft>
              <a:defRPr/>
            </a:pPr>
            <a:r>
              <a:rPr kumimoji="0" lang="en-US" sz="2400" b="1" i="0" u="none" strike="noStrike" kern="1200" cap="none" spc="0" normalizeH="0" baseline="0" noProof="0" dirty="0">
                <a:ln>
                  <a:noFill/>
                </a:ln>
                <a:solidFill>
                  <a:srgbClr val="141313"/>
                </a:solidFill>
                <a:effectLst/>
                <a:uLnTx/>
                <a:uFillTx/>
                <a:latin typeface="+mj-lt"/>
                <a:ea typeface="+mn-ea"/>
                <a:cs typeface="+mn-cs"/>
              </a:rPr>
              <a:t>Why Issue was Selected:</a:t>
            </a:r>
          </a:p>
          <a:p>
            <a:pPr marL="457200" indent="-457200">
              <a:lnSpc>
                <a:spcPct val="100000"/>
              </a:lnSpc>
              <a:spcBef>
                <a:spcPts val="600"/>
              </a:spcBef>
              <a:spcAft>
                <a:spcPts val="600"/>
              </a:spcAft>
              <a:buFont typeface="Arial" panose="020B0604020202020204" pitchFamily="34" charset="0"/>
              <a:buChar char="•"/>
              <a:defRPr/>
            </a:pPr>
            <a:r>
              <a:rPr lang="en-US" sz="2400" dirty="0">
                <a:ea typeface="Times" panose="02020603050405020304" pitchFamily="18" charset="0"/>
              </a:rPr>
              <a:t>The CDC opioid guidelines focus on prudent use of opioids, risk assessment/mitigation strategies, coordination of care among prescribers, and the dangers of combining opioids with other CNS depressants.</a:t>
            </a:r>
          </a:p>
          <a:p>
            <a:pPr marL="457200" indent="-457200">
              <a:lnSpc>
                <a:spcPct val="100000"/>
              </a:lnSpc>
              <a:spcBef>
                <a:spcPts val="600"/>
              </a:spcBef>
              <a:spcAft>
                <a:spcPts val="600"/>
              </a:spcAft>
              <a:buFont typeface="Arial" panose="020B0604020202020204" pitchFamily="34" charset="0"/>
              <a:buChar char="•"/>
              <a:defRPr/>
            </a:pPr>
            <a:r>
              <a:rPr lang="en-US" sz="2400" dirty="0">
                <a:ea typeface="Times" panose="02020603050405020304" pitchFamily="18" charset="0"/>
              </a:rPr>
              <a:t>The SUPPORT for Patients and Communities Act requires states to monitor patients concurrently prescribed opioids, benzodiazepines and/or antipsychotics to increase patient safety</a:t>
            </a:r>
          </a:p>
        </p:txBody>
      </p:sp>
    </p:spTree>
    <p:extLst>
      <p:ext uri="{BB962C8B-B14F-4D97-AF65-F5344CB8AC3E}">
        <p14:creationId xmlns:p14="http://schemas.microsoft.com/office/powerpoint/2010/main" val="3710663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24CA1-9C60-053F-157E-7F8156BDA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D88C06-3FE4-1128-274F-DDA8B5C10C8E}"/>
              </a:ext>
            </a:extLst>
          </p:cNvPr>
          <p:cNvSpPr>
            <a:spLocks noGrp="1"/>
          </p:cNvSpPr>
          <p:nvPr>
            <p:ph type="title"/>
          </p:nvPr>
        </p:nvSpPr>
        <p:spPr/>
        <p:txBody>
          <a:bodyPr/>
          <a:lstStyle/>
          <a:p>
            <a:r>
              <a:rPr lang="en-US" dirty="0"/>
              <a:t>Potential </a:t>
            </a:r>
            <a:r>
              <a:rPr lang="en-US" noProof="0" dirty="0" err="1"/>
              <a:t>RetroDUR</a:t>
            </a:r>
            <a:r>
              <a:rPr lang="en-US" noProof="0" dirty="0"/>
              <a:t> Intervention:</a:t>
            </a:r>
            <a:br>
              <a:rPr lang="en-US" noProof="0" dirty="0"/>
            </a:br>
            <a:r>
              <a:rPr lang="en-US" sz="2000" dirty="0"/>
              <a:t>Concurrent Use of Opioids, Benzodiazepines, and Antipsychotics – Q4 2026</a:t>
            </a:r>
            <a:br>
              <a:rPr lang="en-US" sz="2800" dirty="0">
                <a:highlight>
                  <a:srgbClr val="FFFF00"/>
                </a:highlight>
              </a:rPr>
            </a:br>
            <a:endParaRPr lang="en-US" dirty="0">
              <a:highlight>
                <a:srgbClr val="FFFF00"/>
              </a:highlight>
            </a:endParaRPr>
          </a:p>
        </p:txBody>
      </p:sp>
      <p:sp>
        <p:nvSpPr>
          <p:cNvPr id="6" name="Text Placeholder 2">
            <a:extLst>
              <a:ext uri="{FF2B5EF4-FFF2-40B4-BE49-F238E27FC236}">
                <a16:creationId xmlns:a16="http://schemas.microsoft.com/office/drawing/2014/main" id="{C0C5F2EC-835C-8E95-82C2-2D1B9298215B}"/>
              </a:ext>
            </a:extLst>
          </p:cNvPr>
          <p:cNvSpPr txBox="1">
            <a:spLocks/>
          </p:cNvSpPr>
          <p:nvPr/>
        </p:nvSpPr>
        <p:spPr>
          <a:xfrm>
            <a:off x="623455" y="2165930"/>
            <a:ext cx="13439637" cy="5898570"/>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lvl="0">
              <a:lnSpc>
                <a:spcPct val="100000"/>
              </a:lnSpc>
              <a:spcBef>
                <a:spcPts val="600"/>
              </a:spcBef>
              <a:spcAft>
                <a:spcPts val="600"/>
              </a:spcAft>
              <a:defRPr/>
            </a:pPr>
            <a:r>
              <a:rPr lang="en-US" sz="3200" b="1" dirty="0"/>
              <a:t>Setting and Population:</a:t>
            </a:r>
          </a:p>
          <a:p>
            <a:pPr marL="347663" lvl="0" indent="-347663">
              <a:lnSpc>
                <a:spcPct val="100000"/>
              </a:lnSpc>
              <a:spcBef>
                <a:spcPts val="600"/>
              </a:spcBef>
              <a:spcAft>
                <a:spcPts val="600"/>
              </a:spcAft>
              <a:buFont typeface="Arial" panose="020B0604020202020204" pitchFamily="34" charset="0"/>
              <a:buChar char="•"/>
              <a:defRPr/>
            </a:pPr>
            <a:r>
              <a:rPr lang="en-US" sz="2400" dirty="0"/>
              <a:t>Participants with:</a:t>
            </a:r>
          </a:p>
          <a:p>
            <a:pPr marL="914400" lvl="1" indent="-347663">
              <a:spcBef>
                <a:spcPts val="600"/>
              </a:spcBef>
              <a:spcAft>
                <a:spcPts val="600"/>
              </a:spcAft>
              <a:buFont typeface="Arial" panose="020B0604020202020204" pitchFamily="34" charset="0"/>
              <a:buChar char="•"/>
              <a:defRPr/>
            </a:pPr>
            <a:r>
              <a:rPr lang="en-US" sz="2400" dirty="0"/>
              <a:t>Opioids in combination with benzodiazepines</a:t>
            </a:r>
          </a:p>
          <a:p>
            <a:pPr marL="914400" lvl="1" indent="-347663">
              <a:spcBef>
                <a:spcPts val="600"/>
              </a:spcBef>
              <a:spcAft>
                <a:spcPts val="600"/>
              </a:spcAft>
              <a:buFont typeface="Arial" panose="020B0604020202020204" pitchFamily="34" charset="0"/>
              <a:buChar char="•"/>
              <a:defRPr/>
            </a:pPr>
            <a:r>
              <a:rPr lang="en-US" sz="2400" dirty="0"/>
              <a:t>Opioids in combination with antipsychotics</a:t>
            </a:r>
          </a:p>
          <a:p>
            <a:pPr marL="914400" lvl="1" indent="-347663">
              <a:spcBef>
                <a:spcPts val="600"/>
              </a:spcBef>
              <a:spcAft>
                <a:spcPts val="600"/>
              </a:spcAft>
              <a:buFont typeface="Arial" panose="020B0604020202020204" pitchFamily="34" charset="0"/>
              <a:buChar char="•"/>
              <a:defRPr/>
            </a:pPr>
            <a:r>
              <a:rPr lang="en-US" sz="2400" dirty="0"/>
              <a:t>Opioids in combination with benzodiazepines and antipsychotics</a:t>
            </a:r>
          </a:p>
          <a:p>
            <a:pPr lvl="0">
              <a:lnSpc>
                <a:spcPct val="100000"/>
              </a:lnSpc>
              <a:spcBef>
                <a:spcPts val="600"/>
              </a:spcBef>
              <a:spcAft>
                <a:spcPts val="600"/>
              </a:spcAft>
              <a:defRPr/>
            </a:pPr>
            <a:r>
              <a:rPr lang="en-US" sz="3200" b="1" dirty="0"/>
              <a:t>Type of Intervention:</a:t>
            </a:r>
          </a:p>
          <a:p>
            <a:pPr marL="457200" lvl="0" indent="-457200">
              <a:lnSpc>
                <a:spcPct val="100000"/>
              </a:lnSpc>
              <a:spcBef>
                <a:spcPts val="600"/>
              </a:spcBef>
              <a:spcAft>
                <a:spcPts val="600"/>
              </a:spcAft>
              <a:buFont typeface="Arial" panose="020B0604020202020204" pitchFamily="34" charset="0"/>
              <a:buChar char="•"/>
              <a:defRPr/>
            </a:pPr>
            <a:r>
              <a:rPr lang="en-US" sz="2400" dirty="0"/>
              <a:t>Letters to providers</a:t>
            </a:r>
          </a:p>
          <a:p>
            <a:pPr marL="457200" lvl="0" indent="-457200">
              <a:lnSpc>
                <a:spcPct val="100000"/>
              </a:lnSpc>
              <a:spcBef>
                <a:spcPts val="600"/>
              </a:spcBef>
              <a:spcAft>
                <a:spcPts val="600"/>
              </a:spcAft>
              <a:buFont typeface="Arial" panose="020B0604020202020204" pitchFamily="34" charset="0"/>
              <a:buChar char="•"/>
              <a:defRPr/>
            </a:pPr>
            <a:endParaRPr lang="en-US" sz="700" dirty="0"/>
          </a:p>
          <a:p>
            <a:pPr lvl="0">
              <a:lnSpc>
                <a:spcPct val="100000"/>
              </a:lnSpc>
              <a:spcBef>
                <a:spcPts val="600"/>
              </a:spcBef>
              <a:spcAft>
                <a:spcPts val="600"/>
              </a:spcAft>
              <a:defRPr/>
            </a:pPr>
            <a:r>
              <a:rPr lang="en-US" sz="3200" b="1" dirty="0"/>
              <a:t>Outcome Measures:</a:t>
            </a:r>
          </a:p>
          <a:p>
            <a:pPr marL="457200" lvl="0" indent="-457200">
              <a:lnSpc>
                <a:spcPct val="100000"/>
              </a:lnSpc>
              <a:spcBef>
                <a:spcPts val="600"/>
              </a:spcBef>
              <a:spcAft>
                <a:spcPts val="600"/>
              </a:spcAft>
              <a:buFont typeface="Arial" panose="020B0604020202020204" pitchFamily="34" charset="0"/>
              <a:buChar char="•"/>
              <a:defRPr/>
            </a:pPr>
            <a:r>
              <a:rPr lang="en-US" sz="2400" dirty="0"/>
              <a:t>The results of this intervention will be measured when six months of post-initiative data is available.</a:t>
            </a:r>
          </a:p>
          <a:p>
            <a:pPr marR="0" lvl="0" algn="l" defTabSz="653110" rtl="0" eaLnBrk="1" fontAlgn="auto" latinLnBrk="0" hangingPunct="1">
              <a:lnSpc>
                <a:spcPct val="100000"/>
              </a:lnSpc>
              <a:spcBef>
                <a:spcPts val="600"/>
              </a:spcBef>
              <a:spcAft>
                <a:spcPts val="600"/>
              </a:spcAft>
              <a:buClrTx/>
              <a:buSzTx/>
              <a:tabLst/>
              <a:defRPr/>
            </a:pPr>
            <a:endParaRPr lang="en-US" sz="2400" dirty="0">
              <a:latin typeface="Arial"/>
            </a:endParaRPr>
          </a:p>
        </p:txBody>
      </p:sp>
    </p:spTree>
    <p:extLst>
      <p:ext uri="{BB962C8B-B14F-4D97-AF65-F5344CB8AC3E}">
        <p14:creationId xmlns:p14="http://schemas.microsoft.com/office/powerpoint/2010/main" val="4191874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49937-BC08-DBD7-EEA2-6A255DD83CD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228759-B24D-0C47-8332-078A39D3128D}"/>
              </a:ext>
            </a:extLst>
          </p:cNvPr>
          <p:cNvSpPr>
            <a:spLocks noGrp="1"/>
          </p:cNvSpPr>
          <p:nvPr>
            <p:ph type="body" sz="quarter" idx="13"/>
          </p:nvPr>
        </p:nvSpPr>
        <p:spPr>
          <a:xfrm>
            <a:off x="495300" y="2108200"/>
            <a:ext cx="13542393" cy="4229100"/>
          </a:xfrm>
        </p:spPr>
        <p:txBody>
          <a:bodyPr/>
          <a:lstStyle/>
          <a:p>
            <a:endParaRPr lang="en-US" i="1" dirty="0"/>
          </a:p>
          <a:p>
            <a:endParaRPr lang="en-US" i="1" dirty="0"/>
          </a:p>
          <a:p>
            <a:endParaRPr lang="en-US" i="1" dirty="0"/>
          </a:p>
          <a:p>
            <a:endParaRPr lang="en-US" i="1" dirty="0"/>
          </a:p>
          <a:p>
            <a:r>
              <a:rPr lang="en-US" i="1" dirty="0"/>
              <a:t>      </a:t>
            </a:r>
            <a:endParaRPr lang="en-US" dirty="0"/>
          </a:p>
        </p:txBody>
      </p:sp>
      <p:graphicFrame>
        <p:nvGraphicFramePr>
          <p:cNvPr id="4" name="Table 3">
            <a:extLst>
              <a:ext uri="{FF2B5EF4-FFF2-40B4-BE49-F238E27FC236}">
                <a16:creationId xmlns:a16="http://schemas.microsoft.com/office/drawing/2014/main" id="{59CB8FAD-45CB-A092-2FB4-0BD9C3D1AF4D}"/>
              </a:ext>
            </a:extLst>
          </p:cNvPr>
          <p:cNvGraphicFramePr>
            <a:graphicFrameLocks noGrp="1"/>
          </p:cNvGraphicFramePr>
          <p:nvPr>
            <p:extLst>
              <p:ext uri="{D42A27DB-BD31-4B8C-83A1-F6EECF244321}">
                <p14:modId xmlns:p14="http://schemas.microsoft.com/office/powerpoint/2010/main" val="583297665"/>
              </p:ext>
            </p:extLst>
          </p:nvPr>
        </p:nvGraphicFramePr>
        <p:xfrm>
          <a:off x="839694" y="2856951"/>
          <a:ext cx="12976412" cy="3933834"/>
        </p:xfrm>
        <a:graphic>
          <a:graphicData uri="http://schemas.openxmlformats.org/drawingml/2006/table">
            <a:tbl>
              <a:tblPr firstRow="1" bandRow="1">
                <a:tableStyleId>{5C22544A-7EE6-4342-B048-85BDC9FD1C3A}</a:tableStyleId>
              </a:tblPr>
              <a:tblGrid>
                <a:gridCol w="8609106">
                  <a:extLst>
                    <a:ext uri="{9D8B030D-6E8A-4147-A177-3AD203B41FA5}">
                      <a16:colId xmlns:a16="http://schemas.microsoft.com/office/drawing/2014/main" val="1247168302"/>
                    </a:ext>
                  </a:extLst>
                </a:gridCol>
                <a:gridCol w="4367306">
                  <a:extLst>
                    <a:ext uri="{9D8B030D-6E8A-4147-A177-3AD203B41FA5}">
                      <a16:colId xmlns:a16="http://schemas.microsoft.com/office/drawing/2014/main" val="159089462"/>
                    </a:ext>
                  </a:extLst>
                </a:gridCol>
              </a:tblGrid>
              <a:tr h="1067626">
                <a:tc>
                  <a:txBody>
                    <a:bodyPr/>
                    <a:lstStyle/>
                    <a:p>
                      <a:pPr algn="ctr"/>
                      <a:r>
                        <a:rPr lang="en-US" sz="2600" dirty="0"/>
                        <a:t>Performance Indicator</a:t>
                      </a:r>
                    </a:p>
                  </a:txBody>
                  <a:tcPr marL="73296" marR="73296" marT="36647" marB="36647" anchor="ctr"/>
                </a:tc>
                <a:tc>
                  <a:txBody>
                    <a:bodyPr/>
                    <a:lstStyle/>
                    <a:p>
                      <a:pPr algn="ctr"/>
                      <a:r>
                        <a:rPr lang="en-US" sz="2600" b="1" kern="1200" dirty="0">
                          <a:solidFill>
                            <a:schemeClr val="lt1"/>
                          </a:solidFill>
                          <a:effectLst/>
                        </a:rPr>
                        <a:t>Number of Participants with Opportunities</a:t>
                      </a:r>
                      <a:endParaRPr lang="en-US" sz="2600" dirty="0"/>
                    </a:p>
                  </a:txBody>
                  <a:tcPr marL="73296" marR="73296" marT="36647" marB="36647" anchor="ctr"/>
                </a:tc>
                <a:extLst>
                  <a:ext uri="{0D108BD9-81ED-4DB2-BD59-A6C34878D82A}">
                    <a16:rowId xmlns:a16="http://schemas.microsoft.com/office/drawing/2014/main" val="2871300470"/>
                  </a:ext>
                </a:extLst>
              </a:tr>
              <a:tr h="716552">
                <a:tc>
                  <a:txBody>
                    <a:bodyPr/>
                    <a:lstStyle/>
                    <a:p>
                      <a:pPr marL="0" marR="0">
                        <a:lnSpc>
                          <a:spcPct val="100000"/>
                        </a:lnSpc>
                        <a:spcAft>
                          <a:spcPts val="200"/>
                        </a:spcAft>
                        <a:buNone/>
                      </a:pPr>
                      <a:r>
                        <a:rPr lang="en-US" sz="2000" kern="1200" dirty="0">
                          <a:solidFill>
                            <a:schemeClr val="dk1"/>
                          </a:solidFill>
                          <a:effectLst/>
                        </a:rPr>
                        <a:t>Use of Opioids in combination with Benzodiazepines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chor="ctr"/>
                </a:tc>
                <a:tc>
                  <a:txBody>
                    <a:bodyPr/>
                    <a:lstStyle/>
                    <a:p>
                      <a:pPr marL="0" marR="0" algn="ctr" defTabSz="653110" rtl="0" eaLnBrk="1" latinLnBrk="0" hangingPunct="1">
                        <a:lnSpc>
                          <a:spcPct val="100000"/>
                        </a:lnSpc>
                        <a:spcAft>
                          <a:spcPts val="200"/>
                        </a:spcAft>
                        <a:buNone/>
                      </a:pPr>
                      <a:r>
                        <a:rPr lang="en-US" sz="2000" kern="1200" dirty="0">
                          <a:solidFill>
                            <a:schemeClr val="dk1"/>
                          </a:solidFill>
                          <a:effectLst/>
                        </a:rPr>
                        <a:t>1,266</a:t>
                      </a:r>
                      <a:endParaRPr lang="en-US" sz="2000" kern="1200" dirty="0">
                        <a:solidFill>
                          <a:schemeClr val="dk1"/>
                        </a:solidFill>
                        <a:effectLst/>
                        <a:latin typeface="+mn-lt"/>
                        <a:ea typeface="+mn-ea"/>
                        <a:cs typeface="+mn-cs"/>
                      </a:endParaRPr>
                    </a:p>
                  </a:txBody>
                  <a:tcPr marT="0" marB="0" anchor="ctr"/>
                </a:tc>
                <a:extLst>
                  <a:ext uri="{0D108BD9-81ED-4DB2-BD59-A6C34878D82A}">
                    <a16:rowId xmlns:a16="http://schemas.microsoft.com/office/drawing/2014/main" val="3997852016"/>
                  </a:ext>
                </a:extLst>
              </a:tr>
              <a:tr h="716552">
                <a:tc>
                  <a:txBody>
                    <a:bodyPr/>
                    <a:lstStyle/>
                    <a:p>
                      <a:pPr marL="0" marR="0">
                        <a:lnSpc>
                          <a:spcPct val="100000"/>
                        </a:lnSpc>
                        <a:spcAft>
                          <a:spcPts val="200"/>
                        </a:spcAft>
                        <a:buNone/>
                      </a:pPr>
                      <a:r>
                        <a:rPr lang="en-US" sz="2000" kern="1200" dirty="0">
                          <a:solidFill>
                            <a:schemeClr val="dk1"/>
                          </a:solidFill>
                          <a:effectLst/>
                        </a:rPr>
                        <a:t>Use of Opioids in combination with Antipsychotics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chor="ctr"/>
                </a:tc>
                <a:tc>
                  <a:txBody>
                    <a:bodyPr/>
                    <a:lstStyle/>
                    <a:p>
                      <a:pPr marL="0" marR="0" algn="ctr" defTabSz="653110" rtl="0" eaLnBrk="1" latinLnBrk="0" hangingPunct="1">
                        <a:lnSpc>
                          <a:spcPct val="100000"/>
                        </a:lnSpc>
                        <a:spcAft>
                          <a:spcPts val="200"/>
                        </a:spcAft>
                        <a:buNone/>
                      </a:pPr>
                      <a:r>
                        <a:rPr lang="en-US" sz="2000" kern="1200" dirty="0">
                          <a:solidFill>
                            <a:schemeClr val="dk1"/>
                          </a:solidFill>
                          <a:effectLst/>
                        </a:rPr>
                        <a:t>1,059</a:t>
                      </a:r>
                      <a:endParaRPr lang="en-US" sz="2000" kern="1200" dirty="0">
                        <a:solidFill>
                          <a:schemeClr val="dk1"/>
                        </a:solidFill>
                        <a:effectLst/>
                        <a:latin typeface="+mn-lt"/>
                        <a:ea typeface="+mn-ea"/>
                        <a:cs typeface="+mn-cs"/>
                      </a:endParaRPr>
                    </a:p>
                  </a:txBody>
                  <a:tcPr marT="0" marB="0" anchor="ctr"/>
                </a:tc>
                <a:extLst>
                  <a:ext uri="{0D108BD9-81ED-4DB2-BD59-A6C34878D82A}">
                    <a16:rowId xmlns:a16="http://schemas.microsoft.com/office/drawing/2014/main" val="3001259507"/>
                  </a:ext>
                </a:extLst>
              </a:tr>
              <a:tr h="716552">
                <a:tc>
                  <a:txBody>
                    <a:bodyPr/>
                    <a:lstStyle/>
                    <a:p>
                      <a:pPr marL="0" marR="0">
                        <a:lnSpc>
                          <a:spcPct val="100000"/>
                        </a:lnSpc>
                        <a:spcAft>
                          <a:spcPts val="200"/>
                        </a:spcAft>
                        <a:buNone/>
                      </a:pPr>
                      <a:r>
                        <a:rPr lang="en-US" sz="2000" kern="1200" dirty="0">
                          <a:solidFill>
                            <a:schemeClr val="dk1"/>
                          </a:solidFill>
                          <a:effectLst/>
                        </a:rPr>
                        <a:t>Use of Opioids in combination with Benzodiazepines and Antipsychotics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nchor="ctr"/>
                </a:tc>
                <a:tc>
                  <a:txBody>
                    <a:bodyPr/>
                    <a:lstStyle/>
                    <a:p>
                      <a:pPr marL="0" marR="0" algn="ctr" defTabSz="653110" rtl="0" eaLnBrk="1" latinLnBrk="0" hangingPunct="1">
                        <a:lnSpc>
                          <a:spcPct val="100000"/>
                        </a:lnSpc>
                        <a:spcAft>
                          <a:spcPts val="200"/>
                        </a:spcAft>
                        <a:buNone/>
                      </a:pPr>
                      <a:r>
                        <a:rPr lang="en-US" sz="2000" kern="1200" dirty="0">
                          <a:solidFill>
                            <a:schemeClr val="dk1"/>
                          </a:solidFill>
                          <a:effectLst/>
                        </a:rPr>
                        <a:t>353</a:t>
                      </a:r>
                      <a:endParaRPr lang="en-US" sz="2000" kern="1200" dirty="0">
                        <a:solidFill>
                          <a:schemeClr val="dk1"/>
                        </a:solidFill>
                        <a:effectLst/>
                        <a:latin typeface="+mn-lt"/>
                        <a:ea typeface="+mn-ea"/>
                        <a:cs typeface="+mn-cs"/>
                      </a:endParaRPr>
                    </a:p>
                  </a:txBody>
                  <a:tcPr marT="0" marB="0" anchor="ctr"/>
                </a:tc>
                <a:extLst>
                  <a:ext uri="{0D108BD9-81ED-4DB2-BD59-A6C34878D82A}">
                    <a16:rowId xmlns:a16="http://schemas.microsoft.com/office/drawing/2014/main" val="3805427285"/>
                  </a:ext>
                </a:extLst>
              </a:tr>
              <a:tr h="716552">
                <a:tc>
                  <a:txBody>
                    <a:bodyPr/>
                    <a:lstStyle/>
                    <a:p>
                      <a:pPr marL="0" marR="0">
                        <a:lnSpc>
                          <a:spcPct val="100000"/>
                        </a:lnSpc>
                        <a:spcAft>
                          <a:spcPts val="200"/>
                        </a:spcAft>
                        <a:buNone/>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Total</a:t>
                      </a:r>
                    </a:p>
                  </a:txBody>
                  <a:tcPr marT="0" marB="0" anchor="ctr"/>
                </a:tc>
                <a:tc>
                  <a:txBody>
                    <a:bodyPr/>
                    <a:lstStyle/>
                    <a:p>
                      <a:pPr marL="0" marR="0" algn="ctr" defTabSz="653110" rtl="0" eaLnBrk="1" latinLnBrk="0" hangingPunct="1">
                        <a:lnSpc>
                          <a:spcPct val="100000"/>
                        </a:lnSpc>
                        <a:spcAft>
                          <a:spcPts val="200"/>
                        </a:spcAft>
                        <a:buNone/>
                      </a:pPr>
                      <a:r>
                        <a:rPr lang="en-US" sz="2000" kern="1200" dirty="0">
                          <a:solidFill>
                            <a:schemeClr val="dk1"/>
                          </a:solidFill>
                          <a:effectLst/>
                          <a:latin typeface="+mn-lt"/>
                          <a:ea typeface="+mn-ea"/>
                          <a:cs typeface="+mn-cs"/>
                        </a:rPr>
                        <a:t>2,678</a:t>
                      </a:r>
                    </a:p>
                  </a:txBody>
                  <a:tcPr marT="0" marB="0" anchor="ctr"/>
                </a:tc>
                <a:extLst>
                  <a:ext uri="{0D108BD9-81ED-4DB2-BD59-A6C34878D82A}">
                    <a16:rowId xmlns:a16="http://schemas.microsoft.com/office/drawing/2014/main" val="2897773825"/>
                  </a:ext>
                </a:extLst>
              </a:tr>
            </a:tbl>
          </a:graphicData>
        </a:graphic>
      </p:graphicFrame>
      <p:sp>
        <p:nvSpPr>
          <p:cNvPr id="7" name="Title 1">
            <a:extLst>
              <a:ext uri="{FF2B5EF4-FFF2-40B4-BE49-F238E27FC236}">
                <a16:creationId xmlns:a16="http://schemas.microsoft.com/office/drawing/2014/main" id="{4A060377-E1D2-5581-1EC3-81896A31C006}"/>
              </a:ext>
            </a:extLst>
          </p:cNvPr>
          <p:cNvSpPr>
            <a:spLocks noGrp="1"/>
          </p:cNvSpPr>
          <p:nvPr>
            <p:ph type="title"/>
          </p:nvPr>
        </p:nvSpPr>
        <p:spPr>
          <a:xfrm>
            <a:off x="495300" y="431800"/>
            <a:ext cx="13581063" cy="1371600"/>
          </a:xfrm>
        </p:spPr>
        <p:txBody>
          <a:bodyPr/>
          <a:lstStyle/>
          <a:p>
            <a:r>
              <a:rPr lang="en-US" dirty="0"/>
              <a:t>Potential </a:t>
            </a:r>
            <a:r>
              <a:rPr lang="en-US" noProof="0" dirty="0" err="1"/>
              <a:t>RetroDUR</a:t>
            </a:r>
            <a:r>
              <a:rPr lang="en-US" noProof="0" dirty="0"/>
              <a:t> Intervention:</a:t>
            </a:r>
            <a:br>
              <a:rPr lang="en-US" noProof="0" dirty="0"/>
            </a:br>
            <a:r>
              <a:rPr lang="en-US" sz="2000" dirty="0"/>
              <a:t>Concurrent Use of Opioids, Benzodiazepines, and Antipsychotics – Q4 2026</a:t>
            </a:r>
            <a:br>
              <a:rPr lang="en-US" sz="2800" dirty="0">
                <a:highlight>
                  <a:srgbClr val="FFFF00"/>
                </a:highlight>
              </a:rPr>
            </a:br>
            <a:endParaRPr lang="en-US" dirty="0">
              <a:highlight>
                <a:srgbClr val="FFFF00"/>
              </a:highlight>
            </a:endParaRPr>
          </a:p>
        </p:txBody>
      </p:sp>
    </p:spTree>
    <p:extLst>
      <p:ext uri="{BB962C8B-B14F-4D97-AF65-F5344CB8AC3E}">
        <p14:creationId xmlns:p14="http://schemas.microsoft.com/office/powerpoint/2010/main" val="329454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6456-9788-64D8-B1C0-92E55FB2C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2F6B8-1786-4FC4-B902-38C8A5C3B9B9}"/>
              </a:ext>
            </a:extLst>
          </p:cNvPr>
          <p:cNvSpPr>
            <a:spLocks noGrp="1"/>
          </p:cNvSpPr>
          <p:nvPr>
            <p:ph type="title"/>
          </p:nvPr>
        </p:nvSpPr>
        <p:spPr/>
        <p:txBody>
          <a:bodyPr/>
          <a:lstStyle/>
          <a:p>
            <a:r>
              <a:rPr lang="en-US" dirty="0">
                <a:latin typeface="+mn-lt"/>
              </a:rPr>
              <a:t>Future</a:t>
            </a:r>
            <a:r>
              <a:rPr lang="en-US" dirty="0"/>
              <a:t> </a:t>
            </a:r>
            <a:r>
              <a:rPr lang="en-US" dirty="0" err="1"/>
              <a:t>RetroDUR</a:t>
            </a:r>
            <a:r>
              <a:rPr lang="en-US" dirty="0"/>
              <a:t> Interventions 2027:</a:t>
            </a:r>
            <a:br>
              <a:rPr lang="en-US" noProof="0" dirty="0"/>
            </a:br>
            <a:br>
              <a:rPr lang="en-US" sz="2800" dirty="0">
                <a:highlight>
                  <a:srgbClr val="FFFF00"/>
                </a:highlight>
              </a:rPr>
            </a:br>
            <a:endParaRPr lang="en-US" dirty="0">
              <a:highlight>
                <a:srgbClr val="FFFF00"/>
              </a:highlight>
            </a:endParaRPr>
          </a:p>
        </p:txBody>
      </p:sp>
      <p:sp>
        <p:nvSpPr>
          <p:cNvPr id="6" name="Text Placeholder 2">
            <a:extLst>
              <a:ext uri="{FF2B5EF4-FFF2-40B4-BE49-F238E27FC236}">
                <a16:creationId xmlns:a16="http://schemas.microsoft.com/office/drawing/2014/main" id="{A269FD05-74FF-8719-FD5A-06829F4CE039}"/>
              </a:ext>
            </a:extLst>
          </p:cNvPr>
          <p:cNvSpPr txBox="1">
            <a:spLocks/>
          </p:cNvSpPr>
          <p:nvPr/>
        </p:nvSpPr>
        <p:spPr>
          <a:xfrm>
            <a:off x="623455" y="2165930"/>
            <a:ext cx="13439637" cy="5898570"/>
          </a:xfrm>
          <a:prstGeom prst="rect">
            <a:avLst/>
          </a:prstGeom>
        </p:spPr>
        <p:txBody>
          <a:bodyPr vert="horz"/>
          <a:lstStyle>
            <a:lvl1pPr marL="0" indent="0" algn="l" defTabSz="653110" rtl="0" eaLnBrk="1" latinLnBrk="0" hangingPunct="1">
              <a:lnSpc>
                <a:spcPct val="150000"/>
              </a:lnSpc>
              <a:spcBef>
                <a:spcPts val="0"/>
              </a:spcBef>
              <a:spcAft>
                <a:spcPts val="2400"/>
              </a:spcAft>
              <a:buFontTx/>
              <a:buNone/>
              <a:defRPr sz="2000" kern="1200">
                <a:solidFill>
                  <a:srgbClr val="141313"/>
                </a:solidFill>
                <a:latin typeface="+mn-lt"/>
                <a:ea typeface="+mn-ea"/>
                <a:cs typeface="+mn-cs"/>
              </a:defRPr>
            </a:lvl1pPr>
            <a:lvl2pPr marL="1061304" indent="-408194" algn="l" defTabSz="653110" rtl="0" eaLnBrk="1" latinLnBrk="0" hangingPunct="1">
              <a:spcBef>
                <a:spcPct val="20000"/>
              </a:spcBef>
              <a:buFontTx/>
              <a:buNone/>
              <a:defRPr sz="2000" kern="1200">
                <a:solidFill>
                  <a:srgbClr val="141313"/>
                </a:solidFill>
                <a:latin typeface="+mn-lt"/>
                <a:ea typeface="+mn-ea"/>
                <a:cs typeface="+mn-cs"/>
              </a:defRPr>
            </a:lvl2pPr>
            <a:lvl3pPr marL="1632776" indent="-326555" algn="l" defTabSz="653110" rtl="0" eaLnBrk="1" latinLnBrk="0" hangingPunct="1">
              <a:spcBef>
                <a:spcPct val="20000"/>
              </a:spcBef>
              <a:buFontTx/>
              <a:buNone/>
              <a:defRPr sz="2000" kern="1200">
                <a:solidFill>
                  <a:srgbClr val="141313"/>
                </a:solidFill>
                <a:latin typeface="+mn-lt"/>
                <a:ea typeface="+mn-ea"/>
                <a:cs typeface="+mn-cs"/>
              </a:defRPr>
            </a:lvl3pPr>
            <a:lvl4pPr marL="2285886" indent="-326555" algn="l" defTabSz="653110" rtl="0" eaLnBrk="1" latinLnBrk="0" hangingPunct="1">
              <a:spcBef>
                <a:spcPct val="20000"/>
              </a:spcBef>
              <a:buFontTx/>
              <a:buNone/>
              <a:defRPr sz="2000" kern="1200">
                <a:solidFill>
                  <a:srgbClr val="141313"/>
                </a:solidFill>
                <a:latin typeface="+mn-lt"/>
                <a:ea typeface="+mn-ea"/>
                <a:cs typeface="+mn-cs"/>
              </a:defRPr>
            </a:lvl4pPr>
            <a:lvl5pPr marL="2938996" indent="-326555" algn="l" defTabSz="653110" rtl="0" eaLnBrk="1" latinLnBrk="0" hangingPunct="1">
              <a:spcBef>
                <a:spcPct val="20000"/>
              </a:spcBef>
              <a:buFontTx/>
              <a:buNone/>
              <a:defRPr sz="2000" kern="1200">
                <a:solidFill>
                  <a:srgbClr val="141313"/>
                </a:solidFill>
                <a:latin typeface="+mn-lt"/>
                <a:ea typeface="+mn-ea"/>
                <a:cs typeface="+mn-cs"/>
              </a:defRPr>
            </a:lvl5pPr>
            <a:lvl6pPr marL="3592106" indent="-326555" algn="l" defTabSz="653110" rtl="0" eaLnBrk="1" latinLnBrk="0" hangingPunct="1">
              <a:spcBef>
                <a:spcPct val="20000"/>
              </a:spcBef>
              <a:buFont typeface="Arial"/>
              <a:buChar char="•"/>
              <a:defRPr sz="2900" kern="1200">
                <a:solidFill>
                  <a:schemeClr val="tx1"/>
                </a:solidFill>
                <a:latin typeface="+mn-lt"/>
                <a:ea typeface="+mn-ea"/>
                <a:cs typeface="+mn-cs"/>
              </a:defRPr>
            </a:lvl6pPr>
            <a:lvl7pPr marL="4245216" indent="-326555" algn="l" defTabSz="653110" rtl="0" eaLnBrk="1" latinLnBrk="0" hangingPunct="1">
              <a:spcBef>
                <a:spcPct val="20000"/>
              </a:spcBef>
              <a:buFont typeface="Arial"/>
              <a:buChar char="•"/>
              <a:defRPr sz="2900" kern="1200">
                <a:solidFill>
                  <a:schemeClr val="tx1"/>
                </a:solidFill>
                <a:latin typeface="+mn-lt"/>
                <a:ea typeface="+mn-ea"/>
                <a:cs typeface="+mn-cs"/>
              </a:defRPr>
            </a:lvl7pPr>
            <a:lvl8pPr marL="4898327" indent="-326555" algn="l" defTabSz="653110" rtl="0" eaLnBrk="1" latinLnBrk="0" hangingPunct="1">
              <a:spcBef>
                <a:spcPct val="20000"/>
              </a:spcBef>
              <a:buFont typeface="Arial"/>
              <a:buChar char="•"/>
              <a:defRPr sz="2900" kern="1200">
                <a:solidFill>
                  <a:schemeClr val="tx1"/>
                </a:solidFill>
                <a:latin typeface="+mn-lt"/>
                <a:ea typeface="+mn-ea"/>
                <a:cs typeface="+mn-cs"/>
              </a:defRPr>
            </a:lvl8pPr>
            <a:lvl9pPr marL="5551437" indent="-326555" algn="l" defTabSz="653110" rtl="0" eaLnBrk="1" latinLnBrk="0" hangingPunct="1">
              <a:spcBef>
                <a:spcPct val="20000"/>
              </a:spcBef>
              <a:buFont typeface="Arial"/>
              <a:buChar char="•"/>
              <a:defRPr sz="2900" kern="1200">
                <a:solidFill>
                  <a:schemeClr val="tx1"/>
                </a:solidFill>
                <a:latin typeface="+mn-lt"/>
                <a:ea typeface="+mn-ea"/>
                <a:cs typeface="+mn-cs"/>
              </a:defRPr>
            </a:lvl9pPr>
          </a:lstStyle>
          <a:p>
            <a:pPr lvl="0">
              <a:lnSpc>
                <a:spcPct val="100000"/>
              </a:lnSpc>
              <a:spcBef>
                <a:spcPts val="600"/>
              </a:spcBef>
              <a:spcAft>
                <a:spcPts val="600"/>
              </a:spcAft>
              <a:defRPr/>
            </a:pPr>
            <a:r>
              <a:rPr lang="en-US" sz="3200" b="1" dirty="0"/>
              <a:t>Q1 – Evaluation of Short Acting Beta Agonists (SABA) Inhalers in Pediatric Participants</a:t>
            </a:r>
          </a:p>
          <a:p>
            <a:pPr>
              <a:lnSpc>
                <a:spcPct val="100000"/>
              </a:lnSpc>
              <a:spcBef>
                <a:spcPts val="600"/>
              </a:spcBef>
              <a:spcAft>
                <a:spcPts val="600"/>
              </a:spcAft>
              <a:defRPr/>
            </a:pPr>
            <a:r>
              <a:rPr lang="en-US" sz="3200" b="1" dirty="0"/>
              <a:t>Q2 – High Risk Opioids without Concomitant Rescue Naloxone</a:t>
            </a:r>
          </a:p>
        </p:txBody>
      </p:sp>
    </p:spTree>
    <p:extLst>
      <p:ext uri="{BB962C8B-B14F-4D97-AF65-F5344CB8AC3E}">
        <p14:creationId xmlns:p14="http://schemas.microsoft.com/office/powerpoint/2010/main" val="998229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F10438-975E-2D00-5054-447BF9AB01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4630400" cy="8229600"/>
          </a:xfrm>
          <a:prstGeom prst="rect">
            <a:avLst/>
          </a:prstGeom>
        </p:spPr>
      </p:pic>
      <p:sp>
        <p:nvSpPr>
          <p:cNvPr id="3" name="TextBox 2">
            <a:extLst>
              <a:ext uri="{FF2B5EF4-FFF2-40B4-BE49-F238E27FC236}">
                <a16:creationId xmlns:a16="http://schemas.microsoft.com/office/drawing/2014/main" id="{17CB340D-A150-8321-C2A9-C4D42EB373BE}"/>
              </a:ext>
            </a:extLst>
          </p:cNvPr>
          <p:cNvSpPr txBox="1"/>
          <p:nvPr/>
        </p:nvSpPr>
        <p:spPr>
          <a:xfrm>
            <a:off x="2103121" y="7571827"/>
            <a:ext cx="11260182" cy="261610"/>
          </a:xfrm>
          <a:prstGeom prst="rect">
            <a:avLst/>
          </a:prstGeom>
          <a:solidFill>
            <a:schemeClr val="bg1"/>
          </a:solidFill>
        </p:spPr>
        <p:txBody>
          <a:bodyPr wrap="square" rtlCol="0">
            <a:spAutoFit/>
          </a:bodyPr>
          <a:lstStyle/>
          <a:p>
            <a:pPr algn="ctr"/>
            <a:r>
              <a:rPr lang="en-US" sz="1100" dirty="0"/>
              <a:t>© 2026 Conduent, Inc. All rights reserved. Conduent and Conduent Agile Star are trademarks of Conduent, Inc. and/or its subsidiaries in the United States and/or other countries.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274463"/>
      </a:dk2>
      <a:lt2>
        <a:srgbClr val="DADDDC"/>
      </a:lt2>
      <a:accent1>
        <a:srgbClr val="0047BA"/>
      </a:accent1>
      <a:accent2>
        <a:srgbClr val="468CFF"/>
      </a:accent2>
      <a:accent3>
        <a:srgbClr val="005A64"/>
      </a:accent3>
      <a:accent4>
        <a:srgbClr val="00837B"/>
      </a:accent4>
      <a:accent5>
        <a:srgbClr val="00B4A0"/>
      </a:accent5>
      <a:accent6>
        <a:srgbClr val="F79646"/>
      </a:accent6>
      <a:hlink>
        <a:srgbClr val="0047BA"/>
      </a:hlink>
      <a:folHlink>
        <a:srgbClr val="0047B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dirty="0" err="1" smtClean="0">
            <a:solidFill>
              <a:srgbClr val="FFFFFE"/>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_ip_UnifiedCompliancePolicyUIAction xmlns="http://schemas.microsoft.com/sharepoint/v3" xsi:nil="true"/>
    <_ip_UnifiedCompliancePolicyProperties xmlns="http://schemas.microsoft.com/sharepoint/v3" xsi:nil="true"/>
    <lcf76f155ced4ddcb4097134ff3c332f xmlns="54a97082-99d0-4cd5-8c93-88769c19209d">
      <Terms xmlns="http://schemas.microsoft.com/office/infopath/2007/PartnerControls"/>
    </lcf76f155ced4ddcb4097134ff3c332f>
    <TaxCatchAll xmlns="1e4a61f8-8acd-406c-9ffc-156367cd3fe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A2E939178FB5478234DE8630B24CB5" ma:contentTypeVersion="18" ma:contentTypeDescription="Create a new document." ma:contentTypeScope="" ma:versionID="6a413c827e8d54e7ba962870942ca80a">
  <xsd:schema xmlns:xsd="http://www.w3.org/2001/XMLSchema" xmlns:xs="http://www.w3.org/2001/XMLSchema" xmlns:p="http://schemas.microsoft.com/office/2006/metadata/properties" xmlns:ns1="http://schemas.microsoft.com/sharepoint/v3" xmlns:ns2="54a97082-99d0-4cd5-8c93-88769c19209d" xmlns:ns3="1e4a61f8-8acd-406c-9ffc-156367cd3fec" targetNamespace="http://schemas.microsoft.com/office/2006/metadata/properties" ma:root="true" ma:fieldsID="b6897749b0e96707f5ed4ad43f18b2c8" ns1:_="" ns2:_="" ns3:_="">
    <xsd:import namespace="http://schemas.microsoft.com/sharepoint/v3"/>
    <xsd:import namespace="54a97082-99d0-4cd5-8c93-88769c19209d"/>
    <xsd:import namespace="1e4a61f8-8acd-406c-9ffc-156367cd3fe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DateTaken" minOccurs="0"/>
                <xsd:element ref="ns2:MediaServiceObjectDetectorVersions" minOccurs="0"/>
                <xsd:element ref="ns3:SharedWithUsers" minOccurs="0"/>
                <xsd:element ref="ns3:SharedWithDetail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a97082-99d0-4cd5-8c93-88769c1920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e6d01eb-f638-48a2-9fd9-17511f904c1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4a61f8-8acd-406c-9ffc-156367cd3fe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688a78f-eebd-4a3b-8b2f-5994ecc51ee0}" ma:internalName="TaxCatchAll" ma:showField="CatchAllData" ma:web="1e4a61f8-8acd-406c-9ffc-156367cd3fe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9E2F81-F013-493D-A476-1789282BA0A7}">
  <ds:schemaRefs>
    <ds:schemaRef ds:uri="http://www.w3.org/XML/1998/namespace"/>
    <ds:schemaRef ds:uri="http://purl.org/dc/terms/"/>
    <ds:schemaRef ds:uri="http://schemas.microsoft.com/sharepoint/v3"/>
    <ds:schemaRef ds:uri="http://schemas.microsoft.com/office/infopath/2007/PartnerControls"/>
    <ds:schemaRef ds:uri="54a97082-99d0-4cd5-8c93-88769c19209d"/>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1e4a61f8-8acd-406c-9ffc-156367cd3fec"/>
    <ds:schemaRef ds:uri="http://purl.org/dc/dcmitype/"/>
  </ds:schemaRefs>
</ds:datastoreItem>
</file>

<file path=customXml/itemProps2.xml><?xml version="1.0" encoding="utf-8"?>
<ds:datastoreItem xmlns:ds="http://schemas.openxmlformats.org/officeDocument/2006/customXml" ds:itemID="{B5C26668-4072-4EAC-A949-1C4A146A32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4a97082-99d0-4cd5-8c93-88769c19209d"/>
    <ds:schemaRef ds:uri="1e4a61f8-8acd-406c-9ffc-156367cd3f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ED0345-34A8-4423-ABFD-79036A0855B7}">
  <ds:schemaRefs>
    <ds:schemaRef ds:uri="http://schemas.microsoft.com/sharepoint/v3/contenttype/forms"/>
  </ds:schemaRefs>
</ds:datastoreItem>
</file>

<file path=docMetadata/LabelInfo.xml><?xml version="1.0" encoding="utf-8"?>
<clbl:labelList xmlns:clbl="http://schemas.microsoft.com/office/2020/mipLabelMetadata">
  <clbl:label id="{1aed4588-b8ce-43a8-a775-989538fd30d8}" enabled="0" method="" siteId="{1aed4588-b8ce-43a8-a775-989538fd30d8}" removed="1"/>
</clbl:labelList>
</file>

<file path=docProps/app.xml><?xml version="1.0" encoding="utf-8"?>
<Properties xmlns="http://schemas.openxmlformats.org/officeDocument/2006/extended-properties" xmlns:vt="http://schemas.openxmlformats.org/officeDocument/2006/docPropsVTypes">
  <TotalTime>83765</TotalTime>
  <Words>3899</Words>
  <Application>Microsoft Office PowerPoint</Application>
  <PresentationFormat>Custom</PresentationFormat>
  <Paragraphs>418</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Times</vt:lpstr>
      <vt:lpstr>Times New Roman</vt:lpstr>
      <vt:lpstr>Office Theme</vt:lpstr>
      <vt:lpstr>Missouri DUR Board  Retrospective-DUR Interventions</vt:lpstr>
      <vt:lpstr>Agenda</vt:lpstr>
      <vt:lpstr>Agenda</vt:lpstr>
      <vt:lpstr>Recent RetroDUR Interventions: Atrial Fibrillation and Non-Hemorrhagic Stroke without Anticoagulation – Q4 2025      </vt:lpstr>
      <vt:lpstr>Recent RetroDUR Interventions: Evaluation of Continuous Glucose Monitor Utilization – Q1 2026     </vt:lpstr>
      <vt:lpstr>Recent RetroDUR Interventions: Evaluation of Short Acting Beta Agonist (SABA) Inhalers in Pediatric Participants – Q2 2026     </vt:lpstr>
      <vt:lpstr>Recent RetroDUR Interventions: Evaluation of Ozempic Utilization – Q3 2026     </vt:lpstr>
      <vt:lpstr>Outcome Assessment Underutilization of Antihyperlipidemic Agents in Clinical Atherosclerotic Cardiovascular Disease – Q1 2025</vt:lpstr>
      <vt:lpstr>Outcome Assessment Underutilization of Antihyperlipidemic Agents in Clinical Atherosclerotic Cardiovascular Disease – Q1 2025</vt:lpstr>
      <vt:lpstr>Outcome Assessment Underutilization of Antihyperlipidemic Agents in Clinical Atherosclerotic Cardiovascular Disease – Q1 2025  </vt:lpstr>
      <vt:lpstr>Outcome Assessment Long-Term Use of Sedative/Hypnotic Agents – Q2 2025</vt:lpstr>
      <vt:lpstr>Outcome Assessment Long-Term Use of Sedative/Hypnotic Agents – Q2 2025</vt:lpstr>
      <vt:lpstr>Outcome Assessment Long-Term Use of Sedative/Hypnotic Agents – Q2 2025  </vt:lpstr>
      <vt:lpstr>Outcome Assessment High-Risk Opioids without Concomitant Rescue Naloxone – Q3 2025</vt:lpstr>
      <vt:lpstr>Outcome Assessment High-Risk Opioids without Concomitant Rescue Naloxone – Q3 2025</vt:lpstr>
      <vt:lpstr>Outcome Assessment High-Risk Opioids without Concomitant Rescue Naloxone – Q3 2025  </vt:lpstr>
      <vt:lpstr>Outcome Assessment Atrial Fibrillation and Non-Hemorrhagic Stroke without Anticoagulation – Q4 2025</vt:lpstr>
      <vt:lpstr>Outcome Assessment Atrial Fibrillation and Non-Hemorrhagic Stroke without Anticoagulation – Q4 2025</vt:lpstr>
      <vt:lpstr>Outcome Assessment Atrial Fibrillation and Non-Hemorrhagic Stroke without Anticoagulation – Q4 2025  </vt:lpstr>
      <vt:lpstr>RetroDUR Intervention: Evaluation of Continuous Glucose Monitor Utilization – Q1 2026 (Mailed 3/24/26) </vt:lpstr>
      <vt:lpstr>RetroDUR Intervention: Evaluation of Continuous Glucose Monitor Utilization – Q1 2026 (Mailed 3/24/26) </vt:lpstr>
      <vt:lpstr>RetroDUR Intervention: Evaluation of Continuous Glucose Monitor Utilization – Q1 2026 (Mailed 3/24/26) </vt:lpstr>
      <vt:lpstr>RetroDUR Intervention: Evaluation of Short Acting Beta Agonist (SABA) Inhalers in Pediatric Participants – Q2 2026 (Mailed 6/23/26)                                </vt:lpstr>
      <vt:lpstr>RetroDUR Intervention: Evaluation of Short Acting Beta Agonist (SABA) Inhalers in Pediatric Participants – Q2 2026 (Mailed 6/23/26) </vt:lpstr>
      <vt:lpstr>RetroDUR Intervention: Evaluation of Short Acting Beta Agonist (SABA) Inhalers in Pediatric Participants – Q2 2026 (Mailed 6/23/26) </vt:lpstr>
      <vt:lpstr>RetroDUR Intervention: Evaluation of Ozempic Utilization – Q3 2026 (Mailed 9/29/26)                                </vt:lpstr>
      <vt:lpstr>RetroDUR Intervention: Evaluation of Ozempic Utilization – Q3 2026 (Mailed 9/29/26) </vt:lpstr>
      <vt:lpstr>RetroDUR Intervention: Evaluation of Ozempic Utilization – Q3 2026 (Mailed 9/29/26)</vt:lpstr>
      <vt:lpstr>Potential RetroDUR Intervention: Concurrent Use of Opioids, Benzodiazepines, and Antipsychotics – Q4 2026                                </vt:lpstr>
      <vt:lpstr>Potential RetroDUR Intervention: Concurrent Use of Opioids, Benzodiazepines, and Antipsychotics – Q4 2026 </vt:lpstr>
      <vt:lpstr>Potential RetroDUR Intervention: Concurrent Use of Opioids, Benzodiazepines, and Antipsychotics – Q4 2026 </vt:lpstr>
      <vt:lpstr>Future RetroDUR Interventions 2027:  </vt:lpstr>
      <vt:lpstr>PowerPoint Presentation</vt:lpstr>
    </vt:vector>
  </TitlesOfParts>
  <Company>Laires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Missouri DUR Board  Proposed Retrospective-DUR Interventions</dc:title>
  <dc:creator>Susan Laires</dc:creator>
  <cp:lastModifiedBy>Hammond, Chelsea</cp:lastModifiedBy>
  <cp:revision>637</cp:revision>
  <cp:lastPrinted>2017-03-02T15:02:52Z</cp:lastPrinted>
  <dcterms:created xsi:type="dcterms:W3CDTF">2017-01-05T22:16:47Z</dcterms:created>
  <dcterms:modified xsi:type="dcterms:W3CDTF">2026-10-16T16:23:04Z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0x010100EAA2E939178FB5478234DE8630B24CB5</vt:lpwstr>
  </property>
  <property fmtid="{D5CDD505-2E9C-101B-9397-08002B2CF9AE}" pid="3" name="Order">
    <vt:r8>6943900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y fmtid="{D5CDD505-2E9C-101B-9397-08002B2CF9AE}" pid="7" name="MediaServiceImageTags">
    <vt:lpwstr/>
  </property>
</Properties>
</file>