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83" r:id="rId2"/>
    <p:sldId id="284" r:id="rId3"/>
    <p:sldId id="320" r:id="rId4"/>
    <p:sldId id="292" r:id="rId5"/>
    <p:sldId id="294" r:id="rId6"/>
    <p:sldId id="301" r:id="rId7"/>
    <p:sldId id="304" r:id="rId8"/>
    <p:sldId id="303" r:id="rId9"/>
    <p:sldId id="307" r:id="rId10"/>
    <p:sldId id="314" r:id="rId11"/>
    <p:sldId id="308" r:id="rId12"/>
    <p:sldId id="313" r:id="rId13"/>
    <p:sldId id="312" r:id="rId14"/>
    <p:sldId id="315" r:id="rId15"/>
    <p:sldId id="317" r:id="rId16"/>
    <p:sldId id="318" r:id="rId17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9B0C"/>
    <a:srgbClr val="A3057F"/>
    <a:srgbClr val="843F0F"/>
    <a:srgbClr val="939905"/>
    <a:srgbClr val="3D9833"/>
    <a:srgbClr val="F9EEAD"/>
    <a:srgbClr val="FAF1B8"/>
    <a:srgbClr val="0033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67769" autoAdjust="0"/>
  </p:normalViewPr>
  <p:slideViewPr>
    <p:cSldViewPr>
      <p:cViewPr varScale="1">
        <p:scale>
          <a:sx n="59" d="100"/>
          <a:sy n="59" d="100"/>
        </p:scale>
        <p:origin x="217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996" y="-72"/>
      </p:cViewPr>
      <p:guideLst>
        <p:guide orient="horz" pos="2929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2098" cy="465743"/>
          </a:xfrm>
          <a:prstGeom prst="rect">
            <a:avLst/>
          </a:prstGeom>
        </p:spPr>
        <p:txBody>
          <a:bodyPr vert="horz" lIns="90461" tIns="45231" rIns="90461" bIns="452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Missouri Department of Elementary and Secondary Education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414" y="1"/>
            <a:ext cx="2972098" cy="465743"/>
          </a:xfrm>
          <a:prstGeom prst="rect">
            <a:avLst/>
          </a:prstGeom>
        </p:spPr>
        <p:txBody>
          <a:bodyPr vert="horz" lIns="90461" tIns="45231" rIns="90461" bIns="452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1/6/2011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122"/>
            <a:ext cx="2972098" cy="465743"/>
          </a:xfrm>
          <a:prstGeom prst="rect">
            <a:avLst/>
          </a:prstGeom>
        </p:spPr>
        <p:txBody>
          <a:bodyPr vert="horz" lIns="90461" tIns="45231" rIns="90461" bIns="452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414" y="8829122"/>
            <a:ext cx="2972098" cy="465743"/>
          </a:xfrm>
          <a:prstGeom prst="rect">
            <a:avLst/>
          </a:prstGeom>
        </p:spPr>
        <p:txBody>
          <a:bodyPr vert="horz" lIns="90461" tIns="45231" rIns="90461" bIns="4523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5F85D6C-4B40-4CB1-A0E7-33872B37E1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06158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2098" cy="465743"/>
          </a:xfrm>
          <a:prstGeom prst="rect">
            <a:avLst/>
          </a:prstGeom>
        </p:spPr>
        <p:txBody>
          <a:bodyPr vert="horz" lIns="92288" tIns="46145" rIns="92288" bIns="4614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414" y="1"/>
            <a:ext cx="2972098" cy="465743"/>
          </a:xfrm>
          <a:prstGeom prst="rect">
            <a:avLst/>
          </a:prstGeom>
        </p:spPr>
        <p:txBody>
          <a:bodyPr vert="horz" lIns="92288" tIns="46145" rIns="92288" bIns="4614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1/6/2011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01663" y="590550"/>
            <a:ext cx="2654300" cy="19923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88" tIns="46145" rIns="92288" bIns="46145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098" y="2729896"/>
            <a:ext cx="5485805" cy="5868660"/>
          </a:xfrm>
          <a:prstGeom prst="rect">
            <a:avLst/>
          </a:prstGeom>
        </p:spPr>
        <p:txBody>
          <a:bodyPr vert="horz" lIns="92288" tIns="46145" rIns="92288" bIns="46145" rtlCol="0">
            <a:noAutofit/>
          </a:bodyPr>
          <a:lstStyle/>
          <a:p>
            <a:pPr lvl="0"/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122"/>
            <a:ext cx="2972098" cy="465743"/>
          </a:xfrm>
          <a:prstGeom prst="rect">
            <a:avLst/>
          </a:prstGeom>
        </p:spPr>
        <p:txBody>
          <a:bodyPr vert="horz" lIns="92288" tIns="46145" rIns="92288" bIns="4614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414" y="8829122"/>
            <a:ext cx="2972098" cy="465743"/>
          </a:xfrm>
          <a:prstGeom prst="rect">
            <a:avLst/>
          </a:prstGeom>
        </p:spPr>
        <p:txBody>
          <a:bodyPr vert="horz" lIns="92288" tIns="46145" rIns="92288" bIns="4614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EE65995-0682-47C0-AEC0-6659B3F397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5642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600" b="1" kern="1200">
        <a:solidFill>
          <a:schemeClr val="tx1"/>
        </a:solidFill>
        <a:latin typeface="+mn-lt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25438" y="368300"/>
            <a:ext cx="2063750" cy="15494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285750" y="1992087"/>
            <a:ext cx="6286500" cy="6606469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	Type comments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3DCEA5C-10BA-4214-A2D6-52D63E06517C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1/6/2011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49288" y="738188"/>
            <a:ext cx="1768475" cy="1327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1345" y="2287210"/>
            <a:ext cx="5607711" cy="6311346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200000"/>
              </a:lnSpc>
              <a:spcBef>
                <a:spcPct val="0"/>
              </a:spcBef>
            </a:pPr>
            <a:r>
              <a:rPr lang="en-US" dirty="0" smtClean="0"/>
              <a:t>	For additional information, please click on the above link</a:t>
            </a:r>
            <a:r>
              <a:rPr lang="en-US" baseline="0" dirty="0" smtClean="0"/>
              <a:t> to learn more about Vocational Rehabilitation.</a:t>
            </a:r>
            <a:endParaRPr lang="en-US" dirty="0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C6EFCB2-E15A-49DE-B1C9-8267347BDEA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1/6/2011</a:t>
            </a:r>
          </a:p>
        </p:txBody>
      </p:sp>
    </p:spTree>
    <p:extLst>
      <p:ext uri="{BB962C8B-B14F-4D97-AF65-F5344CB8AC3E}">
        <p14:creationId xmlns:p14="http://schemas.microsoft.com/office/powerpoint/2010/main" val="3974924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1/6/2011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EE65995-0682-47C0-AEC0-6659B3F3975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3148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BF524-C7C9-4A6A-B1A3-87856E77012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869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BF524-C7C9-4A6A-B1A3-87856E77012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6381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1/6/2011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EE65995-0682-47C0-AEC0-6659B3F39752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215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BF524-C7C9-4A6A-B1A3-87856E77012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3918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MAP</a:t>
            </a:r>
            <a:r>
              <a:rPr lang="en-US" baseline="0" dirty="0" smtClean="0"/>
              <a:t> of VR offices and what counties are served per office – located on our webpage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1/6/2011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EE65995-0682-47C0-AEC0-6659B3F39752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592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 smtClean="0"/>
              <a:t>There are 7 business specialists located regionally across the state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1/6/2011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EE65995-0682-47C0-AEC0-6659B3F39752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6653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1/6/2011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EE65995-0682-47C0-AEC0-6659B3F39752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447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33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rgbClr val="94664B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rgbClr val="3D9833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2EFB2AE-586D-46D3-B05F-E7B83F209E28}" type="datetime1">
              <a:rPr lang="en-US"/>
              <a:pPr>
                <a:defRPr/>
              </a:pPr>
              <a:t>9/17/2019</a:t>
            </a:fld>
            <a:endParaRPr lang="en-US" dirty="0"/>
          </a:p>
        </p:txBody>
      </p:sp>
      <p:sp>
        <p:nvSpPr>
          <p:cNvPr id="10" name="Slide Number Placeholder 28"/>
          <p:cNvSpPr>
            <a:spLocks noGrp="1"/>
          </p:cNvSpPr>
          <p:nvPr>
            <p:ph type="sldNum" sz="quarter" idx="11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F08C14A-4FC7-4B7F-9CD6-A5774964A8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torch-color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562600"/>
            <a:ext cx="252413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5F946-E5BB-4EF7-8D5C-17A8C66ECB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rgbClr val="00337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rgbClr val="3D9833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7" name="Picture 5" descr="torch-color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638800"/>
            <a:ext cx="252413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ambria" pitchFamily="18" charset="0"/>
              </a:defRPr>
            </a:lvl1pPr>
            <a:lvl2pPr>
              <a:defRPr>
                <a:latin typeface="Cambria" pitchFamily="18" charset="0"/>
              </a:defRPr>
            </a:lvl2pPr>
            <a:lvl3pPr>
              <a:defRPr>
                <a:latin typeface="Cambria" pitchFamily="18" charset="0"/>
              </a:defRPr>
            </a:lvl3pPr>
            <a:lvl4pPr>
              <a:defRPr>
                <a:latin typeface="Cambria" pitchFamily="18" charset="0"/>
              </a:defRPr>
            </a:lvl4pPr>
            <a:lvl5pPr>
              <a:defRPr>
                <a:latin typeface="Cambria" pitchFamily="18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 rot="5400000">
            <a:off x="6011863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0835E-DCCC-4B1C-9715-0704DEE3AD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torch-color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5562600"/>
            <a:ext cx="252413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648200"/>
          </a:xfrm>
        </p:spPr>
        <p:txBody>
          <a:bodyPr/>
          <a:lstStyle>
            <a:lvl1pPr>
              <a:defRPr>
                <a:latin typeface="Cambria" pitchFamily="18" charset="0"/>
              </a:defRPr>
            </a:lvl1pPr>
            <a:lvl2pPr>
              <a:defRPr>
                <a:latin typeface="Cambria" pitchFamily="18" charset="0"/>
              </a:defRPr>
            </a:lvl2pPr>
            <a:lvl3pPr>
              <a:defRPr>
                <a:latin typeface="Cambria" pitchFamily="18" charset="0"/>
              </a:defRPr>
            </a:lvl3pPr>
            <a:lvl4pPr>
              <a:defRPr>
                <a:latin typeface="Cambria" pitchFamily="18" charset="0"/>
              </a:defRPr>
            </a:lvl4pPr>
            <a:lvl5pPr>
              <a:defRPr>
                <a:latin typeface="Cambria" pitchFamily="18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1279525"/>
            <a:ext cx="533400" cy="24447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63C8648-3291-46C3-BEBD-E8510C58CB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rgbClr val="3D9833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rgbClr val="00337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  <a:latin typeface="Cambria" pitchFamily="18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Slide Number Placeholder 12"/>
          <p:cNvSpPr>
            <a:spLocks noGrp="1"/>
          </p:cNvSpPr>
          <p:nvPr>
            <p:ph type="sldNum" sz="quarter" idx="10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B31271C-69DA-46C1-9D4C-BE0B5887BD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torch-color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5562600"/>
            <a:ext cx="252413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mbria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ambria" pitchFamily="18" charset="0"/>
              </a:defRPr>
            </a:lvl1pPr>
            <a:lvl2pPr>
              <a:defRPr>
                <a:latin typeface="Cambria" pitchFamily="18" charset="0"/>
              </a:defRPr>
            </a:lvl2pPr>
            <a:lvl3pPr>
              <a:defRPr>
                <a:latin typeface="Cambria" pitchFamily="18" charset="0"/>
              </a:defRPr>
            </a:lvl3pPr>
            <a:lvl4pPr>
              <a:defRPr>
                <a:latin typeface="Cambria" pitchFamily="18" charset="0"/>
              </a:defRPr>
            </a:lvl4pPr>
            <a:lvl5pPr>
              <a:defRPr>
                <a:latin typeface="Cambria" pitchFamily="18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ambria" pitchFamily="18" charset="0"/>
              </a:defRPr>
            </a:lvl1pPr>
            <a:lvl2pPr>
              <a:defRPr>
                <a:latin typeface="Cambria" pitchFamily="18" charset="0"/>
              </a:defRPr>
            </a:lvl2pPr>
            <a:lvl3pPr>
              <a:defRPr>
                <a:latin typeface="Cambria" pitchFamily="18" charset="0"/>
              </a:defRPr>
            </a:lvl3pPr>
            <a:lvl4pPr>
              <a:defRPr>
                <a:latin typeface="Cambria" pitchFamily="18" charset="0"/>
              </a:defRPr>
            </a:lvl4pPr>
            <a:lvl5pPr>
              <a:defRPr>
                <a:latin typeface="Cambria" pitchFamily="18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0" y="1279525"/>
            <a:ext cx="533400" cy="24447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F5212DB-ADEE-4639-9032-004710B239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 descr="torch-color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5562600"/>
            <a:ext cx="252413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>
                <a:latin typeface="Cambria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ambria" pitchFamily="18" charset="0"/>
              </a:defRPr>
            </a:lvl1pPr>
            <a:lvl2pPr>
              <a:defRPr>
                <a:latin typeface="Cambria" pitchFamily="18" charset="0"/>
              </a:defRPr>
            </a:lvl2pPr>
            <a:lvl3pPr>
              <a:defRPr>
                <a:latin typeface="Cambria" pitchFamily="18" charset="0"/>
              </a:defRPr>
            </a:lvl3pPr>
            <a:lvl4pPr>
              <a:defRPr>
                <a:latin typeface="Cambria" pitchFamily="18" charset="0"/>
              </a:defRPr>
            </a:lvl4pPr>
            <a:lvl5pPr>
              <a:defRPr>
                <a:latin typeface="Cambria" pitchFamily="18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ambria" pitchFamily="18" charset="0"/>
              </a:defRPr>
            </a:lvl1pPr>
            <a:lvl2pPr>
              <a:defRPr>
                <a:latin typeface="Cambria" pitchFamily="18" charset="0"/>
              </a:defRPr>
            </a:lvl2pPr>
            <a:lvl3pPr>
              <a:defRPr>
                <a:latin typeface="Cambria" pitchFamily="18" charset="0"/>
              </a:defRPr>
            </a:lvl3pPr>
            <a:lvl4pPr>
              <a:defRPr>
                <a:latin typeface="Cambria" pitchFamily="18" charset="0"/>
              </a:defRPr>
            </a:lvl4pPr>
            <a:lvl5pPr>
              <a:defRPr>
                <a:latin typeface="Cambria" pitchFamily="18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rgbClr val="C13828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rgbClr val="B59B0C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888DFE0-17C9-4D12-BAB3-D9735B26B5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 descr="torch-color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181600"/>
            <a:ext cx="365125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mbria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0" y="1279525"/>
            <a:ext cx="533400" cy="24447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57B0610-DBD0-4517-86BF-0E5D1D3131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DESE new 20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torch-color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5562600"/>
            <a:ext cx="252413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B1F3C88-0061-49BC-9BB3-E42378CDB4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torch-color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5562600"/>
            <a:ext cx="252413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solidFill>
            <a:srgbClr val="C13828"/>
          </a:solidFill>
          <a:ln w="50800" cap="sq" cmpd="dbl" algn="ctr">
            <a:solidFill>
              <a:srgbClr val="C13828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ambria" pitchFamily="18" charset="0"/>
              </a:defRPr>
            </a:lvl1pPr>
            <a:lvl2pPr>
              <a:defRPr>
                <a:latin typeface="Cambria" pitchFamily="18" charset="0"/>
              </a:defRPr>
            </a:lvl2pPr>
            <a:lvl3pPr>
              <a:defRPr>
                <a:latin typeface="Cambria" pitchFamily="18" charset="0"/>
              </a:defRPr>
            </a:lvl3pPr>
            <a:lvl4pPr>
              <a:defRPr>
                <a:latin typeface="Cambria" pitchFamily="18" charset="0"/>
              </a:defRPr>
            </a:lvl4pPr>
            <a:lvl5pPr>
              <a:defRPr>
                <a:latin typeface="Cambria" pitchFamily="18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C1658-F880-4E0E-A901-B6A65A0BC2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rgbClr val="3D9833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rgbClr val="00337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9" name="Picture 5" descr="torch-color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5638800"/>
            <a:ext cx="252413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>
                <a:latin typeface="Cambria" pitchFamily="18" charset="0"/>
              </a:defRPr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noFill/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0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CAB9A495-F0F1-4C7A-B8A6-512B3FBD83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8F19CC9F-EE18-4624-AF9F-3B99FA4A113B}" type="datetime1">
              <a:rPr lang="en-US"/>
              <a:pPr>
                <a:defRPr/>
              </a:pPr>
              <a:t>9/17/2019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rgbClr val="3D9833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rgbClr val="00337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066800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0BFFA411-5CBF-431C-B1EA-8C9880C49C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05" r:id="rId1"/>
    <p:sldLayoutId id="2147484406" r:id="rId2"/>
    <p:sldLayoutId id="2147484407" r:id="rId3"/>
    <p:sldLayoutId id="2147484408" r:id="rId4"/>
    <p:sldLayoutId id="2147484409" r:id="rId5"/>
    <p:sldLayoutId id="2147484410" r:id="rId6"/>
    <p:sldLayoutId id="2147484411" r:id="rId7"/>
    <p:sldLayoutId id="2147484412" r:id="rId8"/>
    <p:sldLayoutId id="2147484413" r:id="rId9"/>
    <p:sldLayoutId id="2147484414" r:id="rId10"/>
    <p:sldLayoutId id="2147484415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1" fontAlgn="base" hangingPunct="1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1" fontAlgn="base" hangingPunct="1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fontAlgn="base" hangingPunct="1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fontAlgn="base" hangingPunct="1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fontAlgn="base" hangingPunct="1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dese.mo.gov/adult-learning-rehabilitation-services/vocational-rehabilitation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hyperlink" Target="mailto:rebecca.maynard@vr.dese.mo.gov" TargetMode="External"/><Relationship Id="rId4" Type="http://schemas.openxmlformats.org/officeDocument/2006/relationships/hyperlink" Target="mailto:elizabeth.perkins@vr.dese.mo.gov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WEmm1Xb0qX4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ctrTitle"/>
          </p:nvPr>
        </p:nvSpPr>
        <p:spPr>
          <a:xfrm>
            <a:off x="1219200" y="1828800"/>
            <a:ext cx="6705600" cy="18288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600" b="1" dirty="0" smtClean="0">
                <a:solidFill>
                  <a:srgbClr val="F9EEAD"/>
                </a:solidFill>
                <a:latin typeface="Cambria" pitchFamily="18" charset="0"/>
              </a:rPr>
              <a:t/>
            </a:r>
            <a:br>
              <a:rPr lang="en-US" sz="3600" b="1" dirty="0" smtClean="0">
                <a:solidFill>
                  <a:srgbClr val="F9EEAD"/>
                </a:solidFill>
                <a:latin typeface="Cambria" pitchFamily="18" charset="0"/>
              </a:rPr>
            </a:br>
            <a:r>
              <a:rPr lang="en-US" sz="3600" b="1" dirty="0" smtClean="0">
                <a:solidFill>
                  <a:srgbClr val="F9EEAD"/>
                </a:solidFill>
                <a:latin typeface="Cambria" pitchFamily="18" charset="0"/>
              </a:rPr>
              <a:t>Vocational Rehabilitation</a:t>
            </a:r>
          </a:p>
        </p:txBody>
      </p:sp>
      <p:sp>
        <p:nvSpPr>
          <p:cNvPr id="11267" name="Subtitle 4"/>
          <p:cNvSpPr>
            <a:spLocks noGrp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dirty="0" smtClean="0"/>
              <a:t>Missouri Department</a:t>
            </a:r>
            <a:br>
              <a:rPr lang="en-US" dirty="0" smtClean="0"/>
            </a:br>
            <a:r>
              <a:rPr lang="en-US" dirty="0" smtClean="0"/>
              <a:t>of Elementary and Secondary Education</a:t>
            </a:r>
          </a:p>
        </p:txBody>
      </p:sp>
      <p:sp>
        <p:nvSpPr>
          <p:cNvPr id="13316" name="TextBox 7"/>
          <p:cNvSpPr txBox="1">
            <a:spLocks noChangeArrowheads="1"/>
          </p:cNvSpPr>
          <p:nvPr/>
        </p:nvSpPr>
        <p:spPr bwMode="auto">
          <a:xfrm>
            <a:off x="0" y="6259513"/>
            <a:ext cx="2209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 smtClean="0"/>
              <a:t>August 2019</a:t>
            </a:r>
            <a:endParaRPr lang="en-US" dirty="0"/>
          </a:p>
        </p:txBody>
      </p:sp>
      <p:pic>
        <p:nvPicPr>
          <p:cNvPr id="13318" name="Picture 6" descr="VR_white_rgb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533400"/>
            <a:ext cx="1600200" cy="1204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Individual Placement and Support (IPS)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257800"/>
          </a:xfrm>
        </p:spPr>
        <p:txBody>
          <a:bodyPr/>
          <a:lstStyle/>
          <a:p>
            <a:pPr marL="0" indent="0">
              <a:buNone/>
            </a:pPr>
            <a:r>
              <a:rPr lang="en-US" sz="1200" dirty="0"/>
              <a:t> </a:t>
            </a:r>
            <a:endParaRPr lang="en-US" sz="1200" dirty="0" smtClean="0"/>
          </a:p>
          <a:p>
            <a:r>
              <a:rPr lang="en-US" sz="1800" dirty="0" smtClean="0"/>
              <a:t>IPS is a collaborative service with the Department of Mental Health (DMH) for individuals with a serious mental illness in order to help them obtain and maintain employment.</a:t>
            </a:r>
          </a:p>
          <a:p>
            <a:r>
              <a:rPr lang="en-US" sz="1800" dirty="0" smtClean="0"/>
              <a:t>The </a:t>
            </a:r>
            <a:r>
              <a:rPr lang="en-US" sz="1800" dirty="0"/>
              <a:t>IPS approach is to place an individual into employment as soon as possible, placing less emphasis on the traditional concept of employment “readiness”.</a:t>
            </a:r>
          </a:p>
          <a:p>
            <a:r>
              <a:rPr lang="en-US" sz="1800" dirty="0" smtClean="0"/>
              <a:t>Principles </a:t>
            </a:r>
            <a:r>
              <a:rPr lang="en-US" sz="1800" dirty="0"/>
              <a:t>of </a:t>
            </a:r>
            <a:r>
              <a:rPr lang="en-US" sz="1800" dirty="0" smtClean="0"/>
              <a:t>IPS: </a:t>
            </a:r>
            <a:endParaRPr lang="en-US" sz="1800" dirty="0"/>
          </a:p>
          <a:p>
            <a:pPr lvl="1"/>
            <a:r>
              <a:rPr lang="en-US" sz="1800" dirty="0" smtClean="0"/>
              <a:t>Focus </a:t>
            </a:r>
            <a:r>
              <a:rPr lang="en-US" sz="1800" dirty="0"/>
              <a:t>on Competitive Employment</a:t>
            </a:r>
          </a:p>
          <a:p>
            <a:pPr lvl="1"/>
            <a:r>
              <a:rPr lang="en-US" sz="1800" dirty="0"/>
              <a:t>Eligibility is Based on Client Choice</a:t>
            </a:r>
          </a:p>
          <a:p>
            <a:pPr lvl="1"/>
            <a:r>
              <a:rPr lang="en-US" sz="1800" dirty="0"/>
              <a:t>Integration of Rehabilitation and Mental Health Services</a:t>
            </a:r>
          </a:p>
          <a:p>
            <a:pPr lvl="1"/>
            <a:r>
              <a:rPr lang="en-US" sz="1800" dirty="0"/>
              <a:t>Attention to Worker Preferences</a:t>
            </a:r>
          </a:p>
          <a:p>
            <a:pPr lvl="1"/>
            <a:r>
              <a:rPr lang="en-US" sz="1800" dirty="0"/>
              <a:t>Personalized Benefits Counseling</a:t>
            </a:r>
          </a:p>
          <a:p>
            <a:pPr lvl="1"/>
            <a:r>
              <a:rPr lang="en-US" sz="1800" dirty="0"/>
              <a:t>Rapid Job Search</a:t>
            </a:r>
          </a:p>
          <a:p>
            <a:pPr lvl="1"/>
            <a:r>
              <a:rPr lang="en-US" sz="1800" dirty="0"/>
              <a:t>Systematic Job Development</a:t>
            </a:r>
          </a:p>
          <a:p>
            <a:pPr lvl="1"/>
            <a:r>
              <a:rPr lang="en-US" sz="1800" dirty="0"/>
              <a:t>Time-Unlimited and Individual Job Support.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63C8648-3291-46C3-BEBD-E8510C58CBA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729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25780" lvl="0" indent="-457200">
              <a:spcBef>
                <a:spcPct val="20000"/>
              </a:spcBef>
              <a:buClr>
                <a:srgbClr val="629DD1"/>
              </a:buClr>
              <a:buSzPct val="76000"/>
              <a:buFont typeface="Courier New" panose="02070309020205020404" pitchFamily="49" charset="0"/>
              <a:buChar char="o"/>
            </a:pPr>
            <a:r>
              <a:rPr lang="en-US" sz="2800" dirty="0"/>
              <a:t>Financial Assistance based on financial need of </a:t>
            </a:r>
            <a:r>
              <a:rPr lang="en-US" sz="2800" dirty="0" smtClean="0"/>
              <a:t>individual/family.</a:t>
            </a:r>
            <a:endParaRPr lang="en-US" sz="2800" dirty="0"/>
          </a:p>
          <a:p>
            <a:pPr marL="525780" lvl="0" indent="-457200">
              <a:spcBef>
                <a:spcPct val="20000"/>
              </a:spcBef>
              <a:buClr>
                <a:srgbClr val="629DD1"/>
              </a:buClr>
              <a:buSzPct val="76000"/>
              <a:buFont typeface="Courier New" panose="02070309020205020404" pitchFamily="49" charset="0"/>
              <a:buChar char="o"/>
            </a:pPr>
            <a:r>
              <a:rPr lang="en-US" sz="2800" dirty="0" smtClean="0"/>
              <a:t>Assistance connecting with disability support services.</a:t>
            </a:r>
            <a:endParaRPr lang="en-US" sz="2800" dirty="0"/>
          </a:p>
          <a:p>
            <a:pPr marL="525780" lvl="0" indent="-457200">
              <a:spcBef>
                <a:spcPct val="20000"/>
              </a:spcBef>
              <a:buClr>
                <a:srgbClr val="629DD1"/>
              </a:buClr>
              <a:buSzPct val="76000"/>
              <a:buFont typeface="Courier New" panose="02070309020205020404" pitchFamily="49" charset="0"/>
              <a:buChar char="o"/>
            </a:pPr>
            <a:r>
              <a:rPr lang="en-US" sz="2800" dirty="0"/>
              <a:t>Vocational Guidance and Counseling throughout training or college and on to Employment-assistance with resume building, interview </a:t>
            </a:r>
            <a:r>
              <a:rPr lang="en-US" sz="2800" dirty="0" smtClean="0"/>
              <a:t>skills.</a:t>
            </a:r>
            <a:endParaRPr lang="en-US" sz="2800" dirty="0"/>
          </a:p>
          <a:p>
            <a:pPr marL="525780" lvl="0" indent="-457200">
              <a:spcBef>
                <a:spcPct val="20000"/>
              </a:spcBef>
              <a:buClr>
                <a:srgbClr val="629DD1"/>
              </a:buClr>
              <a:buSzPct val="76000"/>
              <a:buFont typeface="Courier New" panose="02070309020205020404" pitchFamily="49" charset="0"/>
              <a:buChar char="o"/>
            </a:pPr>
            <a:r>
              <a:rPr lang="en-US" sz="2800" dirty="0" smtClean="0"/>
              <a:t>Follow-along </a:t>
            </a:r>
            <a:r>
              <a:rPr lang="en-US" sz="2800" dirty="0"/>
              <a:t>assistance after graduation until the </a:t>
            </a:r>
            <a:r>
              <a:rPr lang="en-US" sz="2800" dirty="0" smtClean="0"/>
              <a:t>individual </a:t>
            </a:r>
            <a:r>
              <a:rPr lang="en-US" sz="2800" dirty="0"/>
              <a:t>is </a:t>
            </a:r>
            <a:r>
              <a:rPr lang="en-US" sz="2800" dirty="0" smtClean="0"/>
              <a:t>employed.</a:t>
            </a:r>
            <a:endParaRPr lang="en-US" sz="2800" dirty="0"/>
          </a:p>
          <a:p>
            <a:pPr>
              <a:buFont typeface="Courier New" panose="02070309020205020404" pitchFamily="49" charset="0"/>
              <a:buChar char="o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College/Training Assistance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4286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Rehabilitation Technology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VR can assist with technology necessary for an individual to obtain, maintain or regain employment, such as:</a:t>
            </a:r>
          </a:p>
          <a:p>
            <a:pPr lvl="1"/>
            <a:r>
              <a:rPr lang="en-US" dirty="0" smtClean="0"/>
              <a:t>Hearing aids</a:t>
            </a:r>
          </a:p>
          <a:p>
            <a:pPr lvl="1"/>
            <a:r>
              <a:rPr lang="en-US" dirty="0" smtClean="0"/>
              <a:t>Wheelchairs</a:t>
            </a:r>
          </a:p>
          <a:p>
            <a:pPr lvl="1"/>
            <a:r>
              <a:rPr lang="en-US" dirty="0" smtClean="0"/>
              <a:t>Vehicle modifications</a:t>
            </a:r>
          </a:p>
          <a:p>
            <a:pPr lvl="1"/>
            <a:r>
              <a:rPr lang="en-US" dirty="0" smtClean="0"/>
              <a:t>Home modifications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63C8648-3291-46C3-BEBD-E8510C58CBAF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3638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C63C8648-3291-46C3-BEBD-E8510C58CBAF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990600" y="228600"/>
            <a:ext cx="8153400" cy="990600"/>
          </a:xfrm>
        </p:spPr>
        <p:txBody>
          <a:bodyPr/>
          <a:lstStyle/>
          <a:p>
            <a:pPr algn="ctr"/>
            <a:r>
              <a:rPr lang="en-US" dirty="0" smtClean="0"/>
              <a:t>Missouri VR Offices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4294967295"/>
          </p:nvPr>
        </p:nvPicPr>
        <p:blipFill>
          <a:blip r:embed="rId3"/>
          <a:stretch>
            <a:fillRect/>
          </a:stretch>
        </p:blipFill>
        <p:spPr>
          <a:xfrm>
            <a:off x="1905000" y="228600"/>
            <a:ext cx="5881688" cy="661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8040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VR Business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530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VR business team focuses on the following 3 areas:</a:t>
            </a:r>
          </a:p>
          <a:p>
            <a:r>
              <a:rPr lang="en-US" sz="2400" b="1" dirty="0" smtClean="0"/>
              <a:t>Employer </a:t>
            </a:r>
            <a:r>
              <a:rPr lang="en-US" sz="2400" b="1" dirty="0"/>
              <a:t>Engagement-</a:t>
            </a:r>
            <a:r>
              <a:rPr lang="en-US" sz="2400" dirty="0"/>
              <a:t>a</a:t>
            </a:r>
            <a:r>
              <a:rPr lang="en-US" sz="2400" b="1" dirty="0"/>
              <a:t> </a:t>
            </a:r>
            <a:r>
              <a:rPr lang="en-US" sz="2400" dirty="0"/>
              <a:t>connection to employment opportunities, opening the door for a</a:t>
            </a:r>
            <a:r>
              <a:rPr lang="en-US" sz="2400" dirty="0" smtClean="0"/>
              <a:t> </a:t>
            </a:r>
            <a:r>
              <a:rPr lang="en-US" sz="2400" dirty="0"/>
              <a:t>job seeker. Strategic access to the employer. </a:t>
            </a:r>
          </a:p>
          <a:p>
            <a:r>
              <a:rPr lang="en-US" sz="2400" dirty="0" smtClean="0"/>
              <a:t> </a:t>
            </a:r>
            <a:r>
              <a:rPr lang="en-US" sz="2400" b="1" dirty="0"/>
              <a:t>Community Partnership</a:t>
            </a:r>
            <a:r>
              <a:rPr lang="en-US" sz="2400" dirty="0"/>
              <a:t>-ensuring that VR is at the table and included. Creating and accessing braiding opportunities. Knowledge and sharing of resources.</a:t>
            </a:r>
          </a:p>
          <a:p>
            <a:r>
              <a:rPr lang="en-US" sz="2400" dirty="0" smtClean="0"/>
              <a:t> </a:t>
            </a:r>
            <a:r>
              <a:rPr lang="en-US" sz="2400" b="1" dirty="0"/>
              <a:t>VRC and Agency Support</a:t>
            </a:r>
            <a:r>
              <a:rPr lang="en-US" sz="2400" dirty="0"/>
              <a:t>-necessary steps to connect job ready candidates to opportunities. Opportunities include apprenticeship, OJT and other training options by vetting these opportunities before we provide the </a:t>
            </a:r>
            <a:r>
              <a:rPr lang="en-US" sz="2400" dirty="0" smtClean="0"/>
              <a:t>information </a:t>
            </a:r>
            <a:r>
              <a:rPr lang="en-US" sz="2400" dirty="0"/>
              <a:t>to staff. 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63C8648-3291-46C3-BEBD-E8510C58CBAF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9231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2018 Successful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6000" i="1" dirty="0" smtClean="0"/>
              <a:t>5010</a:t>
            </a:r>
            <a:r>
              <a:rPr lang="en-US" sz="6000" dirty="0" smtClean="0"/>
              <a:t> </a:t>
            </a:r>
            <a:r>
              <a:rPr lang="en-US" sz="3200" dirty="0" smtClean="0"/>
              <a:t>consumers with successful employment outcomes!!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63C8648-3291-46C3-BEBD-E8510C58CBAF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pic>
        <p:nvPicPr>
          <p:cNvPr id="5" name="Picture 4" descr="The 6 C’s of Successful Small Business Owners | The Art of ..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5285" y="3562350"/>
            <a:ext cx="4048125" cy="268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135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Placeholder 1"/>
          <p:cNvSpPr>
            <a:spLocks noGrp="1"/>
          </p:cNvSpPr>
          <p:nvPr>
            <p:ph type="body" idx="1"/>
          </p:nvPr>
        </p:nvSpPr>
        <p:spPr>
          <a:xfrm>
            <a:off x="1143000" y="2743200"/>
            <a:ext cx="7848600" cy="2362200"/>
          </a:xfrm>
        </p:spPr>
        <p:txBody>
          <a:bodyPr/>
          <a:lstStyle/>
          <a:p>
            <a:r>
              <a:rPr lang="en-US" sz="2400" dirty="0" smtClean="0">
                <a:hlinkClick r:id="rId3"/>
              </a:rPr>
              <a:t>http</a:t>
            </a:r>
            <a:r>
              <a:rPr lang="en-US" sz="2400" dirty="0">
                <a:hlinkClick r:id="rId3"/>
              </a:rPr>
              <a:t>://</a:t>
            </a:r>
            <a:r>
              <a:rPr lang="en-US" sz="2400" dirty="0" smtClean="0">
                <a:hlinkClick r:id="rId3"/>
              </a:rPr>
              <a:t>dese.mo.gov/adult-learning-rehabilitation-services/vocational-rehabilitation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Elizabeth Perkins: </a:t>
            </a:r>
            <a:r>
              <a:rPr lang="en-US" sz="2400" dirty="0" smtClean="0">
                <a:hlinkClick r:id="rId4"/>
              </a:rPr>
              <a:t>elizabeth.perkins@vr.dese.mo.gov</a:t>
            </a:r>
            <a:endParaRPr lang="en-US" sz="2400" dirty="0" smtClean="0"/>
          </a:p>
          <a:p>
            <a:r>
              <a:rPr lang="en-US" sz="2400" dirty="0"/>
              <a:t>Rebecca Maynard: </a:t>
            </a:r>
            <a:r>
              <a:rPr lang="en-US" sz="2400" dirty="0">
                <a:hlinkClick r:id="rId5"/>
              </a:rPr>
              <a:t>rebecca.maynard@vr.dese.mo.gov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</p:txBody>
      </p:sp>
      <p:sp>
        <p:nvSpPr>
          <p:cNvPr id="1536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>
                <a:latin typeface="Cambria" pitchFamily="18" charset="0"/>
              </a:rPr>
              <a:t>For more information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58FB17-755E-4D98-B815-AFF160306884}" type="slidenum">
              <a:rPr lang="en-US" sz="1200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sz="1200" dirty="0">
              <a:solidFill>
                <a:schemeClr val="bg1"/>
              </a:solidFill>
            </a:endParaRPr>
          </a:p>
        </p:txBody>
      </p:sp>
      <p:pic>
        <p:nvPicPr>
          <p:cNvPr id="15365" name="Picture 3" descr="MO-DESE_CollegeCareer-1.png"/>
          <p:cNvPicPr>
            <a:picLocks noChangeAspect="1"/>
          </p:cNvPicPr>
          <p:nvPr/>
        </p:nvPicPr>
        <p:blipFill>
          <a:blip r:embed="rId6" cstate="print"/>
          <a:srcRect b="17917"/>
          <a:stretch>
            <a:fillRect/>
          </a:stretch>
        </p:blipFill>
        <p:spPr bwMode="auto">
          <a:xfrm>
            <a:off x="4343400" y="4876800"/>
            <a:ext cx="4183062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00345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VR 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066800"/>
            <a:ext cx="8153400" cy="5181600"/>
          </a:xfrm>
        </p:spPr>
        <p:txBody>
          <a:bodyPr/>
          <a:lstStyle/>
          <a:p>
            <a:pPr marL="0" indent="0">
              <a:buNone/>
            </a:pPr>
            <a:endParaRPr lang="en-US" sz="40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Our </a:t>
            </a:r>
            <a:r>
              <a:rPr lang="en-US" sz="3600" dirty="0"/>
              <a:t>mission is to support individuals with disabilities in achieving successful employment outcomes</a:t>
            </a:r>
            <a:r>
              <a:rPr lang="en-US" sz="3600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Work </a:t>
            </a:r>
            <a:r>
              <a:rPr lang="en-US" sz="3600" dirty="0"/>
              <a:t>hard to ensure that everyone has a great VR experience</a:t>
            </a: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C63C8648-3291-46C3-BEBD-E8510C58CBA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69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What is Vocational Rehabilitation?</a:t>
            </a:r>
            <a:endParaRPr lang="en-US" altLang="en-US" sz="38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44472"/>
            <a:ext cx="8153400" cy="4340427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A program designed to help individuals with physical or mental impairment(s) prepare for, engage in and retain competitive integrated employment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4100" name="Rectangle 5" descr="people working" title="Picture"/>
          <p:cNvSpPr>
            <a:spLocks noChangeArrowheads="1"/>
          </p:cNvSpPr>
          <p:nvPr/>
        </p:nvSpPr>
        <p:spPr bwMode="auto">
          <a:xfrm>
            <a:off x="1219200" y="4267200"/>
            <a:ext cx="3810000" cy="176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 altLang="en-US" sz="2600"/>
          </a:p>
        </p:txBody>
      </p:sp>
      <p:sp>
        <p:nvSpPr>
          <p:cNvPr id="4101" name="Rectangle 6" descr="people working" title="Picture"/>
          <p:cNvSpPr>
            <a:spLocks noChangeArrowheads="1"/>
          </p:cNvSpPr>
          <p:nvPr/>
        </p:nvSpPr>
        <p:spPr bwMode="auto">
          <a:xfrm>
            <a:off x="1219200" y="4419600"/>
            <a:ext cx="3810000" cy="176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 altLang="en-US" sz="2600"/>
          </a:p>
        </p:txBody>
      </p:sp>
      <p:pic>
        <p:nvPicPr>
          <p:cNvPr id="2050" name="Picture 2" descr="C:\Users\Elizabeth.Perkins\Pictures\Transition Project\DSCF1454.JPG" title="Pictur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365" y="3587750"/>
            <a:ext cx="2667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Elizabeth.Perkins\Pictures\Transition Project\DSCF1478.JPG" title="Woman wokring in factory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365" y="3587750"/>
            <a:ext cx="2978035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Elizabeth.Perkins\Pictures\Transition Project\IMG_0015.jpg" title="Woman working in stor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587750"/>
            <a:ext cx="28194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32827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25780" lvl="0" indent="-457200">
              <a:spcBef>
                <a:spcPct val="20000"/>
              </a:spcBef>
              <a:buClr>
                <a:srgbClr val="629DD1"/>
              </a:buClr>
              <a:buSzPct val="76000"/>
              <a:buFont typeface="Courier New" panose="02070309020205020404" pitchFamily="49" charset="0"/>
              <a:buChar char="o"/>
            </a:pPr>
            <a:endParaRPr lang="en-US" sz="2800" dirty="0"/>
          </a:p>
          <a:p>
            <a:pPr marL="525780" lvl="0" indent="-457200">
              <a:spcBef>
                <a:spcPct val="20000"/>
              </a:spcBef>
              <a:buClr>
                <a:srgbClr val="629DD1"/>
              </a:buClr>
              <a:buSzPct val="76000"/>
              <a:buFont typeface="Courier New" panose="02070309020205020404" pitchFamily="49" charset="0"/>
              <a:buChar char="o"/>
            </a:pPr>
            <a:r>
              <a:rPr lang="en-US" sz="2800" dirty="0" smtClean="0"/>
              <a:t>Pre-Employment Transition Services</a:t>
            </a:r>
          </a:p>
          <a:p>
            <a:pPr marL="525780" lvl="0" indent="-457200">
              <a:spcBef>
                <a:spcPct val="20000"/>
              </a:spcBef>
              <a:buClr>
                <a:srgbClr val="629DD1"/>
              </a:buClr>
              <a:buSzPct val="76000"/>
              <a:buFont typeface="Courier New" panose="02070309020205020404" pitchFamily="49" charset="0"/>
              <a:buChar char="o"/>
            </a:pPr>
            <a:r>
              <a:rPr lang="en-US" sz="2800" dirty="0" smtClean="0"/>
              <a:t>Summer Work Experience</a:t>
            </a:r>
          </a:p>
          <a:p>
            <a:pPr marL="525780" lvl="0" indent="-457200">
              <a:spcBef>
                <a:spcPct val="20000"/>
              </a:spcBef>
              <a:buClr>
                <a:srgbClr val="629DD1"/>
              </a:buClr>
              <a:buSzPct val="76000"/>
              <a:buFont typeface="Courier New" panose="02070309020205020404" pitchFamily="49" charset="0"/>
              <a:buChar char="o"/>
            </a:pPr>
            <a:r>
              <a:rPr lang="en-US" sz="2800" dirty="0" smtClean="0"/>
              <a:t>Vocational Guidance and Counseling</a:t>
            </a:r>
            <a:endParaRPr lang="en-US" sz="2800" dirty="0"/>
          </a:p>
          <a:p>
            <a:pPr marL="525780" lvl="0" indent="-457200">
              <a:spcBef>
                <a:spcPct val="20000"/>
              </a:spcBef>
              <a:buClr>
                <a:srgbClr val="629DD1"/>
              </a:buClr>
              <a:buSzPct val="76000"/>
              <a:buFont typeface="Courier New" panose="02070309020205020404" pitchFamily="49" charset="0"/>
              <a:buChar char="o"/>
            </a:pPr>
            <a:r>
              <a:rPr lang="en-US" sz="2800" dirty="0" smtClean="0"/>
              <a:t>Supported </a:t>
            </a:r>
            <a:r>
              <a:rPr lang="en-US" sz="2800" dirty="0"/>
              <a:t>Employment</a:t>
            </a:r>
          </a:p>
          <a:p>
            <a:pPr marL="525780" lvl="0" indent="-457200">
              <a:spcBef>
                <a:spcPct val="20000"/>
              </a:spcBef>
              <a:buClr>
                <a:srgbClr val="629DD1"/>
              </a:buClr>
              <a:buSzPct val="76000"/>
              <a:buFont typeface="Courier New" panose="02070309020205020404" pitchFamily="49" charset="0"/>
              <a:buChar char="o"/>
            </a:pPr>
            <a:r>
              <a:rPr lang="en-US" sz="2800" dirty="0"/>
              <a:t>Employment Services</a:t>
            </a:r>
          </a:p>
          <a:p>
            <a:pPr marL="525780" lvl="0" indent="-457200">
              <a:spcBef>
                <a:spcPct val="20000"/>
              </a:spcBef>
              <a:buClr>
                <a:srgbClr val="629DD1"/>
              </a:buClr>
              <a:buSzPct val="76000"/>
              <a:buFont typeface="Courier New" panose="02070309020205020404" pitchFamily="49" charset="0"/>
              <a:buChar char="o"/>
            </a:pPr>
            <a:r>
              <a:rPr lang="en-US" sz="2800" dirty="0"/>
              <a:t>Employment Services Plus for Autism, DHH, TBI</a:t>
            </a:r>
          </a:p>
          <a:p>
            <a:pPr marL="525780" lvl="0" indent="-457200">
              <a:spcBef>
                <a:spcPct val="20000"/>
              </a:spcBef>
              <a:buClr>
                <a:srgbClr val="629DD1"/>
              </a:buClr>
              <a:buSzPct val="76000"/>
              <a:buFont typeface="Courier New" panose="02070309020205020404" pitchFamily="49" charset="0"/>
              <a:buChar char="o"/>
            </a:pPr>
            <a:r>
              <a:rPr lang="en-US" sz="2800" dirty="0" smtClean="0"/>
              <a:t>Training/College</a:t>
            </a:r>
          </a:p>
          <a:p>
            <a:pPr marL="525780" lvl="0" indent="-457200">
              <a:spcBef>
                <a:spcPct val="20000"/>
              </a:spcBef>
              <a:buClr>
                <a:srgbClr val="629DD1"/>
              </a:buClr>
              <a:buSzPct val="76000"/>
              <a:buFont typeface="Courier New" panose="02070309020205020404" pitchFamily="49" charset="0"/>
              <a:buChar char="o"/>
            </a:pPr>
            <a:r>
              <a:rPr lang="en-US" sz="2800" dirty="0" smtClean="0"/>
              <a:t>Rehabilitation </a:t>
            </a:r>
            <a:r>
              <a:rPr lang="en-US" sz="2800" dirty="0"/>
              <a:t>Technology</a:t>
            </a:r>
          </a:p>
          <a:p>
            <a:pPr marL="525780" lvl="0" indent="-457200">
              <a:spcBef>
                <a:spcPct val="20000"/>
              </a:spcBef>
              <a:buClr>
                <a:srgbClr val="629DD1"/>
              </a:buClr>
              <a:buSzPct val="76000"/>
              <a:buFont typeface="Courier New" panose="02070309020205020404" pitchFamily="49" charset="0"/>
              <a:buChar char="o"/>
            </a:pPr>
            <a:r>
              <a:rPr lang="en-US" sz="2800" dirty="0" smtClean="0"/>
              <a:t>Individual Placement Supports (IPS)</a:t>
            </a:r>
          </a:p>
          <a:p>
            <a:pPr marL="525780" lvl="0" indent="-457200">
              <a:spcBef>
                <a:spcPct val="20000"/>
              </a:spcBef>
              <a:buClr>
                <a:srgbClr val="629DD1"/>
              </a:buClr>
              <a:buSzPct val="76000"/>
              <a:buFont typeface="Courier New" panose="02070309020205020404" pitchFamily="49" charset="0"/>
              <a:buChar char="o"/>
            </a:pPr>
            <a:endParaRPr lang="en-US" sz="28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Services Offered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117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4876800"/>
          </a:xfrm>
        </p:spPr>
        <p:txBody>
          <a:bodyPr/>
          <a:lstStyle/>
          <a:p>
            <a:r>
              <a:rPr lang="en-US" sz="2400" dirty="0" smtClean="0"/>
              <a:t>With the changes to WIOA in 2014, VR was charged with serving students who are potentially eligible and at a younger age</a:t>
            </a:r>
          </a:p>
          <a:p>
            <a:r>
              <a:rPr lang="en-US" sz="2400" dirty="0" smtClean="0"/>
              <a:t>VR partnered with University of Missouri (MU) to provide Pre-ETS services to students who are potentially eligible</a:t>
            </a:r>
          </a:p>
          <a:p>
            <a:r>
              <a:rPr lang="en-US" sz="2400" dirty="0" smtClean="0"/>
              <a:t>Pre-Employment services are provided in the following areas: </a:t>
            </a:r>
          </a:p>
          <a:p>
            <a:pPr lvl="1"/>
            <a:r>
              <a:rPr lang="en-US" sz="2100" dirty="0" smtClean="0"/>
              <a:t>Job Exploration Counseling</a:t>
            </a:r>
          </a:p>
          <a:p>
            <a:pPr lvl="1"/>
            <a:r>
              <a:rPr lang="en-US" sz="2100" dirty="0" smtClean="0"/>
              <a:t>Work-based Learning Experiences</a:t>
            </a:r>
          </a:p>
          <a:p>
            <a:pPr lvl="1"/>
            <a:r>
              <a:rPr lang="en-US" sz="2100" dirty="0" smtClean="0"/>
              <a:t>Workplace Readiness Training</a:t>
            </a:r>
          </a:p>
          <a:p>
            <a:pPr lvl="1"/>
            <a:r>
              <a:rPr lang="en-US" sz="2100" dirty="0" smtClean="0"/>
              <a:t>Instruction in Self-Advocacy</a:t>
            </a:r>
          </a:p>
          <a:p>
            <a:pPr lvl="1"/>
            <a:r>
              <a:rPr lang="en-US" sz="2100" dirty="0" smtClean="0"/>
              <a:t>Counseling on Post-Secondary Enrollment</a:t>
            </a:r>
          </a:p>
          <a:p>
            <a:pPr marL="109728" indent="0">
              <a:buNone/>
            </a:pPr>
            <a:r>
              <a:rPr lang="en-US" dirty="0"/>
              <a:t>	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Pre-Employment Transition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372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VR also developed a summer work experience to provide Work-based learning for students the </a:t>
            </a:r>
            <a:r>
              <a:rPr lang="en-US" sz="2800" dirty="0"/>
              <a:t>summer before their last year in school </a:t>
            </a:r>
            <a:endParaRPr lang="en-US" sz="2800" dirty="0" smtClean="0"/>
          </a:p>
          <a:p>
            <a:r>
              <a:rPr lang="en-US" sz="2800" dirty="0" smtClean="0"/>
              <a:t>This is a 6 week program and includes a Job Readiness Training component.</a:t>
            </a:r>
            <a:endParaRPr lang="en-US" sz="2800" dirty="0"/>
          </a:p>
          <a:p>
            <a:r>
              <a:rPr lang="en-US" dirty="0" smtClean="0"/>
              <a:t>Students are paid minimum wage for their experiences and are provided a job coach in a 1:6 ratio</a:t>
            </a:r>
          </a:p>
          <a:p>
            <a:r>
              <a:rPr lang="en-US" dirty="0" smtClean="0">
                <a:solidFill>
                  <a:srgbClr val="7030A0"/>
                </a:solidFill>
                <a:hlinkClick r:id="rId3"/>
              </a:rPr>
              <a:t> </a:t>
            </a:r>
            <a:r>
              <a:rPr lang="en-US" u="sng" dirty="0" smtClean="0">
                <a:solidFill>
                  <a:srgbClr val="7030A0"/>
                </a:solidFill>
                <a:hlinkClick r:id="rId3"/>
              </a:rPr>
              <a:t>https</a:t>
            </a:r>
            <a:r>
              <a:rPr lang="en-US" u="sng" dirty="0">
                <a:solidFill>
                  <a:srgbClr val="7030A0"/>
                </a:solidFill>
                <a:hlinkClick r:id="rId3"/>
              </a:rPr>
              <a:t>://</a:t>
            </a:r>
            <a:r>
              <a:rPr lang="en-US" u="sng" dirty="0" smtClean="0">
                <a:solidFill>
                  <a:srgbClr val="7030A0"/>
                </a:solidFill>
                <a:hlinkClick r:id="rId3"/>
              </a:rPr>
              <a:t>youtu.be/WEmm1Xb0qX4</a:t>
            </a:r>
            <a:r>
              <a:rPr lang="en-US" u="sng" dirty="0" smtClean="0">
                <a:solidFill>
                  <a:srgbClr val="7030A0"/>
                </a:solidFill>
              </a:rPr>
              <a:t> </a:t>
            </a:r>
          </a:p>
          <a:p>
            <a:pPr marL="0" indent="0">
              <a:buNone/>
            </a:pPr>
            <a:endParaRPr lang="en-US" u="sng" dirty="0">
              <a:solidFill>
                <a:srgbClr val="7030A0"/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Summer Work Experience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955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25780" lvl="0" indent="-457200">
              <a:spcBef>
                <a:spcPct val="20000"/>
              </a:spcBef>
              <a:buClr>
                <a:srgbClr val="629DD1"/>
              </a:buClr>
              <a:buSzPct val="76000"/>
              <a:buFont typeface="Courier New" panose="02070309020205020404" pitchFamily="49" charset="0"/>
              <a:buChar char="o"/>
            </a:pPr>
            <a:r>
              <a:rPr lang="en-US" sz="2800" dirty="0" smtClean="0"/>
              <a:t>This service is funded by VR and provided by a CRP.</a:t>
            </a:r>
          </a:p>
          <a:p>
            <a:pPr marL="525780" lvl="0" indent="-457200">
              <a:spcBef>
                <a:spcPct val="20000"/>
              </a:spcBef>
              <a:buClr>
                <a:srgbClr val="629DD1"/>
              </a:buClr>
              <a:buSzPct val="76000"/>
              <a:buFont typeface="Courier New" panose="02070309020205020404" pitchFamily="49" charset="0"/>
              <a:buChar char="o"/>
            </a:pPr>
            <a:r>
              <a:rPr lang="en-US" sz="2800" dirty="0" smtClean="0"/>
              <a:t>For individuals </a:t>
            </a:r>
            <a:r>
              <a:rPr lang="en-US" sz="2800" dirty="0"/>
              <a:t>that do not need </a:t>
            </a:r>
            <a:r>
              <a:rPr lang="en-US" sz="2800" dirty="0" smtClean="0"/>
              <a:t>long-term </a:t>
            </a:r>
            <a:r>
              <a:rPr lang="en-US" sz="2800" dirty="0"/>
              <a:t>coaching or </a:t>
            </a:r>
            <a:r>
              <a:rPr lang="en-US" sz="2800" dirty="0" smtClean="0"/>
              <a:t>long-term follow </a:t>
            </a:r>
            <a:r>
              <a:rPr lang="en-US" sz="2800" dirty="0"/>
              <a:t>along </a:t>
            </a:r>
            <a:r>
              <a:rPr lang="en-US" sz="2800" dirty="0" smtClean="0"/>
              <a:t>services.</a:t>
            </a:r>
            <a:endParaRPr lang="en-US" sz="2800" dirty="0"/>
          </a:p>
          <a:p>
            <a:pPr marL="525780" lvl="0" indent="-457200">
              <a:spcBef>
                <a:spcPct val="20000"/>
              </a:spcBef>
              <a:buClr>
                <a:srgbClr val="629DD1"/>
              </a:buClr>
              <a:buSzPct val="76000"/>
              <a:buFont typeface="Courier New" panose="02070309020205020404" pitchFamily="49" charset="0"/>
              <a:buChar char="o"/>
            </a:pPr>
            <a:r>
              <a:rPr lang="en-US" sz="2800" dirty="0" smtClean="0"/>
              <a:t>Limited </a:t>
            </a:r>
            <a:r>
              <a:rPr lang="en-US" sz="2800" dirty="0"/>
              <a:t>coaching </a:t>
            </a:r>
            <a:r>
              <a:rPr lang="en-US" sz="2800" dirty="0" smtClean="0"/>
              <a:t>available.</a:t>
            </a:r>
            <a:endParaRPr lang="en-US" sz="2800" dirty="0"/>
          </a:p>
          <a:p>
            <a:pPr marL="525780" lvl="0" indent="-457200">
              <a:spcBef>
                <a:spcPct val="20000"/>
              </a:spcBef>
              <a:buClr>
                <a:srgbClr val="629DD1"/>
              </a:buClr>
              <a:buSzPct val="76000"/>
              <a:buFont typeface="Courier New" panose="02070309020205020404" pitchFamily="49" charset="0"/>
              <a:buChar char="o"/>
            </a:pPr>
            <a:r>
              <a:rPr lang="en-US" sz="2800" dirty="0" smtClean="0"/>
              <a:t>Retention Services for a minimum of 90 days.</a:t>
            </a:r>
            <a:endParaRPr lang="en-US" sz="2800" dirty="0"/>
          </a:p>
          <a:p>
            <a:pPr marL="525780" lvl="0" indent="-457200">
              <a:spcBef>
                <a:spcPct val="20000"/>
              </a:spcBef>
              <a:buClr>
                <a:srgbClr val="629DD1"/>
              </a:buClr>
              <a:buSzPct val="76000"/>
              <a:buFont typeface="Courier New" panose="02070309020205020404" pitchFamily="49" charset="0"/>
              <a:buChar char="o"/>
            </a:pPr>
            <a:r>
              <a:rPr lang="en-US" sz="2800" dirty="0"/>
              <a:t>Includes Job Development with resume building, interview prep, filling out applications, etc.</a:t>
            </a:r>
          </a:p>
          <a:p>
            <a:pPr marL="109728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Employment Services</a:t>
            </a:r>
            <a:endParaRPr lang="en-US" dirty="0"/>
          </a:p>
        </p:txBody>
      </p:sp>
      <p:pic>
        <p:nvPicPr>
          <p:cNvPr id="4" name="Picture 3" descr="Stitching With Attitude: Philosophy Friday - Ten Ways to ..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9717" y="5556115"/>
            <a:ext cx="1719262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443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11480" lvl="0" indent="-342900">
              <a:spcBef>
                <a:spcPct val="20000"/>
              </a:spcBef>
              <a:buClr>
                <a:srgbClr val="629DD1"/>
              </a:buClr>
              <a:buSzPct val="76000"/>
              <a:buFont typeface="Courier New" panose="02070309020205020404" pitchFamily="49" charset="0"/>
              <a:buChar char="o"/>
            </a:pPr>
            <a:r>
              <a:rPr lang="en-US" sz="2400" dirty="0"/>
              <a:t>This service is </a:t>
            </a:r>
            <a:r>
              <a:rPr lang="en-US" sz="2400" dirty="0" smtClean="0"/>
              <a:t>funded by VR and provided by </a:t>
            </a:r>
            <a:r>
              <a:rPr lang="en-US" sz="2400" dirty="0"/>
              <a:t>a </a:t>
            </a:r>
            <a:r>
              <a:rPr lang="en-US" sz="2400" dirty="0" smtClean="0"/>
              <a:t>Community Rehabilitation Provider (CRP) and </a:t>
            </a:r>
            <a:r>
              <a:rPr lang="en-US" sz="2400" dirty="0"/>
              <a:t>is for </a:t>
            </a:r>
            <a:r>
              <a:rPr lang="en-US" sz="2400" dirty="0" smtClean="0"/>
              <a:t>those individuals </a:t>
            </a:r>
            <a:r>
              <a:rPr lang="en-US" sz="2400" dirty="0"/>
              <a:t>needing coaching and </a:t>
            </a:r>
            <a:r>
              <a:rPr lang="en-US" sz="2400" dirty="0" smtClean="0"/>
              <a:t>long-term </a:t>
            </a:r>
            <a:r>
              <a:rPr lang="en-US" sz="2400" dirty="0"/>
              <a:t>supports on the job-must be Most Significantly </a:t>
            </a:r>
            <a:r>
              <a:rPr lang="en-US" sz="2400" dirty="0" smtClean="0"/>
              <a:t>Disabled.</a:t>
            </a:r>
            <a:endParaRPr lang="en-US" sz="2400" dirty="0"/>
          </a:p>
          <a:p>
            <a:pPr marL="411480" lvl="0" indent="-342900">
              <a:spcBef>
                <a:spcPct val="20000"/>
              </a:spcBef>
              <a:buClr>
                <a:srgbClr val="629DD1"/>
              </a:buClr>
              <a:buSzPct val="76000"/>
              <a:buFont typeface="Courier New" panose="02070309020205020404" pitchFamily="49" charset="0"/>
              <a:buChar char="o"/>
            </a:pPr>
            <a:r>
              <a:rPr lang="en-US" sz="2400" dirty="0"/>
              <a:t>Includes:</a:t>
            </a:r>
          </a:p>
          <a:p>
            <a:pPr lvl="1">
              <a:spcBef>
                <a:spcPct val="20000"/>
              </a:spcBef>
              <a:buClr>
                <a:srgbClr val="629DD1"/>
              </a:buClr>
              <a:buSzPct val="76000"/>
              <a:buFont typeface="Courier New" panose="02070309020205020404" pitchFamily="49" charset="0"/>
              <a:buChar char="o"/>
            </a:pPr>
            <a:r>
              <a:rPr lang="en-US" sz="2400" dirty="0" smtClean="0"/>
              <a:t>Discovery </a:t>
            </a:r>
            <a:r>
              <a:rPr lang="en-US" sz="2400" dirty="0"/>
              <a:t>and </a:t>
            </a:r>
            <a:r>
              <a:rPr lang="en-US" sz="2400" dirty="0" smtClean="0"/>
              <a:t>Exploration: community assessments, informational interviews, job shadowing, interest assessments to determine appropriate job; </a:t>
            </a:r>
          </a:p>
          <a:p>
            <a:pPr lvl="1">
              <a:spcBef>
                <a:spcPct val="20000"/>
              </a:spcBef>
              <a:buClr>
                <a:srgbClr val="629DD1"/>
              </a:buClr>
              <a:buSzPct val="76000"/>
              <a:buFont typeface="Courier New" panose="02070309020205020404" pitchFamily="49" charset="0"/>
              <a:buChar char="o"/>
            </a:pPr>
            <a:r>
              <a:rPr lang="en-US" sz="2400" dirty="0" smtClean="0"/>
              <a:t>Job Development:  resume building, interview skills, completing job applications;</a:t>
            </a:r>
          </a:p>
          <a:p>
            <a:pPr lvl="1">
              <a:spcBef>
                <a:spcPct val="20000"/>
              </a:spcBef>
              <a:buClr>
                <a:srgbClr val="629DD1"/>
              </a:buClr>
              <a:buSzPct val="76000"/>
              <a:buFont typeface="Courier New" panose="02070309020205020404" pitchFamily="49" charset="0"/>
              <a:buChar char="o"/>
            </a:pPr>
            <a:r>
              <a:rPr lang="en-US" sz="2400" dirty="0" smtClean="0"/>
              <a:t>Coaching: Onsite supports to learn the job; and</a:t>
            </a:r>
          </a:p>
          <a:p>
            <a:pPr lvl="1">
              <a:spcBef>
                <a:spcPct val="20000"/>
              </a:spcBef>
              <a:buClr>
                <a:srgbClr val="629DD1"/>
              </a:buClr>
              <a:buSzPct val="76000"/>
              <a:buFont typeface="Courier New" panose="02070309020205020404" pitchFamily="49" charset="0"/>
              <a:buChar char="o"/>
            </a:pPr>
            <a:r>
              <a:rPr lang="en-US" sz="2400" dirty="0" smtClean="0"/>
              <a:t>Long-Term Follow Along Services:  monthly check- ins for the life of the job. </a:t>
            </a:r>
          </a:p>
          <a:p>
            <a:endParaRPr lang="en-US" dirty="0" smtClean="0">
              <a:latin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Supported Employment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737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68580" lvl="0" indent="0">
              <a:spcBef>
                <a:spcPct val="20000"/>
              </a:spcBef>
              <a:buClr>
                <a:srgbClr val="629DD1"/>
              </a:buClr>
              <a:buSzPct val="76000"/>
              <a:buNone/>
            </a:pPr>
            <a:r>
              <a:rPr lang="en-US" sz="2800" dirty="0"/>
              <a:t>ESP for Autism, Head Injury or </a:t>
            </a:r>
            <a:r>
              <a:rPr lang="en-US" sz="2800" dirty="0" smtClean="0"/>
              <a:t>Deaf and Hard of Hearing (D/HH)</a:t>
            </a:r>
          </a:p>
          <a:p>
            <a:pPr marL="68580" lvl="0" indent="0">
              <a:spcBef>
                <a:spcPct val="20000"/>
              </a:spcBef>
              <a:buClr>
                <a:srgbClr val="629DD1"/>
              </a:buClr>
              <a:buSzPct val="76000"/>
              <a:buNone/>
            </a:pPr>
            <a:endParaRPr lang="en-US" sz="2800" dirty="0"/>
          </a:p>
          <a:p>
            <a:pPr marL="525780" lvl="0" indent="-457200">
              <a:spcBef>
                <a:spcPct val="20000"/>
              </a:spcBef>
              <a:buClr>
                <a:srgbClr val="629DD1"/>
              </a:buClr>
              <a:buSzPct val="76000"/>
              <a:buFont typeface="Courier New" panose="02070309020205020404" pitchFamily="49" charset="0"/>
              <a:buChar char="o"/>
            </a:pPr>
            <a:r>
              <a:rPr lang="en-US" sz="2800" dirty="0"/>
              <a:t>Autism Services-includes Career Exploration, social skills groups, Job Development, coaching, follow along at least 90 </a:t>
            </a:r>
            <a:r>
              <a:rPr lang="en-US" sz="2800" dirty="0" smtClean="0"/>
              <a:t>days</a:t>
            </a:r>
            <a:endParaRPr lang="en-US" sz="2800" dirty="0"/>
          </a:p>
          <a:p>
            <a:pPr marL="525780" lvl="0" indent="-457200">
              <a:spcBef>
                <a:spcPct val="20000"/>
              </a:spcBef>
              <a:buClr>
                <a:srgbClr val="629DD1"/>
              </a:buClr>
              <a:buSzPct val="76000"/>
              <a:buFont typeface="Courier New" panose="02070309020205020404" pitchFamily="49" charset="0"/>
              <a:buChar char="o"/>
            </a:pPr>
            <a:r>
              <a:rPr lang="en-US" sz="2800" dirty="0"/>
              <a:t>Head Injury-Can include return to work, Job Development, 90 day follow </a:t>
            </a:r>
            <a:r>
              <a:rPr lang="en-US" sz="2800" dirty="0" smtClean="0"/>
              <a:t>along</a:t>
            </a:r>
            <a:endParaRPr lang="en-US" sz="2800" dirty="0"/>
          </a:p>
          <a:p>
            <a:pPr marL="525780" lvl="0" indent="-457200">
              <a:spcBef>
                <a:spcPct val="20000"/>
              </a:spcBef>
              <a:buClr>
                <a:srgbClr val="629DD1"/>
              </a:buClr>
              <a:buSzPct val="76000"/>
              <a:buFont typeface="Courier New" panose="02070309020205020404" pitchFamily="49" charset="0"/>
              <a:buChar char="o"/>
            </a:pPr>
            <a:r>
              <a:rPr lang="en-US" sz="2800" dirty="0" smtClean="0"/>
              <a:t>D/HH-includes D/HH </a:t>
            </a:r>
            <a:r>
              <a:rPr lang="en-US" sz="2800" dirty="0"/>
              <a:t>case management, interpreting, Job Development, coaching, 90 day follow along </a:t>
            </a:r>
            <a:r>
              <a:rPr lang="en-US" sz="2800" dirty="0" smtClean="0"/>
              <a:t>services</a:t>
            </a:r>
          </a:p>
          <a:p>
            <a:pPr marL="525780" lvl="0" indent="-457200">
              <a:spcBef>
                <a:spcPct val="20000"/>
              </a:spcBef>
              <a:buClr>
                <a:srgbClr val="629DD1"/>
              </a:buClr>
              <a:buSzPct val="76000"/>
              <a:buFont typeface="Courier New" panose="02070309020205020404" pitchFamily="49" charset="0"/>
              <a:buChar char="o"/>
            </a:pPr>
            <a:endParaRPr lang="en-US" sz="2800" dirty="0" smtClean="0"/>
          </a:p>
          <a:p>
            <a:pPr marL="68580" lvl="0" indent="0">
              <a:spcBef>
                <a:spcPct val="20000"/>
              </a:spcBef>
              <a:buClr>
                <a:srgbClr val="629DD1"/>
              </a:buClr>
              <a:buSzPct val="76000"/>
              <a:buNone/>
            </a:pPr>
            <a:r>
              <a:rPr lang="en-US" sz="2800" dirty="0" smtClean="0"/>
              <a:t>**These services are not available in all areas**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Employment Services Plus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2928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 TEMPLATE">
  <a:themeElements>
    <a:clrScheme name="DESE">
      <a:dk1>
        <a:sysClr val="windowText" lastClr="000000"/>
      </a:dk1>
      <a:lt1>
        <a:sysClr val="window" lastClr="FFFFFF"/>
      </a:lt1>
      <a:dk2>
        <a:srgbClr val="00829B"/>
      </a:dk2>
      <a:lt2>
        <a:srgbClr val="EEECE1"/>
      </a:lt2>
      <a:accent1>
        <a:srgbClr val="3D9833"/>
      </a:accent1>
      <a:accent2>
        <a:srgbClr val="843F0F"/>
      </a:accent2>
      <a:accent3>
        <a:srgbClr val="00337F"/>
      </a:accent3>
      <a:accent4>
        <a:srgbClr val="B59B0C"/>
      </a:accent4>
      <a:accent5>
        <a:srgbClr val="C13828"/>
      </a:accent5>
      <a:accent6>
        <a:srgbClr val="939905"/>
      </a:accent6>
      <a:hlink>
        <a:srgbClr val="4C280F"/>
      </a:hlink>
      <a:folHlink>
        <a:srgbClr val="BF7F3F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SE">
    <a:dk1>
      <a:sysClr val="windowText" lastClr="000000"/>
    </a:dk1>
    <a:lt1>
      <a:sysClr val="window" lastClr="FFFFFF"/>
    </a:lt1>
    <a:dk2>
      <a:srgbClr val="00829B"/>
    </a:dk2>
    <a:lt2>
      <a:srgbClr val="EEECE1"/>
    </a:lt2>
    <a:accent1>
      <a:srgbClr val="3D9833"/>
    </a:accent1>
    <a:accent2>
      <a:srgbClr val="843F0F"/>
    </a:accent2>
    <a:accent3>
      <a:srgbClr val="00337F"/>
    </a:accent3>
    <a:accent4>
      <a:srgbClr val="B59B0C"/>
    </a:accent4>
    <a:accent5>
      <a:srgbClr val="C13828"/>
    </a:accent5>
    <a:accent6>
      <a:srgbClr val="939905"/>
    </a:accent6>
    <a:hlink>
      <a:srgbClr val="4C280F"/>
    </a:hlink>
    <a:folHlink>
      <a:srgbClr val="BF7F3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VR TEMPLATE</Template>
  <TotalTime>1937</TotalTime>
  <Words>707</Words>
  <Application>Microsoft Office PowerPoint</Application>
  <PresentationFormat>On-screen Show (4:3)</PresentationFormat>
  <Paragraphs>123</Paragraphs>
  <Slides>16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Cambria</vt:lpstr>
      <vt:lpstr>Courier New</vt:lpstr>
      <vt:lpstr>Tw Cen MT</vt:lpstr>
      <vt:lpstr>Wingdings</vt:lpstr>
      <vt:lpstr>Wingdings 2</vt:lpstr>
      <vt:lpstr>VR TEMPLATE</vt:lpstr>
      <vt:lpstr> Vocational Rehabilitation</vt:lpstr>
      <vt:lpstr>VR Mission</vt:lpstr>
      <vt:lpstr>What is Vocational Rehabilitation?</vt:lpstr>
      <vt:lpstr>Services Offered</vt:lpstr>
      <vt:lpstr>Pre-Employment Transition Services</vt:lpstr>
      <vt:lpstr>Summer Work Experience</vt:lpstr>
      <vt:lpstr>Employment Services</vt:lpstr>
      <vt:lpstr>Supported Employment</vt:lpstr>
      <vt:lpstr>Employment Services Plus</vt:lpstr>
      <vt:lpstr>Individual Placement and Support (IPS)</vt:lpstr>
      <vt:lpstr>College/Training Assistance</vt:lpstr>
      <vt:lpstr>Rehabilitation Technology</vt:lpstr>
      <vt:lpstr>Missouri VR Offices</vt:lpstr>
      <vt:lpstr>VR Business Team</vt:lpstr>
      <vt:lpstr>2018 Successful Outcomes</vt:lpstr>
      <vt:lpstr>For more information</vt:lpstr>
    </vt:vector>
  </TitlesOfParts>
  <Company>State of Missouri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Vocational Rehabilitation</dc:title>
  <dc:subject>Missouri Public Education</dc:subject>
  <dc:creator>Gee, Kim</dc:creator>
  <dc:description>Presented by Dr. Ron Lankford and Dr. Chris Nicastro, November 22, 2010</dc:description>
  <cp:lastModifiedBy>Wright, Renee</cp:lastModifiedBy>
  <cp:revision>80</cp:revision>
  <cp:lastPrinted>2019-07-26T10:45:36Z</cp:lastPrinted>
  <dcterms:created xsi:type="dcterms:W3CDTF">2019-07-22T15:29:38Z</dcterms:created>
  <dcterms:modified xsi:type="dcterms:W3CDTF">2019-09-17T18:02:26Z</dcterms:modified>
</cp:coreProperties>
</file>